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660"/>
  </p:normalViewPr>
  <p:slideViewPr>
    <p:cSldViewPr snapToGrid="0">
      <p:cViewPr varScale="1">
        <p:scale>
          <a:sx n="80" d="100"/>
          <a:sy n="80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11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1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66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28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93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153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877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310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94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77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6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10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7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76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9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6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16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6699F-8C79-484C-9C65-CA2027359407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605A8-442D-46CE-82E2-81541E2345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477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149" y="2149158"/>
            <a:ext cx="9001462" cy="2387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Виконання адміністративних і судових рішень у сфері адміністративного права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5269" y="4536758"/>
            <a:ext cx="9001462" cy="1655762"/>
          </a:xfrm>
        </p:spPr>
        <p:txBody>
          <a:bodyPr/>
          <a:lstStyle/>
          <a:p>
            <a:r>
              <a:rPr lang="uk-UA" dirty="0" smtClean="0"/>
              <a:t>(Рекомендація </a:t>
            </a:r>
            <a:r>
              <a:rPr lang="en-US" dirty="0" smtClean="0"/>
              <a:t>Rec </a:t>
            </a:r>
            <a:r>
              <a:rPr lang="uk-UA" dirty="0" smtClean="0"/>
              <a:t>(2003) 16, прийнята на 851-й нараді заступників міністрів 09.09.2003 року)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568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Судовий перегляд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- це об’єктивний захід, що може </a:t>
            </a:r>
            <a:r>
              <a:rPr lang="uk-UA" dirty="0" err="1" smtClean="0"/>
              <a:t>ініціюватися</a:t>
            </a:r>
            <a:r>
              <a:rPr lang="uk-UA" dirty="0" smtClean="0"/>
              <a:t> на вимогу особи (органу);</a:t>
            </a:r>
          </a:p>
          <a:p>
            <a:r>
              <a:rPr lang="uk-UA" dirty="0" smtClean="0"/>
              <a:t>- це захід захисту особи у її стосунках з адміністративним органом; </a:t>
            </a:r>
          </a:p>
          <a:p>
            <a:r>
              <a:rPr lang="uk-UA" dirty="0" smtClean="0"/>
              <a:t>- це захід охорони і роз’яснення повноважень адміністративного органу.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172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6" y="696685"/>
            <a:ext cx="10353761" cy="890892"/>
          </a:xfrm>
        </p:spPr>
        <p:txBody>
          <a:bodyPr/>
          <a:lstStyle/>
          <a:p>
            <a:r>
              <a:rPr lang="uk-UA" dirty="0" smtClean="0"/>
              <a:t>Межі судового перегляду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959429"/>
            <a:ext cx="10353762" cy="4455885"/>
          </a:xfrm>
        </p:spPr>
        <p:txBody>
          <a:bodyPr/>
          <a:lstStyle/>
          <a:p>
            <a:r>
              <a:rPr lang="uk-UA" dirty="0" smtClean="0"/>
              <a:t>- всі адміністративні акти підлягають перегляду </a:t>
            </a:r>
          </a:p>
          <a:p>
            <a:r>
              <a:rPr lang="uk-UA" dirty="0" smtClean="0"/>
              <a:t>- прямий перегляд; опосередкований (у винятковому порядку) перегляд;</a:t>
            </a:r>
          </a:p>
          <a:p>
            <a:pPr marL="0" indent="0">
              <a:buNone/>
            </a:pPr>
            <a:r>
              <a:rPr lang="uk-UA" b="1" i="1" u="sng" dirty="0" smtClean="0"/>
              <a:t>Прямий</a:t>
            </a:r>
            <a:r>
              <a:rPr lang="uk-UA" dirty="0" smtClean="0"/>
              <a:t> перегляд стосується акту, що оскаржується в суді;</a:t>
            </a:r>
          </a:p>
          <a:p>
            <a:pPr marL="0" indent="0">
              <a:buNone/>
            </a:pPr>
            <a:r>
              <a:rPr lang="uk-UA" b="1" i="1" u="sng" dirty="0" smtClean="0"/>
              <a:t>Опосередкований</a:t>
            </a:r>
            <a:r>
              <a:rPr lang="uk-UA" dirty="0" smtClean="0"/>
              <a:t> перегляд, коли суд у провадженні перевіряє правомірність  іншого акту, пов’язаного із цим актом (правомірність НПА, на якому ґрунтується адміністративний акт)</a:t>
            </a:r>
          </a:p>
          <a:p>
            <a:pPr marL="0" indent="0">
              <a:buNone/>
            </a:pPr>
            <a:r>
              <a:rPr lang="uk-UA" dirty="0" smtClean="0"/>
              <a:t>По актам у межах дискреційних повноважень органу суд з’ясовує, чи вийшов орган за дозволені межі.</a:t>
            </a:r>
          </a:p>
        </p:txBody>
      </p:sp>
    </p:spTree>
    <p:extLst>
      <p:ext uri="{BB962C8B-B14F-4D97-AF65-F5344CB8AC3E}">
        <p14:creationId xmlns:p14="http://schemas.microsoft.com/office/powerpoint/2010/main" val="161098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711200"/>
            <a:ext cx="10353762" cy="631371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Порушення закону 			- відсутність підстав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				- порушення норми права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				- юридична помилка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Порушення компетентності 		- міркування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smtClean="0"/>
              <a:t>простору, часу, предмету;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Порушення процедурних норм		- не проведення обов’язкових консультацій;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				- не для встановлених цілей вчинення дій.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901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Доступ до судового перегляду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652" y="1631607"/>
            <a:ext cx="10353762" cy="4609536"/>
          </a:xfrm>
        </p:spPr>
        <p:txBody>
          <a:bodyPr>
            <a:normAutofit/>
          </a:bodyPr>
          <a:lstStyle/>
          <a:p>
            <a:r>
              <a:rPr lang="uk-UA" dirty="0" smtClean="0"/>
              <a:t>- звернення особи у зв’язку з адміністративним актом; який прямо впливає на права, інтереси;</a:t>
            </a:r>
          </a:p>
          <a:p>
            <a:r>
              <a:rPr lang="uk-UA" dirty="0" smtClean="0"/>
              <a:t>доступ можливий об’єднань, організацій, уповноваженим здійснювати </a:t>
            </a:r>
            <a:r>
              <a:rPr lang="uk-UA" b="1" i="1" u="sng" dirty="0" smtClean="0"/>
              <a:t>колективний захист або ж захист колективних інтересів, інтересів осіб;</a:t>
            </a:r>
          </a:p>
          <a:p>
            <a:r>
              <a:rPr lang="uk-UA" b="1" i="1" u="sng" dirty="0" smtClean="0"/>
              <a:t>- попередня умова для доступу до судового перегляду – вичерпність всіх засобів </a:t>
            </a:r>
            <a:r>
              <a:rPr lang="uk-UA" dirty="0" smtClean="0"/>
              <a:t>правового характеру, передбачених законодавством;</a:t>
            </a:r>
          </a:p>
          <a:p>
            <a:r>
              <a:rPr lang="uk-UA" dirty="0" smtClean="0"/>
              <a:t>Тривалість звернення до суду – нетривала;</a:t>
            </a:r>
          </a:p>
          <a:p>
            <a:r>
              <a:rPr lang="uk-UA" b="1" i="1" u="sng" dirty="0" smtClean="0"/>
              <a:t>Достатній час </a:t>
            </a:r>
            <a:r>
              <a:rPr lang="uk-UA" dirty="0" smtClean="0"/>
              <a:t>для ініціювання судового перегляду;</a:t>
            </a:r>
          </a:p>
          <a:p>
            <a:r>
              <a:rPr lang="uk-UA" b="1" i="1" u="sng" dirty="0" smtClean="0">
                <a:effectLst/>
              </a:rPr>
              <a:t>Вартість доступу </a:t>
            </a:r>
            <a:r>
              <a:rPr lang="uk-UA" dirty="0" smtClean="0"/>
              <a:t>не повинна бути такою, що знеохочує подання клопотань;</a:t>
            </a:r>
          </a:p>
          <a:p>
            <a:r>
              <a:rPr lang="uk-UA" dirty="0" smtClean="0"/>
              <a:t>Можливість користування </a:t>
            </a:r>
            <a:r>
              <a:rPr lang="uk-UA" b="1" i="1" u="sng" dirty="0" smtClean="0"/>
              <a:t>безоплатною правовою</a:t>
            </a:r>
            <a:r>
              <a:rPr lang="uk-UA" dirty="0" smtClean="0"/>
              <a:t> допомогою.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48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Незалежність і безсторонність суду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538514"/>
            <a:ext cx="10353762" cy="5050972"/>
          </a:xfrm>
        </p:spPr>
        <p:txBody>
          <a:bodyPr>
            <a:normAutofit/>
          </a:bodyPr>
          <a:lstStyle/>
          <a:p>
            <a:r>
              <a:rPr lang="uk-UA" dirty="0" smtClean="0"/>
              <a:t>- здійснюється </a:t>
            </a:r>
            <a:r>
              <a:rPr lang="uk-UA" dirty="0" err="1" smtClean="0"/>
              <a:t>адмін</a:t>
            </a:r>
            <a:r>
              <a:rPr lang="uk-UA" dirty="0" smtClean="0"/>
              <a:t>. судами або підрозділами загальних судів;</a:t>
            </a:r>
          </a:p>
          <a:p>
            <a:r>
              <a:rPr lang="uk-UA" dirty="0" smtClean="0"/>
              <a:t>- розумний строк для перегляду;</a:t>
            </a:r>
          </a:p>
          <a:p>
            <a:r>
              <a:rPr lang="uk-UA" dirty="0" smtClean="0"/>
              <a:t>- рівні процесуальні засоби, якими користуються сторони;</a:t>
            </a:r>
          </a:p>
          <a:p>
            <a:r>
              <a:rPr lang="uk-UA" dirty="0" smtClean="0"/>
              <a:t>- адміністративний орган надає суду право доступу до інформації, документів, які мають значення для справи;</a:t>
            </a:r>
          </a:p>
          <a:p>
            <a:r>
              <a:rPr lang="uk-UA" dirty="0" smtClean="0"/>
              <a:t>- змагальність перегляду;</a:t>
            </a:r>
          </a:p>
          <a:p>
            <a:r>
              <a:rPr lang="uk-UA" dirty="0" smtClean="0"/>
              <a:t>- відкрите засідання (усне, письмове);</a:t>
            </a:r>
          </a:p>
          <a:p>
            <a:r>
              <a:rPr lang="uk-UA" dirty="0" smtClean="0"/>
              <a:t>- публічне оголошення рішення;</a:t>
            </a:r>
          </a:p>
          <a:p>
            <a:r>
              <a:rPr lang="uk-UA" dirty="0" smtClean="0"/>
              <a:t>- рішення вмотивоване;</a:t>
            </a:r>
          </a:p>
          <a:p>
            <a:r>
              <a:rPr lang="uk-UA" dirty="0" smtClean="0"/>
              <a:t>- можливий перегляд судового рішення;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155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609600"/>
            <a:ext cx="10842776" cy="600891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Якщо справа розглядається </a:t>
            </a:r>
            <a:r>
              <a:rPr lang="uk-UA" b="1" i="1" u="sng" dirty="0" smtClean="0"/>
              <a:t>на різних рівнях різними органами і має технічного складний характер</a:t>
            </a:r>
            <a:r>
              <a:rPr lang="uk-UA" dirty="0" smtClean="0"/>
              <a:t>, це може бути виправданням для </a:t>
            </a:r>
            <a:r>
              <a:rPr lang="uk-UA" b="1" i="1" u="sng" dirty="0" err="1" smtClean="0"/>
              <a:t>непроведення</a:t>
            </a:r>
            <a:r>
              <a:rPr lang="uk-UA" dirty="0" smtClean="0"/>
              <a:t> відкритих слухань на завершальній стадії провадження у справі;</a:t>
            </a:r>
          </a:p>
          <a:p>
            <a:pPr marL="0" indent="0">
              <a:buNone/>
            </a:pPr>
            <a:r>
              <a:rPr lang="uk-UA" dirty="0" smtClean="0"/>
              <a:t>Якщо справа має суспільний інтерес, розгляд має бути усним.</a:t>
            </a:r>
          </a:p>
          <a:p>
            <a:pPr marL="0" indent="0">
              <a:buNone/>
            </a:pPr>
            <a:r>
              <a:rPr lang="uk-UA" dirty="0" smtClean="0"/>
              <a:t>Сторони можуть відмовитися від права на відкрите слухання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407886" y="3004457"/>
            <a:ext cx="1277257" cy="49348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6988629" y="3004457"/>
            <a:ext cx="1277257" cy="49348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2857" y="3875314"/>
            <a:ext cx="3802743" cy="113211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Пряме вираження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25885" y="3875313"/>
            <a:ext cx="3802743" cy="113211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Мовчазна згода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35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101600"/>
            <a:ext cx="10353761" cy="1326321"/>
          </a:xfrm>
        </p:spPr>
        <p:txBody>
          <a:bodyPr/>
          <a:lstStyle/>
          <a:p>
            <a:r>
              <a:rPr lang="uk-UA" dirty="0" smtClean="0"/>
              <a:t>Ефективність судового контролю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9257" y="1233713"/>
            <a:ext cx="10972800" cy="5341257"/>
          </a:xfrm>
        </p:spPr>
        <p:txBody>
          <a:bodyPr/>
          <a:lstStyle/>
          <a:p>
            <a:r>
              <a:rPr lang="uk-UA" sz="2400" dirty="0" smtClean="0"/>
              <a:t>- якщо суд визнав акт неправомірним, він має виправити ситуацію (скасувати акт, повернути справу, вимагати виконання обов’язку адміністративного органу;</a:t>
            </a:r>
          </a:p>
          <a:p>
            <a:r>
              <a:rPr lang="uk-UA" sz="2400" dirty="0" smtClean="0"/>
              <a:t>- суд може зобов’язати сторону відшкодування судові витрати і сплатити компенсацію стороні, а може бути і звільнення (сатисфакція від сплати);</a:t>
            </a:r>
          </a:p>
          <a:p>
            <a:r>
              <a:rPr lang="uk-UA" sz="2400" dirty="0" smtClean="0"/>
              <a:t>- суд може вживати тимчасові заходи захисту упродовж перегляду акту.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891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171" y="-166855"/>
            <a:ext cx="4287636" cy="1326321"/>
          </a:xfrm>
        </p:spPr>
        <p:txBody>
          <a:bodyPr/>
          <a:lstStyle/>
          <a:p>
            <a:r>
              <a:rPr lang="uk-UA" dirty="0" smtClean="0"/>
              <a:t>Передумови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897184"/>
            <a:ext cx="10353762" cy="3695136"/>
          </a:xfrm>
        </p:spPr>
        <p:txBody>
          <a:bodyPr/>
          <a:lstStyle/>
          <a:p>
            <a:r>
              <a:rPr lang="uk-UA" dirty="0" smtClean="0"/>
              <a:t>- потреба забезпечення довіри приватних осіб до адміністративної та судової влади;</a:t>
            </a:r>
          </a:p>
          <a:p>
            <a:r>
              <a:rPr lang="uk-UA" dirty="0" smtClean="0"/>
              <a:t>- потреба забезпечення виконання адміністративних органів, судових рішень</a:t>
            </a:r>
            <a:r>
              <a:rPr lang="ru-RU" dirty="0" smtClean="0"/>
              <a:t>;</a:t>
            </a:r>
          </a:p>
          <a:p>
            <a:r>
              <a:rPr lang="uk-UA" dirty="0" smtClean="0"/>
              <a:t>- діяльність адміністративних органів має передбачати ефективне виконання їх рішень приватними особами;</a:t>
            </a:r>
          </a:p>
          <a:p>
            <a:r>
              <a:rPr lang="uk-UA" dirty="0" smtClean="0"/>
              <a:t>- при виконанні рішень мають враховуватися права, інтереси приватних осіб.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966321" y="3929159"/>
            <a:ext cx="6725920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СФЕРА ЗАСТОСУВАННЯ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129280" y="4993198"/>
            <a:ext cx="8982162" cy="1478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- принципи, що застосовуються до будь-яких окремих рішень, заходів, які ухвалені (прийняті при здійсненні публічно-владних повноважень, що впливають на права, свободи чи інтереси осіб)</a:t>
            </a:r>
          </a:p>
        </p:txBody>
      </p:sp>
    </p:spTree>
    <p:extLst>
      <p:ext uri="{BB962C8B-B14F-4D97-AF65-F5344CB8AC3E}">
        <p14:creationId xmlns:p14="http://schemas.microsoft.com/office/powerpoint/2010/main" val="237127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Практичне виконання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1935921"/>
            <a:ext cx="10886319" cy="4537449"/>
          </a:xfrm>
        </p:spPr>
        <p:txBody>
          <a:bodyPr>
            <a:normAutofit/>
          </a:bodyPr>
          <a:lstStyle/>
          <a:p>
            <a:r>
              <a:rPr lang="uk-UA" dirty="0" smtClean="0"/>
              <a:t>- створюються умови для забезпечення виконання приватними особами адміністративних рішень й одночасно забезпечується захист їх прав, інтересів у судовому порядку;</a:t>
            </a:r>
          </a:p>
          <a:p>
            <a:r>
              <a:rPr lang="uk-UA" dirty="0" smtClean="0"/>
              <a:t>- у разі подання апеляції (якщо не передбачено автоматичного призупинення виконання рішення) приватна особа може звернутися до адміністративного (судового) органу з вимогою призупинити виконання рішення, що передбачає захист їх прав, інтересів;</a:t>
            </a:r>
          </a:p>
          <a:p>
            <a:r>
              <a:rPr lang="uk-UA" dirty="0" smtClean="0"/>
              <a:t>- розумний строк для призупинення виконання, усуваючи штучні блокування діяльності публічних органів;</a:t>
            </a:r>
          </a:p>
          <a:p>
            <a:r>
              <a:rPr lang="uk-UA" dirty="0" smtClean="0"/>
              <a:t>-врахування публічного інтересу при вирішенні питання призупинення виконання акту.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36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Примусове виконання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1733207"/>
            <a:ext cx="10353762" cy="4725650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- прямо передбачено законом;</a:t>
            </a:r>
          </a:p>
          <a:p>
            <a:r>
              <a:rPr lang="uk-UA" dirty="0" smtClean="0"/>
              <a:t>-приватні особи, проти яких передбачається примусове виконання, мають можливість виконати акт впродовж розумного строку (</a:t>
            </a:r>
            <a:r>
              <a:rPr lang="uk-UA" b="1" i="1" u="sng" dirty="0" smtClean="0"/>
              <a:t>виняток</a:t>
            </a:r>
            <a:r>
              <a:rPr lang="uk-UA" dirty="0" smtClean="0"/>
              <a:t>: підстави для негайного виконання);</a:t>
            </a:r>
          </a:p>
          <a:p>
            <a:r>
              <a:rPr lang="uk-UA" dirty="0" smtClean="0"/>
              <a:t>-приватні особи повідомляються про заходи, підстави для їх вжиття;</a:t>
            </a:r>
          </a:p>
          <a:p>
            <a:r>
              <a:rPr lang="uk-UA" dirty="0" smtClean="0"/>
              <a:t>- примусове виконання + додаткові фінансові санкції з дотриманням принципу пропорційності;</a:t>
            </a:r>
          </a:p>
          <a:p>
            <a:r>
              <a:rPr lang="uk-UA" dirty="0" smtClean="0"/>
              <a:t>- </a:t>
            </a:r>
            <a:r>
              <a:rPr lang="uk-UA" b="1" i="1" u="sng" dirty="0" smtClean="0"/>
              <a:t>у невідкладних випадках</a:t>
            </a:r>
            <a:r>
              <a:rPr lang="uk-UA" dirty="0" smtClean="0"/>
              <a:t>: примусове виконання </a:t>
            </a:r>
            <a:r>
              <a:rPr lang="uk-UA" dirty="0" err="1" smtClean="0"/>
              <a:t>пропорційно</a:t>
            </a:r>
            <a:r>
              <a:rPr lang="uk-UA" dirty="0" smtClean="0"/>
              <a:t> невідкладності справи;</a:t>
            </a:r>
          </a:p>
          <a:p>
            <a:r>
              <a:rPr lang="uk-UA" dirty="0" smtClean="0"/>
              <a:t>- можливість оскарження примусового виконання в суді</a:t>
            </a:r>
          </a:p>
          <a:p>
            <a:r>
              <a:rPr lang="uk-UA" dirty="0" smtClean="0"/>
              <a:t>- у разі незастосування примусового виконання акту зацікавлена особа може звернутися до суду.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26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0252" y="0"/>
            <a:ext cx="10353761" cy="1326321"/>
          </a:xfrm>
        </p:spPr>
        <p:txBody>
          <a:bodyPr/>
          <a:lstStyle/>
          <a:p>
            <a:r>
              <a:rPr lang="uk-UA" dirty="0" smtClean="0"/>
              <a:t>Виконання судових рішень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594" y="2807264"/>
            <a:ext cx="4180719" cy="4050736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- </a:t>
            </a:r>
            <a:r>
              <a:rPr lang="uk-UA" b="1" i="1" u="sng" dirty="0" smtClean="0"/>
              <a:t>розумний строк </a:t>
            </a:r>
            <a:r>
              <a:rPr lang="uk-UA" dirty="0" smtClean="0"/>
              <a:t>для забезпечення практичного виконання</a:t>
            </a:r>
          </a:p>
          <a:p>
            <a:r>
              <a:rPr lang="uk-UA" dirty="0" smtClean="0"/>
              <a:t>- у разі </a:t>
            </a:r>
            <a:r>
              <a:rPr lang="uk-UA" b="1" i="1" u="sng" dirty="0" smtClean="0"/>
              <a:t>невиконання</a:t>
            </a:r>
            <a:r>
              <a:rPr lang="uk-UA" dirty="0" smtClean="0"/>
              <a:t> судового рішення – судова заборона або ж примусове стягнення штрафу </a:t>
            </a:r>
          </a:p>
          <a:p>
            <a:r>
              <a:rPr lang="uk-UA" dirty="0" smtClean="0"/>
              <a:t>- у разі відмови (ігнорування) адміністративним органом виконання судового рішення – </a:t>
            </a:r>
            <a:r>
              <a:rPr lang="uk-UA" b="1" i="1" u="sng" dirty="0" smtClean="0"/>
              <a:t>адміністративна відповідальність, дисциплінарна відповідальність, кримінальна відповідальність </a:t>
            </a:r>
            <a:endParaRPr lang="ru-RU" b="1" i="1" u="sng" dirty="0"/>
          </a:p>
        </p:txBody>
      </p:sp>
      <p:sp>
        <p:nvSpPr>
          <p:cNvPr id="4" name="Стрелка вправо 3"/>
          <p:cNvSpPr/>
          <p:nvPr/>
        </p:nvSpPr>
        <p:spPr>
          <a:xfrm rot="8388996">
            <a:off x="2423885" y="1172830"/>
            <a:ext cx="1059543" cy="232228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020711">
            <a:off x="7540171" y="1172829"/>
            <a:ext cx="1059543" cy="232228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0595" y="1770916"/>
            <a:ext cx="4035576" cy="8271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стосовно адміністративних органів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25166" y="1770916"/>
            <a:ext cx="4035576" cy="8271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Стосовно сплати грошових коштів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523566" y="2807264"/>
            <a:ext cx="4137176" cy="3695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- </a:t>
            </a:r>
            <a:r>
              <a:rPr lang="uk-UA" b="1" i="1" u="sng" dirty="0" smtClean="0"/>
              <a:t>розумний строк</a:t>
            </a:r>
            <a:r>
              <a:rPr lang="uk-UA" dirty="0" smtClean="0"/>
              <a:t> для виконання</a:t>
            </a:r>
          </a:p>
          <a:p>
            <a:r>
              <a:rPr lang="uk-UA" dirty="0" smtClean="0"/>
              <a:t>- </a:t>
            </a:r>
            <a:r>
              <a:rPr lang="uk-UA" b="1" i="1" u="sng" dirty="0" smtClean="0"/>
              <a:t>компенсація</a:t>
            </a:r>
            <a:r>
              <a:rPr lang="uk-UA" dirty="0" smtClean="0"/>
              <a:t> за невиконання судового рішення </a:t>
            </a:r>
            <a:r>
              <a:rPr lang="uk-UA" b="1" i="1" u="sng" dirty="0" smtClean="0"/>
              <a:t>не менше </a:t>
            </a:r>
            <a:r>
              <a:rPr lang="uk-UA" dirty="0" smtClean="0"/>
              <a:t>ніж компенсація для </a:t>
            </a:r>
            <a:r>
              <a:rPr lang="uk-UA" b="1" i="1" u="sng" dirty="0" smtClean="0">
                <a:effectLst/>
              </a:rPr>
              <a:t>приватної особи</a:t>
            </a:r>
            <a:r>
              <a:rPr lang="uk-UA" dirty="0" smtClean="0"/>
              <a:t> у подібній ситуації</a:t>
            </a:r>
          </a:p>
          <a:p>
            <a:r>
              <a:rPr lang="uk-UA" b="1" i="1" u="sng" dirty="0" smtClean="0"/>
              <a:t>- усунути передумови </a:t>
            </a:r>
            <a:r>
              <a:rPr lang="uk-UA" dirty="0" smtClean="0"/>
              <a:t>для можливості несплати із посиланням на відсутність коштів;</a:t>
            </a:r>
          </a:p>
          <a:p>
            <a:r>
              <a:rPr lang="uk-UA" b="1" i="1" u="sng" dirty="0" smtClean="0"/>
              <a:t>-у разі несплати </a:t>
            </a:r>
            <a:r>
              <a:rPr lang="uk-UA" dirty="0" smtClean="0"/>
              <a:t>– арешт майні </a:t>
            </a:r>
            <a:r>
              <a:rPr lang="uk-UA" dirty="0" err="1" smtClean="0"/>
              <a:t>адмін</a:t>
            </a:r>
            <a:r>
              <a:rPr lang="uk-UA" dirty="0" smtClean="0"/>
              <a:t>. органу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45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1921" y="1118644"/>
            <a:ext cx="9001462" cy="2387600"/>
          </a:xfrm>
        </p:spPr>
        <p:txBody>
          <a:bodyPr>
            <a:normAutofit/>
          </a:bodyPr>
          <a:lstStyle/>
          <a:p>
            <a:r>
              <a:rPr lang="uk-UA" dirty="0" smtClean="0"/>
              <a:t>Судовий перегляд адміністративних актів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5115" y="3919447"/>
            <a:ext cx="9001462" cy="1655762"/>
          </a:xfrm>
        </p:spPr>
        <p:txBody>
          <a:bodyPr/>
          <a:lstStyle/>
          <a:p>
            <a:r>
              <a:rPr lang="uk-UA" dirty="0" smtClean="0"/>
              <a:t>(Рекомендація </a:t>
            </a:r>
            <a:r>
              <a:rPr lang="en-US" dirty="0" smtClean="0"/>
              <a:t>Rec </a:t>
            </a:r>
            <a:r>
              <a:rPr lang="uk-UA" dirty="0" smtClean="0"/>
              <a:t>(2004) 20 Комітету Міністрів, прийнята 15.12.2004 року на 909-й нараді заступників міністрів)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328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132114"/>
            <a:ext cx="10262205" cy="53267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sz="2800" dirty="0" smtClean="0"/>
              <a:t>Ефективний судовий перегляд адміністративних актів – це елемент системи захисту прав людини;</a:t>
            </a:r>
          </a:p>
          <a:p>
            <a:pPr>
              <a:buFontTx/>
              <a:buChar char="-"/>
            </a:pPr>
            <a:r>
              <a:rPr lang="uk-UA" sz="2800" dirty="0" smtClean="0"/>
              <a:t>Забезпечення балансу законних інтересів всіх сторін</a:t>
            </a:r>
            <a:r>
              <a:rPr lang="ru-RU" sz="2800" dirty="0" smtClean="0"/>
              <a:t>;</a:t>
            </a:r>
          </a:p>
          <a:p>
            <a:pPr>
              <a:buFontTx/>
              <a:buChar char="-"/>
            </a:pPr>
            <a:r>
              <a:rPr lang="uk-UA" sz="2800" dirty="0" smtClean="0"/>
              <a:t>Уникнення затягування процедури перегляду</a:t>
            </a:r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r>
              <a:rPr lang="uk-UA" sz="2800" dirty="0" smtClean="0"/>
              <a:t>НЕ ПОШИРЮЄТЬСЯ:</a:t>
            </a:r>
          </a:p>
          <a:p>
            <a:pPr marL="0" indent="0">
              <a:buNone/>
            </a:pPr>
            <a:r>
              <a:rPr lang="uk-UA" sz="2800" dirty="0" smtClean="0"/>
              <a:t>- На акти приватного характеру</a:t>
            </a:r>
          </a:p>
        </p:txBody>
      </p:sp>
    </p:spTree>
    <p:extLst>
      <p:ext uri="{BB962C8B-B14F-4D97-AF65-F5344CB8AC3E}">
        <p14:creationId xmlns:p14="http://schemas.microsoft.com/office/powerpoint/2010/main" val="147857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судового перегляду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3143" y="2061029"/>
            <a:ext cx="3251200" cy="110308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Межі судового перегляду 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2915" y="3780972"/>
            <a:ext cx="3251200" cy="110308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Право на справедливий судовий розгляд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24400" y="2677887"/>
            <a:ext cx="3251200" cy="110308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Доступ до судового перегляду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82001" y="1722704"/>
            <a:ext cx="3251200" cy="110308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Незалежність і безсторонність судів 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65886" y="3919882"/>
            <a:ext cx="3251200" cy="110308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Ефективність судового перегляду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488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166" y="769256"/>
            <a:ext cx="10353762" cy="5413829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Адміністративний акт – </a:t>
            </a:r>
          </a:p>
          <a:p>
            <a:pPr marL="0" indent="0">
              <a:buNone/>
            </a:pPr>
            <a:r>
              <a:rPr lang="uk-UA" dirty="0" smtClean="0"/>
              <a:t>А) правовий акт (індивідуальний та нормативний) – дії органу, які вчиняються (ухвалюються) під час здійснення державно-владних повноважень, які можуть вплинути на права, інтереси приватних осіб;</a:t>
            </a:r>
          </a:p>
          <a:p>
            <a:pPr marL="0" indent="0">
              <a:buNone/>
            </a:pPr>
            <a:r>
              <a:rPr lang="uk-UA" dirty="0" smtClean="0"/>
              <a:t>Б) відмова органу від дій, заходів, які він зобов’язаний виконати у зв’язку з клопотанням</a:t>
            </a:r>
            <a:r>
              <a:rPr lang="uk-UA" dirty="0"/>
              <a:t> </a:t>
            </a:r>
            <a:r>
              <a:rPr lang="uk-UA" dirty="0" smtClean="0"/>
              <a:t>(відповідає на звернення, відмовляється приймати рішення чи акт).</a:t>
            </a:r>
          </a:p>
          <a:p>
            <a:pPr marL="0" indent="0">
              <a:buNone/>
            </a:pPr>
            <a:r>
              <a:rPr lang="uk-UA" b="1" i="1" u="sng" dirty="0" smtClean="0"/>
              <a:t>Судовий перегляд </a:t>
            </a:r>
            <a:r>
              <a:rPr lang="uk-UA" dirty="0" smtClean="0"/>
              <a:t>– перевірка і визначення судом правомірності адміністративного акту та вжиття ним заходів (без контролю Конституційного суду)</a:t>
            </a:r>
          </a:p>
          <a:p>
            <a:pPr marL="0" indent="0">
              <a:buNone/>
            </a:pPr>
            <a:r>
              <a:rPr lang="uk-UA" b="1" i="1" u="sng" dirty="0" smtClean="0"/>
              <a:t>Об’єкт</a:t>
            </a:r>
            <a:r>
              <a:rPr lang="uk-UA" dirty="0" smtClean="0"/>
              <a:t> – судового перегляду:</a:t>
            </a:r>
          </a:p>
          <a:p>
            <a:pPr marL="0" indent="0">
              <a:buNone/>
            </a:pPr>
            <a:r>
              <a:rPr lang="uk-UA" b="1" i="1" u="sng" dirty="0" smtClean="0"/>
              <a:t>Всі </a:t>
            </a:r>
            <a:r>
              <a:rPr lang="uk-UA" dirty="0" smtClean="0"/>
              <a:t>адміністративні акти мають підлягати судовому перегляду. </a:t>
            </a:r>
          </a:p>
          <a:p>
            <a:pPr marL="0" indent="0">
              <a:buNone/>
            </a:pPr>
            <a:r>
              <a:rPr lang="uk-UA" b="1" i="1" u="sng" dirty="0" smtClean="0"/>
              <a:t>Перегляд</a:t>
            </a:r>
            <a:r>
              <a:rPr lang="uk-UA" dirty="0" smtClean="0"/>
              <a:t> – це також і повноваження суду скасовувати акт за результатами </a:t>
            </a:r>
            <a:r>
              <a:rPr lang="uk-UA" dirty="0" err="1" smtClean="0"/>
              <a:t>пергляду</a:t>
            </a:r>
            <a:r>
              <a:rPr lang="uk-UA" dirty="0" smtClean="0"/>
              <a:t>, призначити компенсацію. </a:t>
            </a:r>
          </a:p>
          <a:p>
            <a:pPr marL="0" indent="0">
              <a:buNone/>
            </a:pPr>
            <a:r>
              <a:rPr lang="uk-UA" b="1" i="1" u="sng" dirty="0" smtClean="0"/>
              <a:t>Це: </a:t>
            </a:r>
            <a:r>
              <a:rPr lang="uk-UA" dirty="0" smtClean="0"/>
              <a:t>захист прав особи за допомогою правових засобів</a:t>
            </a:r>
          </a:p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051002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347</TotalTime>
  <Words>970</Words>
  <Application>Microsoft Office PowerPoint</Application>
  <PresentationFormat>Широкоэкранный</PresentationFormat>
  <Paragraphs>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Bookman Old Style</vt:lpstr>
      <vt:lpstr>Rockwell</vt:lpstr>
      <vt:lpstr>Damask</vt:lpstr>
      <vt:lpstr>Виконання адміністративних і судових рішень у сфері адміністративного права</vt:lpstr>
      <vt:lpstr>Передумови</vt:lpstr>
      <vt:lpstr>Практичне виконання </vt:lpstr>
      <vt:lpstr>Примусове виконання </vt:lpstr>
      <vt:lpstr>Виконання судових рішень</vt:lpstr>
      <vt:lpstr>Судовий перегляд адміністративних актів </vt:lpstr>
      <vt:lpstr>Презентация PowerPoint</vt:lpstr>
      <vt:lpstr>Принципи судового перегляду </vt:lpstr>
      <vt:lpstr>Презентация PowerPoint</vt:lpstr>
      <vt:lpstr>Судовий перегляд</vt:lpstr>
      <vt:lpstr>Межі судового перегляду </vt:lpstr>
      <vt:lpstr>Презентация PowerPoint</vt:lpstr>
      <vt:lpstr>Доступ до судового перегляду</vt:lpstr>
      <vt:lpstr>Незалежність і безсторонність суду </vt:lpstr>
      <vt:lpstr>Презентация PowerPoint</vt:lpstr>
      <vt:lpstr>Ефективність судового контролю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Виконання адміністративних і судових рішень у сфері адміністративного права</dc:title>
  <dc:creator>User</dc:creator>
  <cp:lastModifiedBy>User</cp:lastModifiedBy>
  <cp:revision>18</cp:revision>
  <dcterms:created xsi:type="dcterms:W3CDTF">2022-11-06T14:40:12Z</dcterms:created>
  <dcterms:modified xsi:type="dcterms:W3CDTF">2023-11-08T10:28:24Z</dcterms:modified>
</cp:coreProperties>
</file>