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1"/>
  </p:notesMasterIdLst>
  <p:sldIdLst>
    <p:sldId id="278" r:id="rId2"/>
    <p:sldId id="293" r:id="rId3"/>
    <p:sldId id="294" r:id="rId4"/>
    <p:sldId id="295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6" r:id="rId21"/>
    <p:sldId id="317" r:id="rId22"/>
    <p:sldId id="318" r:id="rId23"/>
    <p:sldId id="315" r:id="rId24"/>
    <p:sldId id="319" r:id="rId25"/>
    <p:sldId id="320" r:id="rId26"/>
    <p:sldId id="321" r:id="rId27"/>
    <p:sldId id="322" r:id="rId28"/>
    <p:sldId id="324" r:id="rId29"/>
    <p:sldId id="325" r:id="rId30"/>
    <p:sldId id="326" r:id="rId31"/>
    <p:sldId id="327" r:id="rId32"/>
    <p:sldId id="328" r:id="rId33"/>
    <p:sldId id="323" r:id="rId34"/>
    <p:sldId id="329" r:id="rId35"/>
    <p:sldId id="330" r:id="rId36"/>
    <p:sldId id="331" r:id="rId37"/>
    <p:sldId id="332" r:id="rId38"/>
    <p:sldId id="333" r:id="rId39"/>
    <p:sldId id="33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A41F6-0A83-4020-8B51-BAC7C628A7A0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A9216-C3EB-4DA8-B06A-34F0F9AD7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02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5EA4F84-527A-474E-80C1-4E27BA03F158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E31FD2-8BA3-4E0A-8A06-9DF04B5CAC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4846AC-73DE-43C5-86A9-FF98148D5D02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6387" name="Прямоугольник 5"/>
          <p:cNvSpPr>
            <a:spLocks noChangeArrowheads="1"/>
          </p:cNvSpPr>
          <p:nvPr/>
        </p:nvSpPr>
        <p:spPr bwMode="auto">
          <a:xfrm>
            <a:off x="539552" y="842963"/>
            <a:ext cx="8402836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ru-RU" sz="2800" dirty="0"/>
          </a:p>
          <a:p>
            <a:pPr algn="ctr"/>
            <a:endParaRPr lang="ru-RU" sz="2800" dirty="0"/>
          </a:p>
          <a:p>
            <a:pPr algn="ctr"/>
            <a:endParaRPr lang="ru-RU" sz="2800" dirty="0"/>
          </a:p>
          <a:p>
            <a:pPr algn="ctr"/>
            <a:endParaRPr lang="ru-RU" sz="2800" dirty="0"/>
          </a:p>
          <a:p>
            <a:pPr algn="ctr"/>
            <a:r>
              <a:rPr lang="ru-RU" sz="4400" b="1" dirty="0" err="1"/>
              <a:t>Особливості</a:t>
            </a:r>
            <a:r>
              <a:rPr lang="ru-RU" sz="4400" b="1" dirty="0"/>
              <a:t> </a:t>
            </a:r>
            <a:r>
              <a:rPr lang="ru-RU" sz="4400" b="1" dirty="0" err="1"/>
              <a:t>планування</a:t>
            </a:r>
            <a:r>
              <a:rPr lang="ru-RU" sz="4400" b="1" dirty="0"/>
              <a:t> </a:t>
            </a:r>
            <a:r>
              <a:rPr lang="ru-RU" sz="4400" b="1" dirty="0" err="1"/>
              <a:t>людського</a:t>
            </a:r>
            <a:r>
              <a:rPr lang="ru-RU" sz="4400" b="1" dirty="0"/>
              <a:t> </a:t>
            </a:r>
            <a:r>
              <a:rPr lang="ru-RU" sz="4400" b="1" dirty="0" err="1"/>
              <a:t>капіталу</a:t>
            </a:r>
            <a:r>
              <a:rPr lang="ru-RU" sz="4400" b="1" dirty="0"/>
              <a:t> </a:t>
            </a:r>
            <a:r>
              <a:rPr lang="ru-RU" sz="4400" b="1" dirty="0" err="1"/>
              <a:t>підприємства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740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269163-EB4C-45D5-9F56-8D55BD6A3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chemeClr val="tx1"/>
                </a:solidFill>
              </a:rPr>
              <a:t>планування людського капіталу підприємства  </a:t>
            </a:r>
            <a:r>
              <a:rPr lang="uk-UA" sz="3200" dirty="0">
                <a:solidFill>
                  <a:schemeClr val="tx1"/>
                </a:solidFill>
              </a:rPr>
              <a:t>-  двосторонній процес формування бажаного як для </a:t>
            </a:r>
            <a:r>
              <a:rPr lang="uk-UA" sz="3200" b="1" i="1" dirty="0">
                <a:solidFill>
                  <a:schemeClr val="tx1"/>
                </a:solidFill>
              </a:rPr>
              <a:t>працівника</a:t>
            </a:r>
            <a:r>
              <a:rPr lang="uk-UA" sz="3200" dirty="0">
                <a:solidFill>
                  <a:schemeClr val="tx1"/>
                </a:solidFill>
              </a:rPr>
              <a:t>, так і для </a:t>
            </a:r>
            <a:r>
              <a:rPr lang="uk-UA" sz="3200" b="1" i="1" dirty="0">
                <a:solidFill>
                  <a:schemeClr val="tx1"/>
                </a:solidFill>
              </a:rPr>
              <a:t>суб’єкта управління людського капіталу</a:t>
            </a:r>
            <a:r>
              <a:rPr lang="uk-UA" sz="3200" dirty="0">
                <a:solidFill>
                  <a:schemeClr val="tx1"/>
                </a:solidFill>
              </a:rPr>
              <a:t> відповідної кількості та професійної спрямованості. </a:t>
            </a:r>
            <a:endParaRPr lang="ru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9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9C6278-2538-4DCB-B88A-50505E449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процеси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планування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людського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капіталу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поділяються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залежно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тривалості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тактичний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оперативний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суб’єкта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рівень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носія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держави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329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422F07-0A33-4818-B6F4-6C5DDFA52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900" b="1" dirty="0" err="1">
                <a:solidFill>
                  <a:schemeClr val="tx1"/>
                </a:solidFill>
              </a:rPr>
              <a:t>Носій</a:t>
            </a:r>
            <a:r>
              <a:rPr lang="ru-RU" sz="3900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Стратегічне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рішення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професійного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спрямування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Тактичний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способи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економічній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системі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Оперативний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власного</a:t>
            </a:r>
            <a:r>
              <a:rPr lang="ru-RU" dirty="0">
                <a:solidFill>
                  <a:schemeClr val="tx1"/>
                </a:solidFill>
              </a:rPr>
              <a:t> часу на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відновлення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89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97574-29E7-43D2-A68B-D88088465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>
                <a:solidFill>
                  <a:schemeClr val="tx1"/>
                </a:solidFill>
              </a:rPr>
              <a:t>Підприємство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в межах </a:t>
            </a:r>
            <a:r>
              <a:rPr lang="uk-UA" b="1" i="1" dirty="0">
                <a:solidFill>
                  <a:schemeClr val="tx1"/>
                </a:solidFill>
              </a:rPr>
              <a:t>стратегічного планування </a:t>
            </a:r>
            <a:r>
              <a:rPr lang="uk-UA" dirty="0">
                <a:solidFill>
                  <a:schemeClr val="tx1"/>
                </a:solidFill>
              </a:rPr>
              <a:t>- заходи щодо забезпечення джерел залучення людського капіталу необхідної якості.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Тактичний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розробка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впровадження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корпоративних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кадрових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забезпечення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 персоналом з </a:t>
            </a:r>
            <a:r>
              <a:rPr lang="ru-RU" dirty="0" err="1">
                <a:solidFill>
                  <a:schemeClr val="tx1"/>
                </a:solidFill>
              </a:rPr>
              <a:t>належним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рівнем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Оперативний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норм та правил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445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CB517A-39A0-4B75-9D0F-28A585E95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500" b="1" dirty="0">
                <a:solidFill>
                  <a:schemeClr val="tx1"/>
                </a:solidFill>
              </a:rPr>
              <a:t>держава</a:t>
            </a:r>
          </a:p>
          <a:p>
            <a:pPr marL="0" indent="0">
              <a:buNone/>
            </a:pPr>
            <a:endParaRPr lang="ru-RU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Стратегічний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система </a:t>
            </a:r>
            <a:r>
              <a:rPr lang="ru-RU" dirty="0" err="1">
                <a:solidFill>
                  <a:schemeClr val="tx1"/>
                </a:solidFill>
              </a:rPr>
              <a:t>заходів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загальнонаціональних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цінностей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орієнтирів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Тактичний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uk-UA" dirty="0">
                <a:solidFill>
                  <a:schemeClr val="tx1"/>
                </a:solidFill>
              </a:rPr>
              <a:t> прийняття та реалізація в межах стратегії програм щодо формування та використання людського капіталу різних галузей та видів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Оперативний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заходів</a:t>
            </a:r>
            <a:r>
              <a:rPr lang="ru-RU" dirty="0">
                <a:solidFill>
                  <a:schemeClr val="tx1"/>
                </a:solidFill>
              </a:rPr>
              <a:t> органами </a:t>
            </a:r>
            <a:r>
              <a:rPr lang="ru-RU" dirty="0" err="1">
                <a:solidFill>
                  <a:schemeClr val="tx1"/>
                </a:solidFill>
              </a:rPr>
              <a:t>державної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влади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місцевого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самоврядування</a:t>
            </a:r>
            <a:r>
              <a:rPr lang="ru-RU" dirty="0">
                <a:solidFill>
                  <a:schemeClr val="tx1"/>
                </a:solidFill>
              </a:rPr>
              <a:t> в межах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програм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B3B500-85B0-4122-915D-8B387025F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264696"/>
          </a:xfrm>
        </p:spPr>
        <p:txBody>
          <a:bodyPr/>
          <a:lstStyle/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особливістю процесу планування людського капіталу є </a:t>
            </a:r>
            <a:r>
              <a:rPr lang="uk-UA" b="1" i="1" dirty="0">
                <a:solidFill>
                  <a:schemeClr val="tx1"/>
                </a:solidFill>
              </a:rPr>
              <a:t>різниця у часових горизонтах прийняття рішень суб’єктами планування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ключова проблема у плануванні людського капіталу </a:t>
            </a:r>
            <a:r>
              <a:rPr lang="uk-UA" dirty="0">
                <a:solidFill>
                  <a:schemeClr val="tx1"/>
                </a:solidFill>
              </a:rPr>
              <a:t>-  носії, підприємства та держава використовують різні часові межи при прийнятті стратегічних та тактичних рішень щодо формування, використання та збереження людського капіталу.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944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749D0-0204-4162-83CA-8429B38B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рівні</a:t>
            </a:r>
            <a:r>
              <a:rPr lang="ru-RU" sz="2400" dirty="0"/>
              <a:t> та </a:t>
            </a:r>
            <a:r>
              <a:rPr lang="ru-RU" sz="2400" dirty="0" err="1"/>
              <a:t>суб’єкти</a:t>
            </a:r>
            <a:r>
              <a:rPr lang="ru-RU" sz="2400" dirty="0"/>
              <a:t> </a:t>
            </a:r>
            <a:r>
              <a:rPr lang="ru-RU" sz="2400" dirty="0" err="1"/>
              <a:t>планування</a:t>
            </a:r>
            <a:r>
              <a:rPr lang="ru-RU" sz="2400" dirty="0"/>
              <a:t> 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1C682C-6321-4771-AA46-9D756641DD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60439"/>
              </p:ext>
            </p:extLst>
          </p:nvPr>
        </p:nvGraphicFramePr>
        <p:xfrm>
          <a:off x="251520" y="1268760"/>
          <a:ext cx="8712970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190">
                  <a:extLst>
                    <a:ext uri="{9D8B030D-6E8A-4147-A177-3AD203B41FA5}">
                      <a16:colId xmlns:a16="http://schemas.microsoft.com/office/drawing/2014/main" val="2169699150"/>
                    </a:ext>
                  </a:extLst>
                </a:gridCol>
                <a:gridCol w="2200260">
                  <a:extLst>
                    <a:ext uri="{9D8B030D-6E8A-4147-A177-3AD203B41FA5}">
                      <a16:colId xmlns:a16="http://schemas.microsoft.com/office/drawing/2014/main" val="1097085780"/>
                    </a:ext>
                  </a:extLst>
                </a:gridCol>
                <a:gridCol w="2200260">
                  <a:extLst>
                    <a:ext uri="{9D8B030D-6E8A-4147-A177-3AD203B41FA5}">
                      <a16:colId xmlns:a16="http://schemas.microsoft.com/office/drawing/2014/main" val="2505988369"/>
                    </a:ext>
                  </a:extLst>
                </a:gridCol>
                <a:gridCol w="2200260">
                  <a:extLst>
                    <a:ext uri="{9D8B030D-6E8A-4147-A177-3AD203B41FA5}">
                      <a16:colId xmlns:a16="http://schemas.microsoft.com/office/drawing/2014/main" val="1988632756"/>
                    </a:ext>
                  </a:extLst>
                </a:gridCol>
              </a:tblGrid>
              <a:tr h="508046">
                <a:tc rowSpan="2">
                  <a:txBody>
                    <a:bodyPr/>
                    <a:lstStyle/>
                    <a:p>
                      <a:pPr algn="ctr"/>
                      <a:r>
                        <a:rPr lang="uk-UA" sz="1400" dirty="0"/>
                        <a:t>Суб’єкт планування</a:t>
                      </a:r>
                      <a:endParaRPr lang="ru-UA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1400" dirty="0"/>
                        <a:t>Рівень планування</a:t>
                      </a:r>
                      <a:endParaRPr lang="ru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901781"/>
                  </a:ext>
                </a:extLst>
              </a:tr>
              <a:tr h="508046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/>
                        <a:t>Стратегічний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/>
                        <a:t>Тактичний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/>
                        <a:t>Оперативний</a:t>
                      </a:r>
                      <a:endParaRPr lang="ru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46530"/>
                  </a:ext>
                </a:extLst>
              </a:tr>
              <a:tr h="1377988">
                <a:tc>
                  <a:txBody>
                    <a:bodyPr/>
                    <a:lstStyle/>
                    <a:p>
                      <a:r>
                        <a:rPr lang="uk-UA" sz="1400" dirty="0"/>
                        <a:t>Носій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Вибір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професійного</a:t>
                      </a:r>
                      <a:r>
                        <a:rPr lang="ru-RU" sz="1400" dirty="0"/>
                        <a:t> шляху та </a:t>
                      </a:r>
                      <a:r>
                        <a:rPr lang="ru-RU" sz="1400" dirty="0" err="1"/>
                        <a:t>стратегії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накопичення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людського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.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Планування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кар’єри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напрямків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професійного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зростання</a:t>
                      </a:r>
                      <a:r>
                        <a:rPr lang="ru-RU" sz="1400" dirty="0"/>
                        <a:t>.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Планування</a:t>
                      </a:r>
                      <a:r>
                        <a:rPr lang="ru-RU" sz="1400" dirty="0"/>
                        <a:t> часу на </a:t>
                      </a:r>
                      <a:r>
                        <a:rPr lang="ru-RU" sz="1400" dirty="0" err="1"/>
                        <a:t>накопичення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використання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відновлення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власного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людського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.</a:t>
                      </a:r>
                      <a:endParaRPr lang="ru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134"/>
                  </a:ext>
                </a:extLst>
              </a:tr>
              <a:tr h="1377988">
                <a:tc>
                  <a:txBody>
                    <a:bodyPr/>
                    <a:lstStyle/>
                    <a:p>
                      <a:r>
                        <a:rPr lang="uk-UA" sz="1400" dirty="0"/>
                        <a:t>Підприємство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Розробка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стратегії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щодо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залучення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розвитку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людського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підприємства</a:t>
                      </a:r>
                      <a:r>
                        <a:rPr lang="ru-RU" sz="1400" dirty="0"/>
                        <a:t>.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Вибір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напрямків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способів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отримання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необхідного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людського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.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Розробка</a:t>
                      </a:r>
                      <a:r>
                        <a:rPr lang="ru-RU" sz="1400" dirty="0"/>
                        <a:t> правил та процедур </a:t>
                      </a:r>
                      <a:r>
                        <a:rPr lang="ru-RU" sz="1400" dirty="0" err="1"/>
                        <a:t>щодо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ефективного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використання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наявного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людського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.</a:t>
                      </a:r>
                      <a:endParaRPr lang="ru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664930"/>
                  </a:ext>
                </a:extLst>
              </a:tr>
              <a:tr h="1628532">
                <a:tc>
                  <a:txBody>
                    <a:bodyPr/>
                    <a:lstStyle/>
                    <a:p>
                      <a:r>
                        <a:rPr lang="uk-UA" sz="1400" dirty="0"/>
                        <a:t>Держава (суспільство)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Визначення пріоритетів щодо формування людського капіталу країни (суспільства).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Розробка планів та програм щодо відтворення, утримання та накопичення суспільного людського капіталу. </a:t>
                      </a:r>
                      <a:endParaRPr lang="ru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Реалізація органами влади завдань щодо забезпечення належного використання та розвитку людського капіталу кожної особи.</a:t>
                      </a:r>
                      <a:endParaRPr lang="ru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690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68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4C9DA6-B5AA-4999-9182-ECD4CF705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падіння якості наявного людського капіталу: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у </a:t>
            </a:r>
            <a:r>
              <a:rPr lang="uk-UA" dirty="0" err="1">
                <a:solidFill>
                  <a:schemeClr val="tx1"/>
                </a:solidFill>
              </a:rPr>
              <a:t>профіцитних</a:t>
            </a:r>
            <a:r>
              <a:rPr lang="uk-UA" dirty="0">
                <a:solidFill>
                  <a:schemeClr val="tx1"/>
                </a:solidFill>
              </a:rPr>
              <a:t> сферах внаслідок перевищення бажаючих отримати певний фах можливості освітніх закладів і, як наслідок, формування значної кількості фіктивного людського капіталу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у дефіцитних сферах внаслідок отримання доступу до фаху осіб з гіршим рівнем початкового людського капіталу</a:t>
            </a:r>
          </a:p>
          <a:p>
            <a:pPr>
              <a:buFontTx/>
              <a:buChar char="-"/>
            </a:pP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073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5ECC480-7A96-4793-AFB5-2AB46931A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основні</a:t>
            </a:r>
            <a:r>
              <a:rPr lang="ru-RU" b="1" i="1" dirty="0">
                <a:solidFill>
                  <a:schemeClr val="tx1"/>
                </a:solidFill>
              </a:rPr>
              <a:t> напрямки </a:t>
            </a:r>
            <a:r>
              <a:rPr lang="ru-RU" b="1" i="1" dirty="0" err="1">
                <a:solidFill>
                  <a:schemeClr val="tx1"/>
                </a:solidFill>
              </a:rPr>
              <a:t>прийняття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рішень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: 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джерела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інвестицій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r>
              <a:rPr lang="ru-RU" dirty="0" err="1">
                <a:solidFill>
                  <a:schemeClr val="tx1"/>
                </a:solidFill>
              </a:rPr>
              <a:t>напрями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r>
              <a:rPr lang="ru-RU" dirty="0" err="1">
                <a:solidFill>
                  <a:schemeClr val="tx1"/>
                </a:solidFill>
              </a:rPr>
              <a:t>методи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r>
              <a:rPr lang="ru-RU" dirty="0" err="1">
                <a:solidFill>
                  <a:schemeClr val="tx1"/>
                </a:solidFill>
              </a:rPr>
              <a:t>способи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відтворення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481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BE58-C6F6-4938-A42E-3658361E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мотиви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</a:t>
            </a:r>
            <a:r>
              <a:rPr lang="ru-RU" sz="2800" dirty="0" err="1"/>
              <a:t>інвестування</a:t>
            </a:r>
            <a:r>
              <a:rPr lang="ru-RU" sz="2800" dirty="0"/>
              <a:t> у </a:t>
            </a:r>
            <a:r>
              <a:rPr lang="ru-RU" sz="2800" dirty="0" err="1"/>
              <a:t>людський</a:t>
            </a:r>
            <a:r>
              <a:rPr lang="ru-RU" sz="2800" dirty="0"/>
              <a:t> </a:t>
            </a:r>
            <a:r>
              <a:rPr lang="ru-RU" sz="2800" dirty="0" err="1"/>
              <a:t>капітал</a:t>
            </a:r>
            <a:r>
              <a:rPr lang="ru-RU" sz="2800" dirty="0"/>
              <a:t> </a:t>
            </a:r>
            <a:endParaRPr lang="ru-UA" sz="28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9167BCF-6BB6-4824-9659-181C7D368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599664"/>
              </p:ext>
            </p:extLst>
          </p:nvPr>
        </p:nvGraphicFramePr>
        <p:xfrm>
          <a:off x="395536" y="1600200"/>
          <a:ext cx="829126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4864">
                  <a:extLst>
                    <a:ext uri="{9D8B030D-6E8A-4147-A177-3AD203B41FA5}">
                      <a16:colId xmlns:a16="http://schemas.microsoft.com/office/drawing/2014/main" val="374839885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8125138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51034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Суб’єкт </a:t>
                      </a:r>
                      <a:r>
                        <a:rPr lang="uk-UA" dirty="0" err="1"/>
                        <a:t>інвестування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Раціональні мотиви прийняття рішення щодо витрат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Можливі причини неефективності витрат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73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Особа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Тиск суспільства (наприклад обов’язкова освіта, обов’язкові щеплення тощо). Майбутній заробіток. Комфортні умови праці. Престиж.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Обов’язкова освіта не надає конкурентної переваги носію людського капіталу. Здобуття більш популярної чи «простішої» спеціальності призводить до надлишку пропозиції і, як наслідок, зменшення </a:t>
                      </a:r>
                      <a:r>
                        <a:rPr lang="uk-UA" dirty="0" err="1"/>
                        <a:t>вигод</a:t>
                      </a:r>
                      <a:r>
                        <a:rPr lang="uk-UA" dirty="0"/>
                        <a:t> від її отримання.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28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7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плануванням людських ресурсів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соціально-економічної системи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«…процес отримання необхідної кількості кваліфікованих людей для виконання потрібної роботи і в потрібний час»;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«… процес координації у часі та просторі стратегічного і тактичного планування праці та соціального розвитку підприємства, взаємозв`язку між ними, орієнтованого на спільний напрям розвитку і поведінки, загальну мету»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BE58-C6F6-4938-A42E-3658361E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мотиви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інвестування</a:t>
            </a:r>
            <a:r>
              <a:rPr lang="ru-RU" sz="2800" dirty="0"/>
              <a:t> у </a:t>
            </a:r>
            <a:r>
              <a:rPr lang="ru-RU" sz="2800" dirty="0" err="1"/>
              <a:t>людський</a:t>
            </a:r>
            <a:r>
              <a:rPr lang="ru-RU" sz="2800" dirty="0"/>
              <a:t> </a:t>
            </a:r>
            <a:r>
              <a:rPr lang="ru-RU" sz="2800" dirty="0" err="1"/>
              <a:t>капітал</a:t>
            </a:r>
            <a:r>
              <a:rPr lang="ru-RU" sz="2800" dirty="0"/>
              <a:t> </a:t>
            </a:r>
            <a:endParaRPr lang="ru-UA" sz="28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9167BCF-6BB6-4824-9659-181C7D368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941987"/>
              </p:ext>
            </p:extLst>
          </p:nvPr>
        </p:nvGraphicFramePr>
        <p:xfrm>
          <a:off x="395536" y="1600200"/>
          <a:ext cx="829126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4864">
                  <a:extLst>
                    <a:ext uri="{9D8B030D-6E8A-4147-A177-3AD203B41FA5}">
                      <a16:colId xmlns:a16="http://schemas.microsoft.com/office/drawing/2014/main" val="374839885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8125138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51034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Суб’єкт </a:t>
                      </a:r>
                      <a:r>
                        <a:rPr lang="uk-UA" dirty="0" err="1"/>
                        <a:t>інвестування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Раціональні мотиви прийняття рішення щодо витрат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Можливі причини неефективності витрат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73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/>
                        <a:t>Домогосподарство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Майбутні вигоди. Суспільні цінності. Батьківські почуття..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Прагнення надати кращу освіту за «будь-яку ціну». Раціонально невиправдано вкладання коштів в підтримання життя смертельно хворої людини.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28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524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BE58-C6F6-4938-A42E-3658361E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мотиви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інвестування</a:t>
            </a:r>
            <a:r>
              <a:rPr lang="ru-RU" sz="2800" dirty="0"/>
              <a:t> у </a:t>
            </a:r>
            <a:r>
              <a:rPr lang="ru-RU" sz="2800" dirty="0" err="1"/>
              <a:t>людський</a:t>
            </a:r>
            <a:r>
              <a:rPr lang="ru-RU" sz="2800" dirty="0"/>
              <a:t> </a:t>
            </a:r>
            <a:r>
              <a:rPr lang="ru-RU" sz="2800" dirty="0" err="1"/>
              <a:t>капітал</a:t>
            </a:r>
            <a:r>
              <a:rPr lang="ru-RU" sz="2800" dirty="0"/>
              <a:t> </a:t>
            </a:r>
            <a:endParaRPr lang="ru-UA" sz="28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9167BCF-6BB6-4824-9659-181C7D368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23191"/>
              </p:ext>
            </p:extLst>
          </p:nvPr>
        </p:nvGraphicFramePr>
        <p:xfrm>
          <a:off x="107504" y="1124744"/>
          <a:ext cx="8856984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3748398857"/>
                    </a:ext>
                  </a:extLst>
                </a:gridCol>
                <a:gridCol w="3622357">
                  <a:extLst>
                    <a:ext uri="{9D8B030D-6E8A-4147-A177-3AD203B41FA5}">
                      <a16:colId xmlns:a16="http://schemas.microsoft.com/office/drawing/2014/main" val="4181251384"/>
                    </a:ext>
                  </a:extLst>
                </a:gridCol>
                <a:gridCol w="2930371">
                  <a:extLst>
                    <a:ext uri="{9D8B030D-6E8A-4147-A177-3AD203B41FA5}">
                      <a16:colId xmlns:a16="http://schemas.microsoft.com/office/drawing/2014/main" val="451034109"/>
                    </a:ext>
                  </a:extLst>
                </a:gridCol>
              </a:tblGrid>
              <a:tr h="951970">
                <a:tc>
                  <a:txBody>
                    <a:bodyPr/>
                    <a:lstStyle/>
                    <a:p>
                      <a:r>
                        <a:rPr lang="uk-UA" dirty="0"/>
                        <a:t>Суб’єкт </a:t>
                      </a:r>
                      <a:r>
                        <a:rPr lang="uk-UA" dirty="0" err="1"/>
                        <a:t>інвестування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Раціональні мотиви прийняття рішення щодо витрат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Можливі причини неефективності витрат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73790"/>
                  </a:ext>
                </a:extLst>
              </a:tr>
              <a:tr h="4664654">
                <a:tc>
                  <a:txBody>
                    <a:bodyPr/>
                    <a:lstStyle/>
                    <a:p>
                      <a:r>
                        <a:rPr lang="uk-UA" dirty="0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Зростання ефективності роботи працівників з кращими навичками чи кваліфікацією. Зменшення витрат на створення нових знань та впровадження інновацій. Зменшення видатків на пошук та </a:t>
                      </a:r>
                      <a:r>
                        <a:rPr lang="uk-UA" dirty="0" err="1"/>
                        <a:t>найм</a:t>
                      </a:r>
                      <a:r>
                        <a:rPr lang="uk-UA" dirty="0"/>
                        <a:t> нових працівників. Зменшення видатків внаслідок втрат працездатності працівника.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Використання людського капіталу значною мірою </a:t>
                      </a:r>
                      <a:r>
                        <a:rPr lang="uk-UA" dirty="0" err="1"/>
                        <a:t>залежатиме</a:t>
                      </a:r>
                      <a:r>
                        <a:rPr lang="uk-UA" dirty="0"/>
                        <a:t> від мотивів поведінки його носія. Втрати, пов’язані з зростанням професійної мобільності працівника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28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093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BE58-C6F6-4938-A42E-3658361E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мотиви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інвестування</a:t>
            </a:r>
            <a:r>
              <a:rPr lang="ru-RU" sz="2800" dirty="0"/>
              <a:t> у </a:t>
            </a:r>
            <a:r>
              <a:rPr lang="ru-RU" sz="2800" dirty="0" err="1"/>
              <a:t>людський</a:t>
            </a:r>
            <a:r>
              <a:rPr lang="ru-RU" sz="2800" dirty="0"/>
              <a:t> </a:t>
            </a:r>
            <a:r>
              <a:rPr lang="ru-RU" sz="2800" dirty="0" err="1"/>
              <a:t>капітал</a:t>
            </a:r>
            <a:r>
              <a:rPr lang="ru-RU" sz="2800" dirty="0"/>
              <a:t> </a:t>
            </a:r>
            <a:endParaRPr lang="ru-UA" sz="28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9167BCF-6BB6-4824-9659-181C7D3687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211126"/>
              </p:ext>
            </p:extLst>
          </p:nvPr>
        </p:nvGraphicFramePr>
        <p:xfrm>
          <a:off x="179512" y="1124744"/>
          <a:ext cx="8856982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3748398857"/>
                    </a:ext>
                  </a:extLst>
                </a:gridCol>
                <a:gridCol w="3982396">
                  <a:extLst>
                    <a:ext uri="{9D8B030D-6E8A-4147-A177-3AD203B41FA5}">
                      <a16:colId xmlns:a16="http://schemas.microsoft.com/office/drawing/2014/main" val="4181251384"/>
                    </a:ext>
                  </a:extLst>
                </a:gridCol>
                <a:gridCol w="2930370">
                  <a:extLst>
                    <a:ext uri="{9D8B030D-6E8A-4147-A177-3AD203B41FA5}">
                      <a16:colId xmlns:a16="http://schemas.microsoft.com/office/drawing/2014/main" val="451034109"/>
                    </a:ext>
                  </a:extLst>
                </a:gridCol>
              </a:tblGrid>
              <a:tr h="905907">
                <a:tc>
                  <a:txBody>
                    <a:bodyPr/>
                    <a:lstStyle/>
                    <a:p>
                      <a:r>
                        <a:rPr lang="uk-UA" dirty="0"/>
                        <a:t>Суб’єкт </a:t>
                      </a:r>
                      <a:r>
                        <a:rPr lang="uk-UA" dirty="0" err="1"/>
                        <a:t>інвестування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Раціональні мотиви прийняття рішення щодо витрат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Можливі причини неефективності витрат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73790"/>
                  </a:ext>
                </a:extLst>
              </a:tr>
              <a:tr h="4710717">
                <a:tc>
                  <a:txBody>
                    <a:bodyPr/>
                    <a:lstStyle/>
                    <a:p>
                      <a:r>
                        <a:rPr lang="uk-UA" dirty="0"/>
                        <a:t>Держава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Зростання конкурентоспроможності економічної системи. Зменшення соціальної напруги в суспільних стратах з вищим рівнем людського капіталу. Покращення соціального становища населення. Зростання витрат на накопичення людського капіталу являє собою найбільш вдалим способом отримання прихильності виборців.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Неможливість застосувати набутий людський капітал в економічній системі викликає або його відтік, або його деструктивні прояви. Безплатні блага втрачають цінність для їх володарів.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28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532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3CDD1-D64F-4A0A-940E-DF27E507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та </a:t>
            </a:r>
            <a:r>
              <a:rPr lang="ru-RU" sz="2400" dirty="0" err="1"/>
              <a:t>складову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F177431-14F7-46F0-8092-633C58C03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811008"/>
              </p:ext>
            </p:extLst>
          </p:nvPr>
        </p:nvGraphicFramePr>
        <p:xfrm>
          <a:off x="457200" y="16002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478635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307808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88728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83644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домогосподарство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(</a:t>
                      </a:r>
                      <a:r>
                        <a:rPr lang="ru-RU" dirty="0" err="1"/>
                        <a:t>суспільство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9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Інтелектуальна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Формує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загальний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професійного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спрямування</a:t>
                      </a:r>
                      <a:r>
                        <a:rPr lang="ru-RU" dirty="0"/>
                        <a:t>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Формує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спеціальний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</a:t>
                      </a:r>
                      <a:r>
                        <a:rPr lang="ru-RU" dirty="0"/>
                        <a:t>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Формує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загальний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</a:t>
                      </a:r>
                      <a:r>
                        <a:rPr lang="ru-RU" dirty="0"/>
                        <a:t>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9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987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3CDD1-D64F-4A0A-940E-DF27E507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та </a:t>
            </a:r>
            <a:r>
              <a:rPr lang="ru-RU" sz="2400" dirty="0" err="1"/>
              <a:t>складову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F177431-14F7-46F0-8092-633C58C03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326969"/>
              </p:ext>
            </p:extLst>
          </p:nvPr>
        </p:nvGraphicFramePr>
        <p:xfrm>
          <a:off x="457200" y="160020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478635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307808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88728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83644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домогосподарство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(</a:t>
                      </a:r>
                      <a:r>
                        <a:rPr lang="ru-RU" dirty="0" err="1"/>
                        <a:t>суспільство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9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Капітал здоров’я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Здебільшого формує довгострокову складову.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Вкладає кошти в безпосереднє підтримання працездатності носія людського капіталу.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Створює передумови для накопичення та збереження шляхом фінансування відповідних інституцій.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9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098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3CDD1-D64F-4A0A-940E-DF27E507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та </a:t>
            </a:r>
            <a:r>
              <a:rPr lang="ru-RU" sz="2400" dirty="0" err="1"/>
              <a:t>складову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F177431-14F7-46F0-8092-633C58C03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395928"/>
              </p:ext>
            </p:extLst>
          </p:nvPr>
        </p:nvGraphicFramePr>
        <p:xfrm>
          <a:off x="457200" y="16002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478635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307808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88728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83644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домогосподарство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(</a:t>
                      </a:r>
                      <a:r>
                        <a:rPr lang="ru-RU" dirty="0" err="1"/>
                        <a:t>суспільство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9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Соціальна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для задоволення економічних та соціальних потреб.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задля підвищення продуктивності людського капіталу підприємства.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для вирішення суспільних завдань.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9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863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3CDD1-D64F-4A0A-940E-DF27E507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та </a:t>
            </a:r>
            <a:r>
              <a:rPr lang="ru-RU" sz="2400" dirty="0" err="1"/>
              <a:t>складову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F177431-14F7-46F0-8092-633C58C03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109555"/>
              </p:ext>
            </p:extLst>
          </p:nvPr>
        </p:nvGraphicFramePr>
        <p:xfrm>
          <a:off x="457200" y="16002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478635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307808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88728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83644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домогосподарство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(</a:t>
                      </a:r>
                      <a:r>
                        <a:rPr lang="ru-RU" dirty="0" err="1"/>
                        <a:t>суспільство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9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Культурна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для задоволення потреб у самовираженні та самовдосконаленні.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задля підвищення продуктивності людського капіталу підприємства.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 складову задля зменшення соціального напруження в суспільстві.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9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370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3CDD1-D64F-4A0A-940E-DF27E507D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r>
              <a:rPr lang="ru-RU" sz="2400" dirty="0"/>
              <a:t> з </a:t>
            </a:r>
            <a:r>
              <a:rPr lang="ru-RU" sz="2400" dirty="0" err="1"/>
              <a:t>огляду</a:t>
            </a:r>
            <a:r>
              <a:rPr lang="ru-RU" sz="2400" dirty="0"/>
              <a:t> на </a:t>
            </a:r>
            <a:r>
              <a:rPr lang="ru-RU" sz="2400" dirty="0" err="1"/>
              <a:t>суб’єкт</a:t>
            </a:r>
            <a:r>
              <a:rPr lang="ru-RU" sz="2400" dirty="0"/>
              <a:t>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та </a:t>
            </a:r>
            <a:r>
              <a:rPr lang="ru-RU" sz="2400" dirty="0" err="1"/>
              <a:t>складову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F177431-14F7-46F0-8092-633C58C03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276437"/>
              </p:ext>
            </p:extLst>
          </p:nvPr>
        </p:nvGraphicFramePr>
        <p:xfrm>
          <a:off x="457200" y="1600200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8478635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1307808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88728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883644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домогосподарство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(</a:t>
                      </a:r>
                      <a:r>
                        <a:rPr lang="ru-RU" dirty="0" err="1"/>
                        <a:t>суспільство</a:t>
                      </a:r>
                      <a:r>
                        <a:rPr lang="ru-RU" dirty="0"/>
                        <a:t>)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9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Мотиваційна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Формується особою задля підвищення ефективності власної діяльності.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Формується задля підвищення продуктивності людського капіталу підприємства та економії коштів на інші види мотивації.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Формується задля зростання рівня суспільного виробництва.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9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462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BA18-36B3-4C28-B203-3C937138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23828-C183-49EC-B0BA-70000A32A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512515"/>
              </p:ext>
            </p:extLst>
          </p:nvPr>
        </p:nvGraphicFramePr>
        <p:xfrm>
          <a:off x="457200" y="980729"/>
          <a:ext cx="8229599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82314873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5346337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5016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91634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2670086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8362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07475126"/>
                    </a:ext>
                  </a:extLst>
                </a:gridCol>
              </a:tblGrid>
              <a:tr h="603340">
                <a:tc rowSpan="2">
                  <a:txBody>
                    <a:bodyPr/>
                    <a:lstStyle/>
                    <a:p>
                      <a:r>
                        <a:rPr lang="uk-UA" sz="1600" dirty="0"/>
                        <a:t>Складова капіталу </a:t>
                      </a:r>
                      <a:endParaRPr lang="ru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Носій</a:t>
                      </a:r>
                      <a:r>
                        <a:rPr lang="ru-RU" sz="1600" dirty="0"/>
                        <a:t> 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Підприємство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Держава (</a:t>
                      </a:r>
                      <a:r>
                        <a:rPr lang="ru-RU" sz="1600" dirty="0" err="1"/>
                        <a:t>суспільство</a:t>
                      </a:r>
                      <a:r>
                        <a:rPr lang="ru-RU" sz="1600" dirty="0"/>
                        <a:t>)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3547"/>
                  </a:ext>
                </a:extLst>
              </a:tr>
              <a:tr h="6033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47760"/>
                  </a:ext>
                </a:extLst>
              </a:tr>
              <a:tr h="4481952">
                <a:tc>
                  <a:txBody>
                    <a:bodyPr/>
                    <a:lstStyle/>
                    <a:p>
                      <a:r>
                        <a:rPr lang="uk-UA" sz="1600" dirty="0"/>
                        <a:t>Інтелектуальна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/>
                        <a:t>Самовдоскона-лення</a:t>
                      </a:r>
                      <a:r>
                        <a:rPr lang="uk-UA" sz="1600" dirty="0"/>
                        <a:t>, навчання на робочому місці, навчання впродовж життя.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Адаптація, навчання на робочого місці, підвищення кваліфікації працівників.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Залучення зовнішнього людського капіталу.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Зазвичай не </a:t>
                      </a:r>
                      <a:r>
                        <a:rPr lang="uk-UA" sz="1600" dirty="0" err="1"/>
                        <a:t>використовуєть</a:t>
                      </a:r>
                      <a:r>
                        <a:rPr lang="uk-UA" sz="1600" dirty="0"/>
                        <a:t> ся.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професії, стимулювання міграції кваліфікованих працівників. 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3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325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BA18-36B3-4C28-B203-3C937138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23828-C183-49EC-B0BA-70000A32A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408475"/>
              </p:ext>
            </p:extLst>
          </p:nvPr>
        </p:nvGraphicFramePr>
        <p:xfrm>
          <a:off x="457200" y="980729"/>
          <a:ext cx="8229599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82314873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5346337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5016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91634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2670086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8362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07475126"/>
                    </a:ext>
                  </a:extLst>
                </a:gridCol>
              </a:tblGrid>
              <a:tr h="603340">
                <a:tc rowSpan="2">
                  <a:txBody>
                    <a:bodyPr/>
                    <a:lstStyle/>
                    <a:p>
                      <a:r>
                        <a:rPr lang="uk-UA" sz="1600" dirty="0"/>
                        <a:t>Складова капіталу </a:t>
                      </a:r>
                      <a:endParaRPr lang="ru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Носій</a:t>
                      </a:r>
                      <a:r>
                        <a:rPr lang="ru-RU" sz="1600" dirty="0"/>
                        <a:t> 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Підприємство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Держава (</a:t>
                      </a:r>
                      <a:r>
                        <a:rPr lang="ru-RU" sz="1600" dirty="0" err="1"/>
                        <a:t>суспільство</a:t>
                      </a:r>
                      <a:r>
                        <a:rPr lang="ru-RU" sz="1600" dirty="0"/>
                        <a:t>)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3547"/>
                  </a:ext>
                </a:extLst>
              </a:tr>
              <a:tr h="6033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47760"/>
                  </a:ext>
                </a:extLst>
              </a:tr>
              <a:tr h="4481952">
                <a:tc>
                  <a:txBody>
                    <a:bodyPr/>
                    <a:lstStyle/>
                    <a:p>
                      <a:r>
                        <a:rPr lang="ru-RU" dirty="0" err="1"/>
                        <a:t>Капітал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здоров’я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Профілактика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заняття</a:t>
                      </a:r>
                      <a:r>
                        <a:rPr lang="ru-RU" dirty="0"/>
                        <a:t> спортом.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Народження</a:t>
                      </a:r>
                      <a:r>
                        <a:rPr lang="ru-RU" dirty="0"/>
                        <a:t> та </a:t>
                      </a:r>
                      <a:r>
                        <a:rPr lang="ru-RU" dirty="0" err="1"/>
                        <a:t>виховання</a:t>
                      </a:r>
                      <a:r>
                        <a:rPr lang="ru-RU" dirty="0"/>
                        <a:t> нового </a:t>
                      </a:r>
                      <a:r>
                        <a:rPr lang="ru-RU" dirty="0" err="1"/>
                        <a:t>носія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людського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r>
                        <a:rPr lang="ru-RU" dirty="0"/>
                        <a:t>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Впровадження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системи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охорони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праці</a:t>
                      </a:r>
                      <a:r>
                        <a:rPr lang="ru-RU" dirty="0"/>
                        <a:t> та </a:t>
                      </a:r>
                      <a:r>
                        <a:rPr lang="ru-RU" dirty="0" err="1"/>
                        <a:t>профілактики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захворювань</a:t>
                      </a:r>
                      <a:r>
                        <a:rPr lang="ru-RU" dirty="0"/>
                        <a:t>..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Зазвичай</a:t>
                      </a:r>
                      <a:r>
                        <a:rPr lang="ru-RU" dirty="0"/>
                        <a:t> не </a:t>
                      </a:r>
                      <a:r>
                        <a:rPr lang="ru-RU" dirty="0" err="1"/>
                        <a:t>використовується</a:t>
                      </a:r>
                      <a:r>
                        <a:rPr lang="ru-RU" dirty="0"/>
                        <a:t>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Створення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системи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профілактики</a:t>
                      </a:r>
                      <a:r>
                        <a:rPr lang="ru-RU" dirty="0"/>
                        <a:t> та </a:t>
                      </a:r>
                      <a:r>
                        <a:rPr lang="ru-RU" dirty="0" err="1"/>
                        <a:t>охорони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здоров’я</a:t>
                      </a:r>
                      <a:r>
                        <a:rPr lang="ru-RU" dirty="0"/>
                        <a:t>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Стимулювання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демографічного</a:t>
                      </a:r>
                      <a:r>
                        <a:rPr lang="ru-RU" dirty="0"/>
                        <a:t> росту. 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3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386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>
                <a:solidFill>
                  <a:schemeClr val="tx1"/>
                </a:solidFill>
              </a:rPr>
              <a:t>процес планування включає в себе етапи: </a:t>
            </a:r>
          </a:p>
          <a:p>
            <a:pPr algn="just"/>
            <a:r>
              <a:rPr lang="uk-UA" sz="3200" dirty="0">
                <a:solidFill>
                  <a:schemeClr val="tx1"/>
                </a:solidFill>
              </a:rPr>
              <a:t>прогноз необхідної чисельності персоналу для досягнення цілей підприємства, </a:t>
            </a:r>
          </a:p>
          <a:p>
            <a:pPr algn="just"/>
            <a:r>
              <a:rPr lang="uk-UA" sz="3200" dirty="0">
                <a:solidFill>
                  <a:schemeClr val="tx1"/>
                </a:solidFill>
              </a:rPr>
              <a:t>аналіз продуктивності праці персоналу, </a:t>
            </a:r>
          </a:p>
          <a:p>
            <a:pPr algn="just"/>
            <a:r>
              <a:rPr lang="uk-UA" sz="3200" dirty="0">
                <a:solidFill>
                  <a:schemeClr val="tx1"/>
                </a:solidFill>
              </a:rPr>
              <a:t>розробка планів з покриття дефіциту чи надлишку робочої сили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0945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BA18-36B3-4C28-B203-3C937138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23828-C183-49EC-B0BA-70000A32A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28496"/>
              </p:ext>
            </p:extLst>
          </p:nvPr>
        </p:nvGraphicFramePr>
        <p:xfrm>
          <a:off x="467544" y="980729"/>
          <a:ext cx="8219255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313">
                  <a:extLst>
                    <a:ext uri="{9D8B030D-6E8A-4147-A177-3AD203B41FA5}">
                      <a16:colId xmlns:a16="http://schemas.microsoft.com/office/drawing/2014/main" val="82314873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5346337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5016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91634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2670086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8362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07475126"/>
                    </a:ext>
                  </a:extLst>
                </a:gridCol>
              </a:tblGrid>
              <a:tr h="603340">
                <a:tc rowSpan="2">
                  <a:txBody>
                    <a:bodyPr/>
                    <a:lstStyle/>
                    <a:p>
                      <a:r>
                        <a:rPr lang="uk-UA" sz="1600" dirty="0"/>
                        <a:t>Складова капіталу </a:t>
                      </a:r>
                      <a:endParaRPr lang="ru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Носій</a:t>
                      </a:r>
                      <a:r>
                        <a:rPr lang="ru-RU" sz="1600" dirty="0"/>
                        <a:t> 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Підприємство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Держава (</a:t>
                      </a:r>
                      <a:r>
                        <a:rPr lang="ru-RU" sz="1600" dirty="0" err="1"/>
                        <a:t>суспільство</a:t>
                      </a:r>
                      <a:r>
                        <a:rPr lang="ru-RU" sz="1600" dirty="0"/>
                        <a:t>)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3547"/>
                  </a:ext>
                </a:extLst>
              </a:tr>
              <a:tr h="6033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47760"/>
                  </a:ext>
                </a:extLst>
              </a:tr>
              <a:tr h="4481952">
                <a:tc>
                  <a:txBody>
                    <a:bodyPr/>
                    <a:lstStyle/>
                    <a:p>
                      <a:r>
                        <a:rPr lang="ru-RU" sz="1600" dirty="0" err="1"/>
                        <a:t>Соціальна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Формування</a:t>
                      </a:r>
                      <a:r>
                        <a:rPr lang="ru-RU" sz="1600" dirty="0"/>
                        <a:t> кола </a:t>
                      </a:r>
                      <a:r>
                        <a:rPr lang="ru-RU" sz="1600" dirty="0" err="1"/>
                        <a:t>знайомств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здобуття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навиків</a:t>
                      </a:r>
                      <a:r>
                        <a:rPr lang="ru-RU" sz="1600" dirty="0"/>
                        <a:t> з </a:t>
                      </a:r>
                      <a:r>
                        <a:rPr lang="ru-RU" sz="1600" dirty="0" err="1"/>
                        <a:t>ефективного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комуні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кування</a:t>
                      </a:r>
                      <a:r>
                        <a:rPr lang="ru-RU" sz="1600" dirty="0"/>
                        <a:t>.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Стимулювання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обміну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знаннями</a:t>
                      </a:r>
                      <a:r>
                        <a:rPr lang="ru-RU" sz="1600" dirty="0"/>
                        <a:t> та </a:t>
                      </a:r>
                      <a:r>
                        <a:rPr lang="ru-RU" sz="1600" dirty="0" err="1"/>
                        <a:t>досвідом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створення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комунікативних</a:t>
                      </a:r>
                      <a:r>
                        <a:rPr lang="ru-RU" sz="1600" dirty="0"/>
                        <a:t> мереж.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Впровадження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нових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комунікативних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технологій</a:t>
                      </a:r>
                      <a:r>
                        <a:rPr lang="ru-RU" sz="1600" dirty="0"/>
                        <a:t>.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Зазвичай не </a:t>
                      </a:r>
                      <a:r>
                        <a:rPr lang="uk-UA" sz="1600" dirty="0" err="1"/>
                        <a:t>використовуєть</a:t>
                      </a:r>
                      <a:r>
                        <a:rPr lang="uk-UA" sz="1600" dirty="0"/>
                        <a:t> ся.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професії, стимулювання міграції кваліфікованих працівників. 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3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342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BA18-36B3-4C28-B203-3C937138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23828-C183-49EC-B0BA-70000A32A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889002"/>
              </p:ext>
            </p:extLst>
          </p:nvPr>
        </p:nvGraphicFramePr>
        <p:xfrm>
          <a:off x="457200" y="980729"/>
          <a:ext cx="8229599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82314873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5346337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5016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91634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2670086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8362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07475126"/>
                    </a:ext>
                  </a:extLst>
                </a:gridCol>
              </a:tblGrid>
              <a:tr h="603340">
                <a:tc rowSpan="2">
                  <a:txBody>
                    <a:bodyPr/>
                    <a:lstStyle/>
                    <a:p>
                      <a:r>
                        <a:rPr lang="uk-UA" sz="1600" dirty="0"/>
                        <a:t>Складова капіталу </a:t>
                      </a:r>
                      <a:endParaRPr lang="ru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Носій</a:t>
                      </a:r>
                      <a:r>
                        <a:rPr lang="ru-RU" sz="1600" dirty="0"/>
                        <a:t> 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Підприємство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Держава (</a:t>
                      </a:r>
                      <a:r>
                        <a:rPr lang="ru-RU" sz="1600" dirty="0" err="1"/>
                        <a:t>суспільство</a:t>
                      </a:r>
                      <a:r>
                        <a:rPr lang="ru-RU" sz="1600" dirty="0"/>
                        <a:t>)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3547"/>
                  </a:ext>
                </a:extLst>
              </a:tr>
              <a:tr h="6033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47760"/>
                  </a:ext>
                </a:extLst>
              </a:tr>
              <a:tr h="4481952">
                <a:tc>
                  <a:txBody>
                    <a:bodyPr/>
                    <a:lstStyle/>
                    <a:p>
                      <a:r>
                        <a:rPr lang="uk-UA" sz="1600" dirty="0"/>
                        <a:t>Культурна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Саморозвиток.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Сприяння</a:t>
                      </a:r>
                      <a:r>
                        <a:rPr lang="ru-RU" sz="1600" dirty="0"/>
                        <a:t> культурному </a:t>
                      </a:r>
                      <a:r>
                        <a:rPr lang="ru-RU" sz="1600" dirty="0" err="1"/>
                        <a:t>розвитку</a:t>
                      </a:r>
                      <a:r>
                        <a:rPr lang="ru-RU" sz="1600" dirty="0"/>
                        <a:t> персоналу.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Зазвичай</a:t>
                      </a:r>
                      <a:r>
                        <a:rPr lang="ru-RU" sz="1600" dirty="0"/>
                        <a:t> не </a:t>
                      </a:r>
                      <a:r>
                        <a:rPr lang="ru-RU" sz="1600" dirty="0" err="1"/>
                        <a:t>використовується</a:t>
                      </a:r>
                      <a:r>
                        <a:rPr lang="ru-RU" sz="1600" dirty="0"/>
                        <a:t>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Зазвичай не </a:t>
                      </a:r>
                      <a:r>
                        <a:rPr lang="uk-UA" sz="1600" dirty="0" err="1"/>
                        <a:t>використовуєть</a:t>
                      </a:r>
                      <a:r>
                        <a:rPr lang="uk-UA" sz="1600" dirty="0"/>
                        <a:t> ся.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професії, стимулювання міграції кваліфікованих працівників. 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3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6979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BA18-36B3-4C28-B203-3C937138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людського</a:t>
            </a:r>
            <a:r>
              <a:rPr lang="ru-RU" sz="2400" dirty="0"/>
              <a:t> </a:t>
            </a:r>
            <a:r>
              <a:rPr lang="ru-RU" sz="2400" dirty="0" err="1"/>
              <a:t>капіталу</a:t>
            </a:r>
            <a:endParaRPr lang="ru-UA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EF23828-C183-49EC-B0BA-70000A32A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232362"/>
              </p:ext>
            </p:extLst>
          </p:nvPr>
        </p:nvGraphicFramePr>
        <p:xfrm>
          <a:off x="457200" y="980729"/>
          <a:ext cx="8229599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82314873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5346337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5016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91634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26700868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988362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07475126"/>
                    </a:ext>
                  </a:extLst>
                </a:gridCol>
              </a:tblGrid>
              <a:tr h="603340">
                <a:tc rowSpan="2">
                  <a:txBody>
                    <a:bodyPr/>
                    <a:lstStyle/>
                    <a:p>
                      <a:r>
                        <a:rPr lang="uk-UA" sz="1600" dirty="0"/>
                        <a:t>Складова капіталу </a:t>
                      </a:r>
                      <a:endParaRPr lang="ru-U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Носій</a:t>
                      </a:r>
                      <a:r>
                        <a:rPr lang="ru-RU" sz="1600" dirty="0"/>
                        <a:t> 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/>
                        <a:t>Підприємство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Держава (</a:t>
                      </a:r>
                      <a:r>
                        <a:rPr lang="ru-RU" sz="1600" dirty="0" err="1"/>
                        <a:t>суспільство</a:t>
                      </a:r>
                      <a:r>
                        <a:rPr lang="ru-RU" sz="1600" dirty="0"/>
                        <a:t>)</a:t>
                      </a:r>
                      <a:endParaRPr lang="ru-U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3547"/>
                  </a:ext>
                </a:extLst>
              </a:tr>
              <a:tr h="6033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Еволюційний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Революційний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547760"/>
                  </a:ext>
                </a:extLst>
              </a:tr>
              <a:tr h="4481952">
                <a:tc>
                  <a:txBody>
                    <a:bodyPr/>
                    <a:lstStyle/>
                    <a:p>
                      <a:r>
                        <a:rPr lang="ru-RU" sz="1600" dirty="0" err="1"/>
                        <a:t>Мотиваційна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Формування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навичок</a:t>
                      </a:r>
                      <a:r>
                        <a:rPr lang="ru-RU" sz="1600" dirty="0"/>
                        <a:t> само </a:t>
                      </a:r>
                      <a:r>
                        <a:rPr lang="ru-RU" sz="1600" dirty="0" err="1"/>
                        <a:t>мотивації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дисциплінованості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цілеспрямованості</a:t>
                      </a:r>
                      <a:r>
                        <a:rPr lang="ru-RU" sz="1600" dirty="0"/>
                        <a:t>.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Виховання відданості, дисциплінованості, ретельності.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Впровадження системи мотивації працівників на підприємстві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Зазвичай не </a:t>
                      </a:r>
                      <a:r>
                        <a:rPr lang="uk-UA" sz="1600" dirty="0" err="1"/>
                        <a:t>використовуєть</a:t>
                      </a:r>
                      <a:r>
                        <a:rPr lang="uk-UA" sz="1600" dirty="0"/>
                        <a:t> ся. </a:t>
                      </a:r>
                      <a:endParaRPr lang="ru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Здобуття базової та спеціальної освіти, опанування нової професії, стимулювання міграції кваліфікованих працівників. </a:t>
                      </a:r>
                      <a:endParaRPr lang="ru-UA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3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3418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429076-72B9-4188-B2C1-526E1C8C8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залежності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: </a:t>
            </a:r>
          </a:p>
          <a:p>
            <a:r>
              <a:rPr lang="ru-RU" dirty="0" err="1">
                <a:solidFill>
                  <a:schemeClr val="tx1"/>
                </a:solidFill>
              </a:rPr>
              <a:t>пасивні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спрямовані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наявного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та не </a:t>
            </a:r>
            <a:r>
              <a:rPr lang="ru-RU" dirty="0" err="1">
                <a:solidFill>
                  <a:schemeClr val="tx1"/>
                </a:solidFill>
              </a:rPr>
              <a:t>передбачає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останнього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r>
              <a:rPr lang="ru-RU" dirty="0" err="1">
                <a:solidFill>
                  <a:schemeClr val="tx1"/>
                </a:solidFill>
              </a:rPr>
              <a:t>активні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спрямовані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процесі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наявного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r>
              <a:rPr lang="ru-RU" dirty="0" err="1">
                <a:solidFill>
                  <a:schemeClr val="tx1"/>
                </a:solidFill>
              </a:rPr>
              <a:t>проактивні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орієнтовані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передумов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самостійного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щодо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накопичення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носієм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носіїв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спрямованого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підвищення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ефективності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їхньої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9788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A4DECE-A83F-4A86-A24E-82A27340C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solidFill>
                  <a:schemeClr val="tx1"/>
                </a:solidFill>
              </a:rPr>
              <a:t>2 складові зносу людського капіталу </a:t>
            </a:r>
            <a:r>
              <a:rPr lang="uk-UA" dirty="0">
                <a:solidFill>
                  <a:schemeClr val="tx1"/>
                </a:solidFill>
              </a:rPr>
              <a:t>: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b="1" i="1" dirty="0">
                <a:solidFill>
                  <a:schemeClr val="tx1"/>
                </a:solidFill>
              </a:rPr>
              <a:t>природний</a:t>
            </a:r>
            <a:r>
              <a:rPr lang="uk-UA" dirty="0">
                <a:solidFill>
                  <a:schemeClr val="tx1"/>
                </a:solidFill>
              </a:rPr>
              <a:t> (невідворотний), пов’язаний з фізичним старінням носія людського капіталу (знос капіталу здоров’я)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b="1" i="1" dirty="0">
                <a:solidFill>
                  <a:schemeClr val="tx1"/>
                </a:solidFill>
              </a:rPr>
              <a:t>моральний</a:t>
            </a:r>
            <a:r>
              <a:rPr lang="uk-UA" dirty="0">
                <a:solidFill>
                  <a:schemeClr val="tx1"/>
                </a:solidFill>
              </a:rPr>
              <a:t>, пов’язаний з втратою актуальності накопиченої складової людського капіталу сучасним соціально-економічним відносинам внаслідок </a:t>
            </a:r>
          </a:p>
          <a:p>
            <a:pPr lvl="1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зміни технології, </a:t>
            </a:r>
          </a:p>
          <a:p>
            <a:pPr lvl="1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суспільних зрушень.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568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F9902-2132-468C-9F8E-92DC16A2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Класифікація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шляхів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відновлення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людського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капіталу</a:t>
            </a:r>
            <a:endParaRPr lang="ru-UA" sz="2400" b="1" dirty="0">
              <a:effectLst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C344C6-3C16-4504-BE3B-2242B9551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747587"/>
              </p:ext>
            </p:extLst>
          </p:nvPr>
        </p:nvGraphicFramePr>
        <p:xfrm>
          <a:off x="457200" y="1600200"/>
          <a:ext cx="82296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39093161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6010455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305524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4111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0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/>
                        <a:t>Інтелектуальна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Навчання впродовж життя, актуалізація наявних знань та навичок, самоосвіта.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Підвищення кваліфікації працівників, залучення носіїв людського капіталу ззовні.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Запровадження програм перекваліфікації, зазвичай, для носіїв людського капіталу, що втратили роботу.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8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2239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F9902-2132-468C-9F8E-92DC16A2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Класифікація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шляхів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відновлення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людського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капіталу</a:t>
            </a:r>
            <a:endParaRPr lang="ru-UA" sz="2400" b="1" dirty="0">
              <a:effectLst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C344C6-3C16-4504-BE3B-2242B9551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8638"/>
              </p:ext>
            </p:extLst>
          </p:nvPr>
        </p:nvGraphicFramePr>
        <p:xfrm>
          <a:off x="457200" y="1600200"/>
          <a:ext cx="82296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39093161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6010455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305524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4111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0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Капітал здоров’я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Здоровий спосіб життя, проходження лікування при необхідності.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Запобігання професійним захворюванням, регулювання інтенсивності роботи носіїв капіталу.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Державне регулювання умов праці, соціальний захист у зв’язку з втратою працездатності.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8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2430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F9902-2132-468C-9F8E-92DC16A2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Класифікація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шляхів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відновлення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людського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капіталу</a:t>
            </a:r>
            <a:endParaRPr lang="ru-UA" sz="2400" b="1" dirty="0">
              <a:effectLst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C344C6-3C16-4504-BE3B-2242B9551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25307"/>
              </p:ext>
            </p:extLst>
          </p:nvPr>
        </p:nvGraphicFramePr>
        <p:xfrm>
          <a:off x="457200" y="16002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39093161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6010455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305524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4111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0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Соціальна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Відновлення соціальних контактів.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Надання можливості періодичних зустрічей серед фахівців як всередині, так і ззовні підприємства.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Програми соціалізації громадян шляхом залучення до громадського життя.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8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521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F9902-2132-468C-9F8E-92DC16A2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Класифікація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шляхів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відновлення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людського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капіталу</a:t>
            </a:r>
            <a:endParaRPr lang="ru-UA" sz="2400" b="1" dirty="0">
              <a:effectLst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C344C6-3C16-4504-BE3B-2242B9551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098766"/>
              </p:ext>
            </p:extLst>
          </p:nvPr>
        </p:nvGraphicFramePr>
        <p:xfrm>
          <a:off x="457200" y="1600200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39093161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6010455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305524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4111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Складова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Носій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Держава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0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Культурна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Навчання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впродовж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життя</a:t>
                      </a:r>
                      <a:r>
                        <a:rPr lang="ru-RU" dirty="0"/>
                        <a:t>, участь у культурному </a:t>
                      </a:r>
                      <a:r>
                        <a:rPr lang="ru-RU" dirty="0" err="1"/>
                        <a:t>житті</a:t>
                      </a:r>
                      <a:r>
                        <a:rPr lang="ru-RU" dirty="0"/>
                        <a:t>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Стимулювання</a:t>
                      </a:r>
                      <a:r>
                        <a:rPr lang="ru-RU" dirty="0"/>
                        <a:t> культурного </a:t>
                      </a:r>
                      <a:r>
                        <a:rPr lang="ru-RU" dirty="0" err="1"/>
                        <a:t>зростання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працівників</a:t>
                      </a:r>
                      <a:r>
                        <a:rPr lang="ru-RU" dirty="0"/>
                        <a:t>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Державні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програми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підтримки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сфери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культури</a:t>
                      </a:r>
                      <a:r>
                        <a:rPr lang="ru-RU" dirty="0"/>
                        <a:t>.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8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0068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F9902-2132-468C-9F8E-92DC16A2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err="1">
                <a:effectLst/>
              </a:rPr>
              <a:t>Класифікація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шляхів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відновлення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людського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капіталу</a:t>
            </a:r>
            <a:endParaRPr lang="ru-UA" sz="2400" b="1" dirty="0">
              <a:effectLst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C344C6-3C16-4504-BE3B-2242B9551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127575"/>
              </p:ext>
            </p:extLst>
          </p:nvPr>
        </p:nvGraphicFramePr>
        <p:xfrm>
          <a:off x="251520" y="1600200"/>
          <a:ext cx="843528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080">
                  <a:extLst>
                    <a:ext uri="{9D8B030D-6E8A-4147-A177-3AD203B41FA5}">
                      <a16:colId xmlns:a16="http://schemas.microsoft.com/office/drawing/2014/main" val="139093161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6010455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305524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54111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/>
                        <a:t>Складова капіталу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Носій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Підприємство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Держава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0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Мотиваційна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Самомотивація</a:t>
                      </a:r>
                      <a:r>
                        <a:rPr lang="uk-UA" dirty="0"/>
                        <a:t> та самореалізація.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Постійний та цілеспрямований вплив на мотиваційну складову людського капіталу.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Створення в суспільстві соціальних ліфтів.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8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05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solidFill>
                  <a:schemeClr val="tx1"/>
                </a:solidFill>
              </a:rPr>
              <a:t>планування персоналу поділяють на </a:t>
            </a:r>
          </a:p>
          <a:p>
            <a:pPr marL="0" indent="0">
              <a:buNone/>
            </a:pPr>
            <a:endParaRPr lang="uk-UA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tx1"/>
              </a:solidFill>
            </a:endParaRPr>
          </a:p>
          <a:p>
            <a:r>
              <a:rPr lang="uk-UA" sz="3200" dirty="0">
                <a:solidFill>
                  <a:schemeClr val="tx1"/>
                </a:solidFill>
              </a:rPr>
              <a:t>структурно визначене планування</a:t>
            </a:r>
          </a:p>
          <a:p>
            <a:r>
              <a:rPr lang="uk-UA" sz="3200" dirty="0">
                <a:solidFill>
                  <a:schemeClr val="tx1"/>
                </a:solidFill>
              </a:rPr>
              <a:t>колективне планування</a:t>
            </a:r>
          </a:p>
          <a:p>
            <a:r>
              <a:rPr lang="uk-UA" sz="3200" dirty="0">
                <a:solidFill>
                  <a:schemeClr val="tx1"/>
                </a:solidFill>
              </a:rPr>
              <a:t>індивідуальне планування або планування кар’єри.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30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1B5A43-CE93-4532-949E-20272071E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>
                <a:solidFill>
                  <a:schemeClr val="tx1"/>
                </a:solidFill>
              </a:rPr>
              <a:t>«стратегічне планування персоналу» </a:t>
            </a:r>
            <a:r>
              <a:rPr lang="en-US" sz="3200" dirty="0">
                <a:solidFill>
                  <a:schemeClr val="tx1"/>
                </a:solidFill>
              </a:rPr>
              <a:t>/</a:t>
            </a:r>
            <a:r>
              <a:rPr lang="uk-UA" sz="3200" dirty="0">
                <a:solidFill>
                  <a:schemeClr val="tx1"/>
                </a:solidFill>
              </a:rPr>
              <a:t> «стратегія управління персоналом»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uk-UA" sz="3200" dirty="0">
                <a:solidFill>
                  <a:schemeClr val="tx1"/>
                </a:solidFill>
              </a:rPr>
              <a:t>управлінські допоміжні процеси, що дають змогу досягати стратегічних цілей підприємства. </a:t>
            </a:r>
            <a:endParaRPr lang="ru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716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C7F941-AA1F-4702-B354-F80926219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планування людського капіталу </a:t>
            </a:r>
            <a:r>
              <a:rPr lang="en-US" i="1" dirty="0">
                <a:solidFill>
                  <a:schemeClr val="tx1"/>
                </a:solidFill>
              </a:rPr>
              <a:t>- </a:t>
            </a:r>
            <a:r>
              <a:rPr lang="uk-UA" i="1" dirty="0">
                <a:solidFill>
                  <a:schemeClr val="tx1"/>
                </a:solidFill>
              </a:rPr>
              <a:t>невід’ємна складова стратегічного та оперативного управління на підприємстві. </a:t>
            </a:r>
            <a:endParaRPr lang="en-US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процес планування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uk-UA" dirty="0">
                <a:solidFill>
                  <a:schemeClr val="tx1"/>
                </a:solidFill>
              </a:rPr>
              <a:t>замкнутий цикл, що складається з чотирьох взаємопов’язаних етапів: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-</a:t>
            </a:r>
            <a:r>
              <a:rPr lang="uk-UA" dirty="0">
                <a:solidFill>
                  <a:schemeClr val="tx1"/>
                </a:solidFill>
              </a:rPr>
              <a:t> визначення виду компетенцій, необхідних для реалізації критичних ініціатив;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uk-UA" dirty="0">
                <a:solidFill>
                  <a:schemeClr val="tx1"/>
                </a:solidFill>
              </a:rPr>
              <a:t>визначення кількості працівників та часу, необхідних для реалізації критичних ініціатив;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3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uk-UA" dirty="0">
                <a:solidFill>
                  <a:schemeClr val="tx1"/>
                </a:solidFill>
              </a:rPr>
              <a:t>визначення існуючих прогалин у наявних компетенція та пошук шляхів їх покриття;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- виявлення необхідних заходів щодо вирівнювання компетенцій та бізнес-процесів (найкращі та можливі).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236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19E9A8-EE87-473C-B36C-12B584548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застосування підходу зорієнтованого на лідерство у плануванні; </a:t>
            </a:r>
            <a:endParaRPr lang="en-US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визначення поточного стану організації; 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створення системи виміру, обліку та зворотного зв’язку; </a:t>
            </a:r>
            <a:endParaRPr lang="en-US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створення системи організаційного навчання та пошук джерел ззовні; </a:t>
            </a:r>
            <a:endParaRPr lang="en-US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інтеграція моделі організаційних компетенцій; </a:t>
            </a:r>
            <a:endParaRPr lang="en-US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визначення можливостей та продуктивності людських ресурсів.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34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6A2130-2FBB-457C-AF34-C0A285120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модель стратегії людського капіталу: 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Бачення та місія людських ресурсів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бізнес-стратегії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розвитку персоналу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людино центричної системи та політики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Концентрація на нових знаннях та навиках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Розвиток людського капіталу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Досягнення бізнес-результату. 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38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F3E9D3-3F54-42CC-9621-F92C1CCDF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теоретичн</a:t>
            </a:r>
            <a:r>
              <a:rPr lang="uk-UA" b="1" dirty="0">
                <a:solidFill>
                  <a:schemeClr val="tx1"/>
                </a:solidFill>
              </a:rPr>
              <a:t>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проблеми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i="1" dirty="0" err="1">
                <a:solidFill>
                  <a:schemeClr val="tx1"/>
                </a:solidFill>
              </a:rPr>
              <a:t>під</a:t>
            </a:r>
            <a:r>
              <a:rPr lang="ru-RU" i="1" dirty="0">
                <a:solidFill>
                  <a:schemeClr val="tx1"/>
                </a:solidFill>
              </a:rPr>
              <a:t> час </a:t>
            </a:r>
            <a:r>
              <a:rPr lang="ru-RU" i="1" dirty="0" err="1">
                <a:solidFill>
                  <a:schemeClr val="tx1"/>
                </a:solidFill>
              </a:rPr>
              <a:t>запровадження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системи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стратегічного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планування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людським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капіталом</a:t>
            </a:r>
            <a:r>
              <a:rPr lang="ru-RU" i="1" dirty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більшість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питань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пов’язані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людським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капіталом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постають</a:t>
            </a:r>
            <a:r>
              <a:rPr lang="ru-RU" dirty="0">
                <a:solidFill>
                  <a:schemeClr val="tx1"/>
                </a:solidFill>
              </a:rPr>
              <a:t> за межами </a:t>
            </a:r>
            <a:r>
              <a:rPr lang="ru-RU" dirty="0" err="1">
                <a:solidFill>
                  <a:schemeClr val="tx1"/>
                </a:solidFill>
              </a:rPr>
              <a:t>компетенції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кадрових</a:t>
            </a:r>
            <a:r>
              <a:rPr lang="ru-RU" dirty="0">
                <a:solidFill>
                  <a:schemeClr val="tx1"/>
                </a:solidFill>
              </a:rPr>
              <a:t> служб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</a:rPr>
              <a:t>яка </a:t>
            </a:r>
            <a:r>
              <a:rPr lang="ru-RU" dirty="0" err="1">
                <a:solidFill>
                  <a:schemeClr val="tx1"/>
                </a:solidFill>
              </a:rPr>
              <a:t>саме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кадрова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спричинити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виникнення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стійких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конкурентних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переваг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чому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застосувати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конкуренти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r>
              <a:rPr lang="ru-RU" dirty="0" err="1">
                <a:solidFill>
                  <a:schemeClr val="tx1"/>
                </a:solidFill>
              </a:rPr>
              <a:t>яким</a:t>
            </a:r>
            <a:r>
              <a:rPr lang="ru-RU" dirty="0">
                <a:solidFill>
                  <a:schemeClr val="tx1"/>
                </a:solidFill>
              </a:rPr>
              <a:t> чином </a:t>
            </a:r>
            <a:r>
              <a:rPr lang="ru-RU" dirty="0" err="1">
                <a:solidFill>
                  <a:schemeClr val="tx1"/>
                </a:solidFill>
              </a:rPr>
              <a:t>людський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не є </a:t>
            </a:r>
            <a:r>
              <a:rPr lang="ru-RU" dirty="0" err="1">
                <a:solidFill>
                  <a:schemeClr val="tx1"/>
                </a:solidFill>
              </a:rPr>
              <a:t>власністю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здатність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виникнення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конкурентних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переваг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бути однозначно включений у </a:t>
            </a:r>
            <a:r>
              <a:rPr lang="ru-RU" dirty="0" err="1">
                <a:solidFill>
                  <a:schemeClr val="tx1"/>
                </a:solidFill>
              </a:rPr>
              <a:t>стратегічні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r>
              <a:rPr lang="ru-RU" dirty="0">
                <a:solidFill>
                  <a:schemeClr val="tx1"/>
                </a:solidFill>
              </a:rPr>
              <a:t>як </a:t>
            </a:r>
            <a:r>
              <a:rPr lang="ru-RU" dirty="0" err="1">
                <a:solidFill>
                  <a:schemeClr val="tx1"/>
                </a:solidFill>
              </a:rPr>
              <a:t>нематеріальний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людський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взаємодіятиме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іншими</a:t>
            </a:r>
            <a:r>
              <a:rPr lang="ru-RU" dirty="0">
                <a:solidFill>
                  <a:schemeClr val="tx1"/>
                </a:solidFill>
              </a:rPr>
              <a:t> ресурсами </a:t>
            </a:r>
            <a:r>
              <a:rPr lang="ru-RU" dirty="0" err="1">
                <a:solidFill>
                  <a:schemeClr val="tx1"/>
                </a:solidFill>
              </a:rPr>
              <a:t>підприємства</a:t>
            </a:r>
            <a:r>
              <a:rPr lang="ru-RU" dirty="0">
                <a:solidFill>
                  <a:schemeClr val="tx1"/>
                </a:solidFill>
              </a:rPr>
              <a:t> та у </a:t>
            </a:r>
            <a:r>
              <a:rPr lang="ru-RU" dirty="0" err="1">
                <a:solidFill>
                  <a:schemeClr val="tx1"/>
                </a:solidFill>
              </a:rPr>
              <a:t>якій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формі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організаційного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соціального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).</a:t>
            </a:r>
            <a:endParaRPr lang="ru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399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1919</TotalTime>
  <Words>1956</Words>
  <Application>Microsoft Office PowerPoint</Application>
  <PresentationFormat>Экран (4:3)</PresentationFormat>
  <Paragraphs>330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Особливості прийняття рішень щодо людського капіталу з огляду на рівні та суб’єкти планування </vt:lpstr>
      <vt:lpstr>Презентация PowerPoint</vt:lpstr>
      <vt:lpstr>Презентация PowerPoint</vt:lpstr>
      <vt:lpstr>Основні мотиви  інвестування у людський капітал </vt:lpstr>
      <vt:lpstr>Основні мотиви  інвестування у людський капітал </vt:lpstr>
      <vt:lpstr>Основні мотиви  інвестування у людський капітал </vt:lpstr>
      <vt:lpstr>Основні мотиви  інвестування у людський капітал </vt:lpstr>
      <vt:lpstr>Особливості процесів формування людського капіталу з огляду на суб’єкт прийняття рішення та складову людського капіталу</vt:lpstr>
      <vt:lpstr>Особливості процесів формування людського капіталу з огляду на суб’єкт прийняття рішення та складову людського капіталу</vt:lpstr>
      <vt:lpstr>Особливості процесів формування людського капіталу з огляду на суб’єкт прийняття рішення та складову людського капіталу</vt:lpstr>
      <vt:lpstr>Особливості процесів формування людського капіталу з огляду на суб’єкт прийняття рішення та складову людського капіталу</vt:lpstr>
      <vt:lpstr>Особливості процесів формування людського капіталу з огляду на суб’єкт прийняття рішення та складову людського капіталу</vt:lpstr>
      <vt:lpstr>Класифікація напрямів  накопичення людського капіталу</vt:lpstr>
      <vt:lpstr>Класифікація напрямів  накопичення людського капіталу</vt:lpstr>
      <vt:lpstr>Класифікація напрямів  накопичення людського капіталу</vt:lpstr>
      <vt:lpstr>Класифікація напрямів  накопичення людського капіталу</vt:lpstr>
      <vt:lpstr>Класифікація напрямів  накопичення людського капіталу</vt:lpstr>
      <vt:lpstr>Презентация PowerPoint</vt:lpstr>
      <vt:lpstr>Презентация PowerPoint</vt:lpstr>
      <vt:lpstr>Класифікація шляхів відновлення людського капіталу</vt:lpstr>
      <vt:lpstr>Класифікація шляхів відновлення людського капіталу</vt:lpstr>
      <vt:lpstr>Класифікація шляхів відновлення людського капіталу</vt:lpstr>
      <vt:lpstr>Класифікація шляхів відновлення людського капіталу</vt:lpstr>
      <vt:lpstr>Класифікація шляхів відновлення людського капіталу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«СУЩНОСТЬ МЕТОДИКИ МОДЕЛИРОВАНИЯ ЧЕЛОВЕЧЕСКОГО КАПИТАЛА»</dc:title>
  <dc:creator>Артём</dc:creator>
  <cp:lastModifiedBy>Yana</cp:lastModifiedBy>
  <cp:revision>92</cp:revision>
  <dcterms:created xsi:type="dcterms:W3CDTF">2012-11-07T07:46:16Z</dcterms:created>
  <dcterms:modified xsi:type="dcterms:W3CDTF">2025-10-19T11:17:06Z</dcterms:modified>
</cp:coreProperties>
</file>