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62" r:id="rId6"/>
    <p:sldId id="264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3A134-C71A-4784-A89C-5B3586F03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F45F06-DFB6-4409-9F49-99B5A2EE6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8FF44-5B13-4F8F-91F2-2DC773F5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5CB24-986D-448A-8C42-6030DCA7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92296-BFE4-459B-92E6-B18BA01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4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DB1E-A8E1-4F1C-8A93-FBF62DCC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FA7868-0CB2-4021-A5BB-4927D728B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4CF9F-075D-48F0-BB51-5E09E25A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742A6-924C-4779-9A5F-35898FFA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EFED6-FF3F-4B06-BFD0-C8BDEB06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6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AB0783-41E9-4A2D-99D2-D8153B538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10C5EE-C296-4D96-B224-863E683D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429C8-BFD6-4B61-B37A-A7CAE0C7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E4360-FFDF-4189-9802-12EEE98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20272-A5D1-4BBD-9DFC-9D1D724E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B4DF-B50C-4435-A1CE-21C2C7FE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9F781E-2E82-4C06-AD2A-32B58058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EF2F7-76D5-47E3-9BA7-B67148FA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195D0-26A6-4D48-8C2A-106E437F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7E514-8E9E-42E1-801B-59758024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2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6AACC-943F-4BB6-B2F8-C80FAA8F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C3B97-F98C-4508-BDF1-65F5D52BE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11A6E-BBAE-488C-935A-2A2E524E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A8ED1-2258-4E6B-AD30-689CEF99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9A8CA-31BC-4B74-9E7B-3862FEC7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F82BF-69E4-4D6A-9D61-3E845337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D8328-BA92-4B4B-8D3D-C71A34181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BF7FE-FBB8-4ADC-94B1-20CCC345E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42DA3-1BDE-42EE-AF7E-DB67207D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A714D-B011-42E5-8AAE-6278C947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DF083-33F0-4247-AA54-3E580391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7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FD457-903A-48C3-A9CE-C89B278C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806E90-5305-43E8-908D-08328C4D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E5B52E-1B7E-46AB-A054-7863FEACF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5ED8B5-C261-41B4-BC79-BCE72110E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0ADA55-645F-495B-81AB-7D8331300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E39072-7E2F-4C20-BA12-688661B3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1AC61D-FFC4-481A-944F-FC1F4930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DD77B2-17EF-451A-8D2B-C09DB73A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3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937E2-B935-4EE3-95B1-79933384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085B75-DCF7-4E7E-87C9-500499DF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0FFB6F-E999-4B4A-854A-4C5D1E09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3FE287-E6BC-430C-99D8-A16B1A10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1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40DDFD-EF80-4F79-8CCF-E3FC3A3E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623AAD-303A-42C3-81CB-DCED2827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EA81EE-A04F-4B8A-9498-EE9F0C68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8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32739-DC0F-43C1-A9AD-9E838CE8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D089E-98E0-4669-A75A-E879E964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59355-FDC1-499A-A97F-47A6D8F94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F3EC38-3ECE-4665-85C6-B9FC82E8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38FF1-F387-42DF-B617-E2E54388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CAA64-263F-4F11-B5AF-5297C1D8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50070-1AD9-431B-BBF0-993C4D0A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5748EC-4FE4-4EC4-BC96-C85F56FF2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BEF99F-B32F-4FA3-ABE1-9F569841D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EC264-7EFA-4750-869B-211BEF47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C492AD-1BC6-433F-A6C6-881E3BC2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B11826-F1B9-44F2-8E65-ADC9D418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9307C-5487-4D38-AB91-F0547335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3E320-57B9-4D54-866C-725E066B5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449B9-14E6-4EF7-A537-BA85E9759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2ED20-3173-4B9C-A8CA-65F343F06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B47FB-F2E4-40D4-9F6D-1C1C910BF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2EEFB9-8115-4A4E-8104-8D9452D2E032}"/>
              </a:ext>
            </a:extLst>
          </p:cNvPr>
          <p:cNvSpPr/>
          <p:nvPr/>
        </p:nvSpPr>
        <p:spPr>
          <a:xfrm>
            <a:off x="899592" y="836712"/>
            <a:ext cx="7632848" cy="51845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Arial Black" panose="020B0A04020102020204" pitchFamily="34" charset="0"/>
              </a:rPr>
              <a:t>Ушкодження зв’язок, сухожилків та м</a:t>
            </a:r>
            <a:r>
              <a:rPr lang="en-US" sz="4000" dirty="0">
                <a:latin typeface="Arial Black" panose="020B0A04020102020204" pitchFamily="34" charset="0"/>
              </a:rPr>
              <a:t>’</a:t>
            </a:r>
            <a:r>
              <a:rPr lang="uk-UA" sz="4000" dirty="0">
                <a:latin typeface="Arial Black" panose="020B0A04020102020204" pitchFamily="34" charset="0"/>
              </a:rPr>
              <a:t>язів</a:t>
            </a:r>
            <a:endParaRPr lang="ru-RU" sz="4000" dirty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21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50859C-0BE6-4AA1-ADD8-312EC7B3E9EF}"/>
              </a:ext>
            </a:extLst>
          </p:cNvPr>
          <p:cNvSpPr/>
          <p:nvPr/>
        </p:nvSpPr>
        <p:spPr>
          <a:xfrm>
            <a:off x="836129" y="240907"/>
            <a:ext cx="6463630" cy="659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01DE69-7C33-4267-A589-0F1EA48C6E34}"/>
              </a:ext>
            </a:extLst>
          </p:cNvPr>
          <p:cNvSpPr/>
          <p:nvPr/>
        </p:nvSpPr>
        <p:spPr>
          <a:xfrm>
            <a:off x="4411757" y="1340768"/>
            <a:ext cx="4396760" cy="34731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02726"/>
            <a:ext cx="7128792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	Травма </a:t>
            </a: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пошкодження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492" y="1561295"/>
            <a:ext cx="4329025" cy="447473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Це раптовий вплив факторів зовнішнього середовища (механічних, термічних, хімічних та інших) на тканини, органи або організм в цілому, який призводить до анатомо-фізіологічних змін, що супроводжуються місцевою і загальною реакцією організму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AD4B4-738C-491B-A43A-03D8184C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43233"/>
            <a:ext cx="3456383" cy="3272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589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273C6C-0337-457F-B062-EFD0B2342260}"/>
              </a:ext>
            </a:extLst>
          </p:cNvPr>
          <p:cNvSpPr/>
          <p:nvPr/>
        </p:nvSpPr>
        <p:spPr>
          <a:xfrm>
            <a:off x="776064" y="366277"/>
            <a:ext cx="7427168" cy="9314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064" y="154942"/>
            <a:ext cx="8229600" cy="135416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Залежно від місця прикладання сили механізм травми може бути</a:t>
            </a:r>
            <a:br>
              <a:rPr lang="uk-UA" dirty="0"/>
            </a:br>
            <a:endParaRPr lang="uk-UA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6" y="4312855"/>
            <a:ext cx="2698844" cy="228816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2BDDF7-3241-41DA-9934-49D7EBA66390}"/>
              </a:ext>
            </a:extLst>
          </p:cNvPr>
          <p:cNvSpPr/>
          <p:nvPr/>
        </p:nvSpPr>
        <p:spPr>
          <a:xfrm>
            <a:off x="899351" y="3198697"/>
            <a:ext cx="2304256" cy="9314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Прямим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CFE940B-52B3-4AA5-A2F1-2731AE03B0D3}"/>
              </a:ext>
            </a:extLst>
          </p:cNvPr>
          <p:cNvSpPr/>
          <p:nvPr/>
        </p:nvSpPr>
        <p:spPr>
          <a:xfrm>
            <a:off x="6084168" y="3198696"/>
            <a:ext cx="1774440" cy="10183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  <a:t>НЕ</a:t>
            </a:r>
            <a:r>
              <a:rPr lang="ru-RU">
                <a:solidFill>
                  <a:schemeClr val="bg1"/>
                </a:solidFill>
                <a:latin typeface="Arial Black" panose="020B0A04020102020204" pitchFamily="34" charset="0"/>
              </a:rPr>
              <a:t>прямим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Вывихи в плечевом суставе Повреждение Банкарта - Больница скорой  медицинской помощи">
            <a:extLst>
              <a:ext uri="{FF2B5EF4-FFF2-40B4-BE49-F238E27FC236}">
                <a16:creationId xmlns:a16="http://schemas.microsoft.com/office/drawing/2014/main" id="{D241784E-B1C5-483E-85C0-EA05A96B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13" y="4653136"/>
            <a:ext cx="2918184" cy="19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2BD815-85C0-448E-904D-A5BCDD2E51CF}"/>
              </a:ext>
            </a:extLst>
          </p:cNvPr>
          <p:cNvSpPr txBox="1"/>
          <p:nvPr/>
        </p:nvSpPr>
        <p:spPr>
          <a:xfrm>
            <a:off x="971600" y="1479277"/>
            <a:ext cx="7128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bg1"/>
                </a:solidFill>
              </a:rPr>
              <a:t>При прямому механізмі перелом виникає в місці застосування </a:t>
            </a:r>
            <a:r>
              <a:rPr lang="uk-UA" sz="1800" dirty="0" err="1">
                <a:solidFill>
                  <a:schemeClr val="bg1"/>
                </a:solidFill>
              </a:rPr>
              <a:t>травмувальної</a:t>
            </a:r>
            <a:r>
              <a:rPr lang="uk-UA" sz="1800" dirty="0">
                <a:solidFill>
                  <a:schemeClr val="bg1"/>
                </a:solidFill>
              </a:rPr>
              <a:t> сили, при непрямому – далеко від місця її дії (наприклад, при падінні на витягнуту руку точкою прикладання сили є кисть, що може призвести до перелому ключиці або вивиху плеча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5379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5CC45F-DF97-44D3-9C25-D27CEEBCF12E}"/>
              </a:ext>
            </a:extLst>
          </p:cNvPr>
          <p:cNvSpPr/>
          <p:nvPr/>
        </p:nvSpPr>
        <p:spPr>
          <a:xfrm>
            <a:off x="476874" y="188640"/>
            <a:ext cx="7983558" cy="17281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570186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Залежно від виду </a:t>
            </a:r>
            <a:r>
              <a:rPr lang="uk-UA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травмуючих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факторів та кількості пошкоджених </a:t>
            </a:r>
            <a:b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анатомо-функціональних сегментів системи опори та руху й інших систем організму людини травми поділяють на: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109069"/>
              </p:ext>
            </p:extLst>
          </p:nvPr>
        </p:nvGraphicFramePr>
        <p:xfrm>
          <a:off x="570384" y="2852936"/>
          <a:ext cx="8003232" cy="272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ІЗОЛЬОВАНІ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</a:t>
                      </a:r>
                      <a:r>
                        <a:rPr lang="ru-RU" dirty="0"/>
                        <a:t>НОЖИННІ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</a:t>
                      </a:r>
                      <a:r>
                        <a:rPr lang="ru-RU" dirty="0"/>
                        <a:t>ОЄДНАНІ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КОМБІНОВАНІ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uk-UA" noProof="0" dirty="0"/>
                    </a:p>
                    <a:p>
                      <a:pPr algn="ctr"/>
                      <a:r>
                        <a:rPr lang="uk-UA" noProof="0" dirty="0"/>
                        <a:t>це пошкодження одного анатомо-функціонального сегмента системи опори та руху (наприклад перелом обох кісток гомілки)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noProof="0"/>
                    </a:p>
                    <a:p>
                      <a:pPr algn="ctr"/>
                      <a:r>
                        <a:rPr lang="uk-UA" noProof="0"/>
                        <a:t>пошкодження декількох анатомо-функціональних сегментів системи опори та руху, які виникли внаслідок дії одного етіологічного фактора (перелом кісток плеча та перелом стегна)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noProof="0" dirty="0"/>
                    </a:p>
                    <a:p>
                      <a:pPr algn="ctr"/>
                      <a:r>
                        <a:rPr lang="uk-UA" noProof="0" dirty="0"/>
                        <a:t>пошкодження декількох систем внаслідок дії одного етіологічного </a:t>
                      </a:r>
                      <a:r>
                        <a:rPr lang="uk-UA" noProof="0" dirty="0" err="1"/>
                        <a:t>фактора</a:t>
                      </a:r>
                      <a:r>
                        <a:rPr lang="uk-UA" noProof="0" dirty="0"/>
                        <a:t> (перелом стегна і ЧМТ, перелом кісток таза і розрив сечового міхура)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noProof="0" dirty="0"/>
                    </a:p>
                    <a:p>
                      <a:pPr algn="ctr"/>
                      <a:r>
                        <a:rPr lang="uk-UA" noProof="0" dirty="0"/>
                        <a:t>пошкодження однієї або декількох систем людини в результаті дії кількох етіологічних факторів (перелом стегна та опіки нижніх кінцівок)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24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98921B-91DE-43C8-A103-70ACBC26273A}"/>
              </a:ext>
            </a:extLst>
          </p:cNvPr>
          <p:cNvSpPr/>
          <p:nvPr/>
        </p:nvSpPr>
        <p:spPr>
          <a:xfrm>
            <a:off x="179512" y="116632"/>
            <a:ext cx="8815604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84" y="-42094"/>
            <a:ext cx="7886700" cy="1325563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До найбільш частих пошкоджень відносять: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6FC72F-11E3-4937-9D65-1DFC5F374F6D}"/>
              </a:ext>
            </a:extLst>
          </p:cNvPr>
          <p:cNvSpPr/>
          <p:nvPr/>
        </p:nvSpPr>
        <p:spPr>
          <a:xfrm>
            <a:off x="1727684" y="1700808"/>
            <a:ext cx="5688632" cy="45365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* </a:t>
            </a:r>
            <a:r>
              <a:rPr lang="uk-UA" sz="1800" dirty="0">
                <a:latin typeface="Arial Black" panose="020B0A04020102020204" pitchFamily="34" charset="0"/>
              </a:rPr>
              <a:t>забій 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рани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вивихи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пошкодження зв’язок 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та сухожилків</a:t>
            </a:r>
          </a:p>
          <a:p>
            <a:pPr algn="ctr"/>
            <a:r>
              <a:rPr lang="uk-UA" dirty="0">
                <a:latin typeface="Arial Black" panose="020B0A04020102020204" pitchFamily="34" charset="0"/>
              </a:rPr>
              <a:t>* </a:t>
            </a:r>
            <a:r>
              <a:rPr lang="uk-UA" sz="1800" dirty="0">
                <a:latin typeface="Arial Black" panose="020B0A04020102020204" pitchFamily="34" charset="0"/>
              </a:rPr>
              <a:t>переломи кісток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відриви кінцівок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опіки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обмороження</a:t>
            </a:r>
          </a:p>
          <a:p>
            <a:pPr algn="ctr"/>
            <a:r>
              <a:rPr lang="uk-UA" sz="1800" dirty="0">
                <a:latin typeface="Arial Black" panose="020B0A04020102020204" pitchFamily="34" charset="0"/>
              </a:rPr>
              <a:t>* електротравми та інше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99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A54FEE-4358-415D-A5AE-3C19CF72561A}"/>
              </a:ext>
            </a:extLst>
          </p:cNvPr>
          <p:cNvSpPr/>
          <p:nvPr/>
        </p:nvSpPr>
        <p:spPr>
          <a:xfrm>
            <a:off x="457200" y="136980"/>
            <a:ext cx="6923112" cy="16358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При тривалому </a:t>
            </a:r>
            <a:r>
              <a:rPr lang="uk-UA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здавленні</a:t>
            </a:r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 м'яких тканин тулуба та кінцівок може виникнути синдром тривалого </a:t>
            </a:r>
            <a:r>
              <a:rPr lang="uk-UA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здавлення</a:t>
            </a:r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, або </a:t>
            </a:r>
            <a:r>
              <a:rPr lang="uk-UA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краш</a:t>
            </a:r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-синдром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918623"/>
            <a:ext cx="2880320" cy="2808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65" y="1970459"/>
            <a:ext cx="2061592" cy="2154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4" y="4125750"/>
            <a:ext cx="2952328" cy="2398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85" y="19888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427BEE-1897-4AD5-846F-E30A607FE4B3}"/>
              </a:ext>
            </a:extLst>
          </p:cNvPr>
          <p:cNvSpPr/>
          <p:nvPr/>
        </p:nvSpPr>
        <p:spPr>
          <a:xfrm>
            <a:off x="18255" y="43790"/>
            <a:ext cx="6410537" cy="659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6" y="-42051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УШКОДЖЕННЯ ЗВ'ЯЗОК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465511" cy="1794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9" y="836711"/>
            <a:ext cx="3699793" cy="184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69267"/>
            <a:ext cx="2952328" cy="2298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22" y="-23797"/>
            <a:ext cx="2113842" cy="1955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759" y="48354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Функціональні тести для виявлення ушкодження хрестоподібних зв</a:t>
            </a:r>
            <a:r>
              <a:rPr lang="en-US" dirty="0"/>
              <a:t>’</a:t>
            </a:r>
            <a:r>
              <a:rPr lang="uk-UA" dirty="0"/>
              <a:t>язок колінного суглоба:</a:t>
            </a:r>
          </a:p>
          <a:p>
            <a:r>
              <a:rPr lang="uk-UA" dirty="0"/>
              <a:t>Симптом «висувної шухляди</a:t>
            </a:r>
          </a:p>
          <a:p>
            <a:r>
              <a:rPr lang="ru-RU" dirty="0"/>
              <a:t>Тест Лахмана.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09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54" y="3180416"/>
            <a:ext cx="2434633" cy="15727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01864"/>
            <a:ext cx="233934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94" y="3601610"/>
            <a:ext cx="2036912" cy="276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00" y="5119702"/>
            <a:ext cx="2286000" cy="12801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F07DB8-9780-4924-8336-EE5767335904}"/>
              </a:ext>
            </a:extLst>
          </p:cNvPr>
          <p:cNvSpPr/>
          <p:nvPr/>
        </p:nvSpPr>
        <p:spPr>
          <a:xfrm>
            <a:off x="107504" y="93298"/>
            <a:ext cx="7116622" cy="8501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868B6C1-1B7C-40B5-B290-F36FAD72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59232"/>
            <a:ext cx="8229600" cy="1143000"/>
          </a:xfrm>
        </p:spPr>
        <p:txBody>
          <a:bodyPr/>
          <a:lstStyle/>
          <a:p>
            <a:br>
              <a:rPr lang="ru-RU" sz="3200" dirty="0"/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УШКОДЖЕННЯ СУХОЖИЛКІВ </a:t>
            </a:r>
          </a:p>
        </p:txBody>
      </p:sp>
      <p:pic>
        <p:nvPicPr>
          <p:cNvPr id="1026" name="Picture 2" descr="Пошкодження обертальної манжети плеча Обертальна, або ротаторна, манжета  плеча - це група мязів та сухожилків, які забезпечують повноціний рух  плечового суглоба - підняття руки вгору та відведення її убік. Пошкодження  обертальної манжети">
            <a:extLst>
              <a:ext uri="{FF2B5EF4-FFF2-40B4-BE49-F238E27FC236}">
                <a16:creationId xmlns:a16="http://schemas.microsoft.com/office/drawing/2014/main" id="{DDC4CA4F-68E4-47B2-BCDB-6E31C14E1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45" y="4957473"/>
            <a:ext cx="2036913" cy="17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earance rotator cuff impingement syndrome Online">
            <a:extLst>
              <a:ext uri="{FF2B5EF4-FFF2-40B4-BE49-F238E27FC236}">
                <a16:creationId xmlns:a16="http://schemas.microsoft.com/office/drawing/2014/main" id="{97400FC1-FEAA-4BA4-AB0C-2506BB83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9" y="1203247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BECEB9-27ED-4704-B6C4-65C475511A3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00" y="1300776"/>
            <a:ext cx="2434633" cy="159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Сухожилки та м’язиплечового суглоба">
            <a:extLst>
              <a:ext uri="{FF2B5EF4-FFF2-40B4-BE49-F238E27FC236}">
                <a16:creationId xmlns:a16="http://schemas.microsoft.com/office/drawing/2014/main" id="{2CB7D36F-3775-4A5B-886E-F82D7F56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4" y="2906582"/>
            <a:ext cx="2651553" cy="20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5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F07DB8-9780-4924-8336-EE5767335904}"/>
              </a:ext>
            </a:extLst>
          </p:cNvPr>
          <p:cNvSpPr/>
          <p:nvPr/>
        </p:nvSpPr>
        <p:spPr>
          <a:xfrm>
            <a:off x="107504" y="93298"/>
            <a:ext cx="7116622" cy="8501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868B6C1-1B7C-40B5-B290-F36FAD72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59232"/>
            <a:ext cx="8229600" cy="1143000"/>
          </a:xfrm>
        </p:spPr>
        <p:txBody>
          <a:bodyPr/>
          <a:lstStyle/>
          <a:p>
            <a:br>
              <a:rPr lang="ru-RU" sz="3200" dirty="0"/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УШКОДЖЕННЯ ХАМСТРІНГІВ </a:t>
            </a:r>
          </a:p>
        </p:txBody>
      </p:sp>
      <p:sp>
        <p:nvSpPr>
          <p:cNvPr id="3" name="AutoShape 2" descr="Повреждение хамстрингов - Kinesio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Повреждение хамстрингов - KinesioP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Повреждение хамстрингов - KinesioP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Повреждение хамстрингов - KinesioPr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Section 2 – Injured Hamstring – Physio Perfor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7338"/>
            <a:ext cx="3110930" cy="23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Хамстринг-синдром — Physiotherapis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Хамстринг-синдром — Physiotherapis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Хамстринг-синдром — Physiotherapis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Хамстринг-синдром — Physiotherapis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Хамстринг-синдром — Physiotherapis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30493" r="47459" b="45833"/>
          <a:stretch/>
        </p:blipFill>
        <p:spPr bwMode="auto">
          <a:xfrm>
            <a:off x="612775" y="2132856"/>
            <a:ext cx="3917112" cy="22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18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291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 Травма або пошкодження </vt:lpstr>
      <vt:lpstr> Залежно від місця прикладання сили механізм травми може бути </vt:lpstr>
      <vt:lpstr>Залежно від виду травмуючих факторів та кількості пошкоджених  анатомо-функціональних сегментів системи опори та руху й інших систем організму людини травми поділяють на:</vt:lpstr>
      <vt:lpstr>До найбільш частих пошкоджень відносять:</vt:lpstr>
      <vt:lpstr>При тривалому здавленні м'яких тканин тулуба та кінцівок може виникнути синдром тривалого здавлення, або краш-синдром </vt:lpstr>
      <vt:lpstr>УШКОДЖЕННЯ ЗВ'ЯЗОК </vt:lpstr>
      <vt:lpstr> УШКОДЖЕННЯ СУХОЖИЛКІВ </vt:lpstr>
      <vt:lpstr> УШКОДЖЕННЯ ХАМСТРІНГІВ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Пошкодження зв’язок та сухожилків</dc:title>
  <cp:lastModifiedBy>Елена Бессарабова</cp:lastModifiedBy>
  <cp:revision>28</cp:revision>
  <dcterms:modified xsi:type="dcterms:W3CDTF">2025-10-21T11:30:34Z</dcterms:modified>
</cp:coreProperties>
</file>