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76" r:id="rId4"/>
    <p:sldId id="277" r:id="rId5"/>
    <p:sldId id="278" r:id="rId6"/>
    <p:sldId id="279" r:id="rId7"/>
    <p:sldId id="280" r:id="rId8"/>
    <p:sldId id="281" r:id="rId9"/>
    <p:sldId id="266" r:id="rId10"/>
    <p:sldId id="257" r:id="rId11"/>
    <p:sldId id="258" r:id="rId12"/>
    <p:sldId id="259" r:id="rId13"/>
    <p:sldId id="260" r:id="rId14"/>
    <p:sldId id="261" r:id="rId15"/>
    <p:sldId id="262" r:id="rId16"/>
    <p:sldId id="263" r:id="rId17"/>
    <p:sldId id="264" r:id="rId18"/>
    <p:sldId id="265" r:id="rId19"/>
    <p:sldId id="267" r:id="rId20"/>
    <p:sldId id="268" r:id="rId21"/>
    <p:sldId id="274" r:id="rId22"/>
    <p:sldId id="269" r:id="rId23"/>
    <p:sldId id="270" r:id="rId24"/>
    <p:sldId id="271" r:id="rId25"/>
    <p:sldId id="272" r:id="rId26"/>
    <p:sldId id="273" r:id="rId27"/>
  </p:sldIdLst>
  <p:sldSz cx="12192000" cy="6858000"/>
  <p:notesSz cx="6858000" cy="9144000"/>
  <p:defaultText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0040B8-EA7C-416D-A24A-49618FA223E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UA"/>
          </a:p>
        </p:txBody>
      </p:sp>
      <p:sp>
        <p:nvSpPr>
          <p:cNvPr id="3" name="Подзаголовок 2">
            <a:extLst>
              <a:ext uri="{FF2B5EF4-FFF2-40B4-BE49-F238E27FC236}">
                <a16:creationId xmlns:a16="http://schemas.microsoft.com/office/drawing/2014/main" id="{31A27E36-62B4-4167-9E8A-A9E8E9CEF0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UA"/>
          </a:p>
        </p:txBody>
      </p:sp>
      <p:sp>
        <p:nvSpPr>
          <p:cNvPr id="4" name="Дата 3">
            <a:extLst>
              <a:ext uri="{FF2B5EF4-FFF2-40B4-BE49-F238E27FC236}">
                <a16:creationId xmlns:a16="http://schemas.microsoft.com/office/drawing/2014/main" id="{7D6DD920-75FB-4D55-99B4-DEBADEA012B1}"/>
              </a:ext>
            </a:extLst>
          </p:cNvPr>
          <p:cNvSpPr>
            <a:spLocks noGrp="1"/>
          </p:cNvSpPr>
          <p:nvPr>
            <p:ph type="dt" sz="half" idx="10"/>
          </p:nvPr>
        </p:nvSpPr>
        <p:spPr/>
        <p:txBody>
          <a:bodyPr/>
          <a:lstStyle/>
          <a:p>
            <a:fld id="{78333AD1-F131-44D4-8306-7B72B17E61EF}" type="datetimeFigureOut">
              <a:rPr lang="ru-UA" smtClean="0"/>
              <a:t>22.10.2025</a:t>
            </a:fld>
            <a:endParaRPr lang="ru-UA"/>
          </a:p>
        </p:txBody>
      </p:sp>
      <p:sp>
        <p:nvSpPr>
          <p:cNvPr id="5" name="Нижний колонтитул 4">
            <a:extLst>
              <a:ext uri="{FF2B5EF4-FFF2-40B4-BE49-F238E27FC236}">
                <a16:creationId xmlns:a16="http://schemas.microsoft.com/office/drawing/2014/main" id="{DEED3AB5-465B-4104-98CC-1E32F76E2A7D}"/>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ABC9E66D-31B3-41D7-8A5B-BB708BF8D470}"/>
              </a:ext>
            </a:extLst>
          </p:cNvPr>
          <p:cNvSpPr>
            <a:spLocks noGrp="1"/>
          </p:cNvSpPr>
          <p:nvPr>
            <p:ph type="sldNum" sz="quarter" idx="12"/>
          </p:nvPr>
        </p:nvSpPr>
        <p:spPr/>
        <p:txBody>
          <a:bodyPr/>
          <a:lstStyle/>
          <a:p>
            <a:fld id="{39763639-94F4-49D6-9CFA-62999DB11181}" type="slidenum">
              <a:rPr lang="ru-UA" smtClean="0"/>
              <a:t>‹#›</a:t>
            </a:fld>
            <a:endParaRPr lang="ru-UA"/>
          </a:p>
        </p:txBody>
      </p:sp>
    </p:spTree>
    <p:extLst>
      <p:ext uri="{BB962C8B-B14F-4D97-AF65-F5344CB8AC3E}">
        <p14:creationId xmlns:p14="http://schemas.microsoft.com/office/powerpoint/2010/main" val="4189160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2884D6B-22B7-4BC2-9105-21DF20EA0C10}"/>
              </a:ext>
            </a:extLst>
          </p:cNvPr>
          <p:cNvSpPr>
            <a:spLocks noGrp="1"/>
          </p:cNvSpPr>
          <p:nvPr>
            <p:ph type="title"/>
          </p:nvPr>
        </p:nvSpPr>
        <p:spPr/>
        <p:txBody>
          <a:bodyPr/>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FE40CF81-60D6-4656-A23E-AA3A34B6D8FC}"/>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894D3E79-CA0D-4F26-ABD3-136185C69CA8}"/>
              </a:ext>
            </a:extLst>
          </p:cNvPr>
          <p:cNvSpPr>
            <a:spLocks noGrp="1"/>
          </p:cNvSpPr>
          <p:nvPr>
            <p:ph type="dt" sz="half" idx="10"/>
          </p:nvPr>
        </p:nvSpPr>
        <p:spPr/>
        <p:txBody>
          <a:bodyPr/>
          <a:lstStyle/>
          <a:p>
            <a:fld id="{78333AD1-F131-44D4-8306-7B72B17E61EF}" type="datetimeFigureOut">
              <a:rPr lang="ru-UA" smtClean="0"/>
              <a:t>22.10.2025</a:t>
            </a:fld>
            <a:endParaRPr lang="ru-UA"/>
          </a:p>
        </p:txBody>
      </p:sp>
      <p:sp>
        <p:nvSpPr>
          <p:cNvPr id="5" name="Нижний колонтитул 4">
            <a:extLst>
              <a:ext uri="{FF2B5EF4-FFF2-40B4-BE49-F238E27FC236}">
                <a16:creationId xmlns:a16="http://schemas.microsoft.com/office/drawing/2014/main" id="{EC48B368-D9A2-401C-B9E4-22D5AB5DAC3A}"/>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DC468DE3-254E-48E6-BBA4-038C0205ED85}"/>
              </a:ext>
            </a:extLst>
          </p:cNvPr>
          <p:cNvSpPr>
            <a:spLocks noGrp="1"/>
          </p:cNvSpPr>
          <p:nvPr>
            <p:ph type="sldNum" sz="quarter" idx="12"/>
          </p:nvPr>
        </p:nvSpPr>
        <p:spPr/>
        <p:txBody>
          <a:bodyPr/>
          <a:lstStyle/>
          <a:p>
            <a:fld id="{39763639-94F4-49D6-9CFA-62999DB11181}" type="slidenum">
              <a:rPr lang="ru-UA" smtClean="0"/>
              <a:t>‹#›</a:t>
            </a:fld>
            <a:endParaRPr lang="ru-UA"/>
          </a:p>
        </p:txBody>
      </p:sp>
    </p:spTree>
    <p:extLst>
      <p:ext uri="{BB962C8B-B14F-4D97-AF65-F5344CB8AC3E}">
        <p14:creationId xmlns:p14="http://schemas.microsoft.com/office/powerpoint/2010/main" val="378272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1203EB2-D74A-454B-B51B-DD5B49101AD8}"/>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UA"/>
          </a:p>
        </p:txBody>
      </p:sp>
      <p:sp>
        <p:nvSpPr>
          <p:cNvPr id="3" name="Вертикальный текст 2">
            <a:extLst>
              <a:ext uri="{FF2B5EF4-FFF2-40B4-BE49-F238E27FC236}">
                <a16:creationId xmlns:a16="http://schemas.microsoft.com/office/drawing/2014/main" id="{44A7AED9-C974-4C23-9573-01D0B3CF5136}"/>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CC47117E-29A9-4918-80FC-D8AB0D22747F}"/>
              </a:ext>
            </a:extLst>
          </p:cNvPr>
          <p:cNvSpPr>
            <a:spLocks noGrp="1"/>
          </p:cNvSpPr>
          <p:nvPr>
            <p:ph type="dt" sz="half" idx="10"/>
          </p:nvPr>
        </p:nvSpPr>
        <p:spPr/>
        <p:txBody>
          <a:bodyPr/>
          <a:lstStyle/>
          <a:p>
            <a:fld id="{78333AD1-F131-44D4-8306-7B72B17E61EF}" type="datetimeFigureOut">
              <a:rPr lang="ru-UA" smtClean="0"/>
              <a:t>22.10.2025</a:t>
            </a:fld>
            <a:endParaRPr lang="ru-UA"/>
          </a:p>
        </p:txBody>
      </p:sp>
      <p:sp>
        <p:nvSpPr>
          <p:cNvPr id="5" name="Нижний колонтитул 4">
            <a:extLst>
              <a:ext uri="{FF2B5EF4-FFF2-40B4-BE49-F238E27FC236}">
                <a16:creationId xmlns:a16="http://schemas.microsoft.com/office/drawing/2014/main" id="{70DBFC52-C88D-4AF6-AE09-B9F7CA796014}"/>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558B8980-E405-4BDC-BD6B-8ADE0E29DFAC}"/>
              </a:ext>
            </a:extLst>
          </p:cNvPr>
          <p:cNvSpPr>
            <a:spLocks noGrp="1"/>
          </p:cNvSpPr>
          <p:nvPr>
            <p:ph type="sldNum" sz="quarter" idx="12"/>
          </p:nvPr>
        </p:nvSpPr>
        <p:spPr/>
        <p:txBody>
          <a:bodyPr/>
          <a:lstStyle/>
          <a:p>
            <a:fld id="{39763639-94F4-49D6-9CFA-62999DB11181}" type="slidenum">
              <a:rPr lang="ru-UA" smtClean="0"/>
              <a:t>‹#›</a:t>
            </a:fld>
            <a:endParaRPr lang="ru-UA"/>
          </a:p>
        </p:txBody>
      </p:sp>
    </p:spTree>
    <p:extLst>
      <p:ext uri="{BB962C8B-B14F-4D97-AF65-F5344CB8AC3E}">
        <p14:creationId xmlns:p14="http://schemas.microsoft.com/office/powerpoint/2010/main" val="362225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7CB9FA-86E7-4E42-8484-C00AA4768116}"/>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6B8235C5-2211-4C46-909C-AED0F101DC5A}"/>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83D8D7D6-80A5-4CB0-B150-A8929C38E3CB}"/>
              </a:ext>
            </a:extLst>
          </p:cNvPr>
          <p:cNvSpPr>
            <a:spLocks noGrp="1"/>
          </p:cNvSpPr>
          <p:nvPr>
            <p:ph type="dt" sz="half" idx="10"/>
          </p:nvPr>
        </p:nvSpPr>
        <p:spPr/>
        <p:txBody>
          <a:bodyPr/>
          <a:lstStyle/>
          <a:p>
            <a:fld id="{78333AD1-F131-44D4-8306-7B72B17E61EF}" type="datetimeFigureOut">
              <a:rPr lang="ru-UA" smtClean="0"/>
              <a:t>22.10.2025</a:t>
            </a:fld>
            <a:endParaRPr lang="ru-UA"/>
          </a:p>
        </p:txBody>
      </p:sp>
      <p:sp>
        <p:nvSpPr>
          <p:cNvPr id="5" name="Нижний колонтитул 4">
            <a:extLst>
              <a:ext uri="{FF2B5EF4-FFF2-40B4-BE49-F238E27FC236}">
                <a16:creationId xmlns:a16="http://schemas.microsoft.com/office/drawing/2014/main" id="{168A6904-0098-4CAE-B98C-AF982D1353B3}"/>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78CABEA1-1E21-492C-B9AE-F1728689013A}"/>
              </a:ext>
            </a:extLst>
          </p:cNvPr>
          <p:cNvSpPr>
            <a:spLocks noGrp="1"/>
          </p:cNvSpPr>
          <p:nvPr>
            <p:ph type="sldNum" sz="quarter" idx="12"/>
          </p:nvPr>
        </p:nvSpPr>
        <p:spPr/>
        <p:txBody>
          <a:bodyPr/>
          <a:lstStyle/>
          <a:p>
            <a:fld id="{39763639-94F4-49D6-9CFA-62999DB11181}" type="slidenum">
              <a:rPr lang="ru-UA" smtClean="0"/>
              <a:t>‹#›</a:t>
            </a:fld>
            <a:endParaRPr lang="ru-UA"/>
          </a:p>
        </p:txBody>
      </p:sp>
    </p:spTree>
    <p:extLst>
      <p:ext uri="{BB962C8B-B14F-4D97-AF65-F5344CB8AC3E}">
        <p14:creationId xmlns:p14="http://schemas.microsoft.com/office/powerpoint/2010/main" val="712758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CD2657-EE58-460D-B9A2-1DB5F879D86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UA"/>
          </a:p>
        </p:txBody>
      </p:sp>
      <p:sp>
        <p:nvSpPr>
          <p:cNvPr id="3" name="Текст 2">
            <a:extLst>
              <a:ext uri="{FF2B5EF4-FFF2-40B4-BE49-F238E27FC236}">
                <a16:creationId xmlns:a16="http://schemas.microsoft.com/office/drawing/2014/main" id="{0D535F7F-93B9-4B77-9A63-6E3F4EF701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FA6D8A7-837C-488B-BFD5-C8224A91593F}"/>
              </a:ext>
            </a:extLst>
          </p:cNvPr>
          <p:cNvSpPr>
            <a:spLocks noGrp="1"/>
          </p:cNvSpPr>
          <p:nvPr>
            <p:ph type="dt" sz="half" idx="10"/>
          </p:nvPr>
        </p:nvSpPr>
        <p:spPr/>
        <p:txBody>
          <a:bodyPr/>
          <a:lstStyle/>
          <a:p>
            <a:fld id="{78333AD1-F131-44D4-8306-7B72B17E61EF}" type="datetimeFigureOut">
              <a:rPr lang="ru-UA" smtClean="0"/>
              <a:t>22.10.2025</a:t>
            </a:fld>
            <a:endParaRPr lang="ru-UA"/>
          </a:p>
        </p:txBody>
      </p:sp>
      <p:sp>
        <p:nvSpPr>
          <p:cNvPr id="5" name="Нижний колонтитул 4">
            <a:extLst>
              <a:ext uri="{FF2B5EF4-FFF2-40B4-BE49-F238E27FC236}">
                <a16:creationId xmlns:a16="http://schemas.microsoft.com/office/drawing/2014/main" id="{C6A82649-6822-4D41-8C23-F60D3F4D64EE}"/>
              </a:ext>
            </a:extLst>
          </p:cNvPr>
          <p:cNvSpPr>
            <a:spLocks noGrp="1"/>
          </p:cNvSpPr>
          <p:nvPr>
            <p:ph type="ftr" sz="quarter" idx="11"/>
          </p:nvPr>
        </p:nvSpPr>
        <p:spPr/>
        <p:txBody>
          <a:bodyPr/>
          <a:lstStyle/>
          <a:p>
            <a:endParaRPr lang="ru-UA"/>
          </a:p>
        </p:txBody>
      </p:sp>
      <p:sp>
        <p:nvSpPr>
          <p:cNvPr id="6" name="Номер слайда 5">
            <a:extLst>
              <a:ext uri="{FF2B5EF4-FFF2-40B4-BE49-F238E27FC236}">
                <a16:creationId xmlns:a16="http://schemas.microsoft.com/office/drawing/2014/main" id="{00F54971-205C-4A64-8D57-D5A24A821999}"/>
              </a:ext>
            </a:extLst>
          </p:cNvPr>
          <p:cNvSpPr>
            <a:spLocks noGrp="1"/>
          </p:cNvSpPr>
          <p:nvPr>
            <p:ph type="sldNum" sz="quarter" idx="12"/>
          </p:nvPr>
        </p:nvSpPr>
        <p:spPr/>
        <p:txBody>
          <a:bodyPr/>
          <a:lstStyle/>
          <a:p>
            <a:fld id="{39763639-94F4-49D6-9CFA-62999DB11181}" type="slidenum">
              <a:rPr lang="ru-UA" smtClean="0"/>
              <a:t>‹#›</a:t>
            </a:fld>
            <a:endParaRPr lang="ru-UA"/>
          </a:p>
        </p:txBody>
      </p:sp>
    </p:spTree>
    <p:extLst>
      <p:ext uri="{BB962C8B-B14F-4D97-AF65-F5344CB8AC3E}">
        <p14:creationId xmlns:p14="http://schemas.microsoft.com/office/powerpoint/2010/main" val="968681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3A3FDAA-EF8D-47AA-ABE0-CCD06974AF23}"/>
              </a:ext>
            </a:extLst>
          </p:cNvPr>
          <p:cNvSpPr>
            <a:spLocks noGrp="1"/>
          </p:cNvSpPr>
          <p:nvPr>
            <p:ph type="title"/>
          </p:nvPr>
        </p:nvSpPr>
        <p:spPr/>
        <p:txBody>
          <a:bodyPr/>
          <a:lstStyle/>
          <a:p>
            <a:r>
              <a:rPr lang="ru-RU"/>
              <a:t>Образец заголовка</a:t>
            </a:r>
            <a:endParaRPr lang="ru-UA"/>
          </a:p>
        </p:txBody>
      </p:sp>
      <p:sp>
        <p:nvSpPr>
          <p:cNvPr id="3" name="Объект 2">
            <a:extLst>
              <a:ext uri="{FF2B5EF4-FFF2-40B4-BE49-F238E27FC236}">
                <a16:creationId xmlns:a16="http://schemas.microsoft.com/office/drawing/2014/main" id="{3FC0D73F-7904-4F2F-8F6D-BA9A920CFD9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Объект 3">
            <a:extLst>
              <a:ext uri="{FF2B5EF4-FFF2-40B4-BE49-F238E27FC236}">
                <a16:creationId xmlns:a16="http://schemas.microsoft.com/office/drawing/2014/main" id="{70EEAF99-00CD-48A7-A16B-A5C108B430D9}"/>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Дата 4">
            <a:extLst>
              <a:ext uri="{FF2B5EF4-FFF2-40B4-BE49-F238E27FC236}">
                <a16:creationId xmlns:a16="http://schemas.microsoft.com/office/drawing/2014/main" id="{CA28DD03-41C2-4A22-8179-B0F933AAB87D}"/>
              </a:ext>
            </a:extLst>
          </p:cNvPr>
          <p:cNvSpPr>
            <a:spLocks noGrp="1"/>
          </p:cNvSpPr>
          <p:nvPr>
            <p:ph type="dt" sz="half" idx="10"/>
          </p:nvPr>
        </p:nvSpPr>
        <p:spPr/>
        <p:txBody>
          <a:bodyPr/>
          <a:lstStyle/>
          <a:p>
            <a:fld id="{78333AD1-F131-44D4-8306-7B72B17E61EF}" type="datetimeFigureOut">
              <a:rPr lang="ru-UA" smtClean="0"/>
              <a:t>22.10.2025</a:t>
            </a:fld>
            <a:endParaRPr lang="ru-UA"/>
          </a:p>
        </p:txBody>
      </p:sp>
      <p:sp>
        <p:nvSpPr>
          <p:cNvPr id="6" name="Нижний колонтитул 5">
            <a:extLst>
              <a:ext uri="{FF2B5EF4-FFF2-40B4-BE49-F238E27FC236}">
                <a16:creationId xmlns:a16="http://schemas.microsoft.com/office/drawing/2014/main" id="{7530ED15-0242-4521-B316-2542D1867828}"/>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90D0D475-882C-4845-B720-EBFE8D0EF7D0}"/>
              </a:ext>
            </a:extLst>
          </p:cNvPr>
          <p:cNvSpPr>
            <a:spLocks noGrp="1"/>
          </p:cNvSpPr>
          <p:nvPr>
            <p:ph type="sldNum" sz="quarter" idx="12"/>
          </p:nvPr>
        </p:nvSpPr>
        <p:spPr/>
        <p:txBody>
          <a:bodyPr/>
          <a:lstStyle/>
          <a:p>
            <a:fld id="{39763639-94F4-49D6-9CFA-62999DB11181}" type="slidenum">
              <a:rPr lang="ru-UA" smtClean="0"/>
              <a:t>‹#›</a:t>
            </a:fld>
            <a:endParaRPr lang="ru-UA"/>
          </a:p>
        </p:txBody>
      </p:sp>
    </p:spTree>
    <p:extLst>
      <p:ext uri="{BB962C8B-B14F-4D97-AF65-F5344CB8AC3E}">
        <p14:creationId xmlns:p14="http://schemas.microsoft.com/office/powerpoint/2010/main" val="781312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0969E5-9A8D-45C0-882D-49BB9AA495F7}"/>
              </a:ext>
            </a:extLst>
          </p:cNvPr>
          <p:cNvSpPr>
            <a:spLocks noGrp="1"/>
          </p:cNvSpPr>
          <p:nvPr>
            <p:ph type="title"/>
          </p:nvPr>
        </p:nvSpPr>
        <p:spPr>
          <a:xfrm>
            <a:off x="839788" y="365125"/>
            <a:ext cx="10515600" cy="1325563"/>
          </a:xfrm>
        </p:spPr>
        <p:txBody>
          <a:bodyPr/>
          <a:lstStyle/>
          <a:p>
            <a:r>
              <a:rPr lang="ru-RU"/>
              <a:t>Образец заголовка</a:t>
            </a:r>
            <a:endParaRPr lang="ru-UA"/>
          </a:p>
        </p:txBody>
      </p:sp>
      <p:sp>
        <p:nvSpPr>
          <p:cNvPr id="3" name="Текст 2">
            <a:extLst>
              <a:ext uri="{FF2B5EF4-FFF2-40B4-BE49-F238E27FC236}">
                <a16:creationId xmlns:a16="http://schemas.microsoft.com/office/drawing/2014/main" id="{77FCE551-0BF7-4645-848A-490FF8B4FB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ED716F61-BCE9-425F-8573-3824402C6FB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5" name="Текст 4">
            <a:extLst>
              <a:ext uri="{FF2B5EF4-FFF2-40B4-BE49-F238E27FC236}">
                <a16:creationId xmlns:a16="http://schemas.microsoft.com/office/drawing/2014/main" id="{922B9CB4-5D93-4398-BA0B-47633ECF63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FA8F753-3B45-430C-A687-A5ECF5DD9D7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7" name="Дата 6">
            <a:extLst>
              <a:ext uri="{FF2B5EF4-FFF2-40B4-BE49-F238E27FC236}">
                <a16:creationId xmlns:a16="http://schemas.microsoft.com/office/drawing/2014/main" id="{BAA42D92-4D3B-4529-BBB2-12AAF01C7457}"/>
              </a:ext>
            </a:extLst>
          </p:cNvPr>
          <p:cNvSpPr>
            <a:spLocks noGrp="1"/>
          </p:cNvSpPr>
          <p:nvPr>
            <p:ph type="dt" sz="half" idx="10"/>
          </p:nvPr>
        </p:nvSpPr>
        <p:spPr/>
        <p:txBody>
          <a:bodyPr/>
          <a:lstStyle/>
          <a:p>
            <a:fld id="{78333AD1-F131-44D4-8306-7B72B17E61EF}" type="datetimeFigureOut">
              <a:rPr lang="ru-UA" smtClean="0"/>
              <a:t>22.10.2025</a:t>
            </a:fld>
            <a:endParaRPr lang="ru-UA"/>
          </a:p>
        </p:txBody>
      </p:sp>
      <p:sp>
        <p:nvSpPr>
          <p:cNvPr id="8" name="Нижний колонтитул 7">
            <a:extLst>
              <a:ext uri="{FF2B5EF4-FFF2-40B4-BE49-F238E27FC236}">
                <a16:creationId xmlns:a16="http://schemas.microsoft.com/office/drawing/2014/main" id="{7F4577D2-5A98-4979-BB72-E44586DB6285}"/>
              </a:ext>
            </a:extLst>
          </p:cNvPr>
          <p:cNvSpPr>
            <a:spLocks noGrp="1"/>
          </p:cNvSpPr>
          <p:nvPr>
            <p:ph type="ftr" sz="quarter" idx="11"/>
          </p:nvPr>
        </p:nvSpPr>
        <p:spPr/>
        <p:txBody>
          <a:bodyPr/>
          <a:lstStyle/>
          <a:p>
            <a:endParaRPr lang="ru-UA"/>
          </a:p>
        </p:txBody>
      </p:sp>
      <p:sp>
        <p:nvSpPr>
          <p:cNvPr id="9" name="Номер слайда 8">
            <a:extLst>
              <a:ext uri="{FF2B5EF4-FFF2-40B4-BE49-F238E27FC236}">
                <a16:creationId xmlns:a16="http://schemas.microsoft.com/office/drawing/2014/main" id="{0E77931B-0097-4ECD-A564-E34639F1E792}"/>
              </a:ext>
            </a:extLst>
          </p:cNvPr>
          <p:cNvSpPr>
            <a:spLocks noGrp="1"/>
          </p:cNvSpPr>
          <p:nvPr>
            <p:ph type="sldNum" sz="quarter" idx="12"/>
          </p:nvPr>
        </p:nvSpPr>
        <p:spPr/>
        <p:txBody>
          <a:bodyPr/>
          <a:lstStyle/>
          <a:p>
            <a:fld id="{39763639-94F4-49D6-9CFA-62999DB11181}" type="slidenum">
              <a:rPr lang="ru-UA" smtClean="0"/>
              <a:t>‹#›</a:t>
            </a:fld>
            <a:endParaRPr lang="ru-UA"/>
          </a:p>
        </p:txBody>
      </p:sp>
    </p:spTree>
    <p:extLst>
      <p:ext uri="{BB962C8B-B14F-4D97-AF65-F5344CB8AC3E}">
        <p14:creationId xmlns:p14="http://schemas.microsoft.com/office/powerpoint/2010/main" val="3096588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1BB5A59-4E3F-4F5C-878E-844E9C57ACC4}"/>
              </a:ext>
            </a:extLst>
          </p:cNvPr>
          <p:cNvSpPr>
            <a:spLocks noGrp="1"/>
          </p:cNvSpPr>
          <p:nvPr>
            <p:ph type="title"/>
          </p:nvPr>
        </p:nvSpPr>
        <p:spPr/>
        <p:txBody>
          <a:bodyPr/>
          <a:lstStyle/>
          <a:p>
            <a:r>
              <a:rPr lang="ru-RU"/>
              <a:t>Образец заголовка</a:t>
            </a:r>
            <a:endParaRPr lang="ru-UA"/>
          </a:p>
        </p:txBody>
      </p:sp>
      <p:sp>
        <p:nvSpPr>
          <p:cNvPr id="3" name="Дата 2">
            <a:extLst>
              <a:ext uri="{FF2B5EF4-FFF2-40B4-BE49-F238E27FC236}">
                <a16:creationId xmlns:a16="http://schemas.microsoft.com/office/drawing/2014/main" id="{4CFFF722-D703-405D-B524-3A8B9138CA99}"/>
              </a:ext>
            </a:extLst>
          </p:cNvPr>
          <p:cNvSpPr>
            <a:spLocks noGrp="1"/>
          </p:cNvSpPr>
          <p:nvPr>
            <p:ph type="dt" sz="half" idx="10"/>
          </p:nvPr>
        </p:nvSpPr>
        <p:spPr/>
        <p:txBody>
          <a:bodyPr/>
          <a:lstStyle/>
          <a:p>
            <a:fld id="{78333AD1-F131-44D4-8306-7B72B17E61EF}" type="datetimeFigureOut">
              <a:rPr lang="ru-UA" smtClean="0"/>
              <a:t>22.10.2025</a:t>
            </a:fld>
            <a:endParaRPr lang="ru-UA"/>
          </a:p>
        </p:txBody>
      </p:sp>
      <p:sp>
        <p:nvSpPr>
          <p:cNvPr id="4" name="Нижний колонтитул 3">
            <a:extLst>
              <a:ext uri="{FF2B5EF4-FFF2-40B4-BE49-F238E27FC236}">
                <a16:creationId xmlns:a16="http://schemas.microsoft.com/office/drawing/2014/main" id="{B1543F2F-1E4F-4051-8A79-9573755CE943}"/>
              </a:ext>
            </a:extLst>
          </p:cNvPr>
          <p:cNvSpPr>
            <a:spLocks noGrp="1"/>
          </p:cNvSpPr>
          <p:nvPr>
            <p:ph type="ftr" sz="quarter" idx="11"/>
          </p:nvPr>
        </p:nvSpPr>
        <p:spPr/>
        <p:txBody>
          <a:bodyPr/>
          <a:lstStyle/>
          <a:p>
            <a:endParaRPr lang="ru-UA"/>
          </a:p>
        </p:txBody>
      </p:sp>
      <p:sp>
        <p:nvSpPr>
          <p:cNvPr id="5" name="Номер слайда 4">
            <a:extLst>
              <a:ext uri="{FF2B5EF4-FFF2-40B4-BE49-F238E27FC236}">
                <a16:creationId xmlns:a16="http://schemas.microsoft.com/office/drawing/2014/main" id="{402C5EA5-5D43-4894-BBB7-F4195AACB7CE}"/>
              </a:ext>
            </a:extLst>
          </p:cNvPr>
          <p:cNvSpPr>
            <a:spLocks noGrp="1"/>
          </p:cNvSpPr>
          <p:nvPr>
            <p:ph type="sldNum" sz="quarter" idx="12"/>
          </p:nvPr>
        </p:nvSpPr>
        <p:spPr/>
        <p:txBody>
          <a:bodyPr/>
          <a:lstStyle/>
          <a:p>
            <a:fld id="{39763639-94F4-49D6-9CFA-62999DB11181}" type="slidenum">
              <a:rPr lang="ru-UA" smtClean="0"/>
              <a:t>‹#›</a:t>
            </a:fld>
            <a:endParaRPr lang="ru-UA"/>
          </a:p>
        </p:txBody>
      </p:sp>
    </p:spTree>
    <p:extLst>
      <p:ext uri="{BB962C8B-B14F-4D97-AF65-F5344CB8AC3E}">
        <p14:creationId xmlns:p14="http://schemas.microsoft.com/office/powerpoint/2010/main" val="1198022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24229DB5-F3AD-42C0-B764-AEF82F584BA8}"/>
              </a:ext>
            </a:extLst>
          </p:cNvPr>
          <p:cNvSpPr>
            <a:spLocks noGrp="1"/>
          </p:cNvSpPr>
          <p:nvPr>
            <p:ph type="dt" sz="half" idx="10"/>
          </p:nvPr>
        </p:nvSpPr>
        <p:spPr/>
        <p:txBody>
          <a:bodyPr/>
          <a:lstStyle/>
          <a:p>
            <a:fld id="{78333AD1-F131-44D4-8306-7B72B17E61EF}" type="datetimeFigureOut">
              <a:rPr lang="ru-UA" smtClean="0"/>
              <a:t>22.10.2025</a:t>
            </a:fld>
            <a:endParaRPr lang="ru-UA"/>
          </a:p>
        </p:txBody>
      </p:sp>
      <p:sp>
        <p:nvSpPr>
          <p:cNvPr id="3" name="Нижний колонтитул 2">
            <a:extLst>
              <a:ext uri="{FF2B5EF4-FFF2-40B4-BE49-F238E27FC236}">
                <a16:creationId xmlns:a16="http://schemas.microsoft.com/office/drawing/2014/main" id="{9709A88A-86F2-4C5A-9EE5-EE380DA0DED4}"/>
              </a:ext>
            </a:extLst>
          </p:cNvPr>
          <p:cNvSpPr>
            <a:spLocks noGrp="1"/>
          </p:cNvSpPr>
          <p:nvPr>
            <p:ph type="ftr" sz="quarter" idx="11"/>
          </p:nvPr>
        </p:nvSpPr>
        <p:spPr/>
        <p:txBody>
          <a:bodyPr/>
          <a:lstStyle/>
          <a:p>
            <a:endParaRPr lang="ru-UA"/>
          </a:p>
        </p:txBody>
      </p:sp>
      <p:sp>
        <p:nvSpPr>
          <p:cNvPr id="4" name="Номер слайда 3">
            <a:extLst>
              <a:ext uri="{FF2B5EF4-FFF2-40B4-BE49-F238E27FC236}">
                <a16:creationId xmlns:a16="http://schemas.microsoft.com/office/drawing/2014/main" id="{19B3A87B-23D8-4338-AC42-DCD56C180EFA}"/>
              </a:ext>
            </a:extLst>
          </p:cNvPr>
          <p:cNvSpPr>
            <a:spLocks noGrp="1"/>
          </p:cNvSpPr>
          <p:nvPr>
            <p:ph type="sldNum" sz="quarter" idx="12"/>
          </p:nvPr>
        </p:nvSpPr>
        <p:spPr/>
        <p:txBody>
          <a:bodyPr/>
          <a:lstStyle/>
          <a:p>
            <a:fld id="{39763639-94F4-49D6-9CFA-62999DB11181}" type="slidenum">
              <a:rPr lang="ru-UA" smtClean="0"/>
              <a:t>‹#›</a:t>
            </a:fld>
            <a:endParaRPr lang="ru-UA"/>
          </a:p>
        </p:txBody>
      </p:sp>
    </p:spTree>
    <p:extLst>
      <p:ext uri="{BB962C8B-B14F-4D97-AF65-F5344CB8AC3E}">
        <p14:creationId xmlns:p14="http://schemas.microsoft.com/office/powerpoint/2010/main" val="3048027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E6A8553-801F-47E0-9062-18D365E8824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Объект 2">
            <a:extLst>
              <a:ext uri="{FF2B5EF4-FFF2-40B4-BE49-F238E27FC236}">
                <a16:creationId xmlns:a16="http://schemas.microsoft.com/office/drawing/2014/main" id="{F2BA3AB6-3258-4019-AD37-6D805E31C7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Текст 3">
            <a:extLst>
              <a:ext uri="{FF2B5EF4-FFF2-40B4-BE49-F238E27FC236}">
                <a16:creationId xmlns:a16="http://schemas.microsoft.com/office/drawing/2014/main" id="{D8BC0FB9-0458-43B5-92B1-3C34AC5AD3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D19A61A9-FB05-44C5-9768-D5C8FAD90493}"/>
              </a:ext>
            </a:extLst>
          </p:cNvPr>
          <p:cNvSpPr>
            <a:spLocks noGrp="1"/>
          </p:cNvSpPr>
          <p:nvPr>
            <p:ph type="dt" sz="half" idx="10"/>
          </p:nvPr>
        </p:nvSpPr>
        <p:spPr/>
        <p:txBody>
          <a:bodyPr/>
          <a:lstStyle/>
          <a:p>
            <a:fld id="{78333AD1-F131-44D4-8306-7B72B17E61EF}" type="datetimeFigureOut">
              <a:rPr lang="ru-UA" smtClean="0"/>
              <a:t>22.10.2025</a:t>
            </a:fld>
            <a:endParaRPr lang="ru-UA"/>
          </a:p>
        </p:txBody>
      </p:sp>
      <p:sp>
        <p:nvSpPr>
          <p:cNvPr id="6" name="Нижний колонтитул 5">
            <a:extLst>
              <a:ext uri="{FF2B5EF4-FFF2-40B4-BE49-F238E27FC236}">
                <a16:creationId xmlns:a16="http://schemas.microsoft.com/office/drawing/2014/main" id="{5CF21DB3-0312-487A-A4FF-C429027D3EEB}"/>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2CF69F04-4F7C-48B5-8973-205A0160128A}"/>
              </a:ext>
            </a:extLst>
          </p:cNvPr>
          <p:cNvSpPr>
            <a:spLocks noGrp="1"/>
          </p:cNvSpPr>
          <p:nvPr>
            <p:ph type="sldNum" sz="quarter" idx="12"/>
          </p:nvPr>
        </p:nvSpPr>
        <p:spPr/>
        <p:txBody>
          <a:bodyPr/>
          <a:lstStyle/>
          <a:p>
            <a:fld id="{39763639-94F4-49D6-9CFA-62999DB11181}" type="slidenum">
              <a:rPr lang="ru-UA" smtClean="0"/>
              <a:t>‹#›</a:t>
            </a:fld>
            <a:endParaRPr lang="ru-UA"/>
          </a:p>
        </p:txBody>
      </p:sp>
    </p:spTree>
    <p:extLst>
      <p:ext uri="{BB962C8B-B14F-4D97-AF65-F5344CB8AC3E}">
        <p14:creationId xmlns:p14="http://schemas.microsoft.com/office/powerpoint/2010/main" val="3674597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50AF73-B1D3-4785-8C67-968EEEEAF14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UA"/>
          </a:p>
        </p:txBody>
      </p:sp>
      <p:sp>
        <p:nvSpPr>
          <p:cNvPr id="3" name="Рисунок 2">
            <a:extLst>
              <a:ext uri="{FF2B5EF4-FFF2-40B4-BE49-F238E27FC236}">
                <a16:creationId xmlns:a16="http://schemas.microsoft.com/office/drawing/2014/main" id="{2A2BEA5E-093F-45AC-BBF7-93FF1D5054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UA"/>
          </a:p>
        </p:txBody>
      </p:sp>
      <p:sp>
        <p:nvSpPr>
          <p:cNvPr id="4" name="Текст 3">
            <a:extLst>
              <a:ext uri="{FF2B5EF4-FFF2-40B4-BE49-F238E27FC236}">
                <a16:creationId xmlns:a16="http://schemas.microsoft.com/office/drawing/2014/main" id="{9153BE5B-8CFF-4923-9C39-90E3F9C590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0F54637-8191-4A07-BA38-4A040111B265}"/>
              </a:ext>
            </a:extLst>
          </p:cNvPr>
          <p:cNvSpPr>
            <a:spLocks noGrp="1"/>
          </p:cNvSpPr>
          <p:nvPr>
            <p:ph type="dt" sz="half" idx="10"/>
          </p:nvPr>
        </p:nvSpPr>
        <p:spPr/>
        <p:txBody>
          <a:bodyPr/>
          <a:lstStyle/>
          <a:p>
            <a:fld id="{78333AD1-F131-44D4-8306-7B72B17E61EF}" type="datetimeFigureOut">
              <a:rPr lang="ru-UA" smtClean="0"/>
              <a:t>22.10.2025</a:t>
            </a:fld>
            <a:endParaRPr lang="ru-UA"/>
          </a:p>
        </p:txBody>
      </p:sp>
      <p:sp>
        <p:nvSpPr>
          <p:cNvPr id="6" name="Нижний колонтитул 5">
            <a:extLst>
              <a:ext uri="{FF2B5EF4-FFF2-40B4-BE49-F238E27FC236}">
                <a16:creationId xmlns:a16="http://schemas.microsoft.com/office/drawing/2014/main" id="{EA64304E-3EE9-4CA8-AB76-942EDA17CC12}"/>
              </a:ext>
            </a:extLst>
          </p:cNvPr>
          <p:cNvSpPr>
            <a:spLocks noGrp="1"/>
          </p:cNvSpPr>
          <p:nvPr>
            <p:ph type="ftr" sz="quarter" idx="11"/>
          </p:nvPr>
        </p:nvSpPr>
        <p:spPr/>
        <p:txBody>
          <a:bodyPr/>
          <a:lstStyle/>
          <a:p>
            <a:endParaRPr lang="ru-UA"/>
          </a:p>
        </p:txBody>
      </p:sp>
      <p:sp>
        <p:nvSpPr>
          <p:cNvPr id="7" name="Номер слайда 6">
            <a:extLst>
              <a:ext uri="{FF2B5EF4-FFF2-40B4-BE49-F238E27FC236}">
                <a16:creationId xmlns:a16="http://schemas.microsoft.com/office/drawing/2014/main" id="{1C35D4D7-1840-4979-8763-EBC4479371B9}"/>
              </a:ext>
            </a:extLst>
          </p:cNvPr>
          <p:cNvSpPr>
            <a:spLocks noGrp="1"/>
          </p:cNvSpPr>
          <p:nvPr>
            <p:ph type="sldNum" sz="quarter" idx="12"/>
          </p:nvPr>
        </p:nvSpPr>
        <p:spPr/>
        <p:txBody>
          <a:bodyPr/>
          <a:lstStyle/>
          <a:p>
            <a:fld id="{39763639-94F4-49D6-9CFA-62999DB11181}" type="slidenum">
              <a:rPr lang="ru-UA" smtClean="0"/>
              <a:t>‹#›</a:t>
            </a:fld>
            <a:endParaRPr lang="ru-UA"/>
          </a:p>
        </p:txBody>
      </p:sp>
    </p:spTree>
    <p:extLst>
      <p:ext uri="{BB962C8B-B14F-4D97-AF65-F5344CB8AC3E}">
        <p14:creationId xmlns:p14="http://schemas.microsoft.com/office/powerpoint/2010/main" val="796121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7D4F2E0-38D2-4943-8232-7D2C818067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UA"/>
          </a:p>
        </p:txBody>
      </p:sp>
      <p:sp>
        <p:nvSpPr>
          <p:cNvPr id="3" name="Текст 2">
            <a:extLst>
              <a:ext uri="{FF2B5EF4-FFF2-40B4-BE49-F238E27FC236}">
                <a16:creationId xmlns:a16="http://schemas.microsoft.com/office/drawing/2014/main" id="{3DAC9F7E-1D66-4FFE-8875-B37D15DDF1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UA"/>
          </a:p>
        </p:txBody>
      </p:sp>
      <p:sp>
        <p:nvSpPr>
          <p:cNvPr id="4" name="Дата 3">
            <a:extLst>
              <a:ext uri="{FF2B5EF4-FFF2-40B4-BE49-F238E27FC236}">
                <a16:creationId xmlns:a16="http://schemas.microsoft.com/office/drawing/2014/main" id="{FCDA4192-6816-47B0-B823-B4AB950CAA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33AD1-F131-44D4-8306-7B72B17E61EF}" type="datetimeFigureOut">
              <a:rPr lang="ru-UA" smtClean="0"/>
              <a:t>22.10.2025</a:t>
            </a:fld>
            <a:endParaRPr lang="ru-UA"/>
          </a:p>
        </p:txBody>
      </p:sp>
      <p:sp>
        <p:nvSpPr>
          <p:cNvPr id="5" name="Нижний колонтитул 4">
            <a:extLst>
              <a:ext uri="{FF2B5EF4-FFF2-40B4-BE49-F238E27FC236}">
                <a16:creationId xmlns:a16="http://schemas.microsoft.com/office/drawing/2014/main" id="{14C0CADD-49A5-4415-9FBA-61A2EC4AF9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UA"/>
          </a:p>
        </p:txBody>
      </p:sp>
      <p:sp>
        <p:nvSpPr>
          <p:cNvPr id="6" name="Номер слайда 5">
            <a:extLst>
              <a:ext uri="{FF2B5EF4-FFF2-40B4-BE49-F238E27FC236}">
                <a16:creationId xmlns:a16="http://schemas.microsoft.com/office/drawing/2014/main" id="{790E8A6B-1E66-46C5-9C7A-85F54BE046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63639-94F4-49D6-9CFA-62999DB11181}" type="slidenum">
              <a:rPr lang="ru-UA" smtClean="0"/>
              <a:t>‹#›</a:t>
            </a:fld>
            <a:endParaRPr lang="ru-UA"/>
          </a:p>
        </p:txBody>
      </p:sp>
    </p:spTree>
    <p:extLst>
      <p:ext uri="{BB962C8B-B14F-4D97-AF65-F5344CB8AC3E}">
        <p14:creationId xmlns:p14="http://schemas.microsoft.com/office/powerpoint/2010/main" val="73263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8DC54B-3284-434B-8DE0-38775FFA60DA}"/>
              </a:ext>
            </a:extLst>
          </p:cNvPr>
          <p:cNvSpPr>
            <a:spLocks noGrp="1"/>
          </p:cNvSpPr>
          <p:nvPr>
            <p:ph type="ctrTitle"/>
          </p:nvPr>
        </p:nvSpPr>
        <p:spPr/>
        <p:txBody>
          <a:bodyPr/>
          <a:lstStyle/>
          <a:p>
            <a:r>
              <a:rPr lang="uk-UA" dirty="0"/>
              <a:t>ФУНКЦІОНАЛЬНІ ТЕСТИ</a:t>
            </a:r>
            <a:endParaRPr lang="ru-UA" dirty="0"/>
          </a:p>
        </p:txBody>
      </p:sp>
      <p:sp>
        <p:nvSpPr>
          <p:cNvPr id="3" name="Подзаголовок 2">
            <a:extLst>
              <a:ext uri="{FF2B5EF4-FFF2-40B4-BE49-F238E27FC236}">
                <a16:creationId xmlns:a16="http://schemas.microsoft.com/office/drawing/2014/main" id="{8CCFDC4A-E5E2-4BC2-9382-4999C43267A6}"/>
              </a:ext>
            </a:extLst>
          </p:cNvPr>
          <p:cNvSpPr>
            <a:spLocks noGrp="1"/>
          </p:cNvSpPr>
          <p:nvPr>
            <p:ph type="subTitle" idx="1"/>
          </p:nvPr>
        </p:nvSpPr>
        <p:spPr/>
        <p:txBody>
          <a:bodyPr/>
          <a:lstStyle/>
          <a:p>
            <a:endParaRPr lang="ru-UA"/>
          </a:p>
        </p:txBody>
      </p:sp>
    </p:spTree>
    <p:extLst>
      <p:ext uri="{BB962C8B-B14F-4D97-AF65-F5344CB8AC3E}">
        <p14:creationId xmlns:p14="http://schemas.microsoft.com/office/powerpoint/2010/main" val="2228123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64EB96CA-911A-460C-88E2-D582E1EAEF15}"/>
              </a:ext>
            </a:extLst>
          </p:cNvPr>
          <p:cNvPicPr>
            <a:picLocks noChangeAspect="1"/>
          </p:cNvPicPr>
          <p:nvPr/>
        </p:nvPicPr>
        <p:blipFill>
          <a:blip r:embed="rId2"/>
          <a:stretch>
            <a:fillRect/>
          </a:stretch>
        </p:blipFill>
        <p:spPr>
          <a:xfrm>
            <a:off x="587847" y="1336431"/>
            <a:ext cx="3625918" cy="3995224"/>
          </a:xfrm>
          <a:prstGeom prst="rect">
            <a:avLst/>
          </a:prstGeom>
        </p:spPr>
      </p:pic>
      <p:sp>
        <p:nvSpPr>
          <p:cNvPr id="7" name="TextBox 6">
            <a:extLst>
              <a:ext uri="{FF2B5EF4-FFF2-40B4-BE49-F238E27FC236}">
                <a16:creationId xmlns:a16="http://schemas.microsoft.com/office/drawing/2014/main" id="{D548A583-61FB-4055-B58F-0C126CC3A937}"/>
              </a:ext>
            </a:extLst>
          </p:cNvPr>
          <p:cNvSpPr txBox="1"/>
          <p:nvPr/>
        </p:nvSpPr>
        <p:spPr>
          <a:xfrm>
            <a:off x="4811150" y="602347"/>
            <a:ext cx="7070293" cy="4893647"/>
          </a:xfrm>
          <a:prstGeom prst="rect">
            <a:avLst/>
          </a:prstGeom>
          <a:noFill/>
        </p:spPr>
        <p:txBody>
          <a:bodyPr wrap="square">
            <a:spAutoFit/>
          </a:bodyPr>
          <a:lstStyle/>
          <a:p>
            <a:pPr algn="ctr"/>
            <a:r>
              <a:rPr lang="ru-RU" sz="2400" b="1" i="0" u="none" strike="noStrike" baseline="0" dirty="0" err="1">
                <a:solidFill>
                  <a:srgbClr val="000000"/>
                </a:solidFill>
                <a:latin typeface="Times New Roman" panose="02020603050405020304" pitchFamily="18" charset="0"/>
              </a:rPr>
              <a:t>Хокінса</a:t>
            </a:r>
            <a:r>
              <a:rPr lang="ru-RU" sz="2400" b="1" i="0" u="none" strike="noStrike" baseline="0" dirty="0">
                <a:solidFill>
                  <a:srgbClr val="000000"/>
                </a:solidFill>
                <a:latin typeface="Times New Roman" panose="02020603050405020304" pitchFamily="18" charset="0"/>
              </a:rPr>
              <a:t>–</a:t>
            </a:r>
            <a:r>
              <a:rPr lang="ru-RU" sz="2400" b="1" i="0" u="none" strike="noStrike" baseline="0" dirty="0" err="1">
                <a:solidFill>
                  <a:srgbClr val="000000"/>
                </a:solidFill>
                <a:latin typeface="Times New Roman" panose="02020603050405020304" pitchFamily="18" charset="0"/>
              </a:rPr>
              <a:t>Кеннеді</a:t>
            </a:r>
            <a:r>
              <a:rPr lang="ru-RU" sz="2400" b="1" i="0" u="none" strike="noStrike" baseline="0" dirty="0">
                <a:solidFill>
                  <a:srgbClr val="000000"/>
                </a:solidFill>
                <a:latin typeface="Times New Roman" panose="02020603050405020304" pitchFamily="18" charset="0"/>
              </a:rPr>
              <a:t> </a:t>
            </a:r>
            <a:r>
              <a:rPr lang="en-US" sz="2400" b="1" i="0" u="none" strike="noStrike" baseline="0" dirty="0">
                <a:solidFill>
                  <a:srgbClr val="000000"/>
                </a:solidFill>
                <a:latin typeface="Times New Roman" panose="02020603050405020304" pitchFamily="18" charset="0"/>
              </a:rPr>
              <a:t>n</a:t>
            </a:r>
            <a:r>
              <a:rPr lang="ru-RU" sz="2400" b="1" i="0" u="none" strike="noStrike" baseline="0" dirty="0">
                <a:solidFill>
                  <a:srgbClr val="000000"/>
                </a:solidFill>
                <a:latin typeface="Times New Roman" panose="02020603050405020304" pitchFamily="18" charset="0"/>
              </a:rPr>
              <a:t>ест (</a:t>
            </a:r>
            <a:r>
              <a:rPr lang="en-US" sz="2400" b="1" i="0" u="none" strike="noStrike" baseline="0" dirty="0">
                <a:solidFill>
                  <a:srgbClr val="000000"/>
                </a:solidFill>
                <a:latin typeface="Times New Roman" panose="02020603050405020304" pitchFamily="18" charset="0"/>
              </a:rPr>
              <a:t>Hawkins Kennedy test) </a:t>
            </a:r>
            <a:endParaRPr lang="en-US" sz="2400" b="0" i="0" u="none" strike="noStrike" baseline="0" dirty="0">
              <a:solidFill>
                <a:srgbClr val="000000"/>
              </a:solidFill>
              <a:latin typeface="Times New Roman" panose="02020603050405020304" pitchFamily="18" charset="0"/>
            </a:endParaRPr>
          </a:p>
          <a:p>
            <a:pPr algn="just"/>
            <a:r>
              <a:rPr lang="uk-UA" sz="2400" b="0" i="0" u="none" strike="noStrike" baseline="0" dirty="0">
                <a:solidFill>
                  <a:srgbClr val="000000"/>
                </a:solidFill>
                <a:latin typeface="Times New Roman" panose="02020603050405020304" pitchFamily="18" charset="0"/>
              </a:rPr>
              <a:t>Тест </a:t>
            </a:r>
            <a:r>
              <a:rPr lang="uk-UA" sz="2400" b="0" i="0" u="none" strike="noStrike" baseline="0" dirty="0" err="1">
                <a:solidFill>
                  <a:srgbClr val="000000"/>
                </a:solidFill>
                <a:latin typeface="Times New Roman" panose="02020603050405020304" pitchFamily="18" charset="0"/>
              </a:rPr>
              <a:t>Хокінса</a:t>
            </a:r>
            <a:r>
              <a:rPr lang="uk-UA" sz="2400" b="0" i="0" u="none" strike="noStrike" baseline="0" dirty="0">
                <a:solidFill>
                  <a:srgbClr val="000000"/>
                </a:solidFill>
                <a:latin typeface="Times New Roman" panose="02020603050405020304" pitchFamily="18" charset="0"/>
              </a:rPr>
              <a:t>–Кеннеді застосовують для діагностики </a:t>
            </a:r>
            <a:r>
              <a:rPr lang="uk-UA" sz="2400" b="0" i="0" u="none" strike="noStrike" baseline="0" dirty="0" err="1">
                <a:solidFill>
                  <a:srgbClr val="000000"/>
                </a:solidFill>
                <a:latin typeface="Times New Roman" panose="02020603050405020304" pitchFamily="18" charset="0"/>
              </a:rPr>
              <a:t>імпіджмент</a:t>
            </a:r>
            <a:r>
              <a:rPr lang="uk-UA" sz="2400" b="0" i="0" u="none" strike="noStrike" baseline="0" dirty="0">
                <a:solidFill>
                  <a:srgbClr val="000000"/>
                </a:solidFill>
                <a:latin typeface="Times New Roman" panose="02020603050405020304" pitchFamily="18" charset="0"/>
              </a:rPr>
              <a:t>-синдрому (зіткнення/конфлікт сухожилка обертальної манжети, переважно сухожилка </a:t>
            </a:r>
            <a:r>
              <a:rPr lang="uk-UA" sz="2400" b="0" i="0" u="none" strike="noStrike" baseline="0" dirty="0" err="1">
                <a:solidFill>
                  <a:srgbClr val="000000"/>
                </a:solidFill>
                <a:latin typeface="Times New Roman" panose="02020603050405020304" pitchFamily="18" charset="0"/>
              </a:rPr>
              <a:t>надостьового</a:t>
            </a:r>
            <a:r>
              <a:rPr lang="uk-UA" sz="2400" b="0" i="0" u="none" strike="noStrike" baseline="0" dirty="0">
                <a:solidFill>
                  <a:srgbClr val="000000"/>
                </a:solidFill>
                <a:latin typeface="Times New Roman" panose="02020603050405020304" pitchFamily="18" charset="0"/>
              </a:rPr>
              <a:t> м’яза, з </a:t>
            </a:r>
            <a:r>
              <a:rPr lang="uk-UA" sz="2400" b="0" i="0" u="none" strike="noStrike" baseline="0" dirty="0" err="1">
                <a:solidFill>
                  <a:srgbClr val="000000"/>
                </a:solidFill>
                <a:latin typeface="Times New Roman" panose="02020603050405020304" pitchFamily="18" charset="0"/>
              </a:rPr>
              <a:t>дзьобовидно-акроміальною</a:t>
            </a:r>
            <a:r>
              <a:rPr lang="uk-UA" sz="2400" b="0" i="0" u="none" strike="noStrike" baseline="0" dirty="0">
                <a:solidFill>
                  <a:srgbClr val="000000"/>
                </a:solidFill>
                <a:latin typeface="Times New Roman" panose="02020603050405020304" pitchFamily="18" charset="0"/>
              </a:rPr>
              <a:t> дугою). При цій пробі сухожилок </a:t>
            </a:r>
            <a:r>
              <a:rPr lang="uk-UA" sz="2400" b="0" i="0" u="none" strike="noStrike" baseline="0" dirty="0" err="1">
                <a:solidFill>
                  <a:srgbClr val="000000"/>
                </a:solidFill>
                <a:latin typeface="Times New Roman" panose="02020603050405020304" pitchFamily="18" charset="0"/>
              </a:rPr>
              <a:t>надостьового</a:t>
            </a:r>
            <a:r>
              <a:rPr lang="uk-UA" sz="2400" b="0" i="0" u="none" strike="noStrike" baseline="0" dirty="0">
                <a:solidFill>
                  <a:srgbClr val="000000"/>
                </a:solidFill>
                <a:latin typeface="Times New Roman" panose="02020603050405020304" pitchFamily="18" charset="0"/>
              </a:rPr>
              <a:t> м’яза розташовується навпроти передньої порції </a:t>
            </a:r>
            <a:r>
              <a:rPr lang="uk-UA" sz="2400" b="0" i="0" u="none" strike="noStrike" baseline="0" dirty="0" err="1">
                <a:solidFill>
                  <a:srgbClr val="000000"/>
                </a:solidFill>
                <a:latin typeface="Times New Roman" panose="02020603050405020304" pitchFamily="18" charset="0"/>
              </a:rPr>
              <a:t>дзьобо-акроміальної</a:t>
            </a:r>
            <a:r>
              <a:rPr lang="uk-UA" sz="2400" b="0" i="0" u="none" strike="noStrike" baseline="0" dirty="0">
                <a:solidFill>
                  <a:srgbClr val="000000"/>
                </a:solidFill>
                <a:latin typeface="Times New Roman" panose="02020603050405020304" pitchFamily="18" charset="0"/>
              </a:rPr>
              <a:t> зв’язки</a:t>
            </a:r>
            <a:r>
              <a:rPr lang="ru-RU" sz="2400" b="0" i="0" u="none" strike="noStrike" baseline="0" dirty="0">
                <a:solidFill>
                  <a:srgbClr val="000000"/>
                </a:solidFill>
                <a:latin typeface="Times New Roman" panose="02020603050405020304" pitchFamily="18" charset="0"/>
              </a:rPr>
              <a:t>. </a:t>
            </a:r>
          </a:p>
          <a:p>
            <a:pPr algn="just"/>
            <a:r>
              <a:rPr lang="uk-UA" sz="2400" b="0" i="0" u="none" strike="noStrike" baseline="0" dirty="0">
                <a:solidFill>
                  <a:srgbClr val="000000"/>
                </a:solidFill>
                <a:latin typeface="Times New Roman" panose="02020603050405020304" pitchFamily="18" charset="0"/>
              </a:rPr>
              <a:t>Тест проводять у вихідному положенні пацієнта стоячи, руки вздовж тулуба. Терапевт виконує згинання у плечовому суглобі на 90°, після чого внутрішню ротацію у плечовому суглобі. При </a:t>
            </a:r>
            <a:r>
              <a:rPr lang="uk-UA" sz="2400" b="0" i="0" u="none" strike="noStrike" baseline="0" dirty="0" err="1">
                <a:solidFill>
                  <a:srgbClr val="000000"/>
                </a:solidFill>
                <a:latin typeface="Times New Roman" panose="02020603050405020304" pitchFamily="18" charset="0"/>
              </a:rPr>
              <a:t>надостьовому</a:t>
            </a:r>
            <a:r>
              <a:rPr lang="uk-UA" sz="2400" b="0" i="0" u="none" strike="noStrike" baseline="0" dirty="0">
                <a:solidFill>
                  <a:srgbClr val="000000"/>
                </a:solidFill>
                <a:latin typeface="Times New Roman" panose="02020603050405020304" pitchFamily="18" charset="0"/>
              </a:rPr>
              <a:t> </a:t>
            </a:r>
            <a:r>
              <a:rPr lang="uk-UA" sz="2400" b="0" i="0" u="none" strike="noStrike" baseline="0" dirty="0" err="1">
                <a:solidFill>
                  <a:srgbClr val="000000"/>
                </a:solidFill>
                <a:latin typeface="Times New Roman" panose="02020603050405020304" pitchFamily="18" charset="0"/>
              </a:rPr>
              <a:t>тендиніті</a:t>
            </a:r>
            <a:r>
              <a:rPr lang="uk-UA" sz="2400" b="0" i="0" u="none" strike="noStrike" baseline="0" dirty="0">
                <a:solidFill>
                  <a:srgbClr val="000000"/>
                </a:solidFill>
                <a:latin typeface="Times New Roman" panose="02020603050405020304" pitchFamily="18" charset="0"/>
              </a:rPr>
              <a:t> цей прийом викликає біль. </a:t>
            </a:r>
            <a:endParaRPr lang="uk-UA" sz="2400" dirty="0"/>
          </a:p>
        </p:txBody>
      </p:sp>
    </p:spTree>
    <p:extLst>
      <p:ext uri="{BB962C8B-B14F-4D97-AF65-F5344CB8AC3E}">
        <p14:creationId xmlns:p14="http://schemas.microsoft.com/office/powerpoint/2010/main" val="3475959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A6C26D-0539-4043-B6AE-AE80D9FD6ACF}"/>
              </a:ext>
            </a:extLst>
          </p:cNvPr>
          <p:cNvSpPr>
            <a:spLocks noGrp="1"/>
          </p:cNvSpPr>
          <p:nvPr>
            <p:ph type="title"/>
          </p:nvPr>
        </p:nvSpPr>
        <p:spPr>
          <a:xfrm>
            <a:off x="838200" y="365125"/>
            <a:ext cx="10515600" cy="352327"/>
          </a:xfrm>
        </p:spPr>
        <p:txBody>
          <a:bodyPr>
            <a:normAutofit fontScale="90000"/>
          </a:bodyPr>
          <a:lstStyle/>
          <a:p>
            <a:pPr algn="ctr"/>
            <a:r>
              <a:rPr lang="en-US" sz="3600" b="1" i="0" u="none" strike="noStrike" baseline="0" dirty="0">
                <a:solidFill>
                  <a:srgbClr val="000000"/>
                </a:solidFill>
                <a:latin typeface="Times New Roman" panose="02020603050405020304" pitchFamily="18" charset="0"/>
              </a:rPr>
              <a:t>Codman’s </a:t>
            </a:r>
            <a:r>
              <a:rPr lang="ru-RU" sz="3600" b="1" i="0" u="none" strike="noStrike" baseline="0" dirty="0">
                <a:solidFill>
                  <a:srgbClr val="000000"/>
                </a:solidFill>
                <a:latin typeface="Times New Roman" panose="02020603050405020304" pitchFamily="18" charset="0"/>
              </a:rPr>
              <a:t>тест </a:t>
            </a:r>
            <a:endParaRPr lang="ru-UA" sz="3600" dirty="0"/>
          </a:p>
        </p:txBody>
      </p:sp>
      <p:pic>
        <p:nvPicPr>
          <p:cNvPr id="1026" name="Picture 2" descr="Современные представления о дифференциальной диагностике и лечении  пациентов с болью в области плеча | Самарцев И.Н., Живолупов С.А., Емелин  А.Ю., Рашидов Н.А., Бардаков С.Н. | «РМЖ» №9 от 29.05.2017">
            <a:extLst>
              <a:ext uri="{FF2B5EF4-FFF2-40B4-BE49-F238E27FC236}">
                <a16:creationId xmlns:a16="http://schemas.microsoft.com/office/drawing/2014/main" id="{9AC5C0F6-3976-48AC-B68A-A539F3BFA56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9089"/>
          <a:stretch/>
        </p:blipFill>
        <p:spPr bwMode="auto">
          <a:xfrm>
            <a:off x="443208" y="1505880"/>
            <a:ext cx="4818110" cy="306675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6086C63-F86D-4D3F-B67D-8A3ECC897F2E}"/>
              </a:ext>
            </a:extLst>
          </p:cNvPr>
          <p:cNvSpPr txBox="1"/>
          <p:nvPr/>
        </p:nvSpPr>
        <p:spPr>
          <a:xfrm>
            <a:off x="5384409" y="1120676"/>
            <a:ext cx="6098344" cy="3416320"/>
          </a:xfrm>
          <a:prstGeom prst="rect">
            <a:avLst/>
          </a:prstGeom>
          <a:noFill/>
        </p:spPr>
        <p:txBody>
          <a:bodyPr wrap="square">
            <a:spAutoFit/>
          </a:bodyPr>
          <a:lstStyle/>
          <a:p>
            <a:r>
              <a:rPr lang="ru-RU" sz="1800" b="0" i="0" u="none" strike="noStrike" baseline="0" dirty="0">
                <a:solidFill>
                  <a:srgbClr val="000000"/>
                </a:solidFill>
                <a:latin typeface="Times New Roman" panose="02020603050405020304" pitchFamily="18" charset="0"/>
              </a:rPr>
              <a:t>Тест </a:t>
            </a:r>
            <a:r>
              <a:rPr lang="en-US" sz="1800" b="0" i="0" u="none" strike="noStrike" baseline="0" dirty="0">
                <a:solidFill>
                  <a:srgbClr val="000000"/>
                </a:solidFill>
                <a:latin typeface="Times New Roman" panose="02020603050405020304" pitchFamily="18" charset="0"/>
              </a:rPr>
              <a:t>Codman’s – </a:t>
            </a:r>
            <a:r>
              <a:rPr lang="ru-RU" sz="1800" b="0" i="0" u="none" strike="noStrike" baseline="0" dirty="0" err="1">
                <a:solidFill>
                  <a:srgbClr val="000000"/>
                </a:solidFill>
                <a:latin typeface="Times New Roman" panose="02020603050405020304" pitchFamily="18" charset="0"/>
              </a:rPr>
              <a:t>застосовують</a:t>
            </a:r>
            <a:r>
              <a:rPr lang="ru-RU" sz="1800" b="0" i="0" u="none" strike="noStrike" baseline="0" dirty="0">
                <a:solidFill>
                  <a:srgbClr val="000000"/>
                </a:solidFill>
                <a:latin typeface="Times New Roman" panose="02020603050405020304" pitchFamily="18" charset="0"/>
              </a:rPr>
              <a:t> для </a:t>
            </a:r>
            <a:r>
              <a:rPr lang="ru-RU" sz="1800" b="0" i="0" u="none" strike="noStrike" baseline="0" dirty="0" err="1">
                <a:solidFill>
                  <a:srgbClr val="000000"/>
                </a:solidFill>
                <a:latin typeface="Times New Roman" panose="02020603050405020304" pitchFamily="18" charset="0"/>
              </a:rPr>
              <a:t>діагностики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розриву</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ротаторної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манжети</a:t>
            </a:r>
            <a:r>
              <a:rPr lang="ru-RU" sz="1800" b="0" i="0" u="none" strike="noStrike" baseline="0" dirty="0">
                <a:solidFill>
                  <a:srgbClr val="000000"/>
                </a:solidFill>
                <a:latin typeface="Times New Roman" panose="02020603050405020304" pitchFamily="18" charset="0"/>
              </a:rPr>
              <a:t> плеча. </a:t>
            </a:r>
            <a:r>
              <a:rPr lang="ru-RU" sz="1800" b="0" i="0" u="none" strike="noStrike" baseline="0" dirty="0" err="1">
                <a:solidFill>
                  <a:srgbClr val="000000"/>
                </a:solidFill>
                <a:latin typeface="Times New Roman" panose="02020603050405020304" pitchFamily="18" charset="0"/>
              </a:rPr>
              <a:t>Також</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відомий</a:t>
            </a:r>
            <a:r>
              <a:rPr lang="ru-RU" sz="1800" b="0" i="0" u="none" strike="noStrike" baseline="0" dirty="0">
                <a:solidFill>
                  <a:srgbClr val="000000"/>
                </a:solidFill>
                <a:latin typeface="Times New Roman" panose="02020603050405020304" pitchFamily="18" charset="0"/>
              </a:rPr>
              <a:t> як «тест з рукою, </a:t>
            </a:r>
            <a:r>
              <a:rPr lang="ru-RU" sz="1800" b="0" i="0" u="none" strike="noStrike" baseline="0" dirty="0" err="1">
                <a:solidFill>
                  <a:srgbClr val="000000"/>
                </a:solidFill>
                <a:latin typeface="Times New Roman" panose="02020603050405020304" pitchFamily="18" charset="0"/>
              </a:rPr>
              <a:t>що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падає</a:t>
            </a:r>
            <a:r>
              <a:rPr lang="ru-RU" sz="1800" b="0" i="0" u="none" strike="noStrike" baseline="0" dirty="0">
                <a:solidFill>
                  <a:srgbClr val="000000"/>
                </a:solidFill>
                <a:latin typeface="Times New Roman" panose="02020603050405020304" pitchFamily="18" charset="0"/>
              </a:rPr>
              <a:t>». </a:t>
            </a:r>
          </a:p>
          <a:p>
            <a:r>
              <a:rPr lang="ru-RU" sz="1800" b="0" i="0" u="none" strike="noStrike" baseline="0" dirty="0">
                <a:solidFill>
                  <a:srgbClr val="000000"/>
                </a:solidFill>
                <a:latin typeface="Times New Roman" panose="02020603050405020304" pitchFamily="18" charset="0"/>
              </a:rPr>
              <a:t>Методика. Терапевт </a:t>
            </a:r>
            <a:r>
              <a:rPr lang="ru-RU" sz="1800" b="0" i="0" u="none" strike="noStrike" baseline="0" dirty="0" err="1">
                <a:solidFill>
                  <a:srgbClr val="000000"/>
                </a:solidFill>
                <a:latin typeface="Times New Roman" panose="02020603050405020304" pitchFamily="18" charset="0"/>
              </a:rPr>
              <a:t>виконує</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пасивне</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відведення</a:t>
            </a:r>
            <a:r>
              <a:rPr lang="ru-RU" sz="1800" b="0" i="0" u="none" strike="noStrike" baseline="0" dirty="0">
                <a:solidFill>
                  <a:srgbClr val="000000"/>
                </a:solidFill>
                <a:latin typeface="Times New Roman" panose="02020603050405020304" pitchFamily="18" charset="0"/>
              </a:rPr>
              <a:t> у </a:t>
            </a:r>
            <a:r>
              <a:rPr lang="ru-RU" sz="1800" b="0" i="0" u="none" strike="noStrike" baseline="0" dirty="0" err="1">
                <a:solidFill>
                  <a:srgbClr val="000000"/>
                </a:solidFill>
                <a:latin typeface="Times New Roman" panose="02020603050405020304" pitchFamily="18" charset="0"/>
              </a:rPr>
              <a:t>плечовому</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суглобі</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трохи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вище</a:t>
            </a:r>
            <a:r>
              <a:rPr lang="ru-RU" sz="1800" b="0" i="0" u="none" strike="noStrike" baseline="0" dirty="0">
                <a:solidFill>
                  <a:srgbClr val="000000"/>
                </a:solidFill>
                <a:latin typeface="Times New Roman" panose="02020603050405020304" pitchFamily="18" charset="0"/>
              </a:rPr>
              <a:t> 90°. При </a:t>
            </a:r>
            <a:r>
              <a:rPr lang="ru-RU" sz="1800" b="0" i="0" u="none" strike="noStrike" baseline="0" dirty="0" err="1">
                <a:solidFill>
                  <a:srgbClr val="000000"/>
                </a:solidFill>
                <a:latin typeface="Times New Roman" panose="02020603050405020304" pitchFamily="18" charset="0"/>
              </a:rPr>
              <a:t>відведенні</a:t>
            </a:r>
            <a:r>
              <a:rPr lang="ru-RU" sz="1800" b="0" i="0" u="none" strike="noStrike" baseline="0" dirty="0">
                <a:solidFill>
                  <a:srgbClr val="000000"/>
                </a:solidFill>
                <a:latin typeface="Times New Roman" panose="02020603050405020304" pitchFamily="18" charset="0"/>
              </a:rPr>
              <a:t> руки </a:t>
            </a:r>
            <a:r>
              <a:rPr lang="ru-RU" sz="1800" b="0" i="0" u="none" strike="noStrike" baseline="0" dirty="0" err="1">
                <a:solidFill>
                  <a:srgbClr val="000000"/>
                </a:solidFill>
                <a:latin typeface="Times New Roman" panose="02020603050405020304" pitchFamily="18" charset="0"/>
              </a:rPr>
              <a:t>вище</a:t>
            </a:r>
            <a:r>
              <a:rPr lang="ru-RU" sz="1800" b="0" i="0" u="none" strike="noStrike" baseline="0" dirty="0">
                <a:solidFill>
                  <a:srgbClr val="000000"/>
                </a:solidFill>
                <a:latin typeface="Times New Roman" panose="02020603050405020304" pitchFamily="18" charset="0"/>
              </a:rPr>
              <a:t> за 90° терапевт </a:t>
            </a:r>
            <a:r>
              <a:rPr lang="ru-RU" sz="1800" b="0" i="0" u="none" strike="noStrike" baseline="0" dirty="0" err="1">
                <a:solidFill>
                  <a:srgbClr val="000000"/>
                </a:solidFill>
                <a:latin typeface="Times New Roman" panose="02020603050405020304" pitchFamily="18" charset="0"/>
              </a:rPr>
              <a:t>раптово</a:t>
            </a:r>
            <a:r>
              <a:rPr lang="ru-RU" sz="1800" b="0" i="0" u="none" strike="noStrike" baseline="0" dirty="0">
                <a:solidFill>
                  <a:srgbClr val="000000"/>
                </a:solidFill>
                <a:latin typeface="Times New Roman" panose="02020603050405020304" pitchFamily="18" charset="0"/>
              </a:rPr>
              <a:t> і без </a:t>
            </a:r>
            <a:r>
              <a:rPr lang="ru-RU" sz="1800" b="0" i="0" u="none" strike="noStrike" baseline="0" dirty="0" err="1">
                <a:solidFill>
                  <a:srgbClr val="000000"/>
                </a:solidFill>
                <a:latin typeface="Times New Roman" panose="02020603050405020304" pitchFamily="18" charset="0"/>
              </a:rPr>
              <a:t>попередження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пацієнта</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перестає</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підтримувати</a:t>
            </a:r>
            <a:r>
              <a:rPr lang="ru-RU" sz="1800" b="0" i="0" u="none" strike="noStrike" baseline="0" dirty="0">
                <a:solidFill>
                  <a:srgbClr val="000000"/>
                </a:solidFill>
                <a:latin typeface="Times New Roman" panose="02020603050405020304" pitchFamily="18" charset="0"/>
              </a:rPr>
              <a:t> руку, </a:t>
            </a:r>
            <a:r>
              <a:rPr lang="ru-RU" sz="1800" b="0" i="0" u="none" strike="noStrike" baseline="0" dirty="0" err="1">
                <a:solidFill>
                  <a:srgbClr val="000000"/>
                </a:solidFill>
                <a:latin typeface="Times New Roman" panose="02020603050405020304" pitchFamily="18" charset="0"/>
              </a:rPr>
              <a:t>що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призводить</a:t>
            </a:r>
            <a:r>
              <a:rPr lang="ru-RU" sz="1800" b="0" i="0" u="none" strike="noStrike" baseline="0" dirty="0">
                <a:solidFill>
                  <a:srgbClr val="000000"/>
                </a:solidFill>
                <a:latin typeface="Times New Roman" panose="02020603050405020304" pitchFamily="18" charset="0"/>
              </a:rPr>
              <a:t> до </a:t>
            </a:r>
            <a:r>
              <a:rPr lang="ru-RU" sz="1800" b="0" i="0" u="none" strike="noStrike" baseline="0" dirty="0" err="1">
                <a:solidFill>
                  <a:srgbClr val="000000"/>
                </a:solidFill>
                <a:latin typeface="Times New Roman" panose="02020603050405020304" pitchFamily="18" charset="0"/>
              </a:rPr>
              <a:t>раптового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скорочування</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дельтоподібного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м’язу</a:t>
            </a:r>
            <a:r>
              <a:rPr lang="ru-RU" sz="1800" b="0" i="0" u="none" strike="noStrike" baseline="0" dirty="0">
                <a:solidFill>
                  <a:srgbClr val="000000"/>
                </a:solidFill>
                <a:latin typeface="Times New Roman" panose="02020603050405020304" pitchFamily="18" charset="0"/>
              </a:rPr>
              <a:t>.</a:t>
            </a:r>
          </a:p>
          <a:p>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Ознакою</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розриву</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ротаторної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манжети</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або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точніше</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розриву</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сухожилка</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надостьового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м’язу</a:t>
            </a:r>
            <a:r>
              <a:rPr lang="ru-RU" sz="1800" b="0" i="0" u="none" strike="noStrike" baseline="0" dirty="0">
                <a:solidFill>
                  <a:srgbClr val="000000"/>
                </a:solidFill>
                <a:latin typeface="Times New Roman" panose="02020603050405020304" pitchFamily="18" charset="0"/>
              </a:rPr>
              <a:t> є </a:t>
            </a:r>
            <a:r>
              <a:rPr lang="ru-RU" sz="1800" b="0" i="0" u="none" strike="noStrike" baseline="0" dirty="0" err="1">
                <a:solidFill>
                  <a:srgbClr val="000000"/>
                </a:solidFill>
                <a:latin typeface="Times New Roman" panose="02020603050405020304" pitchFamily="18" charset="0"/>
              </a:rPr>
              <a:t>виникнення</a:t>
            </a:r>
            <a:r>
              <a:rPr lang="ru-RU" sz="1800" b="0" i="0" u="none" strike="noStrike" baseline="0" dirty="0">
                <a:solidFill>
                  <a:srgbClr val="000000"/>
                </a:solidFill>
                <a:latin typeface="Times New Roman" panose="02020603050405020304" pitchFamily="18" charset="0"/>
              </a:rPr>
              <a:t> болю в </a:t>
            </a:r>
            <a:r>
              <a:rPr lang="ru-RU" sz="1800" b="0" i="0" u="none" strike="noStrike" baseline="0" dirty="0" err="1">
                <a:solidFill>
                  <a:srgbClr val="000000"/>
                </a:solidFill>
                <a:latin typeface="Times New Roman" panose="02020603050405020304" pitchFamily="18" charset="0"/>
              </a:rPr>
              <a:t>плечі</a:t>
            </a:r>
            <a:r>
              <a:rPr lang="ru-RU" sz="1800" b="0" i="0" u="none" strike="noStrike" baseline="0" dirty="0">
                <a:solidFill>
                  <a:srgbClr val="000000"/>
                </a:solidFill>
                <a:latin typeface="Times New Roman" panose="02020603050405020304" pitchFamily="18" charset="0"/>
              </a:rPr>
              <a:t> та </a:t>
            </a:r>
            <a:r>
              <a:rPr lang="ru-RU" sz="1800" b="0" i="0" u="none" strike="noStrike" baseline="0" dirty="0" err="1">
                <a:solidFill>
                  <a:srgbClr val="000000"/>
                </a:solidFill>
                <a:latin typeface="Times New Roman" panose="02020603050405020304" pitchFamily="18" charset="0"/>
              </a:rPr>
              <a:t>його</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згинання</a:t>
            </a:r>
            <a:r>
              <a:rPr lang="ru-RU" sz="1800" b="0" i="0" u="none" strike="noStrike" baseline="0" dirty="0">
                <a:solidFill>
                  <a:srgbClr val="000000"/>
                </a:solidFill>
                <a:latin typeface="Times New Roman" panose="02020603050405020304" pitchFamily="18" charset="0"/>
              </a:rPr>
              <a:t> через </a:t>
            </a:r>
            <a:r>
              <a:rPr lang="ru-RU" sz="1800" b="0" i="0" u="none" strike="noStrike" baseline="0" dirty="0" err="1">
                <a:solidFill>
                  <a:srgbClr val="000000"/>
                </a:solidFill>
                <a:latin typeface="Times New Roman" panose="02020603050405020304" pitchFamily="18" charset="0"/>
              </a:rPr>
              <a:t>відсутність</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функції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ротаторної</a:t>
            </a:r>
            <a:r>
              <a:rPr lang="ru-RU" sz="1800" b="0" i="0" u="none" strike="noStrike" baseline="0" dirty="0">
                <a:solidFill>
                  <a:srgbClr val="000000"/>
                </a:solidFill>
                <a:latin typeface="Times New Roman" panose="02020603050405020304" pitchFamily="18" charset="0"/>
              </a:rPr>
              <a:t> </a:t>
            </a:r>
            <a:r>
              <a:rPr lang="ru-RU" sz="1800" b="0" i="0" u="none" strike="noStrike" baseline="0" dirty="0" err="1">
                <a:solidFill>
                  <a:srgbClr val="000000"/>
                </a:solidFill>
                <a:latin typeface="Times New Roman" panose="02020603050405020304" pitchFamily="18" charset="0"/>
              </a:rPr>
              <a:t>манжети</a:t>
            </a:r>
            <a:r>
              <a:rPr lang="ru-RU" sz="1800" b="0" i="0" u="none" strike="noStrike" baseline="0" dirty="0">
                <a:solidFill>
                  <a:srgbClr val="000000"/>
                </a:solidFill>
                <a:latin typeface="Times New Roman" panose="02020603050405020304" pitchFamily="18" charset="0"/>
              </a:rPr>
              <a:t>. </a:t>
            </a:r>
            <a:endParaRPr lang="ru-UA" dirty="0"/>
          </a:p>
        </p:txBody>
      </p:sp>
    </p:spTree>
    <p:extLst>
      <p:ext uri="{BB962C8B-B14F-4D97-AF65-F5344CB8AC3E}">
        <p14:creationId xmlns:p14="http://schemas.microsoft.com/office/powerpoint/2010/main" val="1667928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99AFCD-22E5-4DC9-878C-94C66D6096FA}"/>
              </a:ext>
            </a:extLst>
          </p:cNvPr>
          <p:cNvSpPr>
            <a:spLocks noGrp="1"/>
          </p:cNvSpPr>
          <p:nvPr>
            <p:ph type="title"/>
          </p:nvPr>
        </p:nvSpPr>
        <p:spPr/>
        <p:txBody>
          <a:bodyPr/>
          <a:lstStyle/>
          <a:p>
            <a:pPr algn="ctr"/>
            <a:r>
              <a:rPr lang="uk-UA" b="1" dirty="0"/>
              <a:t>Модифікований тест </a:t>
            </a:r>
            <a:r>
              <a:rPr lang="en-US" sz="4400" b="1" i="0" u="none" strike="noStrike" baseline="0" dirty="0">
                <a:solidFill>
                  <a:srgbClr val="000000"/>
                </a:solidFill>
                <a:latin typeface="Times New Roman" panose="02020603050405020304" pitchFamily="18" charset="0"/>
              </a:rPr>
              <a:t>Codman’s </a:t>
            </a:r>
            <a:r>
              <a:rPr lang="ru-RU" sz="4400" b="1" i="0" u="none" strike="noStrike" baseline="0" dirty="0">
                <a:solidFill>
                  <a:srgbClr val="000000"/>
                </a:solidFill>
                <a:latin typeface="Times New Roman" panose="02020603050405020304" pitchFamily="18" charset="0"/>
              </a:rPr>
              <a:t>тест </a:t>
            </a:r>
            <a:r>
              <a:rPr lang="uk-UA" dirty="0"/>
              <a:t> </a:t>
            </a:r>
            <a:endParaRPr lang="ru-UA" dirty="0"/>
          </a:p>
        </p:txBody>
      </p:sp>
      <p:sp>
        <p:nvSpPr>
          <p:cNvPr id="3" name="Объект 2">
            <a:extLst>
              <a:ext uri="{FF2B5EF4-FFF2-40B4-BE49-F238E27FC236}">
                <a16:creationId xmlns:a16="http://schemas.microsoft.com/office/drawing/2014/main" id="{EC3549FF-91B7-466E-9C51-B209C3D924E9}"/>
              </a:ext>
            </a:extLst>
          </p:cNvPr>
          <p:cNvSpPr>
            <a:spLocks noGrp="1"/>
          </p:cNvSpPr>
          <p:nvPr>
            <p:ph idx="1"/>
          </p:nvPr>
        </p:nvSpPr>
        <p:spPr>
          <a:xfrm>
            <a:off x="-1" y="1378634"/>
            <a:ext cx="11746523" cy="4798329"/>
          </a:xfrm>
        </p:spPr>
        <p:txBody>
          <a:bodyPr>
            <a:normAutofit fontScale="92500"/>
          </a:bodyPr>
          <a:lstStyle/>
          <a:p>
            <a:pPr algn="just"/>
            <a:r>
              <a:rPr lang="uk-UA" sz="2400" b="0" i="0" u="none" strike="noStrike" baseline="0" dirty="0">
                <a:solidFill>
                  <a:srgbClr val="000000"/>
                </a:solidFill>
                <a:latin typeface="Times New Roman" panose="02020603050405020304" pitchFamily="18" charset="0"/>
              </a:rPr>
              <a:t>При проведенні модифікованого тесту </a:t>
            </a:r>
            <a:r>
              <a:rPr lang="uk-UA" sz="2400" b="0" i="0" u="none" strike="noStrike" baseline="0" dirty="0" err="1">
                <a:solidFill>
                  <a:srgbClr val="000000"/>
                </a:solidFill>
                <a:latin typeface="Times New Roman" panose="02020603050405020304" pitchFamily="18" charset="0"/>
              </a:rPr>
              <a:t>Кодмана</a:t>
            </a:r>
            <a:r>
              <a:rPr lang="uk-UA" sz="2400" b="0" i="0" u="none" strike="noStrike" baseline="0" dirty="0">
                <a:solidFill>
                  <a:srgbClr val="000000"/>
                </a:solidFill>
                <a:latin typeface="Times New Roman" panose="02020603050405020304" pitchFamily="18" charset="0"/>
              </a:rPr>
              <a:t> плече пацієнта пасивно відводиться до 90°. Пацієнт намагається повільно опустити руку за тією ж траєкторією. Якщо пацієнт не може повільно опустити руку, або відчуває сильний біль, то тест вважається позитивний та свідчить про розрив ротаторної манжети. </a:t>
            </a:r>
          </a:p>
          <a:p>
            <a:pPr algn="just"/>
            <a:r>
              <a:rPr lang="uk-UA" sz="2400" b="0" i="0" u="none" strike="noStrike" baseline="0" dirty="0">
                <a:solidFill>
                  <a:srgbClr val="000000"/>
                </a:solidFill>
                <a:latin typeface="Times New Roman" panose="02020603050405020304" pitchFamily="18" charset="0"/>
              </a:rPr>
              <a:t>Основною ознакою розриву манжети є стійка слабкість. Пацієнт може усвідомлювати цю слабкість, але фізичний терапевт повинен часто вказувати на </a:t>
            </a:r>
            <a:r>
              <a:rPr lang="uk-UA" sz="2400" b="0" i="0" u="none" strike="noStrike" baseline="0" dirty="0">
                <a:latin typeface="Times New Roman" panose="02020603050405020304" pitchFamily="18" charset="0"/>
              </a:rPr>
              <a:t>це. Іноді цю слабкість легко не помітити. Пацієнт може підняти руку до повного відведення або поза межі точки повного розриву манжети. Однак якщо цьому руху чинити невеликий опір, іноді лише шляхом натискання одним пальцем, то навіть дуже сильний пацієнт може бути не в змозі виконати відведення або згинання плеча. </a:t>
            </a:r>
          </a:p>
          <a:p>
            <a:pPr algn="just"/>
            <a:r>
              <a:rPr lang="uk-UA" sz="2400" dirty="0">
                <a:latin typeface="Times New Roman" panose="02020603050405020304" pitchFamily="18" charset="0"/>
              </a:rPr>
              <a:t>ВАЖЛИВО!</a:t>
            </a:r>
          </a:p>
          <a:p>
            <a:pPr algn="just"/>
            <a:r>
              <a:rPr lang="uk-UA" sz="2400" b="0" i="0" u="none" strike="noStrike" baseline="0" dirty="0">
                <a:solidFill>
                  <a:srgbClr val="000000"/>
                </a:solidFill>
                <a:latin typeface="Times New Roman" panose="02020603050405020304" pitchFamily="18" charset="0"/>
              </a:rPr>
              <a:t>При повному розриві </a:t>
            </a:r>
            <a:r>
              <a:rPr lang="uk-UA" sz="2400" b="0" i="0" u="none" strike="noStrike" baseline="0" dirty="0" err="1">
                <a:solidFill>
                  <a:srgbClr val="000000"/>
                </a:solidFill>
                <a:latin typeface="Times New Roman" panose="02020603050405020304" pitchFamily="18" charset="0"/>
              </a:rPr>
              <a:t>надостьового</a:t>
            </a:r>
            <a:r>
              <a:rPr lang="uk-UA" sz="2400" b="0" i="0" u="none" strike="noStrike" baseline="0" dirty="0">
                <a:solidFill>
                  <a:srgbClr val="000000"/>
                </a:solidFill>
                <a:latin typeface="Times New Roman" panose="02020603050405020304" pitchFamily="18" charset="0"/>
              </a:rPr>
              <a:t> м’яза пацієнт нездатний активно почати відведення в плечовому суглобі, при цьому пасивне відведення кінцівки зберігається в повному обсязі. При </a:t>
            </a:r>
            <a:r>
              <a:rPr lang="uk-UA" sz="2400" b="0" i="0" u="none" strike="noStrike" baseline="0" dirty="0" err="1">
                <a:solidFill>
                  <a:srgbClr val="000000"/>
                </a:solidFill>
                <a:latin typeface="Times New Roman" panose="02020603050405020304" pitchFamily="18" charset="0"/>
              </a:rPr>
              <a:t>імпіджмент</a:t>
            </a:r>
            <a:r>
              <a:rPr lang="uk-UA" sz="2400" b="0" i="0" u="none" strike="noStrike" baseline="0" dirty="0">
                <a:solidFill>
                  <a:srgbClr val="000000"/>
                </a:solidFill>
                <a:latin typeface="Times New Roman" panose="02020603050405020304" pitchFamily="18" charset="0"/>
              </a:rPr>
              <a:t>-синдромі сила відведення зберігається, але рух викликає біль </a:t>
            </a:r>
            <a:endParaRPr lang="uk-UA" sz="2400" dirty="0"/>
          </a:p>
        </p:txBody>
      </p:sp>
    </p:spTree>
    <p:extLst>
      <p:ext uri="{BB962C8B-B14F-4D97-AF65-F5344CB8AC3E}">
        <p14:creationId xmlns:p14="http://schemas.microsoft.com/office/powerpoint/2010/main" val="1405902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DADFDB13-97CA-495A-B3C0-CFB3B6DA77E2}"/>
              </a:ext>
            </a:extLst>
          </p:cNvPr>
          <p:cNvPicPr>
            <a:picLocks noChangeAspect="1"/>
          </p:cNvPicPr>
          <p:nvPr/>
        </p:nvPicPr>
        <p:blipFill>
          <a:blip r:embed="rId2"/>
          <a:stretch>
            <a:fillRect/>
          </a:stretch>
        </p:blipFill>
        <p:spPr>
          <a:xfrm>
            <a:off x="624085" y="1375674"/>
            <a:ext cx="2897109" cy="4472412"/>
          </a:xfrm>
          <a:prstGeom prst="rect">
            <a:avLst/>
          </a:prstGeom>
        </p:spPr>
      </p:pic>
      <p:sp>
        <p:nvSpPr>
          <p:cNvPr id="8" name="TextBox 7">
            <a:extLst>
              <a:ext uri="{FF2B5EF4-FFF2-40B4-BE49-F238E27FC236}">
                <a16:creationId xmlns:a16="http://schemas.microsoft.com/office/drawing/2014/main" id="{44C7AFFB-A2CA-4F1A-AED1-355AEA535334}"/>
              </a:ext>
            </a:extLst>
          </p:cNvPr>
          <p:cNvSpPr txBox="1"/>
          <p:nvPr/>
        </p:nvSpPr>
        <p:spPr>
          <a:xfrm>
            <a:off x="4065563" y="172055"/>
            <a:ext cx="7502352" cy="6555641"/>
          </a:xfrm>
          <a:prstGeom prst="rect">
            <a:avLst/>
          </a:prstGeom>
          <a:noFill/>
        </p:spPr>
        <p:txBody>
          <a:bodyPr wrap="square">
            <a:spAutoFit/>
          </a:bodyPr>
          <a:lstStyle/>
          <a:p>
            <a:pPr algn="just"/>
            <a:r>
              <a:rPr lang="uk-UA" sz="2800" b="1" i="0" u="none" strike="noStrike" baseline="0" dirty="0">
                <a:solidFill>
                  <a:srgbClr val="000000"/>
                </a:solidFill>
                <a:latin typeface="Times New Roman" panose="02020603050405020304" pitchFamily="18" charset="0"/>
              </a:rPr>
              <a:t>Тест </a:t>
            </a:r>
            <a:r>
              <a:rPr lang="uk-UA" sz="2800" b="1" i="0" u="none" strike="noStrike" baseline="0" dirty="0" err="1">
                <a:solidFill>
                  <a:srgbClr val="000000"/>
                </a:solidFill>
                <a:latin typeface="Times New Roman" panose="02020603050405020304" pitchFamily="18" charset="0"/>
              </a:rPr>
              <a:t>Dawbarn</a:t>
            </a:r>
            <a:r>
              <a:rPr lang="uk-UA" sz="2800" b="1" i="0" u="none" strike="noStrike" baseline="0" dirty="0">
                <a:solidFill>
                  <a:srgbClr val="000000"/>
                </a:solidFill>
                <a:latin typeface="Times New Roman" panose="02020603050405020304" pitchFamily="18" charset="0"/>
              </a:rPr>
              <a:t> </a:t>
            </a:r>
            <a:r>
              <a:rPr lang="uk-UA" sz="2800" b="0" i="0" u="none" strike="noStrike" baseline="0" dirty="0">
                <a:solidFill>
                  <a:srgbClr val="000000"/>
                </a:solidFill>
                <a:latin typeface="Times New Roman" panose="02020603050405020304" pitchFamily="18" charset="0"/>
              </a:rPr>
              <a:t>застосовують для діагностики симптому </a:t>
            </a:r>
            <a:r>
              <a:rPr lang="uk-UA" sz="2800" b="0" i="0" u="none" strike="noStrike" baseline="0" dirty="0" err="1">
                <a:solidFill>
                  <a:srgbClr val="000000"/>
                </a:solidFill>
                <a:latin typeface="Times New Roman" panose="02020603050405020304" pitchFamily="18" charset="0"/>
              </a:rPr>
              <a:t>підакроміального</a:t>
            </a:r>
            <a:r>
              <a:rPr lang="uk-UA" sz="2800" b="0" i="0" u="none" strike="noStrike" baseline="0" dirty="0">
                <a:solidFill>
                  <a:srgbClr val="000000"/>
                </a:solidFill>
                <a:latin typeface="Times New Roman" panose="02020603050405020304" pitchFamily="18" charset="0"/>
              </a:rPr>
              <a:t> бурситу. </a:t>
            </a:r>
          </a:p>
          <a:p>
            <a:pPr algn="just"/>
            <a:r>
              <a:rPr lang="uk-UA" sz="2800" b="0" i="0" u="none" strike="noStrike" baseline="0" dirty="0">
                <a:solidFill>
                  <a:srgbClr val="000000"/>
                </a:solidFill>
                <a:latin typeface="Times New Roman" panose="02020603050405020304" pitchFamily="18" charset="0"/>
              </a:rPr>
              <a:t>Методика. При подальшому відведенні своєю рукою дещо відведеної самостійно руки пацієнта терапевт іншою рукою пальпує </a:t>
            </a:r>
            <a:r>
              <a:rPr lang="uk-UA" sz="2800" b="0" i="0" u="none" strike="noStrike" baseline="0" dirty="0" err="1">
                <a:solidFill>
                  <a:srgbClr val="000000"/>
                </a:solidFill>
                <a:latin typeface="Times New Roman" panose="02020603050405020304" pitchFamily="18" charset="0"/>
              </a:rPr>
              <a:t>передньо</a:t>
            </a:r>
            <a:r>
              <a:rPr lang="uk-UA" sz="2800" b="0" i="0" u="none" strike="noStrike" baseline="0" dirty="0">
                <a:solidFill>
                  <a:srgbClr val="000000"/>
                </a:solidFill>
                <a:latin typeface="Times New Roman" panose="02020603050405020304" pitchFamily="18" charset="0"/>
              </a:rPr>
              <a:t>-латеральну </a:t>
            </a:r>
            <a:r>
              <a:rPr lang="uk-UA" sz="2800" b="0" i="0" u="none" strike="noStrike" baseline="0" dirty="0" err="1">
                <a:solidFill>
                  <a:srgbClr val="000000"/>
                </a:solidFill>
                <a:latin typeface="Times New Roman" panose="02020603050405020304" pitchFamily="18" charset="0"/>
              </a:rPr>
              <a:t>підакроміальну</a:t>
            </a:r>
            <a:r>
              <a:rPr lang="uk-UA" sz="2800" b="0" i="0" u="none" strike="noStrike" baseline="0" dirty="0">
                <a:solidFill>
                  <a:srgbClr val="000000"/>
                </a:solidFill>
                <a:latin typeface="Times New Roman" panose="02020603050405020304" pitchFamily="18" charset="0"/>
              </a:rPr>
              <a:t> ділянку. </a:t>
            </a:r>
          </a:p>
          <a:p>
            <a:pPr algn="just"/>
            <a:r>
              <a:rPr lang="uk-UA" sz="2800" b="0" i="0" u="none" strike="noStrike" baseline="0" dirty="0">
                <a:solidFill>
                  <a:srgbClr val="000000"/>
                </a:solidFill>
                <a:latin typeface="Times New Roman" panose="02020603050405020304" pitchFamily="18" charset="0"/>
              </a:rPr>
              <a:t>Продовжуючи пасивне відведення руки пацієнта до 90°, терапевт здійснює додатковий тиск на </a:t>
            </a:r>
            <a:r>
              <a:rPr lang="uk-UA" sz="2800" b="0" i="0" u="none" strike="noStrike" baseline="0" dirty="0" err="1">
                <a:solidFill>
                  <a:srgbClr val="000000"/>
                </a:solidFill>
                <a:latin typeface="Times New Roman" panose="02020603050405020304" pitchFamily="18" charset="0"/>
              </a:rPr>
              <a:t>підакроміальну</a:t>
            </a:r>
            <a:r>
              <a:rPr lang="uk-UA" sz="2800" b="0" i="0" u="none" strike="noStrike" baseline="0" dirty="0">
                <a:solidFill>
                  <a:srgbClr val="000000"/>
                </a:solidFill>
                <a:latin typeface="Times New Roman" panose="02020603050405020304" pitchFamily="18" charset="0"/>
              </a:rPr>
              <a:t> ділянку. </a:t>
            </a:r>
          </a:p>
          <a:p>
            <a:pPr algn="just"/>
            <a:r>
              <a:rPr lang="uk-UA" sz="2800" b="0" i="0" u="none" strike="noStrike" baseline="0" dirty="0">
                <a:solidFill>
                  <a:srgbClr val="000000"/>
                </a:solidFill>
                <a:latin typeface="Times New Roman" panose="02020603050405020304" pitchFamily="18" charset="0"/>
              </a:rPr>
              <a:t>Оцінка. </a:t>
            </a:r>
            <a:r>
              <a:rPr lang="uk-UA" sz="2800" b="0" i="0" u="none" strike="noStrike" baseline="0" dirty="0" err="1">
                <a:solidFill>
                  <a:srgbClr val="000000"/>
                </a:solidFill>
                <a:latin typeface="Times New Roman" panose="02020603050405020304" pitchFamily="18" charset="0"/>
              </a:rPr>
              <a:t>Підакроміальний</a:t>
            </a:r>
            <a:r>
              <a:rPr lang="uk-UA" sz="2800" b="0" i="0" u="none" strike="noStrike" baseline="0" dirty="0">
                <a:solidFill>
                  <a:srgbClr val="000000"/>
                </a:solidFill>
                <a:latin typeface="Times New Roman" panose="02020603050405020304" pitchFamily="18" charset="0"/>
              </a:rPr>
              <a:t> біль, що зменшується при відведенні, підтверджує бурсит або ушкодження обертальної манжети. При відведенні дельтовидний м’яз ковзає над краєм </a:t>
            </a:r>
            <a:r>
              <a:rPr lang="uk-UA" sz="2800" b="0" i="0" u="none" strike="noStrike" baseline="0" dirty="0" err="1">
                <a:solidFill>
                  <a:srgbClr val="000000"/>
                </a:solidFill>
                <a:latin typeface="Times New Roman" panose="02020603050405020304" pitchFamily="18" charset="0"/>
              </a:rPr>
              <a:t>підакроміальної</a:t>
            </a:r>
            <a:r>
              <a:rPr lang="uk-UA" sz="2800" b="0" i="0" u="none" strike="noStrike" baseline="0" dirty="0">
                <a:solidFill>
                  <a:srgbClr val="000000"/>
                </a:solidFill>
                <a:latin typeface="Times New Roman" panose="02020603050405020304" pitchFamily="18" charset="0"/>
              </a:rPr>
              <a:t> бурси, тим самим зменшуючи біль </a:t>
            </a:r>
            <a:endParaRPr lang="uk-UA" sz="2800" dirty="0"/>
          </a:p>
        </p:txBody>
      </p:sp>
    </p:spTree>
    <p:extLst>
      <p:ext uri="{BB962C8B-B14F-4D97-AF65-F5344CB8AC3E}">
        <p14:creationId xmlns:p14="http://schemas.microsoft.com/office/powerpoint/2010/main" val="11137518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EA582F6-34B5-4F9F-BEFA-2440DB855306}"/>
              </a:ext>
            </a:extLst>
          </p:cNvPr>
          <p:cNvPicPr>
            <a:picLocks noChangeAspect="1"/>
          </p:cNvPicPr>
          <p:nvPr/>
        </p:nvPicPr>
        <p:blipFill>
          <a:blip r:embed="rId2"/>
          <a:stretch>
            <a:fillRect/>
          </a:stretch>
        </p:blipFill>
        <p:spPr>
          <a:xfrm>
            <a:off x="1062692" y="1211370"/>
            <a:ext cx="2608976" cy="4435260"/>
          </a:xfrm>
          <a:prstGeom prst="rect">
            <a:avLst/>
          </a:prstGeom>
        </p:spPr>
      </p:pic>
      <p:sp>
        <p:nvSpPr>
          <p:cNvPr id="7" name="TextBox 6">
            <a:extLst>
              <a:ext uri="{FF2B5EF4-FFF2-40B4-BE49-F238E27FC236}">
                <a16:creationId xmlns:a16="http://schemas.microsoft.com/office/drawing/2014/main" id="{97951031-281C-4728-86F3-03C20EDAE87F}"/>
              </a:ext>
            </a:extLst>
          </p:cNvPr>
          <p:cNvSpPr txBox="1"/>
          <p:nvPr/>
        </p:nvSpPr>
        <p:spPr>
          <a:xfrm>
            <a:off x="5060852" y="243512"/>
            <a:ext cx="6462352" cy="6001643"/>
          </a:xfrm>
          <a:prstGeom prst="rect">
            <a:avLst/>
          </a:prstGeom>
          <a:noFill/>
        </p:spPr>
        <p:txBody>
          <a:bodyPr wrap="square">
            <a:spAutoFit/>
          </a:bodyPr>
          <a:lstStyle/>
          <a:p>
            <a:pPr algn="just"/>
            <a:r>
              <a:rPr lang="uk-UA" sz="2400" b="1" i="0" u="none" strike="noStrike" baseline="0" dirty="0">
                <a:solidFill>
                  <a:srgbClr val="000000"/>
                </a:solidFill>
                <a:latin typeface="Times New Roman" panose="02020603050405020304" pitchFamily="18" charset="0"/>
              </a:rPr>
              <a:t>Тест відведення руки з положення 0 град </a:t>
            </a:r>
          </a:p>
          <a:p>
            <a:pPr algn="just"/>
            <a:endParaRPr lang="uk-UA" sz="2400" b="0" i="0" u="none" strike="noStrike" baseline="0" dirty="0">
              <a:solidFill>
                <a:srgbClr val="000000"/>
              </a:solidFill>
              <a:latin typeface="Times New Roman" panose="02020603050405020304" pitchFamily="18" charset="0"/>
            </a:endParaRPr>
          </a:p>
          <a:p>
            <a:pPr algn="just"/>
            <a:r>
              <a:rPr lang="uk-UA" sz="2400" b="0" i="0" u="none" strike="noStrike" baseline="0" dirty="0">
                <a:solidFill>
                  <a:srgbClr val="000000"/>
                </a:solidFill>
                <a:latin typeface="Times New Roman" panose="02020603050405020304" pitchFamily="18" charset="0"/>
              </a:rPr>
              <a:t>Тест відведення рук з положення 0° (тест «стартера») дозволяє діагностувати розрив ротаторної манжети плеча. </a:t>
            </a:r>
          </a:p>
          <a:p>
            <a:pPr algn="just"/>
            <a:r>
              <a:rPr lang="uk-UA" sz="2400" b="0" i="0" u="none" strike="noStrike" baseline="0" dirty="0">
                <a:solidFill>
                  <a:srgbClr val="000000"/>
                </a:solidFill>
                <a:latin typeface="Times New Roman" panose="02020603050405020304" pitchFamily="18" charset="0"/>
              </a:rPr>
              <a:t>Методика. Пацієнт стоїть з опущеними та розслабленими руками. Терапевт утримує дистальну третину кожного передпліччя пацієнта своїми руками. Пацієнт намагається виконати відведення у плечових суглобах, тоді як терапевт здійснює протидію даному руху Відведення руки забезпечують </a:t>
            </a:r>
            <a:r>
              <a:rPr lang="uk-UA" sz="2400" b="0" i="0" u="none" strike="noStrike" baseline="0" dirty="0" err="1">
                <a:solidFill>
                  <a:srgbClr val="000000"/>
                </a:solidFill>
                <a:latin typeface="Times New Roman" panose="02020603050405020304" pitchFamily="18" charset="0"/>
              </a:rPr>
              <a:t>надостьовий</a:t>
            </a:r>
            <a:r>
              <a:rPr lang="uk-UA" sz="2400" b="0" i="0" u="none" strike="noStrike" baseline="0" dirty="0">
                <a:solidFill>
                  <a:srgbClr val="000000"/>
                </a:solidFill>
                <a:latin typeface="Times New Roman" panose="02020603050405020304" pitchFamily="18" charset="0"/>
              </a:rPr>
              <a:t> і дельтоподібний м’язи (це нагадує рух руки, людини, що дає старт). Біль та особливо слабкість у процесі відведення та утримання руки є ознакою розриву ротаторної манжети. </a:t>
            </a:r>
            <a:endParaRPr lang="uk-UA" sz="2400" dirty="0"/>
          </a:p>
        </p:txBody>
      </p:sp>
    </p:spTree>
    <p:extLst>
      <p:ext uri="{BB962C8B-B14F-4D97-AF65-F5344CB8AC3E}">
        <p14:creationId xmlns:p14="http://schemas.microsoft.com/office/powerpoint/2010/main" val="3358327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3A1D7CBA-551D-4BEC-B8FA-E7B3F1EB9936}"/>
              </a:ext>
            </a:extLst>
          </p:cNvPr>
          <p:cNvPicPr>
            <a:picLocks noChangeAspect="1"/>
          </p:cNvPicPr>
          <p:nvPr/>
        </p:nvPicPr>
        <p:blipFill>
          <a:blip r:embed="rId2"/>
          <a:stretch>
            <a:fillRect/>
          </a:stretch>
        </p:blipFill>
        <p:spPr>
          <a:xfrm>
            <a:off x="708491" y="1794849"/>
            <a:ext cx="2897109" cy="3268301"/>
          </a:xfrm>
          <a:prstGeom prst="rect">
            <a:avLst/>
          </a:prstGeom>
        </p:spPr>
      </p:pic>
      <p:sp>
        <p:nvSpPr>
          <p:cNvPr id="7" name="TextBox 6">
            <a:extLst>
              <a:ext uri="{FF2B5EF4-FFF2-40B4-BE49-F238E27FC236}">
                <a16:creationId xmlns:a16="http://schemas.microsoft.com/office/drawing/2014/main" id="{0245F63D-62C2-4EFD-9169-9DB74E1CF056}"/>
              </a:ext>
            </a:extLst>
          </p:cNvPr>
          <p:cNvSpPr txBox="1"/>
          <p:nvPr/>
        </p:nvSpPr>
        <p:spPr>
          <a:xfrm>
            <a:off x="4023359" y="243512"/>
            <a:ext cx="7768883" cy="6370975"/>
          </a:xfrm>
          <a:prstGeom prst="rect">
            <a:avLst/>
          </a:prstGeom>
          <a:noFill/>
        </p:spPr>
        <p:txBody>
          <a:bodyPr wrap="square">
            <a:spAutoFit/>
          </a:bodyPr>
          <a:lstStyle/>
          <a:p>
            <a:pPr algn="ctr"/>
            <a:r>
              <a:rPr lang="en-US" sz="2400" b="1" i="0" u="none" strike="noStrike" baseline="0" dirty="0" err="1">
                <a:solidFill>
                  <a:srgbClr val="000000"/>
                </a:solidFill>
                <a:latin typeface="Times New Roman" panose="02020603050405020304" pitchFamily="18" charset="0"/>
              </a:rPr>
              <a:t>Jobe</a:t>
            </a:r>
            <a:r>
              <a:rPr lang="en-US" sz="2400" b="1" i="0" u="none" strike="noStrike" baseline="0" dirty="0">
                <a:solidFill>
                  <a:srgbClr val="000000"/>
                </a:solidFill>
                <a:latin typeface="Times New Roman" panose="02020603050405020304" pitchFamily="18" charset="0"/>
              </a:rPr>
              <a:t> </a:t>
            </a:r>
            <a:r>
              <a:rPr lang="ru-RU" sz="2400" b="1" i="0" u="none" strike="noStrike" baseline="0" dirty="0">
                <a:solidFill>
                  <a:srgbClr val="000000"/>
                </a:solidFill>
                <a:latin typeface="Times New Roman" panose="02020603050405020304" pitchFamily="18" charset="0"/>
              </a:rPr>
              <a:t>тест </a:t>
            </a:r>
            <a:endParaRPr lang="ru-RU" sz="2400" b="0" i="0" u="none" strike="noStrike" baseline="0" dirty="0">
              <a:solidFill>
                <a:srgbClr val="000000"/>
              </a:solidFill>
              <a:latin typeface="Times New Roman" panose="02020603050405020304" pitchFamily="18" charset="0"/>
            </a:endParaRPr>
          </a:p>
          <a:p>
            <a:pPr algn="just"/>
            <a:r>
              <a:rPr lang="uk-UA" sz="2400" b="0" i="0" u="none" strike="noStrike" baseline="0" dirty="0">
                <a:solidFill>
                  <a:srgbClr val="000000"/>
                </a:solidFill>
                <a:latin typeface="Times New Roman" panose="02020603050405020304" pitchFamily="18" charset="0"/>
              </a:rPr>
              <a:t>Тест </a:t>
            </a:r>
            <a:r>
              <a:rPr lang="uk-UA" sz="2400" b="0" i="0" u="none" strike="noStrike" baseline="0" dirty="0" err="1">
                <a:solidFill>
                  <a:srgbClr val="000000"/>
                </a:solidFill>
                <a:latin typeface="Times New Roman" panose="02020603050405020304" pitchFamily="18" charset="0"/>
              </a:rPr>
              <a:t>надостьового</a:t>
            </a:r>
            <a:r>
              <a:rPr lang="uk-UA" sz="2400" b="0" i="0" u="none" strike="noStrike" baseline="0" dirty="0">
                <a:solidFill>
                  <a:srgbClr val="000000"/>
                </a:solidFill>
                <a:latin typeface="Times New Roman" panose="02020603050405020304" pitchFamily="18" charset="0"/>
              </a:rPr>
              <a:t> м’яза </a:t>
            </a:r>
            <a:r>
              <a:rPr lang="uk-UA" sz="2400" b="0" i="0" u="none" strike="noStrike" baseline="0" dirty="0" err="1">
                <a:solidFill>
                  <a:srgbClr val="000000"/>
                </a:solidFill>
                <a:latin typeface="Times New Roman" panose="02020603050405020304" pitchFamily="18" charset="0"/>
              </a:rPr>
              <a:t>Jobe</a:t>
            </a:r>
            <a:r>
              <a:rPr lang="uk-UA" sz="2400" b="0" i="0" u="none" strike="noStrike" baseline="0" dirty="0">
                <a:solidFill>
                  <a:srgbClr val="000000"/>
                </a:solidFill>
                <a:latin typeface="Times New Roman" panose="02020603050405020304" pitchFamily="18" charset="0"/>
              </a:rPr>
              <a:t> (тест «порожній чашки») призначений для діагностики ураження сухожилка </a:t>
            </a:r>
            <a:r>
              <a:rPr lang="uk-UA" sz="2400" b="0" i="0" u="none" strike="noStrike" baseline="0" dirty="0" err="1">
                <a:solidFill>
                  <a:srgbClr val="000000"/>
                </a:solidFill>
                <a:latin typeface="Times New Roman" panose="02020603050405020304" pitchFamily="18" charset="0"/>
              </a:rPr>
              <a:t>надостьового</a:t>
            </a:r>
            <a:r>
              <a:rPr lang="uk-UA" sz="2400" b="0" i="0" u="none" strike="noStrike" baseline="0" dirty="0">
                <a:solidFill>
                  <a:srgbClr val="000000"/>
                </a:solidFill>
                <a:latin typeface="Times New Roman" panose="02020603050405020304" pitchFamily="18" charset="0"/>
              </a:rPr>
              <a:t> м’яза або самого </a:t>
            </a:r>
            <a:r>
              <a:rPr lang="uk-UA" sz="2400" b="0" i="0" u="none" strike="noStrike" baseline="0" dirty="0" err="1">
                <a:solidFill>
                  <a:srgbClr val="000000"/>
                </a:solidFill>
                <a:latin typeface="Times New Roman" panose="02020603050405020304" pitchFamily="18" charset="0"/>
              </a:rPr>
              <a:t>надостьового</a:t>
            </a:r>
            <a:r>
              <a:rPr lang="uk-UA" sz="2400" b="0" i="0" u="none" strike="noStrike" baseline="0" dirty="0">
                <a:solidFill>
                  <a:srgbClr val="000000"/>
                </a:solidFill>
                <a:latin typeface="Times New Roman" panose="02020603050405020304" pitchFamily="18" charset="0"/>
              </a:rPr>
              <a:t> м’яза. </a:t>
            </a:r>
          </a:p>
          <a:p>
            <a:pPr algn="just"/>
            <a:r>
              <a:rPr lang="uk-UA" sz="2400" b="0" i="0" u="none" strike="noStrike" baseline="0" dirty="0">
                <a:solidFill>
                  <a:srgbClr val="000000"/>
                </a:solidFill>
                <a:latin typeface="Times New Roman" panose="02020603050405020304" pitchFamily="18" charset="0"/>
              </a:rPr>
              <a:t>Методика. Вихідне положення пацієнта, стоячи або сидячи, при повному розгинанні у ліктьовому суглобі та нейтральній внутрішній й зовнішній ротації, відведенні на 90° й горизонтальному згинанні на 30° у плечовому суглобі. Терапевт здійснює опір донизу, прикладаючи зусилля до проксимального відділу плеча. Пацієнт здійснює протидію опору терапевта. Важливо починати з малого та поступово посилювати зусилля, якщо пацієнт не відчуває болю.</a:t>
            </a:r>
          </a:p>
          <a:p>
            <a:pPr algn="just"/>
            <a:r>
              <a:rPr lang="uk-UA" sz="2400" b="0" i="0" u="none" strike="noStrike" baseline="0" dirty="0">
                <a:solidFill>
                  <a:srgbClr val="000000"/>
                </a:solidFill>
                <a:latin typeface="Times New Roman" panose="02020603050405020304" pitchFamily="18" charset="0"/>
              </a:rPr>
              <a:t>Оцінка. Якщо цей тест викликає різкий біль і пацієнт не може утримувати руку в положенні відведення 90° проти сили тяжіння, це називається позитивним симптомом падаючої руки</a:t>
            </a:r>
            <a:r>
              <a:rPr lang="ru-RU" sz="2400" dirty="0">
                <a:solidFill>
                  <a:srgbClr val="000000"/>
                </a:solidFill>
                <a:latin typeface="Times New Roman" panose="02020603050405020304" pitchFamily="18" charset="0"/>
              </a:rPr>
              <a:t>.</a:t>
            </a:r>
            <a:endParaRPr lang="ru-UA" sz="2400" dirty="0"/>
          </a:p>
        </p:txBody>
      </p:sp>
    </p:spTree>
    <p:extLst>
      <p:ext uri="{BB962C8B-B14F-4D97-AF65-F5344CB8AC3E}">
        <p14:creationId xmlns:p14="http://schemas.microsoft.com/office/powerpoint/2010/main" val="1769147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805557-BD03-4C5C-8C55-C1C43CEFBA75}"/>
              </a:ext>
            </a:extLst>
          </p:cNvPr>
          <p:cNvSpPr txBox="1"/>
          <p:nvPr/>
        </p:nvSpPr>
        <p:spPr>
          <a:xfrm>
            <a:off x="4502321" y="347400"/>
            <a:ext cx="7011715" cy="6370975"/>
          </a:xfrm>
          <a:prstGeom prst="rect">
            <a:avLst/>
          </a:prstGeom>
          <a:noFill/>
        </p:spPr>
        <p:txBody>
          <a:bodyPr wrap="square">
            <a:spAutoFit/>
          </a:bodyPr>
          <a:lstStyle/>
          <a:p>
            <a:pPr algn="ctr"/>
            <a:r>
              <a:rPr lang="ru-RU" sz="2400" b="1" i="0" u="none" strike="noStrike" baseline="0" dirty="0">
                <a:solidFill>
                  <a:srgbClr val="000000"/>
                </a:solidFill>
                <a:latin typeface="Times New Roman" panose="02020603050405020304" pitchFamily="18" charset="0"/>
              </a:rPr>
              <a:t>Тест </a:t>
            </a:r>
            <a:r>
              <a:rPr lang="uk-UA" sz="2400" b="1" i="0" u="none" strike="noStrike" baseline="0" dirty="0">
                <a:solidFill>
                  <a:srgbClr val="000000"/>
                </a:solidFill>
                <a:latin typeface="Times New Roman" panose="02020603050405020304" pitchFamily="18" charset="0"/>
              </a:rPr>
              <a:t>відведення та зовнішньої ротації передпліччя</a:t>
            </a:r>
            <a:endParaRPr lang="uk-UA" sz="2400" b="0" i="0" u="none" strike="noStrike" baseline="0" dirty="0">
              <a:solidFill>
                <a:srgbClr val="000000"/>
              </a:solidFill>
              <a:latin typeface="Times New Roman" panose="02020603050405020304" pitchFamily="18" charset="0"/>
            </a:endParaRPr>
          </a:p>
          <a:p>
            <a:pPr algn="just"/>
            <a:r>
              <a:rPr lang="uk-UA" sz="2400" b="0" i="0" u="none" strike="noStrike" baseline="0" dirty="0">
                <a:solidFill>
                  <a:srgbClr val="000000"/>
                </a:solidFill>
                <a:latin typeface="Times New Roman" panose="02020603050405020304" pitchFamily="18" charset="0"/>
              </a:rPr>
              <a:t>Тест відведення та зовнішньої ротації застосовують для оцінки ушкодження сухожилка </a:t>
            </a:r>
            <a:r>
              <a:rPr lang="uk-UA" sz="2400" b="0" i="0" u="none" strike="noStrike" baseline="0" dirty="0" err="1">
                <a:solidFill>
                  <a:srgbClr val="000000"/>
                </a:solidFill>
                <a:latin typeface="Times New Roman" panose="02020603050405020304" pitchFamily="18" charset="0"/>
              </a:rPr>
              <a:t>підостьового</a:t>
            </a:r>
            <a:r>
              <a:rPr lang="uk-UA" sz="2400" b="0" i="0" u="none" strike="noStrike" baseline="0" dirty="0">
                <a:solidFill>
                  <a:srgbClr val="000000"/>
                </a:solidFill>
                <a:latin typeface="Times New Roman" panose="02020603050405020304" pitchFamily="18" charset="0"/>
              </a:rPr>
              <a:t> м’яза. </a:t>
            </a:r>
          </a:p>
          <a:p>
            <a:pPr algn="just"/>
            <a:r>
              <a:rPr lang="uk-UA" sz="2400" b="0" i="0" u="none" strike="noStrike" baseline="0" dirty="0">
                <a:solidFill>
                  <a:srgbClr val="000000"/>
                </a:solidFill>
                <a:latin typeface="Times New Roman" panose="02020603050405020304" pitchFamily="18" charset="0"/>
              </a:rPr>
              <a:t>Методика. Вихідне положення руки пацієнта – відведення 90° та горизонтальне згинання 30° у плечовому суглобі. У цьому положенні виключається дія дельтоподібного м’яза як зовнішнього ротатора. Потім пацієнту пропонують виконати зовнішню ротацію, а терапевт здійснює протидію цьому руху. </a:t>
            </a:r>
          </a:p>
          <a:p>
            <a:pPr algn="just"/>
            <a:r>
              <a:rPr lang="uk-UA" sz="2400" b="0" i="0" u="none" strike="noStrike" baseline="0" dirty="0">
                <a:solidFill>
                  <a:srgbClr val="000000"/>
                </a:solidFill>
                <a:latin typeface="Times New Roman" panose="02020603050405020304" pitchFamily="18" charset="0"/>
              </a:rPr>
              <a:t>Зменшення активної зовнішньої ротації при відведенні у плечовому суглобі характерно для клінічно значимого ушкодження сухожилка </a:t>
            </a:r>
            <a:r>
              <a:rPr lang="uk-UA" sz="2400" b="0" i="0" u="none" strike="noStrike" baseline="0" dirty="0" err="1">
                <a:solidFill>
                  <a:srgbClr val="000000"/>
                </a:solidFill>
                <a:latin typeface="Times New Roman" panose="02020603050405020304" pitchFamily="18" charset="0"/>
              </a:rPr>
              <a:t>підостьового</a:t>
            </a:r>
            <a:r>
              <a:rPr lang="uk-UA" sz="2400" b="0" i="0" u="none" strike="noStrike" baseline="0" dirty="0">
                <a:solidFill>
                  <a:srgbClr val="000000"/>
                </a:solidFill>
                <a:latin typeface="Times New Roman" panose="02020603050405020304" pitchFamily="18" charset="0"/>
              </a:rPr>
              <a:t> м’яза. При 45° зовнішньої ротації тестується переважно малий круглий м’яз </a:t>
            </a:r>
            <a:endParaRPr lang="uk-UA" sz="2400" dirty="0"/>
          </a:p>
        </p:txBody>
      </p:sp>
      <p:pic>
        <p:nvPicPr>
          <p:cNvPr id="9" name="Рисунок 8">
            <a:extLst>
              <a:ext uri="{FF2B5EF4-FFF2-40B4-BE49-F238E27FC236}">
                <a16:creationId xmlns:a16="http://schemas.microsoft.com/office/drawing/2014/main" id="{D0769377-F458-4773-885A-FBA58E2E04FE}"/>
              </a:ext>
            </a:extLst>
          </p:cNvPr>
          <p:cNvPicPr>
            <a:picLocks noChangeAspect="1"/>
          </p:cNvPicPr>
          <p:nvPr/>
        </p:nvPicPr>
        <p:blipFill>
          <a:blip r:embed="rId2"/>
          <a:stretch>
            <a:fillRect/>
          </a:stretch>
        </p:blipFill>
        <p:spPr>
          <a:xfrm>
            <a:off x="627984" y="1842868"/>
            <a:ext cx="3555839" cy="2821930"/>
          </a:xfrm>
          <a:prstGeom prst="rect">
            <a:avLst/>
          </a:prstGeom>
        </p:spPr>
      </p:pic>
    </p:spTree>
    <p:extLst>
      <p:ext uri="{BB962C8B-B14F-4D97-AF65-F5344CB8AC3E}">
        <p14:creationId xmlns:p14="http://schemas.microsoft.com/office/powerpoint/2010/main" val="2021657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576BAF5-26FF-4216-8FE9-24E60DBD94EF}"/>
              </a:ext>
            </a:extLst>
          </p:cNvPr>
          <p:cNvSpPr txBox="1"/>
          <p:nvPr/>
        </p:nvSpPr>
        <p:spPr>
          <a:xfrm>
            <a:off x="3699803" y="197011"/>
            <a:ext cx="7923627" cy="5878532"/>
          </a:xfrm>
          <a:prstGeom prst="rect">
            <a:avLst/>
          </a:prstGeom>
          <a:noFill/>
        </p:spPr>
        <p:txBody>
          <a:bodyPr wrap="square">
            <a:spAutoFit/>
          </a:bodyPr>
          <a:lstStyle/>
          <a:p>
            <a:pPr algn="ctr"/>
            <a:r>
              <a:rPr lang="en-US" sz="2400" b="1" i="0" u="none" strike="noStrike" baseline="0" dirty="0" err="1">
                <a:solidFill>
                  <a:srgbClr val="000000"/>
                </a:solidFill>
                <a:latin typeface="Times New Roman" panose="02020603050405020304" pitchFamily="18" charset="0"/>
              </a:rPr>
              <a:t>Apley</a:t>
            </a:r>
            <a:r>
              <a:rPr lang="en-US" sz="2400" b="1" i="0" u="none" strike="noStrike" baseline="0" dirty="0">
                <a:solidFill>
                  <a:srgbClr val="000000"/>
                </a:solidFill>
                <a:latin typeface="Times New Roman" panose="02020603050405020304" pitchFamily="18" charset="0"/>
              </a:rPr>
              <a:t> </a:t>
            </a:r>
            <a:r>
              <a:rPr lang="ru-RU" sz="2400" b="1" i="0" u="none" strike="noStrike" baseline="0" dirty="0">
                <a:solidFill>
                  <a:srgbClr val="000000"/>
                </a:solidFill>
                <a:latin typeface="Times New Roman" panose="02020603050405020304" pitchFamily="18" charset="0"/>
              </a:rPr>
              <a:t>тест </a:t>
            </a:r>
            <a:endParaRPr lang="ru-RU" sz="2400" b="0" i="0" u="none" strike="noStrike" baseline="0" dirty="0">
              <a:solidFill>
                <a:srgbClr val="000000"/>
              </a:solidFill>
              <a:latin typeface="Times New Roman" panose="02020603050405020304" pitchFamily="18" charset="0"/>
            </a:endParaRPr>
          </a:p>
          <a:p>
            <a:pPr algn="just"/>
            <a:r>
              <a:rPr lang="uk-UA" sz="2200" b="0" i="0" u="none" strike="noStrike" baseline="0" dirty="0">
                <a:solidFill>
                  <a:srgbClr val="000000"/>
                </a:solidFill>
                <a:latin typeface="Times New Roman" panose="02020603050405020304" pitchFamily="18" charset="0"/>
              </a:rPr>
              <a:t>Тест «почухування» </a:t>
            </a:r>
            <a:r>
              <a:rPr lang="uk-UA" sz="2200" b="0" i="0" u="none" strike="noStrike" baseline="0" dirty="0" err="1">
                <a:solidFill>
                  <a:srgbClr val="000000"/>
                </a:solidFill>
                <a:latin typeface="Times New Roman" panose="02020603050405020304" pitchFamily="18" charset="0"/>
              </a:rPr>
              <a:t>Apley</a:t>
            </a:r>
            <a:r>
              <a:rPr lang="uk-UA" sz="2200" b="0" i="0" u="none" strike="noStrike" baseline="0" dirty="0">
                <a:solidFill>
                  <a:srgbClr val="000000"/>
                </a:solidFill>
                <a:latin typeface="Times New Roman" panose="02020603050405020304" pitchFamily="18" charset="0"/>
              </a:rPr>
              <a:t> дозволяє діагностувати ураження суглобів та </a:t>
            </a:r>
            <a:r>
              <a:rPr lang="uk-UA" sz="2200" b="0" i="0" u="none" strike="noStrike" baseline="0" dirty="0" err="1">
                <a:solidFill>
                  <a:srgbClr val="000000"/>
                </a:solidFill>
                <a:latin typeface="Times New Roman" panose="02020603050405020304" pitchFamily="18" charset="0"/>
              </a:rPr>
              <a:t>періартикулярних</a:t>
            </a:r>
            <a:r>
              <a:rPr lang="uk-UA" sz="2200" b="0" i="0" u="none" strike="noStrike" baseline="0" dirty="0">
                <a:solidFill>
                  <a:srgbClr val="000000"/>
                </a:solidFill>
                <a:latin typeface="Times New Roman" panose="02020603050405020304" pitchFamily="18" charset="0"/>
              </a:rPr>
              <a:t> тканин плечового поясу. </a:t>
            </a:r>
          </a:p>
          <a:p>
            <a:pPr algn="just"/>
            <a:r>
              <a:rPr lang="uk-UA" sz="2200" b="0" i="0" u="none" strike="noStrike" baseline="0" dirty="0">
                <a:solidFill>
                  <a:srgbClr val="000000"/>
                </a:solidFill>
                <a:latin typeface="Times New Roman" panose="02020603050405020304" pitchFamily="18" charset="0"/>
              </a:rPr>
              <a:t>Методика. Пацієнта, що стоїть, просять завести руку за голову і торкнутися пальцями верхньомедіального кута протилежної лопатки (відведення та зовнішня ротація). Потім пацієнта просять завести руку за спину, вище сідниць, і торкнутися нижнього кута протилежної лопатки (приведення та внутрішня ротація). </a:t>
            </a:r>
          </a:p>
          <a:p>
            <a:pPr algn="just"/>
            <a:r>
              <a:rPr lang="uk-UA" sz="2200" b="0" i="0" u="none" strike="noStrike" baseline="0" dirty="0">
                <a:solidFill>
                  <a:srgbClr val="000000"/>
                </a:solidFill>
                <a:latin typeface="Times New Roman" panose="02020603050405020304" pitchFamily="18" charset="0"/>
              </a:rPr>
              <a:t>Оцінка. Обмеження рухливості з одного боку свідчить про патології однойменного плечового суглоба. Біль, що з’являється в ротаторній манжеті, і неможливість дістати лопатку через обмеження рухів при зовнішній ротації і відведенні вказують на патологію ротаторної манжети (найбільш ймовірно ураження </a:t>
            </a:r>
            <a:r>
              <a:rPr lang="uk-UA" sz="2200" b="0" i="0" u="none" strike="noStrike" baseline="0" dirty="0" err="1">
                <a:solidFill>
                  <a:srgbClr val="000000"/>
                </a:solidFill>
                <a:latin typeface="Times New Roman" panose="02020603050405020304" pitchFamily="18" charset="0"/>
              </a:rPr>
              <a:t>надостьового</a:t>
            </a:r>
            <a:r>
              <a:rPr lang="uk-UA" sz="2200" b="0" i="0" u="none" strike="noStrike" baseline="0" dirty="0">
                <a:solidFill>
                  <a:srgbClr val="000000"/>
                </a:solidFill>
                <a:latin typeface="Times New Roman" panose="02020603050405020304" pitchFamily="18" charset="0"/>
              </a:rPr>
              <a:t> м’яза) – наявність дегенеративного </a:t>
            </a:r>
            <a:r>
              <a:rPr lang="uk-UA" sz="2200" b="0" i="0" u="none" strike="noStrike" baseline="0" dirty="0" err="1">
                <a:solidFill>
                  <a:srgbClr val="000000"/>
                </a:solidFill>
                <a:latin typeface="Times New Roman" panose="02020603050405020304" pitchFamily="18" charset="0"/>
              </a:rPr>
              <a:t>тендиніту</a:t>
            </a:r>
            <a:r>
              <a:rPr lang="uk-UA" sz="2200" b="0" i="0" u="none" strike="noStrike" baseline="0" dirty="0">
                <a:solidFill>
                  <a:srgbClr val="000000"/>
                </a:solidFill>
                <a:latin typeface="Times New Roman" panose="02020603050405020304" pitchFamily="18" charset="0"/>
              </a:rPr>
              <a:t> одного з сухожилків обертальної манжети, </a:t>
            </a:r>
            <a:r>
              <a:rPr lang="uk-UA" sz="2200" b="0" i="0" u="none" strike="noStrike" baseline="0" dirty="0" err="1">
                <a:solidFill>
                  <a:srgbClr val="000000"/>
                </a:solidFill>
                <a:latin typeface="Times New Roman" panose="02020603050405020304" pitchFamily="18" charset="0"/>
              </a:rPr>
              <a:t>капсуліту</a:t>
            </a:r>
            <a:r>
              <a:rPr lang="uk-UA" sz="2200" b="0" i="0" u="none" strike="noStrike" baseline="0" dirty="0">
                <a:solidFill>
                  <a:srgbClr val="000000"/>
                </a:solidFill>
                <a:latin typeface="Times New Roman" panose="02020603050405020304" pitchFamily="18" charset="0"/>
              </a:rPr>
              <a:t> або </a:t>
            </a:r>
            <a:r>
              <a:rPr lang="uk-UA" sz="2200" b="0" i="0" u="none" strike="noStrike" baseline="0" dirty="0" err="1">
                <a:solidFill>
                  <a:srgbClr val="000000"/>
                </a:solidFill>
                <a:latin typeface="Times New Roman" panose="02020603050405020304" pitchFamily="18" charset="0"/>
              </a:rPr>
              <a:t>підакроміального</a:t>
            </a:r>
            <a:r>
              <a:rPr lang="uk-UA" sz="2200" b="0" i="0" u="none" strike="noStrike" baseline="0" dirty="0">
                <a:solidFill>
                  <a:srgbClr val="000000"/>
                </a:solidFill>
                <a:latin typeface="Times New Roman" panose="02020603050405020304" pitchFamily="18" charset="0"/>
              </a:rPr>
              <a:t> бурситу. </a:t>
            </a:r>
            <a:endParaRPr lang="uk-UA" sz="2200" dirty="0"/>
          </a:p>
        </p:txBody>
      </p:sp>
      <p:pic>
        <p:nvPicPr>
          <p:cNvPr id="7" name="Рисунок 6">
            <a:extLst>
              <a:ext uri="{FF2B5EF4-FFF2-40B4-BE49-F238E27FC236}">
                <a16:creationId xmlns:a16="http://schemas.microsoft.com/office/drawing/2014/main" id="{E3AA4D07-3804-4F63-B1FA-8FA9C228D7C8}"/>
              </a:ext>
            </a:extLst>
          </p:cNvPr>
          <p:cNvPicPr>
            <a:picLocks noChangeAspect="1"/>
          </p:cNvPicPr>
          <p:nvPr/>
        </p:nvPicPr>
        <p:blipFill>
          <a:blip r:embed="rId2"/>
          <a:stretch>
            <a:fillRect/>
          </a:stretch>
        </p:blipFill>
        <p:spPr>
          <a:xfrm>
            <a:off x="568570" y="1162988"/>
            <a:ext cx="3005750" cy="3856776"/>
          </a:xfrm>
          <a:prstGeom prst="rect">
            <a:avLst/>
          </a:prstGeom>
        </p:spPr>
      </p:pic>
    </p:spTree>
    <p:extLst>
      <p:ext uri="{BB962C8B-B14F-4D97-AF65-F5344CB8AC3E}">
        <p14:creationId xmlns:p14="http://schemas.microsoft.com/office/powerpoint/2010/main" val="2132716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408FD26-D8E0-4A56-B123-8CB9C0FF1EFE}"/>
              </a:ext>
            </a:extLst>
          </p:cNvPr>
          <p:cNvPicPr>
            <a:picLocks noChangeAspect="1"/>
          </p:cNvPicPr>
          <p:nvPr/>
        </p:nvPicPr>
        <p:blipFill>
          <a:blip r:embed="rId2"/>
          <a:stretch>
            <a:fillRect/>
          </a:stretch>
        </p:blipFill>
        <p:spPr>
          <a:xfrm>
            <a:off x="409309" y="1921972"/>
            <a:ext cx="2910667" cy="3355955"/>
          </a:xfrm>
          <a:prstGeom prst="rect">
            <a:avLst/>
          </a:prstGeom>
        </p:spPr>
      </p:pic>
      <p:sp>
        <p:nvSpPr>
          <p:cNvPr id="7" name="TextBox 6">
            <a:extLst>
              <a:ext uri="{FF2B5EF4-FFF2-40B4-BE49-F238E27FC236}">
                <a16:creationId xmlns:a16="http://schemas.microsoft.com/office/drawing/2014/main" id="{57427B9B-BED9-46A7-A555-09A6C1782092}"/>
              </a:ext>
            </a:extLst>
          </p:cNvPr>
          <p:cNvSpPr txBox="1"/>
          <p:nvPr/>
        </p:nvSpPr>
        <p:spPr>
          <a:xfrm>
            <a:off x="3587262" y="335845"/>
            <a:ext cx="8195429" cy="6524863"/>
          </a:xfrm>
          <a:prstGeom prst="rect">
            <a:avLst/>
          </a:prstGeom>
          <a:noFill/>
        </p:spPr>
        <p:txBody>
          <a:bodyPr wrap="square">
            <a:spAutoFit/>
          </a:bodyPr>
          <a:lstStyle/>
          <a:p>
            <a:pPr algn="just"/>
            <a:r>
              <a:rPr lang="uk-UA" sz="2200" b="0" i="0" u="none" strike="noStrike" baseline="0" dirty="0">
                <a:solidFill>
                  <a:srgbClr val="000000"/>
                </a:solidFill>
                <a:latin typeface="Times New Roman" panose="02020603050405020304" pitchFamily="18" charset="0"/>
              </a:rPr>
              <a:t>Тест </a:t>
            </a:r>
            <a:r>
              <a:rPr lang="uk-UA" sz="2200" b="0" i="0" u="none" strike="noStrike" baseline="0" dirty="0" err="1">
                <a:solidFill>
                  <a:srgbClr val="000000"/>
                </a:solidFill>
                <a:latin typeface="Times New Roman" panose="02020603050405020304" pitchFamily="18" charset="0"/>
              </a:rPr>
              <a:t>Ludington</a:t>
            </a:r>
            <a:r>
              <a:rPr lang="uk-UA" sz="2200" b="0" i="0" u="none" strike="noStrike" baseline="0" dirty="0">
                <a:solidFill>
                  <a:srgbClr val="000000"/>
                </a:solidFill>
                <a:latin typeface="Times New Roman" panose="02020603050405020304" pitchFamily="18" charset="0"/>
              </a:rPr>
              <a:t> призначений для діагностики </a:t>
            </a:r>
            <a:r>
              <a:rPr lang="uk-UA" sz="2200" b="0" i="0" u="none" strike="noStrike" baseline="0" dirty="0" err="1">
                <a:solidFill>
                  <a:srgbClr val="000000"/>
                </a:solidFill>
                <a:latin typeface="Times New Roman" panose="02020603050405020304" pitchFamily="18" charset="0"/>
              </a:rPr>
              <a:t>тендиніту</a:t>
            </a:r>
            <a:r>
              <a:rPr lang="uk-UA" sz="2200" b="0" i="0" u="none" strike="noStrike" baseline="0" dirty="0">
                <a:solidFill>
                  <a:srgbClr val="000000"/>
                </a:solidFill>
                <a:latin typeface="Times New Roman" panose="02020603050405020304" pitchFamily="18" charset="0"/>
              </a:rPr>
              <a:t> та/або розриву сухожилка довгої головки двоголового м’яза плеча. </a:t>
            </a:r>
          </a:p>
          <a:p>
            <a:pPr algn="just"/>
            <a:r>
              <a:rPr lang="uk-UA" sz="2200" b="0" i="0" u="none" strike="noStrike" baseline="0" dirty="0">
                <a:solidFill>
                  <a:srgbClr val="000000"/>
                </a:solidFill>
                <a:latin typeface="Times New Roman" panose="02020603050405020304" pitchFamily="18" charset="0"/>
              </a:rPr>
              <a:t>Метод. Вихідне положення пацієнта – сидячи (оптимально) чи стоячи. Терапевт пропонує пацієнту зімкнути пальці обох рук «в замок» за головою, утримуючи відведення у плечових суглобах 120° і зовнішню ротацію 90°. У цьому положенні обидві руки розслаблені. Потім пацієнт почергово виконує скорочення двоголового м’яза плеча кожної кінцівки, починаючи зі здорової. Терапевт проводить пальпацію сухожилка довгої головки двоголового м’яза плеча на рівні </a:t>
            </a:r>
            <a:r>
              <a:rPr lang="uk-UA" sz="2200" b="0" i="0" u="none" strike="noStrike" baseline="0" dirty="0" err="1">
                <a:solidFill>
                  <a:srgbClr val="000000"/>
                </a:solidFill>
                <a:latin typeface="Times New Roman" panose="02020603050405020304" pitchFamily="18" charset="0"/>
              </a:rPr>
              <a:t>міжгорбкової</a:t>
            </a:r>
            <a:r>
              <a:rPr lang="uk-UA" sz="2200" b="0" i="0" u="none" strike="noStrike" baseline="0" dirty="0">
                <a:solidFill>
                  <a:srgbClr val="000000"/>
                </a:solidFill>
                <a:latin typeface="Times New Roman" panose="02020603050405020304" pitchFamily="18" charset="0"/>
              </a:rPr>
              <a:t> борозни в проксимальному відділі плечової кістки, щоб визначити, чи є натяг сухожилка при скороченні м’яза. </a:t>
            </a:r>
          </a:p>
          <a:p>
            <a:pPr algn="just"/>
            <a:r>
              <a:rPr lang="uk-UA" sz="2200" b="0" i="0" u="none" strike="noStrike" baseline="0" dirty="0">
                <a:solidFill>
                  <a:srgbClr val="000000"/>
                </a:solidFill>
                <a:latin typeface="Times New Roman" panose="02020603050405020304" pitchFamily="18" charset="0"/>
              </a:rPr>
              <a:t>Результати. Під час скорочення двоголового м’яза здорової кінцівки сухожилок довгої головки доступний для пальпації, тоді як на стороні ураження пальпація сухожилка неможлива при розриві сухожилка довгої головки двоголового м’яза плеча. Якщо, порівнюючи обидві сторони, терапевт фіксує біль або підвивих сухожилка, це свідчить про нестабільність сухожилка, </a:t>
            </a:r>
            <a:r>
              <a:rPr lang="uk-UA" sz="2200" b="0" i="0" u="none" strike="noStrike" baseline="0" dirty="0" err="1">
                <a:solidFill>
                  <a:srgbClr val="000000"/>
                </a:solidFill>
                <a:latin typeface="Times New Roman" panose="02020603050405020304" pitchFamily="18" charset="0"/>
              </a:rPr>
              <a:t>тендиніт</a:t>
            </a:r>
            <a:r>
              <a:rPr lang="uk-UA" sz="2200" b="0" i="0" u="none" strike="noStrike" baseline="0" dirty="0">
                <a:solidFill>
                  <a:srgbClr val="000000"/>
                </a:solidFill>
                <a:latin typeface="Times New Roman" panose="02020603050405020304" pitchFamily="18" charset="0"/>
              </a:rPr>
              <a:t> або навіть дефект поперечної зв’язки </a:t>
            </a:r>
            <a:endParaRPr lang="uk-UA" sz="2200" dirty="0"/>
          </a:p>
        </p:txBody>
      </p:sp>
    </p:spTree>
    <p:extLst>
      <p:ext uri="{BB962C8B-B14F-4D97-AF65-F5344CB8AC3E}">
        <p14:creationId xmlns:p14="http://schemas.microsoft.com/office/powerpoint/2010/main" val="1708943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BA41658D-DCA4-4DA0-96CB-D3704F33BFFF}"/>
              </a:ext>
            </a:extLst>
          </p:cNvPr>
          <p:cNvPicPr>
            <a:picLocks noChangeAspect="1"/>
          </p:cNvPicPr>
          <p:nvPr/>
        </p:nvPicPr>
        <p:blipFill>
          <a:blip r:embed="rId2"/>
          <a:stretch>
            <a:fillRect/>
          </a:stretch>
        </p:blipFill>
        <p:spPr>
          <a:xfrm>
            <a:off x="901957" y="1606537"/>
            <a:ext cx="1919335" cy="4010685"/>
          </a:xfrm>
          <a:prstGeom prst="rect">
            <a:avLst/>
          </a:prstGeom>
        </p:spPr>
      </p:pic>
      <p:sp>
        <p:nvSpPr>
          <p:cNvPr id="7" name="TextBox 6">
            <a:extLst>
              <a:ext uri="{FF2B5EF4-FFF2-40B4-BE49-F238E27FC236}">
                <a16:creationId xmlns:a16="http://schemas.microsoft.com/office/drawing/2014/main" id="{00D71FC4-4EF7-4502-BF96-CBCE4DFC9062}"/>
              </a:ext>
            </a:extLst>
          </p:cNvPr>
          <p:cNvSpPr txBox="1"/>
          <p:nvPr/>
        </p:nvSpPr>
        <p:spPr>
          <a:xfrm>
            <a:off x="4586068" y="478191"/>
            <a:ext cx="7230794" cy="1938992"/>
          </a:xfrm>
          <a:prstGeom prst="rect">
            <a:avLst/>
          </a:prstGeom>
          <a:noFill/>
        </p:spPr>
        <p:txBody>
          <a:bodyPr wrap="square">
            <a:spAutoFit/>
          </a:bodyPr>
          <a:lstStyle/>
          <a:p>
            <a:pPr algn="ctr"/>
            <a:r>
              <a:rPr lang="ru-RU" sz="2000" b="1" i="0" u="none" strike="noStrike" baseline="0" dirty="0">
                <a:solidFill>
                  <a:srgbClr val="000000"/>
                </a:solidFill>
                <a:latin typeface="Times New Roman" panose="02020603050405020304" pitchFamily="18" charset="0"/>
              </a:rPr>
              <a:t>Тест «</a:t>
            </a:r>
            <a:r>
              <a:rPr lang="ru-RU" sz="2000" b="1" i="0" u="none" strike="noStrike" baseline="0" dirty="0" err="1">
                <a:solidFill>
                  <a:srgbClr val="000000"/>
                </a:solidFill>
                <a:latin typeface="Times New Roman" panose="02020603050405020304" pitchFamily="18" charset="0"/>
              </a:rPr>
              <a:t>больової</a:t>
            </a:r>
            <a:r>
              <a:rPr lang="ru-RU" sz="2000" b="1" i="0" u="none" strike="noStrike" baseline="0" dirty="0">
                <a:solidFill>
                  <a:srgbClr val="000000"/>
                </a:solidFill>
                <a:latin typeface="Times New Roman" panose="02020603050405020304" pitchFamily="18" charset="0"/>
              </a:rPr>
              <a:t> дуги» при </a:t>
            </a:r>
            <a:r>
              <a:rPr lang="ru-RU" sz="2000" b="1" i="0" u="none" strike="noStrike" baseline="0" dirty="0" err="1">
                <a:solidFill>
                  <a:srgbClr val="000000"/>
                </a:solidFill>
                <a:latin typeface="Times New Roman" panose="02020603050405020304" pitchFamily="18" charset="0"/>
              </a:rPr>
              <a:t>імпіджмент-синдромі</a:t>
            </a:r>
            <a:endParaRPr lang="ru-RU" sz="2000" b="1" i="0" u="none" strike="noStrike" baseline="0" dirty="0">
              <a:solidFill>
                <a:srgbClr val="000000"/>
              </a:solidFill>
              <a:latin typeface="Times New Roman" panose="02020603050405020304" pitchFamily="18" charset="0"/>
            </a:endParaRPr>
          </a:p>
          <a:p>
            <a:pPr algn="ctr"/>
            <a:r>
              <a:rPr lang="ru-RU" sz="2000" b="1" i="0" u="none" strike="noStrike" baseline="0" dirty="0">
                <a:solidFill>
                  <a:srgbClr val="000000"/>
                </a:solidFill>
                <a:latin typeface="Times New Roman" panose="02020603050405020304" pitchFamily="18" charset="0"/>
              </a:rPr>
              <a:t> </a:t>
            </a:r>
            <a:endParaRPr lang="ru-RU" sz="2000" b="0" i="0" u="none" strike="noStrike" baseline="0" dirty="0">
              <a:solidFill>
                <a:srgbClr val="000000"/>
              </a:solidFill>
              <a:latin typeface="Times New Roman" panose="02020603050405020304" pitchFamily="18" charset="0"/>
            </a:endParaRPr>
          </a:p>
          <a:p>
            <a:pPr algn="just"/>
            <a:r>
              <a:rPr lang="uk-UA" sz="2000" b="0" i="0" u="none" strike="noStrike" baseline="0" dirty="0">
                <a:solidFill>
                  <a:srgbClr val="000000"/>
                </a:solidFill>
                <a:latin typeface="Times New Roman" panose="02020603050405020304" pitchFamily="18" charset="0"/>
              </a:rPr>
              <a:t>Тест призначений для діагностики ураження </a:t>
            </a:r>
            <a:r>
              <a:rPr lang="uk-UA" sz="2000" b="0" i="0" u="none" strike="noStrike" baseline="0" dirty="0" err="1">
                <a:solidFill>
                  <a:srgbClr val="000000"/>
                </a:solidFill>
                <a:latin typeface="Times New Roman" panose="02020603050405020304" pitchFamily="18" charset="0"/>
              </a:rPr>
              <a:t>періартікулярних</a:t>
            </a:r>
            <a:r>
              <a:rPr lang="uk-UA" sz="2000" b="0" i="0" u="none" strike="noStrike" baseline="0" dirty="0">
                <a:solidFill>
                  <a:srgbClr val="000000"/>
                </a:solidFill>
                <a:latin typeface="Times New Roman" panose="02020603050405020304" pitchFamily="18" charset="0"/>
              </a:rPr>
              <a:t> тканин плечового суглоба. Біль, що виникає при проведенні цього тесту, є результатом компресії сухожилка </a:t>
            </a:r>
            <a:r>
              <a:rPr lang="uk-UA" sz="2000" b="0" i="0" u="none" strike="noStrike" baseline="0" dirty="0" err="1">
                <a:solidFill>
                  <a:srgbClr val="000000"/>
                </a:solidFill>
                <a:latin typeface="Times New Roman" panose="02020603050405020304" pitchFamily="18" charset="0"/>
              </a:rPr>
              <a:t>надостьового</a:t>
            </a:r>
            <a:r>
              <a:rPr lang="uk-UA" sz="2000" b="0" i="0" u="none" strike="noStrike" baseline="0" dirty="0">
                <a:solidFill>
                  <a:srgbClr val="000000"/>
                </a:solidFill>
                <a:latin typeface="Times New Roman" panose="02020603050405020304" pitchFamily="18" charset="0"/>
              </a:rPr>
              <a:t> м’яза, </a:t>
            </a:r>
            <a:r>
              <a:rPr lang="uk-UA" sz="2000" b="0" i="0" u="none" strike="noStrike" baseline="0" dirty="0" err="1">
                <a:solidFill>
                  <a:srgbClr val="000000"/>
                </a:solidFill>
                <a:latin typeface="Times New Roman" panose="02020603050405020304" pitchFamily="18" charset="0"/>
              </a:rPr>
              <a:t>субакроміальної</a:t>
            </a:r>
            <a:r>
              <a:rPr lang="uk-UA" sz="2000" b="0" i="0" u="none" strike="noStrike" baseline="0" dirty="0">
                <a:solidFill>
                  <a:srgbClr val="000000"/>
                </a:solidFill>
                <a:latin typeface="Times New Roman" panose="02020603050405020304" pitchFamily="18" charset="0"/>
              </a:rPr>
              <a:t> сумки </a:t>
            </a:r>
            <a:endParaRPr lang="uk-UA" sz="2000" dirty="0"/>
          </a:p>
        </p:txBody>
      </p:sp>
      <p:sp>
        <p:nvSpPr>
          <p:cNvPr id="9" name="TextBox 8">
            <a:extLst>
              <a:ext uri="{FF2B5EF4-FFF2-40B4-BE49-F238E27FC236}">
                <a16:creationId xmlns:a16="http://schemas.microsoft.com/office/drawing/2014/main" id="{9D5D195D-2AC0-4B4E-A49F-8A6534082590}"/>
              </a:ext>
            </a:extLst>
          </p:cNvPr>
          <p:cNvSpPr txBox="1"/>
          <p:nvPr/>
        </p:nvSpPr>
        <p:spPr>
          <a:xfrm>
            <a:off x="4586068" y="2594158"/>
            <a:ext cx="7357403" cy="3785652"/>
          </a:xfrm>
          <a:prstGeom prst="rect">
            <a:avLst/>
          </a:prstGeom>
          <a:noFill/>
        </p:spPr>
        <p:txBody>
          <a:bodyPr wrap="square">
            <a:spAutoFit/>
          </a:bodyPr>
          <a:lstStyle/>
          <a:p>
            <a:pPr algn="just"/>
            <a:r>
              <a:rPr lang="uk-UA" sz="2000" b="0" i="0" u="none" strike="noStrike" baseline="0" dirty="0">
                <a:solidFill>
                  <a:srgbClr val="000000"/>
                </a:solidFill>
                <a:latin typeface="Times New Roman" panose="02020603050405020304" pitchFamily="18" charset="0"/>
              </a:rPr>
              <a:t>Методика: рука пасивно та активно відводиться з вихідного положення пацієнта стоячи, руки вздовж тулуба в нейтральному положенні. </a:t>
            </a:r>
          </a:p>
          <a:p>
            <a:pPr algn="just"/>
            <a:r>
              <a:rPr lang="uk-UA" sz="2000" b="0" i="0" u="none" strike="noStrike" baseline="0" dirty="0">
                <a:solidFill>
                  <a:srgbClr val="000000"/>
                </a:solidFill>
                <a:latin typeface="Times New Roman" panose="02020603050405020304" pitchFamily="18" charset="0"/>
              </a:rPr>
              <a:t>Оцінка. Біль, що з’являється при відведенні між 60° і 120°, є симптомом ушкодження </a:t>
            </a:r>
            <a:r>
              <a:rPr lang="uk-UA" sz="2000" b="0" i="0" u="none" strike="noStrike" baseline="0" dirty="0" err="1">
                <a:solidFill>
                  <a:srgbClr val="000000"/>
                </a:solidFill>
                <a:latin typeface="Times New Roman" panose="02020603050405020304" pitchFamily="18" charset="0"/>
              </a:rPr>
              <a:t>субакроміальної</a:t>
            </a:r>
            <a:r>
              <a:rPr lang="uk-UA" sz="2000" b="0" i="0" u="none" strike="noStrike" baseline="0" dirty="0">
                <a:solidFill>
                  <a:srgbClr val="000000"/>
                </a:solidFill>
                <a:latin typeface="Times New Roman" panose="02020603050405020304" pitchFamily="18" charset="0"/>
              </a:rPr>
              <a:t> сумки та сухожилка над остьового м’яза, що зазнає компресії між великим горбком плечової кістки та </a:t>
            </a:r>
            <a:r>
              <a:rPr lang="uk-UA" sz="2000" b="0" i="0" u="none" strike="noStrike" baseline="0" dirty="0" err="1">
                <a:solidFill>
                  <a:srgbClr val="000000"/>
                </a:solidFill>
                <a:latin typeface="Times New Roman" panose="02020603050405020304" pitchFamily="18" charset="0"/>
              </a:rPr>
              <a:t>акроміальним</a:t>
            </a:r>
            <a:r>
              <a:rPr lang="uk-UA" sz="2000" b="0" i="0" u="none" strike="noStrike" baseline="0" dirty="0">
                <a:solidFill>
                  <a:srgbClr val="000000"/>
                </a:solidFill>
                <a:latin typeface="Times New Roman" panose="02020603050405020304" pitchFamily="18" charset="0"/>
              </a:rPr>
              <a:t> відростком у цій фазі руху («</a:t>
            </a:r>
            <a:r>
              <a:rPr lang="uk-UA" sz="2000" b="0" i="0" u="none" strike="noStrike" baseline="0" dirty="0" err="1">
                <a:solidFill>
                  <a:srgbClr val="000000"/>
                </a:solidFill>
                <a:latin typeface="Times New Roman" panose="02020603050405020304" pitchFamily="18" charset="0"/>
              </a:rPr>
              <a:t>підакроміальний</a:t>
            </a:r>
            <a:r>
              <a:rPr lang="uk-UA" sz="2000" b="0" i="0" u="none" strike="noStrike" baseline="0" dirty="0">
                <a:solidFill>
                  <a:srgbClr val="000000"/>
                </a:solidFill>
                <a:latin typeface="Times New Roman" panose="02020603050405020304" pitchFamily="18" charset="0"/>
              </a:rPr>
              <a:t> </a:t>
            </a:r>
            <a:r>
              <a:rPr lang="uk-UA" sz="2000" b="0" i="0" u="none" strike="noStrike" baseline="0" dirty="0" err="1">
                <a:solidFill>
                  <a:srgbClr val="000000"/>
                </a:solidFill>
                <a:latin typeface="Times New Roman" panose="02020603050405020304" pitchFamily="18" charset="0"/>
              </a:rPr>
              <a:t>імпіджмент</a:t>
            </a:r>
            <a:r>
              <a:rPr lang="uk-UA" sz="2000" b="0" i="0" u="none" strike="noStrike" baseline="0" dirty="0">
                <a:solidFill>
                  <a:srgbClr val="000000"/>
                </a:solidFill>
                <a:latin typeface="Times New Roman" panose="02020603050405020304" pitchFamily="18" charset="0"/>
              </a:rPr>
              <a:t>»). При продовженні відведення понад 120 ° великий горбок віддаляється від </a:t>
            </a:r>
            <a:r>
              <a:rPr lang="uk-UA" sz="2000" b="0" i="0" u="none" strike="noStrike" baseline="0" dirty="0" err="1">
                <a:solidFill>
                  <a:srgbClr val="000000"/>
                </a:solidFill>
                <a:latin typeface="Times New Roman" panose="02020603050405020304" pitchFamily="18" charset="0"/>
              </a:rPr>
              <a:t>акроміального</a:t>
            </a:r>
            <a:r>
              <a:rPr lang="uk-UA" sz="2000" b="0" i="0" u="none" strike="noStrike" baseline="0" dirty="0">
                <a:solidFill>
                  <a:srgbClr val="000000"/>
                </a:solidFill>
                <a:latin typeface="Times New Roman" panose="02020603050405020304" pitchFamily="18" charset="0"/>
              </a:rPr>
              <a:t> відростка, тиск зменшується і біль стихає або зникає зовсім. Такий тип больової дуги характерний для ураження сухожилка </a:t>
            </a:r>
            <a:r>
              <a:rPr lang="uk-UA" sz="2000" b="0" i="0" u="none" strike="noStrike" baseline="0" dirty="0" err="1">
                <a:solidFill>
                  <a:srgbClr val="000000"/>
                </a:solidFill>
                <a:latin typeface="Times New Roman" panose="02020603050405020304" pitchFamily="18" charset="0"/>
              </a:rPr>
              <a:t>надостьового</a:t>
            </a:r>
            <a:r>
              <a:rPr lang="uk-UA" sz="2000" b="0" i="0" u="none" strike="noStrike" baseline="0" dirty="0">
                <a:solidFill>
                  <a:srgbClr val="000000"/>
                </a:solidFill>
                <a:latin typeface="Times New Roman" panose="02020603050405020304" pitchFamily="18" charset="0"/>
              </a:rPr>
              <a:t> м’яза та/або </a:t>
            </a:r>
            <a:r>
              <a:rPr lang="uk-UA" sz="2000" b="0" i="0" u="none" strike="noStrike" baseline="0" dirty="0" err="1">
                <a:solidFill>
                  <a:srgbClr val="000000"/>
                </a:solidFill>
                <a:latin typeface="Times New Roman" panose="02020603050405020304" pitchFamily="18" charset="0"/>
              </a:rPr>
              <a:t>субакроміального</a:t>
            </a:r>
            <a:r>
              <a:rPr lang="uk-UA" sz="2000" b="0" i="0" u="none" strike="noStrike" baseline="0" dirty="0">
                <a:solidFill>
                  <a:srgbClr val="000000"/>
                </a:solidFill>
                <a:latin typeface="Times New Roman" panose="02020603050405020304" pitchFamily="18" charset="0"/>
              </a:rPr>
              <a:t> бурситу. </a:t>
            </a:r>
            <a:endParaRPr lang="uk-UA" sz="2000" dirty="0"/>
          </a:p>
        </p:txBody>
      </p:sp>
    </p:spTree>
    <p:extLst>
      <p:ext uri="{BB962C8B-B14F-4D97-AF65-F5344CB8AC3E}">
        <p14:creationId xmlns:p14="http://schemas.microsoft.com/office/powerpoint/2010/main" val="559981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7A1E81-136B-4A32-B363-E92E4746686C}"/>
              </a:ext>
            </a:extLst>
          </p:cNvPr>
          <p:cNvSpPr>
            <a:spLocks noGrp="1"/>
          </p:cNvSpPr>
          <p:nvPr>
            <p:ph type="title"/>
          </p:nvPr>
        </p:nvSpPr>
        <p:spPr>
          <a:xfrm>
            <a:off x="838200" y="365125"/>
            <a:ext cx="10515600" cy="436733"/>
          </a:xfrm>
        </p:spPr>
        <p:txBody>
          <a:bodyPr>
            <a:normAutofit fontScale="90000"/>
          </a:bodyPr>
          <a:lstStyle/>
          <a:p>
            <a:pPr algn="ctr"/>
            <a:r>
              <a:rPr lang="uk-UA" sz="3200" b="1" i="1" dirty="0">
                <a:effectLst/>
                <a:latin typeface="Times New Roman" panose="02020603050405020304" pitchFamily="18" charset="0"/>
                <a:ea typeface="Calibri" panose="020F0502020204030204" pitchFamily="34" charset="0"/>
              </a:rPr>
              <a:t>Симптом «висувної шухляди»</a:t>
            </a:r>
            <a:endParaRPr lang="ru-UA" sz="3200" b="1" dirty="0"/>
          </a:p>
        </p:txBody>
      </p:sp>
      <p:sp>
        <p:nvSpPr>
          <p:cNvPr id="3" name="Объект 2">
            <a:extLst>
              <a:ext uri="{FF2B5EF4-FFF2-40B4-BE49-F238E27FC236}">
                <a16:creationId xmlns:a16="http://schemas.microsoft.com/office/drawing/2014/main" id="{0400BD6D-2DC6-4D3B-A0D0-B9C9A147B20D}"/>
              </a:ext>
            </a:extLst>
          </p:cNvPr>
          <p:cNvSpPr>
            <a:spLocks noGrp="1"/>
          </p:cNvSpPr>
          <p:nvPr>
            <p:ph idx="1"/>
          </p:nvPr>
        </p:nvSpPr>
        <p:spPr>
          <a:xfrm>
            <a:off x="528710" y="1136307"/>
            <a:ext cx="6800557" cy="5356567"/>
          </a:xfrm>
        </p:spPr>
        <p:txBody>
          <a:bodyPr>
            <a:normAutofit lnSpcReduction="10000"/>
          </a:bodyPr>
          <a:lstStyle/>
          <a:p>
            <a:pPr algn="just"/>
            <a:r>
              <a:rPr lang="uk-UA" sz="2400" dirty="0">
                <a:effectLst/>
                <a:latin typeface="Times New Roman" panose="02020603050405020304" pitchFamily="18" charset="0"/>
                <a:ea typeface="Calibri" panose="020F0502020204030204" pitchFamily="34" charset="0"/>
                <a:cs typeface="Times New Roman" panose="02020603050405020304" pitchFamily="18" charset="0"/>
              </a:rPr>
              <a:t>Пацієнт лежить на спині, зігнувши коліно під прямим кутом, а кульшовий суглоб під кутом 45°. Фізичний терапевт своїм стегном фіксує ступню хворого та обома руками обхоплює верхню третину гомілки й намагається зсунути її або вперед, або назад. При розриві передньої схрещеної зв’язки гомілка надмірно зміщується вперед – симптом «шухляди», або симптом «передньої висувної шухляди». При травмах із  розривом задньої схрещеної зв’язки гомілка легко зміщується назад  – симптом «задньої висувної шухляди». При застарілих розривах зв’язок симптом «шухляди» може стати нечітким унаслідок розвитку навколо місця розриву жирової клітковини, яка частково стабілізує колінний суглоб.</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UA" dirty="0"/>
          </a:p>
        </p:txBody>
      </p:sp>
      <p:pic>
        <p:nvPicPr>
          <p:cNvPr id="1028" name="Picture 4" descr="Teste de gaveta anterior, como ele ajuda a diagnosticar lesões de LCA? -  Especialista do Joelho | Dr. Adriano Leonardi">
            <a:extLst>
              <a:ext uri="{FF2B5EF4-FFF2-40B4-BE49-F238E27FC236}">
                <a16:creationId xmlns:a16="http://schemas.microsoft.com/office/drawing/2014/main" id="{B0849091-EA6E-4AC9-BFA7-F4028B0E94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3411" y="2033294"/>
            <a:ext cx="3741066" cy="2791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122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8A12F6-C18B-4D1A-BB14-588D761EC574}"/>
              </a:ext>
            </a:extLst>
          </p:cNvPr>
          <p:cNvSpPr txBox="1"/>
          <p:nvPr/>
        </p:nvSpPr>
        <p:spPr>
          <a:xfrm>
            <a:off x="4951826" y="1130663"/>
            <a:ext cx="8148711" cy="461665"/>
          </a:xfrm>
          <a:prstGeom prst="rect">
            <a:avLst/>
          </a:prstGeom>
          <a:noFill/>
        </p:spPr>
        <p:txBody>
          <a:bodyPr wrap="square">
            <a:spAutoFit/>
          </a:bodyPr>
          <a:lstStyle/>
          <a:p>
            <a:r>
              <a:rPr lang="en-US" sz="2400" b="1" i="0" u="none" strike="noStrike" baseline="0" dirty="0">
                <a:solidFill>
                  <a:srgbClr val="000000"/>
                </a:solidFill>
                <a:latin typeface="Times New Roman" panose="02020603050405020304" pitchFamily="18" charset="0"/>
              </a:rPr>
              <a:t>«Speed» </a:t>
            </a:r>
            <a:r>
              <a:rPr lang="ru-RU" sz="2400" b="1" i="0" u="none" strike="noStrike" baseline="0" dirty="0">
                <a:solidFill>
                  <a:srgbClr val="000000"/>
                </a:solidFill>
                <a:latin typeface="Times New Roman" panose="02020603050405020304" pitchFamily="18" charset="0"/>
              </a:rPr>
              <a:t>тест (</a:t>
            </a:r>
            <a:r>
              <a:rPr lang="ru-RU" sz="2400" b="1" i="0" u="none" strike="noStrike" baseline="0" dirty="0" err="1">
                <a:solidFill>
                  <a:srgbClr val="000000"/>
                </a:solidFill>
                <a:latin typeface="Times New Roman" panose="02020603050405020304" pitchFamily="18" charset="0"/>
              </a:rPr>
              <a:t>долоня</a:t>
            </a:r>
            <a:r>
              <a:rPr lang="ru-RU" sz="2400" b="1" i="0" u="none" strike="noStrike" baseline="0" dirty="0">
                <a:solidFill>
                  <a:srgbClr val="000000"/>
                </a:solidFill>
                <a:latin typeface="Times New Roman" panose="02020603050405020304" pitchFamily="18" charset="0"/>
              </a:rPr>
              <a:t> доверху) </a:t>
            </a:r>
            <a:endParaRPr lang="ru-UA" sz="2400" dirty="0"/>
          </a:p>
        </p:txBody>
      </p:sp>
      <p:pic>
        <p:nvPicPr>
          <p:cNvPr id="7" name="Рисунок 6">
            <a:extLst>
              <a:ext uri="{FF2B5EF4-FFF2-40B4-BE49-F238E27FC236}">
                <a16:creationId xmlns:a16="http://schemas.microsoft.com/office/drawing/2014/main" id="{ACE50159-33E7-461D-A0EF-18E4A594B071}"/>
              </a:ext>
            </a:extLst>
          </p:cNvPr>
          <p:cNvPicPr>
            <a:picLocks noChangeAspect="1"/>
          </p:cNvPicPr>
          <p:nvPr/>
        </p:nvPicPr>
        <p:blipFill>
          <a:blip r:embed="rId2"/>
          <a:stretch>
            <a:fillRect/>
          </a:stretch>
        </p:blipFill>
        <p:spPr>
          <a:xfrm>
            <a:off x="833429" y="1999081"/>
            <a:ext cx="2528749" cy="3502117"/>
          </a:xfrm>
          <a:prstGeom prst="rect">
            <a:avLst/>
          </a:prstGeom>
        </p:spPr>
      </p:pic>
      <p:sp>
        <p:nvSpPr>
          <p:cNvPr id="9" name="TextBox 8">
            <a:extLst>
              <a:ext uri="{FF2B5EF4-FFF2-40B4-BE49-F238E27FC236}">
                <a16:creationId xmlns:a16="http://schemas.microsoft.com/office/drawing/2014/main" id="{4CD4C4D2-D372-4FED-A6F6-0CC7D7B98E79}"/>
              </a:ext>
            </a:extLst>
          </p:cNvPr>
          <p:cNvSpPr txBox="1"/>
          <p:nvPr/>
        </p:nvSpPr>
        <p:spPr>
          <a:xfrm>
            <a:off x="3587262" y="1499995"/>
            <a:ext cx="8148711" cy="4524315"/>
          </a:xfrm>
          <a:prstGeom prst="rect">
            <a:avLst/>
          </a:prstGeom>
          <a:noFill/>
        </p:spPr>
        <p:txBody>
          <a:bodyPr wrap="square">
            <a:spAutoFit/>
          </a:bodyPr>
          <a:lstStyle/>
          <a:p>
            <a:pPr algn="just"/>
            <a:r>
              <a:rPr lang="uk-UA" sz="2400" b="0" i="0" u="none" strike="noStrike" baseline="0" dirty="0">
                <a:solidFill>
                  <a:srgbClr val="000000"/>
                </a:solidFill>
                <a:latin typeface="Times New Roman" panose="02020603050405020304" pitchFamily="18" charset="0"/>
              </a:rPr>
              <a:t>Тест «</a:t>
            </a:r>
            <a:r>
              <a:rPr lang="uk-UA" sz="2400" b="0" i="0" u="none" strike="noStrike" baseline="0" dirty="0" err="1">
                <a:solidFill>
                  <a:srgbClr val="000000"/>
                </a:solidFill>
                <a:latin typeface="Times New Roman" panose="02020603050405020304" pitchFamily="18" charset="0"/>
              </a:rPr>
              <a:t>Speed</a:t>
            </a:r>
            <a:r>
              <a:rPr lang="uk-UA" sz="2400" b="0" i="0" u="none" strike="noStrike" baseline="0" dirty="0">
                <a:solidFill>
                  <a:srgbClr val="000000"/>
                </a:solidFill>
                <a:latin typeface="Times New Roman" panose="02020603050405020304" pitchFamily="18" charset="0"/>
              </a:rPr>
              <a:t>» </a:t>
            </a:r>
            <a:r>
              <a:rPr lang="uk-UA" sz="2400" b="0" i="0" u="none" strike="noStrike" baseline="0" dirty="0" err="1">
                <a:solidFill>
                  <a:srgbClr val="000000"/>
                </a:solidFill>
                <a:latin typeface="Times New Roman" panose="02020603050405020304" pitchFamily="18" charset="0"/>
              </a:rPr>
              <a:t>пизначений</a:t>
            </a:r>
            <a:r>
              <a:rPr lang="uk-UA" sz="2400" b="0" i="0" u="none" strike="noStrike" baseline="0" dirty="0">
                <a:solidFill>
                  <a:srgbClr val="000000"/>
                </a:solidFill>
                <a:latin typeface="Times New Roman" panose="02020603050405020304" pitchFamily="18" charset="0"/>
              </a:rPr>
              <a:t> для діагностики </a:t>
            </a:r>
            <a:r>
              <a:rPr lang="uk-UA" sz="2400" b="0" i="0" u="none" strike="noStrike" baseline="0" dirty="0" err="1">
                <a:solidFill>
                  <a:srgbClr val="000000"/>
                </a:solidFill>
                <a:latin typeface="Times New Roman" panose="02020603050405020304" pitchFamily="18" charset="0"/>
              </a:rPr>
              <a:t>тендиніту</a:t>
            </a:r>
            <a:r>
              <a:rPr lang="uk-UA" sz="2400" b="0" i="0" u="none" strike="noStrike" baseline="0" dirty="0">
                <a:solidFill>
                  <a:srgbClr val="000000"/>
                </a:solidFill>
                <a:latin typeface="Times New Roman" panose="02020603050405020304" pitchFamily="18" charset="0"/>
              </a:rPr>
              <a:t> двоголового м’яза плеча. </a:t>
            </a:r>
          </a:p>
          <a:p>
            <a:pPr algn="just"/>
            <a:r>
              <a:rPr lang="uk-UA" sz="2400" b="0" i="0" u="none" strike="noStrike" baseline="0" dirty="0">
                <a:solidFill>
                  <a:srgbClr val="000000"/>
                </a:solidFill>
                <a:latin typeface="Times New Roman" panose="02020603050405020304" pitchFamily="18" charset="0"/>
              </a:rPr>
              <a:t>Методика: пацієнт сидить або стоїть, випрямлена в ліктьовому суглобі рука пацієнта перебуває у положенні супінації, відведення 90° та горизонтального згинання 30°. Пацієнт намагається або утримати руку в цьому положенні, або продовжити відведення, долаючи опір руки терапевта на дистальну частину передпліччя пацієнта. </a:t>
            </a:r>
          </a:p>
          <a:p>
            <a:pPr algn="just"/>
            <a:r>
              <a:rPr lang="uk-UA" sz="2400" b="0" i="0" u="none" strike="noStrike" baseline="0" dirty="0">
                <a:solidFill>
                  <a:srgbClr val="000000"/>
                </a:solidFill>
                <a:latin typeface="Times New Roman" panose="02020603050405020304" pitchFamily="18" charset="0"/>
              </a:rPr>
              <a:t>Оцінка. Поява болю, локалізованого в ділянці </a:t>
            </a:r>
            <a:r>
              <a:rPr lang="uk-UA" sz="2400" b="0" i="0" u="none" strike="noStrike" baseline="0" dirty="0" err="1">
                <a:solidFill>
                  <a:srgbClr val="000000"/>
                </a:solidFill>
                <a:latin typeface="Times New Roman" panose="02020603050405020304" pitchFamily="18" charset="0"/>
              </a:rPr>
              <a:t>міжгорбкової</a:t>
            </a:r>
            <a:r>
              <a:rPr lang="uk-UA" sz="2400" b="0" i="0" u="none" strike="noStrike" baseline="0" dirty="0">
                <a:solidFill>
                  <a:srgbClr val="000000"/>
                </a:solidFill>
                <a:latin typeface="Times New Roman" panose="02020603050405020304" pitchFamily="18" charset="0"/>
              </a:rPr>
              <a:t> борозни плечової кістки, вважається позитивним результатом тесту і є характерним для </a:t>
            </a:r>
            <a:r>
              <a:rPr lang="uk-UA" sz="2400" b="0" i="0" u="none" strike="noStrike" baseline="0" dirty="0" err="1">
                <a:solidFill>
                  <a:srgbClr val="000000"/>
                </a:solidFill>
                <a:latin typeface="Times New Roman" panose="02020603050405020304" pitchFamily="18" charset="0"/>
              </a:rPr>
              <a:t>тендиніту</a:t>
            </a:r>
            <a:r>
              <a:rPr lang="uk-UA" sz="2400" b="0" i="0" u="none" strike="noStrike" baseline="0" dirty="0">
                <a:solidFill>
                  <a:srgbClr val="000000"/>
                </a:solidFill>
                <a:latin typeface="Times New Roman" panose="02020603050405020304" pitchFamily="18" charset="0"/>
              </a:rPr>
              <a:t> довгої головки двоголового м’яза плеча або підвивих </a:t>
            </a:r>
            <a:endParaRPr lang="uk-UA" sz="2400" dirty="0"/>
          </a:p>
        </p:txBody>
      </p:sp>
    </p:spTree>
    <p:extLst>
      <p:ext uri="{BB962C8B-B14F-4D97-AF65-F5344CB8AC3E}">
        <p14:creationId xmlns:p14="http://schemas.microsoft.com/office/powerpoint/2010/main" val="93751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DEC359C-74CF-4965-B8CD-3DA1E81537D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86597" y="1153551"/>
            <a:ext cx="8328074" cy="4487593"/>
          </a:xfrm>
          <a:prstGeom prst="rect">
            <a:avLst/>
          </a:prstGeom>
          <a:noFill/>
          <a:ln>
            <a:noFill/>
          </a:ln>
        </p:spPr>
      </p:pic>
    </p:spTree>
    <p:extLst>
      <p:ext uri="{BB962C8B-B14F-4D97-AF65-F5344CB8AC3E}">
        <p14:creationId xmlns:p14="http://schemas.microsoft.com/office/powerpoint/2010/main" val="182818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D1B3F6B-F063-449D-850B-919EB82CFD36}"/>
              </a:ext>
            </a:extLst>
          </p:cNvPr>
          <p:cNvSpPr txBox="1"/>
          <p:nvPr/>
        </p:nvSpPr>
        <p:spPr>
          <a:xfrm>
            <a:off x="4642338" y="797510"/>
            <a:ext cx="6991425" cy="5262979"/>
          </a:xfrm>
          <a:prstGeom prst="rect">
            <a:avLst/>
          </a:prstGeom>
          <a:noFill/>
        </p:spPr>
        <p:txBody>
          <a:bodyPr wrap="square">
            <a:spAutoFit/>
          </a:bodyPr>
          <a:lstStyle/>
          <a:p>
            <a:pPr algn="ctr"/>
            <a:r>
              <a:rPr lang="ru-RU" sz="2800" b="1" i="0" u="none" strike="noStrike" baseline="0" dirty="0" err="1">
                <a:solidFill>
                  <a:srgbClr val="000000"/>
                </a:solidFill>
                <a:latin typeface="Times New Roman" panose="02020603050405020304" pitchFamily="18" charset="0"/>
              </a:rPr>
              <a:t>Боудена</a:t>
            </a:r>
            <a:r>
              <a:rPr lang="ru-RU" sz="2800" b="1" i="0" u="none" strike="noStrike" baseline="0" dirty="0">
                <a:solidFill>
                  <a:srgbClr val="000000"/>
                </a:solidFill>
                <a:latin typeface="Times New Roman" panose="02020603050405020304" pitchFamily="18" charset="0"/>
              </a:rPr>
              <a:t> тест (</a:t>
            </a:r>
            <a:r>
              <a:rPr lang="en-US" sz="2800" b="1" i="0" u="none" strike="noStrike" baseline="0" dirty="0">
                <a:solidFill>
                  <a:srgbClr val="000000"/>
                </a:solidFill>
                <a:latin typeface="Times New Roman" panose="02020603050405020304" pitchFamily="18" charset="0"/>
              </a:rPr>
              <a:t>Bowden test) </a:t>
            </a:r>
            <a:endParaRPr lang="en-US" sz="2800" b="0" i="0" u="none" strike="noStrike" baseline="0" dirty="0">
              <a:solidFill>
                <a:srgbClr val="000000"/>
              </a:solidFill>
              <a:latin typeface="Times New Roman" panose="02020603050405020304" pitchFamily="18" charset="0"/>
            </a:endParaRPr>
          </a:p>
          <a:p>
            <a:pPr algn="just"/>
            <a:r>
              <a:rPr lang="uk-UA" sz="2800" b="0" i="0" u="none" strike="noStrike" baseline="0" dirty="0">
                <a:solidFill>
                  <a:srgbClr val="000000"/>
                </a:solidFill>
                <a:latin typeface="Times New Roman" panose="02020603050405020304" pitchFamily="18" charset="0"/>
              </a:rPr>
              <a:t>Тест </a:t>
            </a:r>
            <a:r>
              <a:rPr lang="uk-UA" sz="2800" b="0" i="0" u="none" strike="noStrike" baseline="0" dirty="0" err="1">
                <a:solidFill>
                  <a:srgbClr val="000000"/>
                </a:solidFill>
                <a:latin typeface="Times New Roman" panose="02020603050405020304" pitchFamily="18" charset="0"/>
              </a:rPr>
              <a:t>Боудена</a:t>
            </a:r>
            <a:r>
              <a:rPr lang="uk-UA" sz="2800" b="0" i="0" u="none" strike="noStrike" baseline="0" dirty="0">
                <a:solidFill>
                  <a:srgbClr val="000000"/>
                </a:solidFill>
                <a:latin typeface="Times New Roman" panose="02020603050405020304" pitchFamily="18" charset="0"/>
              </a:rPr>
              <a:t> (</a:t>
            </a:r>
            <a:r>
              <a:rPr lang="uk-UA" sz="2800" b="0" i="0" u="none" strike="noStrike" baseline="0" dirty="0" err="1">
                <a:solidFill>
                  <a:srgbClr val="000000"/>
                </a:solidFill>
                <a:latin typeface="Times New Roman" panose="02020603050405020304" pitchFamily="18" charset="0"/>
              </a:rPr>
              <a:t>Bowden</a:t>
            </a:r>
            <a:r>
              <a:rPr lang="uk-UA" sz="2800" b="0" i="0" u="none" strike="noStrike" baseline="0" dirty="0">
                <a:solidFill>
                  <a:srgbClr val="000000"/>
                </a:solidFill>
                <a:latin typeface="Times New Roman" panose="02020603050405020304" pitchFamily="18" charset="0"/>
              </a:rPr>
              <a:t>) застосовують з метою діагностики «тенісного ліктя» (латерального </a:t>
            </a:r>
            <a:r>
              <a:rPr lang="uk-UA" sz="2800" b="0" i="0" u="none" strike="noStrike" baseline="0" dirty="0" err="1">
                <a:solidFill>
                  <a:srgbClr val="000000"/>
                </a:solidFill>
                <a:latin typeface="Times New Roman" panose="02020603050405020304" pitchFamily="18" charset="0"/>
              </a:rPr>
              <a:t>епікондиліту</a:t>
            </a:r>
            <a:r>
              <a:rPr lang="uk-UA" sz="2800" b="0" i="0" u="none" strike="noStrike" baseline="0" dirty="0">
                <a:solidFill>
                  <a:srgbClr val="000000"/>
                </a:solidFill>
                <a:latin typeface="Times New Roman" panose="02020603050405020304" pitchFamily="18" charset="0"/>
              </a:rPr>
              <a:t>). </a:t>
            </a:r>
          </a:p>
          <a:p>
            <a:pPr algn="just"/>
            <a:r>
              <a:rPr lang="uk-UA" sz="2800" b="0" i="0" u="none" strike="noStrike" baseline="0" dirty="0">
                <a:solidFill>
                  <a:srgbClr val="000000"/>
                </a:solidFill>
                <a:latin typeface="Times New Roman" panose="02020603050405020304" pitchFamily="18" charset="0"/>
              </a:rPr>
              <a:t>Методика: пацієнта просять стиснути кистю манжету тонометра, роздуту до 30 мм. </a:t>
            </a:r>
            <a:r>
              <a:rPr lang="uk-UA" sz="2800" b="0" i="0" u="none" strike="noStrike" baseline="0" dirty="0" err="1">
                <a:solidFill>
                  <a:srgbClr val="000000"/>
                </a:solidFill>
                <a:latin typeface="Times New Roman" panose="02020603050405020304" pitchFamily="18" charset="0"/>
              </a:rPr>
              <a:t>рт</a:t>
            </a:r>
            <a:r>
              <a:rPr lang="uk-UA" sz="2800" b="0" i="0" u="none" strike="noStrike" baseline="0" dirty="0">
                <a:solidFill>
                  <a:srgbClr val="000000"/>
                </a:solidFill>
                <a:latin typeface="Times New Roman" panose="02020603050405020304" pitchFamily="18" charset="0"/>
              </a:rPr>
              <a:t>. </a:t>
            </a:r>
            <a:r>
              <a:rPr lang="uk-UA" sz="2800" b="0" i="0" u="none" strike="noStrike" baseline="0" dirty="0" err="1">
                <a:solidFill>
                  <a:srgbClr val="000000"/>
                </a:solidFill>
                <a:latin typeface="Times New Roman" panose="02020603050405020304" pitchFamily="18" charset="0"/>
              </a:rPr>
              <a:t>ст</a:t>
            </a:r>
            <a:r>
              <a:rPr lang="uk-UA" sz="2800" b="0" i="0" u="none" strike="noStrike" baseline="0" dirty="0">
                <a:solidFill>
                  <a:srgbClr val="000000"/>
                </a:solidFill>
                <a:latin typeface="Times New Roman" panose="02020603050405020304" pitchFamily="18" charset="0"/>
              </a:rPr>
              <a:t>); або, стискаючи манжету, утримувати тиск у ній на заданому рівні. </a:t>
            </a:r>
          </a:p>
          <a:p>
            <a:pPr algn="just"/>
            <a:r>
              <a:rPr lang="uk-UA" sz="2800" b="0" i="0" u="none" strike="noStrike" baseline="0" dirty="0">
                <a:solidFill>
                  <a:srgbClr val="000000"/>
                </a:solidFill>
                <a:latin typeface="Times New Roman" panose="02020603050405020304" pitchFamily="18" charset="0"/>
              </a:rPr>
              <a:t>Оцінка. Поява або посилення болю над латеральним </a:t>
            </a:r>
            <a:r>
              <a:rPr lang="uk-UA" sz="2800" b="0" i="0" u="none" strike="noStrike" baseline="0" dirty="0" err="1">
                <a:solidFill>
                  <a:srgbClr val="000000"/>
                </a:solidFill>
                <a:latin typeface="Times New Roman" panose="02020603050405020304" pitchFamily="18" charset="0"/>
              </a:rPr>
              <a:t>надвиростком</a:t>
            </a:r>
            <a:r>
              <a:rPr lang="uk-UA" sz="2800" b="0" i="0" u="none" strike="noStrike" baseline="0" dirty="0">
                <a:solidFill>
                  <a:srgbClr val="000000"/>
                </a:solidFill>
                <a:latin typeface="Times New Roman" panose="02020603050405020304" pitchFamily="18" charset="0"/>
              </a:rPr>
              <a:t> й в місцях прикріплення сухожилків розгиначів кисті вказує на </a:t>
            </a:r>
            <a:r>
              <a:rPr lang="uk-UA" sz="2800" b="0" i="0" u="none" strike="noStrike" baseline="0" dirty="0" err="1">
                <a:solidFill>
                  <a:srgbClr val="000000"/>
                </a:solidFill>
                <a:latin typeface="Times New Roman" panose="02020603050405020304" pitchFamily="18" charset="0"/>
              </a:rPr>
              <a:t>епікондиліт</a:t>
            </a:r>
            <a:r>
              <a:rPr lang="uk-UA" sz="2800" b="0" i="0" u="none" strike="noStrike" baseline="0" dirty="0">
                <a:solidFill>
                  <a:srgbClr val="000000"/>
                </a:solidFill>
                <a:latin typeface="Times New Roman" panose="02020603050405020304" pitchFamily="18" charset="0"/>
              </a:rPr>
              <a:t> </a:t>
            </a:r>
            <a:endParaRPr lang="uk-UA" sz="2800" dirty="0"/>
          </a:p>
        </p:txBody>
      </p:sp>
      <p:pic>
        <p:nvPicPr>
          <p:cNvPr id="7" name="Рисунок 6">
            <a:extLst>
              <a:ext uri="{FF2B5EF4-FFF2-40B4-BE49-F238E27FC236}">
                <a16:creationId xmlns:a16="http://schemas.microsoft.com/office/drawing/2014/main" id="{5FAF8367-D49D-43DB-BCDD-345A65B9AAA5}"/>
              </a:ext>
            </a:extLst>
          </p:cNvPr>
          <p:cNvPicPr>
            <a:picLocks noChangeAspect="1"/>
          </p:cNvPicPr>
          <p:nvPr/>
        </p:nvPicPr>
        <p:blipFill>
          <a:blip r:embed="rId2"/>
          <a:stretch>
            <a:fillRect/>
          </a:stretch>
        </p:blipFill>
        <p:spPr>
          <a:xfrm>
            <a:off x="1072441" y="1994322"/>
            <a:ext cx="2534970" cy="3277354"/>
          </a:xfrm>
          <a:prstGeom prst="rect">
            <a:avLst/>
          </a:prstGeom>
        </p:spPr>
      </p:pic>
    </p:spTree>
    <p:extLst>
      <p:ext uri="{BB962C8B-B14F-4D97-AF65-F5344CB8AC3E}">
        <p14:creationId xmlns:p14="http://schemas.microsoft.com/office/powerpoint/2010/main" val="39945947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4BFB89-6E07-4431-94EC-8C33314E21F3}"/>
              </a:ext>
            </a:extLst>
          </p:cNvPr>
          <p:cNvSpPr txBox="1"/>
          <p:nvPr/>
        </p:nvSpPr>
        <p:spPr>
          <a:xfrm>
            <a:off x="4768948" y="427450"/>
            <a:ext cx="7037362" cy="5632311"/>
          </a:xfrm>
          <a:prstGeom prst="rect">
            <a:avLst/>
          </a:prstGeom>
          <a:noFill/>
        </p:spPr>
        <p:txBody>
          <a:bodyPr wrap="square">
            <a:spAutoFit/>
          </a:bodyPr>
          <a:lstStyle/>
          <a:p>
            <a:pPr algn="ctr"/>
            <a:r>
              <a:rPr lang="ru-RU" sz="2400" b="1" i="0" u="none" strike="noStrike" baseline="0" dirty="0">
                <a:solidFill>
                  <a:srgbClr val="000000"/>
                </a:solidFill>
                <a:latin typeface="Times New Roman" panose="02020603050405020304" pitchFamily="18" charset="0"/>
              </a:rPr>
              <a:t>Томсона тест (</a:t>
            </a:r>
            <a:r>
              <a:rPr lang="en-US" sz="2400" b="1" i="0" u="none" strike="noStrike" baseline="0" dirty="0">
                <a:solidFill>
                  <a:srgbClr val="000000"/>
                </a:solidFill>
                <a:latin typeface="Times New Roman" panose="02020603050405020304" pitchFamily="18" charset="0"/>
              </a:rPr>
              <a:t>Thomson test) </a:t>
            </a:r>
            <a:endParaRPr lang="en-US" sz="2400" b="0" i="0" u="none" strike="noStrike" baseline="0" dirty="0">
              <a:solidFill>
                <a:srgbClr val="000000"/>
              </a:solidFill>
              <a:latin typeface="Times New Roman" panose="02020603050405020304" pitchFamily="18" charset="0"/>
            </a:endParaRPr>
          </a:p>
          <a:p>
            <a:pPr algn="just"/>
            <a:r>
              <a:rPr lang="uk-UA" sz="2400" b="0" i="0" u="none" strike="noStrike" baseline="0" dirty="0">
                <a:solidFill>
                  <a:srgbClr val="000000"/>
                </a:solidFill>
                <a:latin typeface="Times New Roman" panose="02020603050405020304" pitchFamily="18" charset="0"/>
              </a:rPr>
              <a:t>Тест Томсона (</a:t>
            </a:r>
            <a:r>
              <a:rPr lang="uk-UA" sz="2400" b="0" i="0" u="none" strike="noStrike" baseline="0" dirty="0" err="1">
                <a:solidFill>
                  <a:srgbClr val="000000"/>
                </a:solidFill>
                <a:latin typeface="Times New Roman" panose="02020603050405020304" pitchFamily="18" charset="0"/>
              </a:rPr>
              <a:t>Thomson</a:t>
            </a:r>
            <a:r>
              <a:rPr lang="uk-UA" sz="2400" b="0" i="0" u="none" strike="noStrike" baseline="0" dirty="0">
                <a:solidFill>
                  <a:srgbClr val="000000"/>
                </a:solidFill>
                <a:latin typeface="Times New Roman" panose="02020603050405020304" pitchFamily="18" charset="0"/>
              </a:rPr>
              <a:t>) застосовують з метою діагностики латерального </a:t>
            </a:r>
            <a:r>
              <a:rPr lang="uk-UA" sz="2400" b="0" i="0" u="none" strike="noStrike" baseline="0" dirty="0" err="1">
                <a:solidFill>
                  <a:srgbClr val="000000"/>
                </a:solidFill>
                <a:latin typeface="Times New Roman" panose="02020603050405020304" pitchFamily="18" charset="0"/>
              </a:rPr>
              <a:t>епікондиліту</a:t>
            </a:r>
            <a:r>
              <a:rPr lang="uk-UA" sz="2400" b="0" i="0" u="none" strike="noStrike" baseline="0" dirty="0">
                <a:solidFill>
                  <a:srgbClr val="000000"/>
                </a:solidFill>
                <a:latin typeface="Times New Roman" panose="02020603050405020304" pitchFamily="18" charset="0"/>
              </a:rPr>
              <a:t>. </a:t>
            </a:r>
          </a:p>
          <a:p>
            <a:pPr algn="just"/>
            <a:r>
              <a:rPr lang="uk-UA" sz="2400" b="0" i="0" u="none" strike="noStrike" baseline="0" dirty="0">
                <a:solidFill>
                  <a:srgbClr val="000000"/>
                </a:solidFill>
                <a:latin typeface="Times New Roman" panose="02020603050405020304" pitchFamily="18" charset="0"/>
              </a:rPr>
              <a:t>Методика: пацієнта просять стиснути кисть у кулак розігнути ліктьовий суглоб і випрямити руку при невеликому згинанні в </a:t>
            </a:r>
            <a:r>
              <a:rPr lang="uk-UA" sz="2400" b="0" i="0" u="none" strike="noStrike" baseline="0" dirty="0" err="1">
                <a:solidFill>
                  <a:srgbClr val="000000"/>
                </a:solidFill>
                <a:latin typeface="Times New Roman" panose="02020603050405020304" pitchFamily="18" charset="0"/>
              </a:rPr>
              <a:t>променево</a:t>
            </a:r>
            <a:r>
              <a:rPr lang="uk-UA" sz="2400" b="0" i="0" u="none" strike="noStrike" baseline="0" dirty="0">
                <a:solidFill>
                  <a:srgbClr val="000000"/>
                </a:solidFill>
                <a:latin typeface="Times New Roman" panose="02020603050405020304" pitchFamily="18" charset="0"/>
              </a:rPr>
              <a:t>-зап’ястковому суглобі. Терапевт фіксує зап’ясток однією рукою та утримує кулак іншою рукою. Пацієнта просять розігнути зап’ясток з кулаком проти зусилля терапевта чи терапевт намагається додатково зігнути кулак, долаючи опір пацієнта. </a:t>
            </a:r>
          </a:p>
          <a:p>
            <a:pPr algn="just"/>
            <a:r>
              <a:rPr lang="uk-UA" sz="2400" b="0" i="0" u="none" strike="noStrike" baseline="0" dirty="0">
                <a:solidFill>
                  <a:srgbClr val="000000"/>
                </a:solidFill>
                <a:latin typeface="Times New Roman" panose="02020603050405020304" pitchFamily="18" charset="0"/>
              </a:rPr>
              <a:t>Оцінка. Сильний біль над латеральним </a:t>
            </a:r>
            <a:r>
              <a:rPr lang="uk-UA" sz="2400" b="0" i="0" u="none" strike="noStrike" baseline="0" dirty="0" err="1">
                <a:solidFill>
                  <a:srgbClr val="000000"/>
                </a:solidFill>
                <a:latin typeface="Times New Roman" panose="02020603050405020304" pitchFamily="18" charset="0"/>
              </a:rPr>
              <a:t>надвиростком</a:t>
            </a:r>
            <a:r>
              <a:rPr lang="uk-UA" sz="2400" b="0" i="0" u="none" strike="noStrike" baseline="0" dirty="0">
                <a:solidFill>
                  <a:srgbClr val="000000"/>
                </a:solidFill>
                <a:latin typeface="Times New Roman" panose="02020603050405020304" pitchFamily="18" charset="0"/>
              </a:rPr>
              <a:t> та у місці кріплення променевого розгинача зап’ястка вказує на латеральний </a:t>
            </a:r>
            <a:r>
              <a:rPr lang="uk-UA" sz="2400" b="0" i="0" u="none" strike="noStrike" baseline="0" dirty="0" err="1">
                <a:solidFill>
                  <a:srgbClr val="000000"/>
                </a:solidFill>
                <a:latin typeface="Times New Roman" panose="02020603050405020304" pitchFamily="18" charset="0"/>
              </a:rPr>
              <a:t>епікондиліт</a:t>
            </a:r>
            <a:r>
              <a:rPr lang="uk-UA" sz="2400" b="0" i="0" u="none" strike="noStrike" baseline="0" dirty="0">
                <a:solidFill>
                  <a:srgbClr val="000000"/>
                </a:solidFill>
                <a:latin typeface="Times New Roman" panose="02020603050405020304" pitchFamily="18" charset="0"/>
              </a:rPr>
              <a:t> </a:t>
            </a:r>
            <a:endParaRPr lang="uk-UA" sz="2400" dirty="0"/>
          </a:p>
        </p:txBody>
      </p:sp>
      <p:pic>
        <p:nvPicPr>
          <p:cNvPr id="7" name="Рисунок 6">
            <a:extLst>
              <a:ext uri="{FF2B5EF4-FFF2-40B4-BE49-F238E27FC236}">
                <a16:creationId xmlns:a16="http://schemas.microsoft.com/office/drawing/2014/main" id="{022766BB-8E25-4541-B40E-E671D70CC48A}"/>
              </a:ext>
            </a:extLst>
          </p:cNvPr>
          <p:cNvPicPr>
            <a:picLocks noChangeAspect="1"/>
          </p:cNvPicPr>
          <p:nvPr/>
        </p:nvPicPr>
        <p:blipFill>
          <a:blip r:embed="rId2"/>
          <a:stretch>
            <a:fillRect/>
          </a:stretch>
        </p:blipFill>
        <p:spPr>
          <a:xfrm>
            <a:off x="1393630" y="1455484"/>
            <a:ext cx="3186820" cy="3693814"/>
          </a:xfrm>
          <a:prstGeom prst="rect">
            <a:avLst/>
          </a:prstGeom>
        </p:spPr>
      </p:pic>
    </p:spTree>
    <p:extLst>
      <p:ext uri="{BB962C8B-B14F-4D97-AF65-F5344CB8AC3E}">
        <p14:creationId xmlns:p14="http://schemas.microsoft.com/office/powerpoint/2010/main" val="15124808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2F7EA29F-94BE-4D4B-9473-8EE31AEBF073}"/>
              </a:ext>
            </a:extLst>
          </p:cNvPr>
          <p:cNvPicPr/>
          <p:nvPr/>
        </p:nvPicPr>
        <p:blipFill rotWithShape="1">
          <a:blip r:embed="rId2" cstate="print">
            <a:extLst>
              <a:ext uri="{28A0092B-C50C-407E-A947-70E740481C1C}">
                <a14:useLocalDpi xmlns:a14="http://schemas.microsoft.com/office/drawing/2010/main" val="0"/>
              </a:ext>
            </a:extLst>
          </a:blip>
          <a:srcRect l="11440" t="2734" r="11561" b="14165"/>
          <a:stretch/>
        </p:blipFill>
        <p:spPr bwMode="auto">
          <a:xfrm>
            <a:off x="298548" y="2176315"/>
            <a:ext cx="3942080" cy="1914525"/>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ED6615B6-60A3-4B50-BB08-346F7DE7FC37}"/>
              </a:ext>
            </a:extLst>
          </p:cNvPr>
          <p:cNvSpPr txBox="1"/>
          <p:nvPr/>
        </p:nvSpPr>
        <p:spPr>
          <a:xfrm>
            <a:off x="4557932" y="1166032"/>
            <a:ext cx="7047132" cy="5019131"/>
          </a:xfrm>
          <a:prstGeom prst="rect">
            <a:avLst/>
          </a:prstGeom>
          <a:noFill/>
        </p:spPr>
        <p:txBody>
          <a:bodyPr wrap="square">
            <a:spAutoFit/>
          </a:bodyPr>
          <a:lstStyle/>
          <a:p>
            <a:pPr indent="450215" algn="just">
              <a:lnSpc>
                <a:spcPct val="150000"/>
              </a:lnSpc>
              <a:spcAft>
                <a:spcPts val="1000"/>
              </a:spcAft>
            </a:pPr>
            <a:r>
              <a:rPr lang="uk-UA" sz="2400" b="1" dirty="0">
                <a:effectLst/>
                <a:latin typeface="Times New Roman" panose="02020603050405020304" pitchFamily="18" charset="0"/>
                <a:ea typeface="Calibri" panose="020F0502020204030204" pitchFamily="34" charset="0"/>
                <a:cs typeface="Times New Roman" panose="02020603050405020304" pitchFamily="18" charset="0"/>
              </a:rPr>
              <a:t>Тест </a:t>
            </a:r>
            <a:r>
              <a:rPr lang="uk-UA" sz="2400" b="1" dirty="0" err="1">
                <a:effectLst/>
                <a:latin typeface="Times New Roman" panose="02020603050405020304" pitchFamily="18" charset="0"/>
                <a:ea typeface="Calibri" panose="020F0502020204030204" pitchFamily="34" charset="0"/>
                <a:cs typeface="Times New Roman" panose="02020603050405020304" pitchFamily="18" charset="0"/>
              </a:rPr>
              <a:t>Козена</a:t>
            </a:r>
            <a:r>
              <a:rPr lang="uk-UA" sz="2400" b="1" dirty="0">
                <a:effectLst/>
                <a:latin typeface="Times New Roman" panose="02020603050405020304" pitchFamily="18" charset="0"/>
                <a:ea typeface="Calibri" panose="020F0502020204030204" pitchFamily="34" charset="0"/>
                <a:cs typeface="Times New Roman" panose="02020603050405020304" pitchFamily="18" charset="0"/>
              </a:rPr>
              <a:t> або проба </a:t>
            </a:r>
            <a:r>
              <a:rPr lang="uk-UA" sz="2400" b="1" dirty="0" err="1">
                <a:effectLst/>
                <a:latin typeface="Times New Roman" panose="02020603050405020304" pitchFamily="18" charset="0"/>
                <a:ea typeface="Calibri" panose="020F0502020204030204" pitchFamily="34" charset="0"/>
                <a:cs typeface="Times New Roman" panose="02020603050405020304" pitchFamily="18" charset="0"/>
              </a:rPr>
              <a:t>Козена</a:t>
            </a:r>
            <a:r>
              <a:rPr lang="uk-UA"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це  один з найбільш поширених тестів для діагностики латерального </a:t>
            </a:r>
            <a:r>
              <a:rPr lang="uk-UA" sz="2400" dirty="0" err="1">
                <a:effectLst/>
                <a:latin typeface="Times New Roman" panose="02020603050405020304" pitchFamily="18" charset="0"/>
                <a:ea typeface="Calibri" panose="020F0502020204030204" pitchFamily="34" charset="0"/>
                <a:cs typeface="Times New Roman" panose="02020603050405020304" pitchFamily="18" charset="0"/>
              </a:rPr>
              <a:t>епікондиліту</a:t>
            </a: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 Цей тест також відомий як тест на розгинання зап'ястя з опором або тест на резистивний тенісний лікоть. Згідно зі вказівками терапевта пацієнт намагається розігнути зігнуте в кулак зап’ястя, долаючи опір. Тест вважається позитивним, якщо пацієнт відчуває посилення болю в області латерального </a:t>
            </a:r>
            <a:r>
              <a:rPr lang="uk-UA" sz="2400" dirty="0" err="1">
                <a:effectLst/>
                <a:latin typeface="Times New Roman" panose="02020603050405020304" pitchFamily="18" charset="0"/>
                <a:ea typeface="Calibri" panose="020F0502020204030204" pitchFamily="34" charset="0"/>
                <a:cs typeface="Times New Roman" panose="02020603050405020304" pitchFamily="18" charset="0"/>
              </a:rPr>
              <a:t>надмищелка</a:t>
            </a: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898986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FE0A0EC-76C5-4D73-803A-64CBB6E46DB6}"/>
              </a:ext>
            </a:extLst>
          </p:cNvPr>
          <p:cNvPicPr/>
          <p:nvPr/>
        </p:nvPicPr>
        <p:blipFill rotWithShape="1">
          <a:blip r:embed="rId2" cstate="print">
            <a:extLst>
              <a:ext uri="{28A0092B-C50C-407E-A947-70E740481C1C}">
                <a14:useLocalDpi xmlns:a14="http://schemas.microsoft.com/office/drawing/2010/main" val="0"/>
              </a:ext>
            </a:extLst>
          </a:blip>
          <a:srcRect l="11193" t="2460" r="11808" b="13891"/>
          <a:stretch/>
        </p:blipFill>
        <p:spPr bwMode="auto">
          <a:xfrm>
            <a:off x="898451" y="2252662"/>
            <a:ext cx="4064635" cy="1986915"/>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0865AAC6-E20D-4837-B24F-3D4A0E42078E}"/>
              </a:ext>
            </a:extLst>
          </p:cNvPr>
          <p:cNvSpPr txBox="1"/>
          <p:nvPr/>
        </p:nvSpPr>
        <p:spPr>
          <a:xfrm>
            <a:off x="5511017" y="319707"/>
            <a:ext cx="6098344" cy="5624553"/>
          </a:xfrm>
          <a:prstGeom prst="rect">
            <a:avLst/>
          </a:prstGeom>
          <a:noFill/>
        </p:spPr>
        <p:txBody>
          <a:bodyPr wrap="square">
            <a:spAutoFit/>
          </a:bodyPr>
          <a:lstStyle/>
          <a:p>
            <a:pPr indent="449580" algn="ctr">
              <a:lnSpc>
                <a:spcPct val="150000"/>
              </a:lnSpc>
              <a:spcAft>
                <a:spcPts val="1000"/>
              </a:spcAft>
            </a:pPr>
            <a:r>
              <a:rPr lang="uk-UA" sz="2400" b="1" dirty="0">
                <a:effectLst/>
                <a:latin typeface="Times New Roman" panose="02020603050405020304" pitchFamily="18" charset="0"/>
                <a:ea typeface="Calibri" panose="020F0502020204030204" pitchFamily="34" charset="0"/>
              </a:rPr>
              <a:t>Тест </a:t>
            </a:r>
            <a:r>
              <a:rPr lang="uk-UA" sz="2400" b="1" dirty="0" err="1">
                <a:effectLst/>
                <a:latin typeface="Times New Roman" panose="02020603050405020304" pitchFamily="18" charset="0"/>
                <a:ea typeface="Calibri" panose="020F0502020204030204" pitchFamily="34" charset="0"/>
              </a:rPr>
              <a:t>Мілла</a:t>
            </a:r>
            <a:endParaRPr lang="uk-UA" sz="2400" b="1" dirty="0">
              <a:effectLst/>
              <a:latin typeface="Times New Roman" panose="02020603050405020304" pitchFamily="18" charset="0"/>
              <a:ea typeface="Calibri" panose="020F0502020204030204" pitchFamily="34" charset="0"/>
              <a:cs typeface="Times New Roman" panose="02020603050405020304" pitchFamily="18" charset="0"/>
            </a:endParaRPr>
          </a:p>
          <a:p>
            <a:pPr indent="449580" algn="just">
              <a:lnSpc>
                <a:spcPct val="150000"/>
              </a:lnSpc>
              <a:spcAft>
                <a:spcPts val="1000"/>
              </a:spcAft>
            </a:pP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Суть тесту полягає в провокування болю в латеральній області ліктьового суглобу у відповідь на пасивне згинання та супінацію зап’ястка. </a:t>
            </a:r>
            <a:r>
              <a:rPr lang="uk-UA" sz="2400" dirty="0">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Тест </a:t>
            </a:r>
            <a:r>
              <a:rPr lang="uk-UA" sz="2400" dirty="0" err="1">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Мілла</a:t>
            </a:r>
            <a:r>
              <a:rPr lang="uk-UA" sz="2400" dirty="0">
                <a:solidFill>
                  <a:srgbClr val="1F1F1F"/>
                </a:solidFill>
                <a:effectLst/>
                <a:latin typeface="Times New Roman" panose="02020603050405020304" pitchFamily="18" charset="0"/>
                <a:ea typeface="Calibri" panose="020F0502020204030204" pitchFamily="34" charset="0"/>
                <a:cs typeface="Times New Roman" panose="02020603050405020304" pitchFamily="18" charset="0"/>
              </a:rPr>
              <a:t> є позитивним, якщо пацієнт відчуває біль у зовнішній стороні ліктя при розгинанні кисті. Цей біль може бути гострим або тупим, і він може посилюватися при зусиллі.</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50000"/>
              </a:lnSpc>
              <a:spcAft>
                <a:spcPts val="1000"/>
              </a:spcAft>
            </a:pPr>
            <a:endParaRPr lang="ru-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6315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EC77254-1EB0-49EA-BD7B-336E09470971}"/>
              </a:ext>
            </a:extLst>
          </p:cNvPr>
          <p:cNvPicPr/>
          <p:nvPr/>
        </p:nvPicPr>
        <p:blipFill rotWithShape="1">
          <a:blip r:embed="rId2" cstate="print">
            <a:extLst>
              <a:ext uri="{28A0092B-C50C-407E-A947-70E740481C1C}">
                <a14:useLocalDpi xmlns:a14="http://schemas.microsoft.com/office/drawing/2010/main" val="0"/>
              </a:ext>
            </a:extLst>
          </a:blip>
          <a:srcRect l="11685" t="5194" r="12177" b="9244"/>
          <a:stretch/>
        </p:blipFill>
        <p:spPr bwMode="auto">
          <a:xfrm>
            <a:off x="1235392" y="2726055"/>
            <a:ext cx="3503295" cy="1771650"/>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15CAFD6F-A928-4021-BC05-C4E6BCEFE61B}"/>
              </a:ext>
            </a:extLst>
          </p:cNvPr>
          <p:cNvSpPr txBox="1"/>
          <p:nvPr/>
        </p:nvSpPr>
        <p:spPr>
          <a:xfrm>
            <a:off x="5426612" y="859669"/>
            <a:ext cx="6098344" cy="4465133"/>
          </a:xfrm>
          <a:prstGeom prst="rect">
            <a:avLst/>
          </a:prstGeom>
          <a:noFill/>
        </p:spPr>
        <p:txBody>
          <a:bodyPr wrap="square">
            <a:spAutoFit/>
          </a:bodyPr>
          <a:lstStyle/>
          <a:p>
            <a:pPr indent="450215" algn="just">
              <a:lnSpc>
                <a:spcPct val="150000"/>
              </a:lnSpc>
              <a:spcAft>
                <a:spcPts val="1000"/>
              </a:spcAft>
            </a:pP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Тест </a:t>
            </a:r>
            <a:r>
              <a:rPr lang="uk-UA" sz="2400" dirty="0" err="1">
                <a:effectLst/>
                <a:latin typeface="Times New Roman" panose="02020603050405020304" pitchFamily="18" charset="0"/>
                <a:ea typeface="Calibri" panose="020F0502020204030204" pitchFamily="34" charset="0"/>
                <a:cs typeface="Times New Roman" panose="02020603050405020304" pitchFamily="18" charset="0"/>
              </a:rPr>
              <a:t>Медслі</a:t>
            </a: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 фактично діагностує загальний розгинач пальців, один з м’язів, що прикріплюються до латерального </a:t>
            </a:r>
            <a:r>
              <a:rPr lang="uk-UA" sz="2400" dirty="0" err="1">
                <a:effectLst/>
                <a:latin typeface="Times New Roman" panose="02020603050405020304" pitchFamily="18" charset="0"/>
                <a:ea typeface="Calibri" panose="020F0502020204030204" pitchFamily="34" charset="0"/>
                <a:cs typeface="Times New Roman" panose="02020603050405020304" pitchFamily="18" charset="0"/>
              </a:rPr>
              <a:t>надмищелку</a:t>
            </a: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 плечової кістки і знаходяться в зоні ризику при латеральному </a:t>
            </a:r>
            <a:r>
              <a:rPr lang="uk-UA" sz="2400" dirty="0" err="1">
                <a:effectLst/>
                <a:latin typeface="Times New Roman" panose="02020603050405020304" pitchFamily="18" charset="0"/>
                <a:ea typeface="Calibri" panose="020F0502020204030204" pitchFamily="34" charset="0"/>
                <a:cs typeface="Times New Roman" panose="02020603050405020304" pitchFamily="18" charset="0"/>
              </a:rPr>
              <a:t>епікондиліті</a:t>
            </a: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 Суть тесту полягає в провокуванні болю у відповідь на розгинання середнього пальця з опором.</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316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E94318-9C3C-4775-85A7-2CBFA3C752C4}"/>
              </a:ext>
            </a:extLst>
          </p:cNvPr>
          <p:cNvSpPr>
            <a:spLocks noGrp="1"/>
          </p:cNvSpPr>
          <p:nvPr>
            <p:ph type="title"/>
          </p:nvPr>
        </p:nvSpPr>
        <p:spPr>
          <a:xfrm>
            <a:off x="838200" y="365125"/>
            <a:ext cx="10515600" cy="661817"/>
          </a:xfrm>
        </p:spPr>
        <p:txBody>
          <a:bodyPr>
            <a:normAutofit fontScale="90000"/>
          </a:bodyPr>
          <a:lstStyle/>
          <a:p>
            <a:pPr algn="ctr"/>
            <a:r>
              <a:rPr lang="uk-UA" b="1" i="1" dirty="0">
                <a:latin typeface="Times New Roman" panose="02020603050405020304" pitchFamily="18" charset="0"/>
                <a:ea typeface="Calibri" panose="020F0502020204030204" pitchFamily="34" charset="0"/>
                <a:cs typeface="Times New Roman" panose="02020603050405020304" pitchFamily="18" charset="0"/>
              </a:rPr>
              <a:t>Тест Лахмана</a:t>
            </a:r>
            <a:br>
              <a:rPr lang="ru-UA" dirty="0">
                <a:latin typeface="Calibri" panose="020F0502020204030204" pitchFamily="34" charset="0"/>
                <a:ea typeface="Calibri" panose="020F0502020204030204" pitchFamily="34" charset="0"/>
                <a:cs typeface="Times New Roman" panose="02020603050405020304" pitchFamily="18" charset="0"/>
              </a:rPr>
            </a:br>
            <a:endParaRPr lang="ru-UA" dirty="0"/>
          </a:p>
        </p:txBody>
      </p:sp>
      <p:sp>
        <p:nvSpPr>
          <p:cNvPr id="3" name="Объект 2">
            <a:extLst>
              <a:ext uri="{FF2B5EF4-FFF2-40B4-BE49-F238E27FC236}">
                <a16:creationId xmlns:a16="http://schemas.microsoft.com/office/drawing/2014/main" id="{B108FFC1-3329-4F6F-AA55-6288768DC1E8}"/>
              </a:ext>
            </a:extLst>
          </p:cNvPr>
          <p:cNvSpPr>
            <a:spLocks noGrp="1"/>
          </p:cNvSpPr>
          <p:nvPr>
            <p:ph idx="1"/>
          </p:nvPr>
        </p:nvSpPr>
        <p:spPr>
          <a:xfrm>
            <a:off x="196948" y="872197"/>
            <a:ext cx="6865034" cy="5304766"/>
          </a:xfrm>
        </p:spPr>
        <p:txBody>
          <a:bodyPr>
            <a:normAutofit lnSpcReduction="10000"/>
          </a:bodyPr>
          <a:lstStyle/>
          <a:p>
            <a:pPr indent="457200" algn="just">
              <a:lnSpc>
                <a:spcPct val="115000"/>
              </a:lnSpc>
              <a:spcAft>
                <a:spcPts val="800"/>
              </a:spcAft>
            </a:pPr>
            <a:r>
              <a:rPr lang="uk-UA" dirty="0">
                <a:effectLst/>
                <a:latin typeface="Times New Roman" panose="02020603050405020304" pitchFamily="18" charset="0"/>
                <a:ea typeface="Calibri" panose="020F0502020204030204" pitchFamily="34" charset="0"/>
                <a:cs typeface="Times New Roman" panose="02020603050405020304" pitchFamily="18" charset="0"/>
              </a:rPr>
              <a:t>Інформативним є тест Лахмана,  який являє собою модифікацію тесту «висувної шухляди», коли зсув гомілки визначається при згинанні в колінному суглобі на 20-30°. Для цього пацієнта кладуть на спину та згинають пошкоджену ногу в колінному суглобі на двадцять-тридцять градусів. Потім фізичний терапевт фіксує стегно й одночасно просуває гомілку вперед. Якщо рух можливий, значить, зв’язка пошкоджена.</a:t>
            </a:r>
            <a:endParaRPr lang="ru-UA" dirty="0">
              <a:effectLst/>
              <a:latin typeface="Calibri" panose="020F0502020204030204" pitchFamily="34" charset="0"/>
              <a:ea typeface="Calibri" panose="020F0502020204030204" pitchFamily="34" charset="0"/>
              <a:cs typeface="Times New Roman" panose="02020603050405020304" pitchFamily="18" charset="0"/>
            </a:endParaRPr>
          </a:p>
          <a:p>
            <a:endParaRPr lang="ru-UA" dirty="0"/>
          </a:p>
        </p:txBody>
      </p:sp>
      <p:pic>
        <p:nvPicPr>
          <p:cNvPr id="2050" name="Picture 2" descr="Teste para o joelho LCA Lachman - YouTube">
            <a:extLst>
              <a:ext uri="{FF2B5EF4-FFF2-40B4-BE49-F238E27FC236}">
                <a16:creationId xmlns:a16="http://schemas.microsoft.com/office/drawing/2014/main" id="{4A8EEDBD-AD92-4F5B-BECE-2C65B6D2F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7348" y="1559755"/>
            <a:ext cx="4766604" cy="3574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937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68AFE3-1E22-4DAD-9D41-02D9C640B6CA}"/>
              </a:ext>
            </a:extLst>
          </p:cNvPr>
          <p:cNvSpPr>
            <a:spLocks noGrp="1"/>
          </p:cNvSpPr>
          <p:nvPr>
            <p:ph type="title"/>
          </p:nvPr>
        </p:nvSpPr>
        <p:spPr>
          <a:xfrm>
            <a:off x="838200" y="365125"/>
            <a:ext cx="10515600" cy="802493"/>
          </a:xfrm>
        </p:spPr>
        <p:txBody>
          <a:bodyPr>
            <a:normAutofit fontScale="90000"/>
          </a:bodyPr>
          <a:lstStyle/>
          <a:p>
            <a:pPr algn="ctr"/>
            <a:r>
              <a:rPr lang="uk-UA" i="1" dirty="0">
                <a:latin typeface="Times New Roman" panose="02020603050405020304" pitchFamily="18" charset="0"/>
                <a:ea typeface="Calibri" panose="020F0502020204030204" pitchFamily="34" charset="0"/>
                <a:cs typeface="Times New Roman" panose="02020603050405020304" pitchFamily="18" charset="0"/>
              </a:rPr>
              <a:t>Зворотний тест Лахмана</a:t>
            </a:r>
            <a:br>
              <a:rPr lang="ru-UA" dirty="0">
                <a:latin typeface="Calibri" panose="020F0502020204030204" pitchFamily="34" charset="0"/>
                <a:ea typeface="Calibri" panose="020F0502020204030204" pitchFamily="34" charset="0"/>
                <a:cs typeface="Times New Roman" panose="02020603050405020304" pitchFamily="18" charset="0"/>
              </a:rPr>
            </a:br>
            <a:endParaRPr lang="ru-UA" dirty="0"/>
          </a:p>
        </p:txBody>
      </p:sp>
      <p:sp>
        <p:nvSpPr>
          <p:cNvPr id="3" name="Объект 2">
            <a:extLst>
              <a:ext uri="{FF2B5EF4-FFF2-40B4-BE49-F238E27FC236}">
                <a16:creationId xmlns:a16="http://schemas.microsoft.com/office/drawing/2014/main" id="{058DE44E-B1C6-45C1-9E14-AF6401ACBFC5}"/>
              </a:ext>
            </a:extLst>
          </p:cNvPr>
          <p:cNvSpPr>
            <a:spLocks noGrp="1"/>
          </p:cNvSpPr>
          <p:nvPr>
            <p:ph idx="1"/>
          </p:nvPr>
        </p:nvSpPr>
        <p:spPr>
          <a:xfrm>
            <a:off x="450165" y="928468"/>
            <a:ext cx="6752493" cy="5248495"/>
          </a:xfrm>
        </p:spPr>
        <p:txBody>
          <a:bodyPr/>
          <a:lstStyle/>
          <a:p>
            <a:pPr indent="457200" algn="just">
              <a:lnSpc>
                <a:spcPct val="115000"/>
              </a:lnSpc>
              <a:spcAft>
                <a:spcPts val="800"/>
              </a:spcAft>
            </a:pP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Пацієнт лежить на животі, фізичний терапевт обхоплює рукою проксимальну частину зовнішньої поверхні гомілки та фіксує дистальну частину стегна пацієнта у себе в пахвовій западині. Іншою рукою фізичний терапевт обхоплює дистальну частину стегна пацієнта трохи </a:t>
            </a:r>
            <a:r>
              <a:rPr lang="uk-UA" sz="2400" dirty="0" err="1">
                <a:effectLst/>
                <a:latin typeface="Times New Roman" panose="02020603050405020304" pitchFamily="18" charset="0"/>
                <a:ea typeface="Calibri" panose="020F0502020204030204" pitchFamily="34" charset="0"/>
                <a:cs typeface="Times New Roman" panose="02020603050405020304" pitchFamily="18" charset="0"/>
              </a:rPr>
              <a:t>проксимальніше</a:t>
            </a: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  надколінка для іммобілізації стегна. Потім намагається змістити гомілку вперед відносно стегна. Оцінка тесту ідентична класичному тесту Лахмана.</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UA" dirty="0"/>
          </a:p>
        </p:txBody>
      </p:sp>
      <p:pic>
        <p:nvPicPr>
          <p:cNvPr id="5" name="Рисунок 4">
            <a:extLst>
              <a:ext uri="{FF2B5EF4-FFF2-40B4-BE49-F238E27FC236}">
                <a16:creationId xmlns:a16="http://schemas.microsoft.com/office/drawing/2014/main" id="{01D0382B-7B35-42A6-B527-53A0D09586B2}"/>
              </a:ext>
            </a:extLst>
          </p:cNvPr>
          <p:cNvPicPr>
            <a:picLocks noChangeAspect="1"/>
          </p:cNvPicPr>
          <p:nvPr/>
        </p:nvPicPr>
        <p:blipFill rotWithShape="1">
          <a:blip r:embed="rId2"/>
          <a:srcRect l="35308" t="34864" r="35731" b="30658"/>
          <a:stretch/>
        </p:blipFill>
        <p:spPr>
          <a:xfrm>
            <a:off x="7534841" y="1868706"/>
            <a:ext cx="4206994" cy="2815836"/>
          </a:xfrm>
          <a:prstGeom prst="rect">
            <a:avLst/>
          </a:prstGeom>
        </p:spPr>
      </p:pic>
    </p:spTree>
    <p:extLst>
      <p:ext uri="{BB962C8B-B14F-4D97-AF65-F5344CB8AC3E}">
        <p14:creationId xmlns:p14="http://schemas.microsoft.com/office/powerpoint/2010/main" val="2076882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78963F-8AB8-41BA-8F3B-1B595E12413D}"/>
              </a:ext>
            </a:extLst>
          </p:cNvPr>
          <p:cNvSpPr>
            <a:spLocks noGrp="1"/>
          </p:cNvSpPr>
          <p:nvPr>
            <p:ph type="title"/>
          </p:nvPr>
        </p:nvSpPr>
        <p:spPr>
          <a:xfrm>
            <a:off x="838200" y="365125"/>
            <a:ext cx="10515600" cy="746223"/>
          </a:xfrm>
        </p:spPr>
        <p:txBody>
          <a:bodyPr/>
          <a:lstStyle/>
          <a:p>
            <a:pPr algn="ctr"/>
            <a:r>
              <a:rPr lang="uk-UA" b="1" i="1" dirty="0">
                <a:latin typeface="Times New Roman" panose="02020603050405020304" pitchFamily="18" charset="0"/>
                <a:ea typeface="Calibri" panose="020F0502020204030204" pitchFamily="34" charset="0"/>
                <a:cs typeface="Times New Roman" panose="02020603050405020304" pitchFamily="18" charset="0"/>
              </a:rPr>
              <a:t>Тест </a:t>
            </a:r>
            <a:r>
              <a:rPr lang="uk-UA" b="1" i="1" dirty="0" err="1">
                <a:latin typeface="Times New Roman" panose="02020603050405020304" pitchFamily="18" charset="0"/>
                <a:ea typeface="Calibri" panose="020F0502020204030204" pitchFamily="34" charset="0"/>
                <a:cs typeface="Times New Roman" panose="02020603050405020304" pitchFamily="18" charset="0"/>
              </a:rPr>
              <a:t>Томпсона</a:t>
            </a:r>
            <a:r>
              <a:rPr lang="uk-UA" b="1" i="1" dirty="0">
                <a:latin typeface="Times New Roman" panose="02020603050405020304" pitchFamily="18" charset="0"/>
                <a:ea typeface="Calibri" panose="020F0502020204030204" pitchFamily="34" charset="0"/>
                <a:cs typeface="Times New Roman" panose="02020603050405020304" pitchFamily="18" charset="0"/>
              </a:rPr>
              <a:t> (стикання гомілки)</a:t>
            </a:r>
            <a:endParaRPr lang="ru-UA" b="1" dirty="0"/>
          </a:p>
        </p:txBody>
      </p:sp>
      <p:sp>
        <p:nvSpPr>
          <p:cNvPr id="3" name="Объект 2">
            <a:extLst>
              <a:ext uri="{FF2B5EF4-FFF2-40B4-BE49-F238E27FC236}">
                <a16:creationId xmlns:a16="http://schemas.microsoft.com/office/drawing/2014/main" id="{53C7DE62-5D42-42CC-B947-9190F0FE3AB6}"/>
              </a:ext>
            </a:extLst>
          </p:cNvPr>
          <p:cNvSpPr>
            <a:spLocks noGrp="1"/>
          </p:cNvSpPr>
          <p:nvPr>
            <p:ph idx="1"/>
          </p:nvPr>
        </p:nvSpPr>
        <p:spPr>
          <a:xfrm>
            <a:off x="225084" y="1825625"/>
            <a:ext cx="6625882" cy="4351338"/>
          </a:xfrm>
        </p:spPr>
        <p:txBody>
          <a:bodyPr/>
          <a:lstStyle/>
          <a:p>
            <a:pPr algn="just"/>
            <a:r>
              <a:rPr lang="uk-UA" dirty="0">
                <a:effectLst/>
                <a:latin typeface="Times New Roman" panose="02020603050405020304" pitchFamily="18" charset="0"/>
                <a:ea typeface="Calibri" panose="020F0502020204030204" pitchFamily="34" charset="0"/>
                <a:cs typeface="Times New Roman" panose="02020603050405020304" pitchFamily="18" charset="0"/>
              </a:rPr>
              <a:t>Пацієнт лежить на животі, при зігнутій у колінному суглобі під прями кутом гомілці фізичний терапевт стискає литковий м’яз у найтовстішій ділянці. Тест негативний, якщо відбудеться згинання стопи, позитивний, якщо згинання стопи відсутнє.</a:t>
            </a:r>
            <a:endParaRPr lang="ru-UA" dirty="0">
              <a:effectLst/>
              <a:latin typeface="Calibri" panose="020F0502020204030204" pitchFamily="34" charset="0"/>
              <a:ea typeface="Calibri" panose="020F0502020204030204" pitchFamily="34" charset="0"/>
              <a:cs typeface="Times New Roman" panose="02020603050405020304" pitchFamily="18" charset="0"/>
            </a:endParaRPr>
          </a:p>
          <a:p>
            <a:endParaRPr lang="ru-UA" dirty="0"/>
          </a:p>
        </p:txBody>
      </p:sp>
      <p:pic>
        <p:nvPicPr>
          <p:cNvPr id="3074" name="Picture 2" descr="Тендинит ахиллова сухожилия и другие проблемы с ахиллом - симптомы и  диагностика">
            <a:extLst>
              <a:ext uri="{FF2B5EF4-FFF2-40B4-BE49-F238E27FC236}">
                <a16:creationId xmlns:a16="http://schemas.microsoft.com/office/drawing/2014/main" id="{5C242799-7270-4D7F-BD2A-58430376D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6892" y="2139095"/>
            <a:ext cx="4023361" cy="3096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630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AF6357-BF79-44E6-A725-2CE14E982411}"/>
              </a:ext>
            </a:extLst>
          </p:cNvPr>
          <p:cNvSpPr>
            <a:spLocks noGrp="1"/>
          </p:cNvSpPr>
          <p:nvPr>
            <p:ph type="title"/>
          </p:nvPr>
        </p:nvSpPr>
        <p:spPr>
          <a:xfrm>
            <a:off x="838200" y="365125"/>
            <a:ext cx="10515600" cy="633681"/>
          </a:xfrm>
        </p:spPr>
        <p:txBody>
          <a:bodyPr>
            <a:normAutofit fontScale="90000"/>
          </a:bodyPr>
          <a:lstStyle/>
          <a:p>
            <a:pPr algn="ctr"/>
            <a:r>
              <a:rPr lang="uk-UA" b="1" i="1" dirty="0">
                <a:latin typeface="Times New Roman" panose="02020603050405020304" pitchFamily="18" charset="0"/>
                <a:ea typeface="Calibri" panose="020F0502020204030204" pitchFamily="34" charset="0"/>
                <a:cs typeface="Times New Roman" panose="02020603050405020304" pitchFamily="18" charset="0"/>
              </a:rPr>
              <a:t>Тест </a:t>
            </a:r>
            <a:r>
              <a:rPr lang="uk-UA" b="1" i="1" dirty="0" err="1">
                <a:latin typeface="Times New Roman" panose="02020603050405020304" pitchFamily="18" charset="0"/>
                <a:ea typeface="Calibri" panose="020F0502020204030204" pitchFamily="34" charset="0"/>
                <a:cs typeface="Times New Roman" panose="02020603050405020304" pitchFamily="18" charset="0"/>
              </a:rPr>
              <a:t>Matles</a:t>
            </a:r>
            <a:r>
              <a:rPr lang="uk-UA" b="1" dirty="0">
                <a:latin typeface="Times New Roman" panose="02020603050405020304" pitchFamily="18" charset="0"/>
                <a:ea typeface="Calibri" panose="020F0502020204030204" pitchFamily="34" charset="0"/>
                <a:cs typeface="Times New Roman" panose="02020603050405020304" pitchFamily="18" charset="0"/>
              </a:rPr>
              <a:t> </a:t>
            </a:r>
            <a:endParaRPr lang="ru-UA" b="1" dirty="0"/>
          </a:p>
        </p:txBody>
      </p:sp>
      <p:sp>
        <p:nvSpPr>
          <p:cNvPr id="3" name="Объект 2">
            <a:extLst>
              <a:ext uri="{FF2B5EF4-FFF2-40B4-BE49-F238E27FC236}">
                <a16:creationId xmlns:a16="http://schemas.microsoft.com/office/drawing/2014/main" id="{9BA4CEF8-E8D7-4070-8F0B-0DE675B7F567}"/>
              </a:ext>
            </a:extLst>
          </p:cNvPr>
          <p:cNvSpPr>
            <a:spLocks noGrp="1"/>
          </p:cNvSpPr>
          <p:nvPr>
            <p:ph idx="1"/>
          </p:nvPr>
        </p:nvSpPr>
        <p:spPr>
          <a:xfrm>
            <a:off x="239152" y="1564838"/>
            <a:ext cx="6372664" cy="4612125"/>
          </a:xfrm>
        </p:spPr>
        <p:txBody>
          <a:bodyPr/>
          <a:lstStyle/>
          <a:p>
            <a:pPr algn="just"/>
            <a:r>
              <a:rPr lang="uk-UA" dirty="0">
                <a:effectLst/>
                <a:latin typeface="Times New Roman" panose="02020603050405020304" pitchFamily="18" charset="0"/>
                <a:ea typeface="Calibri" panose="020F0502020204030204" pitchFamily="34" charset="0"/>
                <a:cs typeface="Times New Roman" panose="02020603050405020304" pitchFamily="18" charset="0"/>
              </a:rPr>
              <a:t>Пацієнт лежить на животі із зігнутими в колінних суглобах нижніми кінцівками, стопа займає положення згинання 20-30° через тонус литкового м’яза. При розриві відзначається зменшення згинання на стороні ушкодження.</a:t>
            </a:r>
            <a:endParaRPr lang="ru-UA" dirty="0">
              <a:effectLst/>
              <a:latin typeface="Calibri" panose="020F0502020204030204" pitchFamily="34" charset="0"/>
              <a:ea typeface="Calibri" panose="020F0502020204030204" pitchFamily="34" charset="0"/>
              <a:cs typeface="Times New Roman" panose="02020603050405020304" pitchFamily="18" charset="0"/>
            </a:endParaRPr>
          </a:p>
          <a:p>
            <a:endParaRPr lang="ru-UA" dirty="0"/>
          </a:p>
        </p:txBody>
      </p:sp>
      <p:pic>
        <p:nvPicPr>
          <p:cNvPr id="4" name="Рисунок 3">
            <a:extLst>
              <a:ext uri="{FF2B5EF4-FFF2-40B4-BE49-F238E27FC236}">
                <a16:creationId xmlns:a16="http://schemas.microsoft.com/office/drawing/2014/main" id="{6D589C46-5E44-4D8B-8F82-0686852E27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2148" y="1564838"/>
            <a:ext cx="3579492" cy="3221917"/>
          </a:xfrm>
          <a:prstGeom prst="rect">
            <a:avLst/>
          </a:prstGeom>
        </p:spPr>
      </p:pic>
    </p:spTree>
    <p:extLst>
      <p:ext uri="{BB962C8B-B14F-4D97-AF65-F5344CB8AC3E}">
        <p14:creationId xmlns:p14="http://schemas.microsoft.com/office/powerpoint/2010/main" val="1774842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AAA04D-A292-4869-9200-F64074109C96}"/>
              </a:ext>
            </a:extLst>
          </p:cNvPr>
          <p:cNvSpPr>
            <a:spLocks noGrp="1"/>
          </p:cNvSpPr>
          <p:nvPr>
            <p:ph type="title"/>
          </p:nvPr>
        </p:nvSpPr>
        <p:spPr/>
        <p:txBody>
          <a:bodyPr/>
          <a:lstStyle/>
          <a:p>
            <a:pPr algn="ctr"/>
            <a:r>
              <a:rPr lang="uk-UA" b="1" i="1" dirty="0">
                <a:latin typeface="Times New Roman" panose="02020603050405020304" pitchFamily="18" charset="0"/>
                <a:ea typeface="Calibri" panose="020F0502020204030204" pitchFamily="34" charset="0"/>
                <a:cs typeface="Times New Roman" panose="02020603050405020304" pitchFamily="18" charset="0"/>
              </a:rPr>
              <a:t>Функціональна проба</a:t>
            </a:r>
            <a:endParaRPr lang="ru-UA" b="1" dirty="0"/>
          </a:p>
        </p:txBody>
      </p:sp>
      <p:sp>
        <p:nvSpPr>
          <p:cNvPr id="3" name="Объект 2">
            <a:extLst>
              <a:ext uri="{FF2B5EF4-FFF2-40B4-BE49-F238E27FC236}">
                <a16:creationId xmlns:a16="http://schemas.microsoft.com/office/drawing/2014/main" id="{B8B7C47B-A988-4F6D-8053-FA16CE8785FB}"/>
              </a:ext>
            </a:extLst>
          </p:cNvPr>
          <p:cNvSpPr>
            <a:spLocks noGrp="1"/>
          </p:cNvSpPr>
          <p:nvPr>
            <p:ph idx="1"/>
          </p:nvPr>
        </p:nvSpPr>
        <p:spPr>
          <a:xfrm>
            <a:off x="838200" y="1519311"/>
            <a:ext cx="10515600" cy="4657652"/>
          </a:xfrm>
        </p:spPr>
        <p:txBody>
          <a:bodyPr/>
          <a:lstStyle/>
          <a:p>
            <a:pPr algn="just"/>
            <a:r>
              <a:rPr lang="uk-UA" sz="3200" dirty="0">
                <a:effectLst/>
                <a:latin typeface="Times New Roman" panose="02020603050405020304" pitchFamily="18" charset="0"/>
                <a:ea typeface="Calibri" panose="020F0502020204030204" pitchFamily="34" charset="0"/>
                <a:cs typeface="Times New Roman" panose="02020603050405020304" pitchFamily="18" charset="0"/>
              </a:rPr>
              <a:t>Пацієнту пропонують піднятися на носок здорової та ушкодженої кінцівок. Позитивним результатом вважається неможливість виконання проби і це є ознакою функціональної неспроможності литкового м’яза. </a:t>
            </a:r>
            <a:endParaRPr lang="ru-UA"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ru-UA" dirty="0"/>
          </a:p>
        </p:txBody>
      </p:sp>
    </p:spTree>
    <p:extLst>
      <p:ext uri="{BB962C8B-B14F-4D97-AF65-F5344CB8AC3E}">
        <p14:creationId xmlns:p14="http://schemas.microsoft.com/office/powerpoint/2010/main" val="4017166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B33CC5-183E-4C71-B6C1-D4BE0369F154}"/>
              </a:ext>
            </a:extLst>
          </p:cNvPr>
          <p:cNvSpPr>
            <a:spLocks noGrp="1"/>
          </p:cNvSpPr>
          <p:nvPr>
            <p:ph type="title"/>
          </p:nvPr>
        </p:nvSpPr>
        <p:spPr>
          <a:xfrm>
            <a:off x="838200" y="365125"/>
            <a:ext cx="10515600" cy="535207"/>
          </a:xfrm>
        </p:spPr>
        <p:txBody>
          <a:bodyPr>
            <a:normAutofit fontScale="90000"/>
          </a:bodyPr>
          <a:lstStyle/>
          <a:p>
            <a:pPr algn="ctr"/>
            <a:r>
              <a:rPr lang="uk-UA" sz="4800" b="1" i="1" dirty="0">
                <a:latin typeface="Times New Roman" panose="02020603050405020304" pitchFamily="18" charset="0"/>
                <a:ea typeface="Calibri" panose="020F0502020204030204" pitchFamily="34" charset="0"/>
                <a:cs typeface="Times New Roman" panose="02020603050405020304" pitchFamily="18" charset="0"/>
              </a:rPr>
              <a:t>Обернений тест</a:t>
            </a:r>
            <a:endParaRPr lang="ru-UA" sz="4800" b="1" dirty="0"/>
          </a:p>
        </p:txBody>
      </p:sp>
      <p:sp>
        <p:nvSpPr>
          <p:cNvPr id="3" name="Объект 2">
            <a:extLst>
              <a:ext uri="{FF2B5EF4-FFF2-40B4-BE49-F238E27FC236}">
                <a16:creationId xmlns:a16="http://schemas.microsoft.com/office/drawing/2014/main" id="{0EFE7037-884B-4858-B806-A680CFEC867A}"/>
              </a:ext>
            </a:extLst>
          </p:cNvPr>
          <p:cNvSpPr>
            <a:spLocks noGrp="1"/>
          </p:cNvSpPr>
          <p:nvPr>
            <p:ph idx="1"/>
          </p:nvPr>
        </p:nvSpPr>
        <p:spPr>
          <a:xfrm>
            <a:off x="182880" y="1674055"/>
            <a:ext cx="11170920" cy="4502908"/>
          </a:xfrm>
        </p:spPr>
        <p:txBody>
          <a:bodyPr/>
          <a:lstStyle/>
          <a:p>
            <a:pPr algn="just"/>
            <a:r>
              <a:rPr lang="uk-UA" sz="2400" dirty="0">
                <a:effectLst/>
                <a:latin typeface="Times New Roman" panose="02020603050405020304" pitchFamily="18" charset="0"/>
                <a:ea typeface="Calibri" panose="020F0502020204030204" pitchFamily="34" charset="0"/>
                <a:cs typeface="Times New Roman" panose="02020603050405020304" pitchFamily="18" charset="0"/>
              </a:rPr>
              <a:t>Пацієнт сидить на кушетці, обидві нижні кінцівки вільно лежать на ній. Дослідження проводиться за допомогою гоніометра.            Спочатку досліджують неушкоджену кінцівку на предмет пасивного розгинання стопи при розігнутому та зігнутому колінному суглобі. Потім аналогічно досліджують ушкоджену кінцівку. Специфічним є дослідження розгинання стопи при розігнутому колінному суглобі. Збільшення обсягу пасивного розгинання стопи при ушкодженні </a:t>
            </a:r>
            <a:r>
              <a:rPr lang="uk-UA" sz="2400" dirty="0" err="1">
                <a:effectLst/>
                <a:latin typeface="Times New Roman" panose="02020603050405020304" pitchFamily="18" charset="0"/>
                <a:ea typeface="Calibri" panose="020F0502020204030204" pitchFamily="34" charset="0"/>
                <a:cs typeface="Times New Roman" panose="02020603050405020304" pitchFamily="18" charset="0"/>
              </a:rPr>
              <a:t>ахіллового</a:t>
            </a:r>
            <a:r>
              <a:rPr lang="uk-UA" sz="2400" dirty="0">
                <a:effectLst/>
                <a:latin typeface="Times New Roman" panose="02020603050405020304" pitchFamily="18" charset="0"/>
                <a:ea typeface="Calibri" panose="020F0502020204030204" pitchFamily="34" charset="0"/>
                <a:cs typeface="Times New Roman" panose="02020603050405020304" pitchFamily="18" charset="0"/>
              </a:rPr>
              <a:t> сухожилка пов’язують із його подовженням.</a:t>
            </a:r>
            <a:endParaRPr lang="ru-UA"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ru-UA" dirty="0"/>
          </a:p>
        </p:txBody>
      </p:sp>
    </p:spTree>
    <p:extLst>
      <p:ext uri="{BB962C8B-B14F-4D97-AF65-F5344CB8AC3E}">
        <p14:creationId xmlns:p14="http://schemas.microsoft.com/office/powerpoint/2010/main" val="1272788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Сухожилки та м’язиплечового суглоба">
            <a:extLst>
              <a:ext uri="{FF2B5EF4-FFF2-40B4-BE49-F238E27FC236}">
                <a16:creationId xmlns:a16="http://schemas.microsoft.com/office/drawing/2014/main" id="{64F1C5D2-3ADA-400A-AADD-A4EF58ECFE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9116" y="3137095"/>
            <a:ext cx="4403853" cy="33762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Сухожилки та м’язиплечового суглоба">
            <a:extLst>
              <a:ext uri="{FF2B5EF4-FFF2-40B4-BE49-F238E27FC236}">
                <a16:creationId xmlns:a16="http://schemas.microsoft.com/office/drawing/2014/main" id="{9300BF9F-1A99-4F9C-87FE-D630329A38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5373" y="600401"/>
            <a:ext cx="3467610" cy="265850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Суглоб, що формують плечовий пояс">
            <a:extLst>
              <a:ext uri="{FF2B5EF4-FFF2-40B4-BE49-F238E27FC236}">
                <a16:creationId xmlns:a16="http://schemas.microsoft.com/office/drawing/2014/main" id="{1359A57F-D48D-4FE3-B1B6-1D4123FF7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179" y="722209"/>
            <a:ext cx="4283612" cy="2414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54308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1984</Words>
  <Application>Microsoft Office PowerPoint</Application>
  <PresentationFormat>Широкоэкранный</PresentationFormat>
  <Paragraphs>71</Paragraphs>
  <Slides>26</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26</vt:i4>
      </vt:variant>
    </vt:vector>
  </HeadingPairs>
  <TitlesOfParts>
    <vt:vector size="31" baseType="lpstr">
      <vt:lpstr>Arial</vt:lpstr>
      <vt:lpstr>Calibri</vt:lpstr>
      <vt:lpstr>Calibri Light</vt:lpstr>
      <vt:lpstr>Times New Roman</vt:lpstr>
      <vt:lpstr>Тема Office</vt:lpstr>
      <vt:lpstr>ФУНКЦІОНАЛЬНІ ТЕСТИ</vt:lpstr>
      <vt:lpstr>Симптом «висувної шухляди»</vt:lpstr>
      <vt:lpstr>Тест Лахмана </vt:lpstr>
      <vt:lpstr>Зворотний тест Лахмана </vt:lpstr>
      <vt:lpstr>Тест Томпсона (стикання гомілки)</vt:lpstr>
      <vt:lpstr>Тест Matles </vt:lpstr>
      <vt:lpstr>Функціональна проба</vt:lpstr>
      <vt:lpstr>Обернений тест</vt:lpstr>
      <vt:lpstr>Презентация PowerPoint</vt:lpstr>
      <vt:lpstr>Презентация PowerPoint</vt:lpstr>
      <vt:lpstr>Codman’s тест </vt:lpstr>
      <vt:lpstr>Модифікований тест Codman’s тест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ФУНКЦІОНАЛЬНІ ТЕСТИ</dc:title>
  <dc:creator>Елена Бессарабова</dc:creator>
  <cp:lastModifiedBy>Елена Бессарабова</cp:lastModifiedBy>
  <cp:revision>10</cp:revision>
  <dcterms:created xsi:type="dcterms:W3CDTF">2025-10-06T12:47:59Z</dcterms:created>
  <dcterms:modified xsi:type="dcterms:W3CDTF">2025-10-22T13:17:32Z</dcterms:modified>
</cp:coreProperties>
</file>