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embeddedFontLst>
    <p:embeddedFont>
      <p:font typeface="Crimson Pro"/>
      <p:regular r:id="rId18"/>
    </p:embeddedFont>
    <p:embeddedFont>
      <p:font typeface="Crimson Pro"/>
      <p:regular r:id="rId19"/>
    </p:embeddedFont>
    <p:embeddedFont>
      <p:font typeface="Crimson Pro"/>
      <p:regular r:id="rId20"/>
    </p:embeddedFont>
    <p:embeddedFont>
      <p:font typeface="Crimson Pro"/>
      <p:regular r:id="rId21"/>
    </p:embeddedFont>
    <p:embeddedFont>
      <p:font typeface="Open Sans"/>
      <p:regular r:id="rId22"/>
    </p:embeddedFont>
    <p:embeddedFont>
      <p:font typeface="Open Sans"/>
      <p:regular r:id="rId23"/>
    </p:embeddedFont>
    <p:embeddedFont>
      <p:font typeface="Open Sans"/>
      <p:regular r:id="rId24"/>
    </p:embeddedFont>
    <p:embeddedFont>
      <p:font typeface="Open Sans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Relationship Id="rId24" Type="http://schemas.openxmlformats.org/officeDocument/2006/relationships/font" Target="fonts/font7.fntdata"/><Relationship Id="rId2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image" Target="../media/image-11-3.png"/><Relationship Id="rId4" Type="http://schemas.openxmlformats.org/officeDocument/2006/relationships/image" Target="../media/image-11-4.sv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svg"/><Relationship Id="rId8" Type="http://schemas.openxmlformats.org/officeDocument/2006/relationships/image" Target="../media/image-5-8.png"/><Relationship Id="rId9" Type="http://schemas.openxmlformats.org/officeDocument/2006/relationships/image" Target="../media/image-5-9.svg"/><Relationship Id="rId10" Type="http://schemas.openxmlformats.org/officeDocument/2006/relationships/slideLayout" Target="../slideLayouts/slideLayout6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svg"/><Relationship Id="rId9" Type="http://schemas.openxmlformats.org/officeDocument/2006/relationships/image" Target="../media/image-8-9.png"/><Relationship Id="rId10" Type="http://schemas.openxmlformats.org/officeDocument/2006/relationships/image" Target="../media/image-8-10.svg"/><Relationship Id="rId11" Type="http://schemas.openxmlformats.org/officeDocument/2006/relationships/image" Target="../media/image-8-11.png"/><Relationship Id="rId12" Type="http://schemas.openxmlformats.org/officeDocument/2006/relationships/image" Target="../media/image-8-12.svg"/><Relationship Id="rId13" Type="http://schemas.openxmlformats.org/officeDocument/2006/relationships/slideLayout" Target="../slideLayouts/slideLayout9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18316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Парадигмальні зміни в управлінні людськими ресурсами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876205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Фундаментальна трансформація функції управління людськими ресурсами в епоху цифрових технологій та економіки знань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0054" y="295632"/>
            <a:ext cx="47439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Трансформація психологічного контракту</a:t>
            </a:r>
            <a:endParaRPr lang="en-US" sz="1650" dirty="0"/>
          </a:p>
        </p:txBody>
      </p:sp>
      <p:sp>
        <p:nvSpPr>
          <p:cNvPr id="3" name="Shape 1"/>
          <p:cNvSpPr/>
          <p:nvPr/>
        </p:nvSpPr>
        <p:spPr>
          <a:xfrm>
            <a:off x="430054" y="846415"/>
            <a:ext cx="6754058" cy="1068943"/>
          </a:xfrm>
          <a:prstGeom prst="roundRect">
            <a:avLst>
              <a:gd name="adj" fmla="val 42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881" y="797243"/>
            <a:ext cx="128945" cy="128945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340" y="1835587"/>
            <a:ext cx="128945" cy="1289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6504" y="1022866"/>
            <a:ext cx="2706648" cy="167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Традиційний психологічний контракт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606504" y="1298377"/>
            <a:ext cx="6401157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Працівник надає: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лояльність, присвячення часу, послух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606504" y="1566982"/>
            <a:ext cx="6401157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Організація гарантує: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стабільність зайнятості, передбачуване кар'єрне зростання, пенсійне забезпечення</a:t>
            </a:r>
            <a:endParaRPr lang="en-US" sz="800" dirty="0"/>
          </a:p>
        </p:txBody>
      </p:sp>
      <p:sp>
        <p:nvSpPr>
          <p:cNvPr id="9" name="Shape 5"/>
          <p:cNvSpPr/>
          <p:nvPr/>
        </p:nvSpPr>
        <p:spPr>
          <a:xfrm>
            <a:off x="430054" y="2022872"/>
            <a:ext cx="6754058" cy="1068943"/>
          </a:xfrm>
          <a:prstGeom prst="roundRect">
            <a:avLst>
              <a:gd name="adj" fmla="val 42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1" y="1973699"/>
            <a:ext cx="128945" cy="128945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40" y="3012043"/>
            <a:ext cx="128945" cy="12894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6504" y="2199323"/>
            <a:ext cx="2228136" cy="167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Новий психологічний контракт</a:t>
            </a:r>
            <a:endParaRPr lang="en-US" sz="1050" dirty="0"/>
          </a:p>
        </p:txBody>
      </p:sp>
      <p:sp>
        <p:nvSpPr>
          <p:cNvPr id="13" name="Text 7"/>
          <p:cNvSpPr/>
          <p:nvPr/>
        </p:nvSpPr>
        <p:spPr>
          <a:xfrm>
            <a:off x="606504" y="2474833"/>
            <a:ext cx="6401157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Працівник надає: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результати, ініціативність, адаптивність, інновації</a:t>
            </a:r>
            <a:endParaRPr lang="en-US" sz="800" dirty="0"/>
          </a:p>
        </p:txBody>
      </p:sp>
      <p:sp>
        <p:nvSpPr>
          <p:cNvPr id="14" name="Text 8"/>
          <p:cNvSpPr/>
          <p:nvPr/>
        </p:nvSpPr>
        <p:spPr>
          <a:xfrm>
            <a:off x="606504" y="2743438"/>
            <a:ext cx="6401157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Організація гарантує: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можливості розвитку, цікаві проекти, гнучкість, сенс роботи, інвестиції в employability</a:t>
            </a:r>
            <a:endParaRPr lang="en-US" sz="8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908" y="846415"/>
            <a:ext cx="6754058" cy="675405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453908" y="7721322"/>
            <a:ext cx="3229213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Етичні аспекти управління талантами</a:t>
            </a:r>
            <a:endParaRPr lang="en-US" sz="1250" dirty="0"/>
          </a:p>
        </p:txBody>
      </p:sp>
      <p:sp>
        <p:nvSpPr>
          <p:cNvPr id="17" name="Text 10"/>
          <p:cNvSpPr/>
          <p:nvPr/>
        </p:nvSpPr>
        <p:spPr>
          <a:xfrm>
            <a:off x="7453908" y="8030408"/>
            <a:ext cx="6754058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350"/>
              </a:lnSpc>
              <a:buSzPct val="100000"/>
              <a:buChar char="•"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Справедливість та інклюзивність: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подолання упереджень у прийнятті HR-рішень</a:t>
            </a:r>
            <a:endParaRPr lang="en-US" sz="800" dirty="0"/>
          </a:p>
        </p:txBody>
      </p:sp>
      <p:sp>
        <p:nvSpPr>
          <p:cNvPr id="18" name="Text 11"/>
          <p:cNvSpPr/>
          <p:nvPr/>
        </p:nvSpPr>
        <p:spPr>
          <a:xfrm>
            <a:off x="7453908" y="8239958"/>
            <a:ext cx="6754058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350"/>
              </a:lnSpc>
              <a:buSzPct val="100000"/>
              <a:buChar char="•"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Прозорість алгоритмів: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зрозумілість критеріїв автоматизованих систем оцінки</a:t>
            </a:r>
            <a:endParaRPr lang="en-US" sz="800" dirty="0"/>
          </a:p>
        </p:txBody>
      </p:sp>
      <p:sp>
        <p:nvSpPr>
          <p:cNvPr id="19" name="Text 12"/>
          <p:cNvSpPr/>
          <p:nvPr/>
        </p:nvSpPr>
        <p:spPr>
          <a:xfrm>
            <a:off x="7453908" y="8449508"/>
            <a:ext cx="6754058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350"/>
              </a:lnSpc>
              <a:buSzPct val="100000"/>
              <a:buChar char="•"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Конфіденційність даних: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захист персональної інформації працівників</a:t>
            </a:r>
            <a:endParaRPr lang="en-US" sz="800" dirty="0"/>
          </a:p>
        </p:txBody>
      </p:sp>
      <p:sp>
        <p:nvSpPr>
          <p:cNvPr id="20" name="Text 13"/>
          <p:cNvSpPr/>
          <p:nvPr/>
        </p:nvSpPr>
        <p:spPr>
          <a:xfrm>
            <a:off x="7453908" y="8659058"/>
            <a:ext cx="6754058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350"/>
              </a:lnSpc>
              <a:buSzPct val="100000"/>
              <a:buChar char="•"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Wellbeing: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турбота про фізичне та ментальне здоров'я персоналу</a:t>
            </a:r>
            <a:endParaRPr lang="en-US" sz="800" dirty="0"/>
          </a:p>
        </p:txBody>
      </p:sp>
      <p:sp>
        <p:nvSpPr>
          <p:cNvPr id="21" name="Text 14"/>
          <p:cNvSpPr/>
          <p:nvPr/>
        </p:nvSpPr>
        <p:spPr>
          <a:xfrm>
            <a:off x="7453908" y="8868608"/>
            <a:ext cx="6754058" cy="171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350"/>
              </a:lnSpc>
              <a:buSzPct val="100000"/>
              <a:buChar char="•"/>
            </a:pPr>
            <a:r>
              <a:rPr lang="en-US" sz="8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Соціальна відповідальність:</a:t>
            </a:r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вплив HR-практик на суспільство</a:t>
            </a:r>
            <a:endParaRPr lang="en-US" sz="800" dirty="0"/>
          </a:p>
        </p:txBody>
      </p:sp>
      <p:sp>
        <p:nvSpPr>
          <p:cNvPr id="22" name="Shape 15"/>
          <p:cNvSpPr/>
          <p:nvPr/>
        </p:nvSpPr>
        <p:spPr>
          <a:xfrm>
            <a:off x="430054" y="9252675"/>
            <a:ext cx="13770293" cy="20955"/>
          </a:xfrm>
          <a:prstGeom prst="rect">
            <a:avLst/>
          </a:prstGeom>
          <a:solidFill>
            <a:srgbClr val="443728">
              <a:alpha val="50000"/>
            </a:srgbClr>
          </a:solidFill>
          <a:ln/>
        </p:spPr>
      </p:sp>
      <p:sp>
        <p:nvSpPr>
          <p:cNvPr id="23" name="Text 16"/>
          <p:cNvSpPr/>
          <p:nvPr/>
        </p:nvSpPr>
        <p:spPr>
          <a:xfrm>
            <a:off x="430054" y="9394388"/>
            <a:ext cx="13770293" cy="343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Парадигмальні зміни в управлінні людськими ресурсами відображають фундаментальну трансформацію світу праці. HR-функція еволюціонує від адміністративної до стратегічної ролі, де професіонали поєднують бізнес-мислення, технологічну експертизу та глибоке розуміння людської природи для створення організацій майбутнього.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544" y="851416"/>
            <a:ext cx="12293679" cy="458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"Працівник знань" та трансформація психологічного контракту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733544" y="1676638"/>
            <a:ext cx="13163312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Поява "працівника знань", концептуалізована Пітером Друкером, кардинально змінила динаміку взаємин між організацією та співробітником, вимагаючи переосмислення традиційного психологічного контракту.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3544" y="2469594"/>
            <a:ext cx="6489978" cy="4115514"/>
          </a:xfrm>
          <a:prstGeom prst="roundRect">
            <a:avLst>
              <a:gd name="adj" fmla="val 18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24520" y="2660571"/>
            <a:ext cx="550069" cy="550069"/>
          </a:xfrm>
          <a:prstGeom prst="roundRect">
            <a:avLst>
              <a:gd name="adj" fmla="val 16621707"/>
            </a:avLst>
          </a:prstGeom>
          <a:solidFill>
            <a:srgbClr val="835E54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5730" y="2811780"/>
            <a:ext cx="247531" cy="24753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24520" y="3393996"/>
            <a:ext cx="3587591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Хто такий "працівник знань"?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24520" y="3790474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Основний ресурс: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знання, інформація, досвід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924520" y="4148018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Автономія: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самостійно визначає, як виконувати роботу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924520" y="4505563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Безперервне навчання: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постійне оновлення навичок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924520" y="4863108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Творчість та інновації: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ключовий внесок у розвиток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924520" y="5220653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Внутрішня мотивація: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прагнення до самореалізації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406878" y="2469594"/>
            <a:ext cx="6489978" cy="4115514"/>
          </a:xfrm>
          <a:prstGeom prst="roundRect">
            <a:avLst>
              <a:gd name="adj" fmla="val 18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597854" y="2660571"/>
            <a:ext cx="550069" cy="550069"/>
          </a:xfrm>
          <a:prstGeom prst="roundRect">
            <a:avLst>
              <a:gd name="adj" fmla="val 16621707"/>
            </a:avLst>
          </a:prstGeom>
          <a:solidFill>
            <a:srgbClr val="835E54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9064" y="2811780"/>
            <a:ext cx="247531" cy="24753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597854" y="3393996"/>
            <a:ext cx="4105632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Вплив на психологічний контракт</a:t>
            </a:r>
            <a:endParaRPr lang="en-US" sz="1800" dirty="0"/>
          </a:p>
        </p:txBody>
      </p:sp>
      <p:sp>
        <p:nvSpPr>
          <p:cNvPr id="17" name="Text 13"/>
          <p:cNvSpPr/>
          <p:nvPr/>
        </p:nvSpPr>
        <p:spPr>
          <a:xfrm>
            <a:off x="7597854" y="3790474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 "послуху" до "партнерства":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взаємна довіра та повага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7597854" y="4148018"/>
            <a:ext cx="610802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 стабільності до розвитку: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гарантія employability замість job security</a:t>
            </a:r>
            <a:endParaRPr lang="en-US" sz="1400" dirty="0"/>
          </a:p>
        </p:txBody>
      </p:sp>
      <p:sp>
        <p:nvSpPr>
          <p:cNvPr id="19" name="Text 15"/>
          <p:cNvSpPr/>
          <p:nvPr/>
        </p:nvSpPr>
        <p:spPr>
          <a:xfrm>
            <a:off x="7597854" y="4798933"/>
            <a:ext cx="610802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 контролю до делегування: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свобода та відповідальність</a:t>
            </a:r>
            <a:endParaRPr lang="en-US" sz="1400" dirty="0"/>
          </a:p>
        </p:txBody>
      </p:sp>
      <p:sp>
        <p:nvSpPr>
          <p:cNvPr id="20" name="Text 16"/>
          <p:cNvSpPr/>
          <p:nvPr/>
        </p:nvSpPr>
        <p:spPr>
          <a:xfrm>
            <a:off x="7597854" y="5156478"/>
            <a:ext cx="610802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 посадових інструкцій до гнучкості: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акцент на результатах, а не процесі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7597854" y="5807393"/>
            <a:ext cx="610802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Сенс та цінності:</a:t>
            </a:r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прагнення до роботи, що відповідає особистим переконанням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733544" y="6791325"/>
            <a:ext cx="13163312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Розуміння потреб та мотивації працівників знань є критично важливим для HR-функції, що прагне формувати сучасний, ефективний та взаємовигідний психологічний контракт.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3699"/>
            <a:ext cx="1142976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Історична еволюція управління людськими ресурсами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4402455"/>
            <a:ext cx="13042821" cy="22860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4" name="Shape 2"/>
          <p:cNvSpPr/>
          <p:nvPr/>
        </p:nvSpPr>
        <p:spPr>
          <a:xfrm>
            <a:off x="3316486" y="3807143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5" name="Shape 3"/>
          <p:cNvSpPr/>
          <p:nvPr/>
        </p:nvSpPr>
        <p:spPr>
          <a:xfrm>
            <a:off x="3104674" y="41792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9088" y="421642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048107" y="1916668"/>
            <a:ext cx="455949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1900-1950: Кадрове адміністрування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2345888"/>
            <a:ext cx="467153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Фокус на документообігу, обліку робочого часу та дотриманні трудового законодавства. Персонал розглядався як виробничий ресурс.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74556" y="4402455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744" y="41792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158" y="421642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3806666" y="5196245"/>
            <a:ext cx="435875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1950-1980: Управління персоналом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3650218" y="5625465"/>
            <a:ext cx="467165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Розширення функцій: підбір, навчання, мотивація. Визнання важливості людського фактору в організаційній ефективності.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8632746" y="3807143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5" name="Shape 13"/>
          <p:cNvSpPr/>
          <p:nvPr/>
        </p:nvSpPr>
        <p:spPr>
          <a:xfrm>
            <a:off x="8420933" y="41792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95348" y="421642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6308408" y="1916668"/>
            <a:ext cx="467165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1980-2000: Управління людськими ресурсами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6308408" y="2656046"/>
            <a:ext cx="467165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Інтеграція HR-стратегії з бізнес-стратегією. Розвиток систем оцінки результативності та корпоративної культури.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1290935" y="4402455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79123" y="41792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3537" y="421642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8966597" y="5196245"/>
            <a:ext cx="467165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2000-сьогодні: Стратегічне партнерство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966597" y="5935623"/>
            <a:ext cx="467165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Модель Дейва Ульріха: HR як бізнес-партнер, агент змін, адміністратор та захисник працівників. Людський капітал – головний актив організації.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2943"/>
            <a:ext cx="1025282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Від індустріальної економіки до економіки знань</a:t>
            </a:r>
            <a:endParaRPr lang="en-US" sz="31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535912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528060"/>
            <a:ext cx="32330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Індустріальна економіка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3957280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Фізична праця як основа виробництва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992148" y="4661773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Стандартизація та масове виробництво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992148" y="5366266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Ієрархічна організаційна структура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992148" y="5753219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Працівник як замінний ресурс</a:t>
            </a:r>
            <a:endParaRPr lang="en-US" sz="15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2535912"/>
            <a:ext cx="4347567" cy="79379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39715" y="35280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Перехідний етап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339715" y="3957280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Автоматизація виробничих процесів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5339715" y="4344233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ролі послуг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5339715" y="4731187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Перші інвестиції в навчання персоналу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5339715" y="5435679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Формування концепції людського капіталу</a:t>
            </a:r>
            <a:endParaRPr lang="en-US" sz="155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2535912"/>
            <a:ext cx="4347567" cy="79379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687282" y="35280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Економіка знань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687282" y="3957280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Знання як ключовий фактор виробництва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9687282" y="4661773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Інтелектуальний капітал – головний актив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9687282" y="5366266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Інновації та креативність як конкурентна перевага</a:t>
            </a:r>
            <a:endParaRPr lang="en-US" sz="1550" dirty="0"/>
          </a:p>
        </p:txBody>
      </p:sp>
      <p:sp>
        <p:nvSpPr>
          <p:cNvPr id="20" name="Text 15"/>
          <p:cNvSpPr/>
          <p:nvPr/>
        </p:nvSpPr>
        <p:spPr>
          <a:xfrm>
            <a:off x="9687282" y="6070759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Безперервне навчання та розвиток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122172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35" y="272891"/>
            <a:ext cx="835032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Постать "працівника знань" та трансформація психологічного контракту</a:t>
            </a:r>
            <a:endParaRPr lang="en-US" sz="1950" dirty="0"/>
          </a:p>
        </p:txBody>
      </p:sp>
      <p:sp>
        <p:nvSpPr>
          <p:cNvPr id="4" name="Text 1"/>
          <p:cNvSpPr/>
          <p:nvPr/>
        </p:nvSpPr>
        <p:spPr>
          <a:xfrm>
            <a:off x="396835" y="1042035"/>
            <a:ext cx="8350329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Концепція </a:t>
            </a:r>
            <a:pPr algn="l" indent="0" marL="0">
              <a:lnSpc>
                <a:spcPts val="1250"/>
              </a:lnSpc>
              <a:buNone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"працівника знань"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була вперше сформульована Пітером Друкером у 1959 році, визначивши нову еру в організації праці, де інтелектуальний капітал стає основним двигуном створення цінності. Це викликало суттєві зміни у взаємовідносинах між компаніями та їхніми співробітниками.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396835" y="1508046"/>
            <a:ext cx="3398877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Ключові характеристики працівника знань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396835" y="1842849"/>
            <a:ext cx="8350329" cy="601980"/>
          </a:xfrm>
          <a:prstGeom prst="roundRect">
            <a:avLst>
              <a:gd name="adj" fmla="val 69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1254" y="1957268"/>
            <a:ext cx="1346240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Використання знань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511254" y="2171819"/>
            <a:ext cx="812149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Створює цінність завдяки своїм знанням, досвіду та ідеям, а не фізичній праці.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396835" y="2544008"/>
            <a:ext cx="8350329" cy="601980"/>
          </a:xfrm>
          <a:prstGeom prst="roundRect">
            <a:avLst>
              <a:gd name="adj" fmla="val 69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11254" y="2658428"/>
            <a:ext cx="194405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Автономія та самоорганізація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511254" y="2872978"/>
            <a:ext cx="812149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Вимагає свободи у виборі методів роботи та несе відповідальність за результати.</a:t>
            </a:r>
            <a:endParaRPr lang="en-US" sz="750" dirty="0"/>
          </a:p>
        </p:txBody>
      </p:sp>
      <p:sp>
        <p:nvSpPr>
          <p:cNvPr id="12" name="Shape 9"/>
          <p:cNvSpPr/>
          <p:nvPr/>
        </p:nvSpPr>
        <p:spPr>
          <a:xfrm>
            <a:off x="396835" y="3245168"/>
            <a:ext cx="8350329" cy="601980"/>
          </a:xfrm>
          <a:prstGeom prst="roundRect">
            <a:avLst>
              <a:gd name="adj" fmla="val 69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11254" y="3359587"/>
            <a:ext cx="1491020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Безперервне навчання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511254" y="3574137"/>
            <a:ext cx="812149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Постійно оновлює свої знання та навички для підтримки конкурентоспроможності.</a:t>
            </a:r>
            <a:endParaRPr lang="en-US" sz="750" dirty="0"/>
          </a:p>
        </p:txBody>
      </p:sp>
      <p:sp>
        <p:nvSpPr>
          <p:cNvPr id="15" name="Shape 12"/>
          <p:cNvSpPr/>
          <p:nvPr/>
        </p:nvSpPr>
        <p:spPr>
          <a:xfrm>
            <a:off x="396835" y="3946327"/>
            <a:ext cx="8350329" cy="601980"/>
          </a:xfrm>
          <a:prstGeom prst="roundRect">
            <a:avLst>
              <a:gd name="adj" fmla="val 6924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11254" y="4060746"/>
            <a:ext cx="1657469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Креативність та інновації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511254" y="4275296"/>
            <a:ext cx="812149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Спрямований на пошук нових рішень, удосконалення процесів та продуктів.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396835" y="4697135"/>
            <a:ext cx="2810232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Еволюція психологічного контракту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396835" y="5031938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Психологічний контракт, тобто негласні очікування між працівником і роботодавцем, значно змінився з появою працівників знань.</a:t>
            </a:r>
            <a:endParaRPr lang="en-US" sz="750" dirty="0"/>
          </a:p>
        </p:txBody>
      </p:sp>
      <p:sp>
        <p:nvSpPr>
          <p:cNvPr id="20" name="Shape 17"/>
          <p:cNvSpPr/>
          <p:nvPr/>
        </p:nvSpPr>
        <p:spPr>
          <a:xfrm>
            <a:off x="396835" y="5302091"/>
            <a:ext cx="8350329" cy="1181695"/>
          </a:xfrm>
          <a:prstGeom prst="roundRect">
            <a:avLst>
              <a:gd name="adj" fmla="val 3527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12075" y="5317331"/>
            <a:ext cx="396835" cy="1151215"/>
          </a:xfrm>
          <a:prstGeom prst="roundRect">
            <a:avLst>
              <a:gd name="adj" fmla="val 5895"/>
            </a:avLst>
          </a:prstGeom>
          <a:solidFill>
            <a:srgbClr val="EBE2E0"/>
          </a:solidFill>
          <a:ln/>
        </p:spPr>
      </p:sp>
      <p:sp>
        <p:nvSpPr>
          <p:cNvPr id="22" name="Text 19"/>
          <p:cNvSpPr/>
          <p:nvPr/>
        </p:nvSpPr>
        <p:spPr>
          <a:xfrm>
            <a:off x="532209" y="5799892"/>
            <a:ext cx="148828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908090" y="5416510"/>
            <a:ext cx="1496258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Традиційний контракт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908090" y="5631061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Безпека зайнятості в обмін на лояльність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908090" y="5824299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Кар'єрний ріст "по сходах"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908090" y="6017538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Виконання вказівок</a:t>
            </a: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908090" y="6210776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Фінансова компенсація як основна мотивація</a:t>
            </a:r>
            <a:endParaRPr lang="en-US" sz="750" dirty="0"/>
          </a:p>
        </p:txBody>
      </p:sp>
      <p:sp>
        <p:nvSpPr>
          <p:cNvPr id="28" name="Shape 25"/>
          <p:cNvSpPr/>
          <p:nvPr/>
        </p:nvSpPr>
        <p:spPr>
          <a:xfrm>
            <a:off x="396835" y="6582966"/>
            <a:ext cx="8350329" cy="1374934"/>
          </a:xfrm>
          <a:prstGeom prst="roundRect">
            <a:avLst>
              <a:gd name="adj" fmla="val 3031"/>
            </a:avLst>
          </a:prstGeom>
          <a:solidFill>
            <a:srgbClr val="FFFCFA"/>
          </a:solidFill>
          <a:ln w="15240">
            <a:solidFill>
              <a:srgbClr val="D1C8C6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412075" y="6598206"/>
            <a:ext cx="396835" cy="1344454"/>
          </a:xfrm>
          <a:prstGeom prst="roundRect">
            <a:avLst>
              <a:gd name="adj" fmla="val 5895"/>
            </a:avLst>
          </a:prstGeom>
          <a:solidFill>
            <a:srgbClr val="EBE2E0"/>
          </a:solidFill>
          <a:ln/>
        </p:spPr>
      </p:sp>
      <p:sp>
        <p:nvSpPr>
          <p:cNvPr id="30" name="Text 27"/>
          <p:cNvSpPr/>
          <p:nvPr/>
        </p:nvSpPr>
        <p:spPr>
          <a:xfrm>
            <a:off x="532209" y="7177445"/>
            <a:ext cx="148828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1150" dirty="0"/>
          </a:p>
        </p:txBody>
      </p:sp>
      <p:sp>
        <p:nvSpPr>
          <p:cNvPr id="31" name="Text 28"/>
          <p:cNvSpPr/>
          <p:nvPr/>
        </p:nvSpPr>
        <p:spPr>
          <a:xfrm>
            <a:off x="908090" y="6697385"/>
            <a:ext cx="1256586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Сучасний контракт</a:t>
            </a:r>
            <a:endParaRPr lang="en-US" sz="950" dirty="0"/>
          </a:p>
        </p:txBody>
      </p:sp>
      <p:sp>
        <p:nvSpPr>
          <p:cNvPr id="32" name="Text 29"/>
          <p:cNvSpPr/>
          <p:nvPr/>
        </p:nvSpPr>
        <p:spPr>
          <a:xfrm>
            <a:off x="908090" y="6911935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Можливість розвитку та навчання</a:t>
            </a:r>
            <a:endParaRPr lang="en-US" sz="750" dirty="0"/>
          </a:p>
        </p:txBody>
      </p:sp>
      <p:sp>
        <p:nvSpPr>
          <p:cNvPr id="33" name="Text 30"/>
          <p:cNvSpPr/>
          <p:nvPr/>
        </p:nvSpPr>
        <p:spPr>
          <a:xfrm>
            <a:off x="908090" y="7105174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Автономія, вплив та участь</a:t>
            </a:r>
            <a:endParaRPr lang="en-US" sz="750" dirty="0"/>
          </a:p>
        </p:txBody>
      </p:sp>
      <p:sp>
        <p:nvSpPr>
          <p:cNvPr id="34" name="Text 31"/>
          <p:cNvSpPr/>
          <p:nvPr/>
        </p:nvSpPr>
        <p:spPr>
          <a:xfrm>
            <a:off x="908090" y="7298412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Цікаві проєкти та виклики</a:t>
            </a:r>
            <a:endParaRPr lang="en-US" sz="750" dirty="0"/>
          </a:p>
        </p:txBody>
      </p:sp>
      <p:sp>
        <p:nvSpPr>
          <p:cNvPr id="35" name="Text 32"/>
          <p:cNvSpPr/>
          <p:nvPr/>
        </p:nvSpPr>
        <p:spPr>
          <a:xfrm>
            <a:off x="908090" y="7491651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Гнучкість та баланс життя/роботи</a:t>
            </a:r>
            <a:endParaRPr lang="en-US" sz="750" dirty="0"/>
          </a:p>
        </p:txBody>
      </p:sp>
      <p:sp>
        <p:nvSpPr>
          <p:cNvPr id="36" name="Text 33"/>
          <p:cNvSpPr/>
          <p:nvPr/>
        </p:nvSpPr>
        <p:spPr>
          <a:xfrm>
            <a:off x="908090" y="7684889"/>
            <a:ext cx="7724656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Спільні цінності та місія</a:t>
            </a:r>
            <a:endParaRPr lang="en-US" sz="750" dirty="0"/>
          </a:p>
        </p:txBody>
      </p:sp>
      <p:sp>
        <p:nvSpPr>
          <p:cNvPr id="37" name="Text 34"/>
          <p:cNvSpPr/>
          <p:nvPr/>
        </p:nvSpPr>
        <p:spPr>
          <a:xfrm>
            <a:off x="396835" y="8106728"/>
            <a:ext cx="1877973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Виклики для HR-функції</a:t>
            </a:r>
            <a:endParaRPr lang="en-US" sz="1150" dirty="0"/>
          </a:p>
        </p:txBody>
      </p:sp>
      <p:sp>
        <p:nvSpPr>
          <p:cNvPr id="38" name="Text 35"/>
          <p:cNvSpPr/>
          <p:nvPr/>
        </p:nvSpPr>
        <p:spPr>
          <a:xfrm>
            <a:off x="396835" y="8441531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Утримання талантів: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Залучення та утримання висококваліфікованих фахівців.</a:t>
            </a:r>
            <a:endParaRPr lang="en-US" sz="750" dirty="0"/>
          </a:p>
        </p:txBody>
      </p:sp>
      <p:sp>
        <p:nvSpPr>
          <p:cNvPr id="39" name="Text 36"/>
          <p:cNvSpPr/>
          <p:nvPr/>
        </p:nvSpPr>
        <p:spPr>
          <a:xfrm>
            <a:off x="396835" y="8634770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Створення умов для інновацій: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Формування культури, що підтримує експерименти та креативність.</a:t>
            </a:r>
            <a:endParaRPr lang="en-US" sz="750" dirty="0"/>
          </a:p>
        </p:txBody>
      </p:sp>
      <p:sp>
        <p:nvSpPr>
          <p:cNvPr id="40" name="Text 37"/>
          <p:cNvSpPr/>
          <p:nvPr/>
        </p:nvSpPr>
        <p:spPr>
          <a:xfrm>
            <a:off x="396835" y="8828008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лідерства: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Перехід від контролю до менторства та коучингу.</a:t>
            </a:r>
            <a:endParaRPr lang="en-US" sz="750" dirty="0"/>
          </a:p>
        </p:txBody>
      </p:sp>
      <p:sp>
        <p:nvSpPr>
          <p:cNvPr id="41" name="Text 38"/>
          <p:cNvSpPr/>
          <p:nvPr/>
        </p:nvSpPr>
        <p:spPr>
          <a:xfrm>
            <a:off x="396835" y="9021247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Управління різноманіттям: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Інтеграція різних перспектив та стилів роботи.</a:t>
            </a:r>
            <a:endParaRPr lang="en-US" sz="750" dirty="0"/>
          </a:p>
        </p:txBody>
      </p:sp>
      <p:sp>
        <p:nvSpPr>
          <p:cNvPr id="42" name="Text 39"/>
          <p:cNvSpPr/>
          <p:nvPr/>
        </p:nvSpPr>
        <p:spPr>
          <a:xfrm>
            <a:off x="396835" y="9214485"/>
            <a:ext cx="83503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Зміна корпоративної культури:</a:t>
            </a:r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Перехід до гнучкої, адаптивної та довірливої атмосфери.</a:t>
            </a:r>
            <a:endParaRPr lang="en-US" sz="750" dirty="0"/>
          </a:p>
        </p:txBody>
      </p:sp>
      <p:sp>
        <p:nvSpPr>
          <p:cNvPr id="43" name="Text 40"/>
          <p:cNvSpPr/>
          <p:nvPr/>
        </p:nvSpPr>
        <p:spPr>
          <a:xfrm>
            <a:off x="396835" y="9521904"/>
            <a:ext cx="4791194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Практичні рекомендації для управління працівниками знань</a:t>
            </a:r>
            <a:endParaRPr lang="en-US" sz="1150" dirty="0"/>
          </a:p>
        </p:txBody>
      </p:sp>
      <p:sp>
        <p:nvSpPr>
          <p:cNvPr id="44" name="Shape 41"/>
          <p:cNvSpPr/>
          <p:nvPr/>
        </p:nvSpPr>
        <p:spPr>
          <a:xfrm>
            <a:off x="396835" y="9909453"/>
            <a:ext cx="49530" cy="49530"/>
          </a:xfrm>
          <a:prstGeom prst="roundRect">
            <a:avLst>
              <a:gd name="adj" fmla="val 923077"/>
            </a:avLst>
          </a:prstGeom>
          <a:solidFill>
            <a:srgbClr val="835E54"/>
          </a:solidFill>
          <a:ln/>
        </p:spPr>
      </p:sp>
      <p:sp>
        <p:nvSpPr>
          <p:cNvPr id="45" name="Text 42"/>
          <p:cNvSpPr/>
          <p:nvPr/>
        </p:nvSpPr>
        <p:spPr>
          <a:xfrm>
            <a:off x="545544" y="9856708"/>
            <a:ext cx="2346365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Інвестувати в навчання та розвиток</a:t>
            </a:r>
            <a:endParaRPr lang="en-US" sz="950" dirty="0"/>
          </a:p>
        </p:txBody>
      </p:sp>
      <p:sp>
        <p:nvSpPr>
          <p:cNvPr id="46" name="Text 43"/>
          <p:cNvSpPr/>
          <p:nvPr/>
        </p:nvSpPr>
        <p:spPr>
          <a:xfrm>
            <a:off x="545544" y="10071259"/>
            <a:ext cx="8201620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Забезпечувати постійні можливості для професійного зростання.</a:t>
            </a:r>
            <a:endParaRPr lang="en-US" sz="750" dirty="0"/>
          </a:p>
        </p:txBody>
      </p:sp>
      <p:sp>
        <p:nvSpPr>
          <p:cNvPr id="47" name="Shape 44"/>
          <p:cNvSpPr/>
          <p:nvPr/>
        </p:nvSpPr>
        <p:spPr>
          <a:xfrm>
            <a:off x="396835" y="10480953"/>
            <a:ext cx="49530" cy="49530"/>
          </a:xfrm>
          <a:prstGeom prst="roundRect">
            <a:avLst>
              <a:gd name="adj" fmla="val 923077"/>
            </a:avLst>
          </a:prstGeom>
          <a:solidFill>
            <a:srgbClr val="835E54"/>
          </a:solidFill>
          <a:ln/>
        </p:spPr>
      </p:sp>
      <p:sp>
        <p:nvSpPr>
          <p:cNvPr id="48" name="Text 45"/>
          <p:cNvSpPr/>
          <p:nvPr/>
        </p:nvSpPr>
        <p:spPr>
          <a:xfrm>
            <a:off x="545544" y="10428208"/>
            <a:ext cx="1984415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Надавати автономію та довіру</a:t>
            </a:r>
            <a:endParaRPr lang="en-US" sz="950" dirty="0"/>
          </a:p>
        </p:txBody>
      </p:sp>
      <p:sp>
        <p:nvSpPr>
          <p:cNvPr id="49" name="Text 46"/>
          <p:cNvSpPr/>
          <p:nvPr/>
        </p:nvSpPr>
        <p:spPr>
          <a:xfrm>
            <a:off x="545544" y="10642759"/>
            <a:ext cx="8201620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Дозволяти працівникам самостійно вирішувати, як досягти поставлених цілей.</a:t>
            </a:r>
            <a:endParaRPr lang="en-US" sz="750" dirty="0"/>
          </a:p>
        </p:txBody>
      </p:sp>
      <p:sp>
        <p:nvSpPr>
          <p:cNvPr id="50" name="Shape 47"/>
          <p:cNvSpPr/>
          <p:nvPr/>
        </p:nvSpPr>
        <p:spPr>
          <a:xfrm>
            <a:off x="396835" y="11052453"/>
            <a:ext cx="49530" cy="49530"/>
          </a:xfrm>
          <a:prstGeom prst="roundRect">
            <a:avLst>
              <a:gd name="adj" fmla="val 923077"/>
            </a:avLst>
          </a:prstGeom>
          <a:solidFill>
            <a:srgbClr val="835E54"/>
          </a:solidFill>
          <a:ln/>
        </p:spPr>
      </p:sp>
      <p:sp>
        <p:nvSpPr>
          <p:cNvPr id="51" name="Text 48"/>
          <p:cNvSpPr/>
          <p:nvPr/>
        </p:nvSpPr>
        <p:spPr>
          <a:xfrm>
            <a:off x="545544" y="10999708"/>
            <a:ext cx="2588419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Створювати гнучке робоче середовище</a:t>
            </a:r>
            <a:endParaRPr lang="en-US" sz="950" dirty="0"/>
          </a:p>
        </p:txBody>
      </p:sp>
      <p:sp>
        <p:nvSpPr>
          <p:cNvPr id="52" name="Text 49"/>
          <p:cNvSpPr/>
          <p:nvPr/>
        </p:nvSpPr>
        <p:spPr>
          <a:xfrm>
            <a:off x="545544" y="11214259"/>
            <a:ext cx="8201620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Пропонувати гнучкий графік, віддалену роботу та зручні інструменти.</a:t>
            </a:r>
            <a:endParaRPr lang="en-US" sz="750" dirty="0"/>
          </a:p>
        </p:txBody>
      </p:sp>
      <p:sp>
        <p:nvSpPr>
          <p:cNvPr id="53" name="Shape 50"/>
          <p:cNvSpPr/>
          <p:nvPr/>
        </p:nvSpPr>
        <p:spPr>
          <a:xfrm>
            <a:off x="396835" y="11623953"/>
            <a:ext cx="49530" cy="49530"/>
          </a:xfrm>
          <a:prstGeom prst="roundRect">
            <a:avLst>
              <a:gd name="adj" fmla="val 923077"/>
            </a:avLst>
          </a:prstGeom>
          <a:solidFill>
            <a:srgbClr val="835E54"/>
          </a:solidFill>
          <a:ln/>
        </p:spPr>
      </p:sp>
      <p:sp>
        <p:nvSpPr>
          <p:cNvPr id="54" name="Text 51"/>
          <p:cNvSpPr/>
          <p:nvPr/>
        </p:nvSpPr>
        <p:spPr>
          <a:xfrm>
            <a:off x="545544" y="11571208"/>
            <a:ext cx="1960721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Визнавати та цінувати внесок</a:t>
            </a:r>
            <a:endParaRPr lang="en-US" sz="950" dirty="0"/>
          </a:p>
        </p:txBody>
      </p:sp>
      <p:sp>
        <p:nvSpPr>
          <p:cNvPr id="55" name="Text 52"/>
          <p:cNvSpPr/>
          <p:nvPr/>
        </p:nvSpPr>
        <p:spPr>
          <a:xfrm>
            <a:off x="545544" y="11785759"/>
            <a:ext cx="8201620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Регулярно відзначати досягнення та надавати конструктивний зворотний зв'язок.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4129" y="912376"/>
            <a:ext cx="7675245" cy="408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Середовище VUCA: виклики для сучасного HR</a:t>
            </a:r>
            <a:endParaRPr lang="en-US" sz="2550" dirty="0"/>
          </a:p>
        </p:txBody>
      </p:sp>
      <p:sp>
        <p:nvSpPr>
          <p:cNvPr id="4" name="Shape 1"/>
          <p:cNvSpPr/>
          <p:nvPr/>
        </p:nvSpPr>
        <p:spPr>
          <a:xfrm>
            <a:off x="654129" y="1566386"/>
            <a:ext cx="7835741" cy="1511379"/>
          </a:xfrm>
          <a:prstGeom prst="roundRect">
            <a:avLst>
              <a:gd name="adj" fmla="val 4545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76989" y="1589246"/>
            <a:ext cx="654129" cy="1465659"/>
          </a:xfrm>
          <a:prstGeom prst="roundRect">
            <a:avLst>
              <a:gd name="adj" fmla="val 6307"/>
            </a:avLst>
          </a:prstGeom>
          <a:solidFill>
            <a:srgbClr val="EBE2E0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10" y="2199323"/>
            <a:ext cx="245269" cy="24526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94592" y="1752719"/>
            <a:ext cx="2197775" cy="255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Volatility (Мінливість)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494592" y="2106335"/>
            <a:ext cx="6808946" cy="785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Швидкість та непередбачуваність змін у бізнес-середовищі вимагають від HR-функції здатності швидко адаптувати стратегії управління талантами та організаційні структури.</a:t>
            </a:r>
            <a:endParaRPr lang="en-US" sz="1250" dirty="0"/>
          </a:p>
        </p:txBody>
      </p:sp>
      <p:sp>
        <p:nvSpPr>
          <p:cNvPr id="9" name="Shape 5"/>
          <p:cNvSpPr/>
          <p:nvPr/>
        </p:nvSpPr>
        <p:spPr>
          <a:xfrm>
            <a:off x="654129" y="3241238"/>
            <a:ext cx="7835741" cy="1249680"/>
          </a:xfrm>
          <a:prstGeom prst="roundRect">
            <a:avLst>
              <a:gd name="adj" fmla="val 549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76989" y="3264098"/>
            <a:ext cx="654129" cy="1203960"/>
          </a:xfrm>
          <a:prstGeom prst="roundRect">
            <a:avLst>
              <a:gd name="adj" fmla="val 6307"/>
            </a:avLst>
          </a:prstGeom>
          <a:solidFill>
            <a:srgbClr val="EBE2E0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610" y="3743325"/>
            <a:ext cx="245269" cy="24526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494592" y="3427571"/>
            <a:ext cx="2959537" cy="255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Uncertainty (Невизначеність)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494592" y="3781187"/>
            <a:ext cx="6808946" cy="523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Обмежена прогнозованість майбутнього потребує розвитку сценарного планування робочої сили та гнучких моделей працевлаштування.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654129" y="4654391"/>
            <a:ext cx="7835741" cy="1249680"/>
          </a:xfrm>
          <a:prstGeom prst="roundRect">
            <a:avLst>
              <a:gd name="adj" fmla="val 549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76989" y="4677251"/>
            <a:ext cx="654129" cy="1203960"/>
          </a:xfrm>
          <a:prstGeom prst="roundRect">
            <a:avLst>
              <a:gd name="adj" fmla="val 6307"/>
            </a:avLst>
          </a:prstGeom>
          <a:solidFill>
            <a:srgbClr val="EBE2E0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610" y="5156478"/>
            <a:ext cx="245269" cy="24526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494592" y="4840724"/>
            <a:ext cx="2383036" cy="255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Complexity (Складність)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1494592" y="5194340"/>
            <a:ext cx="6808946" cy="523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Множинність взаємопов'язаних факторів, які впливають на управління персоналом: від глобалізації до технологічних інновацій та демографічних зрушень.</a:t>
            </a:r>
            <a:endParaRPr lang="en-US" sz="1250" dirty="0"/>
          </a:p>
        </p:txBody>
      </p:sp>
      <p:sp>
        <p:nvSpPr>
          <p:cNvPr id="19" name="Shape 13"/>
          <p:cNvSpPr/>
          <p:nvPr/>
        </p:nvSpPr>
        <p:spPr>
          <a:xfrm>
            <a:off x="654129" y="6067544"/>
            <a:ext cx="7835741" cy="1249680"/>
          </a:xfrm>
          <a:prstGeom prst="roundRect">
            <a:avLst>
              <a:gd name="adj" fmla="val 549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676989" y="6090404"/>
            <a:ext cx="654129" cy="1203960"/>
          </a:xfrm>
          <a:prstGeom prst="roundRect">
            <a:avLst>
              <a:gd name="adj" fmla="val 6307"/>
            </a:avLst>
          </a:prstGeom>
          <a:solidFill>
            <a:srgbClr val="EBE2E0"/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610" y="6569631"/>
            <a:ext cx="245269" cy="245269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494592" y="6253877"/>
            <a:ext cx="2957155" cy="255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Ambiguity (Неоднозначність)</a:t>
            </a:r>
            <a:endParaRPr lang="en-US" sz="1600" dirty="0"/>
          </a:p>
        </p:txBody>
      </p:sp>
      <p:sp>
        <p:nvSpPr>
          <p:cNvPr id="23" name="Text 16"/>
          <p:cNvSpPr/>
          <p:nvPr/>
        </p:nvSpPr>
        <p:spPr>
          <a:xfrm>
            <a:off x="1494592" y="6607492"/>
            <a:ext cx="6808946" cy="523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Відсутність чітких причинно-наслідкових зв'язків вимагає експериментального підходу та готовності до помилок як частини процесу навчання організації.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5089" y="491609"/>
            <a:ext cx="8201858" cy="446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Ключові фактори трансформації HR-функції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715089" y="1385292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Цифровізація</a:t>
            </a:r>
            <a:endParaRPr lang="en-US" sz="2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89" y="1921550"/>
            <a:ext cx="4063841" cy="406384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5089" y="6186488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HR-аналітика та Big Data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15089" y="6535103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Штучний інтелект у рекрутингу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15089" y="6883718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Автоматизація рутинних процесів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15089" y="7232332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Цифрові платформи навчання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15089" y="7580948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Віддалена робота та гібридні моделі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222558" y="1385292"/>
            <a:ext cx="283011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Демографічні зміни</a:t>
            </a:r>
            <a:endParaRPr lang="en-US" sz="2100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58" y="1921550"/>
            <a:ext cx="4063841" cy="406384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22558" y="6186488"/>
            <a:ext cx="4063841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Співіснування 4-5 поколінь на робочому місці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5222558" y="6821210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Різні цінності та очікування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5222558" y="7169825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Старіння робочої сили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5222558" y="7518440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Зміна балансу роботи та життя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5222558" y="7867055"/>
            <a:ext cx="4063841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Індивідуалізація HR-підходів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9730026" y="1385292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Глобалізація</a:t>
            </a:r>
            <a:endParaRPr lang="en-US" sz="21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026" y="1921550"/>
            <a:ext cx="4200287" cy="42002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730026" y="6322933"/>
            <a:ext cx="4200287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Міжнародна конкуренція за таланти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9730026" y="6671548"/>
            <a:ext cx="4200287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Мультикультурні команди</a:t>
            </a:r>
            <a:endParaRPr lang="en-US" sz="1400" dirty="0"/>
          </a:p>
        </p:txBody>
      </p:sp>
      <p:sp>
        <p:nvSpPr>
          <p:cNvPr id="21" name="Text 16"/>
          <p:cNvSpPr/>
          <p:nvPr/>
        </p:nvSpPr>
        <p:spPr>
          <a:xfrm>
            <a:off x="9730026" y="7020163"/>
            <a:ext cx="4200287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Транснаціональна мобільність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9730026" y="7368778"/>
            <a:ext cx="4200287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Гармонізація HR-практик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9730026" y="7717393"/>
            <a:ext cx="4200287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Кроскультурна комунікація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456" y="774502"/>
            <a:ext cx="8728710" cy="376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Теорія поколінь: управління різноманітністю очікувань</a:t>
            </a:r>
            <a:endParaRPr lang="en-US" sz="2350" dirty="0"/>
          </a:p>
        </p:txBody>
      </p:sp>
      <p:sp>
        <p:nvSpPr>
          <p:cNvPr id="3" name="Shape 1"/>
          <p:cNvSpPr/>
          <p:nvPr/>
        </p:nvSpPr>
        <p:spPr>
          <a:xfrm>
            <a:off x="7307580" y="1452205"/>
            <a:ext cx="15240" cy="6002893"/>
          </a:xfrm>
          <a:prstGeom prst="roundRect">
            <a:avLst>
              <a:gd name="adj" fmla="val 415152"/>
            </a:avLst>
          </a:prstGeom>
          <a:solidFill>
            <a:srgbClr val="D1C8C6"/>
          </a:solidFill>
          <a:ln/>
        </p:spPr>
      </p:sp>
      <p:sp>
        <p:nvSpPr>
          <p:cNvPr id="4" name="Shape 2"/>
          <p:cNvSpPr/>
          <p:nvPr/>
        </p:nvSpPr>
        <p:spPr>
          <a:xfrm>
            <a:off x="587216" y="1452205"/>
            <a:ext cx="6712744" cy="1214557"/>
          </a:xfrm>
          <a:prstGeom prst="roundRect">
            <a:avLst>
              <a:gd name="adj" fmla="val 520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15389" y="1610439"/>
            <a:ext cx="2133957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Baby Boomers (1946-1964)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45450" y="1936194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Цінності:</a:t>
            </a:r>
            <a:pPr algn="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лояльність до роботодавця, ієрархія, стабільність кар'єри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45450" y="2267545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HR-підхід:</a:t>
            </a:r>
            <a:pPr algn="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визнання досвіду, програми наставництва, поступовий перехід до пенсії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7330440" y="2967990"/>
            <a:ext cx="6712744" cy="1455539"/>
          </a:xfrm>
          <a:prstGeom prst="rect">
            <a:avLst/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481054" y="3126224"/>
            <a:ext cx="2186107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Покоління X (1965-1980)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7481054" y="3451979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Цінності:</a:t>
            </a:r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баланс роботи та життя, самостійність, практичність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7481054" y="3783330"/>
            <a:ext cx="6403896" cy="481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HR-підхід:</a:t>
            </a:r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гнучкий графік, визнання компетентності, можливості професійного розвитку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87216" y="4724757"/>
            <a:ext cx="6712744" cy="1214557"/>
          </a:xfrm>
          <a:prstGeom prst="roundRect">
            <a:avLst>
              <a:gd name="adj" fmla="val 520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150048" y="4882991"/>
            <a:ext cx="1999298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Міленіали (1981-1996)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745450" y="5208746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Цінності:</a:t>
            </a:r>
            <a:pPr algn="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сенс роботи, соціальна відповідальність, технології, зворотний зв'язок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745450" y="5540097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HR-підхід:</a:t>
            </a:r>
            <a:pPr algn="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корпоративна місія, регулярний фідбек, цифрові інструменти, гнучкість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7330440" y="6240542"/>
            <a:ext cx="6712744" cy="1214557"/>
          </a:xfrm>
          <a:prstGeom prst="rect">
            <a:avLst/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81054" y="6398776"/>
            <a:ext cx="2151698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Покоління Z (1997-2012)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7481054" y="6724531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Цінності:</a:t>
            </a:r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різноманітність, інклюзивність, ментальне здоров'я, швидка кар'єра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7481054" y="7055882"/>
            <a:ext cx="640389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HR-підхід:</a:t>
            </a:r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DEI-ініціативи, wellbeing-програми, швидке просування, персоналізація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277" y="475178"/>
            <a:ext cx="860798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Нові компетенції HR-фахівців в економіці знань</a:t>
            </a:r>
            <a:endParaRPr lang="en-US" sz="27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1277" y="1252776"/>
            <a:ext cx="518398" cy="5183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91277" y="1987153"/>
            <a:ext cx="2486501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Аналітичне мислення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91277" y="2360652"/>
            <a:ext cx="6515933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Здатність працювати з HR-метриками, інтерпретувати дані, приймати рішення на основі доказів (evidence-based HR). Володіння інструментами People Analytics для прогнозування потреб у персоналі.</a:t>
            </a:r>
            <a:endParaRPr lang="en-US" sz="13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190" y="1252776"/>
            <a:ext cx="518398" cy="5183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23190" y="1987153"/>
            <a:ext cx="2456140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Цифрова грамотність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7423190" y="2360652"/>
            <a:ext cx="6515933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Розуміння можливостей HR-технологій, автоматизації процесів, штучного інтелекту в управлінні талантами. Здатність впроваджувати та оптимізувати цифрові HR-рішення.</a:t>
            </a:r>
            <a:endParaRPr lang="en-US" sz="13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277" y="3536037"/>
            <a:ext cx="518398" cy="5183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277" y="4270415"/>
            <a:ext cx="2160270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Agile-мислення</a:t>
            </a:r>
            <a:endParaRPr lang="en-US" sz="1700" dirty="0"/>
          </a:p>
        </p:txBody>
      </p:sp>
      <p:sp>
        <p:nvSpPr>
          <p:cNvPr id="11" name="Text 6"/>
          <p:cNvSpPr/>
          <p:nvPr/>
        </p:nvSpPr>
        <p:spPr>
          <a:xfrm>
            <a:off x="691277" y="4643914"/>
            <a:ext cx="6515933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Застосування гнучких методологій в HR-процесах, швидка адаптація до змін, ітеративний підхід до розробки HR-продуктів. Фокус на експериментуванні та навчанні на помилках.</a:t>
            </a:r>
            <a:endParaRPr lang="en-US" sz="13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3190" y="3536037"/>
            <a:ext cx="518398" cy="51839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23190" y="4270415"/>
            <a:ext cx="2160270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Бізнес-акумен</a:t>
            </a:r>
            <a:endParaRPr lang="en-US" sz="1700" dirty="0"/>
          </a:p>
        </p:txBody>
      </p:sp>
      <p:sp>
        <p:nvSpPr>
          <p:cNvPr id="14" name="Text 8"/>
          <p:cNvSpPr/>
          <p:nvPr/>
        </p:nvSpPr>
        <p:spPr>
          <a:xfrm>
            <a:off x="7423190" y="4643914"/>
            <a:ext cx="6515933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Глибоке розуміння бізнес-моделі організації, фінансових показників, ринкової динаміки. Здатність транслювати HR-ініціативи в бізнес-результати.</a:t>
            </a:r>
            <a:endParaRPr lang="en-US" sz="13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277" y="5819299"/>
            <a:ext cx="518398" cy="51839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91277" y="6553676"/>
            <a:ext cx="2160270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Етична свідомість</a:t>
            </a:r>
            <a:endParaRPr lang="en-US" sz="1700" dirty="0"/>
          </a:p>
        </p:txBody>
      </p:sp>
      <p:sp>
        <p:nvSpPr>
          <p:cNvPr id="17" name="Text 10"/>
          <p:cNvSpPr/>
          <p:nvPr/>
        </p:nvSpPr>
        <p:spPr>
          <a:xfrm>
            <a:off x="691277" y="6927175"/>
            <a:ext cx="6515933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Навігація в складних етичних дилемах, пов'язаних з використанням даних, алгоритмічним прийняттям рішень, конфіденційністю та справедливістю в управлінні талантами.</a:t>
            </a:r>
            <a:endParaRPr lang="en-US" sz="135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23190" y="5819299"/>
            <a:ext cx="518398" cy="51839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423190" y="6553676"/>
            <a:ext cx="2327315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Управління змінами</a:t>
            </a:r>
            <a:endParaRPr lang="en-US" sz="1700" dirty="0"/>
          </a:p>
        </p:txBody>
      </p:sp>
      <p:sp>
        <p:nvSpPr>
          <p:cNvPr id="20" name="Text 12"/>
          <p:cNvSpPr/>
          <p:nvPr/>
        </p:nvSpPr>
        <p:spPr>
          <a:xfrm>
            <a:off x="7423190" y="6927175"/>
            <a:ext cx="6515933" cy="553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Планування та супровід організаційних трансформацій, подолання опору, формування культури безперервних змін та інновацій в організації.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79245"/>
            <a:ext cx="1017531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Agile-підходи в управлінні людськими ресурсами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47221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2786539"/>
            <a:ext cx="4215289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9314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Agile-рекрутинг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793790" y="3360658"/>
            <a:ext cx="42152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Ітеративний процес підбору з швидкими циклами інтерв'ю, залученням команди в прийняття рішень та фокусом на культурній відповідності.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5207437" y="247221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07437" y="2786539"/>
            <a:ext cx="4215408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9" name="Text 7"/>
          <p:cNvSpPr/>
          <p:nvPr/>
        </p:nvSpPr>
        <p:spPr>
          <a:xfrm>
            <a:off x="5207437" y="2931438"/>
            <a:ext cx="28139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Гнучка система цілей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207437" y="3360658"/>
            <a:ext cx="42154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Відхід від річних планів до квартальних або місячних спринтів, OKR-методологія, регулярний перегляд та адаптація цілей.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621203" y="247221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21203" y="2786539"/>
            <a:ext cx="4215289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3" name="Text 11"/>
          <p:cNvSpPr/>
          <p:nvPr/>
        </p:nvSpPr>
        <p:spPr>
          <a:xfrm>
            <a:off x="9621203" y="2931438"/>
            <a:ext cx="408027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Performance Management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621203" y="3360658"/>
            <a:ext cx="42152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Заміна щорічної оцінки на безперервний фідбек, регулярні one-on-one зустрічі, акцент на розвитку, а не на контролі.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497800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04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5292328"/>
            <a:ext cx="6422112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7" name="Text 15"/>
          <p:cNvSpPr/>
          <p:nvPr/>
        </p:nvSpPr>
        <p:spPr>
          <a:xfrm>
            <a:off x="793790" y="5437227"/>
            <a:ext cx="53079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Мікронавчання та адаптивний розвиток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93790" y="5866448"/>
            <a:ext cx="642211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Короткі навчальні модулі, персоналізовані траєкторії розвитку, навчання в процесі роботи, використання цифрових платформ.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7414260" y="497800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05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7414260" y="5292328"/>
            <a:ext cx="6422231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21" name="Text 19"/>
          <p:cNvSpPr/>
          <p:nvPr/>
        </p:nvSpPr>
        <p:spPr>
          <a:xfrm>
            <a:off x="7414260" y="5437227"/>
            <a:ext cx="35479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Самоорганізовані команди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7414260" y="5866448"/>
            <a:ext cx="64222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Делегування повноважень, розподілене лідерство, кроссфункціональна співпраця, мінімізація ієрархічних бар'єрів.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2025-10-28T07:19:50Z</dcterms:created>
  <dcterms:modified xsi:type="dcterms:W3CDTF">2025-10-28T07:19:50Z</dcterms:modified>
</cp:coreProperties>
</file>