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Gelasio"/>
      <p:regular r:id="rId27"/>
    </p:embeddedFont>
    <p:embeddedFont>
      <p:font typeface="Gelasio"/>
      <p:regular r:id="rId28"/>
    </p:embeddedFont>
    <p:embeddedFont>
      <p:font typeface="Gelasio"/>
      <p:regular r:id="rId29"/>
    </p:embeddedFont>
    <p:embeddedFont>
      <p:font typeface="Gelasio"/>
      <p:regular r:id="rId30"/>
    </p:embeddedFont>
    <p:embeddedFont>
      <p:font typeface="Lato"/>
      <p:regular r:id="rId31"/>
    </p:embeddedFont>
    <p:embeddedFont>
      <p:font typeface="Lato"/>
      <p:regular r:id="rId32"/>
    </p:embeddedFont>
    <p:embeddedFont>
      <p:font typeface="Lato"/>
      <p:regular r:id="rId33"/>
    </p:embeddedFont>
    <p:embeddedFont>
      <p:font typeface="Lato"/>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5.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9.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slideLayout" Target="../slideLayouts/slideLayout4.xml"/><Relationship Id="rId10"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sv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svg"/><Relationship Id="rId10" Type="http://schemas.openxmlformats.org/officeDocument/2006/relationships/slideLayout" Target="../slideLayouts/slideLayout6.xml"/><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sv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svg"/><Relationship Id="rId10" Type="http://schemas.openxmlformats.org/officeDocument/2006/relationships/image" Target="../media/image-8-10.pn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slideLayout" Target="../slideLayouts/slideLayout9.xml"/><Relationship Id="rId1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sv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slideLayout" Target="../slideLayouts/slideLayout10.xml"/><Relationship Id="rId1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241947"/>
            <a:ext cx="7556421" cy="1860233"/>
          </a:xfrm>
          <a:prstGeom prst="rect">
            <a:avLst/>
          </a:prstGeom>
          <a:noFill/>
          <a:ln/>
        </p:spPr>
        <p:txBody>
          <a:bodyPr wrap="square" lIns="0" tIns="0" rIns="0" bIns="0" rtlCol="0" anchor="t"/>
          <a:lstStyle/>
          <a:p>
            <a:pPr algn="l" indent="0" marL="0">
              <a:lnSpc>
                <a:spcPts val="4850"/>
              </a:lnSpc>
              <a:buNone/>
            </a:pPr>
            <a:r>
              <a:rPr lang="en-US" sz="3900" dirty="0">
                <a:solidFill>
                  <a:srgbClr val="312F2B"/>
                </a:solidFill>
                <a:latin typeface="Gelasio" pitchFamily="34" charset="0"/>
                <a:ea typeface="Gelasio" pitchFamily="34" charset="-122"/>
                <a:cs typeface="Gelasio" pitchFamily="34" charset="-120"/>
              </a:rPr>
              <a:t>Людський та інтелектуальний капітал як стратегічні активи організації</a:t>
            </a:r>
            <a:endParaRPr lang="en-US" sz="3900" dirty="0"/>
          </a:p>
        </p:txBody>
      </p:sp>
      <p:sp>
        <p:nvSpPr>
          <p:cNvPr id="4" name="Text 1"/>
          <p:cNvSpPr/>
          <p:nvPr/>
        </p:nvSpPr>
        <p:spPr>
          <a:xfrm>
            <a:off x="6280190" y="4399836"/>
            <a:ext cx="7556421" cy="1587698"/>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Lato" pitchFamily="34" charset="0"/>
                <a:ea typeface="Lato" pitchFamily="34" charset="-122"/>
                <a:cs typeface="Lato" pitchFamily="34" charset="-120"/>
              </a:rPr>
              <a:t>Сучасні організації все більше усвідомлюють, що їхній справжній конкурентний потенціал полягає не лише у фізичних активах, а передусім у людях, їхніх знаннях, навичках та здатності до інновацій. Людський та інтелектуальний капітал стали центральними елементами стратегічного управління у XXI столітті.</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63429" y="565071"/>
            <a:ext cx="12174974" cy="596503"/>
          </a:xfrm>
          <a:prstGeom prst="rect">
            <a:avLst/>
          </a:prstGeom>
          <a:noFill/>
          <a:ln/>
        </p:spPr>
        <p:txBody>
          <a:bodyPr wrap="none" lIns="0" tIns="0" rIns="0" bIns="0" rtlCol="0" anchor="t"/>
          <a:lstStyle/>
          <a:p>
            <a:pPr algn="l" indent="0" marL="0">
              <a:lnSpc>
                <a:spcPts val="4650"/>
              </a:lnSpc>
              <a:buNone/>
            </a:pPr>
            <a:r>
              <a:rPr lang="en-US" sz="3750" dirty="0">
                <a:solidFill>
                  <a:srgbClr val="312F2B"/>
                </a:solidFill>
                <a:latin typeface="Gelasio" pitchFamily="34" charset="0"/>
                <a:ea typeface="Gelasio" pitchFamily="34" charset="-122"/>
                <a:cs typeface="Gelasio" pitchFamily="34" charset="-120"/>
              </a:rPr>
              <a:t>Організація, що навчається: концепція Пітера Сенге</a:t>
            </a:r>
            <a:endParaRPr lang="en-US" sz="3750" dirty="0"/>
          </a:p>
        </p:txBody>
      </p:sp>
      <p:pic>
        <p:nvPicPr>
          <p:cNvPr id="3" name="Image 0" descr="preencoded.png">    </p:cNvPr>
          <p:cNvPicPr>
            <a:picLocks noChangeAspect="1"/>
          </p:cNvPicPr>
          <p:nvPr/>
        </p:nvPicPr>
        <p:blipFill>
          <a:blip r:embed="rId1"/>
          <a:stretch>
            <a:fillRect/>
          </a:stretch>
        </p:blipFill>
        <p:spPr>
          <a:xfrm>
            <a:off x="763429" y="1662470"/>
            <a:ext cx="4962049" cy="4962049"/>
          </a:xfrm>
          <a:prstGeom prst="rect">
            <a:avLst/>
          </a:prstGeom>
        </p:spPr>
      </p:pic>
      <p:sp>
        <p:nvSpPr>
          <p:cNvPr id="4" name="Text 1"/>
          <p:cNvSpPr/>
          <p:nvPr/>
        </p:nvSpPr>
        <p:spPr>
          <a:xfrm>
            <a:off x="1049655" y="6839188"/>
            <a:ext cx="4675823" cy="610553"/>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Lato" pitchFamily="34" charset="0"/>
                <a:ea typeface="Lato" pitchFamily="34" charset="-122"/>
                <a:cs typeface="Lato" pitchFamily="34" charset="-120"/>
              </a:rPr>
              <a:t>Єдина стійка конкурентна перевага — це здатність організації вчитися швидше за конкурентів</a:t>
            </a:r>
            <a:endParaRPr lang="en-US" sz="1500" dirty="0"/>
          </a:p>
        </p:txBody>
      </p:sp>
      <p:sp>
        <p:nvSpPr>
          <p:cNvPr id="5" name="Shape 2"/>
          <p:cNvSpPr/>
          <p:nvPr/>
        </p:nvSpPr>
        <p:spPr>
          <a:xfrm>
            <a:off x="763429" y="6839188"/>
            <a:ext cx="22860" cy="610553"/>
          </a:xfrm>
          <a:prstGeom prst="rect">
            <a:avLst/>
          </a:prstGeom>
          <a:solidFill>
            <a:srgbClr val="E5E5E0"/>
          </a:solidFill>
          <a:ln/>
        </p:spPr>
      </p:sp>
      <p:sp>
        <p:nvSpPr>
          <p:cNvPr id="6" name="Text 3"/>
          <p:cNvSpPr/>
          <p:nvPr/>
        </p:nvSpPr>
        <p:spPr>
          <a:xfrm>
            <a:off x="6198632" y="1619488"/>
            <a:ext cx="7675840" cy="1221105"/>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Lato" pitchFamily="34" charset="0"/>
                <a:ea typeface="Lato" pitchFamily="34" charset="-122"/>
                <a:cs typeface="Lato" pitchFamily="34" charset="-120"/>
              </a:rPr>
              <a:t>У книзі "П'ята дисципліна" (1990) Пітер Сенге визначив організацію, що навчається, як місце, "де люди постійно розширюють свою здатність створювати результати, які їм справді потрібні, де культивуються нові та експансивні моделі мислення, де колективні прагнення вільні, і де люди постійно вчаться разом".</a:t>
            </a:r>
            <a:endParaRPr lang="en-US" sz="1500" dirty="0"/>
          </a:p>
        </p:txBody>
      </p:sp>
      <p:sp>
        <p:nvSpPr>
          <p:cNvPr id="7" name="Text 4"/>
          <p:cNvSpPr/>
          <p:nvPr/>
        </p:nvSpPr>
        <p:spPr>
          <a:xfrm>
            <a:off x="6198632" y="3012281"/>
            <a:ext cx="7675840" cy="915829"/>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Lato" pitchFamily="34" charset="0"/>
                <a:ea typeface="Lato" pitchFamily="34" charset="-122"/>
                <a:cs typeface="Lato" pitchFamily="34" charset="-120"/>
              </a:rPr>
              <a:t>Ця концепція особливо актуальна в умовах VUCA-світу (volatility, uncertainty, complexity, ambiguity), де здатність швидко адаптуватися та навчатися стає критичним фактором виживання організації.</a:t>
            </a:r>
            <a:endParaRPr lang="en-US" sz="15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75216" y="843082"/>
            <a:ext cx="10215920" cy="605552"/>
          </a:xfrm>
          <a:prstGeom prst="rect">
            <a:avLst/>
          </a:prstGeom>
          <a:noFill/>
          <a:ln/>
        </p:spPr>
        <p:txBody>
          <a:bodyPr wrap="none" lIns="0" tIns="0" rIns="0" bIns="0" rtlCol="0" anchor="t"/>
          <a:lstStyle/>
          <a:p>
            <a:pPr algn="l" indent="0" marL="0">
              <a:lnSpc>
                <a:spcPts val="4750"/>
              </a:lnSpc>
              <a:buNone/>
            </a:pPr>
            <a:r>
              <a:rPr lang="en-US" sz="3800" dirty="0">
                <a:solidFill>
                  <a:srgbClr val="312F2B"/>
                </a:solidFill>
                <a:latin typeface="Gelasio" pitchFamily="34" charset="0"/>
                <a:ea typeface="Gelasio" pitchFamily="34" charset="-122"/>
                <a:cs typeface="Gelasio" pitchFamily="34" charset="-120"/>
              </a:rPr>
              <a:t>П'ять дисциплін організації, що навчається</a:t>
            </a:r>
            <a:endParaRPr lang="en-US" sz="3800" dirty="0"/>
          </a:p>
        </p:txBody>
      </p:sp>
      <p:sp>
        <p:nvSpPr>
          <p:cNvPr id="3" name="Shape 1"/>
          <p:cNvSpPr/>
          <p:nvPr/>
        </p:nvSpPr>
        <p:spPr>
          <a:xfrm>
            <a:off x="775216" y="1836182"/>
            <a:ext cx="4230767" cy="3294697"/>
          </a:xfrm>
          <a:prstGeom prst="roundRect">
            <a:avLst>
              <a:gd name="adj" fmla="val 2471"/>
            </a:avLst>
          </a:prstGeom>
          <a:solidFill>
            <a:srgbClr val="E8E8E3"/>
          </a:solidFill>
          <a:ln w="7620">
            <a:solidFill>
              <a:srgbClr val="CECEC9"/>
            </a:solidFill>
            <a:prstDash val="solid"/>
          </a:ln>
        </p:spPr>
      </p:sp>
      <p:sp>
        <p:nvSpPr>
          <p:cNvPr id="4" name="Text 2"/>
          <p:cNvSpPr/>
          <p:nvPr/>
        </p:nvSpPr>
        <p:spPr>
          <a:xfrm>
            <a:off x="976551" y="2037517"/>
            <a:ext cx="3828098" cy="605552"/>
          </a:xfrm>
          <a:prstGeom prst="rect">
            <a:avLst/>
          </a:prstGeom>
          <a:noFill/>
          <a:ln/>
        </p:spPr>
        <p:txBody>
          <a:bodyPr wrap="square" lIns="0" tIns="0" rIns="0" bIns="0" rtlCol="0" anchor="t"/>
          <a:lstStyle/>
          <a:p>
            <a:pPr algn="l" indent="0" marL="0">
              <a:lnSpc>
                <a:spcPts val="2350"/>
              </a:lnSpc>
              <a:buNone/>
            </a:pPr>
            <a:r>
              <a:rPr lang="en-US" sz="1900" dirty="0">
                <a:solidFill>
                  <a:srgbClr val="272525"/>
                </a:solidFill>
                <a:latin typeface="Gelasio" pitchFamily="34" charset="0"/>
                <a:ea typeface="Gelasio" pitchFamily="34" charset="-122"/>
                <a:cs typeface="Gelasio" pitchFamily="34" charset="-120"/>
              </a:rPr>
              <a:t>1. Особиста майстерність (Personal Mastery)</a:t>
            </a:r>
            <a:endParaRPr lang="en-US" sz="1900" dirty="0"/>
          </a:p>
        </p:txBody>
      </p:sp>
      <p:sp>
        <p:nvSpPr>
          <p:cNvPr id="5" name="Text 3"/>
          <p:cNvSpPr/>
          <p:nvPr/>
        </p:nvSpPr>
        <p:spPr>
          <a:xfrm>
            <a:off x="976551" y="2759273"/>
            <a:ext cx="3828098" cy="2170271"/>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Lato" pitchFamily="34" charset="0"/>
                <a:ea typeface="Lato" pitchFamily="34" charset="-122"/>
                <a:cs typeface="Lato" pitchFamily="34" charset="-120"/>
              </a:rPr>
              <a:t>Дисципліна безперервного прояснення та поглиблення особистого бачення, фокусування енергії, розвитку терпіння та об'єктивного сприйняття реальності. Співробітники з високою особистою майстерністю живуть у режимі постійного навчання.</a:t>
            </a:r>
            <a:endParaRPr lang="en-US" sz="1500" dirty="0"/>
          </a:p>
        </p:txBody>
      </p:sp>
      <p:sp>
        <p:nvSpPr>
          <p:cNvPr id="6" name="Shape 4"/>
          <p:cNvSpPr/>
          <p:nvPr/>
        </p:nvSpPr>
        <p:spPr>
          <a:xfrm>
            <a:off x="5199698" y="1836182"/>
            <a:ext cx="4230886" cy="3294697"/>
          </a:xfrm>
          <a:prstGeom prst="roundRect">
            <a:avLst>
              <a:gd name="adj" fmla="val 2471"/>
            </a:avLst>
          </a:prstGeom>
          <a:solidFill>
            <a:srgbClr val="E8E8E3"/>
          </a:solidFill>
          <a:ln w="7620">
            <a:solidFill>
              <a:srgbClr val="CECEC9"/>
            </a:solidFill>
            <a:prstDash val="solid"/>
          </a:ln>
        </p:spPr>
      </p:sp>
      <p:sp>
        <p:nvSpPr>
          <p:cNvPr id="7" name="Text 5"/>
          <p:cNvSpPr/>
          <p:nvPr/>
        </p:nvSpPr>
        <p:spPr>
          <a:xfrm>
            <a:off x="5401032" y="2037517"/>
            <a:ext cx="3828217" cy="605552"/>
          </a:xfrm>
          <a:prstGeom prst="rect">
            <a:avLst/>
          </a:prstGeom>
          <a:noFill/>
          <a:ln/>
        </p:spPr>
        <p:txBody>
          <a:bodyPr wrap="square" lIns="0" tIns="0" rIns="0" bIns="0" rtlCol="0" anchor="t"/>
          <a:lstStyle/>
          <a:p>
            <a:pPr algn="l" indent="0" marL="0">
              <a:lnSpc>
                <a:spcPts val="2350"/>
              </a:lnSpc>
              <a:buNone/>
            </a:pPr>
            <a:r>
              <a:rPr lang="en-US" sz="1900" dirty="0">
                <a:solidFill>
                  <a:srgbClr val="272525"/>
                </a:solidFill>
                <a:latin typeface="Gelasio" pitchFamily="34" charset="0"/>
                <a:ea typeface="Gelasio" pitchFamily="34" charset="-122"/>
                <a:cs typeface="Gelasio" pitchFamily="34" charset="-120"/>
              </a:rPr>
              <a:t>2. Ментальні моделі (Mental Models)</a:t>
            </a:r>
            <a:endParaRPr lang="en-US" sz="1900" dirty="0"/>
          </a:p>
        </p:txBody>
      </p:sp>
      <p:sp>
        <p:nvSpPr>
          <p:cNvPr id="8" name="Text 6"/>
          <p:cNvSpPr/>
          <p:nvPr/>
        </p:nvSpPr>
        <p:spPr>
          <a:xfrm>
            <a:off x="5401032" y="2759273"/>
            <a:ext cx="3828217" cy="2170271"/>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Lato" pitchFamily="34" charset="0"/>
                <a:ea typeface="Lato" pitchFamily="34" charset="-122"/>
                <a:cs typeface="Lato" pitchFamily="34" charset="-120"/>
              </a:rPr>
              <a:t>Глибоко укорінені припущення, узагальнення, образи, які впливають на те, як ми розуміємо світ і діємо. Організації повинні навчитися виявляти, перевіряти та вдосконалювати свої внутрішні образи світу.</a:t>
            </a:r>
            <a:endParaRPr lang="en-US" sz="1500" dirty="0"/>
          </a:p>
        </p:txBody>
      </p:sp>
      <p:sp>
        <p:nvSpPr>
          <p:cNvPr id="9" name="Shape 7"/>
          <p:cNvSpPr/>
          <p:nvPr/>
        </p:nvSpPr>
        <p:spPr>
          <a:xfrm>
            <a:off x="9624298" y="1836182"/>
            <a:ext cx="4230886" cy="3294697"/>
          </a:xfrm>
          <a:prstGeom prst="roundRect">
            <a:avLst>
              <a:gd name="adj" fmla="val 2471"/>
            </a:avLst>
          </a:prstGeom>
          <a:solidFill>
            <a:srgbClr val="E8E8E3"/>
          </a:solidFill>
          <a:ln w="7620">
            <a:solidFill>
              <a:srgbClr val="CECEC9"/>
            </a:solidFill>
            <a:prstDash val="solid"/>
          </a:ln>
        </p:spPr>
      </p:sp>
      <p:sp>
        <p:nvSpPr>
          <p:cNvPr id="10" name="Text 8"/>
          <p:cNvSpPr/>
          <p:nvPr/>
        </p:nvSpPr>
        <p:spPr>
          <a:xfrm>
            <a:off x="9825633" y="2037517"/>
            <a:ext cx="3828217" cy="605552"/>
          </a:xfrm>
          <a:prstGeom prst="rect">
            <a:avLst/>
          </a:prstGeom>
          <a:noFill/>
          <a:ln/>
        </p:spPr>
        <p:txBody>
          <a:bodyPr wrap="square" lIns="0" tIns="0" rIns="0" bIns="0" rtlCol="0" anchor="t"/>
          <a:lstStyle/>
          <a:p>
            <a:pPr algn="l" indent="0" marL="0">
              <a:lnSpc>
                <a:spcPts val="2350"/>
              </a:lnSpc>
              <a:buNone/>
            </a:pPr>
            <a:r>
              <a:rPr lang="en-US" sz="1900" dirty="0">
                <a:solidFill>
                  <a:srgbClr val="272525"/>
                </a:solidFill>
                <a:latin typeface="Gelasio" pitchFamily="34" charset="0"/>
                <a:ea typeface="Gelasio" pitchFamily="34" charset="-122"/>
                <a:cs typeface="Gelasio" pitchFamily="34" charset="-120"/>
              </a:rPr>
              <a:t>3. Спільне бачення (Shared Vision)</a:t>
            </a:r>
            <a:endParaRPr lang="en-US" sz="1900" dirty="0"/>
          </a:p>
        </p:txBody>
      </p:sp>
      <p:sp>
        <p:nvSpPr>
          <p:cNvPr id="11" name="Text 9"/>
          <p:cNvSpPr/>
          <p:nvPr/>
        </p:nvSpPr>
        <p:spPr>
          <a:xfrm>
            <a:off x="9825633" y="2759273"/>
            <a:ext cx="3828217" cy="1550194"/>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Lato" pitchFamily="34" charset="0"/>
                <a:ea typeface="Lato" pitchFamily="34" charset="-122"/>
                <a:cs typeface="Lato" pitchFamily="34" charset="-120"/>
              </a:rPr>
              <a:t>Здатність створювати та підтримувати колективне уявлення про майбутнє, яке організація прагне створити. Справжнє спільне бачення надихає та мобілізує людей добровільно, без примусу.</a:t>
            </a:r>
            <a:endParaRPr lang="en-US" sz="1500" dirty="0"/>
          </a:p>
        </p:txBody>
      </p:sp>
      <p:sp>
        <p:nvSpPr>
          <p:cNvPr id="12" name="Shape 10"/>
          <p:cNvSpPr/>
          <p:nvPr/>
        </p:nvSpPr>
        <p:spPr>
          <a:xfrm>
            <a:off x="775216" y="5324594"/>
            <a:ext cx="6443067" cy="2061805"/>
          </a:xfrm>
          <a:prstGeom prst="roundRect">
            <a:avLst>
              <a:gd name="adj" fmla="val 3948"/>
            </a:avLst>
          </a:prstGeom>
          <a:solidFill>
            <a:srgbClr val="E8E8E3"/>
          </a:solidFill>
          <a:ln w="7620">
            <a:solidFill>
              <a:srgbClr val="CECEC9"/>
            </a:solidFill>
            <a:prstDash val="solid"/>
          </a:ln>
        </p:spPr>
      </p:sp>
      <p:sp>
        <p:nvSpPr>
          <p:cNvPr id="13" name="Text 11"/>
          <p:cNvSpPr/>
          <p:nvPr/>
        </p:nvSpPr>
        <p:spPr>
          <a:xfrm>
            <a:off x="976551" y="5525929"/>
            <a:ext cx="4520803" cy="302776"/>
          </a:xfrm>
          <a:prstGeom prst="rect">
            <a:avLst/>
          </a:prstGeom>
          <a:noFill/>
          <a:ln/>
        </p:spPr>
        <p:txBody>
          <a:bodyPr wrap="none" lIns="0" tIns="0" rIns="0" bIns="0" rtlCol="0" anchor="t"/>
          <a:lstStyle/>
          <a:p>
            <a:pPr algn="l" indent="0" marL="0">
              <a:lnSpc>
                <a:spcPts val="2350"/>
              </a:lnSpc>
              <a:buNone/>
            </a:pPr>
            <a:r>
              <a:rPr lang="en-US" sz="1900" dirty="0">
                <a:solidFill>
                  <a:srgbClr val="272525"/>
                </a:solidFill>
                <a:latin typeface="Gelasio" pitchFamily="34" charset="0"/>
                <a:ea typeface="Gelasio" pitchFamily="34" charset="-122"/>
                <a:cs typeface="Gelasio" pitchFamily="34" charset="-120"/>
              </a:rPr>
              <a:t>4. Командне навчання (Team Learning)</a:t>
            </a:r>
            <a:endParaRPr lang="en-US" sz="1900" dirty="0"/>
          </a:p>
        </p:txBody>
      </p:sp>
      <p:sp>
        <p:nvSpPr>
          <p:cNvPr id="14" name="Text 12"/>
          <p:cNvSpPr/>
          <p:nvPr/>
        </p:nvSpPr>
        <p:spPr>
          <a:xfrm>
            <a:off x="976551" y="5944910"/>
            <a:ext cx="6040398" cy="1240155"/>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Lato" pitchFamily="34" charset="0"/>
                <a:ea typeface="Lato" pitchFamily="34" charset="-122"/>
                <a:cs typeface="Lato" pitchFamily="34" charset="-120"/>
              </a:rPr>
              <a:t>Процес узгодження та розвитку здатності команди створювати результати, яких справді бажають її члени. Базується на діалозі та здатності членів команди "призупинити припущення" та входити в справжнє спільне мислення.</a:t>
            </a:r>
            <a:endParaRPr lang="en-US" sz="1500" dirty="0"/>
          </a:p>
        </p:txBody>
      </p:sp>
      <p:sp>
        <p:nvSpPr>
          <p:cNvPr id="15" name="Shape 13"/>
          <p:cNvSpPr/>
          <p:nvPr/>
        </p:nvSpPr>
        <p:spPr>
          <a:xfrm>
            <a:off x="7411998" y="5324594"/>
            <a:ext cx="6443186" cy="2061805"/>
          </a:xfrm>
          <a:prstGeom prst="roundRect">
            <a:avLst>
              <a:gd name="adj" fmla="val 3948"/>
            </a:avLst>
          </a:prstGeom>
          <a:solidFill>
            <a:srgbClr val="E8E8E3"/>
          </a:solidFill>
          <a:ln w="7620">
            <a:solidFill>
              <a:srgbClr val="CECEC9"/>
            </a:solidFill>
            <a:prstDash val="solid"/>
          </a:ln>
        </p:spPr>
      </p:sp>
      <p:sp>
        <p:nvSpPr>
          <p:cNvPr id="16" name="Text 14"/>
          <p:cNvSpPr/>
          <p:nvPr/>
        </p:nvSpPr>
        <p:spPr>
          <a:xfrm>
            <a:off x="7613333" y="5525929"/>
            <a:ext cx="4760833" cy="302776"/>
          </a:xfrm>
          <a:prstGeom prst="rect">
            <a:avLst/>
          </a:prstGeom>
          <a:noFill/>
          <a:ln/>
        </p:spPr>
        <p:txBody>
          <a:bodyPr wrap="none" lIns="0" tIns="0" rIns="0" bIns="0" rtlCol="0" anchor="t"/>
          <a:lstStyle/>
          <a:p>
            <a:pPr algn="l" indent="0" marL="0">
              <a:lnSpc>
                <a:spcPts val="2350"/>
              </a:lnSpc>
              <a:buNone/>
            </a:pPr>
            <a:r>
              <a:rPr lang="en-US" sz="1900" dirty="0">
                <a:solidFill>
                  <a:srgbClr val="272525"/>
                </a:solidFill>
                <a:latin typeface="Gelasio" pitchFamily="34" charset="0"/>
                <a:ea typeface="Gelasio" pitchFamily="34" charset="-122"/>
                <a:cs typeface="Gelasio" pitchFamily="34" charset="-120"/>
              </a:rPr>
              <a:t>5. Системне мислення (Systems Thinking)</a:t>
            </a:r>
            <a:endParaRPr lang="en-US" sz="1900" dirty="0"/>
          </a:p>
        </p:txBody>
      </p:sp>
      <p:sp>
        <p:nvSpPr>
          <p:cNvPr id="17" name="Text 15"/>
          <p:cNvSpPr/>
          <p:nvPr/>
        </p:nvSpPr>
        <p:spPr>
          <a:xfrm>
            <a:off x="7613333" y="5944910"/>
            <a:ext cx="6040517" cy="1240155"/>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Lato" pitchFamily="34" charset="0"/>
                <a:ea typeface="Lato" pitchFamily="34" charset="-122"/>
                <a:cs typeface="Lato" pitchFamily="34" charset="-120"/>
              </a:rPr>
              <a:t>П'ята дисципліна, яка інтегрує всі інші. Це концептуальна основа для бачення цілісних патернів замість моментальних знімків, для бачення взаємозв'язків замість лінійних причинно-наслідкових ланцюгів.</a:t>
            </a: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438156"/>
            <a:ext cx="11255335" cy="620078"/>
          </a:xfrm>
          <a:prstGeom prst="rect">
            <a:avLst/>
          </a:prstGeom>
          <a:noFill/>
          <a:ln/>
        </p:spPr>
        <p:txBody>
          <a:bodyPr wrap="none" lIns="0" tIns="0" rIns="0" bIns="0" rtlCol="0" anchor="t"/>
          <a:lstStyle/>
          <a:p>
            <a:pPr algn="l" indent="0" marL="0">
              <a:lnSpc>
                <a:spcPts val="4850"/>
              </a:lnSpc>
              <a:buNone/>
            </a:pPr>
            <a:r>
              <a:rPr lang="en-US" sz="3900" dirty="0">
                <a:solidFill>
                  <a:srgbClr val="312F2B"/>
                </a:solidFill>
                <a:latin typeface="Gelasio" pitchFamily="34" charset="0"/>
                <a:ea typeface="Gelasio" pitchFamily="34" charset="-122"/>
                <a:cs typeface="Gelasio" pitchFamily="34" charset="-120"/>
              </a:rPr>
              <a:t>Роль HR у побудові організації, що навчається</a:t>
            </a:r>
            <a:endParaRPr lang="en-US" sz="3900" dirty="0"/>
          </a:p>
        </p:txBody>
      </p:sp>
      <p:sp>
        <p:nvSpPr>
          <p:cNvPr id="3" name="Text 1"/>
          <p:cNvSpPr/>
          <p:nvPr/>
        </p:nvSpPr>
        <p:spPr>
          <a:xfrm>
            <a:off x="793790" y="2653427"/>
            <a:ext cx="3074670" cy="620316"/>
          </a:xfrm>
          <a:prstGeom prst="rect">
            <a:avLst/>
          </a:prstGeom>
          <a:noFill/>
          <a:ln/>
        </p:spPr>
        <p:txBody>
          <a:bodyPr wrap="square" lIns="0" tIns="0" rIns="0" bIns="0" rtlCol="0" anchor="t"/>
          <a:lstStyle/>
          <a:p>
            <a:pPr algn="l" indent="0" marL="0">
              <a:lnSpc>
                <a:spcPts val="2400"/>
              </a:lnSpc>
              <a:buNone/>
            </a:pPr>
            <a:r>
              <a:rPr lang="en-US" sz="1950" dirty="0">
                <a:solidFill>
                  <a:srgbClr val="272525"/>
                </a:solidFill>
                <a:latin typeface="Gelasio" pitchFamily="34" charset="0"/>
                <a:ea typeface="Gelasio" pitchFamily="34" charset="-122"/>
                <a:cs typeface="Gelasio" pitchFamily="34" charset="-120"/>
              </a:rPr>
              <a:t>Архітектор культури навчання</a:t>
            </a:r>
            <a:endParaRPr lang="en-US" sz="1950" dirty="0"/>
          </a:p>
        </p:txBody>
      </p:sp>
      <p:sp>
        <p:nvSpPr>
          <p:cNvPr id="4" name="Text 2"/>
          <p:cNvSpPr/>
          <p:nvPr/>
        </p:nvSpPr>
        <p:spPr>
          <a:xfrm>
            <a:off x="793790" y="3392805"/>
            <a:ext cx="3074670" cy="2540318"/>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Lato" pitchFamily="34" charset="0"/>
                <a:ea typeface="Lato" pitchFamily="34" charset="-122"/>
                <a:cs typeface="Lato" pitchFamily="34" charset="-120"/>
              </a:rPr>
              <a:t>HR формує цінності, які підтримують експериментування, рефлексію та відкритість до нового. Створює психологічну безпеку для висловлювання ідей та визнання помилок як можливостей для навчання.</a:t>
            </a:r>
            <a:endParaRPr lang="en-US" sz="1550" dirty="0"/>
          </a:p>
        </p:txBody>
      </p:sp>
      <p:sp>
        <p:nvSpPr>
          <p:cNvPr id="5" name="Text 3"/>
          <p:cNvSpPr/>
          <p:nvPr/>
        </p:nvSpPr>
        <p:spPr>
          <a:xfrm>
            <a:off x="4116467" y="2653427"/>
            <a:ext cx="3074670" cy="620316"/>
          </a:xfrm>
          <a:prstGeom prst="rect">
            <a:avLst/>
          </a:prstGeom>
          <a:noFill/>
          <a:ln/>
        </p:spPr>
        <p:txBody>
          <a:bodyPr wrap="square" lIns="0" tIns="0" rIns="0" bIns="0" rtlCol="0" anchor="t"/>
          <a:lstStyle/>
          <a:p>
            <a:pPr algn="l" indent="0" marL="0">
              <a:lnSpc>
                <a:spcPts val="2400"/>
              </a:lnSpc>
              <a:buNone/>
            </a:pPr>
            <a:r>
              <a:rPr lang="en-US" sz="1950" dirty="0">
                <a:solidFill>
                  <a:srgbClr val="272525"/>
                </a:solidFill>
                <a:latin typeface="Gelasio" pitchFamily="34" charset="0"/>
                <a:ea typeface="Gelasio" pitchFamily="34" charset="-122"/>
                <a:cs typeface="Gelasio" pitchFamily="34" charset="-120"/>
              </a:rPr>
              <a:t>Дизайнер навчальних систем</a:t>
            </a:r>
            <a:endParaRPr lang="en-US" sz="1950" dirty="0"/>
          </a:p>
        </p:txBody>
      </p:sp>
      <p:sp>
        <p:nvSpPr>
          <p:cNvPr id="6" name="Text 4"/>
          <p:cNvSpPr/>
          <p:nvPr/>
        </p:nvSpPr>
        <p:spPr>
          <a:xfrm>
            <a:off x="4116467" y="3392805"/>
            <a:ext cx="3074670" cy="2540318"/>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Lato" pitchFamily="34" charset="0"/>
                <a:ea typeface="Lato" pitchFamily="34" charset="-122"/>
                <a:cs typeface="Lato" pitchFamily="34" charset="-120"/>
              </a:rPr>
              <a:t>Розробляє формальні та неформальні навчальні програми, що підтримують всі п'ять дисциплін Сенге. Впроваджує 70-20-10 модель розвитку (70% — досвід, 20% — соціальне навчання, 10% — формальне навчання).</a:t>
            </a:r>
            <a:endParaRPr lang="en-US" sz="1550" dirty="0"/>
          </a:p>
        </p:txBody>
      </p:sp>
      <p:sp>
        <p:nvSpPr>
          <p:cNvPr id="7" name="Text 5"/>
          <p:cNvSpPr/>
          <p:nvPr/>
        </p:nvSpPr>
        <p:spPr>
          <a:xfrm>
            <a:off x="7439144" y="2653427"/>
            <a:ext cx="3074670" cy="620316"/>
          </a:xfrm>
          <a:prstGeom prst="rect">
            <a:avLst/>
          </a:prstGeom>
          <a:noFill/>
          <a:ln/>
        </p:spPr>
        <p:txBody>
          <a:bodyPr wrap="square" lIns="0" tIns="0" rIns="0" bIns="0" rtlCol="0" anchor="t"/>
          <a:lstStyle/>
          <a:p>
            <a:pPr algn="l" indent="0" marL="0">
              <a:lnSpc>
                <a:spcPts val="2400"/>
              </a:lnSpc>
              <a:buNone/>
            </a:pPr>
            <a:r>
              <a:rPr lang="en-US" sz="1950" dirty="0">
                <a:solidFill>
                  <a:srgbClr val="272525"/>
                </a:solidFill>
                <a:latin typeface="Gelasio" pitchFamily="34" charset="0"/>
                <a:ea typeface="Gelasio" pitchFamily="34" charset="-122"/>
                <a:cs typeface="Gelasio" pitchFamily="34" charset="-120"/>
              </a:rPr>
              <a:t>Каталізатор діалогу та рефлексії</a:t>
            </a:r>
            <a:endParaRPr lang="en-US" sz="1950" dirty="0"/>
          </a:p>
        </p:txBody>
      </p:sp>
      <p:sp>
        <p:nvSpPr>
          <p:cNvPr id="8" name="Text 6"/>
          <p:cNvSpPr/>
          <p:nvPr/>
        </p:nvSpPr>
        <p:spPr>
          <a:xfrm>
            <a:off x="7439144" y="3392805"/>
            <a:ext cx="3074670" cy="2222778"/>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Lato" pitchFamily="34" charset="0"/>
                <a:ea typeface="Lato" pitchFamily="34" charset="-122"/>
                <a:cs typeface="Lato" pitchFamily="34" charset="-120"/>
              </a:rPr>
              <a:t>Навчає лідерів навичкам коучингу та фасилітації. Впроваджує практики After Action Review, ретроспектив, діалогічних сесій. Створює простори для критичного осмислення досвіду.</a:t>
            </a:r>
            <a:endParaRPr lang="en-US" sz="1550" dirty="0"/>
          </a:p>
        </p:txBody>
      </p:sp>
      <p:sp>
        <p:nvSpPr>
          <p:cNvPr id="9" name="Text 7"/>
          <p:cNvSpPr/>
          <p:nvPr/>
        </p:nvSpPr>
        <p:spPr>
          <a:xfrm>
            <a:off x="10761821" y="2653427"/>
            <a:ext cx="3074789" cy="620316"/>
          </a:xfrm>
          <a:prstGeom prst="rect">
            <a:avLst/>
          </a:prstGeom>
          <a:noFill/>
          <a:ln/>
        </p:spPr>
        <p:txBody>
          <a:bodyPr wrap="square" lIns="0" tIns="0" rIns="0" bIns="0" rtlCol="0" anchor="t"/>
          <a:lstStyle/>
          <a:p>
            <a:pPr algn="l" indent="0" marL="0">
              <a:lnSpc>
                <a:spcPts val="2400"/>
              </a:lnSpc>
              <a:buNone/>
            </a:pPr>
            <a:r>
              <a:rPr lang="en-US" sz="1950" dirty="0">
                <a:solidFill>
                  <a:srgbClr val="272525"/>
                </a:solidFill>
                <a:latin typeface="Gelasio" pitchFamily="34" charset="0"/>
                <a:ea typeface="Gelasio" pitchFamily="34" charset="-122"/>
                <a:cs typeface="Gelasio" pitchFamily="34" charset="-120"/>
              </a:rPr>
              <a:t>Вимірювач навчального капіталу</a:t>
            </a:r>
            <a:endParaRPr lang="en-US" sz="1950" dirty="0"/>
          </a:p>
        </p:txBody>
      </p:sp>
      <p:sp>
        <p:nvSpPr>
          <p:cNvPr id="10" name="Text 8"/>
          <p:cNvSpPr/>
          <p:nvPr/>
        </p:nvSpPr>
        <p:spPr>
          <a:xfrm>
            <a:off x="10761821" y="3392805"/>
            <a:ext cx="3074789" cy="2222778"/>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Lato" pitchFamily="34" charset="0"/>
                <a:ea typeface="Lato" pitchFamily="34" charset="-122"/>
                <a:cs typeface="Lato" pitchFamily="34" charset="-120"/>
              </a:rPr>
              <a:t>Розробляє метрики ефективності навчання та розвитку. Вимірює ROI навчальних ініціатив. Відстежує рівень організаційної гнучкості та адаптивності через HR-аналітику.</a:t>
            </a:r>
            <a:endParaRPr lang="en-US" sz="1550" dirty="0"/>
          </a:p>
        </p:txBody>
      </p:sp>
      <p:sp>
        <p:nvSpPr>
          <p:cNvPr id="11" name="Text 9"/>
          <p:cNvSpPr/>
          <p:nvPr/>
        </p:nvSpPr>
        <p:spPr>
          <a:xfrm>
            <a:off x="793790" y="6156365"/>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Lato" pitchFamily="34" charset="0"/>
                <a:ea typeface="Lato" pitchFamily="34" charset="-122"/>
                <a:cs typeface="Lato" pitchFamily="34" charset="-120"/>
              </a:rPr>
              <a:t>Згідно з дослідженням Deloitte (2023), організації з високим рівнем "навчальної зрілості" мають у 2.6 рази більшу ймовірність бути лідерами своїх ринків і у 3.2 рази більшу ймовірність швидко адаптуватися до змін.</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710815"/>
            <a:ext cx="7556421" cy="1240155"/>
          </a:xfrm>
          <a:prstGeom prst="rect">
            <a:avLst/>
          </a:prstGeom>
          <a:noFill/>
          <a:ln/>
        </p:spPr>
        <p:txBody>
          <a:bodyPr wrap="square" lIns="0" tIns="0" rIns="0" bIns="0" rtlCol="0" anchor="t"/>
          <a:lstStyle/>
          <a:p>
            <a:pPr algn="l" indent="0" marL="0">
              <a:lnSpc>
                <a:spcPts val="4850"/>
              </a:lnSpc>
              <a:buNone/>
            </a:pPr>
            <a:r>
              <a:rPr lang="en-US" sz="3900" dirty="0">
                <a:solidFill>
                  <a:srgbClr val="312F2B"/>
                </a:solidFill>
                <a:latin typeface="Gelasio" pitchFamily="34" charset="0"/>
                <a:ea typeface="Gelasio" pitchFamily="34" charset="-122"/>
                <a:cs typeface="Gelasio" pitchFamily="34" charset="-120"/>
              </a:rPr>
              <a:t>Методи оцінки нематеріальних активів</a:t>
            </a:r>
            <a:endParaRPr lang="en-US" sz="3900" dirty="0"/>
          </a:p>
        </p:txBody>
      </p:sp>
      <p:sp>
        <p:nvSpPr>
          <p:cNvPr id="4" name="Text 1"/>
          <p:cNvSpPr/>
          <p:nvPr/>
        </p:nvSpPr>
        <p:spPr>
          <a:xfrm>
            <a:off x="793790" y="4248626"/>
            <a:ext cx="7556421" cy="127015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Lato" pitchFamily="34" charset="0"/>
                <a:ea typeface="Lato" pitchFamily="34" charset="-122"/>
                <a:cs typeface="Lato" pitchFamily="34" charset="-120"/>
              </a:rPr>
              <a:t>Виміряти інтелектуальний капітал — одне з найскладніших завдань сучасного менеджменту. На відміну від матеріальних активів, які легко відображаються в балансі, нематеріальні активи важко кількісно оцінити, проте саме вони часто визначають ринкову вартість компанії.</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496729" y="341471"/>
            <a:ext cx="4305419" cy="388144"/>
          </a:xfrm>
          <a:prstGeom prst="rect">
            <a:avLst/>
          </a:prstGeom>
          <a:noFill/>
          <a:ln/>
        </p:spPr>
        <p:txBody>
          <a:bodyPr wrap="none" lIns="0" tIns="0" rIns="0" bIns="0" rtlCol="0" anchor="t"/>
          <a:lstStyle/>
          <a:p>
            <a:pPr algn="l" indent="0" marL="0">
              <a:lnSpc>
                <a:spcPts val="3050"/>
              </a:lnSpc>
              <a:buNone/>
            </a:pPr>
            <a:r>
              <a:rPr lang="en-US" sz="2400" dirty="0">
                <a:solidFill>
                  <a:srgbClr val="312F2B"/>
                </a:solidFill>
                <a:latin typeface="Gelasio" pitchFamily="34" charset="0"/>
                <a:ea typeface="Gelasio" pitchFamily="34" charset="-122"/>
                <a:cs typeface="Gelasio" pitchFamily="34" charset="-120"/>
              </a:rPr>
              <a:t>Коефіцієнт Тобіна (Tobin's Q)</a:t>
            </a:r>
            <a:endParaRPr lang="en-US" sz="2400" dirty="0"/>
          </a:p>
        </p:txBody>
      </p:sp>
      <p:sp>
        <p:nvSpPr>
          <p:cNvPr id="3" name="Text 1"/>
          <p:cNvSpPr/>
          <p:nvPr/>
        </p:nvSpPr>
        <p:spPr>
          <a:xfrm>
            <a:off x="496729" y="1040011"/>
            <a:ext cx="1862733" cy="232886"/>
          </a:xfrm>
          <a:prstGeom prst="rect">
            <a:avLst/>
          </a:prstGeom>
          <a:noFill/>
          <a:ln/>
        </p:spPr>
        <p:txBody>
          <a:bodyPr wrap="none" lIns="0" tIns="0" rIns="0" bIns="0" rtlCol="0" anchor="t"/>
          <a:lstStyle/>
          <a:p>
            <a:pPr algn="l" indent="0" marL="0">
              <a:lnSpc>
                <a:spcPts val="1800"/>
              </a:lnSpc>
              <a:buNone/>
            </a:pPr>
            <a:r>
              <a:rPr lang="en-US" sz="1450" dirty="0">
                <a:solidFill>
                  <a:srgbClr val="312F2B"/>
                </a:solidFill>
                <a:latin typeface="Gelasio" pitchFamily="34" charset="0"/>
                <a:ea typeface="Gelasio" pitchFamily="34" charset="-122"/>
                <a:cs typeface="Gelasio" pitchFamily="34" charset="-120"/>
              </a:rPr>
              <a:t>Сутність методу</a:t>
            </a:r>
            <a:endParaRPr lang="en-US" sz="1450" dirty="0"/>
          </a:p>
        </p:txBody>
      </p:sp>
      <p:sp>
        <p:nvSpPr>
          <p:cNvPr id="4" name="Text 2"/>
          <p:cNvSpPr/>
          <p:nvPr/>
        </p:nvSpPr>
        <p:spPr>
          <a:xfrm>
            <a:off x="496729" y="1397079"/>
            <a:ext cx="7364016" cy="397193"/>
          </a:xfrm>
          <a:prstGeom prst="rect">
            <a:avLst/>
          </a:prstGeom>
          <a:noFill/>
          <a:ln/>
        </p:spPr>
        <p:txBody>
          <a:bodyPr wrap="square" lIns="0" tIns="0" rIns="0" bIns="0" rtlCol="0" anchor="t"/>
          <a:lstStyle/>
          <a:p>
            <a:pPr algn="l" indent="0" marL="0">
              <a:lnSpc>
                <a:spcPts val="1550"/>
              </a:lnSpc>
              <a:buNone/>
            </a:pPr>
            <a:r>
              <a:rPr lang="en-US" sz="950" dirty="0">
                <a:solidFill>
                  <a:srgbClr val="272525"/>
                </a:solidFill>
                <a:latin typeface="Lato" pitchFamily="34" charset="0"/>
                <a:ea typeface="Lato" pitchFamily="34" charset="-122"/>
                <a:cs typeface="Lato" pitchFamily="34" charset="-120"/>
              </a:rPr>
              <a:t>Коефіцієнт Тобіна, розроблений нобелівським лауреатом Джеймсом Тобіном, визначає відношення ринкової вартості компанії до відновної вартості її матеріальних активів:</a:t>
            </a:r>
            <a:endParaRPr lang="en-US" sz="950" dirty="0"/>
          </a:p>
        </p:txBody>
      </p:sp>
      <p:sp>
        <p:nvSpPr>
          <p:cNvPr id="5" name="Text 3"/>
          <p:cNvSpPr/>
          <p:nvPr/>
        </p:nvSpPr>
        <p:spPr>
          <a:xfrm>
            <a:off x="496729" y="1951434"/>
            <a:ext cx="7364016" cy="378738"/>
          </a:xfrm>
          <a:prstGeom prst="rect">
            <a:avLst/>
          </a:prstGeom>
          <a:noFill/>
          <a:ln/>
        </p:spPr>
        <p:txBody>
          <a:bodyPr wrap="square" lIns="0" tIns="0" rIns="0" bIns="0" rtlCol="0" anchor="t"/>
          <a:lstStyle/>
          <a:p>
            <a:pPr algn="l" indent="0" marL="0">
              <a:lnSpc>
                <a:spcPts val="1750"/>
              </a:lnSpc>
              <a:buNone/>
            </a:pPr>
            <a:endParaRPr lang="en-US" sz="1100" dirty="0"/>
          </a:p>
        </p:txBody>
      </p:sp>
      <p:pic>
        <p:nvPicPr>
          <p:cNvPr id="6" name="Image 0" descr="preencoded.png">    </p:cNvPr>
          <p:cNvPicPr>
            <a:picLocks noChangeAspect="1"/>
          </p:cNvPicPr>
          <p:nvPr/>
        </p:nvPicPr>
        <p:blipFill>
          <a:blip r:embed="rId1"/>
          <a:stretch>
            <a:fillRect/>
          </a:stretch>
        </p:blipFill>
        <p:spPr>
          <a:xfrm>
            <a:off x="496729" y="1951434"/>
            <a:ext cx="7364016" cy="378738"/>
          </a:xfrm>
          <a:prstGeom prst="rect">
            <a:avLst/>
          </a:prstGeom>
        </p:spPr>
      </p:pic>
      <p:sp>
        <p:nvSpPr>
          <p:cNvPr id="7" name="Text 4"/>
          <p:cNvSpPr/>
          <p:nvPr/>
        </p:nvSpPr>
        <p:spPr>
          <a:xfrm>
            <a:off x="496729" y="2487335"/>
            <a:ext cx="7364016" cy="198596"/>
          </a:xfrm>
          <a:prstGeom prst="rect">
            <a:avLst/>
          </a:prstGeom>
          <a:noFill/>
          <a:ln/>
        </p:spPr>
        <p:txBody>
          <a:bodyPr wrap="none" lIns="0" tIns="0" rIns="0" bIns="0" rtlCol="0" anchor="t"/>
          <a:lstStyle/>
          <a:p>
            <a:pPr algn="l" indent="0" marL="0">
              <a:lnSpc>
                <a:spcPts val="1550"/>
              </a:lnSpc>
              <a:buNone/>
            </a:pPr>
            <a:r>
              <a:rPr lang="en-US" sz="950" b="1" dirty="0">
                <a:solidFill>
                  <a:srgbClr val="272525"/>
                </a:solidFill>
                <a:latin typeface="Lato" pitchFamily="34" charset="0"/>
                <a:ea typeface="Lato" pitchFamily="34" charset="-122"/>
                <a:cs typeface="Lato" pitchFamily="34" charset="-120"/>
              </a:rPr>
              <a:t>Інтерпретація:</a:t>
            </a:r>
            <a:endParaRPr lang="en-US" sz="950" dirty="0"/>
          </a:p>
        </p:txBody>
      </p:sp>
      <p:sp>
        <p:nvSpPr>
          <p:cNvPr id="8" name="Text 5"/>
          <p:cNvSpPr/>
          <p:nvPr/>
        </p:nvSpPr>
        <p:spPr>
          <a:xfrm>
            <a:off x="496729" y="2797612"/>
            <a:ext cx="7364016" cy="198596"/>
          </a:xfrm>
          <a:prstGeom prst="rect">
            <a:avLst/>
          </a:prstGeom>
          <a:noFill/>
          <a:ln/>
        </p:spPr>
        <p:txBody>
          <a:bodyPr wrap="none" lIns="0" tIns="0" rIns="0" bIns="0" rtlCol="0" anchor="t"/>
          <a:lstStyle/>
          <a:p>
            <a:pPr algn="l" marL="342900" indent="-342900">
              <a:lnSpc>
                <a:spcPts val="1550"/>
              </a:lnSpc>
              <a:buSzPct val="100000"/>
              <a:buChar char="•"/>
            </a:pPr>
            <a:r>
              <a:rPr lang="en-US" sz="950" dirty="0">
                <a:solidFill>
                  <a:srgbClr val="272525"/>
                </a:solidFill>
                <a:latin typeface="Lato" pitchFamily="34" charset="0"/>
                <a:ea typeface="Lato" pitchFamily="34" charset="-122"/>
                <a:cs typeface="Lato" pitchFamily="34" charset="-120"/>
              </a:rPr>
              <a:t>Q &gt; 1: ринок оцінює компанію вище її матеріальних активів (наявність значного інтелектуального капіталу)</a:t>
            </a:r>
            <a:endParaRPr lang="en-US" sz="950" dirty="0"/>
          </a:p>
        </p:txBody>
      </p:sp>
      <p:sp>
        <p:nvSpPr>
          <p:cNvPr id="9" name="Text 6"/>
          <p:cNvSpPr/>
          <p:nvPr/>
        </p:nvSpPr>
        <p:spPr>
          <a:xfrm>
            <a:off x="496729" y="3039666"/>
            <a:ext cx="7364016" cy="198596"/>
          </a:xfrm>
          <a:prstGeom prst="rect">
            <a:avLst/>
          </a:prstGeom>
          <a:noFill/>
          <a:ln/>
        </p:spPr>
        <p:txBody>
          <a:bodyPr wrap="none" lIns="0" tIns="0" rIns="0" bIns="0" rtlCol="0" anchor="t"/>
          <a:lstStyle/>
          <a:p>
            <a:pPr algn="l" marL="342900" indent="-342900">
              <a:lnSpc>
                <a:spcPts val="1550"/>
              </a:lnSpc>
              <a:buSzPct val="100000"/>
              <a:buChar char="•"/>
            </a:pPr>
            <a:r>
              <a:rPr lang="en-US" sz="950" dirty="0">
                <a:solidFill>
                  <a:srgbClr val="272525"/>
                </a:solidFill>
                <a:latin typeface="Lato" pitchFamily="34" charset="0"/>
                <a:ea typeface="Lato" pitchFamily="34" charset="-122"/>
                <a:cs typeface="Lato" pitchFamily="34" charset="-120"/>
              </a:rPr>
              <a:t>Q = 1: ринкова вартість дорівнює вартості активів</a:t>
            </a:r>
            <a:endParaRPr lang="en-US" sz="950" dirty="0"/>
          </a:p>
        </p:txBody>
      </p:sp>
      <p:sp>
        <p:nvSpPr>
          <p:cNvPr id="10" name="Text 7"/>
          <p:cNvSpPr/>
          <p:nvPr/>
        </p:nvSpPr>
        <p:spPr>
          <a:xfrm>
            <a:off x="496729" y="3281720"/>
            <a:ext cx="7364016" cy="198596"/>
          </a:xfrm>
          <a:prstGeom prst="rect">
            <a:avLst/>
          </a:prstGeom>
          <a:noFill/>
          <a:ln/>
        </p:spPr>
        <p:txBody>
          <a:bodyPr wrap="none" lIns="0" tIns="0" rIns="0" bIns="0" rtlCol="0" anchor="t"/>
          <a:lstStyle/>
          <a:p>
            <a:pPr algn="l" marL="342900" indent="-342900">
              <a:lnSpc>
                <a:spcPts val="1550"/>
              </a:lnSpc>
              <a:buSzPct val="100000"/>
              <a:buChar char="•"/>
            </a:pPr>
            <a:r>
              <a:rPr lang="en-US" sz="950" dirty="0">
                <a:solidFill>
                  <a:srgbClr val="272525"/>
                </a:solidFill>
                <a:latin typeface="Lato" pitchFamily="34" charset="0"/>
                <a:ea typeface="Lato" pitchFamily="34" charset="-122"/>
                <a:cs typeface="Lato" pitchFamily="34" charset="-120"/>
              </a:rPr>
              <a:t>Q &lt; 1: компанія недооцінена або має проблеми</a:t>
            </a:r>
            <a:endParaRPr lang="en-US" sz="950" dirty="0"/>
          </a:p>
        </p:txBody>
      </p:sp>
      <p:sp>
        <p:nvSpPr>
          <p:cNvPr id="11" name="Text 8"/>
          <p:cNvSpPr/>
          <p:nvPr/>
        </p:nvSpPr>
        <p:spPr>
          <a:xfrm>
            <a:off x="496729" y="3591997"/>
            <a:ext cx="7364016" cy="397193"/>
          </a:xfrm>
          <a:prstGeom prst="rect">
            <a:avLst/>
          </a:prstGeom>
          <a:noFill/>
          <a:ln/>
        </p:spPr>
        <p:txBody>
          <a:bodyPr wrap="square" lIns="0" tIns="0" rIns="0" bIns="0" rtlCol="0" anchor="t"/>
          <a:lstStyle/>
          <a:p>
            <a:pPr algn="l" indent="0" marL="0">
              <a:lnSpc>
                <a:spcPts val="1550"/>
              </a:lnSpc>
              <a:buNone/>
            </a:pPr>
            <a:r>
              <a:rPr lang="en-US" sz="950" dirty="0">
                <a:solidFill>
                  <a:srgbClr val="272525"/>
                </a:solidFill>
                <a:latin typeface="Lato" pitchFamily="34" charset="0"/>
                <a:ea typeface="Lato" pitchFamily="34" charset="-122"/>
                <a:cs typeface="Lato" pitchFamily="34" charset="-120"/>
              </a:rPr>
              <a:t>Різниця між ринковою та балансовою вартістю відображає вартість нематеріальних активів, включаючи людський та інтелектуальний капітал.</a:t>
            </a:r>
            <a:endParaRPr lang="en-US" sz="950" dirty="0"/>
          </a:p>
        </p:txBody>
      </p:sp>
      <p:sp>
        <p:nvSpPr>
          <p:cNvPr id="12" name="Shape 9"/>
          <p:cNvSpPr/>
          <p:nvPr/>
        </p:nvSpPr>
        <p:spPr>
          <a:xfrm>
            <a:off x="8171259" y="1055489"/>
            <a:ext cx="5970032" cy="1466255"/>
          </a:xfrm>
          <a:prstGeom prst="roundRect">
            <a:avLst>
              <a:gd name="adj" fmla="val 3557"/>
            </a:avLst>
          </a:prstGeom>
          <a:solidFill>
            <a:srgbClr val="DCDCD5"/>
          </a:solidFill>
          <a:ln/>
        </p:spPr>
      </p:sp>
      <p:pic>
        <p:nvPicPr>
          <p:cNvPr id="13" name="Image 1" descr="preencoded.png">    </p:cNvPr>
          <p:cNvPicPr>
            <a:picLocks noChangeAspect="1"/>
          </p:cNvPicPr>
          <p:nvPr/>
        </p:nvPicPr>
        <p:blipFill>
          <a:blip r:embed="rId2"/>
          <a:stretch>
            <a:fillRect/>
          </a:stretch>
        </p:blipFill>
        <p:spPr>
          <a:xfrm>
            <a:off x="8295442" y="1211937"/>
            <a:ext cx="193953" cy="155138"/>
          </a:xfrm>
          <a:prstGeom prst="rect">
            <a:avLst/>
          </a:prstGeom>
        </p:spPr>
      </p:pic>
      <p:sp>
        <p:nvSpPr>
          <p:cNvPr id="14" name="Text 10"/>
          <p:cNvSpPr/>
          <p:nvPr/>
        </p:nvSpPr>
        <p:spPr>
          <a:xfrm>
            <a:off x="8613577" y="1210628"/>
            <a:ext cx="1820704" cy="194072"/>
          </a:xfrm>
          <a:prstGeom prst="rect">
            <a:avLst/>
          </a:prstGeom>
          <a:noFill/>
          <a:ln/>
        </p:spPr>
        <p:txBody>
          <a:bodyPr wrap="none" lIns="0" tIns="0" rIns="0" bIns="0" rtlCol="0" anchor="t"/>
          <a:lstStyle/>
          <a:p>
            <a:pPr algn="l" indent="0" marL="0">
              <a:lnSpc>
                <a:spcPts val="1500"/>
              </a:lnSpc>
              <a:buNone/>
            </a:pPr>
            <a:r>
              <a:rPr lang="en-US" sz="1200" dirty="0">
                <a:solidFill>
                  <a:srgbClr val="000000"/>
                </a:solidFill>
                <a:latin typeface="Gelasio" pitchFamily="34" charset="0"/>
                <a:ea typeface="Gelasio" pitchFamily="34" charset="-122"/>
                <a:cs typeface="Gelasio" pitchFamily="34" charset="-120"/>
              </a:rPr>
              <a:t>Приклади коефіцієнта Q</a:t>
            </a:r>
            <a:endParaRPr lang="en-US" sz="1200" dirty="0"/>
          </a:p>
        </p:txBody>
      </p:sp>
      <p:sp>
        <p:nvSpPr>
          <p:cNvPr id="15" name="Text 11"/>
          <p:cNvSpPr/>
          <p:nvPr/>
        </p:nvSpPr>
        <p:spPr>
          <a:xfrm>
            <a:off x="8613577" y="1528882"/>
            <a:ext cx="5403533" cy="198596"/>
          </a:xfrm>
          <a:prstGeom prst="rect">
            <a:avLst/>
          </a:prstGeom>
          <a:noFill/>
          <a:ln/>
        </p:spPr>
        <p:txBody>
          <a:bodyPr wrap="none" lIns="0" tIns="0" rIns="0" bIns="0" rtlCol="0" anchor="t"/>
          <a:lstStyle/>
          <a:p>
            <a:pPr algn="l" indent="0" marL="0">
              <a:lnSpc>
                <a:spcPts val="1550"/>
              </a:lnSpc>
              <a:buNone/>
            </a:pPr>
            <a:r>
              <a:rPr lang="en-US" sz="950" b="1" dirty="0">
                <a:solidFill>
                  <a:srgbClr val="000000"/>
                </a:solidFill>
                <a:latin typeface="Lato" pitchFamily="34" charset="0"/>
                <a:ea typeface="Lato" pitchFamily="34" charset="-122"/>
                <a:cs typeface="Lato" pitchFamily="34" charset="-120"/>
              </a:rPr>
              <a:t>Apple (2023):</a:t>
            </a:r>
            <a:pPr algn="l" indent="0" marL="0">
              <a:lnSpc>
                <a:spcPts val="1550"/>
              </a:lnSpc>
              <a:buNone/>
            </a:pPr>
            <a:r>
              <a:rPr lang="en-US" sz="950" dirty="0">
                <a:solidFill>
                  <a:srgbClr val="000000"/>
                </a:solidFill>
                <a:latin typeface="Lato" pitchFamily="34" charset="0"/>
                <a:ea typeface="Lato" pitchFamily="34" charset="-122"/>
                <a:cs typeface="Lato" pitchFamily="34" charset="-120"/>
              </a:rPr>
              <a:t> Q ≈ 7.5 — величезна частка вартості у бренді, екосистемі, інноваціях</a:t>
            </a:r>
            <a:endParaRPr lang="en-US" sz="950" dirty="0"/>
          </a:p>
        </p:txBody>
      </p:sp>
      <p:sp>
        <p:nvSpPr>
          <p:cNvPr id="16" name="Text 12"/>
          <p:cNvSpPr/>
          <p:nvPr/>
        </p:nvSpPr>
        <p:spPr>
          <a:xfrm>
            <a:off x="8613577" y="1839158"/>
            <a:ext cx="5403533" cy="198596"/>
          </a:xfrm>
          <a:prstGeom prst="rect">
            <a:avLst/>
          </a:prstGeom>
          <a:noFill/>
          <a:ln/>
        </p:spPr>
        <p:txBody>
          <a:bodyPr wrap="none" lIns="0" tIns="0" rIns="0" bIns="0" rtlCol="0" anchor="t"/>
          <a:lstStyle/>
          <a:p>
            <a:pPr algn="l" indent="0" marL="0">
              <a:lnSpc>
                <a:spcPts val="1550"/>
              </a:lnSpc>
              <a:buNone/>
            </a:pPr>
            <a:r>
              <a:rPr lang="en-US" sz="950" b="1" dirty="0">
                <a:solidFill>
                  <a:srgbClr val="000000"/>
                </a:solidFill>
                <a:latin typeface="Lato" pitchFamily="34" charset="0"/>
                <a:ea typeface="Lato" pitchFamily="34" charset="-122"/>
                <a:cs typeface="Lato" pitchFamily="34" charset="-120"/>
              </a:rPr>
              <a:t>Microsoft:</a:t>
            </a:r>
            <a:pPr algn="l" indent="0" marL="0">
              <a:lnSpc>
                <a:spcPts val="1550"/>
              </a:lnSpc>
              <a:buNone/>
            </a:pPr>
            <a:r>
              <a:rPr lang="en-US" sz="950" dirty="0">
                <a:solidFill>
                  <a:srgbClr val="000000"/>
                </a:solidFill>
                <a:latin typeface="Lato" pitchFamily="34" charset="0"/>
                <a:ea typeface="Lato" pitchFamily="34" charset="-122"/>
                <a:cs typeface="Lato" pitchFamily="34" charset="-120"/>
              </a:rPr>
              <a:t> Q ≈ 6.2 — інтелектуальна власність, людський капітал, мережеві ефекти</a:t>
            </a:r>
            <a:endParaRPr lang="en-US" sz="950" dirty="0"/>
          </a:p>
        </p:txBody>
      </p:sp>
      <p:sp>
        <p:nvSpPr>
          <p:cNvPr id="17" name="Text 13"/>
          <p:cNvSpPr/>
          <p:nvPr/>
        </p:nvSpPr>
        <p:spPr>
          <a:xfrm>
            <a:off x="8613577" y="2149435"/>
            <a:ext cx="5403533" cy="198596"/>
          </a:xfrm>
          <a:prstGeom prst="rect">
            <a:avLst/>
          </a:prstGeom>
          <a:noFill/>
          <a:ln/>
        </p:spPr>
        <p:txBody>
          <a:bodyPr wrap="none" lIns="0" tIns="0" rIns="0" bIns="0" rtlCol="0" anchor="t"/>
          <a:lstStyle/>
          <a:p>
            <a:pPr algn="l" indent="0" marL="0">
              <a:lnSpc>
                <a:spcPts val="1550"/>
              </a:lnSpc>
              <a:buNone/>
            </a:pPr>
            <a:r>
              <a:rPr lang="en-US" sz="950" b="1" dirty="0">
                <a:solidFill>
                  <a:srgbClr val="000000"/>
                </a:solidFill>
                <a:latin typeface="Lato" pitchFamily="34" charset="0"/>
                <a:ea typeface="Lato" pitchFamily="34" charset="-122"/>
                <a:cs typeface="Lato" pitchFamily="34" charset="-120"/>
              </a:rPr>
              <a:t>Toyota:</a:t>
            </a:r>
            <a:pPr algn="l" indent="0" marL="0">
              <a:lnSpc>
                <a:spcPts val="1550"/>
              </a:lnSpc>
              <a:buNone/>
            </a:pPr>
            <a:r>
              <a:rPr lang="en-US" sz="950" dirty="0">
                <a:solidFill>
                  <a:srgbClr val="000000"/>
                </a:solidFill>
                <a:latin typeface="Lato" pitchFamily="34" charset="0"/>
                <a:ea typeface="Lato" pitchFamily="34" charset="-122"/>
                <a:cs typeface="Lato" pitchFamily="34" charset="-120"/>
              </a:rPr>
              <a:t> Q ≈ 1.2 — традиційний виробник з меншою часткою нематеріальних активів</a:t>
            </a:r>
            <a:endParaRPr lang="en-US" sz="950" dirty="0"/>
          </a:p>
        </p:txBody>
      </p:sp>
      <p:pic>
        <p:nvPicPr>
          <p:cNvPr id="18" name="Image 2" descr="preencoded.png">    </p:cNvPr>
          <p:cNvPicPr>
            <a:picLocks noChangeAspect="1"/>
          </p:cNvPicPr>
          <p:nvPr/>
        </p:nvPicPr>
        <p:blipFill>
          <a:blip r:embed="rId3"/>
          <a:stretch>
            <a:fillRect/>
          </a:stretch>
        </p:blipFill>
        <p:spPr>
          <a:xfrm>
            <a:off x="8171259" y="2661404"/>
            <a:ext cx="5970032" cy="597003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37354" y="777121"/>
            <a:ext cx="12703254" cy="576024"/>
          </a:xfrm>
          <a:prstGeom prst="rect">
            <a:avLst/>
          </a:prstGeom>
          <a:noFill/>
          <a:ln/>
        </p:spPr>
        <p:txBody>
          <a:bodyPr wrap="none" lIns="0" tIns="0" rIns="0" bIns="0" rtlCol="0" anchor="t"/>
          <a:lstStyle/>
          <a:p>
            <a:pPr algn="l" indent="0" marL="0">
              <a:lnSpc>
                <a:spcPts val="4500"/>
              </a:lnSpc>
              <a:buNone/>
            </a:pPr>
            <a:r>
              <a:rPr lang="en-US" sz="3600" dirty="0">
                <a:solidFill>
                  <a:srgbClr val="312F2B"/>
                </a:solidFill>
                <a:latin typeface="Gelasio" pitchFamily="34" charset="0"/>
                <a:ea typeface="Gelasio" pitchFamily="34" charset="-122"/>
                <a:cs typeface="Gelasio" pitchFamily="34" charset="-120"/>
              </a:rPr>
              <a:t>Альтернативні методи оцінки інтелектуального капіталу</a:t>
            </a:r>
            <a:endParaRPr lang="en-US" sz="3600" dirty="0"/>
          </a:p>
        </p:txBody>
      </p:sp>
      <p:sp>
        <p:nvSpPr>
          <p:cNvPr id="3" name="Shape 1"/>
          <p:cNvSpPr/>
          <p:nvPr/>
        </p:nvSpPr>
        <p:spPr>
          <a:xfrm>
            <a:off x="737354" y="1998226"/>
            <a:ext cx="6485692" cy="2245638"/>
          </a:xfrm>
          <a:prstGeom prst="roundRect">
            <a:avLst>
              <a:gd name="adj" fmla="val 4886"/>
            </a:avLst>
          </a:prstGeom>
          <a:solidFill>
            <a:srgbClr val="FFFFFF">
              <a:alpha val="95000"/>
            </a:srgbClr>
          </a:solidFill>
          <a:ln/>
        </p:spPr>
      </p:sp>
      <p:sp>
        <p:nvSpPr>
          <p:cNvPr id="4" name="Shape 2"/>
          <p:cNvSpPr/>
          <p:nvPr/>
        </p:nvSpPr>
        <p:spPr>
          <a:xfrm>
            <a:off x="737354" y="1975366"/>
            <a:ext cx="6485692" cy="91440"/>
          </a:xfrm>
          <a:prstGeom prst="roundRect">
            <a:avLst>
              <a:gd name="adj" fmla="val 84678"/>
            </a:avLst>
          </a:prstGeom>
          <a:solidFill>
            <a:srgbClr val="E5E5E0"/>
          </a:solidFill>
          <a:ln/>
        </p:spPr>
      </p:sp>
      <p:sp>
        <p:nvSpPr>
          <p:cNvPr id="5" name="Shape 3"/>
          <p:cNvSpPr/>
          <p:nvPr/>
        </p:nvSpPr>
        <p:spPr>
          <a:xfrm>
            <a:off x="3703618" y="1721763"/>
            <a:ext cx="553045" cy="553045"/>
          </a:xfrm>
          <a:prstGeom prst="roundRect">
            <a:avLst>
              <a:gd name="adj" fmla="val 165339"/>
            </a:avLst>
          </a:prstGeom>
          <a:solidFill>
            <a:srgbClr val="E5E5E0"/>
          </a:solidFill>
          <a:ln/>
        </p:spPr>
      </p:sp>
      <p:sp>
        <p:nvSpPr>
          <p:cNvPr id="6" name="Text 4"/>
          <p:cNvSpPr/>
          <p:nvPr/>
        </p:nvSpPr>
        <p:spPr>
          <a:xfrm>
            <a:off x="3869472" y="1859994"/>
            <a:ext cx="221218" cy="276463"/>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Gelasio" pitchFamily="34" charset="0"/>
                <a:ea typeface="Gelasio" pitchFamily="34" charset="-122"/>
                <a:cs typeface="Gelasio" pitchFamily="34" charset="-120"/>
              </a:rPr>
              <a:t>1</a:t>
            </a:r>
            <a:endParaRPr lang="en-US" sz="1700" dirty="0"/>
          </a:p>
        </p:txBody>
      </p:sp>
      <p:sp>
        <p:nvSpPr>
          <p:cNvPr id="7" name="Text 5"/>
          <p:cNvSpPr/>
          <p:nvPr/>
        </p:nvSpPr>
        <p:spPr>
          <a:xfrm>
            <a:off x="944523" y="2458998"/>
            <a:ext cx="2304336" cy="287893"/>
          </a:xfrm>
          <a:prstGeom prst="rect">
            <a:avLst/>
          </a:prstGeom>
          <a:noFill/>
          <a:ln/>
        </p:spPr>
        <p:txBody>
          <a:bodyPr wrap="none" lIns="0" tIns="0" rIns="0" bIns="0" rtlCol="0" anchor="t"/>
          <a:lstStyle/>
          <a:p>
            <a:pPr algn="l" indent="0" marL="0">
              <a:lnSpc>
                <a:spcPts val="2250"/>
              </a:lnSpc>
              <a:buNone/>
            </a:pPr>
            <a:r>
              <a:rPr lang="en-US" sz="1800" dirty="0">
                <a:solidFill>
                  <a:srgbClr val="272525"/>
                </a:solidFill>
                <a:latin typeface="Gelasio" pitchFamily="34" charset="0"/>
                <a:ea typeface="Gelasio" pitchFamily="34" charset="-122"/>
                <a:cs typeface="Gelasio" pitchFamily="34" charset="-120"/>
              </a:rPr>
              <a:t>Skandia Navigator</a:t>
            </a:r>
            <a:endParaRPr lang="en-US" sz="1800" dirty="0"/>
          </a:p>
        </p:txBody>
      </p:sp>
      <p:sp>
        <p:nvSpPr>
          <p:cNvPr id="8" name="Text 6"/>
          <p:cNvSpPr/>
          <p:nvPr/>
        </p:nvSpPr>
        <p:spPr>
          <a:xfrm>
            <a:off x="944523" y="2857500"/>
            <a:ext cx="6071354" cy="1179195"/>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Lato" pitchFamily="34" charset="0"/>
                <a:ea typeface="Lato" pitchFamily="34" charset="-122"/>
                <a:cs typeface="Lato" pitchFamily="34" charset="-120"/>
              </a:rPr>
              <a:t>Багатовимірна система показників, розроблена Skandia AFS. Включає фінансовий, клієнтський, процесний фокуси, фокус розвитку та людський фокус. Вимірює як фінансові, так і нефінансові індикатори.</a:t>
            </a:r>
            <a:endParaRPr lang="en-US" sz="1450" dirty="0"/>
          </a:p>
        </p:txBody>
      </p:sp>
      <p:sp>
        <p:nvSpPr>
          <p:cNvPr id="9" name="Shape 7"/>
          <p:cNvSpPr/>
          <p:nvPr/>
        </p:nvSpPr>
        <p:spPr>
          <a:xfrm>
            <a:off x="7407354" y="1998226"/>
            <a:ext cx="6485692" cy="2245638"/>
          </a:xfrm>
          <a:prstGeom prst="roundRect">
            <a:avLst>
              <a:gd name="adj" fmla="val 4886"/>
            </a:avLst>
          </a:prstGeom>
          <a:solidFill>
            <a:srgbClr val="FFFFFF">
              <a:alpha val="95000"/>
            </a:srgbClr>
          </a:solidFill>
          <a:ln/>
        </p:spPr>
      </p:sp>
      <p:sp>
        <p:nvSpPr>
          <p:cNvPr id="10" name="Shape 8"/>
          <p:cNvSpPr/>
          <p:nvPr/>
        </p:nvSpPr>
        <p:spPr>
          <a:xfrm>
            <a:off x="7407354" y="1975366"/>
            <a:ext cx="6485692" cy="91440"/>
          </a:xfrm>
          <a:prstGeom prst="roundRect">
            <a:avLst>
              <a:gd name="adj" fmla="val 84678"/>
            </a:avLst>
          </a:prstGeom>
          <a:solidFill>
            <a:srgbClr val="E5E5E0"/>
          </a:solidFill>
          <a:ln/>
        </p:spPr>
      </p:sp>
      <p:sp>
        <p:nvSpPr>
          <p:cNvPr id="11" name="Shape 9"/>
          <p:cNvSpPr/>
          <p:nvPr/>
        </p:nvSpPr>
        <p:spPr>
          <a:xfrm>
            <a:off x="10373618" y="1721763"/>
            <a:ext cx="553045" cy="553045"/>
          </a:xfrm>
          <a:prstGeom prst="roundRect">
            <a:avLst>
              <a:gd name="adj" fmla="val 165339"/>
            </a:avLst>
          </a:prstGeom>
          <a:solidFill>
            <a:srgbClr val="E5E5E0"/>
          </a:solidFill>
          <a:ln/>
        </p:spPr>
      </p:sp>
      <p:sp>
        <p:nvSpPr>
          <p:cNvPr id="12" name="Text 10"/>
          <p:cNvSpPr/>
          <p:nvPr/>
        </p:nvSpPr>
        <p:spPr>
          <a:xfrm>
            <a:off x="10539472" y="1859994"/>
            <a:ext cx="221218" cy="276463"/>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Gelasio" pitchFamily="34" charset="0"/>
                <a:ea typeface="Gelasio" pitchFamily="34" charset="-122"/>
                <a:cs typeface="Gelasio" pitchFamily="34" charset="-120"/>
              </a:rPr>
              <a:t>2</a:t>
            </a:r>
            <a:endParaRPr lang="en-US" sz="1700" dirty="0"/>
          </a:p>
        </p:txBody>
      </p:sp>
      <p:sp>
        <p:nvSpPr>
          <p:cNvPr id="13" name="Text 11"/>
          <p:cNvSpPr/>
          <p:nvPr/>
        </p:nvSpPr>
        <p:spPr>
          <a:xfrm>
            <a:off x="7614523" y="2458998"/>
            <a:ext cx="2643664" cy="287893"/>
          </a:xfrm>
          <a:prstGeom prst="rect">
            <a:avLst/>
          </a:prstGeom>
          <a:noFill/>
          <a:ln/>
        </p:spPr>
        <p:txBody>
          <a:bodyPr wrap="none" lIns="0" tIns="0" rIns="0" bIns="0" rtlCol="0" anchor="t"/>
          <a:lstStyle/>
          <a:p>
            <a:pPr algn="l" indent="0" marL="0">
              <a:lnSpc>
                <a:spcPts val="2250"/>
              </a:lnSpc>
              <a:buNone/>
            </a:pPr>
            <a:r>
              <a:rPr lang="en-US" sz="1800" dirty="0">
                <a:solidFill>
                  <a:srgbClr val="272525"/>
                </a:solidFill>
                <a:latin typeface="Gelasio" pitchFamily="34" charset="0"/>
                <a:ea typeface="Gelasio" pitchFamily="34" charset="-122"/>
                <a:cs typeface="Gelasio" pitchFamily="34" charset="-120"/>
              </a:rPr>
              <a:t>Intangible Assets Monitor</a:t>
            </a:r>
            <a:endParaRPr lang="en-US" sz="1800" dirty="0"/>
          </a:p>
        </p:txBody>
      </p:sp>
      <p:sp>
        <p:nvSpPr>
          <p:cNvPr id="14" name="Text 12"/>
          <p:cNvSpPr/>
          <p:nvPr/>
        </p:nvSpPr>
        <p:spPr>
          <a:xfrm>
            <a:off x="7614523" y="2857500"/>
            <a:ext cx="6071354" cy="884396"/>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Lato" pitchFamily="34" charset="0"/>
                <a:ea typeface="Lato" pitchFamily="34" charset="-122"/>
                <a:cs typeface="Lato" pitchFamily="34" charset="-120"/>
              </a:rPr>
              <a:t>Метод Карла-Еріка Свейбі, який класифікує активи на зовнішню структуру (бренди, відносини з клієнтами), внутрішню структуру (патенти, системи) та компетенції співробітників.</a:t>
            </a:r>
            <a:endParaRPr lang="en-US" sz="1450" dirty="0"/>
          </a:p>
        </p:txBody>
      </p:sp>
      <p:sp>
        <p:nvSpPr>
          <p:cNvPr id="15" name="Shape 13"/>
          <p:cNvSpPr/>
          <p:nvPr/>
        </p:nvSpPr>
        <p:spPr>
          <a:xfrm>
            <a:off x="737354" y="4704636"/>
            <a:ext cx="6485692" cy="1950839"/>
          </a:xfrm>
          <a:prstGeom prst="roundRect">
            <a:avLst>
              <a:gd name="adj" fmla="val 5625"/>
            </a:avLst>
          </a:prstGeom>
          <a:solidFill>
            <a:srgbClr val="FFFFFF">
              <a:alpha val="95000"/>
            </a:srgbClr>
          </a:solidFill>
          <a:ln/>
        </p:spPr>
      </p:sp>
      <p:sp>
        <p:nvSpPr>
          <p:cNvPr id="16" name="Shape 14"/>
          <p:cNvSpPr/>
          <p:nvPr/>
        </p:nvSpPr>
        <p:spPr>
          <a:xfrm>
            <a:off x="737354" y="4681776"/>
            <a:ext cx="6485692" cy="91440"/>
          </a:xfrm>
          <a:prstGeom prst="roundRect">
            <a:avLst>
              <a:gd name="adj" fmla="val 84678"/>
            </a:avLst>
          </a:prstGeom>
          <a:solidFill>
            <a:srgbClr val="E5E5E0"/>
          </a:solidFill>
          <a:ln/>
        </p:spPr>
      </p:sp>
      <p:sp>
        <p:nvSpPr>
          <p:cNvPr id="17" name="Shape 15"/>
          <p:cNvSpPr/>
          <p:nvPr/>
        </p:nvSpPr>
        <p:spPr>
          <a:xfrm>
            <a:off x="3703618" y="4428173"/>
            <a:ext cx="553045" cy="553045"/>
          </a:xfrm>
          <a:prstGeom prst="roundRect">
            <a:avLst>
              <a:gd name="adj" fmla="val 165339"/>
            </a:avLst>
          </a:prstGeom>
          <a:solidFill>
            <a:srgbClr val="E5E5E0"/>
          </a:solidFill>
          <a:ln/>
        </p:spPr>
      </p:sp>
      <p:sp>
        <p:nvSpPr>
          <p:cNvPr id="18" name="Text 16"/>
          <p:cNvSpPr/>
          <p:nvPr/>
        </p:nvSpPr>
        <p:spPr>
          <a:xfrm>
            <a:off x="3869472" y="4566404"/>
            <a:ext cx="221218" cy="276463"/>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Gelasio" pitchFamily="34" charset="0"/>
                <a:ea typeface="Gelasio" pitchFamily="34" charset="-122"/>
                <a:cs typeface="Gelasio" pitchFamily="34" charset="-120"/>
              </a:rPr>
              <a:t>3</a:t>
            </a:r>
            <a:endParaRPr lang="en-US" sz="1700" dirty="0"/>
          </a:p>
        </p:txBody>
      </p:sp>
      <p:sp>
        <p:nvSpPr>
          <p:cNvPr id="19" name="Text 17"/>
          <p:cNvSpPr/>
          <p:nvPr/>
        </p:nvSpPr>
        <p:spPr>
          <a:xfrm>
            <a:off x="944523" y="5165408"/>
            <a:ext cx="2304336" cy="287893"/>
          </a:xfrm>
          <a:prstGeom prst="rect">
            <a:avLst/>
          </a:prstGeom>
          <a:noFill/>
          <a:ln/>
        </p:spPr>
        <p:txBody>
          <a:bodyPr wrap="none" lIns="0" tIns="0" rIns="0" bIns="0" rtlCol="0" anchor="t"/>
          <a:lstStyle/>
          <a:p>
            <a:pPr algn="l" indent="0" marL="0">
              <a:lnSpc>
                <a:spcPts val="2250"/>
              </a:lnSpc>
              <a:buNone/>
            </a:pPr>
            <a:r>
              <a:rPr lang="en-US" sz="1800" dirty="0">
                <a:solidFill>
                  <a:srgbClr val="272525"/>
                </a:solidFill>
                <a:latin typeface="Gelasio" pitchFamily="34" charset="0"/>
                <a:ea typeface="Gelasio" pitchFamily="34" charset="-122"/>
                <a:cs typeface="Gelasio" pitchFamily="34" charset="-120"/>
              </a:rPr>
              <a:t>Human Capital ROI</a:t>
            </a:r>
            <a:endParaRPr lang="en-US" sz="1800" dirty="0"/>
          </a:p>
        </p:txBody>
      </p:sp>
      <p:sp>
        <p:nvSpPr>
          <p:cNvPr id="20" name="Text 18"/>
          <p:cNvSpPr/>
          <p:nvPr/>
        </p:nvSpPr>
        <p:spPr>
          <a:xfrm>
            <a:off x="944523" y="5563910"/>
            <a:ext cx="6071354" cy="884396"/>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Lato" pitchFamily="34" charset="0"/>
                <a:ea typeface="Lato" pitchFamily="34" charset="-122"/>
                <a:cs typeface="Lato" pitchFamily="34" charset="-120"/>
              </a:rPr>
              <a:t>Показник ефективності інвестицій у людський капітал. Формула: (Дохід - Витрати без зарплат) / Витрати на персонал. Показує, скільки доходу генерує кожна гривня, вкладена в персонал.</a:t>
            </a:r>
            <a:endParaRPr lang="en-US" sz="1450" dirty="0"/>
          </a:p>
        </p:txBody>
      </p:sp>
      <p:sp>
        <p:nvSpPr>
          <p:cNvPr id="21" name="Shape 19"/>
          <p:cNvSpPr/>
          <p:nvPr/>
        </p:nvSpPr>
        <p:spPr>
          <a:xfrm>
            <a:off x="7407354" y="4704636"/>
            <a:ext cx="6485692" cy="1950839"/>
          </a:xfrm>
          <a:prstGeom prst="roundRect">
            <a:avLst>
              <a:gd name="adj" fmla="val 5625"/>
            </a:avLst>
          </a:prstGeom>
          <a:solidFill>
            <a:srgbClr val="FFFFFF">
              <a:alpha val="95000"/>
            </a:srgbClr>
          </a:solidFill>
          <a:ln/>
        </p:spPr>
      </p:sp>
      <p:sp>
        <p:nvSpPr>
          <p:cNvPr id="22" name="Shape 20"/>
          <p:cNvSpPr/>
          <p:nvPr/>
        </p:nvSpPr>
        <p:spPr>
          <a:xfrm>
            <a:off x="7407354" y="4681776"/>
            <a:ext cx="6485692" cy="91440"/>
          </a:xfrm>
          <a:prstGeom prst="roundRect">
            <a:avLst>
              <a:gd name="adj" fmla="val 84678"/>
            </a:avLst>
          </a:prstGeom>
          <a:solidFill>
            <a:srgbClr val="E5E5E0"/>
          </a:solidFill>
          <a:ln/>
        </p:spPr>
      </p:sp>
      <p:sp>
        <p:nvSpPr>
          <p:cNvPr id="23" name="Shape 21"/>
          <p:cNvSpPr/>
          <p:nvPr/>
        </p:nvSpPr>
        <p:spPr>
          <a:xfrm>
            <a:off x="10373618" y="4428173"/>
            <a:ext cx="553045" cy="553045"/>
          </a:xfrm>
          <a:prstGeom prst="roundRect">
            <a:avLst>
              <a:gd name="adj" fmla="val 165339"/>
            </a:avLst>
          </a:prstGeom>
          <a:solidFill>
            <a:srgbClr val="E5E5E0"/>
          </a:solidFill>
          <a:ln/>
        </p:spPr>
      </p:sp>
      <p:sp>
        <p:nvSpPr>
          <p:cNvPr id="24" name="Text 22"/>
          <p:cNvSpPr/>
          <p:nvPr/>
        </p:nvSpPr>
        <p:spPr>
          <a:xfrm>
            <a:off x="10539472" y="4566404"/>
            <a:ext cx="221218" cy="276463"/>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Gelasio" pitchFamily="34" charset="0"/>
                <a:ea typeface="Gelasio" pitchFamily="34" charset="-122"/>
                <a:cs typeface="Gelasio" pitchFamily="34" charset="-120"/>
              </a:rPr>
              <a:t>4</a:t>
            </a:r>
            <a:endParaRPr lang="en-US" sz="1700" dirty="0"/>
          </a:p>
        </p:txBody>
      </p:sp>
      <p:sp>
        <p:nvSpPr>
          <p:cNvPr id="25" name="Text 23"/>
          <p:cNvSpPr/>
          <p:nvPr/>
        </p:nvSpPr>
        <p:spPr>
          <a:xfrm>
            <a:off x="7614523" y="5165408"/>
            <a:ext cx="4441865" cy="287893"/>
          </a:xfrm>
          <a:prstGeom prst="rect">
            <a:avLst/>
          </a:prstGeom>
          <a:noFill/>
          <a:ln/>
        </p:spPr>
        <p:txBody>
          <a:bodyPr wrap="none" lIns="0" tIns="0" rIns="0" bIns="0" rtlCol="0" anchor="t"/>
          <a:lstStyle/>
          <a:p>
            <a:pPr algn="l" indent="0" marL="0">
              <a:lnSpc>
                <a:spcPts val="2250"/>
              </a:lnSpc>
              <a:buNone/>
            </a:pPr>
            <a:r>
              <a:rPr lang="en-US" sz="1800" dirty="0">
                <a:solidFill>
                  <a:srgbClr val="272525"/>
                </a:solidFill>
                <a:latin typeface="Gelasio" pitchFamily="34" charset="0"/>
                <a:ea typeface="Gelasio" pitchFamily="34" charset="-122"/>
                <a:cs typeface="Gelasio" pitchFamily="34" charset="-120"/>
              </a:rPr>
              <a:t>Value Added Intellectual Coefficient (VAIC)</a:t>
            </a:r>
            <a:endParaRPr lang="en-US" sz="1800" dirty="0"/>
          </a:p>
        </p:txBody>
      </p:sp>
      <p:sp>
        <p:nvSpPr>
          <p:cNvPr id="26" name="Text 24"/>
          <p:cNvSpPr/>
          <p:nvPr/>
        </p:nvSpPr>
        <p:spPr>
          <a:xfrm>
            <a:off x="7614523" y="5563910"/>
            <a:ext cx="6071354" cy="884396"/>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Lato" pitchFamily="34" charset="0"/>
                <a:ea typeface="Lato" pitchFamily="34" charset="-122"/>
                <a:cs typeface="Lato" pitchFamily="34" charset="-120"/>
              </a:rPr>
              <a:t>Метод Анте Пуліча, який вимірює ефективність використання інтелектуального капіталу через співвідношення доданої вартості до залучених ресурсів (людських, структурних, фізичних).</a:t>
            </a:r>
            <a:endParaRPr lang="en-US" sz="1450" dirty="0"/>
          </a:p>
        </p:txBody>
      </p:sp>
      <p:sp>
        <p:nvSpPr>
          <p:cNvPr id="27" name="Text 25"/>
          <p:cNvSpPr/>
          <p:nvPr/>
        </p:nvSpPr>
        <p:spPr>
          <a:xfrm>
            <a:off x="737354" y="6862763"/>
            <a:ext cx="13155692" cy="589598"/>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Lato" pitchFamily="34" charset="0"/>
                <a:ea typeface="Lato" pitchFamily="34" charset="-122"/>
                <a:cs typeface="Lato" pitchFamily="34" charset="-120"/>
              </a:rPr>
              <a:t>Жоден з цих методів не є універсальним. Найкращий підхід — комбінувати кілька методів залежно від специфіки галузі, стратегічних цілей та доступності даних.</a:t>
            </a:r>
            <a:endParaRPr lang="en-US" sz="14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48070" y="514350"/>
            <a:ext cx="11047928" cy="584359"/>
          </a:xfrm>
          <a:prstGeom prst="rect">
            <a:avLst/>
          </a:prstGeom>
          <a:noFill/>
          <a:ln/>
        </p:spPr>
        <p:txBody>
          <a:bodyPr wrap="none" lIns="0" tIns="0" rIns="0" bIns="0" rtlCol="0" anchor="t"/>
          <a:lstStyle/>
          <a:p>
            <a:pPr algn="l" indent="0" marL="0">
              <a:lnSpc>
                <a:spcPts val="4600"/>
              </a:lnSpc>
              <a:buNone/>
            </a:pPr>
            <a:r>
              <a:rPr lang="en-US" sz="3650" dirty="0">
                <a:solidFill>
                  <a:srgbClr val="312F2B"/>
                </a:solidFill>
                <a:latin typeface="Gelasio" pitchFamily="34" charset="0"/>
                <a:ea typeface="Gelasio" pitchFamily="34" charset="-122"/>
                <a:cs typeface="Gelasio" pitchFamily="34" charset="-120"/>
              </a:rPr>
              <a:t>HR-аналітика у вимірюванні людського капіталу</a:t>
            </a:r>
            <a:endParaRPr lang="en-US" sz="3650" dirty="0"/>
          </a:p>
        </p:txBody>
      </p:sp>
      <p:pic>
        <p:nvPicPr>
          <p:cNvPr id="3" name="Image 0" descr="preencoded.png">    </p:cNvPr>
          <p:cNvPicPr>
            <a:picLocks noChangeAspect="1"/>
          </p:cNvPicPr>
          <p:nvPr/>
        </p:nvPicPr>
        <p:blipFill>
          <a:blip r:embed="rId1"/>
          <a:stretch>
            <a:fillRect/>
          </a:stretch>
        </p:blipFill>
        <p:spPr>
          <a:xfrm>
            <a:off x="748070" y="1589603"/>
            <a:ext cx="6339007" cy="6339007"/>
          </a:xfrm>
          <a:prstGeom prst="rect">
            <a:avLst/>
          </a:prstGeom>
        </p:spPr>
      </p:pic>
      <p:sp>
        <p:nvSpPr>
          <p:cNvPr id="4" name="Text 1"/>
          <p:cNvSpPr/>
          <p:nvPr/>
        </p:nvSpPr>
        <p:spPr>
          <a:xfrm>
            <a:off x="7550944" y="1547455"/>
            <a:ext cx="6339007" cy="1196816"/>
          </a:xfrm>
          <a:prstGeom prst="rect">
            <a:avLst/>
          </a:prstGeom>
          <a:noFill/>
          <a:ln/>
        </p:spPr>
        <p:txBody>
          <a:bodyPr wrap="square" lIns="0" tIns="0" rIns="0" bIns="0" rtlCol="0" anchor="t"/>
          <a:lstStyle/>
          <a:p>
            <a:pPr algn="l" indent="0" marL="0">
              <a:lnSpc>
                <a:spcPts val="2350"/>
              </a:lnSpc>
              <a:buNone/>
            </a:pPr>
            <a:r>
              <a:rPr lang="en-US" sz="1450" dirty="0">
                <a:solidFill>
                  <a:srgbClr val="272525"/>
                </a:solidFill>
                <a:latin typeface="Lato" pitchFamily="34" charset="0"/>
                <a:ea typeface="Lato" pitchFamily="34" charset="-122"/>
                <a:cs typeface="Lato" pitchFamily="34" charset="-120"/>
              </a:rPr>
              <a:t>HR-аналітика (People Analytics) — це використання даних, статистичних методів та технологій для прийняття обґрунтованих рішень щодо управління персоналом та вимірювання впливу людського капіталу на бізнес-результати.</a:t>
            </a:r>
            <a:endParaRPr lang="en-US" sz="1450" dirty="0"/>
          </a:p>
        </p:txBody>
      </p:sp>
      <p:sp>
        <p:nvSpPr>
          <p:cNvPr id="5" name="Text 2"/>
          <p:cNvSpPr/>
          <p:nvPr/>
        </p:nvSpPr>
        <p:spPr>
          <a:xfrm>
            <a:off x="7550944" y="2931200"/>
            <a:ext cx="3231356" cy="350639"/>
          </a:xfrm>
          <a:prstGeom prst="rect">
            <a:avLst/>
          </a:prstGeom>
          <a:noFill/>
          <a:ln/>
        </p:spPr>
        <p:txBody>
          <a:bodyPr wrap="none" lIns="0" tIns="0" rIns="0" bIns="0" rtlCol="0" anchor="t"/>
          <a:lstStyle/>
          <a:p>
            <a:pPr algn="l" indent="0" marL="0">
              <a:lnSpc>
                <a:spcPts val="2750"/>
              </a:lnSpc>
              <a:buNone/>
            </a:pPr>
            <a:r>
              <a:rPr lang="en-US" sz="2200" dirty="0">
                <a:solidFill>
                  <a:srgbClr val="312F2B"/>
                </a:solidFill>
                <a:latin typeface="Gelasio" pitchFamily="34" charset="0"/>
                <a:ea typeface="Gelasio" pitchFamily="34" charset="-122"/>
                <a:cs typeface="Gelasio" pitchFamily="34" charset="-120"/>
              </a:rPr>
              <a:t>Еволюція HR-аналітики</a:t>
            </a:r>
            <a:endParaRPr lang="en-US" sz="2200" dirty="0"/>
          </a:p>
        </p:txBody>
      </p:sp>
      <p:sp>
        <p:nvSpPr>
          <p:cNvPr id="6" name="Text 3"/>
          <p:cNvSpPr/>
          <p:nvPr/>
        </p:nvSpPr>
        <p:spPr>
          <a:xfrm>
            <a:off x="7550944" y="3468767"/>
            <a:ext cx="6339007" cy="299204"/>
          </a:xfrm>
          <a:prstGeom prst="rect">
            <a:avLst/>
          </a:prstGeom>
          <a:noFill/>
          <a:ln/>
        </p:spPr>
        <p:txBody>
          <a:bodyPr wrap="none" lIns="0" tIns="0" rIns="0" bIns="0" rtlCol="0" anchor="t"/>
          <a:lstStyle/>
          <a:p>
            <a:pPr algn="l" marL="342900" indent="-342900">
              <a:lnSpc>
                <a:spcPts val="2350"/>
              </a:lnSpc>
              <a:buSzPct val="100000"/>
              <a:buFont typeface="+mj-lt"/>
              <a:buAutoNum type="arabicPeriod" startAt="1"/>
            </a:pPr>
            <a:r>
              <a:rPr lang="en-US" sz="1450" b="1" dirty="0">
                <a:solidFill>
                  <a:srgbClr val="272525"/>
                </a:solidFill>
                <a:latin typeface="Lato" pitchFamily="34" charset="0"/>
                <a:ea typeface="Lato" pitchFamily="34" charset="-122"/>
                <a:cs typeface="Lato" pitchFamily="34" charset="-120"/>
              </a:rPr>
              <a:t>Описова аналітика:</a:t>
            </a:r>
            <a:pPr algn="l" indent="0" marL="0">
              <a:lnSpc>
                <a:spcPts val="2350"/>
              </a:lnSpc>
              <a:buNone/>
            </a:pPr>
            <a:r>
              <a:rPr lang="en-US" sz="1450" dirty="0">
                <a:solidFill>
                  <a:srgbClr val="272525"/>
                </a:solidFill>
                <a:latin typeface="Lato" pitchFamily="34" charset="0"/>
                <a:ea typeface="Lato" pitchFamily="34" charset="-122"/>
                <a:cs typeface="Lato" pitchFamily="34" charset="-120"/>
              </a:rPr>
              <a:t> що сталося? (звіти, дашборди)</a:t>
            </a:r>
            <a:endParaRPr lang="en-US" sz="1450" dirty="0"/>
          </a:p>
        </p:txBody>
      </p:sp>
      <p:sp>
        <p:nvSpPr>
          <p:cNvPr id="7" name="Text 4"/>
          <p:cNvSpPr/>
          <p:nvPr/>
        </p:nvSpPr>
        <p:spPr>
          <a:xfrm>
            <a:off x="7550944" y="3833336"/>
            <a:ext cx="6339007" cy="299204"/>
          </a:xfrm>
          <a:prstGeom prst="rect">
            <a:avLst/>
          </a:prstGeom>
          <a:noFill/>
          <a:ln/>
        </p:spPr>
        <p:txBody>
          <a:bodyPr wrap="none" lIns="0" tIns="0" rIns="0" bIns="0" rtlCol="0" anchor="t"/>
          <a:lstStyle/>
          <a:p>
            <a:pPr algn="l" marL="342900" indent="-342900">
              <a:lnSpc>
                <a:spcPts val="2350"/>
              </a:lnSpc>
              <a:buSzPct val="100000"/>
              <a:buFont typeface="+mj-lt"/>
              <a:buAutoNum type="arabicPeriod" startAt="2"/>
            </a:pPr>
            <a:r>
              <a:rPr lang="en-US" sz="1450" b="1" dirty="0">
                <a:solidFill>
                  <a:srgbClr val="272525"/>
                </a:solidFill>
                <a:latin typeface="Lato" pitchFamily="34" charset="0"/>
                <a:ea typeface="Lato" pitchFamily="34" charset="-122"/>
                <a:cs typeface="Lato" pitchFamily="34" charset="-120"/>
              </a:rPr>
              <a:t>Діагностична аналітика:</a:t>
            </a:r>
            <a:pPr algn="l" indent="0" marL="0">
              <a:lnSpc>
                <a:spcPts val="2350"/>
              </a:lnSpc>
              <a:buNone/>
            </a:pPr>
            <a:r>
              <a:rPr lang="en-US" sz="1450" dirty="0">
                <a:solidFill>
                  <a:srgbClr val="272525"/>
                </a:solidFill>
                <a:latin typeface="Lato" pitchFamily="34" charset="0"/>
                <a:ea typeface="Lato" pitchFamily="34" charset="-122"/>
                <a:cs typeface="Lato" pitchFamily="34" charset="-120"/>
              </a:rPr>
              <a:t> чому це сталося? (кореляційний аналіз)</a:t>
            </a:r>
            <a:endParaRPr lang="en-US" sz="1450" dirty="0"/>
          </a:p>
        </p:txBody>
      </p:sp>
      <p:sp>
        <p:nvSpPr>
          <p:cNvPr id="8" name="Text 5"/>
          <p:cNvSpPr/>
          <p:nvPr/>
        </p:nvSpPr>
        <p:spPr>
          <a:xfrm>
            <a:off x="7550944" y="4197906"/>
            <a:ext cx="6339007" cy="598408"/>
          </a:xfrm>
          <a:prstGeom prst="rect">
            <a:avLst/>
          </a:prstGeom>
          <a:noFill/>
          <a:ln/>
        </p:spPr>
        <p:txBody>
          <a:bodyPr wrap="square" lIns="0" tIns="0" rIns="0" bIns="0" rtlCol="0" anchor="t"/>
          <a:lstStyle/>
          <a:p>
            <a:pPr algn="l" marL="342900" indent="-342900">
              <a:lnSpc>
                <a:spcPts val="2350"/>
              </a:lnSpc>
              <a:buSzPct val="100000"/>
              <a:buFont typeface="+mj-lt"/>
              <a:buAutoNum type="arabicPeriod" startAt="3"/>
            </a:pPr>
            <a:r>
              <a:rPr lang="en-US" sz="1450" b="1" dirty="0">
                <a:solidFill>
                  <a:srgbClr val="272525"/>
                </a:solidFill>
                <a:latin typeface="Lato" pitchFamily="34" charset="0"/>
                <a:ea typeface="Lato" pitchFamily="34" charset="-122"/>
                <a:cs typeface="Lato" pitchFamily="34" charset="-120"/>
              </a:rPr>
              <a:t>Предиктивна аналітика:</a:t>
            </a:r>
            <a:pPr algn="l" indent="0" marL="0">
              <a:lnSpc>
                <a:spcPts val="2350"/>
              </a:lnSpc>
              <a:buNone/>
            </a:pPr>
            <a:r>
              <a:rPr lang="en-US" sz="1450" dirty="0">
                <a:solidFill>
                  <a:srgbClr val="272525"/>
                </a:solidFill>
                <a:latin typeface="Lato" pitchFamily="34" charset="0"/>
                <a:ea typeface="Lato" pitchFamily="34" charset="-122"/>
                <a:cs typeface="Lato" pitchFamily="34" charset="-120"/>
              </a:rPr>
              <a:t> що станеться? (прогнозування плинності)</a:t>
            </a:r>
            <a:endParaRPr lang="en-US" sz="1450" dirty="0"/>
          </a:p>
        </p:txBody>
      </p:sp>
      <p:sp>
        <p:nvSpPr>
          <p:cNvPr id="9" name="Text 6"/>
          <p:cNvSpPr/>
          <p:nvPr/>
        </p:nvSpPr>
        <p:spPr>
          <a:xfrm>
            <a:off x="7550944" y="4861679"/>
            <a:ext cx="6339007" cy="299204"/>
          </a:xfrm>
          <a:prstGeom prst="rect">
            <a:avLst/>
          </a:prstGeom>
          <a:noFill/>
          <a:ln/>
        </p:spPr>
        <p:txBody>
          <a:bodyPr wrap="none" lIns="0" tIns="0" rIns="0" bIns="0" rtlCol="0" anchor="t"/>
          <a:lstStyle/>
          <a:p>
            <a:pPr algn="l" marL="342900" indent="-342900">
              <a:lnSpc>
                <a:spcPts val="2350"/>
              </a:lnSpc>
              <a:buSzPct val="100000"/>
              <a:buFont typeface="+mj-lt"/>
              <a:buAutoNum type="arabicPeriod" startAt="4"/>
            </a:pPr>
            <a:r>
              <a:rPr lang="en-US" sz="1450" b="1" dirty="0">
                <a:solidFill>
                  <a:srgbClr val="272525"/>
                </a:solidFill>
                <a:latin typeface="Lato" pitchFamily="34" charset="0"/>
                <a:ea typeface="Lato" pitchFamily="34" charset="-122"/>
                <a:cs typeface="Lato" pitchFamily="34" charset="-120"/>
              </a:rPr>
              <a:t>Прескриптивна аналітика:</a:t>
            </a:r>
            <a:pPr algn="l" indent="0" marL="0">
              <a:lnSpc>
                <a:spcPts val="2350"/>
              </a:lnSpc>
              <a:buNone/>
            </a:pPr>
            <a:r>
              <a:rPr lang="en-US" sz="1450" dirty="0">
                <a:solidFill>
                  <a:srgbClr val="272525"/>
                </a:solidFill>
                <a:latin typeface="Lato" pitchFamily="34" charset="0"/>
                <a:ea typeface="Lato" pitchFamily="34" charset="-122"/>
                <a:cs typeface="Lato" pitchFamily="34" charset="-120"/>
              </a:rPr>
              <a:t> що робити? (рекомендації дій)</a:t>
            </a:r>
            <a:endParaRPr lang="en-US" sz="14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50094" y="817483"/>
            <a:ext cx="8519993" cy="586026"/>
          </a:xfrm>
          <a:prstGeom prst="rect">
            <a:avLst/>
          </a:prstGeom>
          <a:noFill/>
          <a:ln/>
        </p:spPr>
        <p:txBody>
          <a:bodyPr wrap="none" lIns="0" tIns="0" rIns="0" bIns="0" rtlCol="0" anchor="t"/>
          <a:lstStyle/>
          <a:p>
            <a:pPr algn="l" indent="0" marL="0">
              <a:lnSpc>
                <a:spcPts val="4600"/>
              </a:lnSpc>
              <a:buNone/>
            </a:pPr>
            <a:r>
              <a:rPr lang="en-US" sz="3650" dirty="0">
                <a:solidFill>
                  <a:srgbClr val="312F2B"/>
                </a:solidFill>
                <a:latin typeface="Gelasio" pitchFamily="34" charset="0"/>
                <a:ea typeface="Gelasio" pitchFamily="34" charset="-122"/>
                <a:cs typeface="Gelasio" pitchFamily="34" charset="-120"/>
              </a:rPr>
              <a:t>Ключові метрики людського капіталу</a:t>
            </a:r>
            <a:endParaRPr lang="en-US" sz="3650" dirty="0"/>
          </a:p>
        </p:txBody>
      </p:sp>
      <p:sp>
        <p:nvSpPr>
          <p:cNvPr id="3" name="Text 1"/>
          <p:cNvSpPr/>
          <p:nvPr/>
        </p:nvSpPr>
        <p:spPr>
          <a:xfrm>
            <a:off x="750094" y="1872258"/>
            <a:ext cx="3106817" cy="618768"/>
          </a:xfrm>
          <a:prstGeom prst="rect">
            <a:avLst/>
          </a:prstGeom>
          <a:noFill/>
          <a:ln/>
        </p:spPr>
        <p:txBody>
          <a:bodyPr wrap="none" lIns="0" tIns="0" rIns="0" bIns="0" rtlCol="0" anchor="t"/>
          <a:lstStyle/>
          <a:p>
            <a:pPr algn="ctr" indent="0" marL="0">
              <a:lnSpc>
                <a:spcPts val="4850"/>
              </a:lnSpc>
              <a:buNone/>
            </a:pPr>
            <a:r>
              <a:rPr lang="en-US" sz="4850" dirty="0">
                <a:solidFill>
                  <a:srgbClr val="272525"/>
                </a:solidFill>
                <a:latin typeface="Gelasio" pitchFamily="34" charset="0"/>
                <a:ea typeface="Gelasio" pitchFamily="34" charset="-122"/>
                <a:cs typeface="Gelasio" pitchFamily="34" charset="-120"/>
              </a:rPr>
              <a:t>12%</a:t>
            </a:r>
            <a:endParaRPr lang="en-US" sz="4850" dirty="0"/>
          </a:p>
        </p:txBody>
      </p:sp>
      <p:sp>
        <p:nvSpPr>
          <p:cNvPr id="4" name="Text 2"/>
          <p:cNvSpPr/>
          <p:nvPr/>
        </p:nvSpPr>
        <p:spPr>
          <a:xfrm>
            <a:off x="1088469" y="2725341"/>
            <a:ext cx="2430066" cy="293013"/>
          </a:xfrm>
          <a:prstGeom prst="rect">
            <a:avLst/>
          </a:prstGeom>
          <a:noFill/>
          <a:ln/>
        </p:spPr>
        <p:txBody>
          <a:bodyPr wrap="none" lIns="0" tIns="0" rIns="0" bIns="0" rtlCol="0" anchor="t"/>
          <a:lstStyle/>
          <a:p>
            <a:pPr algn="ctr" indent="0" marL="0">
              <a:lnSpc>
                <a:spcPts val="2300"/>
              </a:lnSpc>
              <a:buNone/>
            </a:pPr>
            <a:r>
              <a:rPr lang="en-US" sz="1800" dirty="0">
                <a:solidFill>
                  <a:srgbClr val="272525"/>
                </a:solidFill>
                <a:latin typeface="Gelasio" pitchFamily="34" charset="0"/>
                <a:ea typeface="Gelasio" pitchFamily="34" charset="-122"/>
                <a:cs typeface="Gelasio" pitchFamily="34" charset="-120"/>
              </a:rPr>
              <a:t>Плинність персоналу</a:t>
            </a:r>
            <a:endParaRPr lang="en-US" sz="1800" dirty="0"/>
          </a:p>
        </p:txBody>
      </p:sp>
      <p:sp>
        <p:nvSpPr>
          <p:cNvPr id="5" name="Text 3"/>
          <p:cNvSpPr/>
          <p:nvPr/>
        </p:nvSpPr>
        <p:spPr>
          <a:xfrm>
            <a:off x="750094" y="3130868"/>
            <a:ext cx="3106817" cy="1200150"/>
          </a:xfrm>
          <a:prstGeom prst="rect">
            <a:avLst/>
          </a:prstGeom>
          <a:noFill/>
          <a:ln/>
        </p:spPr>
        <p:txBody>
          <a:bodyPr wrap="square" lIns="0" tIns="0" rIns="0" bIns="0" rtlCol="0" anchor="t"/>
          <a:lstStyle/>
          <a:p>
            <a:pPr algn="ctr" indent="0" marL="0">
              <a:lnSpc>
                <a:spcPts val="2350"/>
              </a:lnSpc>
              <a:buNone/>
            </a:pPr>
            <a:r>
              <a:rPr lang="en-US" sz="1450" dirty="0">
                <a:solidFill>
                  <a:srgbClr val="272525"/>
                </a:solidFill>
                <a:latin typeface="Lato" pitchFamily="34" charset="0"/>
                <a:ea typeface="Lato" pitchFamily="34" charset="-122"/>
                <a:cs typeface="Lato" pitchFamily="34" charset="-120"/>
              </a:rPr>
              <a:t>Середній показник добровільної плинності в IT-секторі України (2023). Критична метрика втрати людського капіталу.</a:t>
            </a:r>
            <a:endParaRPr lang="en-US" sz="1450" dirty="0"/>
          </a:p>
        </p:txBody>
      </p:sp>
      <p:sp>
        <p:nvSpPr>
          <p:cNvPr id="6" name="Text 4"/>
          <p:cNvSpPr/>
          <p:nvPr/>
        </p:nvSpPr>
        <p:spPr>
          <a:xfrm>
            <a:off x="4091226" y="1872258"/>
            <a:ext cx="3106817" cy="618768"/>
          </a:xfrm>
          <a:prstGeom prst="rect">
            <a:avLst/>
          </a:prstGeom>
          <a:noFill/>
          <a:ln/>
        </p:spPr>
        <p:txBody>
          <a:bodyPr wrap="none" lIns="0" tIns="0" rIns="0" bIns="0" rtlCol="0" anchor="t"/>
          <a:lstStyle/>
          <a:p>
            <a:pPr algn="ctr" indent="0" marL="0">
              <a:lnSpc>
                <a:spcPts val="4850"/>
              </a:lnSpc>
              <a:buNone/>
            </a:pPr>
            <a:r>
              <a:rPr lang="en-US" sz="4850" dirty="0">
                <a:solidFill>
                  <a:srgbClr val="272525"/>
                </a:solidFill>
                <a:latin typeface="Gelasio" pitchFamily="34" charset="0"/>
                <a:ea typeface="Gelasio" pitchFamily="34" charset="-122"/>
                <a:cs typeface="Gelasio" pitchFamily="34" charset="-120"/>
              </a:rPr>
              <a:t>2.5x</a:t>
            </a:r>
            <a:endParaRPr lang="en-US" sz="4850" dirty="0"/>
          </a:p>
        </p:txBody>
      </p:sp>
      <p:sp>
        <p:nvSpPr>
          <p:cNvPr id="7" name="Text 5"/>
          <p:cNvSpPr/>
          <p:nvPr/>
        </p:nvSpPr>
        <p:spPr>
          <a:xfrm>
            <a:off x="4472583" y="2725341"/>
            <a:ext cx="2344103" cy="293013"/>
          </a:xfrm>
          <a:prstGeom prst="rect">
            <a:avLst/>
          </a:prstGeom>
          <a:noFill/>
          <a:ln/>
        </p:spPr>
        <p:txBody>
          <a:bodyPr wrap="none" lIns="0" tIns="0" rIns="0" bIns="0" rtlCol="0" anchor="t"/>
          <a:lstStyle/>
          <a:p>
            <a:pPr algn="ctr" indent="0" marL="0">
              <a:lnSpc>
                <a:spcPts val="2300"/>
              </a:lnSpc>
              <a:buNone/>
            </a:pPr>
            <a:r>
              <a:rPr lang="en-US" sz="1800" dirty="0">
                <a:solidFill>
                  <a:srgbClr val="272525"/>
                </a:solidFill>
                <a:latin typeface="Gelasio" pitchFamily="34" charset="0"/>
                <a:ea typeface="Gelasio" pitchFamily="34" charset="-122"/>
                <a:cs typeface="Gelasio" pitchFamily="34" charset="-120"/>
              </a:rPr>
              <a:t>Вартість заміни</a:t>
            </a:r>
            <a:endParaRPr lang="en-US" sz="1800" dirty="0"/>
          </a:p>
        </p:txBody>
      </p:sp>
      <p:sp>
        <p:nvSpPr>
          <p:cNvPr id="8" name="Text 6"/>
          <p:cNvSpPr/>
          <p:nvPr/>
        </p:nvSpPr>
        <p:spPr>
          <a:xfrm>
            <a:off x="4091226" y="3130868"/>
            <a:ext cx="3106817" cy="1800225"/>
          </a:xfrm>
          <a:prstGeom prst="rect">
            <a:avLst/>
          </a:prstGeom>
          <a:noFill/>
          <a:ln/>
        </p:spPr>
        <p:txBody>
          <a:bodyPr wrap="square" lIns="0" tIns="0" rIns="0" bIns="0" rtlCol="0" anchor="t"/>
          <a:lstStyle/>
          <a:p>
            <a:pPr algn="ctr" indent="0" marL="0">
              <a:lnSpc>
                <a:spcPts val="2350"/>
              </a:lnSpc>
              <a:buNone/>
            </a:pPr>
            <a:r>
              <a:rPr lang="en-US" sz="1450" dirty="0">
                <a:solidFill>
                  <a:srgbClr val="272525"/>
                </a:solidFill>
                <a:latin typeface="Lato" pitchFamily="34" charset="0"/>
                <a:ea typeface="Lato" pitchFamily="34" charset="-122"/>
                <a:cs typeface="Lato" pitchFamily="34" charset="-120"/>
              </a:rPr>
              <a:t>Середня вартість заміщення кваліфікованого співробітника становить 1.5-2.5 його річної зарплати (включаючи рекрутинг, навчання, втрату продуктивності).</a:t>
            </a:r>
            <a:endParaRPr lang="en-US" sz="1450" dirty="0"/>
          </a:p>
        </p:txBody>
      </p:sp>
      <p:sp>
        <p:nvSpPr>
          <p:cNvPr id="9" name="Text 7"/>
          <p:cNvSpPr/>
          <p:nvPr/>
        </p:nvSpPr>
        <p:spPr>
          <a:xfrm>
            <a:off x="7432358" y="1872258"/>
            <a:ext cx="3106817" cy="618768"/>
          </a:xfrm>
          <a:prstGeom prst="rect">
            <a:avLst/>
          </a:prstGeom>
          <a:noFill/>
          <a:ln/>
        </p:spPr>
        <p:txBody>
          <a:bodyPr wrap="none" lIns="0" tIns="0" rIns="0" bIns="0" rtlCol="0" anchor="t"/>
          <a:lstStyle/>
          <a:p>
            <a:pPr algn="ctr" indent="0" marL="0">
              <a:lnSpc>
                <a:spcPts val="4850"/>
              </a:lnSpc>
              <a:buNone/>
            </a:pPr>
            <a:r>
              <a:rPr lang="en-US" sz="4850" dirty="0">
                <a:solidFill>
                  <a:srgbClr val="272525"/>
                </a:solidFill>
                <a:latin typeface="Gelasio" pitchFamily="34" charset="0"/>
                <a:ea typeface="Gelasio" pitchFamily="34" charset="-122"/>
                <a:cs typeface="Gelasio" pitchFamily="34" charset="-120"/>
              </a:rPr>
              <a:t>85%</a:t>
            </a:r>
            <a:endParaRPr lang="en-US" sz="4850" dirty="0"/>
          </a:p>
        </p:txBody>
      </p:sp>
      <p:sp>
        <p:nvSpPr>
          <p:cNvPr id="10" name="Text 8"/>
          <p:cNvSpPr/>
          <p:nvPr/>
        </p:nvSpPr>
        <p:spPr>
          <a:xfrm>
            <a:off x="7813715" y="2725341"/>
            <a:ext cx="2344103" cy="293013"/>
          </a:xfrm>
          <a:prstGeom prst="rect">
            <a:avLst/>
          </a:prstGeom>
          <a:noFill/>
          <a:ln/>
        </p:spPr>
        <p:txBody>
          <a:bodyPr wrap="none" lIns="0" tIns="0" rIns="0" bIns="0" rtlCol="0" anchor="t"/>
          <a:lstStyle/>
          <a:p>
            <a:pPr algn="ctr" indent="0" marL="0">
              <a:lnSpc>
                <a:spcPts val="2300"/>
              </a:lnSpc>
              <a:buNone/>
            </a:pPr>
            <a:r>
              <a:rPr lang="en-US" sz="1800" dirty="0">
                <a:solidFill>
                  <a:srgbClr val="272525"/>
                </a:solidFill>
                <a:latin typeface="Gelasio" pitchFamily="34" charset="0"/>
                <a:ea typeface="Gelasio" pitchFamily="34" charset="-122"/>
                <a:cs typeface="Gelasio" pitchFamily="34" charset="-120"/>
              </a:rPr>
              <a:t>Рівень залученості</a:t>
            </a:r>
            <a:endParaRPr lang="en-US" sz="1800" dirty="0"/>
          </a:p>
        </p:txBody>
      </p:sp>
      <p:sp>
        <p:nvSpPr>
          <p:cNvPr id="11" name="Text 9"/>
          <p:cNvSpPr/>
          <p:nvPr/>
        </p:nvSpPr>
        <p:spPr>
          <a:xfrm>
            <a:off x="7432358" y="3130868"/>
            <a:ext cx="3106817" cy="1800225"/>
          </a:xfrm>
          <a:prstGeom prst="rect">
            <a:avLst/>
          </a:prstGeom>
          <a:noFill/>
          <a:ln/>
        </p:spPr>
        <p:txBody>
          <a:bodyPr wrap="square" lIns="0" tIns="0" rIns="0" bIns="0" rtlCol="0" anchor="t"/>
          <a:lstStyle/>
          <a:p>
            <a:pPr algn="ctr" indent="0" marL="0">
              <a:lnSpc>
                <a:spcPts val="2350"/>
              </a:lnSpc>
              <a:buNone/>
            </a:pPr>
            <a:r>
              <a:rPr lang="en-US" sz="1450" dirty="0">
                <a:solidFill>
                  <a:srgbClr val="272525"/>
                </a:solidFill>
                <a:latin typeface="Lato" pitchFamily="34" charset="0"/>
                <a:ea typeface="Lato" pitchFamily="34" charset="-122"/>
                <a:cs typeface="Lato" pitchFamily="34" charset="-120"/>
              </a:rPr>
              <a:t>Цільовий показник залученості персоналу (employee engagement) для високопродуктивних організацій. Залучені співробітники на 21% продуктивніші.</a:t>
            </a:r>
            <a:endParaRPr lang="en-US" sz="1450" dirty="0"/>
          </a:p>
        </p:txBody>
      </p:sp>
      <p:sp>
        <p:nvSpPr>
          <p:cNvPr id="12" name="Text 10"/>
          <p:cNvSpPr/>
          <p:nvPr/>
        </p:nvSpPr>
        <p:spPr>
          <a:xfrm>
            <a:off x="10773489" y="1872258"/>
            <a:ext cx="3106817" cy="618768"/>
          </a:xfrm>
          <a:prstGeom prst="rect">
            <a:avLst/>
          </a:prstGeom>
          <a:noFill/>
          <a:ln/>
        </p:spPr>
        <p:txBody>
          <a:bodyPr wrap="none" lIns="0" tIns="0" rIns="0" bIns="0" rtlCol="0" anchor="t"/>
          <a:lstStyle/>
          <a:p>
            <a:pPr algn="ctr" indent="0" marL="0">
              <a:lnSpc>
                <a:spcPts val="4850"/>
              </a:lnSpc>
              <a:buNone/>
            </a:pPr>
            <a:r>
              <a:rPr lang="en-US" sz="4850" dirty="0">
                <a:solidFill>
                  <a:srgbClr val="272525"/>
                </a:solidFill>
                <a:latin typeface="Gelasio" pitchFamily="34" charset="0"/>
                <a:ea typeface="Gelasio" pitchFamily="34" charset="-122"/>
                <a:cs typeface="Gelasio" pitchFamily="34" charset="-120"/>
              </a:rPr>
              <a:t>4:1</a:t>
            </a:r>
            <a:endParaRPr lang="en-US" sz="4850" dirty="0"/>
          </a:p>
        </p:txBody>
      </p:sp>
      <p:sp>
        <p:nvSpPr>
          <p:cNvPr id="13" name="Text 11"/>
          <p:cNvSpPr/>
          <p:nvPr/>
        </p:nvSpPr>
        <p:spPr>
          <a:xfrm>
            <a:off x="11154847" y="2725341"/>
            <a:ext cx="2344103" cy="293013"/>
          </a:xfrm>
          <a:prstGeom prst="rect">
            <a:avLst/>
          </a:prstGeom>
          <a:noFill/>
          <a:ln/>
        </p:spPr>
        <p:txBody>
          <a:bodyPr wrap="none" lIns="0" tIns="0" rIns="0" bIns="0" rtlCol="0" anchor="t"/>
          <a:lstStyle/>
          <a:p>
            <a:pPr algn="ctr" indent="0" marL="0">
              <a:lnSpc>
                <a:spcPts val="2300"/>
              </a:lnSpc>
              <a:buNone/>
            </a:pPr>
            <a:r>
              <a:rPr lang="en-US" sz="1800" dirty="0">
                <a:solidFill>
                  <a:srgbClr val="272525"/>
                </a:solidFill>
                <a:latin typeface="Gelasio" pitchFamily="34" charset="0"/>
                <a:ea typeface="Gelasio" pitchFamily="34" charset="-122"/>
                <a:cs typeface="Gelasio" pitchFamily="34" charset="-120"/>
              </a:rPr>
              <a:t>ROI навчання</a:t>
            </a:r>
            <a:endParaRPr lang="en-US" sz="1800" dirty="0"/>
          </a:p>
        </p:txBody>
      </p:sp>
      <p:sp>
        <p:nvSpPr>
          <p:cNvPr id="14" name="Text 12"/>
          <p:cNvSpPr/>
          <p:nvPr/>
        </p:nvSpPr>
        <p:spPr>
          <a:xfrm>
            <a:off x="10773489" y="3130868"/>
            <a:ext cx="3106817" cy="1200150"/>
          </a:xfrm>
          <a:prstGeom prst="rect">
            <a:avLst/>
          </a:prstGeom>
          <a:noFill/>
          <a:ln/>
        </p:spPr>
        <p:txBody>
          <a:bodyPr wrap="square" lIns="0" tIns="0" rIns="0" bIns="0" rtlCol="0" anchor="t"/>
          <a:lstStyle/>
          <a:p>
            <a:pPr algn="ctr" indent="0" marL="0">
              <a:lnSpc>
                <a:spcPts val="2350"/>
              </a:lnSpc>
              <a:buNone/>
            </a:pPr>
            <a:r>
              <a:rPr lang="en-US" sz="1450" dirty="0">
                <a:solidFill>
                  <a:srgbClr val="272525"/>
                </a:solidFill>
                <a:latin typeface="Lato" pitchFamily="34" charset="0"/>
                <a:ea typeface="Lato" pitchFamily="34" charset="-122"/>
                <a:cs typeface="Lato" pitchFamily="34" charset="-120"/>
              </a:rPr>
              <a:t>Середня віддача від інвестицій у навчання та розвиток персоналу. Кожна 1 грн інвестицій генерує 4 грн додаткової вартості.</a:t>
            </a:r>
            <a:endParaRPr lang="en-US" sz="1450" dirty="0"/>
          </a:p>
        </p:txBody>
      </p:sp>
      <p:sp>
        <p:nvSpPr>
          <p:cNvPr id="15" name="Shape 13"/>
          <p:cNvSpPr/>
          <p:nvPr/>
        </p:nvSpPr>
        <p:spPr>
          <a:xfrm>
            <a:off x="750094" y="5141952"/>
            <a:ext cx="421838" cy="421838"/>
          </a:xfrm>
          <a:prstGeom prst="roundRect">
            <a:avLst>
              <a:gd name="adj" fmla="val 18672"/>
            </a:avLst>
          </a:prstGeom>
          <a:solidFill>
            <a:srgbClr val="E8E8E3"/>
          </a:solidFill>
          <a:ln w="7620">
            <a:solidFill>
              <a:srgbClr val="CECEC9"/>
            </a:solidFill>
            <a:prstDash val="solid"/>
          </a:ln>
        </p:spPr>
      </p:sp>
      <p:sp>
        <p:nvSpPr>
          <p:cNvPr id="16" name="Text 14"/>
          <p:cNvSpPr/>
          <p:nvPr/>
        </p:nvSpPr>
        <p:spPr>
          <a:xfrm>
            <a:off x="1359456" y="5206365"/>
            <a:ext cx="2344103" cy="293013"/>
          </a:xfrm>
          <a:prstGeom prst="rect">
            <a:avLst/>
          </a:prstGeom>
          <a:noFill/>
          <a:ln/>
        </p:spPr>
        <p:txBody>
          <a:bodyPr wrap="none" lIns="0" tIns="0" rIns="0" bIns="0" rtlCol="0" anchor="t"/>
          <a:lstStyle/>
          <a:p>
            <a:pPr algn="l" indent="0" marL="0">
              <a:lnSpc>
                <a:spcPts val="2300"/>
              </a:lnSpc>
              <a:buNone/>
            </a:pPr>
            <a:r>
              <a:rPr lang="en-US" sz="1800" dirty="0">
                <a:solidFill>
                  <a:srgbClr val="272525"/>
                </a:solidFill>
                <a:latin typeface="Gelasio" pitchFamily="34" charset="0"/>
                <a:ea typeface="Gelasio" pitchFamily="34" charset="-122"/>
                <a:cs typeface="Gelasio" pitchFamily="34" charset="-120"/>
              </a:rPr>
              <a:t>Time to Productivity</a:t>
            </a:r>
            <a:endParaRPr lang="en-US" sz="1800" dirty="0"/>
          </a:p>
        </p:txBody>
      </p:sp>
      <p:sp>
        <p:nvSpPr>
          <p:cNvPr id="17" name="Text 15"/>
          <p:cNvSpPr/>
          <p:nvPr/>
        </p:nvSpPr>
        <p:spPr>
          <a:xfrm>
            <a:off x="1359456" y="5611892"/>
            <a:ext cx="3611166" cy="1800225"/>
          </a:xfrm>
          <a:prstGeom prst="rect">
            <a:avLst/>
          </a:prstGeom>
          <a:noFill/>
          <a:ln/>
        </p:spPr>
        <p:txBody>
          <a:bodyPr wrap="square" lIns="0" tIns="0" rIns="0" bIns="0" rtlCol="0" anchor="t"/>
          <a:lstStyle/>
          <a:p>
            <a:pPr algn="l" indent="0" marL="0">
              <a:lnSpc>
                <a:spcPts val="2350"/>
              </a:lnSpc>
              <a:buNone/>
            </a:pPr>
            <a:r>
              <a:rPr lang="en-US" sz="1450" dirty="0">
                <a:solidFill>
                  <a:srgbClr val="272525"/>
                </a:solidFill>
                <a:latin typeface="Lato" pitchFamily="34" charset="0"/>
                <a:ea typeface="Lato" pitchFamily="34" charset="-122"/>
                <a:cs typeface="Lato" pitchFamily="34" charset="-120"/>
              </a:rPr>
              <a:t>Час, необхідний новому співробітнику для досягнення повної продуктивності. Залежить від складності ролі та якості онбордингу. Скорочення цього часу напряму впливає на ROI людського капіталу.</a:t>
            </a:r>
            <a:endParaRPr lang="en-US" sz="1450" dirty="0"/>
          </a:p>
        </p:txBody>
      </p:sp>
      <p:sp>
        <p:nvSpPr>
          <p:cNvPr id="18" name="Shape 16"/>
          <p:cNvSpPr/>
          <p:nvPr/>
        </p:nvSpPr>
        <p:spPr>
          <a:xfrm>
            <a:off x="5204936" y="5141952"/>
            <a:ext cx="421838" cy="421838"/>
          </a:xfrm>
          <a:prstGeom prst="roundRect">
            <a:avLst>
              <a:gd name="adj" fmla="val 18672"/>
            </a:avLst>
          </a:prstGeom>
          <a:solidFill>
            <a:srgbClr val="E8E8E3"/>
          </a:solidFill>
          <a:ln w="7620">
            <a:solidFill>
              <a:srgbClr val="CECEC9"/>
            </a:solidFill>
            <a:prstDash val="solid"/>
          </a:ln>
        </p:spPr>
      </p:sp>
      <p:sp>
        <p:nvSpPr>
          <p:cNvPr id="19" name="Text 17"/>
          <p:cNvSpPr/>
          <p:nvPr/>
        </p:nvSpPr>
        <p:spPr>
          <a:xfrm>
            <a:off x="5814298" y="5206365"/>
            <a:ext cx="3611166" cy="586026"/>
          </a:xfrm>
          <a:prstGeom prst="rect">
            <a:avLst/>
          </a:prstGeom>
          <a:noFill/>
          <a:ln/>
        </p:spPr>
        <p:txBody>
          <a:bodyPr wrap="square" lIns="0" tIns="0" rIns="0" bIns="0" rtlCol="0" anchor="t"/>
          <a:lstStyle/>
          <a:p>
            <a:pPr algn="l" indent="0" marL="0">
              <a:lnSpc>
                <a:spcPts val="2300"/>
              </a:lnSpc>
              <a:buNone/>
            </a:pPr>
            <a:r>
              <a:rPr lang="en-US" sz="1800" dirty="0">
                <a:solidFill>
                  <a:srgbClr val="272525"/>
                </a:solidFill>
                <a:latin typeface="Gelasio" pitchFamily="34" charset="0"/>
                <a:ea typeface="Gelasio" pitchFamily="34" charset="-122"/>
                <a:cs typeface="Gelasio" pitchFamily="34" charset="-120"/>
              </a:rPr>
              <a:t>Human Capital Value Added (HCVA)</a:t>
            </a:r>
            <a:endParaRPr lang="en-US" sz="1800" dirty="0"/>
          </a:p>
        </p:txBody>
      </p:sp>
      <p:sp>
        <p:nvSpPr>
          <p:cNvPr id="20" name="Text 18"/>
          <p:cNvSpPr/>
          <p:nvPr/>
        </p:nvSpPr>
        <p:spPr>
          <a:xfrm>
            <a:off x="5814298" y="5904905"/>
            <a:ext cx="3611166" cy="1200150"/>
          </a:xfrm>
          <a:prstGeom prst="rect">
            <a:avLst/>
          </a:prstGeom>
          <a:noFill/>
          <a:ln/>
        </p:spPr>
        <p:txBody>
          <a:bodyPr wrap="square" lIns="0" tIns="0" rIns="0" bIns="0" rtlCol="0" anchor="t"/>
          <a:lstStyle/>
          <a:p>
            <a:pPr algn="l" indent="0" marL="0">
              <a:lnSpc>
                <a:spcPts val="2350"/>
              </a:lnSpc>
              <a:buNone/>
            </a:pPr>
            <a:r>
              <a:rPr lang="en-US" sz="1450" dirty="0">
                <a:solidFill>
                  <a:srgbClr val="272525"/>
                </a:solidFill>
                <a:latin typeface="Lato" pitchFamily="34" charset="0"/>
                <a:ea typeface="Lato" pitchFamily="34" charset="-122"/>
                <a:cs typeface="Lato" pitchFamily="34" charset="-120"/>
              </a:rPr>
              <a:t>Формула: (Дохід - Витрати без персоналу) / Кількість FTE. Показує, скільки доданої вартості генерує кожен повний еквівалент співробітника.</a:t>
            </a:r>
            <a:endParaRPr lang="en-US" sz="1450" dirty="0"/>
          </a:p>
        </p:txBody>
      </p:sp>
      <p:sp>
        <p:nvSpPr>
          <p:cNvPr id="21" name="Shape 19"/>
          <p:cNvSpPr/>
          <p:nvPr/>
        </p:nvSpPr>
        <p:spPr>
          <a:xfrm>
            <a:off x="9659779" y="5141952"/>
            <a:ext cx="421838" cy="421838"/>
          </a:xfrm>
          <a:prstGeom prst="roundRect">
            <a:avLst>
              <a:gd name="adj" fmla="val 18672"/>
            </a:avLst>
          </a:prstGeom>
          <a:solidFill>
            <a:srgbClr val="E8E8E3"/>
          </a:solidFill>
          <a:ln w="7620">
            <a:solidFill>
              <a:srgbClr val="CECEC9"/>
            </a:solidFill>
            <a:prstDash val="solid"/>
          </a:ln>
        </p:spPr>
      </p:sp>
      <p:sp>
        <p:nvSpPr>
          <p:cNvPr id="22" name="Text 20"/>
          <p:cNvSpPr/>
          <p:nvPr/>
        </p:nvSpPr>
        <p:spPr>
          <a:xfrm>
            <a:off x="10269141" y="5206365"/>
            <a:ext cx="3611166" cy="586026"/>
          </a:xfrm>
          <a:prstGeom prst="rect">
            <a:avLst/>
          </a:prstGeom>
          <a:noFill/>
          <a:ln/>
        </p:spPr>
        <p:txBody>
          <a:bodyPr wrap="square" lIns="0" tIns="0" rIns="0" bIns="0" rtlCol="0" anchor="t"/>
          <a:lstStyle/>
          <a:p>
            <a:pPr algn="l" indent="0" marL="0">
              <a:lnSpc>
                <a:spcPts val="2300"/>
              </a:lnSpc>
              <a:buNone/>
            </a:pPr>
            <a:r>
              <a:rPr lang="en-US" sz="1800" dirty="0">
                <a:solidFill>
                  <a:srgbClr val="272525"/>
                </a:solidFill>
                <a:latin typeface="Gelasio" pitchFamily="34" charset="0"/>
                <a:ea typeface="Gelasio" pitchFamily="34" charset="-122"/>
                <a:cs typeface="Gelasio" pitchFamily="34" charset="-120"/>
              </a:rPr>
              <a:t>Якість наймання (Quality of Hire)</a:t>
            </a:r>
            <a:endParaRPr lang="en-US" sz="1800" dirty="0"/>
          </a:p>
        </p:txBody>
      </p:sp>
      <p:sp>
        <p:nvSpPr>
          <p:cNvPr id="23" name="Text 21"/>
          <p:cNvSpPr/>
          <p:nvPr/>
        </p:nvSpPr>
        <p:spPr>
          <a:xfrm>
            <a:off x="10269141" y="5904905"/>
            <a:ext cx="3611166" cy="1500188"/>
          </a:xfrm>
          <a:prstGeom prst="rect">
            <a:avLst/>
          </a:prstGeom>
          <a:noFill/>
          <a:ln/>
        </p:spPr>
        <p:txBody>
          <a:bodyPr wrap="square" lIns="0" tIns="0" rIns="0" bIns="0" rtlCol="0" anchor="t"/>
          <a:lstStyle/>
          <a:p>
            <a:pPr algn="l" indent="0" marL="0">
              <a:lnSpc>
                <a:spcPts val="2350"/>
              </a:lnSpc>
              <a:buNone/>
            </a:pPr>
            <a:r>
              <a:rPr lang="en-US" sz="1450" dirty="0">
                <a:solidFill>
                  <a:srgbClr val="272525"/>
                </a:solidFill>
                <a:latin typeface="Lato" pitchFamily="34" charset="0"/>
                <a:ea typeface="Lato" pitchFamily="34" charset="-122"/>
                <a:cs typeface="Lato" pitchFamily="34" charset="-120"/>
              </a:rPr>
              <a:t>Композитна метрика, що включає продуктивність нових співробітників, їх утримання, культурну відповідність та швидкість адаптації. Важлива для оцінки ефективності рекрутингу.</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53653" y="601623"/>
            <a:ext cx="7038142" cy="510778"/>
          </a:xfrm>
          <a:prstGeom prst="rect">
            <a:avLst/>
          </a:prstGeom>
          <a:noFill/>
          <a:ln/>
        </p:spPr>
        <p:txBody>
          <a:bodyPr wrap="none" lIns="0" tIns="0" rIns="0" bIns="0" rtlCol="0" anchor="t"/>
          <a:lstStyle/>
          <a:p>
            <a:pPr algn="l" indent="0" marL="0">
              <a:lnSpc>
                <a:spcPts val="4000"/>
              </a:lnSpc>
              <a:buNone/>
            </a:pPr>
            <a:r>
              <a:rPr lang="en-US" sz="3200" dirty="0">
                <a:solidFill>
                  <a:srgbClr val="312F2B"/>
                </a:solidFill>
                <a:latin typeface="Gelasio" pitchFamily="34" charset="0"/>
                <a:ea typeface="Gelasio" pitchFamily="34" charset="-122"/>
                <a:cs typeface="Gelasio" pitchFamily="34" charset="-120"/>
              </a:rPr>
              <a:t>Від метрик до стратегічних інсайтів</a:t>
            </a:r>
            <a:endParaRPr lang="en-US" sz="3200" dirty="0"/>
          </a:p>
        </p:txBody>
      </p:sp>
      <p:pic>
        <p:nvPicPr>
          <p:cNvPr id="4" name="Image 1" descr="preencoded.png">    </p:cNvPr>
          <p:cNvPicPr>
            <a:picLocks noChangeAspect="1"/>
          </p:cNvPicPr>
          <p:nvPr/>
        </p:nvPicPr>
        <p:blipFill>
          <a:blip r:embed="rId2"/>
          <a:stretch>
            <a:fillRect/>
          </a:stretch>
        </p:blipFill>
        <p:spPr>
          <a:xfrm>
            <a:off x="653653" y="1357551"/>
            <a:ext cx="490299" cy="1143000"/>
          </a:xfrm>
          <a:prstGeom prst="rect">
            <a:avLst/>
          </a:prstGeom>
        </p:spPr>
      </p:pic>
      <p:sp>
        <p:nvSpPr>
          <p:cNvPr id="5" name="Text 1"/>
          <p:cNvSpPr/>
          <p:nvPr/>
        </p:nvSpPr>
        <p:spPr>
          <a:xfrm>
            <a:off x="1307306" y="1520904"/>
            <a:ext cx="2042874" cy="255389"/>
          </a:xfrm>
          <a:prstGeom prst="rect">
            <a:avLst/>
          </a:prstGeom>
          <a:noFill/>
          <a:ln/>
        </p:spPr>
        <p:txBody>
          <a:bodyPr wrap="none" lIns="0" tIns="0" rIns="0" bIns="0" rtlCol="0" anchor="t"/>
          <a:lstStyle/>
          <a:p>
            <a:pPr algn="l" indent="0" marL="0">
              <a:lnSpc>
                <a:spcPts val="2000"/>
              </a:lnSpc>
              <a:buNone/>
            </a:pPr>
            <a:r>
              <a:rPr lang="en-US" sz="1600" dirty="0">
                <a:solidFill>
                  <a:srgbClr val="272525"/>
                </a:solidFill>
                <a:latin typeface="Gelasio" pitchFamily="34" charset="0"/>
                <a:ea typeface="Gelasio" pitchFamily="34" charset="-122"/>
                <a:cs typeface="Gelasio" pitchFamily="34" charset="-120"/>
              </a:rPr>
              <a:t>Збір даних</a:t>
            </a:r>
            <a:endParaRPr lang="en-US" sz="1600" dirty="0"/>
          </a:p>
        </p:txBody>
      </p:sp>
      <p:sp>
        <p:nvSpPr>
          <p:cNvPr id="6" name="Text 2"/>
          <p:cNvSpPr/>
          <p:nvPr/>
        </p:nvSpPr>
        <p:spPr>
          <a:xfrm>
            <a:off x="1307306" y="1874282"/>
            <a:ext cx="7183041" cy="522922"/>
          </a:xfrm>
          <a:prstGeom prst="rect">
            <a:avLst/>
          </a:prstGeom>
          <a:noFill/>
          <a:ln/>
        </p:spPr>
        <p:txBody>
          <a:bodyPr wrap="square" lIns="0" tIns="0" rIns="0" bIns="0" rtlCol="0" anchor="t"/>
          <a:lstStyle/>
          <a:p>
            <a:pPr algn="l" indent="0" marL="0">
              <a:lnSpc>
                <a:spcPts val="2050"/>
              </a:lnSpc>
              <a:buNone/>
            </a:pPr>
            <a:r>
              <a:rPr lang="en-US" sz="1250" dirty="0">
                <a:solidFill>
                  <a:srgbClr val="272525"/>
                </a:solidFill>
                <a:latin typeface="Lato" pitchFamily="34" charset="0"/>
                <a:ea typeface="Lato" pitchFamily="34" charset="-122"/>
                <a:cs typeface="Lato" pitchFamily="34" charset="-120"/>
              </a:rPr>
              <a:t>HRIS-системи, опитування, оцінки продуктивності, фінансові показники — створення єдиної бази даних про людський капітал.</a:t>
            </a:r>
            <a:endParaRPr lang="en-US" sz="1250" dirty="0"/>
          </a:p>
        </p:txBody>
      </p:sp>
      <p:pic>
        <p:nvPicPr>
          <p:cNvPr id="7" name="Image 2" descr="preencoded.png">    </p:cNvPr>
          <p:cNvPicPr>
            <a:picLocks noChangeAspect="1"/>
          </p:cNvPicPr>
          <p:nvPr/>
        </p:nvPicPr>
        <p:blipFill>
          <a:blip r:embed="rId3"/>
          <a:stretch>
            <a:fillRect/>
          </a:stretch>
        </p:blipFill>
        <p:spPr>
          <a:xfrm>
            <a:off x="898803" y="2723912"/>
            <a:ext cx="490299" cy="1143000"/>
          </a:xfrm>
          <a:prstGeom prst="rect">
            <a:avLst/>
          </a:prstGeom>
        </p:spPr>
      </p:pic>
      <p:sp>
        <p:nvSpPr>
          <p:cNvPr id="8" name="Text 3"/>
          <p:cNvSpPr/>
          <p:nvPr/>
        </p:nvSpPr>
        <p:spPr>
          <a:xfrm>
            <a:off x="1552456" y="2887266"/>
            <a:ext cx="2042874" cy="255389"/>
          </a:xfrm>
          <a:prstGeom prst="rect">
            <a:avLst/>
          </a:prstGeom>
          <a:noFill/>
          <a:ln/>
        </p:spPr>
        <p:txBody>
          <a:bodyPr wrap="none" lIns="0" tIns="0" rIns="0" bIns="0" rtlCol="0" anchor="t"/>
          <a:lstStyle/>
          <a:p>
            <a:pPr algn="l" indent="0" marL="0">
              <a:lnSpc>
                <a:spcPts val="2000"/>
              </a:lnSpc>
              <a:buNone/>
            </a:pPr>
            <a:r>
              <a:rPr lang="en-US" sz="1600" dirty="0">
                <a:solidFill>
                  <a:srgbClr val="272525"/>
                </a:solidFill>
                <a:latin typeface="Gelasio" pitchFamily="34" charset="0"/>
                <a:ea typeface="Gelasio" pitchFamily="34" charset="-122"/>
                <a:cs typeface="Gelasio" pitchFamily="34" charset="-120"/>
              </a:rPr>
              <a:t>Інтеграція джерел</a:t>
            </a:r>
            <a:endParaRPr lang="en-US" sz="1600" dirty="0"/>
          </a:p>
        </p:txBody>
      </p:sp>
      <p:sp>
        <p:nvSpPr>
          <p:cNvPr id="9" name="Text 4"/>
          <p:cNvSpPr/>
          <p:nvPr/>
        </p:nvSpPr>
        <p:spPr>
          <a:xfrm>
            <a:off x="1552456" y="3240643"/>
            <a:ext cx="6937891" cy="522922"/>
          </a:xfrm>
          <a:prstGeom prst="rect">
            <a:avLst/>
          </a:prstGeom>
          <a:noFill/>
          <a:ln/>
        </p:spPr>
        <p:txBody>
          <a:bodyPr wrap="square" lIns="0" tIns="0" rIns="0" bIns="0" rtlCol="0" anchor="t"/>
          <a:lstStyle/>
          <a:p>
            <a:pPr algn="l" indent="0" marL="0">
              <a:lnSpc>
                <a:spcPts val="2050"/>
              </a:lnSpc>
              <a:buNone/>
            </a:pPr>
            <a:r>
              <a:rPr lang="en-US" sz="1250" dirty="0">
                <a:solidFill>
                  <a:srgbClr val="272525"/>
                </a:solidFill>
                <a:latin typeface="Lato" pitchFamily="34" charset="0"/>
                <a:ea typeface="Lato" pitchFamily="34" charset="-122"/>
                <a:cs typeface="Lato" pitchFamily="34" charset="-120"/>
              </a:rPr>
              <a:t>Поєднання HR-даних з бізнес-показниками (продажі, прибутковість, інновації) для виявлення кореляцій та причинно-наслідкових зв'язків.</a:t>
            </a:r>
            <a:endParaRPr lang="en-US" sz="1250" dirty="0"/>
          </a:p>
        </p:txBody>
      </p:sp>
      <p:pic>
        <p:nvPicPr>
          <p:cNvPr id="10" name="Image 3" descr="preencoded.png">    </p:cNvPr>
          <p:cNvPicPr>
            <a:picLocks noChangeAspect="1"/>
          </p:cNvPicPr>
          <p:nvPr/>
        </p:nvPicPr>
        <p:blipFill>
          <a:blip r:embed="rId4"/>
          <a:stretch>
            <a:fillRect/>
          </a:stretch>
        </p:blipFill>
        <p:spPr>
          <a:xfrm>
            <a:off x="1143953" y="4090273"/>
            <a:ext cx="490299" cy="1143000"/>
          </a:xfrm>
          <a:prstGeom prst="rect">
            <a:avLst/>
          </a:prstGeom>
        </p:spPr>
      </p:pic>
      <p:sp>
        <p:nvSpPr>
          <p:cNvPr id="11" name="Text 5"/>
          <p:cNvSpPr/>
          <p:nvPr/>
        </p:nvSpPr>
        <p:spPr>
          <a:xfrm>
            <a:off x="1797606" y="4253627"/>
            <a:ext cx="2042874" cy="255389"/>
          </a:xfrm>
          <a:prstGeom prst="rect">
            <a:avLst/>
          </a:prstGeom>
          <a:noFill/>
          <a:ln/>
        </p:spPr>
        <p:txBody>
          <a:bodyPr wrap="none" lIns="0" tIns="0" rIns="0" bIns="0" rtlCol="0" anchor="t"/>
          <a:lstStyle/>
          <a:p>
            <a:pPr algn="l" indent="0" marL="0">
              <a:lnSpc>
                <a:spcPts val="2000"/>
              </a:lnSpc>
              <a:buNone/>
            </a:pPr>
            <a:r>
              <a:rPr lang="en-US" sz="1600" dirty="0">
                <a:solidFill>
                  <a:srgbClr val="272525"/>
                </a:solidFill>
                <a:latin typeface="Gelasio" pitchFamily="34" charset="0"/>
                <a:ea typeface="Gelasio" pitchFamily="34" charset="-122"/>
                <a:cs typeface="Gelasio" pitchFamily="34" charset="-120"/>
              </a:rPr>
              <a:t>Аналіз патернів</a:t>
            </a:r>
            <a:endParaRPr lang="en-US" sz="1600" dirty="0"/>
          </a:p>
        </p:txBody>
      </p:sp>
      <p:sp>
        <p:nvSpPr>
          <p:cNvPr id="12" name="Text 6"/>
          <p:cNvSpPr/>
          <p:nvPr/>
        </p:nvSpPr>
        <p:spPr>
          <a:xfrm>
            <a:off x="1797606" y="4607004"/>
            <a:ext cx="6692741" cy="522922"/>
          </a:xfrm>
          <a:prstGeom prst="rect">
            <a:avLst/>
          </a:prstGeom>
          <a:noFill/>
          <a:ln/>
        </p:spPr>
        <p:txBody>
          <a:bodyPr wrap="square" lIns="0" tIns="0" rIns="0" bIns="0" rtlCol="0" anchor="t"/>
          <a:lstStyle/>
          <a:p>
            <a:pPr algn="l" indent="0" marL="0">
              <a:lnSpc>
                <a:spcPts val="2050"/>
              </a:lnSpc>
              <a:buNone/>
            </a:pPr>
            <a:r>
              <a:rPr lang="en-US" sz="1250" dirty="0">
                <a:solidFill>
                  <a:srgbClr val="272525"/>
                </a:solidFill>
                <a:latin typeface="Lato" pitchFamily="34" charset="0"/>
                <a:ea typeface="Lato" pitchFamily="34" charset="-122"/>
                <a:cs typeface="Lato" pitchFamily="34" charset="-120"/>
              </a:rPr>
              <a:t>Використання статистичних методів, машинного навчання для виявлення трендів, прогнозування ризиків та можливостей.</a:t>
            </a:r>
            <a:endParaRPr lang="en-US" sz="1250" dirty="0"/>
          </a:p>
        </p:txBody>
      </p:sp>
      <p:pic>
        <p:nvPicPr>
          <p:cNvPr id="13" name="Image 4" descr="preencoded.png">    </p:cNvPr>
          <p:cNvPicPr>
            <a:picLocks noChangeAspect="1"/>
          </p:cNvPicPr>
          <p:nvPr/>
        </p:nvPicPr>
        <p:blipFill>
          <a:blip r:embed="rId5"/>
          <a:stretch>
            <a:fillRect/>
          </a:stretch>
        </p:blipFill>
        <p:spPr>
          <a:xfrm>
            <a:off x="1389102" y="5456634"/>
            <a:ext cx="490299" cy="1143000"/>
          </a:xfrm>
          <a:prstGeom prst="rect">
            <a:avLst/>
          </a:prstGeom>
        </p:spPr>
      </p:pic>
      <p:sp>
        <p:nvSpPr>
          <p:cNvPr id="14" name="Text 7"/>
          <p:cNvSpPr/>
          <p:nvPr/>
        </p:nvSpPr>
        <p:spPr>
          <a:xfrm>
            <a:off x="2042755" y="5619988"/>
            <a:ext cx="2042874" cy="255389"/>
          </a:xfrm>
          <a:prstGeom prst="rect">
            <a:avLst/>
          </a:prstGeom>
          <a:noFill/>
          <a:ln/>
        </p:spPr>
        <p:txBody>
          <a:bodyPr wrap="none" lIns="0" tIns="0" rIns="0" bIns="0" rtlCol="0" anchor="t"/>
          <a:lstStyle/>
          <a:p>
            <a:pPr algn="l" indent="0" marL="0">
              <a:lnSpc>
                <a:spcPts val="2000"/>
              </a:lnSpc>
              <a:buNone/>
            </a:pPr>
            <a:r>
              <a:rPr lang="en-US" sz="1600" dirty="0">
                <a:solidFill>
                  <a:srgbClr val="272525"/>
                </a:solidFill>
                <a:latin typeface="Gelasio" pitchFamily="34" charset="0"/>
                <a:ea typeface="Gelasio" pitchFamily="34" charset="-122"/>
                <a:cs typeface="Gelasio" pitchFamily="34" charset="-120"/>
              </a:rPr>
              <a:t>Стратегічні рішення</a:t>
            </a:r>
            <a:endParaRPr lang="en-US" sz="1600" dirty="0"/>
          </a:p>
        </p:txBody>
      </p:sp>
      <p:sp>
        <p:nvSpPr>
          <p:cNvPr id="15" name="Text 8"/>
          <p:cNvSpPr/>
          <p:nvPr/>
        </p:nvSpPr>
        <p:spPr>
          <a:xfrm>
            <a:off x="2042755" y="5973366"/>
            <a:ext cx="6447592" cy="522922"/>
          </a:xfrm>
          <a:prstGeom prst="rect">
            <a:avLst/>
          </a:prstGeom>
          <a:noFill/>
          <a:ln/>
        </p:spPr>
        <p:txBody>
          <a:bodyPr wrap="square" lIns="0" tIns="0" rIns="0" bIns="0" rtlCol="0" anchor="t"/>
          <a:lstStyle/>
          <a:p>
            <a:pPr algn="l" indent="0" marL="0">
              <a:lnSpc>
                <a:spcPts val="2050"/>
              </a:lnSpc>
              <a:buNone/>
            </a:pPr>
            <a:r>
              <a:rPr lang="en-US" sz="1250" dirty="0">
                <a:solidFill>
                  <a:srgbClr val="272525"/>
                </a:solidFill>
                <a:latin typeface="Lato" pitchFamily="34" charset="0"/>
                <a:ea typeface="Lato" pitchFamily="34" charset="-122"/>
                <a:cs typeface="Lato" pitchFamily="34" charset="-120"/>
              </a:rPr>
              <a:t>Перетворення інсайтів на дії: оптимізація інвестицій у навчання, цільові програми утримання, стратегічне планування талантів.</a:t>
            </a:r>
            <a:endParaRPr lang="en-US" sz="1250" dirty="0"/>
          </a:p>
        </p:txBody>
      </p:sp>
      <p:sp>
        <p:nvSpPr>
          <p:cNvPr id="16" name="Text 9"/>
          <p:cNvSpPr/>
          <p:nvPr/>
        </p:nvSpPr>
        <p:spPr>
          <a:xfrm>
            <a:off x="653653" y="6843474"/>
            <a:ext cx="7836694" cy="784384"/>
          </a:xfrm>
          <a:prstGeom prst="rect">
            <a:avLst/>
          </a:prstGeom>
          <a:noFill/>
          <a:ln/>
        </p:spPr>
        <p:txBody>
          <a:bodyPr wrap="square" lIns="0" tIns="0" rIns="0" bIns="0" rtlCol="0" anchor="t"/>
          <a:lstStyle/>
          <a:p>
            <a:pPr algn="l" indent="0" marL="0">
              <a:lnSpc>
                <a:spcPts val="2050"/>
              </a:lnSpc>
              <a:buNone/>
            </a:pPr>
            <a:r>
              <a:rPr lang="en-US" sz="1250" dirty="0">
                <a:solidFill>
                  <a:srgbClr val="272525"/>
                </a:solidFill>
                <a:latin typeface="Lato" pitchFamily="34" charset="0"/>
                <a:ea typeface="Lato" pitchFamily="34" charset="-122"/>
                <a:cs typeface="Lato" pitchFamily="34" charset="-120"/>
              </a:rPr>
              <a:t>Згідно з дослідженням Bersin by Deloitte, організації з розвиненою HR-аналітикою мають у 2 рази більшу ймовірність покращити результати рекрутингу, у 3 рази — покращити якість прийняття рішень щодо персоналу, та у 5 разів — бути визнаними лідерами у своїх галузях.</a:t>
            </a:r>
            <a:endParaRPr lang="en-US" sz="12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684848" y="526256"/>
            <a:ext cx="13260705" cy="1069896"/>
          </a:xfrm>
          <a:prstGeom prst="rect">
            <a:avLst/>
          </a:prstGeom>
          <a:noFill/>
          <a:ln/>
        </p:spPr>
        <p:txBody>
          <a:bodyPr wrap="square" lIns="0" tIns="0" rIns="0" bIns="0" rtlCol="0" anchor="t"/>
          <a:lstStyle/>
          <a:p>
            <a:pPr algn="l" indent="0" marL="0">
              <a:lnSpc>
                <a:spcPts val="4200"/>
              </a:lnSpc>
              <a:buNone/>
            </a:pPr>
            <a:r>
              <a:rPr lang="en-US" sz="3350" dirty="0">
                <a:solidFill>
                  <a:srgbClr val="312F2B"/>
                </a:solidFill>
                <a:latin typeface="Gelasio" pitchFamily="34" charset="0"/>
                <a:ea typeface="Gelasio" pitchFamily="34" charset="-122"/>
                <a:cs typeface="Gelasio" pitchFamily="34" charset="-120"/>
              </a:rPr>
              <a:t>Виклики та перспективи вимірювання інтелектуального капіталу</a:t>
            </a:r>
            <a:endParaRPr lang="en-US" sz="3350" dirty="0"/>
          </a:p>
        </p:txBody>
      </p:sp>
      <p:sp>
        <p:nvSpPr>
          <p:cNvPr id="3" name="Text 1"/>
          <p:cNvSpPr/>
          <p:nvPr/>
        </p:nvSpPr>
        <p:spPr>
          <a:xfrm>
            <a:off x="684848" y="2024182"/>
            <a:ext cx="2568416" cy="320992"/>
          </a:xfrm>
          <a:prstGeom prst="rect">
            <a:avLst/>
          </a:prstGeom>
          <a:noFill/>
          <a:ln/>
        </p:spPr>
        <p:txBody>
          <a:bodyPr wrap="none" lIns="0" tIns="0" rIns="0" bIns="0" rtlCol="0" anchor="t"/>
          <a:lstStyle/>
          <a:p>
            <a:pPr algn="l" indent="0" marL="0">
              <a:lnSpc>
                <a:spcPts val="2500"/>
              </a:lnSpc>
              <a:buNone/>
            </a:pPr>
            <a:r>
              <a:rPr lang="en-US" sz="2000" dirty="0">
                <a:solidFill>
                  <a:srgbClr val="312F2B"/>
                </a:solidFill>
                <a:latin typeface="Gelasio" pitchFamily="34" charset="0"/>
                <a:ea typeface="Gelasio" pitchFamily="34" charset="-122"/>
                <a:cs typeface="Gelasio" pitchFamily="34" charset="-120"/>
              </a:rPr>
              <a:t>Поточні виклики</a:t>
            </a:r>
            <a:endParaRPr lang="en-US" sz="2000" dirty="0"/>
          </a:p>
        </p:txBody>
      </p:sp>
      <p:sp>
        <p:nvSpPr>
          <p:cNvPr id="4" name="Shape 2"/>
          <p:cNvSpPr/>
          <p:nvPr/>
        </p:nvSpPr>
        <p:spPr>
          <a:xfrm>
            <a:off x="684848" y="2628602"/>
            <a:ext cx="85606" cy="85606"/>
          </a:xfrm>
          <a:prstGeom prst="roundRect">
            <a:avLst>
              <a:gd name="adj" fmla="val 534075"/>
            </a:avLst>
          </a:prstGeom>
          <a:solidFill>
            <a:srgbClr val="E5E5E0"/>
          </a:solidFill>
          <a:ln/>
        </p:spPr>
      </p:sp>
      <p:sp>
        <p:nvSpPr>
          <p:cNvPr id="5" name="Text 3"/>
          <p:cNvSpPr/>
          <p:nvPr/>
        </p:nvSpPr>
        <p:spPr>
          <a:xfrm>
            <a:off x="941665" y="2537698"/>
            <a:ext cx="2711291" cy="267533"/>
          </a:xfrm>
          <a:prstGeom prst="rect">
            <a:avLst/>
          </a:prstGeom>
          <a:noFill/>
          <a:ln/>
        </p:spPr>
        <p:txBody>
          <a:bodyPr wrap="none" lIns="0" tIns="0" rIns="0" bIns="0" rtlCol="0" anchor="t"/>
          <a:lstStyle/>
          <a:p>
            <a:pPr algn="l" indent="0" marL="0">
              <a:lnSpc>
                <a:spcPts val="2100"/>
              </a:lnSpc>
              <a:buNone/>
            </a:pPr>
            <a:r>
              <a:rPr lang="en-US" sz="1650" dirty="0">
                <a:solidFill>
                  <a:srgbClr val="272525"/>
                </a:solidFill>
                <a:latin typeface="Gelasio" pitchFamily="34" charset="0"/>
                <a:ea typeface="Gelasio" pitchFamily="34" charset="-122"/>
                <a:cs typeface="Gelasio" pitchFamily="34" charset="-120"/>
              </a:rPr>
              <a:t>Складність стандартизації</a:t>
            </a:r>
            <a:endParaRPr lang="en-US" sz="1650" dirty="0"/>
          </a:p>
        </p:txBody>
      </p:sp>
      <p:sp>
        <p:nvSpPr>
          <p:cNvPr id="6" name="Text 4"/>
          <p:cNvSpPr/>
          <p:nvPr/>
        </p:nvSpPr>
        <p:spPr>
          <a:xfrm>
            <a:off x="941665" y="2976443"/>
            <a:ext cx="6164699" cy="547688"/>
          </a:xfrm>
          <a:prstGeom prst="rect">
            <a:avLst/>
          </a:prstGeom>
          <a:noFill/>
          <a:ln/>
        </p:spPr>
        <p:txBody>
          <a:bodyPr wrap="square" lIns="0" tIns="0" rIns="0" bIns="0" rtlCol="0" anchor="t"/>
          <a:lstStyle/>
          <a:p>
            <a:pPr algn="l" indent="0" marL="0">
              <a:lnSpc>
                <a:spcPts val="2150"/>
              </a:lnSpc>
              <a:buNone/>
            </a:pPr>
            <a:r>
              <a:rPr lang="en-US" sz="1300" dirty="0">
                <a:solidFill>
                  <a:srgbClr val="272525"/>
                </a:solidFill>
                <a:latin typeface="Lato" pitchFamily="34" charset="0"/>
                <a:ea typeface="Lato" pitchFamily="34" charset="-122"/>
                <a:cs typeface="Lato" pitchFamily="34" charset="-120"/>
              </a:rPr>
              <a:t>Відсутність єдиних стандартів обліку нематеріальних активів ускладнює порівняння між організаціями та галузями.</a:t>
            </a:r>
            <a:endParaRPr lang="en-US" sz="1300" dirty="0"/>
          </a:p>
        </p:txBody>
      </p:sp>
      <p:sp>
        <p:nvSpPr>
          <p:cNvPr id="7" name="Shape 5"/>
          <p:cNvSpPr/>
          <p:nvPr/>
        </p:nvSpPr>
        <p:spPr>
          <a:xfrm>
            <a:off x="684848" y="3957459"/>
            <a:ext cx="85606" cy="85606"/>
          </a:xfrm>
          <a:prstGeom prst="roundRect">
            <a:avLst>
              <a:gd name="adj" fmla="val 534075"/>
            </a:avLst>
          </a:prstGeom>
          <a:solidFill>
            <a:srgbClr val="E5E5E0"/>
          </a:solidFill>
          <a:ln/>
        </p:spPr>
      </p:sp>
      <p:sp>
        <p:nvSpPr>
          <p:cNvPr id="8" name="Text 6"/>
          <p:cNvSpPr/>
          <p:nvPr/>
        </p:nvSpPr>
        <p:spPr>
          <a:xfrm>
            <a:off x="941665" y="3866555"/>
            <a:ext cx="2140387" cy="267533"/>
          </a:xfrm>
          <a:prstGeom prst="rect">
            <a:avLst/>
          </a:prstGeom>
          <a:noFill/>
          <a:ln/>
        </p:spPr>
        <p:txBody>
          <a:bodyPr wrap="none" lIns="0" tIns="0" rIns="0" bIns="0" rtlCol="0" anchor="t"/>
          <a:lstStyle/>
          <a:p>
            <a:pPr algn="l" indent="0" marL="0">
              <a:lnSpc>
                <a:spcPts val="2100"/>
              </a:lnSpc>
              <a:buNone/>
            </a:pPr>
            <a:r>
              <a:rPr lang="en-US" sz="1650" dirty="0">
                <a:solidFill>
                  <a:srgbClr val="272525"/>
                </a:solidFill>
                <a:latin typeface="Gelasio" pitchFamily="34" charset="0"/>
                <a:ea typeface="Gelasio" pitchFamily="34" charset="-122"/>
                <a:cs typeface="Gelasio" pitchFamily="34" charset="-120"/>
              </a:rPr>
              <a:t>Проблема атрибуції</a:t>
            </a:r>
            <a:endParaRPr lang="en-US" sz="1650" dirty="0"/>
          </a:p>
        </p:txBody>
      </p:sp>
      <p:sp>
        <p:nvSpPr>
          <p:cNvPr id="9" name="Text 7"/>
          <p:cNvSpPr/>
          <p:nvPr/>
        </p:nvSpPr>
        <p:spPr>
          <a:xfrm>
            <a:off x="941665" y="4305300"/>
            <a:ext cx="6164699" cy="547688"/>
          </a:xfrm>
          <a:prstGeom prst="rect">
            <a:avLst/>
          </a:prstGeom>
          <a:noFill/>
          <a:ln/>
        </p:spPr>
        <p:txBody>
          <a:bodyPr wrap="square" lIns="0" tIns="0" rIns="0" bIns="0" rtlCol="0" anchor="t"/>
          <a:lstStyle/>
          <a:p>
            <a:pPr algn="l" indent="0" marL="0">
              <a:lnSpc>
                <a:spcPts val="2150"/>
              </a:lnSpc>
              <a:buNone/>
            </a:pPr>
            <a:r>
              <a:rPr lang="en-US" sz="1300" dirty="0">
                <a:solidFill>
                  <a:srgbClr val="272525"/>
                </a:solidFill>
                <a:latin typeface="Lato" pitchFamily="34" charset="0"/>
                <a:ea typeface="Lato" pitchFamily="34" charset="-122"/>
                <a:cs typeface="Lato" pitchFamily="34" charset="-120"/>
              </a:rPr>
              <a:t>Складно виділити внесок конкретних компонентів інтелектуального капіталу у загальні бізнес-результати.</a:t>
            </a:r>
            <a:endParaRPr lang="en-US" sz="1300" dirty="0"/>
          </a:p>
        </p:txBody>
      </p:sp>
      <p:sp>
        <p:nvSpPr>
          <p:cNvPr id="10" name="Shape 8"/>
          <p:cNvSpPr/>
          <p:nvPr/>
        </p:nvSpPr>
        <p:spPr>
          <a:xfrm>
            <a:off x="684848" y="5286315"/>
            <a:ext cx="85606" cy="85606"/>
          </a:xfrm>
          <a:prstGeom prst="roundRect">
            <a:avLst>
              <a:gd name="adj" fmla="val 534075"/>
            </a:avLst>
          </a:prstGeom>
          <a:solidFill>
            <a:srgbClr val="E5E5E0"/>
          </a:solidFill>
          <a:ln/>
        </p:spPr>
      </p:sp>
      <p:sp>
        <p:nvSpPr>
          <p:cNvPr id="11" name="Text 9"/>
          <p:cNvSpPr/>
          <p:nvPr/>
        </p:nvSpPr>
        <p:spPr>
          <a:xfrm>
            <a:off x="941665" y="5195411"/>
            <a:ext cx="2213729" cy="267533"/>
          </a:xfrm>
          <a:prstGeom prst="rect">
            <a:avLst/>
          </a:prstGeom>
          <a:noFill/>
          <a:ln/>
        </p:spPr>
        <p:txBody>
          <a:bodyPr wrap="none" lIns="0" tIns="0" rIns="0" bIns="0" rtlCol="0" anchor="t"/>
          <a:lstStyle/>
          <a:p>
            <a:pPr algn="l" indent="0" marL="0">
              <a:lnSpc>
                <a:spcPts val="2100"/>
              </a:lnSpc>
              <a:buNone/>
            </a:pPr>
            <a:r>
              <a:rPr lang="en-US" sz="1650" dirty="0">
                <a:solidFill>
                  <a:srgbClr val="272525"/>
                </a:solidFill>
                <a:latin typeface="Gelasio" pitchFamily="34" charset="0"/>
                <a:ea typeface="Gelasio" pitchFamily="34" charset="-122"/>
                <a:cs typeface="Gelasio" pitchFamily="34" charset="-120"/>
              </a:rPr>
              <a:t>Динамічність активів</a:t>
            </a:r>
            <a:endParaRPr lang="en-US" sz="1650" dirty="0"/>
          </a:p>
        </p:txBody>
      </p:sp>
      <p:sp>
        <p:nvSpPr>
          <p:cNvPr id="12" name="Text 10"/>
          <p:cNvSpPr/>
          <p:nvPr/>
        </p:nvSpPr>
        <p:spPr>
          <a:xfrm>
            <a:off x="941665" y="5634157"/>
            <a:ext cx="6164699" cy="547688"/>
          </a:xfrm>
          <a:prstGeom prst="rect">
            <a:avLst/>
          </a:prstGeom>
          <a:noFill/>
          <a:ln/>
        </p:spPr>
        <p:txBody>
          <a:bodyPr wrap="square" lIns="0" tIns="0" rIns="0" bIns="0" rtlCol="0" anchor="t"/>
          <a:lstStyle/>
          <a:p>
            <a:pPr algn="l" indent="0" marL="0">
              <a:lnSpc>
                <a:spcPts val="2150"/>
              </a:lnSpc>
              <a:buNone/>
            </a:pPr>
            <a:r>
              <a:rPr lang="en-US" sz="1300" dirty="0">
                <a:solidFill>
                  <a:srgbClr val="272525"/>
                </a:solidFill>
                <a:latin typeface="Lato" pitchFamily="34" charset="0"/>
                <a:ea typeface="Lato" pitchFamily="34" charset="-122"/>
                <a:cs typeface="Lato" pitchFamily="34" charset="-120"/>
              </a:rPr>
              <a:t>Людський капітал постійно змінюється, що ускладнює його моментальну оцінку.</a:t>
            </a:r>
            <a:endParaRPr lang="en-US" sz="1300" dirty="0"/>
          </a:p>
        </p:txBody>
      </p:sp>
      <p:sp>
        <p:nvSpPr>
          <p:cNvPr id="13" name="Shape 11"/>
          <p:cNvSpPr/>
          <p:nvPr/>
        </p:nvSpPr>
        <p:spPr>
          <a:xfrm>
            <a:off x="684848" y="6615172"/>
            <a:ext cx="85606" cy="85606"/>
          </a:xfrm>
          <a:prstGeom prst="roundRect">
            <a:avLst>
              <a:gd name="adj" fmla="val 534075"/>
            </a:avLst>
          </a:prstGeom>
          <a:solidFill>
            <a:srgbClr val="E5E5E0"/>
          </a:solidFill>
          <a:ln/>
        </p:spPr>
      </p:sp>
      <p:sp>
        <p:nvSpPr>
          <p:cNvPr id="14" name="Text 12"/>
          <p:cNvSpPr/>
          <p:nvPr/>
        </p:nvSpPr>
        <p:spPr>
          <a:xfrm>
            <a:off x="941665" y="6524268"/>
            <a:ext cx="2499836" cy="267533"/>
          </a:xfrm>
          <a:prstGeom prst="rect">
            <a:avLst/>
          </a:prstGeom>
          <a:noFill/>
          <a:ln/>
        </p:spPr>
        <p:txBody>
          <a:bodyPr wrap="none" lIns="0" tIns="0" rIns="0" bIns="0" rtlCol="0" anchor="t"/>
          <a:lstStyle/>
          <a:p>
            <a:pPr algn="l" indent="0" marL="0">
              <a:lnSpc>
                <a:spcPts val="2100"/>
              </a:lnSpc>
              <a:buNone/>
            </a:pPr>
            <a:r>
              <a:rPr lang="en-US" sz="1650" dirty="0">
                <a:solidFill>
                  <a:srgbClr val="272525"/>
                </a:solidFill>
                <a:latin typeface="Gelasio" pitchFamily="34" charset="0"/>
                <a:ea typeface="Gelasio" pitchFamily="34" charset="-122"/>
                <a:cs typeface="Gelasio" pitchFamily="34" charset="-120"/>
              </a:rPr>
              <a:t>Конфіденційність даних</a:t>
            </a:r>
            <a:endParaRPr lang="en-US" sz="1650" dirty="0"/>
          </a:p>
        </p:txBody>
      </p:sp>
      <p:sp>
        <p:nvSpPr>
          <p:cNvPr id="15" name="Text 13"/>
          <p:cNvSpPr/>
          <p:nvPr/>
        </p:nvSpPr>
        <p:spPr>
          <a:xfrm>
            <a:off x="941665" y="6963013"/>
            <a:ext cx="6164699" cy="547688"/>
          </a:xfrm>
          <a:prstGeom prst="rect">
            <a:avLst/>
          </a:prstGeom>
          <a:noFill/>
          <a:ln/>
        </p:spPr>
        <p:txBody>
          <a:bodyPr wrap="square" lIns="0" tIns="0" rIns="0" bIns="0" rtlCol="0" anchor="t"/>
          <a:lstStyle/>
          <a:p>
            <a:pPr algn="l" indent="0" marL="0">
              <a:lnSpc>
                <a:spcPts val="2150"/>
              </a:lnSpc>
              <a:buNone/>
            </a:pPr>
            <a:r>
              <a:rPr lang="en-US" sz="1300" dirty="0">
                <a:solidFill>
                  <a:srgbClr val="272525"/>
                </a:solidFill>
                <a:latin typeface="Lato" pitchFamily="34" charset="0"/>
                <a:ea typeface="Lato" pitchFamily="34" charset="-122"/>
                <a:cs typeface="Lato" pitchFamily="34" charset="-120"/>
              </a:rPr>
              <a:t>Етичні обмеження щодо збору та використання даних про співробітників у цілях аналітики.</a:t>
            </a:r>
            <a:endParaRPr lang="en-US" sz="1300" dirty="0"/>
          </a:p>
        </p:txBody>
      </p:sp>
      <p:sp>
        <p:nvSpPr>
          <p:cNvPr id="16" name="Text 14"/>
          <p:cNvSpPr/>
          <p:nvPr/>
        </p:nvSpPr>
        <p:spPr>
          <a:xfrm>
            <a:off x="7531656" y="2024182"/>
            <a:ext cx="2568416" cy="320992"/>
          </a:xfrm>
          <a:prstGeom prst="rect">
            <a:avLst/>
          </a:prstGeom>
          <a:noFill/>
          <a:ln/>
        </p:spPr>
        <p:txBody>
          <a:bodyPr wrap="none" lIns="0" tIns="0" rIns="0" bIns="0" rtlCol="0" anchor="t"/>
          <a:lstStyle/>
          <a:p>
            <a:pPr algn="l" indent="0" marL="0">
              <a:lnSpc>
                <a:spcPts val="2500"/>
              </a:lnSpc>
              <a:buNone/>
            </a:pPr>
            <a:r>
              <a:rPr lang="en-US" sz="2000" dirty="0">
                <a:solidFill>
                  <a:srgbClr val="312F2B"/>
                </a:solidFill>
                <a:latin typeface="Gelasio" pitchFamily="34" charset="0"/>
                <a:ea typeface="Gelasio" pitchFamily="34" charset="-122"/>
                <a:cs typeface="Gelasio" pitchFamily="34" charset="-120"/>
              </a:rPr>
              <a:t>Майбутні тренди</a:t>
            </a:r>
            <a:endParaRPr lang="en-US" sz="2000" dirty="0"/>
          </a:p>
        </p:txBody>
      </p:sp>
      <p:sp>
        <p:nvSpPr>
          <p:cNvPr id="17" name="Shape 15"/>
          <p:cNvSpPr/>
          <p:nvPr/>
        </p:nvSpPr>
        <p:spPr>
          <a:xfrm>
            <a:off x="7531656" y="2628602"/>
            <a:ext cx="85606" cy="85606"/>
          </a:xfrm>
          <a:prstGeom prst="roundRect">
            <a:avLst>
              <a:gd name="adj" fmla="val 534075"/>
            </a:avLst>
          </a:prstGeom>
          <a:solidFill>
            <a:srgbClr val="E5E5E0"/>
          </a:solidFill>
          <a:ln/>
        </p:spPr>
      </p:sp>
      <p:sp>
        <p:nvSpPr>
          <p:cNvPr id="18" name="Text 16"/>
          <p:cNvSpPr/>
          <p:nvPr/>
        </p:nvSpPr>
        <p:spPr>
          <a:xfrm>
            <a:off x="7788473" y="2537698"/>
            <a:ext cx="2609612" cy="267533"/>
          </a:xfrm>
          <a:prstGeom prst="rect">
            <a:avLst/>
          </a:prstGeom>
          <a:noFill/>
          <a:ln/>
        </p:spPr>
        <p:txBody>
          <a:bodyPr wrap="none" lIns="0" tIns="0" rIns="0" bIns="0" rtlCol="0" anchor="t"/>
          <a:lstStyle/>
          <a:p>
            <a:pPr algn="l" indent="0" marL="0">
              <a:lnSpc>
                <a:spcPts val="2100"/>
              </a:lnSpc>
              <a:buNone/>
            </a:pPr>
            <a:r>
              <a:rPr lang="en-US" sz="1650" dirty="0">
                <a:solidFill>
                  <a:srgbClr val="272525"/>
                </a:solidFill>
                <a:latin typeface="Gelasio" pitchFamily="34" charset="0"/>
                <a:ea typeface="Gelasio" pitchFamily="34" charset="-122"/>
                <a:cs typeface="Gelasio" pitchFamily="34" charset="-120"/>
              </a:rPr>
              <a:t>AI та машинне навчання</a:t>
            </a:r>
            <a:endParaRPr lang="en-US" sz="1650" dirty="0"/>
          </a:p>
        </p:txBody>
      </p:sp>
      <p:sp>
        <p:nvSpPr>
          <p:cNvPr id="19" name="Text 17"/>
          <p:cNvSpPr/>
          <p:nvPr/>
        </p:nvSpPr>
        <p:spPr>
          <a:xfrm>
            <a:off x="7788473" y="2976443"/>
            <a:ext cx="6164699" cy="547688"/>
          </a:xfrm>
          <a:prstGeom prst="rect">
            <a:avLst/>
          </a:prstGeom>
          <a:noFill/>
          <a:ln/>
        </p:spPr>
        <p:txBody>
          <a:bodyPr wrap="square" lIns="0" tIns="0" rIns="0" bIns="0" rtlCol="0" anchor="t"/>
          <a:lstStyle/>
          <a:p>
            <a:pPr algn="l" indent="0" marL="0">
              <a:lnSpc>
                <a:spcPts val="2150"/>
              </a:lnSpc>
              <a:buNone/>
            </a:pPr>
            <a:r>
              <a:rPr lang="en-US" sz="1300" dirty="0">
                <a:solidFill>
                  <a:srgbClr val="272525"/>
                </a:solidFill>
                <a:latin typeface="Lato" pitchFamily="34" charset="0"/>
                <a:ea typeface="Lato" pitchFamily="34" charset="-122"/>
                <a:cs typeface="Lato" pitchFamily="34" charset="-120"/>
              </a:rPr>
              <a:t>Використання штучного інтелекту для предиктивного аналізу поведінки персоналу, прогнозування плинності, ідентифікації прихованих талантів.</a:t>
            </a:r>
            <a:endParaRPr lang="en-US" sz="1300" dirty="0"/>
          </a:p>
        </p:txBody>
      </p:sp>
      <p:sp>
        <p:nvSpPr>
          <p:cNvPr id="20" name="Shape 18"/>
          <p:cNvSpPr/>
          <p:nvPr/>
        </p:nvSpPr>
        <p:spPr>
          <a:xfrm>
            <a:off x="7531656" y="3957459"/>
            <a:ext cx="85606" cy="85606"/>
          </a:xfrm>
          <a:prstGeom prst="roundRect">
            <a:avLst>
              <a:gd name="adj" fmla="val 534075"/>
            </a:avLst>
          </a:prstGeom>
          <a:solidFill>
            <a:srgbClr val="E5E5E0"/>
          </a:solidFill>
          <a:ln/>
        </p:spPr>
      </p:sp>
      <p:sp>
        <p:nvSpPr>
          <p:cNvPr id="21" name="Text 19"/>
          <p:cNvSpPr/>
          <p:nvPr/>
        </p:nvSpPr>
        <p:spPr>
          <a:xfrm>
            <a:off x="7788473" y="3866555"/>
            <a:ext cx="2140387" cy="267533"/>
          </a:xfrm>
          <a:prstGeom prst="rect">
            <a:avLst/>
          </a:prstGeom>
          <a:noFill/>
          <a:ln/>
        </p:spPr>
        <p:txBody>
          <a:bodyPr wrap="none" lIns="0" tIns="0" rIns="0" bIns="0" rtlCol="0" anchor="t"/>
          <a:lstStyle/>
          <a:p>
            <a:pPr algn="l" indent="0" marL="0">
              <a:lnSpc>
                <a:spcPts val="2100"/>
              </a:lnSpc>
              <a:buNone/>
            </a:pPr>
            <a:r>
              <a:rPr lang="en-US" sz="1650" dirty="0">
                <a:solidFill>
                  <a:srgbClr val="272525"/>
                </a:solidFill>
                <a:latin typeface="Gelasio" pitchFamily="34" charset="0"/>
                <a:ea typeface="Gelasio" pitchFamily="34" charset="-122"/>
                <a:cs typeface="Gelasio" pitchFamily="34" charset="-120"/>
              </a:rPr>
              <a:t>Real-time аналітика</a:t>
            </a:r>
            <a:endParaRPr lang="en-US" sz="1650" dirty="0"/>
          </a:p>
        </p:txBody>
      </p:sp>
      <p:sp>
        <p:nvSpPr>
          <p:cNvPr id="22" name="Text 20"/>
          <p:cNvSpPr/>
          <p:nvPr/>
        </p:nvSpPr>
        <p:spPr>
          <a:xfrm>
            <a:off x="7788473" y="4305300"/>
            <a:ext cx="6164699" cy="547688"/>
          </a:xfrm>
          <a:prstGeom prst="rect">
            <a:avLst/>
          </a:prstGeom>
          <a:noFill/>
          <a:ln/>
        </p:spPr>
        <p:txBody>
          <a:bodyPr wrap="square" lIns="0" tIns="0" rIns="0" bIns="0" rtlCol="0" anchor="t"/>
          <a:lstStyle/>
          <a:p>
            <a:pPr algn="l" indent="0" marL="0">
              <a:lnSpc>
                <a:spcPts val="2150"/>
              </a:lnSpc>
              <a:buNone/>
            </a:pPr>
            <a:r>
              <a:rPr lang="en-US" sz="1300" dirty="0">
                <a:solidFill>
                  <a:srgbClr val="272525"/>
                </a:solidFill>
                <a:latin typeface="Lato" pitchFamily="34" charset="0"/>
                <a:ea typeface="Lato" pitchFamily="34" charset="-122"/>
                <a:cs typeface="Lato" pitchFamily="34" charset="-120"/>
              </a:rPr>
              <a:t>Перехід від періодичних звітів до безперервного моніторингу та аналізу людського капіталу в режимі реального часу.</a:t>
            </a:r>
            <a:endParaRPr lang="en-US" sz="1300" dirty="0"/>
          </a:p>
        </p:txBody>
      </p:sp>
      <p:sp>
        <p:nvSpPr>
          <p:cNvPr id="23" name="Shape 21"/>
          <p:cNvSpPr/>
          <p:nvPr/>
        </p:nvSpPr>
        <p:spPr>
          <a:xfrm>
            <a:off x="7531656" y="5286315"/>
            <a:ext cx="85606" cy="85606"/>
          </a:xfrm>
          <a:prstGeom prst="roundRect">
            <a:avLst>
              <a:gd name="adj" fmla="val 534075"/>
            </a:avLst>
          </a:prstGeom>
          <a:solidFill>
            <a:srgbClr val="E5E5E0"/>
          </a:solidFill>
          <a:ln/>
        </p:spPr>
      </p:sp>
      <p:sp>
        <p:nvSpPr>
          <p:cNvPr id="24" name="Text 22"/>
          <p:cNvSpPr/>
          <p:nvPr/>
        </p:nvSpPr>
        <p:spPr>
          <a:xfrm>
            <a:off x="7788473" y="5195411"/>
            <a:ext cx="2431018" cy="267533"/>
          </a:xfrm>
          <a:prstGeom prst="rect">
            <a:avLst/>
          </a:prstGeom>
          <a:noFill/>
          <a:ln/>
        </p:spPr>
        <p:txBody>
          <a:bodyPr wrap="none" lIns="0" tIns="0" rIns="0" bIns="0" rtlCol="0" anchor="t"/>
          <a:lstStyle/>
          <a:p>
            <a:pPr algn="l" indent="0" marL="0">
              <a:lnSpc>
                <a:spcPts val="2100"/>
              </a:lnSpc>
              <a:buNone/>
            </a:pPr>
            <a:r>
              <a:rPr lang="en-US" sz="1650" dirty="0">
                <a:solidFill>
                  <a:srgbClr val="272525"/>
                </a:solidFill>
                <a:latin typeface="Gelasio" pitchFamily="34" charset="0"/>
                <a:ea typeface="Gelasio" pitchFamily="34" charset="-122"/>
                <a:cs typeface="Gelasio" pitchFamily="34" charset="-120"/>
              </a:rPr>
              <a:t>Інтегровані платформи</a:t>
            </a:r>
            <a:endParaRPr lang="en-US" sz="1650" dirty="0"/>
          </a:p>
        </p:txBody>
      </p:sp>
      <p:sp>
        <p:nvSpPr>
          <p:cNvPr id="25" name="Text 23"/>
          <p:cNvSpPr/>
          <p:nvPr/>
        </p:nvSpPr>
        <p:spPr>
          <a:xfrm>
            <a:off x="7788473" y="5634157"/>
            <a:ext cx="6164699" cy="547688"/>
          </a:xfrm>
          <a:prstGeom prst="rect">
            <a:avLst/>
          </a:prstGeom>
          <a:noFill/>
          <a:ln/>
        </p:spPr>
        <p:txBody>
          <a:bodyPr wrap="square" lIns="0" tIns="0" rIns="0" bIns="0" rtlCol="0" anchor="t"/>
          <a:lstStyle/>
          <a:p>
            <a:pPr algn="l" indent="0" marL="0">
              <a:lnSpc>
                <a:spcPts val="2150"/>
              </a:lnSpc>
              <a:buNone/>
            </a:pPr>
            <a:r>
              <a:rPr lang="en-US" sz="1300" dirty="0">
                <a:solidFill>
                  <a:srgbClr val="272525"/>
                </a:solidFill>
                <a:latin typeface="Lato" pitchFamily="34" charset="0"/>
                <a:ea typeface="Lato" pitchFamily="34" charset="-122"/>
                <a:cs typeface="Lato" pitchFamily="34" charset="-120"/>
              </a:rPr>
              <a:t>Єдині екосистеми, що поєднують HR-системи, системи управління продуктивністю, навчальні платформи та бізнес-аналітику.</a:t>
            </a:r>
            <a:endParaRPr lang="en-US" sz="1300" dirty="0"/>
          </a:p>
        </p:txBody>
      </p:sp>
      <p:sp>
        <p:nvSpPr>
          <p:cNvPr id="26" name="Shape 24"/>
          <p:cNvSpPr/>
          <p:nvPr/>
        </p:nvSpPr>
        <p:spPr>
          <a:xfrm>
            <a:off x="7531656" y="6615172"/>
            <a:ext cx="85606" cy="85606"/>
          </a:xfrm>
          <a:prstGeom prst="roundRect">
            <a:avLst>
              <a:gd name="adj" fmla="val 534075"/>
            </a:avLst>
          </a:prstGeom>
          <a:solidFill>
            <a:srgbClr val="E5E5E0"/>
          </a:solidFill>
          <a:ln/>
        </p:spPr>
      </p:sp>
      <p:sp>
        <p:nvSpPr>
          <p:cNvPr id="27" name="Text 25"/>
          <p:cNvSpPr/>
          <p:nvPr/>
        </p:nvSpPr>
        <p:spPr>
          <a:xfrm>
            <a:off x="7788473" y="6524268"/>
            <a:ext cx="2140387" cy="267533"/>
          </a:xfrm>
          <a:prstGeom prst="rect">
            <a:avLst/>
          </a:prstGeom>
          <a:noFill/>
          <a:ln/>
        </p:spPr>
        <p:txBody>
          <a:bodyPr wrap="none" lIns="0" tIns="0" rIns="0" bIns="0" rtlCol="0" anchor="t"/>
          <a:lstStyle/>
          <a:p>
            <a:pPr algn="l" indent="0" marL="0">
              <a:lnSpc>
                <a:spcPts val="2100"/>
              </a:lnSpc>
              <a:buNone/>
            </a:pPr>
            <a:r>
              <a:rPr lang="en-US" sz="1650" dirty="0">
                <a:solidFill>
                  <a:srgbClr val="272525"/>
                </a:solidFill>
                <a:latin typeface="Gelasio" pitchFamily="34" charset="0"/>
                <a:ea typeface="Gelasio" pitchFamily="34" charset="-122"/>
                <a:cs typeface="Gelasio" pitchFamily="34" charset="-120"/>
              </a:rPr>
              <a:t>Стандарти ISO</a:t>
            </a:r>
            <a:endParaRPr lang="en-US" sz="1650" dirty="0"/>
          </a:p>
        </p:txBody>
      </p:sp>
      <p:sp>
        <p:nvSpPr>
          <p:cNvPr id="28" name="Text 26"/>
          <p:cNvSpPr/>
          <p:nvPr/>
        </p:nvSpPr>
        <p:spPr>
          <a:xfrm>
            <a:off x="7788473" y="6963013"/>
            <a:ext cx="6164699" cy="547688"/>
          </a:xfrm>
          <a:prstGeom prst="rect">
            <a:avLst/>
          </a:prstGeom>
          <a:noFill/>
          <a:ln/>
        </p:spPr>
        <p:txBody>
          <a:bodyPr wrap="square" lIns="0" tIns="0" rIns="0" bIns="0" rtlCol="0" anchor="t"/>
          <a:lstStyle/>
          <a:p>
            <a:pPr algn="l" indent="0" marL="0">
              <a:lnSpc>
                <a:spcPts val="2150"/>
              </a:lnSpc>
              <a:buNone/>
            </a:pPr>
            <a:r>
              <a:rPr lang="en-US" sz="1300" dirty="0">
                <a:solidFill>
                  <a:srgbClr val="272525"/>
                </a:solidFill>
                <a:latin typeface="Lato" pitchFamily="34" charset="0"/>
                <a:ea typeface="Lato" pitchFamily="34" charset="-122"/>
                <a:cs typeface="Lato" pitchFamily="34" charset="-120"/>
              </a:rPr>
              <a:t>Розробка міжнародних стандартів звітності щодо людського капіталу (ISO 30414) для підвищення прозорості та порівнянності.</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15328" y="491847"/>
            <a:ext cx="12788384" cy="558998"/>
          </a:xfrm>
          <a:prstGeom prst="rect">
            <a:avLst/>
          </a:prstGeom>
          <a:noFill/>
          <a:ln/>
        </p:spPr>
        <p:txBody>
          <a:bodyPr wrap="none" lIns="0" tIns="0" rIns="0" bIns="0" rtlCol="0" anchor="t"/>
          <a:lstStyle/>
          <a:p>
            <a:pPr algn="l" indent="0" marL="0">
              <a:lnSpc>
                <a:spcPts val="4400"/>
              </a:lnSpc>
              <a:buNone/>
            </a:pPr>
            <a:r>
              <a:rPr lang="en-US" sz="3500" dirty="0">
                <a:solidFill>
                  <a:srgbClr val="312F2B"/>
                </a:solidFill>
                <a:latin typeface="Gelasio" pitchFamily="34" charset="0"/>
                <a:ea typeface="Gelasio" pitchFamily="34" charset="-122"/>
                <a:cs typeface="Gelasio" pitchFamily="34" charset="-120"/>
              </a:rPr>
              <a:t>Теорія людського капіталу: революція в економічній думці</a:t>
            </a:r>
            <a:endParaRPr lang="en-US" sz="3500" dirty="0"/>
          </a:p>
        </p:txBody>
      </p:sp>
      <p:sp>
        <p:nvSpPr>
          <p:cNvPr id="3" name="Text 1"/>
          <p:cNvSpPr/>
          <p:nvPr/>
        </p:nvSpPr>
        <p:spPr>
          <a:xfrm>
            <a:off x="715328" y="1480066"/>
            <a:ext cx="7745254" cy="1430536"/>
          </a:xfrm>
          <a:prstGeom prst="rect">
            <a:avLst/>
          </a:prstGeom>
          <a:noFill/>
          <a:ln/>
        </p:spPr>
        <p:txBody>
          <a:bodyPr wrap="square" lIns="0" tIns="0" rIns="0" bIns="0" rtlCol="0" anchor="t"/>
          <a:lstStyle/>
          <a:p>
            <a:pPr algn="l" indent="0" marL="0">
              <a:lnSpc>
                <a:spcPts val="2250"/>
              </a:lnSpc>
              <a:buNone/>
            </a:pPr>
            <a:r>
              <a:rPr lang="en-US" sz="1400" dirty="0">
                <a:solidFill>
                  <a:srgbClr val="272525"/>
                </a:solidFill>
                <a:latin typeface="Lato" pitchFamily="34" charset="0"/>
                <a:ea typeface="Lato" pitchFamily="34" charset="-122"/>
                <a:cs typeface="Lato" pitchFamily="34" charset="-120"/>
              </a:rPr>
              <a:t>Теорія людського капіталу, розроблена нобелівськими лауреатами Гері Беккером та Теодором Шульцем у 1960-х роках, фундаментально змінила розуміння ролі людини в економіці. Ця теорія постулює, що витрати на освіту, професійну підготовку та розвиток співробітників не є простими витратами, а є стратегічними інвестиціями, які генерують довгострокову віддачу.</a:t>
            </a:r>
            <a:endParaRPr lang="en-US" sz="1400" dirty="0"/>
          </a:p>
        </p:txBody>
      </p:sp>
      <p:sp>
        <p:nvSpPr>
          <p:cNvPr id="4" name="Text 2"/>
          <p:cNvSpPr/>
          <p:nvPr/>
        </p:nvSpPr>
        <p:spPr>
          <a:xfrm>
            <a:off x="715328" y="3071574"/>
            <a:ext cx="7745254" cy="286107"/>
          </a:xfrm>
          <a:prstGeom prst="rect">
            <a:avLst/>
          </a:prstGeom>
          <a:noFill/>
          <a:ln/>
        </p:spPr>
        <p:txBody>
          <a:bodyPr wrap="none" lIns="0" tIns="0" rIns="0" bIns="0" rtlCol="0" anchor="t"/>
          <a:lstStyle/>
          <a:p>
            <a:pPr algn="l" indent="0" marL="0">
              <a:lnSpc>
                <a:spcPts val="2250"/>
              </a:lnSpc>
              <a:buNone/>
            </a:pPr>
            <a:r>
              <a:rPr lang="en-US" sz="1400" b="1" dirty="0">
                <a:solidFill>
                  <a:srgbClr val="272525"/>
                </a:solidFill>
                <a:latin typeface="Lato" pitchFamily="34" charset="0"/>
                <a:ea typeface="Lato" pitchFamily="34" charset="-122"/>
                <a:cs typeface="Lato" pitchFamily="34" charset="-120"/>
              </a:rPr>
              <a:t>Ключові положення теорії:</a:t>
            </a:r>
            <a:endParaRPr lang="en-US" sz="1400" dirty="0"/>
          </a:p>
        </p:txBody>
      </p:sp>
      <p:sp>
        <p:nvSpPr>
          <p:cNvPr id="5" name="Text 3"/>
          <p:cNvSpPr/>
          <p:nvPr/>
        </p:nvSpPr>
        <p:spPr>
          <a:xfrm>
            <a:off x="715328" y="3518654"/>
            <a:ext cx="7745254" cy="286107"/>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272525"/>
                </a:solidFill>
                <a:latin typeface="Lato" pitchFamily="34" charset="0"/>
                <a:ea typeface="Lato" pitchFamily="34" charset="-122"/>
                <a:cs typeface="Lato" pitchFamily="34" charset="-120"/>
              </a:rPr>
              <a:t>Людський капітал є формою капіталу, яка втілена в людях</a:t>
            </a:r>
            <a:endParaRPr lang="en-US" sz="1400" dirty="0"/>
          </a:p>
        </p:txBody>
      </p:sp>
      <p:sp>
        <p:nvSpPr>
          <p:cNvPr id="6" name="Text 4"/>
          <p:cNvSpPr/>
          <p:nvPr/>
        </p:nvSpPr>
        <p:spPr>
          <a:xfrm>
            <a:off x="715328" y="3867269"/>
            <a:ext cx="7745254" cy="286107"/>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272525"/>
                </a:solidFill>
                <a:latin typeface="Lato" pitchFamily="34" charset="0"/>
                <a:ea typeface="Lato" pitchFamily="34" charset="-122"/>
                <a:cs typeface="Lato" pitchFamily="34" charset="-120"/>
              </a:rPr>
              <a:t>Інвестиції в освіту та навчання збільшують продуктивність праці</a:t>
            </a:r>
            <a:endParaRPr lang="en-US" sz="1400" dirty="0"/>
          </a:p>
        </p:txBody>
      </p:sp>
      <p:sp>
        <p:nvSpPr>
          <p:cNvPr id="7" name="Text 5"/>
          <p:cNvSpPr/>
          <p:nvPr/>
        </p:nvSpPr>
        <p:spPr>
          <a:xfrm>
            <a:off x="715328" y="4215884"/>
            <a:ext cx="7745254" cy="286107"/>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272525"/>
                </a:solidFill>
                <a:latin typeface="Lato" pitchFamily="34" charset="0"/>
                <a:ea typeface="Lato" pitchFamily="34" charset="-122"/>
                <a:cs typeface="Lato" pitchFamily="34" charset="-120"/>
              </a:rPr>
              <a:t>Різниця в доходах пояснюється різницею в людському капіталі</a:t>
            </a:r>
            <a:endParaRPr lang="en-US" sz="1400" dirty="0"/>
          </a:p>
        </p:txBody>
      </p:sp>
      <p:sp>
        <p:nvSpPr>
          <p:cNvPr id="8" name="Text 6"/>
          <p:cNvSpPr/>
          <p:nvPr/>
        </p:nvSpPr>
        <p:spPr>
          <a:xfrm>
            <a:off x="715328" y="4564499"/>
            <a:ext cx="7745254" cy="286107"/>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272525"/>
                </a:solidFill>
                <a:latin typeface="Lato" pitchFamily="34" charset="0"/>
                <a:ea typeface="Lato" pitchFamily="34" charset="-122"/>
                <a:cs typeface="Lato" pitchFamily="34" charset="-120"/>
              </a:rPr>
              <a:t>Організації отримують віддачу від інвестицій у розвиток персоналу</a:t>
            </a:r>
            <a:endParaRPr lang="en-US" sz="1400" dirty="0"/>
          </a:p>
        </p:txBody>
      </p:sp>
      <p:sp>
        <p:nvSpPr>
          <p:cNvPr id="9" name="Text 7"/>
          <p:cNvSpPr/>
          <p:nvPr/>
        </p:nvSpPr>
        <p:spPr>
          <a:xfrm>
            <a:off x="715328" y="5011579"/>
            <a:ext cx="7745254" cy="858322"/>
          </a:xfrm>
          <a:prstGeom prst="rect">
            <a:avLst/>
          </a:prstGeom>
          <a:noFill/>
          <a:ln/>
        </p:spPr>
        <p:txBody>
          <a:bodyPr wrap="square" lIns="0" tIns="0" rIns="0" bIns="0" rtlCol="0" anchor="t"/>
          <a:lstStyle/>
          <a:p>
            <a:pPr algn="l" indent="0" marL="0">
              <a:lnSpc>
                <a:spcPts val="2250"/>
              </a:lnSpc>
              <a:buNone/>
            </a:pPr>
            <a:r>
              <a:rPr lang="en-US" sz="1400" dirty="0">
                <a:solidFill>
                  <a:srgbClr val="272525"/>
                </a:solidFill>
                <a:latin typeface="Lato" pitchFamily="34" charset="0"/>
                <a:ea typeface="Lato" pitchFamily="34" charset="-122"/>
                <a:cs typeface="Lato" pitchFamily="34" charset="-120"/>
              </a:rPr>
              <a:t>Беккер виділяв загальний людський капітал (навички, корисні в багатьох організаціях) та специфічний людський капітал (навички, цінні лише для конкретної організації). Це розмежування має критичне значення для HR-стратегії.</a:t>
            </a:r>
            <a:endParaRPr lang="en-US" sz="1400" dirty="0"/>
          </a:p>
        </p:txBody>
      </p:sp>
      <p:pic>
        <p:nvPicPr>
          <p:cNvPr id="10" name="Image 0" descr="preencoded.png">    </p:cNvPr>
          <p:cNvPicPr>
            <a:picLocks noChangeAspect="1"/>
          </p:cNvPicPr>
          <p:nvPr/>
        </p:nvPicPr>
        <p:blipFill>
          <a:blip r:embed="rId1"/>
          <a:stretch>
            <a:fillRect/>
          </a:stretch>
        </p:blipFill>
        <p:spPr>
          <a:xfrm>
            <a:off x="8904446" y="1520309"/>
            <a:ext cx="5018127" cy="5018127"/>
          </a:xfrm>
          <a:prstGeom prst="rect">
            <a:avLst/>
          </a:prstGeom>
        </p:spPr>
      </p:pic>
      <p:sp>
        <p:nvSpPr>
          <p:cNvPr id="11" name="Text 8"/>
          <p:cNvSpPr/>
          <p:nvPr/>
        </p:nvSpPr>
        <p:spPr>
          <a:xfrm>
            <a:off x="9172694" y="6739652"/>
            <a:ext cx="4749879" cy="858322"/>
          </a:xfrm>
          <a:prstGeom prst="rect">
            <a:avLst/>
          </a:prstGeom>
          <a:noFill/>
          <a:ln/>
        </p:spPr>
        <p:txBody>
          <a:bodyPr wrap="square" lIns="0" tIns="0" rIns="0" bIns="0" rtlCol="0" anchor="t"/>
          <a:lstStyle/>
          <a:p>
            <a:pPr algn="l" indent="0" marL="0">
              <a:lnSpc>
                <a:spcPts val="2250"/>
              </a:lnSpc>
              <a:buNone/>
            </a:pPr>
            <a:r>
              <a:rPr lang="en-US" sz="1400" dirty="0">
                <a:solidFill>
                  <a:srgbClr val="272525"/>
                </a:solidFill>
                <a:latin typeface="Lato" pitchFamily="34" charset="0"/>
                <a:ea typeface="Lato" pitchFamily="34" charset="-122"/>
                <a:cs typeface="Lato" pitchFamily="34" charset="-120"/>
              </a:rPr>
              <a:t>Інвестиції в людський капітал є одним із найефективніших способів підвищення продуктивності праці та економічного зростання</a:t>
            </a:r>
            <a:endParaRPr lang="en-US" sz="1400" dirty="0"/>
          </a:p>
        </p:txBody>
      </p:sp>
      <p:sp>
        <p:nvSpPr>
          <p:cNvPr id="12" name="Shape 9"/>
          <p:cNvSpPr/>
          <p:nvPr/>
        </p:nvSpPr>
        <p:spPr>
          <a:xfrm>
            <a:off x="8904446" y="6739652"/>
            <a:ext cx="22860" cy="858322"/>
          </a:xfrm>
          <a:prstGeom prst="rect">
            <a:avLst/>
          </a:prstGeom>
          <a:solidFill>
            <a:srgbClr val="E5E5E0"/>
          </a:solidFill>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68906" y="681514"/>
            <a:ext cx="13092589" cy="1201579"/>
          </a:xfrm>
          <a:prstGeom prst="rect">
            <a:avLst/>
          </a:prstGeom>
          <a:noFill/>
          <a:ln/>
        </p:spPr>
        <p:txBody>
          <a:bodyPr wrap="square" lIns="0" tIns="0" rIns="0" bIns="0" rtlCol="0" anchor="t"/>
          <a:lstStyle/>
          <a:p>
            <a:pPr algn="l" indent="0" marL="0">
              <a:lnSpc>
                <a:spcPts val="4700"/>
              </a:lnSpc>
              <a:buNone/>
            </a:pPr>
            <a:r>
              <a:rPr lang="en-US" sz="3750" dirty="0">
                <a:solidFill>
                  <a:srgbClr val="312F2B"/>
                </a:solidFill>
                <a:latin typeface="Gelasio" pitchFamily="34" charset="0"/>
                <a:ea typeface="Gelasio" pitchFamily="34" charset="-122"/>
                <a:cs typeface="Gelasio" pitchFamily="34" charset="-120"/>
              </a:rPr>
              <a:t>Висновки: інтелектуальний капітал як джерело конкурентної переваги</a:t>
            </a:r>
            <a:endParaRPr lang="en-US" sz="3750" dirty="0"/>
          </a:p>
        </p:txBody>
      </p:sp>
      <p:sp>
        <p:nvSpPr>
          <p:cNvPr id="3" name="Shape 1"/>
          <p:cNvSpPr/>
          <p:nvPr/>
        </p:nvSpPr>
        <p:spPr>
          <a:xfrm>
            <a:off x="768906" y="2267545"/>
            <a:ext cx="13092589" cy="1738074"/>
          </a:xfrm>
          <a:prstGeom prst="roundRect">
            <a:avLst>
              <a:gd name="adj" fmla="val 4646"/>
            </a:avLst>
          </a:prstGeom>
          <a:solidFill>
            <a:srgbClr val="E8E8E3"/>
          </a:solidFill>
          <a:ln w="7620">
            <a:solidFill>
              <a:srgbClr val="CECEC9"/>
            </a:solidFill>
            <a:prstDash val="solid"/>
          </a:ln>
        </p:spPr>
      </p:sp>
      <p:sp>
        <p:nvSpPr>
          <p:cNvPr id="4" name="Shape 2"/>
          <p:cNvSpPr/>
          <p:nvPr/>
        </p:nvSpPr>
        <p:spPr>
          <a:xfrm>
            <a:off x="776526" y="2275165"/>
            <a:ext cx="4359116" cy="1722834"/>
          </a:xfrm>
          <a:prstGeom prst="roundRect">
            <a:avLst>
              <a:gd name="adj" fmla="val 4687"/>
            </a:avLst>
          </a:prstGeom>
          <a:solidFill>
            <a:srgbClr val="E8E8E3"/>
          </a:solidFill>
          <a:ln/>
        </p:spPr>
      </p:sp>
      <p:sp>
        <p:nvSpPr>
          <p:cNvPr id="5" name="Text 3"/>
          <p:cNvSpPr/>
          <p:nvPr/>
        </p:nvSpPr>
        <p:spPr>
          <a:xfrm>
            <a:off x="968693" y="2467332"/>
            <a:ext cx="2576155" cy="300276"/>
          </a:xfrm>
          <a:prstGeom prst="rect">
            <a:avLst/>
          </a:prstGeom>
          <a:noFill/>
          <a:ln/>
        </p:spPr>
        <p:txBody>
          <a:bodyPr wrap="none" lIns="0" tIns="0" rIns="0" bIns="0" rtlCol="0" anchor="t"/>
          <a:lstStyle/>
          <a:p>
            <a:pPr algn="l" indent="0" marL="0">
              <a:lnSpc>
                <a:spcPts val="2350"/>
              </a:lnSpc>
              <a:buNone/>
            </a:pPr>
            <a:r>
              <a:rPr lang="en-US" sz="1850" dirty="0">
                <a:solidFill>
                  <a:srgbClr val="272525"/>
                </a:solidFill>
                <a:latin typeface="Gelasio" pitchFamily="34" charset="0"/>
                <a:ea typeface="Gelasio" pitchFamily="34" charset="-122"/>
                <a:cs typeface="Gelasio" pitchFamily="34" charset="-120"/>
              </a:rPr>
              <a:t>Парадигмальний зсув</a:t>
            </a:r>
            <a:endParaRPr lang="en-US" sz="1850" dirty="0"/>
          </a:p>
        </p:txBody>
      </p:sp>
      <p:sp>
        <p:nvSpPr>
          <p:cNvPr id="6" name="Text 4"/>
          <p:cNvSpPr/>
          <p:nvPr/>
        </p:nvSpPr>
        <p:spPr>
          <a:xfrm>
            <a:off x="968693" y="2882860"/>
            <a:ext cx="3974783" cy="922973"/>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Lato" pitchFamily="34" charset="0"/>
                <a:ea typeface="Lato" pitchFamily="34" charset="-122"/>
                <a:cs typeface="Lato" pitchFamily="34" charset="-120"/>
              </a:rPr>
              <a:t>Перехід від розгляду співробітників як витрат до визнання їх ключовими активами організації.</a:t>
            </a:r>
            <a:endParaRPr lang="en-US" sz="1500" dirty="0"/>
          </a:p>
        </p:txBody>
      </p:sp>
      <p:sp>
        <p:nvSpPr>
          <p:cNvPr id="7" name="Shape 5"/>
          <p:cNvSpPr/>
          <p:nvPr/>
        </p:nvSpPr>
        <p:spPr>
          <a:xfrm>
            <a:off x="5135642" y="2275165"/>
            <a:ext cx="4359116" cy="1722834"/>
          </a:xfrm>
          <a:prstGeom prst="rect">
            <a:avLst/>
          </a:prstGeom>
          <a:solidFill>
            <a:srgbClr val="E8E8E3"/>
          </a:solidFill>
          <a:ln/>
        </p:spPr>
      </p:sp>
      <p:sp>
        <p:nvSpPr>
          <p:cNvPr id="8" name="Shape 6"/>
          <p:cNvSpPr/>
          <p:nvPr/>
        </p:nvSpPr>
        <p:spPr>
          <a:xfrm>
            <a:off x="5135642" y="2275165"/>
            <a:ext cx="22860" cy="1722834"/>
          </a:xfrm>
          <a:prstGeom prst="roundRect">
            <a:avLst>
              <a:gd name="adj" fmla="val 353205"/>
            </a:avLst>
          </a:prstGeom>
          <a:solidFill>
            <a:srgbClr val="CECEC9"/>
          </a:solidFill>
          <a:ln/>
        </p:spPr>
      </p:sp>
      <p:sp>
        <p:nvSpPr>
          <p:cNvPr id="9" name="Text 7"/>
          <p:cNvSpPr/>
          <p:nvPr/>
        </p:nvSpPr>
        <p:spPr>
          <a:xfrm>
            <a:off x="5327809" y="2467332"/>
            <a:ext cx="2438519" cy="300276"/>
          </a:xfrm>
          <a:prstGeom prst="rect">
            <a:avLst/>
          </a:prstGeom>
          <a:noFill/>
          <a:ln/>
        </p:spPr>
        <p:txBody>
          <a:bodyPr wrap="none" lIns="0" tIns="0" rIns="0" bIns="0" rtlCol="0" anchor="t"/>
          <a:lstStyle/>
          <a:p>
            <a:pPr algn="l" indent="0" marL="0">
              <a:lnSpc>
                <a:spcPts val="2350"/>
              </a:lnSpc>
              <a:buNone/>
            </a:pPr>
            <a:r>
              <a:rPr lang="en-US" sz="1850" dirty="0">
                <a:solidFill>
                  <a:srgbClr val="272525"/>
                </a:solidFill>
                <a:latin typeface="Gelasio" pitchFamily="34" charset="0"/>
                <a:ea typeface="Gelasio" pitchFamily="34" charset="-122"/>
                <a:cs typeface="Gelasio" pitchFamily="34" charset="-120"/>
              </a:rPr>
              <a:t>Стратегічна роль HR</a:t>
            </a:r>
            <a:endParaRPr lang="en-US" sz="1850" dirty="0"/>
          </a:p>
        </p:txBody>
      </p:sp>
      <p:sp>
        <p:nvSpPr>
          <p:cNvPr id="10" name="Text 8"/>
          <p:cNvSpPr/>
          <p:nvPr/>
        </p:nvSpPr>
        <p:spPr>
          <a:xfrm>
            <a:off x="5327809" y="2882860"/>
            <a:ext cx="3974783" cy="922973"/>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Lato" pitchFamily="34" charset="0"/>
                <a:ea typeface="Lato" pitchFamily="34" charset="-122"/>
                <a:cs typeface="Lato" pitchFamily="34" charset="-120"/>
              </a:rPr>
              <a:t>HR перетворюється з адміністративної функції на стратегічного партнера, що управляє найціннішим активом.</a:t>
            </a:r>
            <a:endParaRPr lang="en-US" sz="1500" dirty="0"/>
          </a:p>
        </p:txBody>
      </p:sp>
      <p:sp>
        <p:nvSpPr>
          <p:cNvPr id="11" name="Shape 9"/>
          <p:cNvSpPr/>
          <p:nvPr/>
        </p:nvSpPr>
        <p:spPr>
          <a:xfrm>
            <a:off x="9494758" y="2275165"/>
            <a:ext cx="4359116" cy="1722834"/>
          </a:xfrm>
          <a:prstGeom prst="rect">
            <a:avLst/>
          </a:prstGeom>
          <a:solidFill>
            <a:srgbClr val="E8E8E3"/>
          </a:solidFill>
          <a:ln/>
        </p:spPr>
      </p:sp>
      <p:sp>
        <p:nvSpPr>
          <p:cNvPr id="12" name="Shape 10"/>
          <p:cNvSpPr/>
          <p:nvPr/>
        </p:nvSpPr>
        <p:spPr>
          <a:xfrm>
            <a:off x="9494758" y="2275165"/>
            <a:ext cx="22860" cy="1722834"/>
          </a:xfrm>
          <a:prstGeom prst="roundRect">
            <a:avLst>
              <a:gd name="adj" fmla="val 353205"/>
            </a:avLst>
          </a:prstGeom>
          <a:solidFill>
            <a:srgbClr val="CECEC9"/>
          </a:solidFill>
          <a:ln/>
        </p:spPr>
      </p:sp>
      <p:sp>
        <p:nvSpPr>
          <p:cNvPr id="13" name="Text 11"/>
          <p:cNvSpPr/>
          <p:nvPr/>
        </p:nvSpPr>
        <p:spPr>
          <a:xfrm>
            <a:off x="9686925" y="2467332"/>
            <a:ext cx="3145393" cy="300276"/>
          </a:xfrm>
          <a:prstGeom prst="rect">
            <a:avLst/>
          </a:prstGeom>
          <a:noFill/>
          <a:ln/>
        </p:spPr>
        <p:txBody>
          <a:bodyPr wrap="none" lIns="0" tIns="0" rIns="0" bIns="0" rtlCol="0" anchor="t"/>
          <a:lstStyle/>
          <a:p>
            <a:pPr algn="l" indent="0" marL="0">
              <a:lnSpc>
                <a:spcPts val="2350"/>
              </a:lnSpc>
              <a:buNone/>
            </a:pPr>
            <a:r>
              <a:rPr lang="en-US" sz="1850" dirty="0">
                <a:solidFill>
                  <a:srgbClr val="272525"/>
                </a:solidFill>
                <a:latin typeface="Gelasio" pitchFamily="34" charset="0"/>
                <a:ea typeface="Gelasio" pitchFamily="34" charset="-122"/>
                <a:cs typeface="Gelasio" pitchFamily="34" charset="-120"/>
              </a:rPr>
              <a:t>Необхідність вимірювання</a:t>
            </a:r>
            <a:endParaRPr lang="en-US" sz="1850" dirty="0"/>
          </a:p>
        </p:txBody>
      </p:sp>
      <p:sp>
        <p:nvSpPr>
          <p:cNvPr id="14" name="Text 12"/>
          <p:cNvSpPr/>
          <p:nvPr/>
        </p:nvSpPr>
        <p:spPr>
          <a:xfrm>
            <a:off x="9686925" y="2882860"/>
            <a:ext cx="3974783" cy="922973"/>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Lato" pitchFamily="34" charset="0"/>
                <a:ea typeface="Lato" pitchFamily="34" charset="-122"/>
                <a:cs typeface="Lato" pitchFamily="34" charset="-120"/>
              </a:rPr>
              <a:t>Те, що не вимірюється, не управляється. HR-аналітика стає критичною компетенцією.</a:t>
            </a:r>
            <a:endParaRPr lang="en-US" sz="1500" dirty="0"/>
          </a:p>
        </p:txBody>
      </p:sp>
      <p:sp>
        <p:nvSpPr>
          <p:cNvPr id="15" name="Text 13"/>
          <p:cNvSpPr/>
          <p:nvPr/>
        </p:nvSpPr>
        <p:spPr>
          <a:xfrm>
            <a:off x="1057156" y="4438055"/>
            <a:ext cx="12804338" cy="615315"/>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Lato" pitchFamily="34" charset="0"/>
                <a:ea typeface="Lato" pitchFamily="34" charset="-122"/>
                <a:cs typeface="Lato" pitchFamily="34" charset="-120"/>
              </a:rPr>
              <a:t>У економіці знань конкурентна перевага належить не тим, хто володіє найбільшими матеріальними ресурсами, а тим, хто найефективніше створює, накопичує та використовує інтелектуальний капітал</a:t>
            </a:r>
            <a:endParaRPr lang="en-US" sz="1500" dirty="0"/>
          </a:p>
        </p:txBody>
      </p:sp>
      <p:sp>
        <p:nvSpPr>
          <p:cNvPr id="16" name="Shape 14"/>
          <p:cNvSpPr/>
          <p:nvPr/>
        </p:nvSpPr>
        <p:spPr>
          <a:xfrm>
            <a:off x="768906" y="4221837"/>
            <a:ext cx="22860" cy="1047750"/>
          </a:xfrm>
          <a:prstGeom prst="rect">
            <a:avLst/>
          </a:prstGeom>
          <a:solidFill>
            <a:srgbClr val="E5E5E0"/>
          </a:solidFill>
          <a:ln/>
        </p:spPr>
      </p:sp>
      <p:sp>
        <p:nvSpPr>
          <p:cNvPr id="17" name="Text 15"/>
          <p:cNvSpPr/>
          <p:nvPr/>
        </p:nvSpPr>
        <p:spPr>
          <a:xfrm>
            <a:off x="768906" y="5485805"/>
            <a:ext cx="13092589" cy="922973"/>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Lato" pitchFamily="34" charset="0"/>
                <a:ea typeface="Lato" pitchFamily="34" charset="-122"/>
                <a:cs typeface="Lato" pitchFamily="34" charset="-120"/>
              </a:rPr>
              <a:t>Людський та інтелектуальний капітал — це не просто модні концепції, а фундаментальні чинники, що визначають здатність організацій інновувати, адаптуватися та процвітати у швидкозмінному середовищі XXI століття. Організації, які розуміють цю реальність та інвестують у систематичний розвиток свого інтелектуального капіталу, створюють стійкі конкурентні переваги, які неможливо скопіювати.</a:t>
            </a:r>
            <a:endParaRPr lang="en-US" sz="1500" dirty="0"/>
          </a:p>
        </p:txBody>
      </p:sp>
      <p:sp>
        <p:nvSpPr>
          <p:cNvPr id="18" name="Text 16"/>
          <p:cNvSpPr/>
          <p:nvPr/>
        </p:nvSpPr>
        <p:spPr>
          <a:xfrm>
            <a:off x="768906" y="6624995"/>
            <a:ext cx="13092589" cy="922973"/>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Lato" pitchFamily="34" charset="0"/>
                <a:ea typeface="Lato" pitchFamily="34" charset="-122"/>
                <a:cs typeface="Lato" pitchFamily="34" charset="-120"/>
              </a:rPr>
              <a:t>Для студентів та майбутніх HR-професіоналів критично важливо засвоїти не лише теоретичні моделі, але й практичні інструменти оцінки та розвитку нематеріальних активів. Саме ці компетенції визначатимуть успішність управління талантами та організаційну ефективність у наступні десятиліття.</a:t>
            </a:r>
            <a:endParaRPr lang="en-US"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82955" y="539948"/>
            <a:ext cx="11477506" cy="611624"/>
          </a:xfrm>
          <a:prstGeom prst="rect">
            <a:avLst/>
          </a:prstGeom>
          <a:noFill/>
          <a:ln/>
        </p:spPr>
        <p:txBody>
          <a:bodyPr wrap="none" lIns="0" tIns="0" rIns="0" bIns="0" rtlCol="0" anchor="t"/>
          <a:lstStyle/>
          <a:p>
            <a:pPr algn="l" indent="0" marL="0">
              <a:lnSpc>
                <a:spcPts val="4800"/>
              </a:lnSpc>
              <a:buNone/>
            </a:pPr>
            <a:r>
              <a:rPr lang="en-US" sz="3850" dirty="0">
                <a:solidFill>
                  <a:srgbClr val="312F2B"/>
                </a:solidFill>
                <a:latin typeface="Gelasio" pitchFamily="34" charset="0"/>
                <a:ea typeface="Gelasio" pitchFamily="34" charset="-122"/>
                <a:cs typeface="Gelasio" pitchFamily="34" charset="-120"/>
              </a:rPr>
              <a:t>Інвестиційний підхід до розвитку співробітників</a:t>
            </a:r>
            <a:endParaRPr lang="en-US" sz="3850" dirty="0"/>
          </a:p>
        </p:txBody>
      </p:sp>
      <p:sp>
        <p:nvSpPr>
          <p:cNvPr id="3" name="Shape 1"/>
          <p:cNvSpPr/>
          <p:nvPr/>
        </p:nvSpPr>
        <p:spPr>
          <a:xfrm>
            <a:off x="782955" y="1543050"/>
            <a:ext cx="6434376" cy="2552224"/>
          </a:xfrm>
          <a:prstGeom prst="roundRect">
            <a:avLst>
              <a:gd name="adj" fmla="val 3221"/>
            </a:avLst>
          </a:prstGeom>
          <a:solidFill>
            <a:srgbClr val="E8E8E3"/>
          </a:solidFill>
          <a:ln w="7620">
            <a:solidFill>
              <a:srgbClr val="CECEC9"/>
            </a:solidFill>
            <a:prstDash val="solid"/>
          </a:ln>
        </p:spPr>
      </p:sp>
      <p:sp>
        <p:nvSpPr>
          <p:cNvPr id="4" name="Shape 2"/>
          <p:cNvSpPr/>
          <p:nvPr/>
        </p:nvSpPr>
        <p:spPr>
          <a:xfrm>
            <a:off x="986314" y="1746409"/>
            <a:ext cx="587216" cy="587216"/>
          </a:xfrm>
          <a:prstGeom prst="roundRect">
            <a:avLst>
              <a:gd name="adj" fmla="val 15570226"/>
            </a:avLst>
          </a:prstGeom>
          <a:solidFill>
            <a:srgbClr val="E5E5E0"/>
          </a:solidFill>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47763" y="1907858"/>
            <a:ext cx="264200" cy="264200"/>
          </a:xfrm>
          <a:prstGeom prst="rect">
            <a:avLst/>
          </a:prstGeom>
        </p:spPr>
      </p:pic>
      <p:sp>
        <p:nvSpPr>
          <p:cNvPr id="6" name="Text 3"/>
          <p:cNvSpPr/>
          <p:nvPr/>
        </p:nvSpPr>
        <p:spPr>
          <a:xfrm>
            <a:off x="986314" y="2529364"/>
            <a:ext cx="2446853" cy="305753"/>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Gelasio" pitchFamily="34" charset="0"/>
                <a:ea typeface="Gelasio" pitchFamily="34" charset="-122"/>
                <a:cs typeface="Gelasio" pitchFamily="34" charset="-120"/>
              </a:rPr>
              <a:t>Формальна освіта</a:t>
            </a:r>
            <a:endParaRPr lang="en-US" sz="1900" dirty="0"/>
          </a:p>
        </p:txBody>
      </p:sp>
      <p:sp>
        <p:nvSpPr>
          <p:cNvPr id="7" name="Text 4"/>
          <p:cNvSpPr/>
          <p:nvPr/>
        </p:nvSpPr>
        <p:spPr>
          <a:xfrm>
            <a:off x="986314" y="2952512"/>
            <a:ext cx="6027658" cy="939403"/>
          </a:xfrm>
          <a:prstGeom prst="rect">
            <a:avLst/>
          </a:prstGeom>
          <a:noFill/>
          <a:ln/>
        </p:spPr>
        <p:txBody>
          <a:bodyPr wrap="square" lIns="0" tIns="0" rIns="0" bIns="0" rtlCol="0" anchor="t"/>
          <a:lstStyle/>
          <a:p>
            <a:pPr algn="l" indent="0" marL="0">
              <a:lnSpc>
                <a:spcPts val="2450"/>
              </a:lnSpc>
              <a:buNone/>
            </a:pPr>
            <a:r>
              <a:rPr lang="en-US" sz="1500" dirty="0">
                <a:solidFill>
                  <a:srgbClr val="272525"/>
                </a:solidFill>
                <a:latin typeface="Lato" pitchFamily="34" charset="0"/>
                <a:ea typeface="Lato" pitchFamily="34" charset="-122"/>
                <a:cs typeface="Lato" pitchFamily="34" charset="-120"/>
              </a:rPr>
              <a:t>Підтримка здобуття вищої освіти, MBA-програм, професійних сертифікацій. ROI проявляється через підвищення кваліфікації та інноваційності.</a:t>
            </a:r>
            <a:endParaRPr lang="en-US" sz="1500" dirty="0"/>
          </a:p>
        </p:txBody>
      </p:sp>
      <p:sp>
        <p:nvSpPr>
          <p:cNvPr id="8" name="Shape 5"/>
          <p:cNvSpPr/>
          <p:nvPr/>
        </p:nvSpPr>
        <p:spPr>
          <a:xfrm>
            <a:off x="7413069" y="1543050"/>
            <a:ext cx="6434376" cy="2552224"/>
          </a:xfrm>
          <a:prstGeom prst="roundRect">
            <a:avLst>
              <a:gd name="adj" fmla="val 3221"/>
            </a:avLst>
          </a:prstGeom>
          <a:solidFill>
            <a:srgbClr val="E8E8E3"/>
          </a:solidFill>
          <a:ln w="7620">
            <a:solidFill>
              <a:srgbClr val="CECEC9"/>
            </a:solidFill>
            <a:prstDash val="solid"/>
          </a:ln>
        </p:spPr>
      </p:sp>
      <p:sp>
        <p:nvSpPr>
          <p:cNvPr id="9" name="Shape 6"/>
          <p:cNvSpPr/>
          <p:nvPr/>
        </p:nvSpPr>
        <p:spPr>
          <a:xfrm>
            <a:off x="7616428" y="1746409"/>
            <a:ext cx="587216" cy="587216"/>
          </a:xfrm>
          <a:prstGeom prst="roundRect">
            <a:avLst>
              <a:gd name="adj" fmla="val 15570226"/>
            </a:avLst>
          </a:prstGeom>
          <a:solidFill>
            <a:srgbClr val="E5E5E0"/>
          </a:solidFill>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7877" y="1907858"/>
            <a:ext cx="264200" cy="264200"/>
          </a:xfrm>
          <a:prstGeom prst="rect">
            <a:avLst/>
          </a:prstGeom>
        </p:spPr>
      </p:pic>
      <p:sp>
        <p:nvSpPr>
          <p:cNvPr id="11" name="Text 7"/>
          <p:cNvSpPr/>
          <p:nvPr/>
        </p:nvSpPr>
        <p:spPr>
          <a:xfrm>
            <a:off x="7616428" y="2529364"/>
            <a:ext cx="2634139" cy="305753"/>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Gelasio" pitchFamily="34" charset="0"/>
                <a:ea typeface="Gelasio" pitchFamily="34" charset="-122"/>
                <a:cs typeface="Gelasio" pitchFamily="34" charset="-120"/>
              </a:rPr>
              <a:t>Професійне навчання</a:t>
            </a:r>
            <a:endParaRPr lang="en-US" sz="1900" dirty="0"/>
          </a:p>
        </p:txBody>
      </p:sp>
      <p:sp>
        <p:nvSpPr>
          <p:cNvPr id="12" name="Text 8"/>
          <p:cNvSpPr/>
          <p:nvPr/>
        </p:nvSpPr>
        <p:spPr>
          <a:xfrm>
            <a:off x="7616428" y="2952512"/>
            <a:ext cx="6027658" cy="626269"/>
          </a:xfrm>
          <a:prstGeom prst="rect">
            <a:avLst/>
          </a:prstGeom>
          <a:noFill/>
          <a:ln/>
        </p:spPr>
        <p:txBody>
          <a:bodyPr wrap="square" lIns="0" tIns="0" rIns="0" bIns="0" rtlCol="0" anchor="t"/>
          <a:lstStyle/>
          <a:p>
            <a:pPr algn="l" indent="0" marL="0">
              <a:lnSpc>
                <a:spcPts val="2450"/>
              </a:lnSpc>
              <a:buNone/>
            </a:pPr>
            <a:r>
              <a:rPr lang="en-US" sz="1500" dirty="0">
                <a:solidFill>
                  <a:srgbClr val="272525"/>
                </a:solidFill>
                <a:latin typeface="Lato" pitchFamily="34" charset="0"/>
                <a:ea typeface="Lato" pitchFamily="34" charset="-122"/>
                <a:cs typeface="Lato" pitchFamily="34" charset="-120"/>
              </a:rPr>
              <a:t>Тренінги, майстер-класи, корпоративні університети. Підвищує специфічний людський капітал організації.</a:t>
            </a:r>
            <a:endParaRPr lang="en-US" sz="1500" dirty="0"/>
          </a:p>
        </p:txBody>
      </p:sp>
      <p:sp>
        <p:nvSpPr>
          <p:cNvPr id="13" name="Shape 9"/>
          <p:cNvSpPr/>
          <p:nvPr/>
        </p:nvSpPr>
        <p:spPr>
          <a:xfrm>
            <a:off x="782955" y="4291012"/>
            <a:ext cx="6434376" cy="2239089"/>
          </a:xfrm>
          <a:prstGeom prst="roundRect">
            <a:avLst>
              <a:gd name="adj" fmla="val 3672"/>
            </a:avLst>
          </a:prstGeom>
          <a:solidFill>
            <a:srgbClr val="E8E8E3"/>
          </a:solidFill>
          <a:ln w="7620">
            <a:solidFill>
              <a:srgbClr val="CECEC9"/>
            </a:solidFill>
            <a:prstDash val="solid"/>
          </a:ln>
        </p:spPr>
      </p:sp>
      <p:sp>
        <p:nvSpPr>
          <p:cNvPr id="14" name="Shape 10"/>
          <p:cNvSpPr/>
          <p:nvPr/>
        </p:nvSpPr>
        <p:spPr>
          <a:xfrm>
            <a:off x="986314" y="4494371"/>
            <a:ext cx="587216" cy="587216"/>
          </a:xfrm>
          <a:prstGeom prst="roundRect">
            <a:avLst>
              <a:gd name="adj" fmla="val 15570226"/>
            </a:avLst>
          </a:prstGeom>
          <a:solidFill>
            <a:srgbClr val="E5E5E0"/>
          </a:solidFill>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7763" y="4655820"/>
            <a:ext cx="264200" cy="264200"/>
          </a:xfrm>
          <a:prstGeom prst="rect">
            <a:avLst/>
          </a:prstGeom>
        </p:spPr>
      </p:pic>
      <p:sp>
        <p:nvSpPr>
          <p:cNvPr id="16" name="Text 11"/>
          <p:cNvSpPr/>
          <p:nvPr/>
        </p:nvSpPr>
        <p:spPr>
          <a:xfrm>
            <a:off x="986314" y="5277326"/>
            <a:ext cx="3093363" cy="305753"/>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Gelasio" pitchFamily="34" charset="0"/>
                <a:ea typeface="Gelasio" pitchFamily="34" charset="-122"/>
                <a:cs typeface="Gelasio" pitchFamily="34" charset="-120"/>
              </a:rPr>
              <a:t>Здоров'я та благополуччя</a:t>
            </a:r>
            <a:endParaRPr lang="en-US" sz="1900" dirty="0"/>
          </a:p>
        </p:txBody>
      </p:sp>
      <p:sp>
        <p:nvSpPr>
          <p:cNvPr id="17" name="Text 12"/>
          <p:cNvSpPr/>
          <p:nvPr/>
        </p:nvSpPr>
        <p:spPr>
          <a:xfrm>
            <a:off x="986314" y="5700474"/>
            <a:ext cx="6027658" cy="626269"/>
          </a:xfrm>
          <a:prstGeom prst="rect">
            <a:avLst/>
          </a:prstGeom>
          <a:noFill/>
          <a:ln/>
        </p:spPr>
        <p:txBody>
          <a:bodyPr wrap="square" lIns="0" tIns="0" rIns="0" bIns="0" rtlCol="0" anchor="t"/>
          <a:lstStyle/>
          <a:p>
            <a:pPr algn="l" indent="0" marL="0">
              <a:lnSpc>
                <a:spcPts val="2450"/>
              </a:lnSpc>
              <a:buNone/>
            </a:pPr>
            <a:r>
              <a:rPr lang="en-US" sz="1500" dirty="0">
                <a:solidFill>
                  <a:srgbClr val="272525"/>
                </a:solidFill>
                <a:latin typeface="Lato" pitchFamily="34" charset="0"/>
                <a:ea typeface="Lato" pitchFamily="34" charset="-122"/>
                <a:cs typeface="Lato" pitchFamily="34" charset="-120"/>
              </a:rPr>
              <a:t>Медичне страхування, фітнес-програми, психологічна підтримка. Знижує абсентеїзм та підвищує продуктивність.</a:t>
            </a:r>
            <a:endParaRPr lang="en-US" sz="1500" dirty="0"/>
          </a:p>
        </p:txBody>
      </p:sp>
      <p:sp>
        <p:nvSpPr>
          <p:cNvPr id="18" name="Shape 13"/>
          <p:cNvSpPr/>
          <p:nvPr/>
        </p:nvSpPr>
        <p:spPr>
          <a:xfrm>
            <a:off x="7413069" y="4291012"/>
            <a:ext cx="6434376" cy="2239089"/>
          </a:xfrm>
          <a:prstGeom prst="roundRect">
            <a:avLst>
              <a:gd name="adj" fmla="val 3672"/>
            </a:avLst>
          </a:prstGeom>
          <a:solidFill>
            <a:srgbClr val="E8E8E3"/>
          </a:solidFill>
          <a:ln w="7620">
            <a:solidFill>
              <a:srgbClr val="CECEC9"/>
            </a:solidFill>
            <a:prstDash val="solid"/>
          </a:ln>
        </p:spPr>
      </p:sp>
      <p:sp>
        <p:nvSpPr>
          <p:cNvPr id="19" name="Shape 14"/>
          <p:cNvSpPr/>
          <p:nvPr/>
        </p:nvSpPr>
        <p:spPr>
          <a:xfrm>
            <a:off x="7616428" y="4494371"/>
            <a:ext cx="587216" cy="587216"/>
          </a:xfrm>
          <a:prstGeom prst="roundRect">
            <a:avLst>
              <a:gd name="adj" fmla="val 15570226"/>
            </a:avLst>
          </a:prstGeom>
          <a:solidFill>
            <a:srgbClr val="E5E5E0"/>
          </a:solidFill>
          <a:ln/>
        </p:spPr>
      </p:sp>
      <p:pic>
        <p:nvPicPr>
          <p:cNvPr id="20"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7877" y="4655820"/>
            <a:ext cx="264200" cy="264200"/>
          </a:xfrm>
          <a:prstGeom prst="rect">
            <a:avLst/>
          </a:prstGeom>
        </p:spPr>
      </p:pic>
      <p:sp>
        <p:nvSpPr>
          <p:cNvPr id="21" name="Text 15"/>
          <p:cNvSpPr/>
          <p:nvPr/>
        </p:nvSpPr>
        <p:spPr>
          <a:xfrm>
            <a:off x="7616428" y="5277326"/>
            <a:ext cx="2446853" cy="305753"/>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Gelasio" pitchFamily="34" charset="0"/>
                <a:ea typeface="Gelasio" pitchFamily="34" charset="-122"/>
                <a:cs typeface="Gelasio" pitchFamily="34" charset="-120"/>
              </a:rPr>
              <a:t>Кар'єрний розвиток</a:t>
            </a:r>
            <a:endParaRPr lang="en-US" sz="1900" dirty="0"/>
          </a:p>
        </p:txBody>
      </p:sp>
      <p:sp>
        <p:nvSpPr>
          <p:cNvPr id="22" name="Text 16"/>
          <p:cNvSpPr/>
          <p:nvPr/>
        </p:nvSpPr>
        <p:spPr>
          <a:xfrm>
            <a:off x="7616428" y="5700474"/>
            <a:ext cx="6027658" cy="626269"/>
          </a:xfrm>
          <a:prstGeom prst="rect">
            <a:avLst/>
          </a:prstGeom>
          <a:noFill/>
          <a:ln/>
        </p:spPr>
        <p:txBody>
          <a:bodyPr wrap="square" lIns="0" tIns="0" rIns="0" bIns="0" rtlCol="0" anchor="t"/>
          <a:lstStyle/>
          <a:p>
            <a:pPr algn="l" indent="0" marL="0">
              <a:lnSpc>
                <a:spcPts val="2450"/>
              </a:lnSpc>
              <a:buNone/>
            </a:pPr>
            <a:r>
              <a:rPr lang="en-US" sz="1500" dirty="0">
                <a:solidFill>
                  <a:srgbClr val="272525"/>
                </a:solidFill>
                <a:latin typeface="Lato" pitchFamily="34" charset="0"/>
                <a:ea typeface="Lato" pitchFamily="34" charset="-122"/>
                <a:cs typeface="Lato" pitchFamily="34" charset="-120"/>
              </a:rPr>
              <a:t>Програми менторства, ротації, планування наступництва. Збільшує утримання талантів та лояльність.</a:t>
            </a:r>
            <a:endParaRPr lang="en-US" sz="1500" dirty="0"/>
          </a:p>
        </p:txBody>
      </p:sp>
      <p:sp>
        <p:nvSpPr>
          <p:cNvPr id="23" name="Text 17"/>
          <p:cNvSpPr/>
          <p:nvPr/>
        </p:nvSpPr>
        <p:spPr>
          <a:xfrm>
            <a:off x="782955" y="6750248"/>
            <a:ext cx="13064490" cy="939403"/>
          </a:xfrm>
          <a:prstGeom prst="rect">
            <a:avLst/>
          </a:prstGeom>
          <a:noFill/>
          <a:ln/>
        </p:spPr>
        <p:txBody>
          <a:bodyPr wrap="square" lIns="0" tIns="0" rIns="0" bIns="0" rtlCol="0" anchor="t"/>
          <a:lstStyle/>
          <a:p>
            <a:pPr algn="l" indent="0" marL="0">
              <a:lnSpc>
                <a:spcPts val="2450"/>
              </a:lnSpc>
              <a:buNone/>
            </a:pPr>
            <a:r>
              <a:rPr lang="en-US" sz="1500" dirty="0">
                <a:solidFill>
                  <a:srgbClr val="272525"/>
                </a:solidFill>
                <a:latin typeface="Lato" pitchFamily="34" charset="0"/>
                <a:ea typeface="Lato" pitchFamily="34" charset="-122"/>
                <a:cs typeface="Lato" pitchFamily="34" charset="-120"/>
              </a:rPr>
              <a:t>Згідно з дослідженнями LinkedIn Learning (2023), організації, які інвестують $1,500+ на співробітника щорічно в навчання, демонструють на 24% вищу прибутковість та на 218% вищий дохід на одного працівника порівняно з компаніями з меншими інвестиціями. Це емпірично підтверджує постулати теорії людського капіталу.</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400776"/>
            <a:ext cx="7556421" cy="1860233"/>
          </a:xfrm>
          <a:prstGeom prst="rect">
            <a:avLst/>
          </a:prstGeom>
          <a:noFill/>
          <a:ln/>
        </p:spPr>
        <p:txBody>
          <a:bodyPr wrap="square" lIns="0" tIns="0" rIns="0" bIns="0" rtlCol="0" anchor="t"/>
          <a:lstStyle/>
          <a:p>
            <a:pPr algn="l" indent="0" marL="0">
              <a:lnSpc>
                <a:spcPts val="4850"/>
              </a:lnSpc>
              <a:buNone/>
            </a:pPr>
            <a:r>
              <a:rPr lang="en-US" sz="3900" dirty="0">
                <a:solidFill>
                  <a:srgbClr val="312F2B"/>
                </a:solidFill>
                <a:latin typeface="Gelasio" pitchFamily="34" charset="0"/>
                <a:ea typeface="Gelasio" pitchFamily="34" charset="-122"/>
                <a:cs typeface="Gelasio" pitchFamily="34" charset="-120"/>
              </a:rPr>
              <a:t>Структура інтелектуального капіталу за Лейфом Едвінссоном</a:t>
            </a:r>
            <a:endParaRPr lang="en-US" sz="3900" dirty="0"/>
          </a:p>
        </p:txBody>
      </p:sp>
      <p:sp>
        <p:nvSpPr>
          <p:cNvPr id="4" name="Text 1"/>
          <p:cNvSpPr/>
          <p:nvPr/>
        </p:nvSpPr>
        <p:spPr>
          <a:xfrm>
            <a:off x="793790" y="4558665"/>
            <a:ext cx="7556421" cy="127015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Lato" pitchFamily="34" charset="0"/>
                <a:ea typeface="Lato" pitchFamily="34" charset="-122"/>
                <a:cs typeface="Lato" pitchFamily="34" charset="-120"/>
              </a:rPr>
              <a:t>Лейф Едвінссон, який був першим директором з інтелектуального капіталу в компанії Skandia, розробив комплексну модель структуризації нематеріальних активів організації. Його модель стала фундаментом для розуміння того, як знання та відносини створюють вартість.</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08660" y="769739"/>
            <a:ext cx="9342001" cy="553641"/>
          </a:xfrm>
          <a:prstGeom prst="rect">
            <a:avLst/>
          </a:prstGeom>
          <a:noFill/>
          <a:ln/>
        </p:spPr>
        <p:txBody>
          <a:bodyPr wrap="none" lIns="0" tIns="0" rIns="0" bIns="0" rtlCol="0" anchor="t"/>
          <a:lstStyle/>
          <a:p>
            <a:pPr algn="l" indent="0" marL="0">
              <a:lnSpc>
                <a:spcPts val="4350"/>
              </a:lnSpc>
              <a:buNone/>
            </a:pPr>
            <a:r>
              <a:rPr lang="en-US" sz="3450" dirty="0">
                <a:solidFill>
                  <a:srgbClr val="312F2B"/>
                </a:solidFill>
                <a:latin typeface="Gelasio" pitchFamily="34" charset="0"/>
                <a:ea typeface="Gelasio" pitchFamily="34" charset="-122"/>
                <a:cs typeface="Gelasio" pitchFamily="34" charset="-120"/>
              </a:rPr>
              <a:t>Три компоненти інтелектуального капіталу</a:t>
            </a:r>
            <a:endParaRPr lang="en-US" sz="3450" dirty="0"/>
          </a:p>
        </p:txBody>
      </p:sp>
      <p:sp>
        <p:nvSpPr>
          <p:cNvPr id="3" name="Text 1"/>
          <p:cNvSpPr/>
          <p:nvPr/>
        </p:nvSpPr>
        <p:spPr>
          <a:xfrm>
            <a:off x="2433876" y="2856428"/>
            <a:ext cx="2214682" cy="276820"/>
          </a:xfrm>
          <a:prstGeom prst="rect">
            <a:avLst/>
          </a:prstGeom>
          <a:noFill/>
          <a:ln/>
        </p:spPr>
        <p:txBody>
          <a:bodyPr wrap="none" lIns="0" tIns="0" rIns="0" bIns="0" rtlCol="0" anchor="t"/>
          <a:lstStyle/>
          <a:p>
            <a:pPr algn="r" indent="0" marL="0">
              <a:lnSpc>
                <a:spcPts val="2150"/>
              </a:lnSpc>
              <a:buNone/>
            </a:pPr>
            <a:r>
              <a:rPr lang="en-US" sz="1700" dirty="0">
                <a:solidFill>
                  <a:srgbClr val="272525"/>
                </a:solidFill>
                <a:latin typeface="Gelasio" pitchFamily="34" charset="0"/>
                <a:ea typeface="Gelasio" pitchFamily="34" charset="-122"/>
                <a:cs typeface="Gelasio" pitchFamily="34" charset="-120"/>
              </a:rPr>
              <a:t>Людський капітал</a:t>
            </a:r>
            <a:endParaRPr lang="en-US" sz="1700" dirty="0"/>
          </a:p>
        </p:txBody>
      </p:sp>
      <p:sp>
        <p:nvSpPr>
          <p:cNvPr id="4" name="Text 2"/>
          <p:cNvSpPr/>
          <p:nvPr/>
        </p:nvSpPr>
        <p:spPr>
          <a:xfrm>
            <a:off x="708660" y="3239452"/>
            <a:ext cx="3939897"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Знання, навички, досвід співробітників</a:t>
            </a:r>
            <a:endParaRPr lang="en-US" sz="1350" dirty="0"/>
          </a:p>
        </p:txBody>
      </p:sp>
      <p:sp>
        <p:nvSpPr>
          <p:cNvPr id="5" name="Text 3"/>
          <p:cNvSpPr/>
          <p:nvPr/>
        </p:nvSpPr>
        <p:spPr>
          <a:xfrm>
            <a:off x="708660" y="3584734"/>
            <a:ext cx="3939897"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Креативність та інноваційний потенціал</a:t>
            </a:r>
            <a:endParaRPr lang="en-US" sz="1350" dirty="0"/>
          </a:p>
        </p:txBody>
      </p:sp>
      <p:sp>
        <p:nvSpPr>
          <p:cNvPr id="6" name="Text 4"/>
          <p:cNvSpPr/>
          <p:nvPr/>
        </p:nvSpPr>
        <p:spPr>
          <a:xfrm>
            <a:off x="708660" y="3930015"/>
            <a:ext cx="3939897"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Компетенції та кваліфікація</a:t>
            </a:r>
            <a:endParaRPr lang="en-US" sz="1350" dirty="0"/>
          </a:p>
        </p:txBody>
      </p:sp>
      <p:sp>
        <p:nvSpPr>
          <p:cNvPr id="7" name="Text 5"/>
          <p:cNvSpPr/>
          <p:nvPr/>
        </p:nvSpPr>
        <p:spPr>
          <a:xfrm>
            <a:off x="708660" y="4275296"/>
            <a:ext cx="3939897"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Мотивація та лояльність персоналу</a:t>
            </a:r>
            <a:endParaRPr lang="en-US" sz="1350" dirty="0"/>
          </a:p>
        </p:txBody>
      </p:sp>
      <p:sp>
        <p:nvSpPr>
          <p:cNvPr id="8" name="Text 6"/>
          <p:cNvSpPr/>
          <p:nvPr/>
        </p:nvSpPr>
        <p:spPr>
          <a:xfrm>
            <a:off x="708660" y="4664869"/>
            <a:ext cx="3939897" cy="850106"/>
          </a:xfrm>
          <a:prstGeom prst="rect">
            <a:avLst/>
          </a:prstGeom>
          <a:noFill/>
          <a:ln/>
        </p:spPr>
        <p:txBody>
          <a:bodyPr wrap="square" lIns="0" tIns="0" rIns="0" bIns="0" rtlCol="0" anchor="t"/>
          <a:lstStyle/>
          <a:p>
            <a:pPr algn="r" indent="0" marL="0">
              <a:lnSpc>
                <a:spcPts val="2200"/>
              </a:lnSpc>
              <a:buNone/>
            </a:pPr>
            <a:r>
              <a:rPr lang="en-US" sz="1350" dirty="0">
                <a:solidFill>
                  <a:srgbClr val="272525"/>
                </a:solidFill>
                <a:latin typeface="Lato" pitchFamily="34" charset="0"/>
                <a:ea typeface="Lato" pitchFamily="34" charset="-122"/>
                <a:cs typeface="Lato" pitchFamily="34" charset="-120"/>
              </a:rPr>
              <a:t>Покидає організацію разом зі співробітниками, тому критично важливий для утримання.</a:t>
            </a:r>
            <a:endParaRPr lang="en-US" sz="1350" dirty="0"/>
          </a:p>
        </p:txBody>
      </p:sp>
      <p:pic>
        <p:nvPicPr>
          <p:cNvPr id="9" name="Image 0" descr="preencoded.png">    </p:cNvPr>
          <p:cNvPicPr>
            <a:picLocks noChangeAspect="1"/>
          </p:cNvPicPr>
          <p:nvPr/>
        </p:nvPicPr>
        <p:blipFill>
          <a:blip r:embed="rId1"/>
          <a:stretch>
            <a:fillRect/>
          </a:stretch>
        </p:blipFill>
        <p:spPr>
          <a:xfrm>
            <a:off x="5002887" y="1873448"/>
            <a:ext cx="4624507" cy="4624507"/>
          </a:xfrm>
          <a:prstGeom prst="rect">
            <a:avLst/>
          </a:prstGeom>
        </p:spPr>
      </p:pic>
      <p:pic>
        <p:nvPicPr>
          <p:cNvPr id="10"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64029" y="4053007"/>
            <a:ext cx="265033" cy="265033"/>
          </a:xfrm>
          <a:prstGeom prst="rect">
            <a:avLst/>
          </a:prstGeom>
        </p:spPr>
      </p:pic>
      <p:sp>
        <p:nvSpPr>
          <p:cNvPr id="11" name="Text 7"/>
          <p:cNvSpPr/>
          <p:nvPr/>
        </p:nvSpPr>
        <p:spPr>
          <a:xfrm>
            <a:off x="9893141" y="1677710"/>
            <a:ext cx="2214682" cy="276820"/>
          </a:xfrm>
          <a:prstGeom prst="rect">
            <a:avLst/>
          </a:prstGeom>
          <a:noFill/>
          <a:ln/>
        </p:spPr>
        <p:txBody>
          <a:bodyPr wrap="none" lIns="0" tIns="0" rIns="0" bIns="0" rtlCol="0" anchor="t"/>
          <a:lstStyle/>
          <a:p>
            <a:pPr algn="l" indent="0" marL="0">
              <a:lnSpc>
                <a:spcPts val="2150"/>
              </a:lnSpc>
              <a:buNone/>
            </a:pPr>
            <a:r>
              <a:rPr lang="en-US" sz="1700" dirty="0">
                <a:solidFill>
                  <a:srgbClr val="272525"/>
                </a:solidFill>
                <a:latin typeface="Gelasio" pitchFamily="34" charset="0"/>
                <a:ea typeface="Gelasio" pitchFamily="34" charset="-122"/>
                <a:cs typeface="Gelasio" pitchFamily="34" charset="-120"/>
              </a:rPr>
              <a:t>Структурний капітал</a:t>
            </a:r>
            <a:endParaRPr lang="en-US" sz="1700" dirty="0"/>
          </a:p>
        </p:txBody>
      </p:sp>
      <p:sp>
        <p:nvSpPr>
          <p:cNvPr id="12" name="Text 8"/>
          <p:cNvSpPr/>
          <p:nvPr/>
        </p:nvSpPr>
        <p:spPr>
          <a:xfrm>
            <a:off x="9893141" y="2060734"/>
            <a:ext cx="4028599"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Бази даних та інформаційні системи</a:t>
            </a:r>
            <a:endParaRPr lang="en-US" sz="1350" dirty="0"/>
          </a:p>
        </p:txBody>
      </p:sp>
      <p:sp>
        <p:nvSpPr>
          <p:cNvPr id="13" name="Text 9"/>
          <p:cNvSpPr/>
          <p:nvPr/>
        </p:nvSpPr>
        <p:spPr>
          <a:xfrm>
            <a:off x="9893141" y="2406015"/>
            <a:ext cx="4028599"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Організаційна культура та процеси</a:t>
            </a:r>
            <a:endParaRPr lang="en-US" sz="1350" dirty="0"/>
          </a:p>
        </p:txBody>
      </p:sp>
      <p:sp>
        <p:nvSpPr>
          <p:cNvPr id="14" name="Text 10"/>
          <p:cNvSpPr/>
          <p:nvPr/>
        </p:nvSpPr>
        <p:spPr>
          <a:xfrm>
            <a:off x="9893141" y="2751296"/>
            <a:ext cx="4028599"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Патенти, авторські права, торгові марки</a:t>
            </a:r>
            <a:endParaRPr lang="en-US" sz="1350" dirty="0"/>
          </a:p>
        </p:txBody>
      </p:sp>
      <p:sp>
        <p:nvSpPr>
          <p:cNvPr id="15" name="Text 11"/>
          <p:cNvSpPr/>
          <p:nvPr/>
        </p:nvSpPr>
        <p:spPr>
          <a:xfrm>
            <a:off x="9893141" y="3096578"/>
            <a:ext cx="4028599"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Методології та стандарти роботи</a:t>
            </a:r>
            <a:endParaRPr lang="en-US" sz="1350" dirty="0"/>
          </a:p>
        </p:txBody>
      </p:sp>
      <p:sp>
        <p:nvSpPr>
          <p:cNvPr id="16" name="Text 12"/>
          <p:cNvSpPr/>
          <p:nvPr/>
        </p:nvSpPr>
        <p:spPr>
          <a:xfrm>
            <a:off x="9893141" y="3486150"/>
            <a:ext cx="4028599" cy="566738"/>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Lato" pitchFamily="34" charset="0"/>
                <a:ea typeface="Lato" pitchFamily="34" charset="-122"/>
                <a:cs typeface="Lato" pitchFamily="34" charset="-120"/>
              </a:rPr>
              <a:t>Залишається в організації навіть після відходу працівників.</a:t>
            </a:r>
            <a:endParaRPr lang="en-US" sz="1350" dirty="0"/>
          </a:p>
        </p:txBody>
      </p:sp>
      <p:pic>
        <p:nvPicPr>
          <p:cNvPr id="17" name="Image 2" descr="preencoded.png">    </p:cNvPr>
          <p:cNvPicPr>
            <a:picLocks noChangeAspect="1"/>
          </p:cNvPicPr>
          <p:nvPr/>
        </p:nvPicPr>
        <p:blipFill>
          <a:blip r:embed="rId4"/>
          <a:stretch>
            <a:fillRect/>
          </a:stretch>
        </p:blipFill>
        <p:spPr>
          <a:xfrm>
            <a:off x="5002887" y="1873448"/>
            <a:ext cx="4624507" cy="4624507"/>
          </a:xfrm>
          <a:prstGeom prst="rect">
            <a:avLst/>
          </a:prstGeom>
        </p:spPr>
      </p:pic>
      <p:pic>
        <p:nvPicPr>
          <p:cNvPr id="18"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1832" y="2651284"/>
            <a:ext cx="265033" cy="265033"/>
          </a:xfrm>
          <a:prstGeom prst="rect">
            <a:avLst/>
          </a:prstGeom>
        </p:spPr>
      </p:pic>
      <p:sp>
        <p:nvSpPr>
          <p:cNvPr id="19" name="Text 13"/>
          <p:cNvSpPr/>
          <p:nvPr/>
        </p:nvSpPr>
        <p:spPr>
          <a:xfrm>
            <a:off x="9893141" y="4318635"/>
            <a:ext cx="2214682" cy="276820"/>
          </a:xfrm>
          <a:prstGeom prst="rect">
            <a:avLst/>
          </a:prstGeom>
          <a:noFill/>
          <a:ln/>
        </p:spPr>
        <p:txBody>
          <a:bodyPr wrap="none" lIns="0" tIns="0" rIns="0" bIns="0" rtlCol="0" anchor="t"/>
          <a:lstStyle/>
          <a:p>
            <a:pPr algn="l" indent="0" marL="0">
              <a:lnSpc>
                <a:spcPts val="2150"/>
              </a:lnSpc>
              <a:buNone/>
            </a:pPr>
            <a:r>
              <a:rPr lang="en-US" sz="1700" dirty="0">
                <a:solidFill>
                  <a:srgbClr val="272525"/>
                </a:solidFill>
                <a:latin typeface="Gelasio" pitchFamily="34" charset="0"/>
                <a:ea typeface="Gelasio" pitchFamily="34" charset="-122"/>
                <a:cs typeface="Gelasio" pitchFamily="34" charset="-120"/>
              </a:rPr>
              <a:t>Реляційний капітал</a:t>
            </a:r>
            <a:endParaRPr lang="en-US" sz="1700" dirty="0"/>
          </a:p>
        </p:txBody>
      </p:sp>
      <p:sp>
        <p:nvSpPr>
          <p:cNvPr id="20" name="Text 14"/>
          <p:cNvSpPr/>
          <p:nvPr/>
        </p:nvSpPr>
        <p:spPr>
          <a:xfrm>
            <a:off x="9893141" y="4701659"/>
            <a:ext cx="4028599"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Відносини з клієнтами та партнерами</a:t>
            </a:r>
            <a:endParaRPr lang="en-US" sz="1350" dirty="0"/>
          </a:p>
        </p:txBody>
      </p:sp>
      <p:sp>
        <p:nvSpPr>
          <p:cNvPr id="21" name="Text 15"/>
          <p:cNvSpPr/>
          <p:nvPr/>
        </p:nvSpPr>
        <p:spPr>
          <a:xfrm>
            <a:off x="9893141" y="5046940"/>
            <a:ext cx="4028599"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Репутація бренду на ринку</a:t>
            </a:r>
            <a:endParaRPr lang="en-US" sz="1350" dirty="0"/>
          </a:p>
        </p:txBody>
      </p:sp>
      <p:sp>
        <p:nvSpPr>
          <p:cNvPr id="22" name="Text 16"/>
          <p:cNvSpPr/>
          <p:nvPr/>
        </p:nvSpPr>
        <p:spPr>
          <a:xfrm>
            <a:off x="9893141" y="5392222"/>
            <a:ext cx="4028599"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Мережа постачальників та дистриб'юторів</a:t>
            </a:r>
            <a:endParaRPr lang="en-US" sz="1350" dirty="0"/>
          </a:p>
        </p:txBody>
      </p:sp>
      <p:sp>
        <p:nvSpPr>
          <p:cNvPr id="23" name="Text 17"/>
          <p:cNvSpPr/>
          <p:nvPr/>
        </p:nvSpPr>
        <p:spPr>
          <a:xfrm>
            <a:off x="9893141" y="5737503"/>
            <a:ext cx="4028599"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Лояльність клієнтів (Customer Lifetime Value)</a:t>
            </a:r>
            <a:endParaRPr lang="en-US" sz="1350" dirty="0"/>
          </a:p>
        </p:txBody>
      </p:sp>
      <p:sp>
        <p:nvSpPr>
          <p:cNvPr id="24" name="Text 18"/>
          <p:cNvSpPr/>
          <p:nvPr/>
        </p:nvSpPr>
        <p:spPr>
          <a:xfrm>
            <a:off x="9893141" y="6127075"/>
            <a:ext cx="4028599" cy="566738"/>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Lato" pitchFamily="34" charset="0"/>
                <a:ea typeface="Lato" pitchFamily="34" charset="-122"/>
                <a:cs typeface="Lato" pitchFamily="34" charset="-120"/>
              </a:rPr>
              <a:t>Зовнішній актив, що визначає ринкову позицію.</a:t>
            </a:r>
            <a:endParaRPr lang="en-US" sz="1350" dirty="0"/>
          </a:p>
        </p:txBody>
      </p:sp>
      <p:pic>
        <p:nvPicPr>
          <p:cNvPr id="25" name="Image 4" descr="preencoded.png">    </p:cNvPr>
          <p:cNvPicPr>
            <a:picLocks noChangeAspect="1"/>
          </p:cNvPicPr>
          <p:nvPr/>
        </p:nvPicPr>
        <p:blipFill>
          <a:blip r:embed="rId7"/>
          <a:stretch>
            <a:fillRect/>
          </a:stretch>
        </p:blipFill>
        <p:spPr>
          <a:xfrm>
            <a:off x="5002887" y="1873448"/>
            <a:ext cx="4624507" cy="4624507"/>
          </a:xfrm>
          <a:prstGeom prst="rect">
            <a:avLst/>
          </a:prstGeom>
        </p:spPr>
      </p:pic>
      <p:pic>
        <p:nvPicPr>
          <p:cNvPr id="26"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91832" y="5454729"/>
            <a:ext cx="265033" cy="265033"/>
          </a:xfrm>
          <a:prstGeom prst="rect">
            <a:avLst/>
          </a:prstGeom>
        </p:spPr>
      </p:pic>
      <p:sp>
        <p:nvSpPr>
          <p:cNvPr id="27" name="Text 19"/>
          <p:cNvSpPr/>
          <p:nvPr/>
        </p:nvSpPr>
        <p:spPr>
          <a:xfrm>
            <a:off x="708660" y="6893123"/>
            <a:ext cx="13213080" cy="566738"/>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Lato" pitchFamily="34" charset="0"/>
                <a:ea typeface="Lato" pitchFamily="34" charset="-122"/>
                <a:cs typeface="Lato" pitchFamily="34" charset="-120"/>
              </a:rPr>
              <a:t>Синергія між цими трьома компонентами створює справжню ринкову вартість організації, яка часто значно перевищує балансову вартість її матеріальних активів.</a:t>
            </a:r>
            <a:endParaRPr lang="en-US" sz="13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88670" y="850821"/>
            <a:ext cx="13028652" cy="616268"/>
          </a:xfrm>
          <a:prstGeom prst="rect">
            <a:avLst/>
          </a:prstGeom>
          <a:noFill/>
          <a:ln/>
        </p:spPr>
        <p:txBody>
          <a:bodyPr wrap="none" lIns="0" tIns="0" rIns="0" bIns="0" rtlCol="0" anchor="t"/>
          <a:lstStyle/>
          <a:p>
            <a:pPr algn="l" indent="0" marL="0">
              <a:lnSpc>
                <a:spcPts val="4850"/>
              </a:lnSpc>
              <a:buNone/>
            </a:pPr>
            <a:r>
              <a:rPr lang="en-US" sz="3850" dirty="0">
                <a:solidFill>
                  <a:srgbClr val="312F2B"/>
                </a:solidFill>
                <a:latin typeface="Gelasio" pitchFamily="34" charset="0"/>
                <a:ea typeface="Gelasio" pitchFamily="34" charset="-122"/>
                <a:cs typeface="Gelasio" pitchFamily="34" charset="-120"/>
              </a:rPr>
              <a:t>Взаємозв'язок компонентів інтелектуального капіталу</a:t>
            </a:r>
            <a:endParaRPr lang="en-US" sz="3850" dirty="0"/>
          </a:p>
        </p:txBody>
      </p:sp>
      <p:pic>
        <p:nvPicPr>
          <p:cNvPr id="3" name="Image 0" descr="preencoded.png">    </p:cNvPr>
          <p:cNvPicPr>
            <a:picLocks noChangeAspect="1"/>
          </p:cNvPicPr>
          <p:nvPr/>
        </p:nvPicPr>
        <p:blipFill>
          <a:blip r:embed="rId1"/>
          <a:stretch>
            <a:fillRect/>
          </a:stretch>
        </p:blipFill>
        <p:spPr>
          <a:xfrm>
            <a:off x="788670" y="1861423"/>
            <a:ext cx="4351020" cy="788670"/>
          </a:xfrm>
          <a:prstGeom prst="rect">
            <a:avLst/>
          </a:prstGeom>
        </p:spPr>
      </p:pic>
      <p:sp>
        <p:nvSpPr>
          <p:cNvPr id="4" name="Text 1"/>
          <p:cNvSpPr/>
          <p:nvPr/>
        </p:nvSpPr>
        <p:spPr>
          <a:xfrm>
            <a:off x="985838" y="2847261"/>
            <a:ext cx="2464951"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Gelasio" pitchFamily="34" charset="0"/>
                <a:ea typeface="Gelasio" pitchFamily="34" charset="-122"/>
                <a:cs typeface="Gelasio" pitchFamily="34" charset="-120"/>
              </a:rPr>
              <a:t>Людський капітал</a:t>
            </a:r>
            <a:endParaRPr lang="en-US" sz="1900" dirty="0"/>
          </a:p>
        </p:txBody>
      </p:sp>
      <p:sp>
        <p:nvSpPr>
          <p:cNvPr id="5" name="Text 2"/>
          <p:cNvSpPr/>
          <p:nvPr/>
        </p:nvSpPr>
        <p:spPr>
          <a:xfrm>
            <a:off x="985838" y="3273504"/>
            <a:ext cx="3956685" cy="630793"/>
          </a:xfrm>
          <a:prstGeom prst="rect">
            <a:avLst/>
          </a:prstGeom>
          <a:noFill/>
          <a:ln/>
        </p:spPr>
        <p:txBody>
          <a:bodyPr wrap="square" lIns="0" tIns="0" rIns="0" bIns="0" rtlCol="0" anchor="t"/>
          <a:lstStyle/>
          <a:p>
            <a:pPr algn="l" indent="0" marL="0">
              <a:lnSpc>
                <a:spcPts val="2450"/>
              </a:lnSpc>
              <a:buNone/>
            </a:pPr>
            <a:r>
              <a:rPr lang="en-US" sz="1550" dirty="0">
                <a:solidFill>
                  <a:srgbClr val="272525"/>
                </a:solidFill>
                <a:latin typeface="Lato" pitchFamily="34" charset="0"/>
                <a:ea typeface="Lato" pitchFamily="34" charset="-122"/>
                <a:cs typeface="Lato" pitchFamily="34" charset="-120"/>
              </a:rPr>
              <a:t>Генерує ідеї, створює знання, будує відносини</a:t>
            </a:r>
            <a:endParaRPr lang="en-US" sz="1550" dirty="0"/>
          </a:p>
        </p:txBody>
      </p:sp>
      <p:pic>
        <p:nvPicPr>
          <p:cNvPr id="6" name="Image 1" descr="preencoded.png">    </p:cNvPr>
          <p:cNvPicPr>
            <a:picLocks noChangeAspect="1"/>
          </p:cNvPicPr>
          <p:nvPr/>
        </p:nvPicPr>
        <p:blipFill>
          <a:blip r:embed="rId2"/>
          <a:stretch>
            <a:fillRect/>
          </a:stretch>
        </p:blipFill>
        <p:spPr>
          <a:xfrm>
            <a:off x="5139690" y="1861423"/>
            <a:ext cx="4351020" cy="788670"/>
          </a:xfrm>
          <a:prstGeom prst="rect">
            <a:avLst/>
          </a:prstGeom>
        </p:spPr>
      </p:pic>
      <p:sp>
        <p:nvSpPr>
          <p:cNvPr id="7" name="Text 3"/>
          <p:cNvSpPr/>
          <p:nvPr/>
        </p:nvSpPr>
        <p:spPr>
          <a:xfrm>
            <a:off x="5336858" y="2847261"/>
            <a:ext cx="2464951"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Gelasio" pitchFamily="34" charset="0"/>
                <a:ea typeface="Gelasio" pitchFamily="34" charset="-122"/>
                <a:cs typeface="Gelasio" pitchFamily="34" charset="-120"/>
              </a:rPr>
              <a:t>Структурний капітал</a:t>
            </a:r>
            <a:endParaRPr lang="en-US" sz="1900" dirty="0"/>
          </a:p>
        </p:txBody>
      </p:sp>
      <p:sp>
        <p:nvSpPr>
          <p:cNvPr id="8" name="Text 4"/>
          <p:cNvSpPr/>
          <p:nvPr/>
        </p:nvSpPr>
        <p:spPr>
          <a:xfrm>
            <a:off x="5336858" y="3273504"/>
            <a:ext cx="3956685" cy="630793"/>
          </a:xfrm>
          <a:prstGeom prst="rect">
            <a:avLst/>
          </a:prstGeom>
          <a:noFill/>
          <a:ln/>
        </p:spPr>
        <p:txBody>
          <a:bodyPr wrap="square" lIns="0" tIns="0" rIns="0" bIns="0" rtlCol="0" anchor="t"/>
          <a:lstStyle/>
          <a:p>
            <a:pPr algn="l" indent="0" marL="0">
              <a:lnSpc>
                <a:spcPts val="2450"/>
              </a:lnSpc>
              <a:buNone/>
            </a:pPr>
            <a:r>
              <a:rPr lang="en-US" sz="1550" dirty="0">
                <a:solidFill>
                  <a:srgbClr val="272525"/>
                </a:solidFill>
                <a:latin typeface="Lato" pitchFamily="34" charset="0"/>
                <a:ea typeface="Lato" pitchFamily="34" charset="-122"/>
                <a:cs typeface="Lato" pitchFamily="34" charset="-120"/>
              </a:rPr>
              <a:t>Кодифікує знання, масштабує процеси, забезпечує стабільність</a:t>
            </a:r>
            <a:endParaRPr lang="en-US" sz="1550" dirty="0"/>
          </a:p>
        </p:txBody>
      </p:sp>
      <p:pic>
        <p:nvPicPr>
          <p:cNvPr id="9" name="Image 2" descr="preencoded.png">    </p:cNvPr>
          <p:cNvPicPr>
            <a:picLocks noChangeAspect="1"/>
          </p:cNvPicPr>
          <p:nvPr/>
        </p:nvPicPr>
        <p:blipFill>
          <a:blip r:embed="rId3"/>
          <a:stretch>
            <a:fillRect/>
          </a:stretch>
        </p:blipFill>
        <p:spPr>
          <a:xfrm>
            <a:off x="9490710" y="1861423"/>
            <a:ext cx="4351020" cy="788670"/>
          </a:xfrm>
          <a:prstGeom prst="rect">
            <a:avLst/>
          </a:prstGeom>
        </p:spPr>
      </p:pic>
      <p:sp>
        <p:nvSpPr>
          <p:cNvPr id="10" name="Text 5"/>
          <p:cNvSpPr/>
          <p:nvPr/>
        </p:nvSpPr>
        <p:spPr>
          <a:xfrm>
            <a:off x="9687878" y="2847261"/>
            <a:ext cx="2464951"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Gelasio" pitchFamily="34" charset="0"/>
                <a:ea typeface="Gelasio" pitchFamily="34" charset="-122"/>
                <a:cs typeface="Gelasio" pitchFamily="34" charset="-120"/>
              </a:rPr>
              <a:t>Реляційний капітал</a:t>
            </a:r>
            <a:endParaRPr lang="en-US" sz="1900" dirty="0"/>
          </a:p>
        </p:txBody>
      </p:sp>
      <p:sp>
        <p:nvSpPr>
          <p:cNvPr id="11" name="Text 6"/>
          <p:cNvSpPr/>
          <p:nvPr/>
        </p:nvSpPr>
        <p:spPr>
          <a:xfrm>
            <a:off x="9687878" y="3273504"/>
            <a:ext cx="3956685" cy="630793"/>
          </a:xfrm>
          <a:prstGeom prst="rect">
            <a:avLst/>
          </a:prstGeom>
          <a:noFill/>
          <a:ln/>
        </p:spPr>
        <p:txBody>
          <a:bodyPr wrap="square" lIns="0" tIns="0" rIns="0" bIns="0" rtlCol="0" anchor="t"/>
          <a:lstStyle/>
          <a:p>
            <a:pPr algn="l" indent="0" marL="0">
              <a:lnSpc>
                <a:spcPts val="2450"/>
              </a:lnSpc>
              <a:buNone/>
            </a:pPr>
            <a:r>
              <a:rPr lang="en-US" sz="1550" dirty="0">
                <a:solidFill>
                  <a:srgbClr val="272525"/>
                </a:solidFill>
                <a:latin typeface="Lato" pitchFamily="34" charset="0"/>
                <a:ea typeface="Lato" pitchFamily="34" charset="-122"/>
                <a:cs typeface="Lato" pitchFamily="34" charset="-120"/>
              </a:rPr>
              <a:t>Монетизує знання та процеси через ринкові відносини</a:t>
            </a:r>
            <a:endParaRPr lang="en-US" sz="1550" dirty="0"/>
          </a:p>
        </p:txBody>
      </p:sp>
      <p:sp>
        <p:nvSpPr>
          <p:cNvPr id="12" name="Text 7"/>
          <p:cNvSpPr/>
          <p:nvPr/>
        </p:nvSpPr>
        <p:spPr>
          <a:xfrm>
            <a:off x="788670" y="4520446"/>
            <a:ext cx="6286024" cy="739378"/>
          </a:xfrm>
          <a:prstGeom prst="rect">
            <a:avLst/>
          </a:prstGeom>
          <a:noFill/>
          <a:ln/>
        </p:spPr>
        <p:txBody>
          <a:bodyPr wrap="square" lIns="0" tIns="0" rIns="0" bIns="0" rtlCol="0" anchor="t"/>
          <a:lstStyle/>
          <a:p>
            <a:pPr algn="l" indent="0" marL="0">
              <a:lnSpc>
                <a:spcPts val="2900"/>
              </a:lnSpc>
              <a:buNone/>
            </a:pPr>
            <a:r>
              <a:rPr lang="en-US" sz="2300" dirty="0">
                <a:solidFill>
                  <a:srgbClr val="312F2B"/>
                </a:solidFill>
                <a:latin typeface="Gelasio" pitchFamily="34" charset="0"/>
                <a:ea typeface="Gelasio" pitchFamily="34" charset="-122"/>
                <a:cs typeface="Gelasio" pitchFamily="34" charset="-120"/>
              </a:rPr>
              <a:t>Роль HR у розвитку інтелектуального капіталу</a:t>
            </a:r>
            <a:endParaRPr lang="en-US" sz="2300" dirty="0"/>
          </a:p>
        </p:txBody>
      </p:sp>
      <p:sp>
        <p:nvSpPr>
          <p:cNvPr id="13" name="Text 8"/>
          <p:cNvSpPr/>
          <p:nvPr/>
        </p:nvSpPr>
        <p:spPr>
          <a:xfrm>
            <a:off x="788670" y="5456992"/>
            <a:ext cx="6286024" cy="315397"/>
          </a:xfrm>
          <a:prstGeom prst="rect">
            <a:avLst/>
          </a:prstGeom>
          <a:noFill/>
          <a:ln/>
        </p:spPr>
        <p:txBody>
          <a:bodyPr wrap="none" lIns="0" tIns="0" rIns="0" bIns="0" rtlCol="0" anchor="t"/>
          <a:lstStyle/>
          <a:p>
            <a:pPr algn="l" marL="342900" indent="-342900">
              <a:lnSpc>
                <a:spcPts val="2450"/>
              </a:lnSpc>
              <a:buSzPct val="100000"/>
              <a:buChar char="•"/>
            </a:pPr>
            <a:r>
              <a:rPr lang="en-US" sz="1550" dirty="0">
                <a:solidFill>
                  <a:srgbClr val="272525"/>
                </a:solidFill>
                <a:latin typeface="Lato" pitchFamily="34" charset="0"/>
                <a:ea typeface="Lato" pitchFamily="34" charset="-122"/>
                <a:cs typeface="Lato" pitchFamily="34" charset="-120"/>
              </a:rPr>
              <a:t>Рекрутинг та розвиток людського капіталу</a:t>
            </a:r>
            <a:endParaRPr lang="en-US" sz="1550" dirty="0"/>
          </a:p>
        </p:txBody>
      </p:sp>
      <p:sp>
        <p:nvSpPr>
          <p:cNvPr id="14" name="Text 9"/>
          <p:cNvSpPr/>
          <p:nvPr/>
        </p:nvSpPr>
        <p:spPr>
          <a:xfrm>
            <a:off x="788670" y="5841325"/>
            <a:ext cx="6286024" cy="315397"/>
          </a:xfrm>
          <a:prstGeom prst="rect">
            <a:avLst/>
          </a:prstGeom>
          <a:noFill/>
          <a:ln/>
        </p:spPr>
        <p:txBody>
          <a:bodyPr wrap="none" lIns="0" tIns="0" rIns="0" bIns="0" rtlCol="0" anchor="t"/>
          <a:lstStyle/>
          <a:p>
            <a:pPr algn="l" marL="342900" indent="-342900">
              <a:lnSpc>
                <a:spcPts val="2450"/>
              </a:lnSpc>
              <a:buSzPct val="100000"/>
              <a:buChar char="•"/>
            </a:pPr>
            <a:r>
              <a:rPr lang="en-US" sz="1550" dirty="0">
                <a:solidFill>
                  <a:srgbClr val="272525"/>
                </a:solidFill>
                <a:latin typeface="Lato" pitchFamily="34" charset="0"/>
                <a:ea typeface="Lato" pitchFamily="34" charset="-122"/>
                <a:cs typeface="Lato" pitchFamily="34" charset="-120"/>
              </a:rPr>
              <a:t>Створення систем управління знаннями</a:t>
            </a:r>
            <a:endParaRPr lang="en-US" sz="1550" dirty="0"/>
          </a:p>
        </p:txBody>
      </p:sp>
      <p:sp>
        <p:nvSpPr>
          <p:cNvPr id="15" name="Text 10"/>
          <p:cNvSpPr/>
          <p:nvPr/>
        </p:nvSpPr>
        <p:spPr>
          <a:xfrm>
            <a:off x="788670" y="6225659"/>
            <a:ext cx="6286024" cy="315397"/>
          </a:xfrm>
          <a:prstGeom prst="rect">
            <a:avLst/>
          </a:prstGeom>
          <a:noFill/>
          <a:ln/>
        </p:spPr>
        <p:txBody>
          <a:bodyPr wrap="none" lIns="0" tIns="0" rIns="0" bIns="0" rtlCol="0" anchor="t"/>
          <a:lstStyle/>
          <a:p>
            <a:pPr algn="l" marL="342900" indent="-342900">
              <a:lnSpc>
                <a:spcPts val="2450"/>
              </a:lnSpc>
              <a:buSzPct val="100000"/>
              <a:buChar char="•"/>
            </a:pPr>
            <a:r>
              <a:rPr lang="en-US" sz="1550" dirty="0">
                <a:solidFill>
                  <a:srgbClr val="272525"/>
                </a:solidFill>
                <a:latin typeface="Lato" pitchFamily="34" charset="0"/>
                <a:ea typeface="Lato" pitchFamily="34" charset="-122"/>
                <a:cs typeface="Lato" pitchFamily="34" charset="-120"/>
              </a:rPr>
              <a:t>Формування організаційної культури обміну знаннями</a:t>
            </a:r>
            <a:endParaRPr lang="en-US" sz="1550" dirty="0"/>
          </a:p>
        </p:txBody>
      </p:sp>
      <p:sp>
        <p:nvSpPr>
          <p:cNvPr id="16" name="Text 11"/>
          <p:cNvSpPr/>
          <p:nvPr/>
        </p:nvSpPr>
        <p:spPr>
          <a:xfrm>
            <a:off x="788670" y="6609993"/>
            <a:ext cx="6286024" cy="315397"/>
          </a:xfrm>
          <a:prstGeom prst="rect">
            <a:avLst/>
          </a:prstGeom>
          <a:noFill/>
          <a:ln/>
        </p:spPr>
        <p:txBody>
          <a:bodyPr wrap="none" lIns="0" tIns="0" rIns="0" bIns="0" rtlCol="0" anchor="t"/>
          <a:lstStyle/>
          <a:p>
            <a:pPr algn="l" marL="342900" indent="-342900">
              <a:lnSpc>
                <a:spcPts val="2450"/>
              </a:lnSpc>
              <a:buSzPct val="100000"/>
              <a:buChar char="•"/>
            </a:pPr>
            <a:r>
              <a:rPr lang="en-US" sz="1550" dirty="0">
                <a:solidFill>
                  <a:srgbClr val="272525"/>
                </a:solidFill>
                <a:latin typeface="Lato" pitchFamily="34" charset="0"/>
                <a:ea typeface="Lato" pitchFamily="34" charset="-122"/>
                <a:cs typeface="Lato" pitchFamily="34" charset="-120"/>
              </a:rPr>
              <a:t>Вимірювання та моніторинг нематеріальних активів</a:t>
            </a:r>
            <a:endParaRPr lang="en-US" sz="1550" dirty="0"/>
          </a:p>
        </p:txBody>
      </p:sp>
      <p:sp>
        <p:nvSpPr>
          <p:cNvPr id="17" name="Text 12"/>
          <p:cNvSpPr/>
          <p:nvPr/>
        </p:nvSpPr>
        <p:spPr>
          <a:xfrm>
            <a:off x="788670" y="6994327"/>
            <a:ext cx="6286024" cy="315397"/>
          </a:xfrm>
          <a:prstGeom prst="rect">
            <a:avLst/>
          </a:prstGeom>
          <a:noFill/>
          <a:ln/>
        </p:spPr>
        <p:txBody>
          <a:bodyPr wrap="none" lIns="0" tIns="0" rIns="0" bIns="0" rtlCol="0" anchor="t"/>
          <a:lstStyle/>
          <a:p>
            <a:pPr algn="l" marL="342900" indent="-342900">
              <a:lnSpc>
                <a:spcPts val="2450"/>
              </a:lnSpc>
              <a:buSzPct val="100000"/>
              <a:buChar char="•"/>
            </a:pPr>
            <a:r>
              <a:rPr lang="en-US" sz="1550" dirty="0">
                <a:solidFill>
                  <a:srgbClr val="272525"/>
                </a:solidFill>
                <a:latin typeface="Lato" pitchFamily="34" charset="0"/>
                <a:ea typeface="Lato" pitchFamily="34" charset="-122"/>
                <a:cs typeface="Lato" pitchFamily="34" charset="-120"/>
              </a:rPr>
              <a:t>Інтеграція компонентів через HR-практики</a:t>
            </a:r>
            <a:endParaRPr lang="en-US" sz="1550" dirty="0"/>
          </a:p>
        </p:txBody>
      </p:sp>
      <p:sp>
        <p:nvSpPr>
          <p:cNvPr id="18" name="Shape 13"/>
          <p:cNvSpPr/>
          <p:nvPr/>
        </p:nvSpPr>
        <p:spPr>
          <a:xfrm>
            <a:off x="7563326" y="4545092"/>
            <a:ext cx="6286024" cy="2414826"/>
          </a:xfrm>
          <a:prstGeom prst="roundRect">
            <a:avLst>
              <a:gd name="adj" fmla="val 3430"/>
            </a:avLst>
          </a:prstGeom>
          <a:solidFill>
            <a:srgbClr val="DCDCD5"/>
          </a:solidFill>
          <a:ln/>
        </p:spPr>
      </p:sp>
      <p:pic>
        <p:nvPicPr>
          <p:cNvPr id="19" name="Image 3" descr="preencoded.png">    </p:cNvPr>
          <p:cNvPicPr>
            <a:picLocks noChangeAspect="1"/>
          </p:cNvPicPr>
          <p:nvPr/>
        </p:nvPicPr>
        <p:blipFill>
          <a:blip r:embed="rId4"/>
          <a:stretch>
            <a:fillRect/>
          </a:stretch>
        </p:blipFill>
        <p:spPr>
          <a:xfrm>
            <a:off x="7760494" y="4847630"/>
            <a:ext cx="246459" cy="197168"/>
          </a:xfrm>
          <a:prstGeom prst="rect">
            <a:avLst/>
          </a:prstGeom>
        </p:spPr>
      </p:pic>
      <p:sp>
        <p:nvSpPr>
          <p:cNvPr id="20" name="Text 14"/>
          <p:cNvSpPr/>
          <p:nvPr/>
        </p:nvSpPr>
        <p:spPr>
          <a:xfrm>
            <a:off x="8204121" y="4791551"/>
            <a:ext cx="5448062" cy="1892379"/>
          </a:xfrm>
          <a:prstGeom prst="rect">
            <a:avLst/>
          </a:prstGeom>
          <a:noFill/>
          <a:ln/>
        </p:spPr>
        <p:txBody>
          <a:bodyPr wrap="square" lIns="0" tIns="0" rIns="0" bIns="0" rtlCol="0" anchor="t"/>
          <a:lstStyle/>
          <a:p>
            <a:pPr algn="l" indent="0" marL="0">
              <a:lnSpc>
                <a:spcPts val="2450"/>
              </a:lnSpc>
              <a:buNone/>
            </a:pPr>
            <a:r>
              <a:rPr lang="en-US" sz="1550" b="1" dirty="0">
                <a:solidFill>
                  <a:srgbClr val="000000"/>
                </a:solidFill>
                <a:latin typeface="Lato" pitchFamily="34" charset="0"/>
                <a:ea typeface="Lato" pitchFamily="34" charset="-122"/>
                <a:cs typeface="Lato" pitchFamily="34" charset="-120"/>
              </a:rPr>
              <a:t>Практичний приклад:</a:t>
            </a:r>
            <a:pPr algn="l" indent="0" marL="0">
              <a:lnSpc>
                <a:spcPts val="2450"/>
              </a:lnSpc>
              <a:buNone/>
            </a:pPr>
            <a:r>
              <a:rPr lang="en-US" sz="1550" dirty="0">
                <a:solidFill>
                  <a:srgbClr val="000000"/>
                </a:solidFill>
                <a:latin typeface="Lato" pitchFamily="34" charset="0"/>
                <a:ea typeface="Lato" pitchFamily="34" charset="-122"/>
                <a:cs typeface="Lato" pitchFamily="34" charset="-120"/>
              </a:rPr>
              <a:t> Google інвестує до 20% робочого часу інженерів у проєкти за власним вибором (людський капітал), систематизує отримані знання в корпоративній базі (структурний капітал), що призводить до інновацій, які підвищують лояльність користувачів (реляційний капітал).</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08660" y="815935"/>
            <a:ext cx="7726680" cy="1107519"/>
          </a:xfrm>
          <a:prstGeom prst="rect">
            <a:avLst/>
          </a:prstGeom>
          <a:noFill/>
          <a:ln/>
        </p:spPr>
        <p:txBody>
          <a:bodyPr wrap="square" lIns="0" tIns="0" rIns="0" bIns="0" rtlCol="0" anchor="t"/>
          <a:lstStyle/>
          <a:p>
            <a:pPr algn="l" indent="0" marL="0">
              <a:lnSpc>
                <a:spcPts val="4350"/>
              </a:lnSpc>
              <a:buNone/>
            </a:pPr>
            <a:r>
              <a:rPr lang="en-US" sz="3450" dirty="0">
                <a:solidFill>
                  <a:srgbClr val="312F2B"/>
                </a:solidFill>
                <a:latin typeface="Gelasio" pitchFamily="34" charset="0"/>
                <a:ea typeface="Gelasio" pitchFamily="34" charset="-122"/>
                <a:cs typeface="Gelasio" pitchFamily="34" charset="-120"/>
              </a:rPr>
              <a:t>Управління знаннями: від концепції до практики</a:t>
            </a:r>
            <a:endParaRPr lang="en-US" sz="3450" dirty="0"/>
          </a:p>
        </p:txBody>
      </p:sp>
      <p:sp>
        <p:nvSpPr>
          <p:cNvPr id="4" name="Text 1"/>
          <p:cNvSpPr/>
          <p:nvPr/>
        </p:nvSpPr>
        <p:spPr>
          <a:xfrm>
            <a:off x="708660" y="2189202"/>
            <a:ext cx="7726680" cy="850106"/>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Lato" pitchFamily="34" charset="0"/>
                <a:ea typeface="Lato" pitchFamily="34" charset="-122"/>
                <a:cs typeface="Lato" pitchFamily="34" charset="-120"/>
              </a:rPr>
              <a:t>Knowledge Management (KM) — це систематичний підхід до створення, збереження, поширення та використання знань в організації. Ця концепція виникла в 1990-х роках як відповідь на зростання ролі інформації та знань у створенні конкурентних переваг.</a:t>
            </a:r>
            <a:endParaRPr lang="en-US" sz="1350" dirty="0"/>
          </a:p>
        </p:txBody>
      </p:sp>
      <p:sp>
        <p:nvSpPr>
          <p:cNvPr id="5" name="Text 2"/>
          <p:cNvSpPr/>
          <p:nvPr/>
        </p:nvSpPr>
        <p:spPr>
          <a:xfrm>
            <a:off x="708660" y="3415784"/>
            <a:ext cx="3365540" cy="332184"/>
          </a:xfrm>
          <a:prstGeom prst="rect">
            <a:avLst/>
          </a:prstGeom>
          <a:noFill/>
          <a:ln/>
        </p:spPr>
        <p:txBody>
          <a:bodyPr wrap="none" lIns="0" tIns="0" rIns="0" bIns="0" rtlCol="0" anchor="t"/>
          <a:lstStyle/>
          <a:p>
            <a:pPr algn="l" indent="0" marL="0">
              <a:lnSpc>
                <a:spcPts val="2600"/>
              </a:lnSpc>
              <a:buNone/>
            </a:pPr>
            <a:r>
              <a:rPr lang="en-US" sz="2050" dirty="0">
                <a:solidFill>
                  <a:srgbClr val="312F2B"/>
                </a:solidFill>
                <a:latin typeface="Gelasio" pitchFamily="34" charset="0"/>
                <a:ea typeface="Gelasio" pitchFamily="34" charset="-122"/>
                <a:cs typeface="Gelasio" pitchFamily="34" charset="-120"/>
              </a:rPr>
              <a:t>Цілі управління знаннями</a:t>
            </a:r>
            <a:endParaRPr lang="en-US" sz="2050" dirty="0"/>
          </a:p>
        </p:txBody>
      </p:sp>
      <p:sp>
        <p:nvSpPr>
          <p:cNvPr id="6" name="Text 3"/>
          <p:cNvSpPr/>
          <p:nvPr/>
        </p:nvSpPr>
        <p:spPr>
          <a:xfrm>
            <a:off x="708660" y="3925133"/>
            <a:ext cx="3647242" cy="566738"/>
          </a:xfrm>
          <a:prstGeom prst="rect">
            <a:avLst/>
          </a:prstGeom>
          <a:noFill/>
          <a:ln/>
        </p:spPr>
        <p:txBody>
          <a:bodyPr wrap="square" lIns="0" tIns="0" rIns="0" bIns="0" rtlCol="0" anchor="t"/>
          <a:lstStyle/>
          <a:p>
            <a:pPr algn="l" marL="342900" indent="-342900">
              <a:lnSpc>
                <a:spcPts val="2200"/>
              </a:lnSpc>
              <a:buSzPct val="100000"/>
              <a:buFont typeface="+mj-lt"/>
              <a:buAutoNum type="arabicPeriod" startAt="1"/>
            </a:pPr>
            <a:r>
              <a:rPr lang="en-US" sz="1350" dirty="0">
                <a:solidFill>
                  <a:srgbClr val="272525"/>
                </a:solidFill>
                <a:latin typeface="Lato" pitchFamily="34" charset="0"/>
                <a:ea typeface="Lato" pitchFamily="34" charset="-122"/>
                <a:cs typeface="Lato" pitchFamily="34" charset="-120"/>
              </a:rPr>
              <a:t>Захоплення критичних знань до того, як вони покинуть організацію</a:t>
            </a:r>
            <a:endParaRPr lang="en-US" sz="1350" dirty="0"/>
          </a:p>
        </p:txBody>
      </p:sp>
      <p:sp>
        <p:nvSpPr>
          <p:cNvPr id="7" name="Text 4"/>
          <p:cNvSpPr/>
          <p:nvPr/>
        </p:nvSpPr>
        <p:spPr>
          <a:xfrm>
            <a:off x="708660" y="4553783"/>
            <a:ext cx="3647242" cy="566738"/>
          </a:xfrm>
          <a:prstGeom prst="rect">
            <a:avLst/>
          </a:prstGeom>
          <a:noFill/>
          <a:ln/>
        </p:spPr>
        <p:txBody>
          <a:bodyPr wrap="square" lIns="0" tIns="0" rIns="0" bIns="0" rtlCol="0" anchor="t"/>
          <a:lstStyle/>
          <a:p>
            <a:pPr algn="l" marL="342900" indent="-342900">
              <a:lnSpc>
                <a:spcPts val="2200"/>
              </a:lnSpc>
              <a:buSzPct val="100000"/>
              <a:buFont typeface="+mj-lt"/>
              <a:buAutoNum type="arabicPeriod" startAt="2"/>
            </a:pPr>
            <a:r>
              <a:rPr lang="en-US" sz="1350" dirty="0">
                <a:solidFill>
                  <a:srgbClr val="272525"/>
                </a:solidFill>
                <a:latin typeface="Lato" pitchFamily="34" charset="0"/>
                <a:ea typeface="Lato" pitchFamily="34" charset="-122"/>
                <a:cs typeface="Lato" pitchFamily="34" charset="-120"/>
              </a:rPr>
              <a:t>Перетворення неявних знань на явні та доступні</a:t>
            </a:r>
            <a:endParaRPr lang="en-US" sz="1350" dirty="0"/>
          </a:p>
        </p:txBody>
      </p:sp>
      <p:sp>
        <p:nvSpPr>
          <p:cNvPr id="8" name="Text 5"/>
          <p:cNvSpPr/>
          <p:nvPr/>
        </p:nvSpPr>
        <p:spPr>
          <a:xfrm>
            <a:off x="708660" y="5182433"/>
            <a:ext cx="3647242" cy="566738"/>
          </a:xfrm>
          <a:prstGeom prst="rect">
            <a:avLst/>
          </a:prstGeom>
          <a:noFill/>
          <a:ln/>
        </p:spPr>
        <p:txBody>
          <a:bodyPr wrap="square" lIns="0" tIns="0" rIns="0" bIns="0" rtlCol="0" anchor="t"/>
          <a:lstStyle/>
          <a:p>
            <a:pPr algn="l" marL="342900" indent="-342900">
              <a:lnSpc>
                <a:spcPts val="2200"/>
              </a:lnSpc>
              <a:buSzPct val="100000"/>
              <a:buFont typeface="+mj-lt"/>
              <a:buAutoNum type="arabicPeriod" startAt="3"/>
            </a:pPr>
            <a:r>
              <a:rPr lang="en-US" sz="1350" dirty="0">
                <a:solidFill>
                  <a:srgbClr val="272525"/>
                </a:solidFill>
                <a:latin typeface="Lato" pitchFamily="34" charset="0"/>
                <a:ea typeface="Lato" pitchFamily="34" charset="-122"/>
                <a:cs typeface="Lato" pitchFamily="34" charset="-120"/>
              </a:rPr>
              <a:t>Уникнення "повторного винаходу колеса"</a:t>
            </a:r>
            <a:endParaRPr lang="en-US" sz="1350" dirty="0"/>
          </a:p>
        </p:txBody>
      </p:sp>
      <p:sp>
        <p:nvSpPr>
          <p:cNvPr id="9" name="Text 6"/>
          <p:cNvSpPr/>
          <p:nvPr/>
        </p:nvSpPr>
        <p:spPr>
          <a:xfrm>
            <a:off x="708660" y="5811083"/>
            <a:ext cx="3647242" cy="566738"/>
          </a:xfrm>
          <a:prstGeom prst="rect">
            <a:avLst/>
          </a:prstGeom>
          <a:noFill/>
          <a:ln/>
        </p:spPr>
        <p:txBody>
          <a:bodyPr wrap="square" lIns="0" tIns="0" rIns="0" bIns="0" rtlCol="0" anchor="t"/>
          <a:lstStyle/>
          <a:p>
            <a:pPr algn="l" marL="342900" indent="-342900">
              <a:lnSpc>
                <a:spcPts val="2200"/>
              </a:lnSpc>
              <a:buSzPct val="100000"/>
              <a:buFont typeface="+mj-lt"/>
              <a:buAutoNum type="arabicPeriod" startAt="4"/>
            </a:pPr>
            <a:r>
              <a:rPr lang="en-US" sz="1350" dirty="0">
                <a:solidFill>
                  <a:srgbClr val="272525"/>
                </a:solidFill>
                <a:latin typeface="Lato" pitchFamily="34" charset="0"/>
                <a:ea typeface="Lato" pitchFamily="34" charset="-122"/>
                <a:cs typeface="Lato" pitchFamily="34" charset="-120"/>
              </a:rPr>
              <a:t>Прискорення навчання нових співробітників</a:t>
            </a:r>
            <a:endParaRPr lang="en-US" sz="1350" dirty="0"/>
          </a:p>
        </p:txBody>
      </p:sp>
      <p:sp>
        <p:nvSpPr>
          <p:cNvPr id="10" name="Text 7"/>
          <p:cNvSpPr/>
          <p:nvPr/>
        </p:nvSpPr>
        <p:spPr>
          <a:xfrm>
            <a:off x="708660" y="6439733"/>
            <a:ext cx="3647242" cy="566738"/>
          </a:xfrm>
          <a:prstGeom prst="rect">
            <a:avLst/>
          </a:prstGeom>
          <a:noFill/>
          <a:ln/>
        </p:spPr>
        <p:txBody>
          <a:bodyPr wrap="square" lIns="0" tIns="0" rIns="0" bIns="0" rtlCol="0" anchor="t"/>
          <a:lstStyle/>
          <a:p>
            <a:pPr algn="l" marL="342900" indent="-342900">
              <a:lnSpc>
                <a:spcPts val="2200"/>
              </a:lnSpc>
              <a:buSzPct val="100000"/>
              <a:buFont typeface="+mj-lt"/>
              <a:buAutoNum type="arabicPeriod" startAt="5"/>
            </a:pPr>
            <a:r>
              <a:rPr lang="en-US" sz="1350" dirty="0">
                <a:solidFill>
                  <a:srgbClr val="272525"/>
                </a:solidFill>
                <a:latin typeface="Lato" pitchFamily="34" charset="0"/>
                <a:ea typeface="Lato" pitchFamily="34" charset="-122"/>
                <a:cs typeface="Lato" pitchFamily="34" charset="-120"/>
              </a:rPr>
              <a:t>Стимулювання інновацій через обмін ідеями</a:t>
            </a:r>
            <a:endParaRPr lang="en-US" sz="1350" dirty="0"/>
          </a:p>
        </p:txBody>
      </p:sp>
      <p:sp>
        <p:nvSpPr>
          <p:cNvPr id="11" name="Text 8"/>
          <p:cNvSpPr/>
          <p:nvPr/>
        </p:nvSpPr>
        <p:spPr>
          <a:xfrm>
            <a:off x="708660" y="7068383"/>
            <a:ext cx="3647242" cy="283369"/>
          </a:xfrm>
          <a:prstGeom prst="rect">
            <a:avLst/>
          </a:prstGeom>
          <a:noFill/>
          <a:ln/>
        </p:spPr>
        <p:txBody>
          <a:bodyPr wrap="none" lIns="0" tIns="0" rIns="0" bIns="0" rtlCol="0" anchor="t"/>
          <a:lstStyle/>
          <a:p>
            <a:pPr algn="l" marL="342900" indent="-342900">
              <a:lnSpc>
                <a:spcPts val="2200"/>
              </a:lnSpc>
              <a:buSzPct val="100000"/>
              <a:buFont typeface="+mj-lt"/>
              <a:buAutoNum type="arabicPeriod" startAt="6"/>
            </a:pPr>
            <a:r>
              <a:rPr lang="en-US" sz="1350" dirty="0">
                <a:solidFill>
                  <a:srgbClr val="272525"/>
                </a:solidFill>
                <a:latin typeface="Lato" pitchFamily="34" charset="0"/>
                <a:ea typeface="Lato" pitchFamily="34" charset="-122"/>
                <a:cs typeface="Lato" pitchFamily="34" charset="-120"/>
              </a:rPr>
              <a:t>Підвищення якості прийняття рішень</a:t>
            </a:r>
            <a:endParaRPr lang="en-US" sz="1350" dirty="0"/>
          </a:p>
        </p:txBody>
      </p:sp>
      <p:sp>
        <p:nvSpPr>
          <p:cNvPr id="12" name="Text 9"/>
          <p:cNvSpPr/>
          <p:nvPr/>
        </p:nvSpPr>
        <p:spPr>
          <a:xfrm>
            <a:off x="4795718" y="3415784"/>
            <a:ext cx="3585210" cy="332184"/>
          </a:xfrm>
          <a:prstGeom prst="rect">
            <a:avLst/>
          </a:prstGeom>
          <a:noFill/>
          <a:ln/>
        </p:spPr>
        <p:txBody>
          <a:bodyPr wrap="none" lIns="0" tIns="0" rIns="0" bIns="0" rtlCol="0" anchor="t"/>
          <a:lstStyle/>
          <a:p>
            <a:pPr algn="l" indent="0" marL="0">
              <a:lnSpc>
                <a:spcPts val="2600"/>
              </a:lnSpc>
              <a:buNone/>
            </a:pPr>
            <a:r>
              <a:rPr lang="en-US" sz="2050" dirty="0">
                <a:solidFill>
                  <a:srgbClr val="312F2B"/>
                </a:solidFill>
                <a:latin typeface="Gelasio" pitchFamily="34" charset="0"/>
                <a:ea typeface="Gelasio" pitchFamily="34" charset="-122"/>
                <a:cs typeface="Gelasio" pitchFamily="34" charset="-120"/>
              </a:rPr>
              <a:t>Виклики впровадження KM</a:t>
            </a:r>
            <a:endParaRPr lang="en-US" sz="2050" dirty="0"/>
          </a:p>
        </p:txBody>
      </p:sp>
      <p:sp>
        <p:nvSpPr>
          <p:cNvPr id="13" name="Text 10"/>
          <p:cNvSpPr/>
          <p:nvPr/>
        </p:nvSpPr>
        <p:spPr>
          <a:xfrm>
            <a:off x="4795718" y="3925133"/>
            <a:ext cx="3647242"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Культурні бар'єри до обміну знаннями</a:t>
            </a:r>
            <a:endParaRPr lang="en-US" sz="1350" dirty="0"/>
          </a:p>
        </p:txBody>
      </p:sp>
      <p:sp>
        <p:nvSpPr>
          <p:cNvPr id="14" name="Text 11"/>
          <p:cNvSpPr/>
          <p:nvPr/>
        </p:nvSpPr>
        <p:spPr>
          <a:xfrm>
            <a:off x="4795718" y="4270415"/>
            <a:ext cx="3647242" cy="566738"/>
          </a:xfrm>
          <a:prstGeom prst="rect">
            <a:avLst/>
          </a:prstGeom>
          <a:noFill/>
          <a:ln/>
        </p:spPr>
        <p:txBody>
          <a:bodyPr wrap="squar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Відсутність часу для документування знань</a:t>
            </a:r>
            <a:endParaRPr lang="en-US" sz="1350" dirty="0"/>
          </a:p>
        </p:txBody>
      </p:sp>
      <p:sp>
        <p:nvSpPr>
          <p:cNvPr id="15" name="Text 12"/>
          <p:cNvSpPr/>
          <p:nvPr/>
        </p:nvSpPr>
        <p:spPr>
          <a:xfrm>
            <a:off x="4795718" y="4899065"/>
            <a:ext cx="3647242"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Складність кодифікації неявних знань</a:t>
            </a:r>
            <a:endParaRPr lang="en-US" sz="1350" dirty="0"/>
          </a:p>
        </p:txBody>
      </p:sp>
      <p:sp>
        <p:nvSpPr>
          <p:cNvPr id="16" name="Text 13"/>
          <p:cNvSpPr/>
          <p:nvPr/>
        </p:nvSpPr>
        <p:spPr>
          <a:xfrm>
            <a:off x="4795718" y="5244346"/>
            <a:ext cx="3647242"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Технологічні обмеження систем</a:t>
            </a:r>
            <a:endParaRPr lang="en-US" sz="1350" dirty="0"/>
          </a:p>
        </p:txBody>
      </p:sp>
      <p:sp>
        <p:nvSpPr>
          <p:cNvPr id="17" name="Text 14"/>
          <p:cNvSpPr/>
          <p:nvPr/>
        </p:nvSpPr>
        <p:spPr>
          <a:xfrm>
            <a:off x="4795718" y="5589627"/>
            <a:ext cx="3647242"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Недостатня мотивація співробітників</a:t>
            </a:r>
            <a:endParaRPr lang="en-US" sz="1350" dirty="0"/>
          </a:p>
        </p:txBody>
      </p:sp>
      <p:sp>
        <p:nvSpPr>
          <p:cNvPr id="18" name="Text 15"/>
          <p:cNvSpPr/>
          <p:nvPr/>
        </p:nvSpPr>
        <p:spPr>
          <a:xfrm>
            <a:off x="4795718" y="5934908"/>
            <a:ext cx="3647242" cy="283369"/>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272525"/>
                </a:solidFill>
                <a:latin typeface="Lato" pitchFamily="34" charset="0"/>
                <a:ea typeface="Lato" pitchFamily="34" charset="-122"/>
                <a:cs typeface="Lato" pitchFamily="34" charset="-120"/>
              </a:rPr>
              <a:t>Інформаційне перевантаження</a:t>
            </a:r>
            <a:endParaRPr lang="en-US"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894636"/>
            <a:ext cx="7571661" cy="620078"/>
          </a:xfrm>
          <a:prstGeom prst="rect">
            <a:avLst/>
          </a:prstGeom>
          <a:noFill/>
          <a:ln/>
        </p:spPr>
        <p:txBody>
          <a:bodyPr wrap="none" lIns="0" tIns="0" rIns="0" bIns="0" rtlCol="0" anchor="t"/>
          <a:lstStyle/>
          <a:p>
            <a:pPr algn="l" indent="0" marL="0">
              <a:lnSpc>
                <a:spcPts val="4850"/>
              </a:lnSpc>
              <a:buNone/>
            </a:pPr>
            <a:r>
              <a:rPr lang="en-US" sz="3900" dirty="0">
                <a:solidFill>
                  <a:srgbClr val="312F2B"/>
                </a:solidFill>
                <a:latin typeface="Gelasio" pitchFamily="34" charset="0"/>
                <a:ea typeface="Gelasio" pitchFamily="34" charset="-122"/>
                <a:cs typeface="Gelasio" pitchFamily="34" charset="-120"/>
              </a:rPr>
              <a:t>Модель SECI Нонаки та Такеучі</a:t>
            </a:r>
            <a:endParaRPr lang="en-US" sz="3900" dirty="0"/>
          </a:p>
        </p:txBody>
      </p:sp>
      <p:sp>
        <p:nvSpPr>
          <p:cNvPr id="3" name="Text 1"/>
          <p:cNvSpPr/>
          <p:nvPr/>
        </p:nvSpPr>
        <p:spPr>
          <a:xfrm>
            <a:off x="793790" y="1911548"/>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Lato" pitchFamily="34" charset="0"/>
                <a:ea typeface="Lato" pitchFamily="34" charset="-122"/>
                <a:cs typeface="Lato" pitchFamily="34" charset="-120"/>
              </a:rPr>
              <a:t>Ікудзіро Нонака та Хіротака Такеучі розробили модель спіралі знань (SECI), яка описує, як неявні (tacit) та явні (explicit) знання трансформуються одне в одне, створюючи нові знання в організації.</a:t>
            </a:r>
            <a:endParaRPr lang="en-US" sz="1550" dirty="0"/>
          </a:p>
        </p:txBody>
      </p:sp>
      <p:sp>
        <p:nvSpPr>
          <p:cNvPr id="4" name="Text 2"/>
          <p:cNvSpPr/>
          <p:nvPr/>
        </p:nvSpPr>
        <p:spPr>
          <a:xfrm>
            <a:off x="1612344" y="2986921"/>
            <a:ext cx="3122652" cy="310158"/>
          </a:xfrm>
          <a:prstGeom prst="rect">
            <a:avLst/>
          </a:prstGeom>
          <a:noFill/>
          <a:ln/>
        </p:spPr>
        <p:txBody>
          <a:bodyPr wrap="none" lIns="0" tIns="0" rIns="0" bIns="0" rtlCol="0" anchor="t"/>
          <a:lstStyle/>
          <a:p>
            <a:pPr algn="r" indent="0" marL="0">
              <a:lnSpc>
                <a:spcPts val="2400"/>
              </a:lnSpc>
              <a:buNone/>
            </a:pPr>
            <a:r>
              <a:rPr lang="en-US" sz="1950" dirty="0">
                <a:solidFill>
                  <a:srgbClr val="272525"/>
                </a:solidFill>
                <a:latin typeface="Gelasio" pitchFamily="34" charset="0"/>
                <a:ea typeface="Gelasio" pitchFamily="34" charset="-122"/>
                <a:cs typeface="Gelasio" pitchFamily="34" charset="-120"/>
              </a:rPr>
              <a:t>Соціалізація (Tacit → Tacit)</a:t>
            </a:r>
            <a:endParaRPr lang="en-US" sz="1950" dirty="0"/>
          </a:p>
        </p:txBody>
      </p:sp>
      <p:sp>
        <p:nvSpPr>
          <p:cNvPr id="5" name="Text 3"/>
          <p:cNvSpPr/>
          <p:nvPr/>
        </p:nvSpPr>
        <p:spPr>
          <a:xfrm>
            <a:off x="793790" y="3416141"/>
            <a:ext cx="3941207" cy="1270159"/>
          </a:xfrm>
          <a:prstGeom prst="rect">
            <a:avLst/>
          </a:prstGeom>
          <a:noFill/>
          <a:ln/>
        </p:spPr>
        <p:txBody>
          <a:bodyPr wrap="square" lIns="0" tIns="0" rIns="0" bIns="0" rtlCol="0" anchor="t"/>
          <a:lstStyle/>
          <a:p>
            <a:pPr algn="r" indent="0" marL="0">
              <a:lnSpc>
                <a:spcPts val="2500"/>
              </a:lnSpc>
              <a:buNone/>
            </a:pPr>
            <a:r>
              <a:rPr lang="en-US" sz="1550" dirty="0">
                <a:solidFill>
                  <a:srgbClr val="272525"/>
                </a:solidFill>
                <a:latin typeface="Lato" pitchFamily="34" charset="0"/>
                <a:ea typeface="Lato" pitchFamily="34" charset="-122"/>
                <a:cs typeface="Lato" pitchFamily="34" charset="-120"/>
              </a:rPr>
              <a:t>Обмін неявними знаннями через спостереження, наслідування, практику. Приклад: майстер-клас, менторство, спільна робота.</a:t>
            </a:r>
            <a:endParaRPr lang="en-US" sz="1550" dirty="0"/>
          </a:p>
        </p:txBody>
      </p:sp>
      <p:pic>
        <p:nvPicPr>
          <p:cNvPr id="6" name="Image 0" descr="preencoded.png">    </p:cNvPr>
          <p:cNvPicPr>
            <a:picLocks noChangeAspect="1"/>
          </p:cNvPicPr>
          <p:nvPr/>
        </p:nvPicPr>
        <p:blipFill>
          <a:blip r:embed="rId1"/>
          <a:stretch>
            <a:fillRect/>
          </a:stretch>
        </p:blipFill>
        <p:spPr>
          <a:xfrm>
            <a:off x="5032653" y="2769870"/>
            <a:ext cx="4564975" cy="4564975"/>
          </a:xfrm>
          <a:prstGeom prst="rect">
            <a:avLst/>
          </a:prstGeom>
        </p:spPr>
      </p:pic>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7864" y="3596580"/>
            <a:ext cx="296942" cy="296942"/>
          </a:xfrm>
          <a:prstGeom prst="rect">
            <a:avLst/>
          </a:prstGeom>
        </p:spPr>
      </p:pic>
      <p:sp>
        <p:nvSpPr>
          <p:cNvPr id="8" name="Text 4"/>
          <p:cNvSpPr/>
          <p:nvPr/>
        </p:nvSpPr>
        <p:spPr>
          <a:xfrm>
            <a:off x="9895284" y="2986921"/>
            <a:ext cx="3842980" cy="310158"/>
          </a:xfrm>
          <a:prstGeom prst="rect">
            <a:avLst/>
          </a:prstGeom>
          <a:noFill/>
          <a:ln/>
        </p:spPr>
        <p:txBody>
          <a:bodyPr wrap="none" lIns="0" tIns="0" rIns="0" bIns="0" rtlCol="0" anchor="t"/>
          <a:lstStyle/>
          <a:p>
            <a:pPr algn="l" indent="0" marL="0">
              <a:lnSpc>
                <a:spcPts val="2400"/>
              </a:lnSpc>
              <a:buNone/>
            </a:pPr>
            <a:r>
              <a:rPr lang="en-US" sz="1950" dirty="0">
                <a:solidFill>
                  <a:srgbClr val="272525"/>
                </a:solidFill>
                <a:latin typeface="Gelasio" pitchFamily="34" charset="0"/>
                <a:ea typeface="Gelasio" pitchFamily="34" charset="-122"/>
                <a:cs typeface="Gelasio" pitchFamily="34" charset="-120"/>
              </a:rPr>
              <a:t>Екстерналізація (Tacit → Explicit)</a:t>
            </a:r>
            <a:endParaRPr lang="en-US" sz="1950" dirty="0"/>
          </a:p>
        </p:txBody>
      </p:sp>
      <p:sp>
        <p:nvSpPr>
          <p:cNvPr id="9" name="Text 5"/>
          <p:cNvSpPr/>
          <p:nvPr/>
        </p:nvSpPr>
        <p:spPr>
          <a:xfrm>
            <a:off x="9895284" y="3416141"/>
            <a:ext cx="3941326" cy="127015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Lato" pitchFamily="34" charset="0"/>
                <a:ea typeface="Lato" pitchFamily="34" charset="-122"/>
                <a:cs typeface="Lato" pitchFamily="34" charset="-120"/>
              </a:rPr>
              <a:t>Артикуляція неявних знань у форму, доступну іншим. Приклад: створення посібників, опис процесів, вербалізація досвіду.</a:t>
            </a:r>
            <a:endParaRPr lang="en-US" sz="1550" dirty="0"/>
          </a:p>
        </p:txBody>
      </p:sp>
      <p:pic>
        <p:nvPicPr>
          <p:cNvPr id="10" name="Image 2" descr="preencoded.png">    </p:cNvPr>
          <p:cNvPicPr>
            <a:picLocks noChangeAspect="1"/>
          </p:cNvPicPr>
          <p:nvPr/>
        </p:nvPicPr>
        <p:blipFill>
          <a:blip r:embed="rId4"/>
          <a:stretch>
            <a:fillRect/>
          </a:stretch>
        </p:blipFill>
        <p:spPr>
          <a:xfrm>
            <a:off x="5032653" y="2769870"/>
            <a:ext cx="4564975" cy="4564975"/>
          </a:xfrm>
          <a:prstGeom prst="rect">
            <a:avLst/>
          </a:prstGeom>
        </p:spPr>
      </p:pic>
      <p:pic>
        <p:nvPicPr>
          <p:cNvPr id="11"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73738" y="3985081"/>
            <a:ext cx="296942" cy="296942"/>
          </a:xfrm>
          <a:prstGeom prst="rect">
            <a:avLst/>
          </a:prstGeom>
        </p:spPr>
      </p:pic>
      <p:sp>
        <p:nvSpPr>
          <p:cNvPr id="12" name="Text 6"/>
          <p:cNvSpPr/>
          <p:nvPr/>
        </p:nvSpPr>
        <p:spPr>
          <a:xfrm>
            <a:off x="9895284" y="5418296"/>
            <a:ext cx="3574852" cy="310158"/>
          </a:xfrm>
          <a:prstGeom prst="rect">
            <a:avLst/>
          </a:prstGeom>
          <a:noFill/>
          <a:ln/>
        </p:spPr>
        <p:txBody>
          <a:bodyPr wrap="none" lIns="0" tIns="0" rIns="0" bIns="0" rtlCol="0" anchor="t"/>
          <a:lstStyle/>
          <a:p>
            <a:pPr algn="l" indent="0" marL="0">
              <a:lnSpc>
                <a:spcPts val="2400"/>
              </a:lnSpc>
              <a:buNone/>
            </a:pPr>
            <a:r>
              <a:rPr lang="en-US" sz="1950" dirty="0">
                <a:solidFill>
                  <a:srgbClr val="272525"/>
                </a:solidFill>
                <a:latin typeface="Gelasio" pitchFamily="34" charset="0"/>
                <a:ea typeface="Gelasio" pitchFamily="34" charset="-122"/>
                <a:cs typeface="Gelasio" pitchFamily="34" charset="-120"/>
              </a:rPr>
              <a:t>Комбінація (Explicit → Explicit)</a:t>
            </a:r>
            <a:endParaRPr lang="en-US" sz="1950" dirty="0"/>
          </a:p>
        </p:txBody>
      </p:sp>
      <p:sp>
        <p:nvSpPr>
          <p:cNvPr id="13" name="Text 7"/>
          <p:cNvSpPr/>
          <p:nvPr/>
        </p:nvSpPr>
        <p:spPr>
          <a:xfrm>
            <a:off x="9895284" y="5847517"/>
            <a:ext cx="3941326" cy="1270159"/>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Lato" pitchFamily="34" charset="0"/>
                <a:ea typeface="Lato" pitchFamily="34" charset="-122"/>
                <a:cs typeface="Lato" pitchFamily="34" charset="-120"/>
              </a:rPr>
              <a:t>Поєднання різних джерел явних знань для створення нового знання. Приклад: аналіз звітів, систематизація даних, створення баз знань.</a:t>
            </a:r>
            <a:endParaRPr lang="en-US" sz="1550" dirty="0"/>
          </a:p>
        </p:txBody>
      </p:sp>
      <p:pic>
        <p:nvPicPr>
          <p:cNvPr id="14" name="Image 4" descr="preencoded.png">    </p:cNvPr>
          <p:cNvPicPr>
            <a:picLocks noChangeAspect="1"/>
          </p:cNvPicPr>
          <p:nvPr/>
        </p:nvPicPr>
        <p:blipFill>
          <a:blip r:embed="rId7"/>
          <a:stretch>
            <a:fillRect/>
          </a:stretch>
        </p:blipFill>
        <p:spPr>
          <a:xfrm>
            <a:off x="5032653" y="2769870"/>
            <a:ext cx="4564975" cy="4564975"/>
          </a:xfrm>
          <a:prstGeom prst="rect">
            <a:avLst/>
          </a:prstGeom>
        </p:spPr>
      </p:pic>
      <p:pic>
        <p:nvPicPr>
          <p:cNvPr id="15"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5237" y="6210955"/>
            <a:ext cx="296942" cy="296942"/>
          </a:xfrm>
          <a:prstGeom prst="rect">
            <a:avLst/>
          </a:prstGeom>
        </p:spPr>
      </p:pic>
      <p:sp>
        <p:nvSpPr>
          <p:cNvPr id="16" name="Text 8"/>
          <p:cNvSpPr/>
          <p:nvPr/>
        </p:nvSpPr>
        <p:spPr>
          <a:xfrm>
            <a:off x="1050608" y="5418296"/>
            <a:ext cx="3684389" cy="310158"/>
          </a:xfrm>
          <a:prstGeom prst="rect">
            <a:avLst/>
          </a:prstGeom>
          <a:noFill/>
          <a:ln/>
        </p:spPr>
        <p:txBody>
          <a:bodyPr wrap="none" lIns="0" tIns="0" rIns="0" bIns="0" rtlCol="0" anchor="t"/>
          <a:lstStyle/>
          <a:p>
            <a:pPr algn="r" indent="0" marL="0">
              <a:lnSpc>
                <a:spcPts val="2400"/>
              </a:lnSpc>
              <a:buNone/>
            </a:pPr>
            <a:r>
              <a:rPr lang="en-US" sz="1950" dirty="0">
                <a:solidFill>
                  <a:srgbClr val="272525"/>
                </a:solidFill>
                <a:latin typeface="Gelasio" pitchFamily="34" charset="0"/>
                <a:ea typeface="Gelasio" pitchFamily="34" charset="-122"/>
                <a:cs typeface="Gelasio" pitchFamily="34" charset="-120"/>
              </a:rPr>
              <a:t>Інтерналізація (Explicit → Tacit)</a:t>
            </a:r>
            <a:endParaRPr lang="en-US" sz="1950" dirty="0"/>
          </a:p>
        </p:txBody>
      </p:sp>
      <p:sp>
        <p:nvSpPr>
          <p:cNvPr id="17" name="Text 9"/>
          <p:cNvSpPr/>
          <p:nvPr/>
        </p:nvSpPr>
        <p:spPr>
          <a:xfrm>
            <a:off x="793790" y="5847517"/>
            <a:ext cx="3941207" cy="1270159"/>
          </a:xfrm>
          <a:prstGeom prst="rect">
            <a:avLst/>
          </a:prstGeom>
          <a:noFill/>
          <a:ln/>
        </p:spPr>
        <p:txBody>
          <a:bodyPr wrap="square" lIns="0" tIns="0" rIns="0" bIns="0" rtlCol="0" anchor="t"/>
          <a:lstStyle/>
          <a:p>
            <a:pPr algn="r" indent="0" marL="0">
              <a:lnSpc>
                <a:spcPts val="2500"/>
              </a:lnSpc>
              <a:buNone/>
            </a:pPr>
            <a:r>
              <a:rPr lang="en-US" sz="1550" dirty="0">
                <a:solidFill>
                  <a:srgbClr val="272525"/>
                </a:solidFill>
                <a:latin typeface="Lato" pitchFamily="34" charset="0"/>
                <a:ea typeface="Lato" pitchFamily="34" charset="-122"/>
                <a:cs typeface="Lato" pitchFamily="34" charset="-120"/>
              </a:rPr>
              <a:t>Засвоєння явних знань через практику та досвід. Приклад: навчання за документацією, вправи, застосування теорії.</a:t>
            </a:r>
            <a:endParaRPr lang="en-US" sz="1550" dirty="0"/>
          </a:p>
        </p:txBody>
      </p:sp>
      <p:pic>
        <p:nvPicPr>
          <p:cNvPr id="18" name="Image 6" descr="preencoded.png">    </p:cNvPr>
          <p:cNvPicPr>
            <a:picLocks noChangeAspect="1"/>
          </p:cNvPicPr>
          <p:nvPr/>
        </p:nvPicPr>
        <p:blipFill>
          <a:blip r:embed="rId10"/>
          <a:stretch>
            <a:fillRect/>
          </a:stretch>
        </p:blipFill>
        <p:spPr>
          <a:xfrm>
            <a:off x="5032653" y="2769870"/>
            <a:ext cx="4564975" cy="4564975"/>
          </a:xfrm>
          <a:prstGeom prst="rect">
            <a:avLst/>
          </a:prstGeom>
        </p:spPr>
      </p:pic>
      <p:pic>
        <p:nvPicPr>
          <p:cNvPr id="19" name="Image 7"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59363" y="5822454"/>
            <a:ext cx="296942" cy="29694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40053" y="601623"/>
            <a:ext cx="7396043" cy="510778"/>
          </a:xfrm>
          <a:prstGeom prst="rect">
            <a:avLst/>
          </a:prstGeom>
          <a:noFill/>
          <a:ln/>
        </p:spPr>
        <p:txBody>
          <a:bodyPr wrap="none" lIns="0" tIns="0" rIns="0" bIns="0" rtlCol="0" anchor="t"/>
          <a:lstStyle/>
          <a:p>
            <a:pPr algn="l" indent="0" marL="0">
              <a:lnSpc>
                <a:spcPts val="4000"/>
              </a:lnSpc>
              <a:buNone/>
            </a:pPr>
            <a:r>
              <a:rPr lang="en-US" sz="3200" dirty="0">
                <a:solidFill>
                  <a:srgbClr val="312F2B"/>
                </a:solidFill>
                <a:latin typeface="Gelasio" pitchFamily="34" charset="0"/>
                <a:ea typeface="Gelasio" pitchFamily="34" charset="-122"/>
                <a:cs typeface="Gelasio" pitchFamily="34" charset="-120"/>
              </a:rPr>
              <a:t>Практичне застосування моделі SECI</a:t>
            </a:r>
            <a:endParaRPr lang="en-US" sz="3200" dirty="0"/>
          </a:p>
        </p:txBody>
      </p:sp>
      <p:sp>
        <p:nvSpPr>
          <p:cNvPr id="4" name="Shape 1"/>
          <p:cNvSpPr/>
          <p:nvPr/>
        </p:nvSpPr>
        <p:spPr>
          <a:xfrm>
            <a:off x="6303526" y="1602700"/>
            <a:ext cx="163354" cy="957739"/>
          </a:xfrm>
          <a:prstGeom prst="roundRect">
            <a:avLst>
              <a:gd name="adj" fmla="val 42021"/>
            </a:avLst>
          </a:prstGeom>
          <a:solidFill>
            <a:srgbClr val="E8E8E3"/>
          </a:solidFill>
          <a:ln w="7620">
            <a:solidFill>
              <a:srgbClr val="CECEC9"/>
            </a:solidFill>
            <a:prstDash val="solid"/>
          </a:ln>
        </p:spPr>
      </p:sp>
      <p:sp>
        <p:nvSpPr>
          <p:cNvPr id="5" name="Shape 2"/>
          <p:cNvSpPr/>
          <p:nvPr/>
        </p:nvSpPr>
        <p:spPr>
          <a:xfrm>
            <a:off x="6140053" y="1495425"/>
            <a:ext cx="490299" cy="490299"/>
          </a:xfrm>
          <a:prstGeom prst="roundRect">
            <a:avLst>
              <a:gd name="adj" fmla="val 93249"/>
            </a:avLst>
          </a:prstGeom>
          <a:solidFill>
            <a:srgbClr val="E8E8E3"/>
          </a:solidFill>
          <a:ln w="7620">
            <a:solidFill>
              <a:srgbClr val="CECEC9"/>
            </a:solidFill>
            <a:prstDash val="solid"/>
          </a:ln>
        </p:spPr>
      </p:sp>
      <p:pic>
        <p:nvPicPr>
          <p:cNvPr id="6"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62568" y="1618059"/>
            <a:ext cx="245150" cy="245150"/>
          </a:xfrm>
          <a:prstGeom prst="rect">
            <a:avLst/>
          </a:prstGeom>
        </p:spPr>
      </p:pic>
      <p:sp>
        <p:nvSpPr>
          <p:cNvPr id="7" name="Text 3"/>
          <p:cNvSpPr/>
          <p:nvPr/>
        </p:nvSpPr>
        <p:spPr>
          <a:xfrm>
            <a:off x="6793706" y="1520904"/>
            <a:ext cx="3423761" cy="255389"/>
          </a:xfrm>
          <a:prstGeom prst="rect">
            <a:avLst/>
          </a:prstGeom>
          <a:noFill/>
          <a:ln/>
        </p:spPr>
        <p:txBody>
          <a:bodyPr wrap="none" lIns="0" tIns="0" rIns="0" bIns="0" rtlCol="0" anchor="t"/>
          <a:lstStyle/>
          <a:p>
            <a:pPr algn="l" indent="0" marL="0">
              <a:lnSpc>
                <a:spcPts val="2000"/>
              </a:lnSpc>
              <a:buNone/>
            </a:pPr>
            <a:r>
              <a:rPr lang="en-US" sz="1600" dirty="0">
                <a:solidFill>
                  <a:srgbClr val="272525"/>
                </a:solidFill>
                <a:latin typeface="Gelasio" pitchFamily="34" charset="0"/>
                <a:ea typeface="Gelasio" pitchFamily="34" charset="-122"/>
                <a:cs typeface="Gelasio" pitchFamily="34" charset="-120"/>
              </a:rPr>
              <a:t>Створіть простори для соціалізації</a:t>
            </a:r>
            <a:endParaRPr lang="en-US" sz="1600" dirty="0"/>
          </a:p>
        </p:txBody>
      </p:sp>
      <p:sp>
        <p:nvSpPr>
          <p:cNvPr id="8" name="Text 4"/>
          <p:cNvSpPr/>
          <p:nvPr/>
        </p:nvSpPr>
        <p:spPr>
          <a:xfrm>
            <a:off x="6793706" y="1874282"/>
            <a:ext cx="7183041" cy="522922"/>
          </a:xfrm>
          <a:prstGeom prst="rect">
            <a:avLst/>
          </a:prstGeom>
          <a:noFill/>
          <a:ln/>
        </p:spPr>
        <p:txBody>
          <a:bodyPr wrap="square" lIns="0" tIns="0" rIns="0" bIns="0" rtlCol="0" anchor="t"/>
          <a:lstStyle/>
          <a:p>
            <a:pPr algn="l" indent="0" marL="0">
              <a:lnSpc>
                <a:spcPts val="2050"/>
              </a:lnSpc>
              <a:buNone/>
            </a:pPr>
            <a:r>
              <a:rPr lang="en-US" sz="1250" dirty="0">
                <a:solidFill>
                  <a:srgbClr val="272525"/>
                </a:solidFill>
                <a:latin typeface="Lato" pitchFamily="34" charset="0"/>
                <a:ea typeface="Lato" pitchFamily="34" charset="-122"/>
                <a:cs typeface="Lato" pitchFamily="34" charset="-120"/>
              </a:rPr>
              <a:t>Неформальні зустрічі, cross-functional команди, кав'ярні в офісі, корпоративні івенти — все це сприяє обміну неявними знаннями між співробітниками.</a:t>
            </a:r>
            <a:endParaRPr lang="en-US" sz="1250" dirty="0"/>
          </a:p>
        </p:txBody>
      </p:sp>
      <p:sp>
        <p:nvSpPr>
          <p:cNvPr id="9" name="Shape 5"/>
          <p:cNvSpPr/>
          <p:nvPr/>
        </p:nvSpPr>
        <p:spPr>
          <a:xfrm>
            <a:off x="6548676" y="2969062"/>
            <a:ext cx="163354" cy="957739"/>
          </a:xfrm>
          <a:prstGeom prst="roundRect">
            <a:avLst>
              <a:gd name="adj" fmla="val 42021"/>
            </a:avLst>
          </a:prstGeom>
          <a:solidFill>
            <a:srgbClr val="E8E8E3"/>
          </a:solidFill>
          <a:ln w="7620">
            <a:solidFill>
              <a:srgbClr val="CECEC9"/>
            </a:solidFill>
            <a:prstDash val="solid"/>
          </a:ln>
        </p:spPr>
      </p:sp>
      <p:sp>
        <p:nvSpPr>
          <p:cNvPr id="10" name="Shape 6"/>
          <p:cNvSpPr/>
          <p:nvPr/>
        </p:nvSpPr>
        <p:spPr>
          <a:xfrm>
            <a:off x="6385203" y="2861786"/>
            <a:ext cx="490299" cy="490299"/>
          </a:xfrm>
          <a:prstGeom prst="roundRect">
            <a:avLst>
              <a:gd name="adj" fmla="val 93249"/>
            </a:avLst>
          </a:prstGeom>
          <a:solidFill>
            <a:srgbClr val="E8E8E3"/>
          </a:solidFill>
          <a:ln w="7620">
            <a:solidFill>
              <a:srgbClr val="CECEC9"/>
            </a:solidFill>
            <a:prstDash val="solid"/>
          </a:ln>
        </p:spPr>
      </p:sp>
      <p:pic>
        <p:nvPicPr>
          <p:cNvPr id="11"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7718" y="2984421"/>
            <a:ext cx="245150" cy="245150"/>
          </a:xfrm>
          <a:prstGeom prst="rect">
            <a:avLst/>
          </a:prstGeom>
        </p:spPr>
      </p:pic>
      <p:sp>
        <p:nvSpPr>
          <p:cNvPr id="12" name="Text 7"/>
          <p:cNvSpPr/>
          <p:nvPr/>
        </p:nvSpPr>
        <p:spPr>
          <a:xfrm>
            <a:off x="7038856" y="2887266"/>
            <a:ext cx="2826782" cy="255389"/>
          </a:xfrm>
          <a:prstGeom prst="rect">
            <a:avLst/>
          </a:prstGeom>
          <a:noFill/>
          <a:ln/>
        </p:spPr>
        <p:txBody>
          <a:bodyPr wrap="none" lIns="0" tIns="0" rIns="0" bIns="0" rtlCol="0" anchor="t"/>
          <a:lstStyle/>
          <a:p>
            <a:pPr algn="l" indent="0" marL="0">
              <a:lnSpc>
                <a:spcPts val="2000"/>
              </a:lnSpc>
              <a:buNone/>
            </a:pPr>
            <a:r>
              <a:rPr lang="en-US" sz="1600" dirty="0">
                <a:solidFill>
                  <a:srgbClr val="272525"/>
                </a:solidFill>
                <a:latin typeface="Gelasio" pitchFamily="34" charset="0"/>
                <a:ea typeface="Gelasio" pitchFamily="34" charset="-122"/>
                <a:cs typeface="Gelasio" pitchFamily="34" charset="-120"/>
              </a:rPr>
              <a:t>Заохочуйте екстерналізацію</a:t>
            </a:r>
            <a:endParaRPr lang="en-US" sz="1600" dirty="0"/>
          </a:p>
        </p:txBody>
      </p:sp>
      <p:sp>
        <p:nvSpPr>
          <p:cNvPr id="13" name="Text 8"/>
          <p:cNvSpPr/>
          <p:nvPr/>
        </p:nvSpPr>
        <p:spPr>
          <a:xfrm>
            <a:off x="7038856" y="3240643"/>
            <a:ext cx="6937891" cy="522922"/>
          </a:xfrm>
          <a:prstGeom prst="rect">
            <a:avLst/>
          </a:prstGeom>
          <a:noFill/>
          <a:ln/>
        </p:spPr>
        <p:txBody>
          <a:bodyPr wrap="square" lIns="0" tIns="0" rIns="0" bIns="0" rtlCol="0" anchor="t"/>
          <a:lstStyle/>
          <a:p>
            <a:pPr algn="l" indent="0" marL="0">
              <a:lnSpc>
                <a:spcPts val="2050"/>
              </a:lnSpc>
              <a:buNone/>
            </a:pPr>
            <a:r>
              <a:rPr lang="en-US" sz="1250" dirty="0">
                <a:solidFill>
                  <a:srgbClr val="272525"/>
                </a:solidFill>
                <a:latin typeface="Lato" pitchFamily="34" charset="0"/>
                <a:ea typeface="Lato" pitchFamily="34" charset="-122"/>
                <a:cs typeface="Lato" pitchFamily="34" charset="-120"/>
              </a:rPr>
              <a:t>Мотивуйте співробітників документувати свій досвід через блоги, вікі, відеоуроки. Виділяйте час на рефлексію та артикуляцію знань.</a:t>
            </a:r>
            <a:endParaRPr lang="en-US" sz="1250" dirty="0"/>
          </a:p>
        </p:txBody>
      </p:sp>
      <p:sp>
        <p:nvSpPr>
          <p:cNvPr id="14" name="Shape 9"/>
          <p:cNvSpPr/>
          <p:nvPr/>
        </p:nvSpPr>
        <p:spPr>
          <a:xfrm>
            <a:off x="6793825" y="4335423"/>
            <a:ext cx="163354" cy="957739"/>
          </a:xfrm>
          <a:prstGeom prst="roundRect">
            <a:avLst>
              <a:gd name="adj" fmla="val 42021"/>
            </a:avLst>
          </a:prstGeom>
          <a:solidFill>
            <a:srgbClr val="E8E8E3"/>
          </a:solidFill>
          <a:ln w="7620">
            <a:solidFill>
              <a:srgbClr val="CECEC9"/>
            </a:solidFill>
            <a:prstDash val="solid"/>
          </a:ln>
        </p:spPr>
      </p:sp>
      <p:sp>
        <p:nvSpPr>
          <p:cNvPr id="15" name="Shape 10"/>
          <p:cNvSpPr/>
          <p:nvPr/>
        </p:nvSpPr>
        <p:spPr>
          <a:xfrm>
            <a:off x="6630353" y="4228148"/>
            <a:ext cx="490299" cy="490299"/>
          </a:xfrm>
          <a:prstGeom prst="roundRect">
            <a:avLst>
              <a:gd name="adj" fmla="val 93249"/>
            </a:avLst>
          </a:prstGeom>
          <a:solidFill>
            <a:srgbClr val="E8E8E3"/>
          </a:solidFill>
          <a:ln w="7620">
            <a:solidFill>
              <a:srgbClr val="CECEC9"/>
            </a:solidFill>
            <a:prstDash val="solid"/>
          </a:ln>
        </p:spPr>
      </p:sp>
      <p:pic>
        <p:nvPicPr>
          <p:cNvPr id="16"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2868" y="4350782"/>
            <a:ext cx="245150" cy="245150"/>
          </a:xfrm>
          <a:prstGeom prst="rect">
            <a:avLst/>
          </a:prstGeom>
        </p:spPr>
      </p:pic>
      <p:sp>
        <p:nvSpPr>
          <p:cNvPr id="17" name="Text 11"/>
          <p:cNvSpPr/>
          <p:nvPr/>
        </p:nvSpPr>
        <p:spPr>
          <a:xfrm>
            <a:off x="7284006" y="4253627"/>
            <a:ext cx="2726412" cy="255389"/>
          </a:xfrm>
          <a:prstGeom prst="rect">
            <a:avLst/>
          </a:prstGeom>
          <a:noFill/>
          <a:ln/>
        </p:spPr>
        <p:txBody>
          <a:bodyPr wrap="none" lIns="0" tIns="0" rIns="0" bIns="0" rtlCol="0" anchor="t"/>
          <a:lstStyle/>
          <a:p>
            <a:pPr algn="l" indent="0" marL="0">
              <a:lnSpc>
                <a:spcPts val="2000"/>
              </a:lnSpc>
              <a:buNone/>
            </a:pPr>
            <a:r>
              <a:rPr lang="en-US" sz="1600" dirty="0">
                <a:solidFill>
                  <a:srgbClr val="272525"/>
                </a:solidFill>
                <a:latin typeface="Gelasio" pitchFamily="34" charset="0"/>
                <a:ea typeface="Gelasio" pitchFamily="34" charset="-122"/>
                <a:cs typeface="Gelasio" pitchFamily="34" charset="-120"/>
              </a:rPr>
              <a:t>Будуйте системи комбінації</a:t>
            </a:r>
            <a:endParaRPr lang="en-US" sz="1600" dirty="0"/>
          </a:p>
        </p:txBody>
      </p:sp>
      <p:sp>
        <p:nvSpPr>
          <p:cNvPr id="18" name="Text 12"/>
          <p:cNvSpPr/>
          <p:nvPr/>
        </p:nvSpPr>
        <p:spPr>
          <a:xfrm>
            <a:off x="7284006" y="4607004"/>
            <a:ext cx="6692741" cy="522922"/>
          </a:xfrm>
          <a:prstGeom prst="rect">
            <a:avLst/>
          </a:prstGeom>
          <a:noFill/>
          <a:ln/>
        </p:spPr>
        <p:txBody>
          <a:bodyPr wrap="square" lIns="0" tIns="0" rIns="0" bIns="0" rtlCol="0" anchor="t"/>
          <a:lstStyle/>
          <a:p>
            <a:pPr algn="l" indent="0" marL="0">
              <a:lnSpc>
                <a:spcPts val="2050"/>
              </a:lnSpc>
              <a:buNone/>
            </a:pPr>
            <a:r>
              <a:rPr lang="en-US" sz="1250" dirty="0">
                <a:solidFill>
                  <a:srgbClr val="272525"/>
                </a:solidFill>
                <a:latin typeface="Lato" pitchFamily="34" charset="0"/>
                <a:ea typeface="Lato" pitchFamily="34" charset="-122"/>
                <a:cs typeface="Lato" pitchFamily="34" charset="-120"/>
              </a:rPr>
              <a:t>Корпоративні портали, бази даних, системи управління документами — інфраструктура для поєднання явних знань.</a:t>
            </a:r>
            <a:endParaRPr lang="en-US" sz="1250" dirty="0"/>
          </a:p>
        </p:txBody>
      </p:sp>
      <p:sp>
        <p:nvSpPr>
          <p:cNvPr id="19" name="Shape 13"/>
          <p:cNvSpPr/>
          <p:nvPr/>
        </p:nvSpPr>
        <p:spPr>
          <a:xfrm>
            <a:off x="7038975" y="5701784"/>
            <a:ext cx="163354" cy="957739"/>
          </a:xfrm>
          <a:prstGeom prst="roundRect">
            <a:avLst>
              <a:gd name="adj" fmla="val 42021"/>
            </a:avLst>
          </a:prstGeom>
          <a:solidFill>
            <a:srgbClr val="E8E8E3"/>
          </a:solidFill>
          <a:ln w="7620">
            <a:solidFill>
              <a:srgbClr val="CECEC9"/>
            </a:solidFill>
            <a:prstDash val="solid"/>
          </a:ln>
        </p:spPr>
      </p:sp>
      <p:sp>
        <p:nvSpPr>
          <p:cNvPr id="20" name="Shape 14"/>
          <p:cNvSpPr/>
          <p:nvPr/>
        </p:nvSpPr>
        <p:spPr>
          <a:xfrm>
            <a:off x="6875502" y="5594509"/>
            <a:ext cx="490299" cy="490299"/>
          </a:xfrm>
          <a:prstGeom prst="roundRect">
            <a:avLst>
              <a:gd name="adj" fmla="val 93249"/>
            </a:avLst>
          </a:prstGeom>
          <a:solidFill>
            <a:srgbClr val="E8E8E3"/>
          </a:solidFill>
          <a:ln w="7620">
            <a:solidFill>
              <a:srgbClr val="CECEC9"/>
            </a:solidFill>
            <a:prstDash val="solid"/>
          </a:ln>
        </p:spPr>
      </p:sp>
      <p:pic>
        <p:nvPicPr>
          <p:cNvPr id="21"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98018" y="5717143"/>
            <a:ext cx="245150" cy="245150"/>
          </a:xfrm>
          <a:prstGeom prst="rect">
            <a:avLst/>
          </a:prstGeom>
        </p:spPr>
      </p:pic>
      <p:sp>
        <p:nvSpPr>
          <p:cNvPr id="22" name="Text 15"/>
          <p:cNvSpPr/>
          <p:nvPr/>
        </p:nvSpPr>
        <p:spPr>
          <a:xfrm>
            <a:off x="7529155" y="5619988"/>
            <a:ext cx="2680930" cy="255389"/>
          </a:xfrm>
          <a:prstGeom prst="rect">
            <a:avLst/>
          </a:prstGeom>
          <a:noFill/>
          <a:ln/>
        </p:spPr>
        <p:txBody>
          <a:bodyPr wrap="none" lIns="0" tIns="0" rIns="0" bIns="0" rtlCol="0" anchor="t"/>
          <a:lstStyle/>
          <a:p>
            <a:pPr algn="l" indent="0" marL="0">
              <a:lnSpc>
                <a:spcPts val="2000"/>
              </a:lnSpc>
              <a:buNone/>
            </a:pPr>
            <a:r>
              <a:rPr lang="en-US" sz="1600" dirty="0">
                <a:solidFill>
                  <a:srgbClr val="272525"/>
                </a:solidFill>
                <a:latin typeface="Gelasio" pitchFamily="34" charset="0"/>
                <a:ea typeface="Gelasio" pitchFamily="34" charset="-122"/>
                <a:cs typeface="Gelasio" pitchFamily="34" charset="-120"/>
              </a:rPr>
              <a:t>Забезпечте інтерналізацію</a:t>
            </a:r>
            <a:endParaRPr lang="en-US" sz="1600" dirty="0"/>
          </a:p>
        </p:txBody>
      </p:sp>
      <p:sp>
        <p:nvSpPr>
          <p:cNvPr id="23" name="Text 16"/>
          <p:cNvSpPr/>
          <p:nvPr/>
        </p:nvSpPr>
        <p:spPr>
          <a:xfrm>
            <a:off x="7529155" y="5973366"/>
            <a:ext cx="6447592" cy="522922"/>
          </a:xfrm>
          <a:prstGeom prst="rect">
            <a:avLst/>
          </a:prstGeom>
          <a:noFill/>
          <a:ln/>
        </p:spPr>
        <p:txBody>
          <a:bodyPr wrap="square" lIns="0" tIns="0" rIns="0" bIns="0" rtlCol="0" anchor="t"/>
          <a:lstStyle/>
          <a:p>
            <a:pPr algn="l" indent="0" marL="0">
              <a:lnSpc>
                <a:spcPts val="2050"/>
              </a:lnSpc>
              <a:buNone/>
            </a:pPr>
            <a:r>
              <a:rPr lang="en-US" sz="1250" dirty="0">
                <a:solidFill>
                  <a:srgbClr val="272525"/>
                </a:solidFill>
                <a:latin typeface="Lato" pitchFamily="34" charset="0"/>
                <a:ea typeface="Lato" pitchFamily="34" charset="-122"/>
                <a:cs typeface="Lato" pitchFamily="34" charset="-120"/>
              </a:rPr>
              <a:t>Практичні тренінги, симуляції, кейс-стаді — методи перетворення документованих знань у внутрішні компетенції.</a:t>
            </a:r>
            <a:endParaRPr lang="en-US" sz="1250" dirty="0"/>
          </a:p>
        </p:txBody>
      </p:sp>
      <p:sp>
        <p:nvSpPr>
          <p:cNvPr id="24" name="Text 17"/>
          <p:cNvSpPr/>
          <p:nvPr/>
        </p:nvSpPr>
        <p:spPr>
          <a:xfrm>
            <a:off x="6140053" y="6843474"/>
            <a:ext cx="7836694" cy="784384"/>
          </a:xfrm>
          <a:prstGeom prst="rect">
            <a:avLst/>
          </a:prstGeom>
          <a:noFill/>
          <a:ln/>
        </p:spPr>
        <p:txBody>
          <a:bodyPr wrap="square" lIns="0" tIns="0" rIns="0" bIns="0" rtlCol="0" anchor="t"/>
          <a:lstStyle/>
          <a:p>
            <a:pPr algn="l" indent="0" marL="0">
              <a:lnSpc>
                <a:spcPts val="2050"/>
              </a:lnSpc>
              <a:buNone/>
            </a:pPr>
            <a:r>
              <a:rPr lang="en-US" sz="1250" dirty="0">
                <a:solidFill>
                  <a:srgbClr val="272525"/>
                </a:solidFill>
                <a:latin typeface="Lato" pitchFamily="34" charset="0"/>
                <a:ea typeface="Lato" pitchFamily="34" charset="-122"/>
                <a:cs typeface="Lato" pitchFamily="34" charset="-120"/>
              </a:rPr>
              <a:t>Ключ до успіху — це безперервна спіраль, де знання постійно трансформуються, збагачуються та поширюються в організації. HR-департамент відіграє роль каталізатора цих процесів, створюючи умови та стимули для кожної фази циклу.</a:t>
            </a:r>
            <a:endParaRPr lang="en-US" sz="12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2025-10-28T07:26:50Z</dcterms:created>
  <dcterms:modified xsi:type="dcterms:W3CDTF">2025-10-28T07:26:50Z</dcterms:modified>
</cp:coreProperties>
</file>