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Crimson Pro"/>
      <p:regular r:id="rId27"/>
    </p:embeddedFont>
    <p:embeddedFont>
      <p:font typeface="Crimson Pro"/>
      <p:regular r:id="rId28"/>
    </p:embeddedFont>
    <p:embeddedFont>
      <p:font typeface="Crimson Pro"/>
      <p:regular r:id="rId29"/>
    </p:embeddedFont>
    <p:embeddedFont>
      <p:font typeface="Crimson Pro"/>
      <p:regular r:id="rId30"/>
    </p:embeddedFont>
    <p:embeddedFont>
      <p:font typeface="Open Sans"/>
      <p:regular r:id="rId31"/>
    </p:embeddedFont>
    <p:embeddedFont>
      <p:font typeface="Open Sans"/>
      <p:regular r:id="rId32"/>
    </p:embeddedFont>
    <p:embeddedFont>
      <p:font typeface="Open Sans"/>
      <p:regular r:id="rId33"/>
    </p:embeddedFont>
    <p:embeddedFont>
      <p:font typeface="Open Sans"/>
      <p:regular r:id="rId3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 Id="rId33" Type="http://schemas.openxmlformats.org/officeDocument/2006/relationships/font" Target="fonts/font7.fntdata"/><Relationship Id="rId3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7EDE9"/>
          </a:solidFill>
          <a:ln/>
        </p:spPr>
      </p:sp>
      <p:sp>
        <p:nvSpPr>
          <p:cNvPr id="3" name="Shape 1"/>
          <p:cNvSpPr/>
          <p:nvPr/>
        </p:nvSpPr>
        <p:spPr>
          <a:xfrm>
            <a:off x="0" y="0"/>
            <a:ext cx="14630400" cy="8229600"/>
          </a:xfrm>
          <a:prstGeom prst="rect">
            <a:avLst/>
          </a:prstGeom>
          <a:solidFill>
            <a:srgbClr val="FFFC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image" Target="../media/image-10-9.png"/><Relationship Id="rId10" Type="http://schemas.openxmlformats.org/officeDocument/2006/relationships/image" Target="../media/image-10-10.svg"/><Relationship Id="rId11" Type="http://schemas.openxmlformats.org/officeDocument/2006/relationships/image" Target="../media/image-10-11.png"/><Relationship Id="rId12" Type="http://schemas.openxmlformats.org/officeDocument/2006/relationships/image" Target="../media/image-10-12.svg"/><Relationship Id="rId13" Type="http://schemas.openxmlformats.org/officeDocument/2006/relationships/image" Target="../media/image-10-13.png"/><Relationship Id="rId14" Type="http://schemas.openxmlformats.org/officeDocument/2006/relationships/slideLayout" Target="../slideLayouts/slideLayout11.xml"/><Relationship Id="rId1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3.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svg"/><Relationship Id="rId3" Type="http://schemas.openxmlformats.org/officeDocument/2006/relationships/image" Target="../media/image-14-3.png"/><Relationship Id="rId4" Type="http://schemas.openxmlformats.org/officeDocument/2006/relationships/image" Target="../media/image-14-4.svg"/><Relationship Id="rId5" Type="http://schemas.openxmlformats.org/officeDocument/2006/relationships/image" Target="../media/image-14-5.png"/><Relationship Id="rId6" Type="http://schemas.openxmlformats.org/officeDocument/2006/relationships/image" Target="../media/image-14-6.svg"/><Relationship Id="rId7" Type="http://schemas.openxmlformats.org/officeDocument/2006/relationships/image" Target="../media/image-14-7.png"/><Relationship Id="rId8" Type="http://schemas.openxmlformats.org/officeDocument/2006/relationships/image" Target="../media/image-14-8.svg"/><Relationship Id="rId9" Type="http://schemas.openxmlformats.org/officeDocument/2006/relationships/image" Target="../media/image-14-9.png"/><Relationship Id="rId10" Type="http://schemas.openxmlformats.org/officeDocument/2006/relationships/image" Target="../media/image-14-10.svg"/><Relationship Id="rId11" Type="http://schemas.openxmlformats.org/officeDocument/2006/relationships/image" Target="../media/image-14-11.png"/><Relationship Id="rId12" Type="http://schemas.openxmlformats.org/officeDocument/2006/relationships/image" Target="../media/image-14-12.svg"/><Relationship Id="rId13" Type="http://schemas.openxmlformats.org/officeDocument/2006/relationships/slideLayout" Target="../slideLayouts/slideLayout15.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7.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8.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20.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svg"/><Relationship Id="rId4" Type="http://schemas.openxmlformats.org/officeDocument/2006/relationships/image" Target="../media/image-3-4.png"/><Relationship Id="rId5" Type="http://schemas.openxmlformats.org/officeDocument/2006/relationships/image" Target="../media/image-3-5.svg"/><Relationship Id="rId6" Type="http://schemas.openxmlformats.org/officeDocument/2006/relationships/image" Target="../media/image-3-6.png"/><Relationship Id="rId7" Type="http://schemas.openxmlformats.org/officeDocument/2006/relationships/image" Target="../media/image-3-7.svg"/><Relationship Id="rId8" Type="http://schemas.openxmlformats.org/officeDocument/2006/relationships/image" Target="../media/image-3-8.png"/><Relationship Id="rId9" Type="http://schemas.openxmlformats.org/officeDocument/2006/relationships/image" Target="../media/image-3-9.svg"/><Relationship Id="rId10" Type="http://schemas.openxmlformats.org/officeDocument/2006/relationships/slideLayout" Target="../slideLayouts/slideLayout4.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sv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sv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svg"/><Relationship Id="rId10" Type="http://schemas.openxmlformats.org/officeDocument/2006/relationships/image" Target="../media/image-6-10.png"/><Relationship Id="rId11" Type="http://schemas.openxmlformats.org/officeDocument/2006/relationships/image" Target="../media/image-6-11.png"/><Relationship Id="rId12" Type="http://schemas.openxmlformats.org/officeDocument/2006/relationships/image" Target="../media/image-6-12.svg"/><Relationship Id="rId13" Type="http://schemas.openxmlformats.org/officeDocument/2006/relationships/image" Target="../media/image-6-13.png"/><Relationship Id="rId14" Type="http://schemas.openxmlformats.org/officeDocument/2006/relationships/image" Target="../media/image-6-14.png"/><Relationship Id="rId15" Type="http://schemas.openxmlformats.org/officeDocument/2006/relationships/image" Target="../media/image-6-15.svg"/><Relationship Id="rId16" Type="http://schemas.openxmlformats.org/officeDocument/2006/relationships/slideLayout" Target="../slideLayouts/slideLayout7.xml"/><Relationship Id="rId1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8.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slideLayout" Target="../slideLayouts/slideLayout9.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0.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931908"/>
            <a:ext cx="7556421" cy="2480310"/>
          </a:xfrm>
          <a:prstGeom prst="rect">
            <a:avLst/>
          </a:prstGeom>
          <a:noFill/>
          <a:ln/>
        </p:spPr>
        <p:txBody>
          <a:bodyPr wrap="square" lIns="0" tIns="0" rIns="0" bIns="0" rtlCol="0" anchor="t"/>
          <a:lstStyle/>
          <a:p>
            <a:pPr algn="l" indent="0" marL="0">
              <a:lnSpc>
                <a:spcPts val="4850"/>
              </a:lnSpc>
              <a:buNone/>
            </a:pPr>
            <a:r>
              <a:rPr lang="en-US" sz="3900" b="1" dirty="0">
                <a:solidFill>
                  <a:srgbClr val="443728"/>
                </a:solidFill>
                <a:latin typeface="Crimson Pro Bold" pitchFamily="34" charset="0"/>
                <a:ea typeface="Crimson Pro Bold" pitchFamily="34" charset="-122"/>
                <a:cs typeface="Crimson Pro Bold" pitchFamily="34" charset="-120"/>
              </a:rPr>
              <a:t>Управління талантами: залучення, розвиток та утримання знань працівників</a:t>
            </a:r>
            <a:endParaRPr lang="en-US" sz="3900" dirty="0"/>
          </a:p>
        </p:txBody>
      </p:sp>
      <p:sp>
        <p:nvSpPr>
          <p:cNvPr id="4" name="Text 1"/>
          <p:cNvSpPr/>
          <p:nvPr/>
        </p:nvSpPr>
        <p:spPr>
          <a:xfrm>
            <a:off x="6280190" y="4709874"/>
            <a:ext cx="7556421" cy="1587698"/>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Сучасне управління талантами – це стратегічний підхід до залучення, розвитку та утримання найкращих співробітників в організації. У цій презентації ми розглянемо ключові аспекти побудови ефективної системи управління талантами, яка допоможе вашій організації стати роботодавцем вибору та зберегти цінних працівників.</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69965" y="462439"/>
            <a:ext cx="6970514" cy="523399"/>
          </a:xfrm>
          <a:prstGeom prst="rect">
            <a:avLst/>
          </a:prstGeom>
          <a:noFill/>
          <a:ln/>
        </p:spPr>
        <p:txBody>
          <a:bodyPr wrap="none" lIns="0" tIns="0" rIns="0" bIns="0" rtlCol="0" anchor="t"/>
          <a:lstStyle/>
          <a:p>
            <a:pPr algn="l" indent="0" marL="0">
              <a:lnSpc>
                <a:spcPts val="4100"/>
              </a:lnSpc>
              <a:buNone/>
            </a:pPr>
            <a:r>
              <a:rPr lang="en-US" sz="3250" b="1" dirty="0">
                <a:solidFill>
                  <a:srgbClr val="443728"/>
                </a:solidFill>
                <a:latin typeface="Crimson Pro Bold" pitchFamily="34" charset="0"/>
                <a:ea typeface="Crimson Pro Bold" pitchFamily="34" charset="-122"/>
                <a:cs typeface="Crimson Pro Bold" pitchFamily="34" charset="-120"/>
              </a:rPr>
              <a:t>Штучний інтелект у рекрутингу</a:t>
            </a:r>
            <a:endParaRPr lang="en-US" sz="325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669965" y="1320760"/>
            <a:ext cx="418743" cy="418743"/>
          </a:xfrm>
          <a:prstGeom prst="rect">
            <a:avLst/>
          </a:prstGeom>
        </p:spPr>
      </p:pic>
      <p:sp>
        <p:nvSpPr>
          <p:cNvPr id="4" name="Text 1"/>
          <p:cNvSpPr/>
          <p:nvPr/>
        </p:nvSpPr>
        <p:spPr>
          <a:xfrm>
            <a:off x="1298019" y="1420178"/>
            <a:ext cx="3683198" cy="261699"/>
          </a:xfrm>
          <a:prstGeom prst="rect">
            <a:avLst/>
          </a:prstGeom>
          <a:noFill/>
          <a:ln/>
        </p:spPr>
        <p:txBody>
          <a:bodyPr wrap="none" lIns="0" tIns="0" rIns="0" bIns="0" rtlCol="0" anchor="t"/>
          <a:lstStyle/>
          <a:p>
            <a:pPr algn="l" indent="0" marL="0">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Автоматизація скринінгу резюме</a:t>
            </a:r>
            <a:endParaRPr lang="en-US" sz="1600" dirty="0"/>
          </a:p>
        </p:txBody>
      </p:sp>
      <p:sp>
        <p:nvSpPr>
          <p:cNvPr id="5" name="Text 2"/>
          <p:cNvSpPr/>
          <p:nvPr/>
        </p:nvSpPr>
        <p:spPr>
          <a:xfrm>
            <a:off x="1298019" y="1782366"/>
            <a:ext cx="5912525" cy="1340048"/>
          </a:xfrm>
          <a:prstGeom prst="rect">
            <a:avLst/>
          </a:prstGeom>
          <a:noFill/>
          <a:ln/>
        </p:spPr>
        <p:txBody>
          <a:bodyPr wrap="squar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ШІ може проаналізувати сотні резюме за лічені хвилини, виявляючи найбільш релевантних кандидатів на основі навичок, досвіду та ключових слів. Системи машинного навчання постійно вдосконалюються, аналізуючи, які кандидати стають успішними співробітниками.</a:t>
            </a:r>
            <a:endParaRPr lang="en-US" sz="1300" dirty="0"/>
          </a:p>
        </p:txBody>
      </p:sp>
      <p:pic>
        <p:nvPicPr>
          <p:cNvPr id="6"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19856" y="1320760"/>
            <a:ext cx="418743" cy="418743"/>
          </a:xfrm>
          <a:prstGeom prst="rect">
            <a:avLst/>
          </a:prstGeom>
        </p:spPr>
      </p:pic>
      <p:sp>
        <p:nvSpPr>
          <p:cNvPr id="7" name="Text 3"/>
          <p:cNvSpPr/>
          <p:nvPr/>
        </p:nvSpPr>
        <p:spPr>
          <a:xfrm>
            <a:off x="8047911" y="1420178"/>
            <a:ext cx="3950851" cy="261699"/>
          </a:xfrm>
          <a:prstGeom prst="rect">
            <a:avLst/>
          </a:prstGeom>
          <a:noFill/>
          <a:ln/>
        </p:spPr>
        <p:txBody>
          <a:bodyPr wrap="none" lIns="0" tIns="0" rIns="0" bIns="0" rtlCol="0" anchor="t"/>
          <a:lstStyle/>
          <a:p>
            <a:pPr algn="l" indent="0" marL="0">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Чат-боти для первинної комунікації</a:t>
            </a:r>
            <a:endParaRPr lang="en-US" sz="1600" dirty="0"/>
          </a:p>
        </p:txBody>
      </p:sp>
      <p:sp>
        <p:nvSpPr>
          <p:cNvPr id="8" name="Text 4"/>
          <p:cNvSpPr/>
          <p:nvPr/>
        </p:nvSpPr>
        <p:spPr>
          <a:xfrm>
            <a:off x="8047911" y="1782366"/>
            <a:ext cx="5912525" cy="1072039"/>
          </a:xfrm>
          <a:prstGeom prst="rect">
            <a:avLst/>
          </a:prstGeom>
          <a:noFill/>
          <a:ln/>
        </p:spPr>
        <p:txBody>
          <a:bodyPr wrap="squar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ШІ-асистенти можуть відповідати на базові питання кандидатів 24/7, проводити попередній скринінг, збирати необхідну інформацію та навіть планувати інтерв'ю. Це звільняє час рекрутерів для більш складних завдань.</a:t>
            </a:r>
            <a:endParaRPr lang="en-US" sz="1300" dirty="0"/>
          </a:p>
        </p:txBody>
      </p:sp>
      <p:pic>
        <p:nvPicPr>
          <p:cNvPr id="9"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965" y="3457337"/>
            <a:ext cx="418743" cy="418743"/>
          </a:xfrm>
          <a:prstGeom prst="rect">
            <a:avLst/>
          </a:prstGeom>
        </p:spPr>
      </p:pic>
      <p:sp>
        <p:nvSpPr>
          <p:cNvPr id="10" name="Text 5"/>
          <p:cNvSpPr/>
          <p:nvPr/>
        </p:nvSpPr>
        <p:spPr>
          <a:xfrm>
            <a:off x="1298019" y="3556754"/>
            <a:ext cx="2647831" cy="261699"/>
          </a:xfrm>
          <a:prstGeom prst="rect">
            <a:avLst/>
          </a:prstGeom>
          <a:noFill/>
          <a:ln/>
        </p:spPr>
        <p:txBody>
          <a:bodyPr wrap="none" lIns="0" tIns="0" rIns="0" bIns="0" rtlCol="0" anchor="t"/>
          <a:lstStyle/>
          <a:p>
            <a:pPr algn="l" indent="0" marL="0">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Предиктивна аналітика</a:t>
            </a:r>
            <a:endParaRPr lang="en-US" sz="1600" dirty="0"/>
          </a:p>
        </p:txBody>
      </p:sp>
      <p:sp>
        <p:nvSpPr>
          <p:cNvPr id="11" name="Text 6"/>
          <p:cNvSpPr/>
          <p:nvPr/>
        </p:nvSpPr>
        <p:spPr>
          <a:xfrm>
            <a:off x="1298019" y="3918942"/>
            <a:ext cx="5912525" cy="804029"/>
          </a:xfrm>
          <a:prstGeom prst="rect">
            <a:avLst/>
          </a:prstGeom>
          <a:noFill/>
          <a:ln/>
        </p:spPr>
        <p:txBody>
          <a:bodyPr wrap="squar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Алгоритми ШІ можуть прогнозувати ймовірність успіху кандидата на позиції, ризик звільнення та культурну відповідність. Аналіз даних про попередні найми допомагає приймати кращі рішення.</a:t>
            </a:r>
            <a:endParaRPr lang="en-US" sz="1300" dirty="0"/>
          </a:p>
        </p:txBody>
      </p:sp>
      <p:pic>
        <p:nvPicPr>
          <p:cNvPr id="12"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19856" y="3457337"/>
            <a:ext cx="418743" cy="418743"/>
          </a:xfrm>
          <a:prstGeom prst="rect">
            <a:avLst/>
          </a:prstGeom>
        </p:spPr>
      </p:pic>
      <p:sp>
        <p:nvSpPr>
          <p:cNvPr id="13" name="Text 7"/>
          <p:cNvSpPr/>
          <p:nvPr/>
        </p:nvSpPr>
        <p:spPr>
          <a:xfrm>
            <a:off x="8047911" y="3556754"/>
            <a:ext cx="3652242" cy="261699"/>
          </a:xfrm>
          <a:prstGeom prst="rect">
            <a:avLst/>
          </a:prstGeom>
          <a:noFill/>
          <a:ln/>
        </p:spPr>
        <p:txBody>
          <a:bodyPr wrap="none" lIns="0" tIns="0" rIns="0" bIns="0" rtlCol="0" anchor="t"/>
          <a:lstStyle/>
          <a:p>
            <a:pPr algn="l" indent="0" marL="0">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Інтелектуальний пошук талантів</a:t>
            </a:r>
            <a:endParaRPr lang="en-US" sz="1600" dirty="0"/>
          </a:p>
        </p:txBody>
      </p:sp>
      <p:sp>
        <p:nvSpPr>
          <p:cNvPr id="14" name="Text 8"/>
          <p:cNvSpPr/>
          <p:nvPr/>
        </p:nvSpPr>
        <p:spPr>
          <a:xfrm>
            <a:off x="8047911" y="3918942"/>
            <a:ext cx="5912525" cy="804029"/>
          </a:xfrm>
          <a:prstGeom prst="rect">
            <a:avLst/>
          </a:prstGeom>
          <a:noFill/>
          <a:ln/>
        </p:spPr>
        <p:txBody>
          <a:bodyPr wrap="squar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ШІ-інструменти можуть сканувати LinkedIn, GitHub та інші платформи, автоматично ідентифікуючи потенційних кандидатів, які відповідають вимогам, навіть якщо вони не шукають роботу активно.</a:t>
            </a:r>
            <a:endParaRPr lang="en-US" sz="1300" dirty="0"/>
          </a:p>
        </p:txBody>
      </p:sp>
      <p:pic>
        <p:nvPicPr>
          <p:cNvPr id="15"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9965" y="5057894"/>
            <a:ext cx="418743" cy="418743"/>
          </a:xfrm>
          <a:prstGeom prst="rect">
            <a:avLst/>
          </a:prstGeom>
        </p:spPr>
      </p:pic>
      <p:sp>
        <p:nvSpPr>
          <p:cNvPr id="16" name="Text 9"/>
          <p:cNvSpPr/>
          <p:nvPr/>
        </p:nvSpPr>
        <p:spPr>
          <a:xfrm>
            <a:off x="1298019" y="5157311"/>
            <a:ext cx="2978825" cy="261699"/>
          </a:xfrm>
          <a:prstGeom prst="rect">
            <a:avLst/>
          </a:prstGeom>
          <a:noFill/>
          <a:ln/>
        </p:spPr>
        <p:txBody>
          <a:bodyPr wrap="none" lIns="0" tIns="0" rIns="0" bIns="0" rtlCol="0" anchor="t"/>
          <a:lstStyle/>
          <a:p>
            <a:pPr algn="l" indent="0" marL="0">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Зменшення упередженості</a:t>
            </a:r>
            <a:endParaRPr lang="en-US" sz="1600" dirty="0"/>
          </a:p>
        </p:txBody>
      </p:sp>
      <p:sp>
        <p:nvSpPr>
          <p:cNvPr id="17" name="Text 10"/>
          <p:cNvSpPr/>
          <p:nvPr/>
        </p:nvSpPr>
        <p:spPr>
          <a:xfrm>
            <a:off x="1298019" y="5519499"/>
            <a:ext cx="5912525" cy="1072039"/>
          </a:xfrm>
          <a:prstGeom prst="rect">
            <a:avLst/>
          </a:prstGeom>
          <a:noFill/>
          <a:ln/>
        </p:spPr>
        <p:txBody>
          <a:bodyPr wrap="squar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При правильному налаштуванні ШІ може зменшити несвідомі упередження у процесі відбору, оцінюючи кандидатів виключно на основі об'єктивних критеріїв. Проте важливо регулярно аудитувати алгоритми на предмет дискримінації.</a:t>
            </a:r>
            <a:endParaRPr lang="en-US" sz="1300" dirty="0"/>
          </a:p>
        </p:txBody>
      </p:sp>
      <p:pic>
        <p:nvPicPr>
          <p:cNvPr id="18"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19856" y="5057894"/>
            <a:ext cx="418743" cy="418743"/>
          </a:xfrm>
          <a:prstGeom prst="rect">
            <a:avLst/>
          </a:prstGeom>
        </p:spPr>
      </p:pic>
      <p:sp>
        <p:nvSpPr>
          <p:cNvPr id="19" name="Text 11"/>
          <p:cNvSpPr/>
          <p:nvPr/>
        </p:nvSpPr>
        <p:spPr>
          <a:xfrm>
            <a:off x="8047911" y="5157311"/>
            <a:ext cx="2380536" cy="261699"/>
          </a:xfrm>
          <a:prstGeom prst="rect">
            <a:avLst/>
          </a:prstGeom>
          <a:noFill/>
          <a:ln/>
        </p:spPr>
        <p:txBody>
          <a:bodyPr wrap="none" lIns="0" tIns="0" rIns="0" bIns="0" rtlCol="0" anchor="t"/>
          <a:lstStyle/>
          <a:p>
            <a:pPr algn="l" indent="0" marL="0">
              <a:lnSpc>
                <a:spcPts val="2050"/>
              </a:lnSpc>
              <a:buNone/>
            </a:pPr>
            <a:r>
              <a:rPr lang="en-US" sz="1600" b="1" dirty="0">
                <a:solidFill>
                  <a:srgbClr val="443728"/>
                </a:solidFill>
                <a:latin typeface="Crimson Pro Bold" pitchFamily="34" charset="0"/>
                <a:ea typeface="Crimson Pro Bold" pitchFamily="34" charset="-122"/>
                <a:cs typeface="Crimson Pro Bold" pitchFamily="34" charset="-120"/>
              </a:rPr>
              <a:t>Аналіз відео-інтерв'ю</a:t>
            </a:r>
            <a:endParaRPr lang="en-US" sz="1600" dirty="0"/>
          </a:p>
        </p:txBody>
      </p:sp>
      <p:sp>
        <p:nvSpPr>
          <p:cNvPr id="20" name="Text 12"/>
          <p:cNvSpPr/>
          <p:nvPr/>
        </p:nvSpPr>
        <p:spPr>
          <a:xfrm>
            <a:off x="8047911" y="5519499"/>
            <a:ext cx="5912525" cy="804029"/>
          </a:xfrm>
          <a:prstGeom prst="rect">
            <a:avLst/>
          </a:prstGeom>
          <a:noFill/>
          <a:ln/>
        </p:spPr>
        <p:txBody>
          <a:bodyPr wrap="square" lIns="0" tIns="0" rIns="0" bIns="0" rtlCol="0" anchor="t"/>
          <a:lstStyle/>
          <a:p>
            <a:pPr algn="l" indent="0" marL="0">
              <a:lnSpc>
                <a:spcPts val="2100"/>
              </a:lnSpc>
              <a:buNone/>
            </a:pPr>
            <a:r>
              <a:rPr lang="en-US" sz="1300" dirty="0">
                <a:solidFill>
                  <a:srgbClr val="443728"/>
                </a:solidFill>
                <a:latin typeface="Open Sans" pitchFamily="34" charset="0"/>
                <a:ea typeface="Open Sans" pitchFamily="34" charset="-122"/>
                <a:cs typeface="Open Sans" pitchFamily="34" charset="-120"/>
              </a:rPr>
              <a:t>Системи можуть аналізувати записи відео-інтерв'ю, оцінюючи не тільки відповіді, але й мову тіла, тон голосу, впевненість кандидата. Це додає об'єктивності до процесу оцінки.</a:t>
            </a:r>
            <a:endParaRPr lang="en-US" sz="1300" dirty="0"/>
          </a:p>
        </p:txBody>
      </p:sp>
      <p:sp>
        <p:nvSpPr>
          <p:cNvPr id="21" name="Shape 13"/>
          <p:cNvSpPr/>
          <p:nvPr/>
        </p:nvSpPr>
        <p:spPr>
          <a:xfrm>
            <a:off x="669965" y="6779895"/>
            <a:ext cx="13290471" cy="987266"/>
          </a:xfrm>
          <a:prstGeom prst="roundRect">
            <a:avLst>
              <a:gd name="adj" fmla="val 7126"/>
            </a:avLst>
          </a:prstGeom>
          <a:solidFill>
            <a:srgbClr val="E1D4D0"/>
          </a:solidFill>
          <a:ln/>
        </p:spPr>
      </p:sp>
      <p:pic>
        <p:nvPicPr>
          <p:cNvPr id="22" name="Image 6" descr="preencoded.png">    </p:cNvPr>
          <p:cNvPicPr>
            <a:picLocks noChangeAspect="1"/>
          </p:cNvPicPr>
          <p:nvPr/>
        </p:nvPicPr>
        <p:blipFill>
          <a:blip r:embed="rId13"/>
          <a:stretch>
            <a:fillRect/>
          </a:stretch>
        </p:blipFill>
        <p:spPr>
          <a:xfrm>
            <a:off x="837367" y="7040642"/>
            <a:ext cx="209312" cy="167402"/>
          </a:xfrm>
          <a:prstGeom prst="rect">
            <a:avLst/>
          </a:prstGeom>
        </p:spPr>
      </p:pic>
      <p:sp>
        <p:nvSpPr>
          <p:cNvPr id="23" name="Text 14"/>
          <p:cNvSpPr/>
          <p:nvPr/>
        </p:nvSpPr>
        <p:spPr>
          <a:xfrm>
            <a:off x="1214080" y="6989088"/>
            <a:ext cx="12578953" cy="543639"/>
          </a:xfrm>
          <a:prstGeom prst="rect">
            <a:avLst/>
          </a:prstGeom>
          <a:noFill/>
          <a:ln/>
        </p:spPr>
        <p:txBody>
          <a:bodyPr wrap="square" lIns="0" tIns="0" rIns="0" bIns="0" rtlCol="0" anchor="t"/>
          <a:lstStyle/>
          <a:p>
            <a:pPr algn="l" indent="0" marL="0">
              <a:lnSpc>
                <a:spcPts val="2100"/>
              </a:lnSpc>
              <a:buNone/>
            </a:pPr>
            <a:r>
              <a:rPr lang="en-US" sz="1300" b="1" dirty="0">
                <a:solidFill>
                  <a:srgbClr val="000000"/>
                </a:solidFill>
                <a:latin typeface="Open Sans" pitchFamily="34" charset="0"/>
                <a:ea typeface="Open Sans" pitchFamily="34" charset="-122"/>
                <a:cs typeface="Open Sans" pitchFamily="34" charset="-120"/>
              </a:rPr>
              <a:t>⚠️</a:t>
            </a:r>
            <a:pPr algn="l" indent="0" marL="0">
              <a:lnSpc>
                <a:spcPts val="2100"/>
              </a:lnSpc>
              <a:buNone/>
            </a:pPr>
            <a:r>
              <a:rPr lang="en-US" sz="1300" dirty="0">
                <a:solidFill>
                  <a:srgbClr val="000000"/>
                </a:solidFill>
                <a:latin typeface="Open Sans" pitchFamily="34" charset="0"/>
                <a:ea typeface="Open Sans" pitchFamily="34" charset="-122"/>
                <a:cs typeface="Open Sans" pitchFamily="34" charset="-120"/>
              </a:rPr>
              <a:t> Важливо:</a:t>
            </a:r>
            <a:pPr algn="l" indent="0" marL="0">
              <a:lnSpc>
                <a:spcPts val="2100"/>
              </a:lnSpc>
              <a:buNone/>
            </a:pPr>
            <a:r>
              <a:rPr lang="en-US" sz="1300" dirty="0">
                <a:solidFill>
                  <a:srgbClr val="000000"/>
                </a:solidFill>
                <a:latin typeface="Open Sans" pitchFamily="34" charset="0"/>
                <a:ea typeface="Open Sans" pitchFamily="34" charset="-122"/>
                <a:cs typeface="Open Sans" pitchFamily="34" charset="-120"/>
              </a:rPr>
              <a:t> ШІ – це інструмент для підтримки, а не заміни людських рішень. Фінальне рішення про найм завжди має приймати людина, враховуючи контекст, культурну відповідність та інтуїцію.</a:t>
            </a:r>
            <a:endParaRPr lang="en-US" sz="13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541734" y="709374"/>
            <a:ext cx="11911608" cy="423267"/>
          </a:xfrm>
          <a:prstGeom prst="rect">
            <a:avLst/>
          </a:prstGeom>
          <a:noFill/>
          <a:ln/>
        </p:spPr>
        <p:txBody>
          <a:bodyPr wrap="none" lIns="0" tIns="0" rIns="0" bIns="0" rtlCol="0" anchor="t"/>
          <a:lstStyle/>
          <a:p>
            <a:pPr algn="l" indent="0" marL="0">
              <a:lnSpc>
                <a:spcPts val="3300"/>
              </a:lnSpc>
              <a:buNone/>
            </a:pPr>
            <a:r>
              <a:rPr lang="en-US" sz="2650" b="1" dirty="0">
                <a:solidFill>
                  <a:srgbClr val="443728"/>
                </a:solidFill>
                <a:latin typeface="Crimson Pro Bold" pitchFamily="34" charset="0"/>
                <a:ea typeface="Crimson Pro Bold" pitchFamily="34" charset="-122"/>
                <a:cs typeface="Crimson Pro Bold" pitchFamily="34" charset="-120"/>
              </a:rPr>
              <a:t>Системи відстеження кандидатів (ATS): оптимізація процесу найму</a:t>
            </a:r>
            <a:endParaRPr lang="en-US" sz="2650" dirty="0"/>
          </a:p>
        </p:txBody>
      </p:sp>
      <p:sp>
        <p:nvSpPr>
          <p:cNvPr id="3" name="Text 1"/>
          <p:cNvSpPr/>
          <p:nvPr/>
        </p:nvSpPr>
        <p:spPr>
          <a:xfrm>
            <a:off x="541734" y="1471136"/>
            <a:ext cx="2031682" cy="253841"/>
          </a:xfrm>
          <a:prstGeom prst="rect">
            <a:avLst/>
          </a:prstGeom>
          <a:noFill/>
          <a:ln/>
        </p:spPr>
        <p:txBody>
          <a:bodyPr wrap="none" lIns="0" tIns="0" rIns="0" bIns="0" rtlCol="0" anchor="t"/>
          <a:lstStyle/>
          <a:p>
            <a:pPr algn="l" indent="0" marL="0">
              <a:lnSpc>
                <a:spcPts val="1950"/>
              </a:lnSpc>
              <a:buNone/>
            </a:pPr>
            <a:r>
              <a:rPr lang="en-US" sz="1550" b="1" dirty="0">
                <a:solidFill>
                  <a:srgbClr val="443728"/>
                </a:solidFill>
                <a:latin typeface="Crimson Pro Bold" pitchFamily="34" charset="0"/>
                <a:ea typeface="Crimson Pro Bold" pitchFamily="34" charset="-122"/>
                <a:cs typeface="Crimson Pro Bold" pitchFamily="34" charset="-120"/>
              </a:rPr>
              <a:t>Що таке ATS?</a:t>
            </a:r>
            <a:endParaRPr lang="en-US" sz="1550" dirty="0"/>
          </a:p>
        </p:txBody>
      </p:sp>
      <p:sp>
        <p:nvSpPr>
          <p:cNvPr id="4" name="Text 2"/>
          <p:cNvSpPr/>
          <p:nvPr/>
        </p:nvSpPr>
        <p:spPr>
          <a:xfrm>
            <a:off x="541734" y="1860352"/>
            <a:ext cx="6608326" cy="650081"/>
          </a:xfrm>
          <a:prstGeom prst="rect">
            <a:avLst/>
          </a:prstGeom>
          <a:noFill/>
          <a:ln/>
        </p:spPr>
        <p:txBody>
          <a:bodyPr wrap="squar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Applicant Tracking System (ATS) – це програмне забезпечення, яке автоматизує та централізує процес рекрутингу від публікації вакансії до найму кандидата. Це цифровий помічник рекрутера, який організовує всі етапи залучення талантів.</a:t>
            </a:r>
            <a:endParaRPr lang="en-US" sz="1050" dirty="0"/>
          </a:p>
        </p:txBody>
      </p:sp>
      <p:sp>
        <p:nvSpPr>
          <p:cNvPr id="5" name="Text 3"/>
          <p:cNvSpPr/>
          <p:nvPr/>
        </p:nvSpPr>
        <p:spPr>
          <a:xfrm>
            <a:off x="541734" y="2645807"/>
            <a:ext cx="1806654"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Ключові функції ATS:</a:t>
            </a:r>
            <a:endParaRPr lang="en-US" sz="1300" dirty="0"/>
          </a:p>
        </p:txBody>
      </p:sp>
      <p:sp>
        <p:nvSpPr>
          <p:cNvPr id="6" name="Text 4"/>
          <p:cNvSpPr/>
          <p:nvPr/>
        </p:nvSpPr>
        <p:spPr>
          <a:xfrm>
            <a:off x="541734" y="2992755"/>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Управління вакансіями:</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публікація на множині платформ одночасно</a:t>
            </a:r>
            <a:endParaRPr lang="en-US" sz="1050" dirty="0"/>
          </a:p>
        </p:txBody>
      </p:sp>
      <p:sp>
        <p:nvSpPr>
          <p:cNvPr id="7" name="Text 5"/>
          <p:cNvSpPr/>
          <p:nvPr/>
        </p:nvSpPr>
        <p:spPr>
          <a:xfrm>
            <a:off x="541734" y="3256836"/>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Парсинг резюме:</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автоматичне витягнення даних з CV</a:t>
            </a:r>
            <a:endParaRPr lang="en-US" sz="1050" dirty="0"/>
          </a:p>
        </p:txBody>
      </p:sp>
      <p:sp>
        <p:nvSpPr>
          <p:cNvPr id="8" name="Text 6"/>
          <p:cNvSpPr/>
          <p:nvPr/>
        </p:nvSpPr>
        <p:spPr>
          <a:xfrm>
            <a:off x="541734" y="3520916"/>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База кандидатів:</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централізоване сховище всіх аплікантів</a:t>
            </a:r>
            <a:endParaRPr lang="en-US" sz="1050" dirty="0"/>
          </a:p>
        </p:txBody>
      </p:sp>
      <p:sp>
        <p:nvSpPr>
          <p:cNvPr id="9" name="Text 7"/>
          <p:cNvSpPr/>
          <p:nvPr/>
        </p:nvSpPr>
        <p:spPr>
          <a:xfrm>
            <a:off x="541734" y="3784997"/>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Управління pipeline:</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відстеження етапів відбору</a:t>
            </a:r>
            <a:endParaRPr lang="en-US" sz="1050" dirty="0"/>
          </a:p>
        </p:txBody>
      </p:sp>
      <p:sp>
        <p:nvSpPr>
          <p:cNvPr id="10" name="Text 8"/>
          <p:cNvSpPr/>
          <p:nvPr/>
        </p:nvSpPr>
        <p:spPr>
          <a:xfrm>
            <a:off x="541734" y="4049078"/>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Комунікація:</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автоматизовані email та SMS</a:t>
            </a:r>
            <a:endParaRPr lang="en-US" sz="1050" dirty="0"/>
          </a:p>
        </p:txBody>
      </p:sp>
      <p:sp>
        <p:nvSpPr>
          <p:cNvPr id="11" name="Text 9"/>
          <p:cNvSpPr/>
          <p:nvPr/>
        </p:nvSpPr>
        <p:spPr>
          <a:xfrm>
            <a:off x="541734" y="4313158"/>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Співпраця команди:</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коментарі та оцінки від інтерв'юерів</a:t>
            </a:r>
            <a:endParaRPr lang="en-US" sz="1050" dirty="0"/>
          </a:p>
        </p:txBody>
      </p:sp>
      <p:sp>
        <p:nvSpPr>
          <p:cNvPr id="12" name="Text 10"/>
          <p:cNvSpPr/>
          <p:nvPr/>
        </p:nvSpPr>
        <p:spPr>
          <a:xfrm>
            <a:off x="541734" y="4577239"/>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Аналітика:</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звіти про ефективність рекрутингу</a:t>
            </a:r>
            <a:endParaRPr lang="en-US" sz="1050" dirty="0"/>
          </a:p>
        </p:txBody>
      </p:sp>
      <p:sp>
        <p:nvSpPr>
          <p:cNvPr id="13" name="Text 11"/>
          <p:cNvSpPr/>
          <p:nvPr/>
        </p:nvSpPr>
        <p:spPr>
          <a:xfrm>
            <a:off x="541734" y="4841319"/>
            <a:ext cx="6608326" cy="216694"/>
          </a:xfrm>
          <a:prstGeom prst="rect">
            <a:avLst/>
          </a:prstGeom>
          <a:noFill/>
          <a:ln/>
        </p:spPr>
        <p:txBody>
          <a:bodyPr wrap="none" lIns="0" tIns="0" rIns="0" bIns="0" rtlCol="0" anchor="t"/>
          <a:lstStyle/>
          <a:p>
            <a:pPr algn="l" marL="342900" indent="-342900">
              <a:lnSpc>
                <a:spcPts val="1700"/>
              </a:lnSpc>
              <a:buSzPct val="100000"/>
              <a:buChar char="•"/>
            </a:pPr>
            <a:r>
              <a:rPr lang="en-US" sz="1050" b="1" dirty="0">
                <a:solidFill>
                  <a:srgbClr val="443728"/>
                </a:solidFill>
                <a:latin typeface="Open Sans" pitchFamily="34" charset="0"/>
                <a:ea typeface="Open Sans" pitchFamily="34" charset="-122"/>
                <a:cs typeface="Open Sans" pitchFamily="34" charset="-120"/>
              </a:rPr>
              <a:t>Compliance:</a:t>
            </a:r>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 відповідність вимогам законодавства</a:t>
            </a:r>
            <a:endParaRPr lang="en-US" sz="1050" dirty="0"/>
          </a:p>
        </p:txBody>
      </p:sp>
      <p:sp>
        <p:nvSpPr>
          <p:cNvPr id="14" name="Text 12"/>
          <p:cNvSpPr/>
          <p:nvPr/>
        </p:nvSpPr>
        <p:spPr>
          <a:xfrm>
            <a:off x="7487960" y="1471136"/>
            <a:ext cx="2096691"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Популярні ATS-системи:</a:t>
            </a:r>
            <a:endParaRPr lang="en-US" sz="1300" dirty="0"/>
          </a:p>
        </p:txBody>
      </p:sp>
      <p:sp>
        <p:nvSpPr>
          <p:cNvPr id="15" name="Shape 13"/>
          <p:cNvSpPr/>
          <p:nvPr/>
        </p:nvSpPr>
        <p:spPr>
          <a:xfrm>
            <a:off x="7487960" y="1834991"/>
            <a:ext cx="6608326" cy="864870"/>
          </a:xfrm>
          <a:prstGeom prst="roundRect">
            <a:avLst>
              <a:gd name="adj" fmla="val 6578"/>
            </a:avLst>
          </a:prstGeom>
          <a:solidFill>
            <a:srgbClr val="FFFCFA"/>
          </a:solidFill>
          <a:ln w="15240">
            <a:solidFill>
              <a:srgbClr val="D1C8C6"/>
            </a:solidFill>
            <a:prstDash val="solid"/>
          </a:ln>
        </p:spPr>
      </p:sp>
      <p:sp>
        <p:nvSpPr>
          <p:cNvPr id="16" name="Text 14"/>
          <p:cNvSpPr/>
          <p:nvPr/>
        </p:nvSpPr>
        <p:spPr>
          <a:xfrm>
            <a:off x="7638574" y="1985605"/>
            <a:ext cx="1693069"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Greenhouse</a:t>
            </a:r>
            <a:endParaRPr lang="en-US" sz="1300" dirty="0"/>
          </a:p>
        </p:txBody>
      </p:sp>
      <p:sp>
        <p:nvSpPr>
          <p:cNvPr id="17" name="Text 15"/>
          <p:cNvSpPr/>
          <p:nvPr/>
        </p:nvSpPr>
        <p:spPr>
          <a:xfrm>
            <a:off x="7638574" y="2332553"/>
            <a:ext cx="6307098" cy="216694"/>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Потужна система для mid-to-large компаній з фокусом на структурованих інтерв'ю та DEI</a:t>
            </a:r>
            <a:endParaRPr lang="en-US" sz="1050" dirty="0"/>
          </a:p>
        </p:txBody>
      </p:sp>
      <p:sp>
        <p:nvSpPr>
          <p:cNvPr id="18" name="Shape 16"/>
          <p:cNvSpPr/>
          <p:nvPr/>
        </p:nvSpPr>
        <p:spPr>
          <a:xfrm>
            <a:off x="7487960" y="2835235"/>
            <a:ext cx="6608326" cy="864870"/>
          </a:xfrm>
          <a:prstGeom prst="roundRect">
            <a:avLst>
              <a:gd name="adj" fmla="val 6578"/>
            </a:avLst>
          </a:prstGeom>
          <a:solidFill>
            <a:srgbClr val="FFFCFA"/>
          </a:solidFill>
          <a:ln w="15240">
            <a:solidFill>
              <a:srgbClr val="D1C8C6"/>
            </a:solidFill>
            <a:prstDash val="solid"/>
          </a:ln>
        </p:spPr>
      </p:sp>
      <p:sp>
        <p:nvSpPr>
          <p:cNvPr id="19" name="Text 17"/>
          <p:cNvSpPr/>
          <p:nvPr/>
        </p:nvSpPr>
        <p:spPr>
          <a:xfrm>
            <a:off x="7638574" y="2985849"/>
            <a:ext cx="1693069"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Lever</a:t>
            </a:r>
            <a:endParaRPr lang="en-US" sz="1300" dirty="0"/>
          </a:p>
        </p:txBody>
      </p:sp>
      <p:sp>
        <p:nvSpPr>
          <p:cNvPr id="20" name="Text 18"/>
          <p:cNvSpPr/>
          <p:nvPr/>
        </p:nvSpPr>
        <p:spPr>
          <a:xfrm>
            <a:off x="7638574" y="3332798"/>
            <a:ext cx="6307098" cy="216694"/>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Поєднує ATS та CRM, відмінна для проактивного рекрутингу</a:t>
            </a:r>
            <a:endParaRPr lang="en-US" sz="1050" dirty="0"/>
          </a:p>
        </p:txBody>
      </p:sp>
      <p:sp>
        <p:nvSpPr>
          <p:cNvPr id="21" name="Shape 19"/>
          <p:cNvSpPr/>
          <p:nvPr/>
        </p:nvSpPr>
        <p:spPr>
          <a:xfrm>
            <a:off x="7487960" y="3835479"/>
            <a:ext cx="6608326" cy="864870"/>
          </a:xfrm>
          <a:prstGeom prst="roundRect">
            <a:avLst>
              <a:gd name="adj" fmla="val 6578"/>
            </a:avLst>
          </a:prstGeom>
          <a:solidFill>
            <a:srgbClr val="FFFCFA"/>
          </a:solidFill>
          <a:ln w="15240">
            <a:solidFill>
              <a:srgbClr val="D1C8C6"/>
            </a:solidFill>
            <a:prstDash val="solid"/>
          </a:ln>
        </p:spPr>
      </p:sp>
      <p:sp>
        <p:nvSpPr>
          <p:cNvPr id="22" name="Text 20"/>
          <p:cNvSpPr/>
          <p:nvPr/>
        </p:nvSpPr>
        <p:spPr>
          <a:xfrm>
            <a:off x="7638574" y="3986093"/>
            <a:ext cx="1693069"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Workable</a:t>
            </a:r>
            <a:endParaRPr lang="en-US" sz="1300" dirty="0"/>
          </a:p>
        </p:txBody>
      </p:sp>
      <p:sp>
        <p:nvSpPr>
          <p:cNvPr id="23" name="Text 21"/>
          <p:cNvSpPr/>
          <p:nvPr/>
        </p:nvSpPr>
        <p:spPr>
          <a:xfrm>
            <a:off x="7638574" y="4333042"/>
            <a:ext cx="6307098" cy="216694"/>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User-friendly рішення для SMB з можливостями sourcing</a:t>
            </a:r>
            <a:endParaRPr lang="en-US" sz="1050" dirty="0"/>
          </a:p>
        </p:txBody>
      </p:sp>
      <p:sp>
        <p:nvSpPr>
          <p:cNvPr id="24" name="Shape 22"/>
          <p:cNvSpPr/>
          <p:nvPr/>
        </p:nvSpPr>
        <p:spPr>
          <a:xfrm>
            <a:off x="7487960" y="4835723"/>
            <a:ext cx="6608326" cy="864870"/>
          </a:xfrm>
          <a:prstGeom prst="roundRect">
            <a:avLst>
              <a:gd name="adj" fmla="val 6578"/>
            </a:avLst>
          </a:prstGeom>
          <a:solidFill>
            <a:srgbClr val="FFFCFA"/>
          </a:solidFill>
          <a:ln w="15240">
            <a:solidFill>
              <a:srgbClr val="D1C8C6"/>
            </a:solidFill>
            <a:prstDash val="solid"/>
          </a:ln>
        </p:spPr>
      </p:sp>
      <p:sp>
        <p:nvSpPr>
          <p:cNvPr id="25" name="Text 23"/>
          <p:cNvSpPr/>
          <p:nvPr/>
        </p:nvSpPr>
        <p:spPr>
          <a:xfrm>
            <a:off x="7638574" y="4986338"/>
            <a:ext cx="1693069"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SmartRecruiters</a:t>
            </a:r>
            <a:endParaRPr lang="en-US" sz="1300" dirty="0"/>
          </a:p>
        </p:txBody>
      </p:sp>
      <p:sp>
        <p:nvSpPr>
          <p:cNvPr id="26" name="Text 24"/>
          <p:cNvSpPr/>
          <p:nvPr/>
        </p:nvSpPr>
        <p:spPr>
          <a:xfrm>
            <a:off x="7638574" y="5333286"/>
            <a:ext cx="6307098" cy="216694"/>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Хмарна платформа з marketplace додаткових інтеграцій</a:t>
            </a:r>
            <a:endParaRPr lang="en-US" sz="1050" dirty="0"/>
          </a:p>
        </p:txBody>
      </p:sp>
      <p:sp>
        <p:nvSpPr>
          <p:cNvPr id="27" name="Text 25"/>
          <p:cNvSpPr/>
          <p:nvPr/>
        </p:nvSpPr>
        <p:spPr>
          <a:xfrm>
            <a:off x="7487960" y="5852874"/>
            <a:ext cx="2509480" cy="211574"/>
          </a:xfrm>
          <a:prstGeom prst="rect">
            <a:avLst/>
          </a:prstGeom>
          <a:noFill/>
          <a:ln/>
        </p:spPr>
        <p:txBody>
          <a:bodyPr wrap="none" lIns="0" tIns="0" rIns="0" bIns="0" rtlCol="0" anchor="t"/>
          <a:lstStyle/>
          <a:p>
            <a:pPr algn="l" indent="0" marL="0">
              <a:lnSpc>
                <a:spcPts val="1650"/>
              </a:lnSpc>
              <a:buNone/>
            </a:pPr>
            <a:r>
              <a:rPr lang="en-US" sz="1300" b="1" dirty="0">
                <a:solidFill>
                  <a:srgbClr val="443728"/>
                </a:solidFill>
                <a:latin typeface="Crimson Pro Bold" pitchFamily="34" charset="0"/>
                <a:ea typeface="Crimson Pro Bold" pitchFamily="34" charset="-122"/>
                <a:cs typeface="Crimson Pro Bold" pitchFamily="34" charset="-120"/>
              </a:rPr>
              <a:t>Переваги використання ATS:</a:t>
            </a:r>
            <a:endParaRPr lang="en-US" sz="1300" dirty="0"/>
          </a:p>
        </p:txBody>
      </p:sp>
      <p:sp>
        <p:nvSpPr>
          <p:cNvPr id="28" name="Text 26"/>
          <p:cNvSpPr/>
          <p:nvPr/>
        </p:nvSpPr>
        <p:spPr>
          <a:xfrm>
            <a:off x="7487960" y="6199823"/>
            <a:ext cx="6608326" cy="216694"/>
          </a:xfrm>
          <a:prstGeom prst="rect">
            <a:avLst/>
          </a:prstGeom>
          <a:noFill/>
          <a:ln/>
        </p:spPr>
        <p:txBody>
          <a:bodyPr wrap="none" lIns="0" tIns="0" rIns="0" bIns="0" rtlCol="0" anchor="t"/>
          <a:lstStyle/>
          <a:p>
            <a:pPr algn="l" marL="342900" indent="-342900">
              <a:lnSpc>
                <a:spcPts val="1700"/>
              </a:lnSpc>
              <a:buSzPct val="100000"/>
              <a:buFont typeface="+mj-lt"/>
              <a:buAutoNum type="arabicPeriod" startAt="1"/>
            </a:pPr>
            <a:r>
              <a:rPr lang="en-US" sz="1050" dirty="0">
                <a:solidFill>
                  <a:srgbClr val="443728"/>
                </a:solidFill>
                <a:latin typeface="Open Sans" pitchFamily="34" charset="0"/>
                <a:ea typeface="Open Sans" pitchFamily="34" charset="-122"/>
                <a:cs typeface="Open Sans" pitchFamily="34" charset="-120"/>
              </a:rPr>
              <a:t>Економія часу рекрутерів до 40%</a:t>
            </a:r>
            <a:endParaRPr lang="en-US" sz="1050" dirty="0"/>
          </a:p>
        </p:txBody>
      </p:sp>
      <p:sp>
        <p:nvSpPr>
          <p:cNvPr id="29" name="Text 27"/>
          <p:cNvSpPr/>
          <p:nvPr/>
        </p:nvSpPr>
        <p:spPr>
          <a:xfrm>
            <a:off x="7487960" y="6463903"/>
            <a:ext cx="6608326" cy="216694"/>
          </a:xfrm>
          <a:prstGeom prst="rect">
            <a:avLst/>
          </a:prstGeom>
          <a:noFill/>
          <a:ln/>
        </p:spPr>
        <p:txBody>
          <a:bodyPr wrap="none" lIns="0" tIns="0" rIns="0" bIns="0" rtlCol="0" anchor="t"/>
          <a:lstStyle/>
          <a:p>
            <a:pPr algn="l" marL="342900" indent="-342900">
              <a:lnSpc>
                <a:spcPts val="1700"/>
              </a:lnSpc>
              <a:buSzPct val="100000"/>
              <a:buFont typeface="+mj-lt"/>
              <a:buAutoNum type="arabicPeriod" startAt="2"/>
            </a:pPr>
            <a:r>
              <a:rPr lang="en-US" sz="1050" dirty="0">
                <a:solidFill>
                  <a:srgbClr val="443728"/>
                </a:solidFill>
                <a:latin typeface="Open Sans" pitchFamily="34" charset="0"/>
                <a:ea typeface="Open Sans" pitchFamily="34" charset="-122"/>
                <a:cs typeface="Open Sans" pitchFamily="34" charset="-120"/>
              </a:rPr>
              <a:t>Покращення якості найму через структуровані процеси</a:t>
            </a:r>
            <a:endParaRPr lang="en-US" sz="1050" dirty="0"/>
          </a:p>
        </p:txBody>
      </p:sp>
      <p:sp>
        <p:nvSpPr>
          <p:cNvPr id="30" name="Text 28"/>
          <p:cNvSpPr/>
          <p:nvPr/>
        </p:nvSpPr>
        <p:spPr>
          <a:xfrm>
            <a:off x="7487960" y="6727984"/>
            <a:ext cx="6608326" cy="216694"/>
          </a:xfrm>
          <a:prstGeom prst="rect">
            <a:avLst/>
          </a:prstGeom>
          <a:noFill/>
          <a:ln/>
        </p:spPr>
        <p:txBody>
          <a:bodyPr wrap="none" lIns="0" tIns="0" rIns="0" bIns="0" rtlCol="0" anchor="t"/>
          <a:lstStyle/>
          <a:p>
            <a:pPr algn="l" marL="342900" indent="-342900">
              <a:lnSpc>
                <a:spcPts val="1700"/>
              </a:lnSpc>
              <a:buSzPct val="100000"/>
              <a:buFont typeface="+mj-lt"/>
              <a:buAutoNum type="arabicPeriod" startAt="3"/>
            </a:pPr>
            <a:r>
              <a:rPr lang="en-US" sz="1050" dirty="0">
                <a:solidFill>
                  <a:srgbClr val="443728"/>
                </a:solidFill>
                <a:latin typeface="Open Sans" pitchFamily="34" charset="0"/>
                <a:ea typeface="Open Sans" pitchFamily="34" charset="-122"/>
                <a:cs typeface="Open Sans" pitchFamily="34" charset="-120"/>
              </a:rPr>
              <a:t>Кращий candidate experience через швидку комунікацію</a:t>
            </a:r>
            <a:endParaRPr lang="en-US" sz="1050" dirty="0"/>
          </a:p>
        </p:txBody>
      </p:sp>
      <p:sp>
        <p:nvSpPr>
          <p:cNvPr id="31" name="Text 29"/>
          <p:cNvSpPr/>
          <p:nvPr/>
        </p:nvSpPr>
        <p:spPr>
          <a:xfrm>
            <a:off x="7487960" y="6992064"/>
            <a:ext cx="6608326" cy="216694"/>
          </a:xfrm>
          <a:prstGeom prst="rect">
            <a:avLst/>
          </a:prstGeom>
          <a:noFill/>
          <a:ln/>
        </p:spPr>
        <p:txBody>
          <a:bodyPr wrap="none" lIns="0" tIns="0" rIns="0" bIns="0" rtlCol="0" anchor="t"/>
          <a:lstStyle/>
          <a:p>
            <a:pPr algn="l" marL="342900" indent="-342900">
              <a:lnSpc>
                <a:spcPts val="1700"/>
              </a:lnSpc>
              <a:buSzPct val="100000"/>
              <a:buFont typeface="+mj-lt"/>
              <a:buAutoNum type="arabicPeriod" startAt="4"/>
            </a:pPr>
            <a:r>
              <a:rPr lang="en-US" sz="1050" dirty="0">
                <a:solidFill>
                  <a:srgbClr val="443728"/>
                </a:solidFill>
                <a:latin typeface="Open Sans" pitchFamily="34" charset="0"/>
                <a:ea typeface="Open Sans" pitchFamily="34" charset="-122"/>
                <a:cs typeface="Open Sans" pitchFamily="34" charset="-120"/>
              </a:rPr>
              <a:t>Data-driven рішення на основі аналітики</a:t>
            </a:r>
            <a:endParaRPr lang="en-US" sz="1050" dirty="0"/>
          </a:p>
        </p:txBody>
      </p:sp>
      <p:sp>
        <p:nvSpPr>
          <p:cNvPr id="32" name="Text 30"/>
          <p:cNvSpPr/>
          <p:nvPr/>
        </p:nvSpPr>
        <p:spPr>
          <a:xfrm>
            <a:off x="7487960" y="7256145"/>
            <a:ext cx="6608326" cy="216694"/>
          </a:xfrm>
          <a:prstGeom prst="rect">
            <a:avLst/>
          </a:prstGeom>
          <a:noFill/>
          <a:ln/>
        </p:spPr>
        <p:txBody>
          <a:bodyPr wrap="none" lIns="0" tIns="0" rIns="0" bIns="0" rtlCol="0" anchor="t"/>
          <a:lstStyle/>
          <a:p>
            <a:pPr algn="l" marL="342900" indent="-342900">
              <a:lnSpc>
                <a:spcPts val="1700"/>
              </a:lnSpc>
              <a:buSzPct val="100000"/>
              <a:buFont typeface="+mj-lt"/>
              <a:buAutoNum type="arabicPeriod" startAt="5"/>
            </a:pPr>
            <a:r>
              <a:rPr lang="en-US" sz="1050" dirty="0">
                <a:solidFill>
                  <a:srgbClr val="443728"/>
                </a:solidFill>
                <a:latin typeface="Open Sans" pitchFamily="34" charset="0"/>
                <a:ea typeface="Open Sans" pitchFamily="34" charset="-122"/>
                <a:cs typeface="Open Sans" pitchFamily="34" charset="-120"/>
              </a:rPr>
              <a:t>Compliance з GDPR та іншими регуляціями</a:t>
            </a:r>
            <a:endParaRPr lang="en-US" sz="10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423386" y="375999"/>
            <a:ext cx="8727758" cy="330756"/>
          </a:xfrm>
          <a:prstGeom prst="rect">
            <a:avLst/>
          </a:prstGeom>
          <a:noFill/>
          <a:ln/>
        </p:spPr>
        <p:txBody>
          <a:bodyPr wrap="none" lIns="0" tIns="0" rIns="0" bIns="0" rtlCol="0" anchor="t"/>
          <a:lstStyle/>
          <a:p>
            <a:pPr algn="l" indent="0" marL="0">
              <a:lnSpc>
                <a:spcPts val="2600"/>
              </a:lnSpc>
              <a:buNone/>
            </a:pPr>
            <a:r>
              <a:rPr lang="en-US" sz="2050" b="1" dirty="0">
                <a:solidFill>
                  <a:srgbClr val="443728"/>
                </a:solidFill>
                <a:latin typeface="Crimson Pro Bold" pitchFamily="34" charset="0"/>
                <a:ea typeface="Crimson Pro Bold" pitchFamily="34" charset="-122"/>
                <a:cs typeface="Crimson Pro Bold" pitchFamily="34" charset="-120"/>
              </a:rPr>
              <a:t>Candidate Experience: чому досвід кандидата критично важливий</a:t>
            </a:r>
            <a:endParaRPr lang="en-US" sz="2050" dirty="0"/>
          </a:p>
        </p:txBody>
      </p:sp>
      <p:sp>
        <p:nvSpPr>
          <p:cNvPr id="3" name="Text 1"/>
          <p:cNvSpPr/>
          <p:nvPr/>
        </p:nvSpPr>
        <p:spPr>
          <a:xfrm>
            <a:off x="582097" y="1037511"/>
            <a:ext cx="13624917" cy="169307"/>
          </a:xfrm>
          <a:prstGeom prst="rect">
            <a:avLst/>
          </a:prstGeom>
          <a:noFill/>
          <a:ln/>
        </p:spPr>
        <p:txBody>
          <a:bodyPr wrap="none" lIns="0" tIns="0" rIns="0" bIns="0" rtlCol="0" anchor="t"/>
          <a:lstStyle/>
          <a:p>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"У вас ніколи не буде другого шансу справити перше враження" – це особливо актуально для процесу найму</a:t>
            </a:r>
            <a:endParaRPr lang="en-US" sz="800" dirty="0"/>
          </a:p>
        </p:txBody>
      </p:sp>
      <p:sp>
        <p:nvSpPr>
          <p:cNvPr id="4" name="Shape 2"/>
          <p:cNvSpPr/>
          <p:nvPr/>
        </p:nvSpPr>
        <p:spPr>
          <a:xfrm>
            <a:off x="423386" y="918448"/>
            <a:ext cx="15240" cy="407432"/>
          </a:xfrm>
          <a:prstGeom prst="rect">
            <a:avLst/>
          </a:prstGeom>
          <a:solidFill>
            <a:srgbClr val="835E54"/>
          </a:solidFill>
          <a:ln/>
        </p:spPr>
      </p:sp>
      <p:sp>
        <p:nvSpPr>
          <p:cNvPr id="5" name="Text 3"/>
          <p:cNvSpPr/>
          <p:nvPr/>
        </p:nvSpPr>
        <p:spPr>
          <a:xfrm>
            <a:off x="423386" y="1540193"/>
            <a:ext cx="8166854" cy="338614"/>
          </a:xfrm>
          <a:prstGeom prst="rect">
            <a:avLst/>
          </a:prstGeom>
          <a:noFill/>
          <a:ln/>
        </p:spPr>
        <p:txBody>
          <a:bodyPr wrap="square" lIns="0" tIns="0" rIns="0" bIns="0" rtlCol="0" anchor="t"/>
          <a:lstStyle/>
          <a:p>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Candidate Experience (Досвід кандидата) – це загальне враження та емоції, які переживає людина під час взаємодії з компанією як потенційний працівник. Це включає всі точки контакту: від першого знайомства з вакансією до отримання оферу (або відмови).</a:t>
            </a:r>
            <a:endParaRPr lang="en-US" sz="800" dirty="0"/>
          </a:p>
        </p:txBody>
      </p:sp>
      <p:sp>
        <p:nvSpPr>
          <p:cNvPr id="6" name="Text 4"/>
          <p:cNvSpPr/>
          <p:nvPr/>
        </p:nvSpPr>
        <p:spPr>
          <a:xfrm>
            <a:off x="423386" y="1984653"/>
            <a:ext cx="1323142" cy="165259"/>
          </a:xfrm>
          <a:prstGeom prst="rect">
            <a:avLst/>
          </a:prstGeom>
          <a:noFill/>
          <a:ln/>
        </p:spPr>
        <p:txBody>
          <a:bodyPr wrap="none" lIns="0" tIns="0" rIns="0" bIns="0" rtlCol="0" anchor="t"/>
          <a:lstStyle/>
          <a:p>
            <a:pPr algn="l" indent="0" marL="0">
              <a:lnSpc>
                <a:spcPts val="1300"/>
              </a:lnSpc>
              <a:buNone/>
            </a:pPr>
            <a:r>
              <a:rPr lang="en-US" sz="1000" b="1" dirty="0">
                <a:solidFill>
                  <a:srgbClr val="443728"/>
                </a:solidFill>
                <a:latin typeface="Crimson Pro Bold" pitchFamily="34" charset="0"/>
                <a:ea typeface="Crimson Pro Bold" pitchFamily="34" charset="-122"/>
                <a:cs typeface="Crimson Pro Bold" pitchFamily="34" charset="-120"/>
              </a:rPr>
              <a:t>Чому це важливо?</a:t>
            </a:r>
            <a:endParaRPr lang="en-US" sz="1000" dirty="0"/>
          </a:p>
        </p:txBody>
      </p:sp>
      <p:sp>
        <p:nvSpPr>
          <p:cNvPr id="7" name="Text 5"/>
          <p:cNvSpPr/>
          <p:nvPr/>
        </p:nvSpPr>
        <p:spPr>
          <a:xfrm>
            <a:off x="423386" y="2255758"/>
            <a:ext cx="8166854" cy="169307"/>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443728"/>
                </a:solidFill>
                <a:latin typeface="Open Sans" pitchFamily="34" charset="0"/>
                <a:ea typeface="Open Sans" pitchFamily="34" charset="-122"/>
                <a:cs typeface="Open Sans" pitchFamily="34" charset="-120"/>
              </a:rPr>
              <a:t>Репутація бренду:</a:t>
            </a:r>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 72% кандидатів з негативним досвідом діляться ним онлайн (Glassdoor, LinkedIn)</a:t>
            </a:r>
            <a:endParaRPr lang="en-US" sz="800" dirty="0"/>
          </a:p>
        </p:txBody>
      </p:sp>
      <p:sp>
        <p:nvSpPr>
          <p:cNvPr id="8" name="Text 6"/>
          <p:cNvSpPr/>
          <p:nvPr/>
        </p:nvSpPr>
        <p:spPr>
          <a:xfrm>
            <a:off x="423386" y="2462093"/>
            <a:ext cx="8166854" cy="169307"/>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443728"/>
                </a:solidFill>
                <a:latin typeface="Open Sans" pitchFamily="34" charset="0"/>
                <a:ea typeface="Open Sans" pitchFamily="34" charset="-122"/>
                <a:cs typeface="Open Sans" pitchFamily="34" charset="-120"/>
              </a:rPr>
              <a:t>Бізнес-наслідки:</a:t>
            </a:r>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 поганий candidate experience може коштувати втрати клієнтів – кандидати часто є споживачами продукту</a:t>
            </a:r>
            <a:endParaRPr lang="en-US" sz="800" dirty="0"/>
          </a:p>
        </p:txBody>
      </p:sp>
      <p:sp>
        <p:nvSpPr>
          <p:cNvPr id="9" name="Text 7"/>
          <p:cNvSpPr/>
          <p:nvPr/>
        </p:nvSpPr>
        <p:spPr>
          <a:xfrm>
            <a:off x="423386" y="2668429"/>
            <a:ext cx="8166854" cy="169307"/>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443728"/>
                </a:solidFill>
                <a:latin typeface="Open Sans" pitchFamily="34" charset="0"/>
                <a:ea typeface="Open Sans" pitchFamily="34" charset="-122"/>
                <a:cs typeface="Open Sans" pitchFamily="34" charset="-120"/>
              </a:rPr>
              <a:t>Talent pool:</a:t>
            </a:r>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 навіть відхилені кандидати з позитивним досвідом можуть повернутися або рекомендувати компанію</a:t>
            </a:r>
            <a:endParaRPr lang="en-US" sz="800" dirty="0"/>
          </a:p>
        </p:txBody>
      </p:sp>
      <p:sp>
        <p:nvSpPr>
          <p:cNvPr id="10" name="Text 8"/>
          <p:cNvSpPr/>
          <p:nvPr/>
        </p:nvSpPr>
        <p:spPr>
          <a:xfrm>
            <a:off x="423386" y="2874764"/>
            <a:ext cx="8166854" cy="169307"/>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443728"/>
                </a:solidFill>
                <a:latin typeface="Open Sans" pitchFamily="34" charset="0"/>
                <a:ea typeface="Open Sans" pitchFamily="34" charset="-122"/>
                <a:cs typeface="Open Sans" pitchFamily="34" charset="-120"/>
              </a:rPr>
              <a:t>Acceptance rate:</a:t>
            </a:r>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 компанії з відмінним candidate experience мають на 70% вищий рівень прийняття оферів</a:t>
            </a:r>
            <a:endParaRPr lang="en-US" sz="800" dirty="0"/>
          </a:p>
        </p:txBody>
      </p:sp>
      <p:sp>
        <p:nvSpPr>
          <p:cNvPr id="11" name="Text 9"/>
          <p:cNvSpPr/>
          <p:nvPr/>
        </p:nvSpPr>
        <p:spPr>
          <a:xfrm>
            <a:off x="423386" y="3081099"/>
            <a:ext cx="8166854" cy="169307"/>
          </a:xfrm>
          <a:prstGeom prst="rect">
            <a:avLst/>
          </a:prstGeom>
          <a:noFill/>
          <a:ln/>
        </p:spPr>
        <p:txBody>
          <a:bodyPr wrap="none" lIns="0" tIns="0" rIns="0" bIns="0" rtlCol="0" anchor="t"/>
          <a:lstStyle/>
          <a:p>
            <a:pPr algn="l" marL="342900" indent="-342900">
              <a:lnSpc>
                <a:spcPts val="1300"/>
              </a:lnSpc>
              <a:buSzPct val="100000"/>
              <a:buChar char="•"/>
            </a:pPr>
            <a:r>
              <a:rPr lang="en-US" sz="800" b="1" dirty="0">
                <a:solidFill>
                  <a:srgbClr val="443728"/>
                </a:solidFill>
                <a:latin typeface="Open Sans" pitchFamily="34" charset="0"/>
                <a:ea typeface="Open Sans" pitchFamily="34" charset="-122"/>
                <a:cs typeface="Open Sans" pitchFamily="34" charset="-120"/>
              </a:rPr>
              <a:t>Швидкість найму:</a:t>
            </a:r>
            <a:pPr algn="l" indent="0" marL="0">
              <a:lnSpc>
                <a:spcPts val="1300"/>
              </a:lnSpc>
              <a:buNone/>
            </a:pPr>
            <a:r>
              <a:rPr lang="en-US" sz="800" dirty="0">
                <a:solidFill>
                  <a:srgbClr val="443728"/>
                </a:solidFill>
                <a:latin typeface="Open Sans" pitchFamily="34" charset="0"/>
                <a:ea typeface="Open Sans" pitchFamily="34" charset="-122"/>
                <a:cs typeface="Open Sans" pitchFamily="34" charset="-120"/>
              </a:rPr>
              <a:t> позитивний досвід пришвидшує прийняття рішень з обох сторін</a:t>
            </a:r>
            <a:endParaRPr lang="en-US" sz="800" dirty="0"/>
          </a:p>
        </p:txBody>
      </p:sp>
      <p:sp>
        <p:nvSpPr>
          <p:cNvPr id="12" name="Text 10"/>
          <p:cNvSpPr/>
          <p:nvPr/>
        </p:nvSpPr>
        <p:spPr>
          <a:xfrm>
            <a:off x="10884218" y="2251948"/>
            <a:ext cx="1301829" cy="264557"/>
          </a:xfrm>
          <a:prstGeom prst="rect">
            <a:avLst/>
          </a:prstGeom>
          <a:noFill/>
          <a:ln/>
        </p:spPr>
        <p:txBody>
          <a:bodyPr wrap="none" lIns="0" tIns="0" rIns="0" bIns="0" rtlCol="0" anchor="t"/>
          <a:lstStyle/>
          <a:p>
            <a:pPr algn="ctr" indent="0" marL="0">
              <a:lnSpc>
                <a:spcPts val="2050"/>
              </a:lnSpc>
              <a:buNone/>
            </a:pPr>
            <a:r>
              <a:rPr lang="en-US" sz="2050" b="1" dirty="0">
                <a:solidFill>
                  <a:srgbClr val="443728"/>
                </a:solidFill>
                <a:latin typeface="Crimson Pro Bold" pitchFamily="34" charset="0"/>
                <a:ea typeface="Crimson Pro Bold" pitchFamily="34" charset="-122"/>
                <a:cs typeface="Crimson Pro Bold" pitchFamily="34" charset="-120"/>
              </a:rPr>
              <a:t>78%</a:t>
            </a:r>
            <a:endParaRPr lang="en-US" sz="2050" dirty="0"/>
          </a:p>
        </p:txBody>
      </p:sp>
      <p:pic>
        <p:nvPicPr>
          <p:cNvPr id="13" name="Image 0" descr="preencoded.png">    </p:cNvPr>
          <p:cNvPicPr>
            <a:picLocks noChangeAspect="1"/>
          </p:cNvPicPr>
          <p:nvPr/>
        </p:nvPicPr>
        <p:blipFill>
          <a:blip r:embed="rId1"/>
          <a:stretch>
            <a:fillRect/>
          </a:stretch>
        </p:blipFill>
        <p:spPr>
          <a:xfrm>
            <a:off x="10741343" y="1590437"/>
            <a:ext cx="1587698" cy="1587698"/>
          </a:xfrm>
          <a:prstGeom prst="rect">
            <a:avLst/>
          </a:prstGeom>
        </p:spPr>
      </p:pic>
      <p:sp>
        <p:nvSpPr>
          <p:cNvPr id="14" name="Text 11"/>
          <p:cNvSpPr/>
          <p:nvPr/>
        </p:nvSpPr>
        <p:spPr>
          <a:xfrm>
            <a:off x="8855988" y="3310414"/>
            <a:ext cx="5358527" cy="169307"/>
          </a:xfrm>
          <a:prstGeom prst="rect">
            <a:avLst/>
          </a:prstGeom>
          <a:noFill/>
          <a:ln/>
        </p:spPr>
        <p:txBody>
          <a:bodyPr wrap="none" lIns="0" tIns="0" rIns="0" bIns="0" rtlCol="0" anchor="t"/>
          <a:lstStyle/>
          <a:p>
            <a:pPr algn="ctr" indent="0" marL="0">
              <a:lnSpc>
                <a:spcPts val="1300"/>
              </a:lnSpc>
              <a:buNone/>
            </a:pPr>
            <a:r>
              <a:rPr lang="en-US" sz="800" dirty="0">
                <a:solidFill>
                  <a:srgbClr val="443728"/>
                </a:solidFill>
                <a:latin typeface="Open Sans" pitchFamily="34" charset="0"/>
                <a:ea typeface="Open Sans" pitchFamily="34" charset="-122"/>
                <a:cs typeface="Open Sans" pitchFamily="34" charset="-120"/>
              </a:rPr>
              <a:t>Кандидатів кажуть, що candidate experience відображає, як компанія цінує людей</a:t>
            </a:r>
            <a:endParaRPr lang="en-US" sz="800" dirty="0"/>
          </a:p>
        </p:txBody>
      </p:sp>
      <p:sp>
        <p:nvSpPr>
          <p:cNvPr id="15" name="Text 12"/>
          <p:cNvSpPr/>
          <p:nvPr/>
        </p:nvSpPr>
        <p:spPr>
          <a:xfrm>
            <a:off x="10884218" y="4379357"/>
            <a:ext cx="1301829" cy="264557"/>
          </a:xfrm>
          <a:prstGeom prst="rect">
            <a:avLst/>
          </a:prstGeom>
          <a:noFill/>
          <a:ln/>
        </p:spPr>
        <p:txBody>
          <a:bodyPr wrap="none" lIns="0" tIns="0" rIns="0" bIns="0" rtlCol="0" anchor="t"/>
          <a:lstStyle/>
          <a:p>
            <a:pPr algn="ctr" indent="0" marL="0">
              <a:lnSpc>
                <a:spcPts val="2050"/>
              </a:lnSpc>
              <a:buNone/>
            </a:pPr>
            <a:r>
              <a:rPr lang="en-US" sz="2050" b="1" dirty="0">
                <a:solidFill>
                  <a:srgbClr val="443728"/>
                </a:solidFill>
                <a:latin typeface="Crimson Pro Bold" pitchFamily="34" charset="0"/>
                <a:ea typeface="Crimson Pro Bold" pitchFamily="34" charset="-122"/>
                <a:cs typeface="Crimson Pro Bold" pitchFamily="34" charset="-120"/>
              </a:rPr>
              <a:t>60%</a:t>
            </a:r>
            <a:endParaRPr lang="en-US" sz="2050" dirty="0"/>
          </a:p>
        </p:txBody>
      </p:sp>
      <p:pic>
        <p:nvPicPr>
          <p:cNvPr id="16" name="Image 1" descr="preencoded.png">    </p:cNvPr>
          <p:cNvPicPr>
            <a:picLocks noChangeAspect="1"/>
          </p:cNvPicPr>
          <p:nvPr/>
        </p:nvPicPr>
        <p:blipFill>
          <a:blip r:embed="rId2"/>
          <a:stretch>
            <a:fillRect/>
          </a:stretch>
        </p:blipFill>
        <p:spPr>
          <a:xfrm>
            <a:off x="10741343" y="3717846"/>
            <a:ext cx="1587698" cy="1587698"/>
          </a:xfrm>
          <a:prstGeom prst="rect">
            <a:avLst/>
          </a:prstGeom>
        </p:spPr>
      </p:pic>
      <p:sp>
        <p:nvSpPr>
          <p:cNvPr id="17" name="Text 13"/>
          <p:cNvSpPr/>
          <p:nvPr/>
        </p:nvSpPr>
        <p:spPr>
          <a:xfrm>
            <a:off x="8855988" y="5437822"/>
            <a:ext cx="5358527" cy="169307"/>
          </a:xfrm>
          <a:prstGeom prst="rect">
            <a:avLst/>
          </a:prstGeom>
          <a:noFill/>
          <a:ln/>
        </p:spPr>
        <p:txBody>
          <a:bodyPr wrap="none" lIns="0" tIns="0" rIns="0" bIns="0" rtlCol="0" anchor="t"/>
          <a:lstStyle/>
          <a:p>
            <a:pPr algn="ctr" indent="0" marL="0">
              <a:lnSpc>
                <a:spcPts val="1300"/>
              </a:lnSpc>
              <a:buNone/>
            </a:pPr>
            <a:r>
              <a:rPr lang="en-US" sz="800" dirty="0">
                <a:solidFill>
                  <a:srgbClr val="443728"/>
                </a:solidFill>
                <a:latin typeface="Open Sans" pitchFamily="34" charset="0"/>
                <a:ea typeface="Open Sans" pitchFamily="34" charset="-122"/>
                <a:cs typeface="Open Sans" pitchFamily="34" charset="-120"/>
              </a:rPr>
              <a:t>Мали негативний досвід з процесом найму хоча б раз</a:t>
            </a:r>
            <a:endParaRPr lang="en-US" sz="800" dirty="0"/>
          </a:p>
        </p:txBody>
      </p:sp>
      <p:sp>
        <p:nvSpPr>
          <p:cNvPr id="18" name="Text 14"/>
          <p:cNvSpPr/>
          <p:nvPr/>
        </p:nvSpPr>
        <p:spPr>
          <a:xfrm>
            <a:off x="10884218" y="6506766"/>
            <a:ext cx="1301829" cy="264557"/>
          </a:xfrm>
          <a:prstGeom prst="rect">
            <a:avLst/>
          </a:prstGeom>
          <a:noFill/>
          <a:ln/>
        </p:spPr>
        <p:txBody>
          <a:bodyPr wrap="none" lIns="0" tIns="0" rIns="0" bIns="0" rtlCol="0" anchor="t"/>
          <a:lstStyle/>
          <a:p>
            <a:pPr algn="ctr" indent="0" marL="0">
              <a:lnSpc>
                <a:spcPts val="2050"/>
              </a:lnSpc>
              <a:buNone/>
            </a:pPr>
            <a:r>
              <a:rPr lang="en-US" sz="2050" b="1" dirty="0">
                <a:solidFill>
                  <a:srgbClr val="443728"/>
                </a:solidFill>
                <a:latin typeface="Crimson Pro Bold" pitchFamily="34" charset="0"/>
                <a:ea typeface="Crimson Pro Bold" pitchFamily="34" charset="-122"/>
                <a:cs typeface="Crimson Pro Bold" pitchFamily="34" charset="-120"/>
              </a:rPr>
              <a:t>42%</a:t>
            </a:r>
            <a:endParaRPr lang="en-US" sz="2050" dirty="0"/>
          </a:p>
        </p:txBody>
      </p:sp>
      <p:pic>
        <p:nvPicPr>
          <p:cNvPr id="19" name="Image 2" descr="preencoded.png">    </p:cNvPr>
          <p:cNvPicPr>
            <a:picLocks noChangeAspect="1"/>
          </p:cNvPicPr>
          <p:nvPr/>
        </p:nvPicPr>
        <p:blipFill>
          <a:blip r:embed="rId3"/>
          <a:stretch>
            <a:fillRect/>
          </a:stretch>
        </p:blipFill>
        <p:spPr>
          <a:xfrm>
            <a:off x="10741343" y="5845254"/>
            <a:ext cx="1587698" cy="1587698"/>
          </a:xfrm>
          <a:prstGeom prst="rect">
            <a:avLst/>
          </a:prstGeom>
        </p:spPr>
      </p:pic>
      <p:sp>
        <p:nvSpPr>
          <p:cNvPr id="20" name="Text 15"/>
          <p:cNvSpPr/>
          <p:nvPr/>
        </p:nvSpPr>
        <p:spPr>
          <a:xfrm>
            <a:off x="8855988" y="7565231"/>
            <a:ext cx="5358527" cy="169307"/>
          </a:xfrm>
          <a:prstGeom prst="rect">
            <a:avLst/>
          </a:prstGeom>
          <a:noFill/>
          <a:ln/>
        </p:spPr>
        <p:txBody>
          <a:bodyPr wrap="none" lIns="0" tIns="0" rIns="0" bIns="0" rtlCol="0" anchor="t"/>
          <a:lstStyle/>
          <a:p>
            <a:pPr algn="ctr" indent="0" marL="0">
              <a:lnSpc>
                <a:spcPts val="1300"/>
              </a:lnSpc>
              <a:buNone/>
            </a:pPr>
            <a:r>
              <a:rPr lang="en-US" sz="800" dirty="0">
                <a:solidFill>
                  <a:srgbClr val="443728"/>
                </a:solidFill>
                <a:latin typeface="Open Sans" pitchFamily="34" charset="0"/>
                <a:ea typeface="Open Sans" pitchFamily="34" charset="-122"/>
                <a:cs typeface="Open Sans" pitchFamily="34" charset="-120"/>
              </a:rPr>
              <a:t>Відмовилися б від оферу через поганий candidate experience</a:t>
            </a:r>
            <a:endParaRPr lang="en-US" sz="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509707" y="654487"/>
            <a:ext cx="8453438" cy="398264"/>
          </a:xfrm>
          <a:prstGeom prst="rect">
            <a:avLst/>
          </a:prstGeom>
          <a:noFill/>
          <a:ln/>
        </p:spPr>
        <p:txBody>
          <a:bodyPr wrap="none" lIns="0" tIns="0" rIns="0" bIns="0" rtlCol="0" anchor="t"/>
          <a:lstStyle/>
          <a:p>
            <a:pPr algn="l" indent="0" marL="0">
              <a:lnSpc>
                <a:spcPts val="3100"/>
              </a:lnSpc>
              <a:buNone/>
            </a:pPr>
            <a:r>
              <a:rPr lang="en-US" sz="2500" b="1" dirty="0">
                <a:solidFill>
                  <a:srgbClr val="443728"/>
                </a:solidFill>
                <a:latin typeface="Crimson Pro Bold" pitchFamily="34" charset="0"/>
                <a:ea typeface="Crimson Pro Bold" pitchFamily="34" charset="-122"/>
                <a:cs typeface="Crimson Pro Bold" pitchFamily="34" charset="-120"/>
              </a:rPr>
              <a:t>Картування шляху кандидата (Candidate Journey Map)</a:t>
            </a:r>
            <a:endParaRPr lang="en-US" sz="2500" dirty="0"/>
          </a:p>
        </p:txBody>
      </p:sp>
      <p:sp>
        <p:nvSpPr>
          <p:cNvPr id="3" name="Text 1"/>
          <p:cNvSpPr/>
          <p:nvPr/>
        </p:nvSpPr>
        <p:spPr>
          <a:xfrm>
            <a:off x="509707" y="1307544"/>
            <a:ext cx="13610987" cy="407670"/>
          </a:xfrm>
          <a:prstGeom prst="rect">
            <a:avLst/>
          </a:prstGeom>
          <a:noFill/>
          <a:ln/>
        </p:spPr>
        <p:txBody>
          <a:bodyPr wrap="square" lIns="0" tIns="0" rIns="0" bIns="0" rtlCol="0" anchor="t"/>
          <a:lstStyle/>
          <a:p>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Candidate Journey Map – це візуалізація всіх етапів взаємодії кандидата з компанією, емоцій, які він переживає, та точок контакту на кожному етапі. Це інструмент для виявлення проблемних зон та можливостей покращення досвіду.</a:t>
            </a:r>
            <a:endParaRPr lang="en-US" sz="1000" dirty="0"/>
          </a:p>
        </p:txBody>
      </p:sp>
      <p:sp>
        <p:nvSpPr>
          <p:cNvPr id="4" name="Shape 2"/>
          <p:cNvSpPr/>
          <p:nvPr/>
        </p:nvSpPr>
        <p:spPr>
          <a:xfrm>
            <a:off x="7307580" y="1858566"/>
            <a:ext cx="15240" cy="5716429"/>
          </a:xfrm>
          <a:prstGeom prst="roundRect">
            <a:avLst>
              <a:gd name="adj" fmla="val 351179"/>
            </a:avLst>
          </a:prstGeom>
          <a:solidFill>
            <a:srgbClr val="D1C8C6"/>
          </a:solidFill>
          <a:ln/>
        </p:spPr>
      </p:sp>
      <p:sp>
        <p:nvSpPr>
          <p:cNvPr id="5" name="Shape 3"/>
          <p:cNvSpPr/>
          <p:nvPr/>
        </p:nvSpPr>
        <p:spPr>
          <a:xfrm>
            <a:off x="6804898" y="1994297"/>
            <a:ext cx="382191" cy="15240"/>
          </a:xfrm>
          <a:prstGeom prst="roundRect">
            <a:avLst>
              <a:gd name="adj" fmla="val 351179"/>
            </a:avLst>
          </a:prstGeom>
          <a:solidFill>
            <a:srgbClr val="D1C8C6"/>
          </a:solidFill>
          <a:ln/>
        </p:spPr>
      </p:sp>
      <p:sp>
        <p:nvSpPr>
          <p:cNvPr id="6" name="Shape 4"/>
          <p:cNvSpPr/>
          <p:nvPr/>
        </p:nvSpPr>
        <p:spPr>
          <a:xfrm>
            <a:off x="7171849" y="1858566"/>
            <a:ext cx="286703" cy="286703"/>
          </a:xfrm>
          <a:prstGeom prst="roundRect">
            <a:avLst>
              <a:gd name="adj" fmla="val 18667"/>
            </a:avLst>
          </a:prstGeom>
          <a:solidFill>
            <a:srgbClr val="EBE2E0"/>
          </a:solidFill>
          <a:ln w="7620">
            <a:solidFill>
              <a:srgbClr val="D1C8C6"/>
            </a:solidFill>
            <a:prstDash val="solid"/>
          </a:ln>
        </p:spPr>
      </p:sp>
      <p:sp>
        <p:nvSpPr>
          <p:cNvPr id="7" name="Text 5"/>
          <p:cNvSpPr/>
          <p:nvPr/>
        </p:nvSpPr>
        <p:spPr>
          <a:xfrm>
            <a:off x="7219652" y="1882497"/>
            <a:ext cx="191095" cy="238839"/>
          </a:xfrm>
          <a:prstGeom prst="rect">
            <a:avLst/>
          </a:prstGeom>
          <a:noFill/>
          <a:ln/>
        </p:spPr>
        <p:txBody>
          <a:bodyPr wrap="none" lIns="0" tIns="0" rIns="0" bIns="0" rtlCol="0" anchor="t"/>
          <a:lstStyle/>
          <a:p>
            <a:pPr algn="ctr" indent="0" marL="0">
              <a:lnSpc>
                <a:spcPts val="1500"/>
              </a:lnSpc>
              <a:buNone/>
            </a:pPr>
            <a:r>
              <a:rPr lang="en-US" sz="1500" b="1" dirty="0">
                <a:solidFill>
                  <a:srgbClr val="443728"/>
                </a:solidFill>
                <a:latin typeface="Crimson Pro Bold" pitchFamily="34" charset="0"/>
                <a:ea typeface="Crimson Pro Bold" pitchFamily="34" charset="-122"/>
                <a:cs typeface="Crimson Pro Bold" pitchFamily="34" charset="-120"/>
              </a:rPr>
              <a:t>1</a:t>
            </a:r>
            <a:endParaRPr lang="en-US" sz="1500" dirty="0"/>
          </a:p>
        </p:txBody>
      </p:sp>
      <p:sp>
        <p:nvSpPr>
          <p:cNvPr id="8" name="Text 6"/>
          <p:cNvSpPr/>
          <p:nvPr/>
        </p:nvSpPr>
        <p:spPr>
          <a:xfrm>
            <a:off x="5085278" y="1902262"/>
            <a:ext cx="1592818" cy="199073"/>
          </a:xfrm>
          <a:prstGeom prst="rect">
            <a:avLst/>
          </a:prstGeom>
          <a:noFill/>
          <a:ln/>
        </p:spPr>
        <p:txBody>
          <a:bodyPr wrap="none" lIns="0" tIns="0" rIns="0" bIns="0" rtlCol="0" anchor="t"/>
          <a:lstStyle/>
          <a:p>
            <a:pPr algn="r" indent="0" marL="0">
              <a:lnSpc>
                <a:spcPts val="1550"/>
              </a:lnSpc>
              <a:buNone/>
            </a:pPr>
            <a:r>
              <a:rPr lang="en-US" sz="1250" b="1" dirty="0">
                <a:solidFill>
                  <a:srgbClr val="443728"/>
                </a:solidFill>
                <a:latin typeface="Crimson Pro Bold" pitchFamily="34" charset="0"/>
                <a:ea typeface="Crimson Pro Bold" pitchFamily="34" charset="-122"/>
                <a:cs typeface="Crimson Pro Bold" pitchFamily="34" charset="-120"/>
              </a:rPr>
              <a:t>Етап 1: Обізнаність</a:t>
            </a:r>
            <a:endParaRPr lang="en-US" sz="1250" dirty="0"/>
          </a:p>
        </p:txBody>
      </p:sp>
      <p:sp>
        <p:nvSpPr>
          <p:cNvPr id="9" name="Text 7"/>
          <p:cNvSpPr/>
          <p:nvPr/>
        </p:nvSpPr>
        <p:spPr>
          <a:xfrm>
            <a:off x="509707" y="2177772"/>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Дії кандидата:</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дізнається про компанію через соцмережі, рекомендації, рейтинги роботодавців</a:t>
            </a:r>
            <a:endParaRPr lang="en-US" sz="1000" dirty="0"/>
          </a:p>
        </p:txBody>
      </p:sp>
      <p:sp>
        <p:nvSpPr>
          <p:cNvPr id="10" name="Text 8"/>
          <p:cNvSpPr/>
          <p:nvPr/>
        </p:nvSpPr>
        <p:spPr>
          <a:xfrm>
            <a:off x="509707" y="2458045"/>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Емоції:</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цікавість, інтерес</a:t>
            </a:r>
            <a:endParaRPr lang="en-US" sz="1000" dirty="0"/>
          </a:p>
        </p:txBody>
      </p:sp>
      <p:sp>
        <p:nvSpPr>
          <p:cNvPr id="11" name="Text 9"/>
          <p:cNvSpPr/>
          <p:nvPr/>
        </p:nvSpPr>
        <p:spPr>
          <a:xfrm>
            <a:off x="509707" y="2738318"/>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Точки контакту:</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кар'єрний сайт, LinkedIn сторінка, відгуки на DOU/Glassdoor, статті в медіа</a:t>
            </a:r>
            <a:endParaRPr lang="en-US" sz="1000" dirty="0"/>
          </a:p>
        </p:txBody>
      </p:sp>
      <p:sp>
        <p:nvSpPr>
          <p:cNvPr id="12" name="Text 10"/>
          <p:cNvSpPr/>
          <p:nvPr/>
        </p:nvSpPr>
        <p:spPr>
          <a:xfrm>
            <a:off x="509707" y="3018592"/>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Завдання:</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створити позитивне перше враження, чітко комунікувати EVP</a:t>
            </a:r>
            <a:endParaRPr lang="en-US" sz="1000" dirty="0"/>
          </a:p>
        </p:txBody>
      </p:sp>
      <p:sp>
        <p:nvSpPr>
          <p:cNvPr id="13" name="Shape 11"/>
          <p:cNvSpPr/>
          <p:nvPr/>
        </p:nvSpPr>
        <p:spPr>
          <a:xfrm>
            <a:off x="7443311" y="2758797"/>
            <a:ext cx="382191" cy="15240"/>
          </a:xfrm>
          <a:prstGeom prst="roundRect">
            <a:avLst>
              <a:gd name="adj" fmla="val 351179"/>
            </a:avLst>
          </a:prstGeom>
          <a:solidFill>
            <a:srgbClr val="D1C8C6"/>
          </a:solidFill>
          <a:ln/>
        </p:spPr>
      </p:sp>
      <p:sp>
        <p:nvSpPr>
          <p:cNvPr id="14" name="Shape 12"/>
          <p:cNvSpPr/>
          <p:nvPr/>
        </p:nvSpPr>
        <p:spPr>
          <a:xfrm>
            <a:off x="7171849" y="2623066"/>
            <a:ext cx="286703" cy="286703"/>
          </a:xfrm>
          <a:prstGeom prst="roundRect">
            <a:avLst>
              <a:gd name="adj" fmla="val 18667"/>
            </a:avLst>
          </a:prstGeom>
          <a:solidFill>
            <a:srgbClr val="EBE2E0"/>
          </a:solidFill>
          <a:ln w="7620">
            <a:solidFill>
              <a:srgbClr val="D1C8C6"/>
            </a:solidFill>
            <a:prstDash val="solid"/>
          </a:ln>
        </p:spPr>
      </p:sp>
      <p:sp>
        <p:nvSpPr>
          <p:cNvPr id="15" name="Text 13"/>
          <p:cNvSpPr/>
          <p:nvPr/>
        </p:nvSpPr>
        <p:spPr>
          <a:xfrm>
            <a:off x="7219652" y="2646998"/>
            <a:ext cx="191095" cy="238839"/>
          </a:xfrm>
          <a:prstGeom prst="rect">
            <a:avLst/>
          </a:prstGeom>
          <a:noFill/>
          <a:ln/>
        </p:spPr>
        <p:txBody>
          <a:bodyPr wrap="none" lIns="0" tIns="0" rIns="0" bIns="0" rtlCol="0" anchor="t"/>
          <a:lstStyle/>
          <a:p>
            <a:pPr algn="ctr" indent="0" marL="0">
              <a:lnSpc>
                <a:spcPts val="1500"/>
              </a:lnSpc>
              <a:buNone/>
            </a:pPr>
            <a:r>
              <a:rPr lang="en-US" sz="1500" b="1" dirty="0">
                <a:solidFill>
                  <a:srgbClr val="443728"/>
                </a:solidFill>
                <a:latin typeface="Crimson Pro Bold" pitchFamily="34" charset="0"/>
                <a:ea typeface="Crimson Pro Bold" pitchFamily="34" charset="-122"/>
                <a:cs typeface="Crimson Pro Bold" pitchFamily="34" charset="-120"/>
              </a:rPr>
              <a:t>2</a:t>
            </a:r>
            <a:endParaRPr lang="en-US" sz="1500" dirty="0"/>
          </a:p>
        </p:txBody>
      </p:sp>
      <p:sp>
        <p:nvSpPr>
          <p:cNvPr id="16" name="Text 14"/>
          <p:cNvSpPr/>
          <p:nvPr/>
        </p:nvSpPr>
        <p:spPr>
          <a:xfrm>
            <a:off x="7952303" y="2666762"/>
            <a:ext cx="1592818" cy="199073"/>
          </a:xfrm>
          <a:prstGeom prst="rect">
            <a:avLst/>
          </a:prstGeom>
          <a:noFill/>
          <a:ln/>
        </p:spPr>
        <p:txBody>
          <a:bodyPr wrap="none" lIns="0" tIns="0" rIns="0" bIns="0" rtlCol="0" anchor="t"/>
          <a:lstStyle/>
          <a:p>
            <a:pPr algn="l" indent="0" marL="0">
              <a:lnSpc>
                <a:spcPts val="1550"/>
              </a:lnSpc>
              <a:buNone/>
            </a:pPr>
            <a:r>
              <a:rPr lang="en-US" sz="1250" b="1" dirty="0">
                <a:solidFill>
                  <a:srgbClr val="443728"/>
                </a:solidFill>
                <a:latin typeface="Crimson Pro Bold" pitchFamily="34" charset="0"/>
                <a:ea typeface="Crimson Pro Bold" pitchFamily="34" charset="-122"/>
                <a:cs typeface="Crimson Pro Bold" pitchFamily="34" charset="-120"/>
              </a:rPr>
              <a:t>Етап 2: Розгляд</a:t>
            </a:r>
            <a:endParaRPr lang="en-US" sz="1250" dirty="0"/>
          </a:p>
        </p:txBody>
      </p:sp>
      <p:sp>
        <p:nvSpPr>
          <p:cNvPr id="17" name="Text 15"/>
          <p:cNvSpPr/>
          <p:nvPr/>
        </p:nvSpPr>
        <p:spPr>
          <a:xfrm>
            <a:off x="7952303" y="2942273"/>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Дії кандидата:</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шукає вакансії, читає опис позицій, оцінює відповідність своїм очікуванням</a:t>
            </a:r>
            <a:endParaRPr lang="en-US" sz="1000" dirty="0"/>
          </a:p>
        </p:txBody>
      </p:sp>
      <p:sp>
        <p:nvSpPr>
          <p:cNvPr id="18" name="Text 16"/>
          <p:cNvSpPr/>
          <p:nvPr/>
        </p:nvSpPr>
        <p:spPr>
          <a:xfrm>
            <a:off x="7952303" y="3222546"/>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Емоції:</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зацікавленість, роздуми, можливі сумніви</a:t>
            </a:r>
            <a:endParaRPr lang="en-US" sz="1000" dirty="0"/>
          </a:p>
        </p:txBody>
      </p:sp>
      <p:sp>
        <p:nvSpPr>
          <p:cNvPr id="19" name="Text 17"/>
          <p:cNvSpPr/>
          <p:nvPr/>
        </p:nvSpPr>
        <p:spPr>
          <a:xfrm>
            <a:off x="7952303" y="3502819"/>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Точки контакту:</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сторінка вакансій, job description, інформація про команду та проекти</a:t>
            </a:r>
            <a:endParaRPr lang="en-US" sz="1000" dirty="0"/>
          </a:p>
        </p:txBody>
      </p:sp>
      <p:sp>
        <p:nvSpPr>
          <p:cNvPr id="20" name="Text 18"/>
          <p:cNvSpPr/>
          <p:nvPr/>
        </p:nvSpPr>
        <p:spPr>
          <a:xfrm>
            <a:off x="7952303" y="3783092"/>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Завдання:</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надати вичерпну інформацію, бути прозорими щодо вимог та умов</a:t>
            </a:r>
            <a:endParaRPr lang="en-US" sz="1000" dirty="0"/>
          </a:p>
        </p:txBody>
      </p:sp>
      <p:sp>
        <p:nvSpPr>
          <p:cNvPr id="21" name="Shape 19"/>
          <p:cNvSpPr/>
          <p:nvPr/>
        </p:nvSpPr>
        <p:spPr>
          <a:xfrm>
            <a:off x="6804898" y="3612952"/>
            <a:ext cx="382191" cy="15240"/>
          </a:xfrm>
          <a:prstGeom prst="roundRect">
            <a:avLst>
              <a:gd name="adj" fmla="val 351179"/>
            </a:avLst>
          </a:prstGeom>
          <a:solidFill>
            <a:srgbClr val="D1C8C6"/>
          </a:solidFill>
          <a:ln/>
        </p:spPr>
      </p:sp>
      <p:sp>
        <p:nvSpPr>
          <p:cNvPr id="22" name="Shape 20"/>
          <p:cNvSpPr/>
          <p:nvPr/>
        </p:nvSpPr>
        <p:spPr>
          <a:xfrm>
            <a:off x="7171849" y="3477220"/>
            <a:ext cx="286703" cy="286703"/>
          </a:xfrm>
          <a:prstGeom prst="roundRect">
            <a:avLst>
              <a:gd name="adj" fmla="val 18667"/>
            </a:avLst>
          </a:prstGeom>
          <a:solidFill>
            <a:srgbClr val="EBE2E0"/>
          </a:solidFill>
          <a:ln w="7620">
            <a:solidFill>
              <a:srgbClr val="D1C8C6"/>
            </a:solidFill>
            <a:prstDash val="solid"/>
          </a:ln>
        </p:spPr>
      </p:sp>
      <p:sp>
        <p:nvSpPr>
          <p:cNvPr id="23" name="Text 21"/>
          <p:cNvSpPr/>
          <p:nvPr/>
        </p:nvSpPr>
        <p:spPr>
          <a:xfrm>
            <a:off x="7219652" y="3501152"/>
            <a:ext cx="191095" cy="238839"/>
          </a:xfrm>
          <a:prstGeom prst="rect">
            <a:avLst/>
          </a:prstGeom>
          <a:noFill/>
          <a:ln/>
        </p:spPr>
        <p:txBody>
          <a:bodyPr wrap="none" lIns="0" tIns="0" rIns="0" bIns="0" rtlCol="0" anchor="t"/>
          <a:lstStyle/>
          <a:p>
            <a:pPr algn="ctr" indent="0" marL="0">
              <a:lnSpc>
                <a:spcPts val="1500"/>
              </a:lnSpc>
              <a:buNone/>
            </a:pPr>
            <a:r>
              <a:rPr lang="en-US" sz="1500" b="1" dirty="0">
                <a:solidFill>
                  <a:srgbClr val="443728"/>
                </a:solidFill>
                <a:latin typeface="Crimson Pro Bold" pitchFamily="34" charset="0"/>
                <a:ea typeface="Crimson Pro Bold" pitchFamily="34" charset="-122"/>
                <a:cs typeface="Crimson Pro Bold" pitchFamily="34" charset="-120"/>
              </a:rPr>
              <a:t>3</a:t>
            </a:r>
            <a:endParaRPr lang="en-US" sz="1500" dirty="0"/>
          </a:p>
        </p:txBody>
      </p:sp>
      <p:sp>
        <p:nvSpPr>
          <p:cNvPr id="24" name="Text 22"/>
          <p:cNvSpPr/>
          <p:nvPr/>
        </p:nvSpPr>
        <p:spPr>
          <a:xfrm>
            <a:off x="5085278" y="3520916"/>
            <a:ext cx="1592818" cy="199073"/>
          </a:xfrm>
          <a:prstGeom prst="rect">
            <a:avLst/>
          </a:prstGeom>
          <a:noFill/>
          <a:ln/>
        </p:spPr>
        <p:txBody>
          <a:bodyPr wrap="none" lIns="0" tIns="0" rIns="0" bIns="0" rtlCol="0" anchor="t"/>
          <a:lstStyle/>
          <a:p>
            <a:pPr algn="r" indent="0" marL="0">
              <a:lnSpc>
                <a:spcPts val="1550"/>
              </a:lnSpc>
              <a:buNone/>
            </a:pPr>
            <a:r>
              <a:rPr lang="en-US" sz="1250" b="1" dirty="0">
                <a:solidFill>
                  <a:srgbClr val="443728"/>
                </a:solidFill>
                <a:latin typeface="Crimson Pro Bold" pitchFamily="34" charset="0"/>
                <a:ea typeface="Crimson Pro Bold" pitchFamily="34" charset="-122"/>
                <a:cs typeface="Crimson Pro Bold" pitchFamily="34" charset="-120"/>
              </a:rPr>
              <a:t>Етап 3: Аплікація</a:t>
            </a:r>
            <a:endParaRPr lang="en-US" sz="1250" dirty="0"/>
          </a:p>
        </p:txBody>
      </p:sp>
      <p:sp>
        <p:nvSpPr>
          <p:cNvPr id="25" name="Text 23"/>
          <p:cNvSpPr/>
          <p:nvPr/>
        </p:nvSpPr>
        <p:spPr>
          <a:xfrm>
            <a:off x="509707" y="3796427"/>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Дії кандидата:</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заповнює форму, завантажує резюме, можливо проходить тести</a:t>
            </a:r>
            <a:endParaRPr lang="en-US" sz="1000" dirty="0"/>
          </a:p>
        </p:txBody>
      </p:sp>
      <p:sp>
        <p:nvSpPr>
          <p:cNvPr id="26" name="Text 24"/>
          <p:cNvSpPr/>
          <p:nvPr/>
        </p:nvSpPr>
        <p:spPr>
          <a:xfrm>
            <a:off x="509707" y="4076700"/>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Емоції:</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хвилювання, надія, можлива фрустрація якщо процес складний</a:t>
            </a:r>
            <a:endParaRPr lang="en-US" sz="1000" dirty="0"/>
          </a:p>
        </p:txBody>
      </p:sp>
      <p:sp>
        <p:nvSpPr>
          <p:cNvPr id="27" name="Text 25"/>
          <p:cNvSpPr/>
          <p:nvPr/>
        </p:nvSpPr>
        <p:spPr>
          <a:xfrm>
            <a:off x="509707" y="4356973"/>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Точки контакту:</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форма аплікації, ATS, confirmation email</a:t>
            </a:r>
            <a:endParaRPr lang="en-US" sz="1000" dirty="0"/>
          </a:p>
        </p:txBody>
      </p:sp>
      <p:sp>
        <p:nvSpPr>
          <p:cNvPr id="28" name="Text 26"/>
          <p:cNvSpPr/>
          <p:nvPr/>
        </p:nvSpPr>
        <p:spPr>
          <a:xfrm>
            <a:off x="509707" y="4637246"/>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Завдання:</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зробити процес максимально простим (до 5 хвилин), відразу підтвердити отримання</a:t>
            </a:r>
            <a:endParaRPr lang="en-US" sz="1000" dirty="0"/>
          </a:p>
        </p:txBody>
      </p:sp>
      <p:sp>
        <p:nvSpPr>
          <p:cNvPr id="29" name="Shape 27"/>
          <p:cNvSpPr/>
          <p:nvPr/>
        </p:nvSpPr>
        <p:spPr>
          <a:xfrm>
            <a:off x="7443311" y="4422338"/>
            <a:ext cx="382191" cy="15240"/>
          </a:xfrm>
          <a:prstGeom prst="roundRect">
            <a:avLst>
              <a:gd name="adj" fmla="val 351179"/>
            </a:avLst>
          </a:prstGeom>
          <a:solidFill>
            <a:srgbClr val="D1C8C6"/>
          </a:solidFill>
          <a:ln/>
        </p:spPr>
      </p:sp>
      <p:sp>
        <p:nvSpPr>
          <p:cNvPr id="30" name="Shape 28"/>
          <p:cNvSpPr/>
          <p:nvPr/>
        </p:nvSpPr>
        <p:spPr>
          <a:xfrm>
            <a:off x="7171849" y="4286607"/>
            <a:ext cx="286703" cy="286703"/>
          </a:xfrm>
          <a:prstGeom prst="roundRect">
            <a:avLst>
              <a:gd name="adj" fmla="val 18667"/>
            </a:avLst>
          </a:prstGeom>
          <a:solidFill>
            <a:srgbClr val="EBE2E0"/>
          </a:solidFill>
          <a:ln w="7620">
            <a:solidFill>
              <a:srgbClr val="D1C8C6"/>
            </a:solidFill>
            <a:prstDash val="solid"/>
          </a:ln>
        </p:spPr>
      </p:sp>
      <p:sp>
        <p:nvSpPr>
          <p:cNvPr id="31" name="Text 29"/>
          <p:cNvSpPr/>
          <p:nvPr/>
        </p:nvSpPr>
        <p:spPr>
          <a:xfrm>
            <a:off x="7219652" y="4310539"/>
            <a:ext cx="191095" cy="238839"/>
          </a:xfrm>
          <a:prstGeom prst="rect">
            <a:avLst/>
          </a:prstGeom>
          <a:noFill/>
          <a:ln/>
        </p:spPr>
        <p:txBody>
          <a:bodyPr wrap="none" lIns="0" tIns="0" rIns="0" bIns="0" rtlCol="0" anchor="t"/>
          <a:lstStyle/>
          <a:p>
            <a:pPr algn="ctr" indent="0" marL="0">
              <a:lnSpc>
                <a:spcPts val="1500"/>
              </a:lnSpc>
              <a:buNone/>
            </a:pPr>
            <a:r>
              <a:rPr lang="en-US" sz="1500" b="1" dirty="0">
                <a:solidFill>
                  <a:srgbClr val="443728"/>
                </a:solidFill>
                <a:latin typeface="Crimson Pro Bold" pitchFamily="34" charset="0"/>
                <a:ea typeface="Crimson Pro Bold" pitchFamily="34" charset="-122"/>
                <a:cs typeface="Crimson Pro Bold" pitchFamily="34" charset="-120"/>
              </a:rPr>
              <a:t>4</a:t>
            </a:r>
            <a:endParaRPr lang="en-US" sz="1500" dirty="0"/>
          </a:p>
        </p:txBody>
      </p:sp>
      <p:sp>
        <p:nvSpPr>
          <p:cNvPr id="32" name="Text 30"/>
          <p:cNvSpPr/>
          <p:nvPr/>
        </p:nvSpPr>
        <p:spPr>
          <a:xfrm>
            <a:off x="7952303" y="4330303"/>
            <a:ext cx="1592818" cy="199073"/>
          </a:xfrm>
          <a:prstGeom prst="rect">
            <a:avLst/>
          </a:prstGeom>
          <a:noFill/>
          <a:ln/>
        </p:spPr>
        <p:txBody>
          <a:bodyPr wrap="none" lIns="0" tIns="0" rIns="0" bIns="0" rtlCol="0" anchor="t"/>
          <a:lstStyle/>
          <a:p>
            <a:pPr algn="l" indent="0" marL="0">
              <a:lnSpc>
                <a:spcPts val="1550"/>
              </a:lnSpc>
              <a:buNone/>
            </a:pPr>
            <a:r>
              <a:rPr lang="en-US" sz="1250" b="1" dirty="0">
                <a:solidFill>
                  <a:srgbClr val="443728"/>
                </a:solidFill>
                <a:latin typeface="Crimson Pro Bold" pitchFamily="34" charset="0"/>
                <a:ea typeface="Crimson Pro Bold" pitchFamily="34" charset="-122"/>
                <a:cs typeface="Crimson Pro Bold" pitchFamily="34" charset="-120"/>
              </a:rPr>
              <a:t>Етап 4: Відбір</a:t>
            </a:r>
            <a:endParaRPr lang="en-US" sz="1250" dirty="0"/>
          </a:p>
        </p:txBody>
      </p:sp>
      <p:sp>
        <p:nvSpPr>
          <p:cNvPr id="33" name="Text 31"/>
          <p:cNvSpPr/>
          <p:nvPr/>
        </p:nvSpPr>
        <p:spPr>
          <a:xfrm>
            <a:off x="7952303" y="4605814"/>
            <a:ext cx="6168390" cy="407670"/>
          </a:xfrm>
          <a:prstGeom prst="rect">
            <a:avLst/>
          </a:prstGeom>
          <a:noFill/>
          <a:ln/>
        </p:spPr>
        <p:txBody>
          <a:bodyPr wrap="squar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Дії кандидата:</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проходить інтерв'ю, виконує тестові завдання, спілкується з різними стейкхолдерами</a:t>
            </a:r>
            <a:endParaRPr lang="en-US" sz="1000" dirty="0"/>
          </a:p>
        </p:txBody>
      </p:sp>
      <p:sp>
        <p:nvSpPr>
          <p:cNvPr id="34" name="Text 32"/>
          <p:cNvSpPr/>
          <p:nvPr/>
        </p:nvSpPr>
        <p:spPr>
          <a:xfrm>
            <a:off x="7952303" y="5089922"/>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Емоції:</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напруга, хвилювання, надія, можливе розчарування через довге очікування</a:t>
            </a:r>
            <a:endParaRPr lang="en-US" sz="1000" dirty="0"/>
          </a:p>
        </p:txBody>
      </p:sp>
      <p:sp>
        <p:nvSpPr>
          <p:cNvPr id="35" name="Text 33"/>
          <p:cNvSpPr/>
          <p:nvPr/>
        </p:nvSpPr>
        <p:spPr>
          <a:xfrm>
            <a:off x="7952303" y="5370195"/>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Точки контакту:</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інтерв'юери, тестові завдання, офіс/Zoom, комунікація між етапами</a:t>
            </a:r>
            <a:endParaRPr lang="en-US" sz="1000" dirty="0"/>
          </a:p>
        </p:txBody>
      </p:sp>
      <p:sp>
        <p:nvSpPr>
          <p:cNvPr id="36" name="Text 34"/>
          <p:cNvSpPr/>
          <p:nvPr/>
        </p:nvSpPr>
        <p:spPr>
          <a:xfrm>
            <a:off x="7952303" y="5650468"/>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Завдання:</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поважати час кандидата, давати фідбек після кожного етапу, бути пунктуальними</a:t>
            </a:r>
            <a:endParaRPr lang="en-US" sz="1000" dirty="0"/>
          </a:p>
        </p:txBody>
      </p:sp>
      <p:sp>
        <p:nvSpPr>
          <p:cNvPr id="37" name="Shape 35"/>
          <p:cNvSpPr/>
          <p:nvPr/>
        </p:nvSpPr>
        <p:spPr>
          <a:xfrm>
            <a:off x="6804898" y="5333524"/>
            <a:ext cx="382191" cy="15240"/>
          </a:xfrm>
          <a:prstGeom prst="roundRect">
            <a:avLst>
              <a:gd name="adj" fmla="val 351179"/>
            </a:avLst>
          </a:prstGeom>
          <a:solidFill>
            <a:srgbClr val="D1C8C6"/>
          </a:solidFill>
          <a:ln/>
        </p:spPr>
      </p:sp>
      <p:sp>
        <p:nvSpPr>
          <p:cNvPr id="38" name="Shape 36"/>
          <p:cNvSpPr/>
          <p:nvPr/>
        </p:nvSpPr>
        <p:spPr>
          <a:xfrm>
            <a:off x="7171849" y="5197793"/>
            <a:ext cx="286703" cy="286703"/>
          </a:xfrm>
          <a:prstGeom prst="roundRect">
            <a:avLst>
              <a:gd name="adj" fmla="val 18667"/>
            </a:avLst>
          </a:prstGeom>
          <a:solidFill>
            <a:srgbClr val="EBE2E0"/>
          </a:solidFill>
          <a:ln w="7620">
            <a:solidFill>
              <a:srgbClr val="D1C8C6"/>
            </a:solidFill>
            <a:prstDash val="solid"/>
          </a:ln>
        </p:spPr>
      </p:sp>
      <p:sp>
        <p:nvSpPr>
          <p:cNvPr id="39" name="Text 37"/>
          <p:cNvSpPr/>
          <p:nvPr/>
        </p:nvSpPr>
        <p:spPr>
          <a:xfrm>
            <a:off x="7219652" y="5221724"/>
            <a:ext cx="191095" cy="238839"/>
          </a:xfrm>
          <a:prstGeom prst="rect">
            <a:avLst/>
          </a:prstGeom>
          <a:noFill/>
          <a:ln/>
        </p:spPr>
        <p:txBody>
          <a:bodyPr wrap="none" lIns="0" tIns="0" rIns="0" bIns="0" rtlCol="0" anchor="t"/>
          <a:lstStyle/>
          <a:p>
            <a:pPr algn="ctr" indent="0" marL="0">
              <a:lnSpc>
                <a:spcPts val="1500"/>
              </a:lnSpc>
              <a:buNone/>
            </a:pPr>
            <a:r>
              <a:rPr lang="en-US" sz="1500" b="1" dirty="0">
                <a:solidFill>
                  <a:srgbClr val="443728"/>
                </a:solidFill>
                <a:latin typeface="Crimson Pro Bold" pitchFamily="34" charset="0"/>
                <a:ea typeface="Crimson Pro Bold" pitchFamily="34" charset="-122"/>
                <a:cs typeface="Crimson Pro Bold" pitchFamily="34" charset="-120"/>
              </a:rPr>
              <a:t>5</a:t>
            </a:r>
            <a:endParaRPr lang="en-US" sz="1500" dirty="0"/>
          </a:p>
        </p:txBody>
      </p:sp>
      <p:sp>
        <p:nvSpPr>
          <p:cNvPr id="40" name="Text 38"/>
          <p:cNvSpPr/>
          <p:nvPr/>
        </p:nvSpPr>
        <p:spPr>
          <a:xfrm>
            <a:off x="5085278" y="5241488"/>
            <a:ext cx="1592818" cy="199073"/>
          </a:xfrm>
          <a:prstGeom prst="rect">
            <a:avLst/>
          </a:prstGeom>
          <a:noFill/>
          <a:ln/>
        </p:spPr>
        <p:txBody>
          <a:bodyPr wrap="none" lIns="0" tIns="0" rIns="0" bIns="0" rtlCol="0" anchor="t"/>
          <a:lstStyle/>
          <a:p>
            <a:pPr algn="r" indent="0" marL="0">
              <a:lnSpc>
                <a:spcPts val="1550"/>
              </a:lnSpc>
              <a:buNone/>
            </a:pPr>
            <a:r>
              <a:rPr lang="en-US" sz="1250" b="1" dirty="0">
                <a:solidFill>
                  <a:srgbClr val="443728"/>
                </a:solidFill>
                <a:latin typeface="Crimson Pro Bold" pitchFamily="34" charset="0"/>
                <a:ea typeface="Crimson Pro Bold" pitchFamily="34" charset="-122"/>
                <a:cs typeface="Crimson Pro Bold" pitchFamily="34" charset="-120"/>
              </a:rPr>
              <a:t>Етап 5: Рішення</a:t>
            </a:r>
            <a:endParaRPr lang="en-US" sz="1250" dirty="0"/>
          </a:p>
        </p:txBody>
      </p:sp>
      <p:sp>
        <p:nvSpPr>
          <p:cNvPr id="41" name="Text 39"/>
          <p:cNvSpPr/>
          <p:nvPr/>
        </p:nvSpPr>
        <p:spPr>
          <a:xfrm>
            <a:off x="509707" y="5516999"/>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Дії кандидата:</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отримує офер або відмову, приймає рішення</a:t>
            </a:r>
            <a:endParaRPr lang="en-US" sz="1000" dirty="0"/>
          </a:p>
        </p:txBody>
      </p:sp>
      <p:sp>
        <p:nvSpPr>
          <p:cNvPr id="42" name="Text 40"/>
          <p:cNvSpPr/>
          <p:nvPr/>
        </p:nvSpPr>
        <p:spPr>
          <a:xfrm>
            <a:off x="509707" y="5797272"/>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Емоції:</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радість (офер) або розчарування (відмова), можливі сумніви при оферу</a:t>
            </a:r>
            <a:endParaRPr lang="en-US" sz="1000" dirty="0"/>
          </a:p>
        </p:txBody>
      </p:sp>
      <p:sp>
        <p:nvSpPr>
          <p:cNvPr id="43" name="Text 41"/>
          <p:cNvSpPr/>
          <p:nvPr/>
        </p:nvSpPr>
        <p:spPr>
          <a:xfrm>
            <a:off x="509707" y="6077545"/>
            <a:ext cx="6168390" cy="203835"/>
          </a:xfrm>
          <a:prstGeom prst="rect">
            <a:avLst/>
          </a:prstGeom>
          <a:noFill/>
          <a:ln/>
        </p:spPr>
        <p:txBody>
          <a:bodyPr wrap="non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Точки контакту:</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дзвінок з офером, офер-лист, переговори про умови</a:t>
            </a:r>
            <a:endParaRPr lang="en-US" sz="1000" dirty="0"/>
          </a:p>
        </p:txBody>
      </p:sp>
      <p:sp>
        <p:nvSpPr>
          <p:cNvPr id="44" name="Text 42"/>
          <p:cNvSpPr/>
          <p:nvPr/>
        </p:nvSpPr>
        <p:spPr>
          <a:xfrm>
            <a:off x="509707" y="6357818"/>
            <a:ext cx="6168390" cy="407670"/>
          </a:xfrm>
          <a:prstGeom prst="rect">
            <a:avLst/>
          </a:prstGeom>
          <a:noFill/>
          <a:ln/>
        </p:spPr>
        <p:txBody>
          <a:bodyPr wrap="square" lIns="0" tIns="0" rIns="0" bIns="0" rtlCol="0" anchor="t"/>
          <a:lstStyle/>
          <a:p>
            <a:pPr algn="r"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Завдання:</a:t>
            </a:r>
            <a:pPr algn="r"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зробити привабливий офер швидко, навіть при відмові залишити позитивне враження</a:t>
            </a:r>
            <a:endParaRPr lang="en-US" sz="1000" dirty="0"/>
          </a:p>
        </p:txBody>
      </p:sp>
      <p:sp>
        <p:nvSpPr>
          <p:cNvPr id="45" name="Shape 43"/>
          <p:cNvSpPr/>
          <p:nvPr/>
        </p:nvSpPr>
        <p:spPr>
          <a:xfrm>
            <a:off x="7443311" y="6244828"/>
            <a:ext cx="382191" cy="15240"/>
          </a:xfrm>
          <a:prstGeom prst="roundRect">
            <a:avLst>
              <a:gd name="adj" fmla="val 351179"/>
            </a:avLst>
          </a:prstGeom>
          <a:solidFill>
            <a:srgbClr val="D1C8C6"/>
          </a:solidFill>
          <a:ln/>
        </p:spPr>
      </p:sp>
      <p:sp>
        <p:nvSpPr>
          <p:cNvPr id="46" name="Shape 44"/>
          <p:cNvSpPr/>
          <p:nvPr/>
        </p:nvSpPr>
        <p:spPr>
          <a:xfrm>
            <a:off x="7171849" y="6109097"/>
            <a:ext cx="286703" cy="286703"/>
          </a:xfrm>
          <a:prstGeom prst="roundRect">
            <a:avLst>
              <a:gd name="adj" fmla="val 18667"/>
            </a:avLst>
          </a:prstGeom>
          <a:solidFill>
            <a:srgbClr val="EBE2E0"/>
          </a:solidFill>
          <a:ln w="7620">
            <a:solidFill>
              <a:srgbClr val="D1C8C6"/>
            </a:solidFill>
            <a:prstDash val="solid"/>
          </a:ln>
        </p:spPr>
      </p:sp>
      <p:sp>
        <p:nvSpPr>
          <p:cNvPr id="47" name="Text 45"/>
          <p:cNvSpPr/>
          <p:nvPr/>
        </p:nvSpPr>
        <p:spPr>
          <a:xfrm>
            <a:off x="7219652" y="6133028"/>
            <a:ext cx="191095" cy="238839"/>
          </a:xfrm>
          <a:prstGeom prst="rect">
            <a:avLst/>
          </a:prstGeom>
          <a:noFill/>
          <a:ln/>
        </p:spPr>
        <p:txBody>
          <a:bodyPr wrap="none" lIns="0" tIns="0" rIns="0" bIns="0" rtlCol="0" anchor="t"/>
          <a:lstStyle/>
          <a:p>
            <a:pPr algn="ctr" indent="0" marL="0">
              <a:lnSpc>
                <a:spcPts val="1500"/>
              </a:lnSpc>
              <a:buNone/>
            </a:pPr>
            <a:r>
              <a:rPr lang="en-US" sz="1500" b="1" dirty="0">
                <a:solidFill>
                  <a:srgbClr val="443728"/>
                </a:solidFill>
                <a:latin typeface="Crimson Pro Bold" pitchFamily="34" charset="0"/>
                <a:ea typeface="Crimson Pro Bold" pitchFamily="34" charset="-122"/>
                <a:cs typeface="Crimson Pro Bold" pitchFamily="34" charset="-120"/>
              </a:rPr>
              <a:t>6</a:t>
            </a:r>
            <a:endParaRPr lang="en-US" sz="1500" dirty="0"/>
          </a:p>
        </p:txBody>
      </p:sp>
      <p:sp>
        <p:nvSpPr>
          <p:cNvPr id="48" name="Text 46"/>
          <p:cNvSpPr/>
          <p:nvPr/>
        </p:nvSpPr>
        <p:spPr>
          <a:xfrm>
            <a:off x="7952303" y="6152793"/>
            <a:ext cx="1592818" cy="199073"/>
          </a:xfrm>
          <a:prstGeom prst="rect">
            <a:avLst/>
          </a:prstGeom>
          <a:noFill/>
          <a:ln/>
        </p:spPr>
        <p:txBody>
          <a:bodyPr wrap="none" lIns="0" tIns="0" rIns="0" bIns="0" rtlCol="0" anchor="t"/>
          <a:lstStyle/>
          <a:p>
            <a:pPr algn="l" indent="0" marL="0">
              <a:lnSpc>
                <a:spcPts val="1550"/>
              </a:lnSpc>
              <a:buNone/>
            </a:pPr>
            <a:r>
              <a:rPr lang="en-US" sz="1250" b="1" dirty="0">
                <a:solidFill>
                  <a:srgbClr val="443728"/>
                </a:solidFill>
                <a:latin typeface="Crimson Pro Bold" pitchFamily="34" charset="0"/>
                <a:ea typeface="Crimson Pro Bold" pitchFamily="34" charset="-122"/>
                <a:cs typeface="Crimson Pro Bold" pitchFamily="34" charset="-120"/>
              </a:rPr>
              <a:t>Етап 6: Онбординг</a:t>
            </a:r>
            <a:endParaRPr lang="en-US" sz="1250" dirty="0"/>
          </a:p>
        </p:txBody>
      </p:sp>
      <p:sp>
        <p:nvSpPr>
          <p:cNvPr id="49" name="Text 47"/>
          <p:cNvSpPr/>
          <p:nvPr/>
        </p:nvSpPr>
        <p:spPr>
          <a:xfrm>
            <a:off x="7952303" y="6428303"/>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Дії кандидата:</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підписує документи, готується до першого дня, проходить адаптацію</a:t>
            </a:r>
            <a:endParaRPr lang="en-US" sz="1000" dirty="0"/>
          </a:p>
        </p:txBody>
      </p:sp>
      <p:sp>
        <p:nvSpPr>
          <p:cNvPr id="50" name="Text 48"/>
          <p:cNvSpPr/>
          <p:nvPr/>
        </p:nvSpPr>
        <p:spPr>
          <a:xfrm>
            <a:off x="7952303" y="6708577"/>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Емоції:</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хвилювання, очікування, невизначеність</a:t>
            </a:r>
            <a:endParaRPr lang="en-US" sz="1000" dirty="0"/>
          </a:p>
        </p:txBody>
      </p:sp>
      <p:sp>
        <p:nvSpPr>
          <p:cNvPr id="51" name="Text 49"/>
          <p:cNvSpPr/>
          <p:nvPr/>
        </p:nvSpPr>
        <p:spPr>
          <a:xfrm>
            <a:off x="7952303" y="6988850"/>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Точки контакту:</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pre-boarding комунікація, перший день, перший тиждень</a:t>
            </a:r>
            <a:endParaRPr lang="en-US" sz="1000" dirty="0"/>
          </a:p>
        </p:txBody>
      </p:sp>
      <p:sp>
        <p:nvSpPr>
          <p:cNvPr id="52" name="Text 50"/>
          <p:cNvSpPr/>
          <p:nvPr/>
        </p:nvSpPr>
        <p:spPr>
          <a:xfrm>
            <a:off x="7952303" y="7269123"/>
            <a:ext cx="6168390" cy="203835"/>
          </a:xfrm>
          <a:prstGeom prst="rect">
            <a:avLst/>
          </a:prstGeom>
          <a:noFill/>
          <a:ln/>
        </p:spPr>
        <p:txBody>
          <a:bodyPr wrap="none" lIns="0" tIns="0" rIns="0" bIns="0" rtlCol="0" anchor="t"/>
          <a:lstStyle/>
          <a:p>
            <a:pPr algn="l" indent="0" marL="0">
              <a:lnSpc>
                <a:spcPts val="1600"/>
              </a:lnSpc>
              <a:buNone/>
            </a:pPr>
            <a:r>
              <a:rPr lang="en-US" sz="1000" b="1" dirty="0">
                <a:solidFill>
                  <a:srgbClr val="443728"/>
                </a:solidFill>
                <a:latin typeface="Open Sans" pitchFamily="34" charset="0"/>
                <a:ea typeface="Open Sans" pitchFamily="34" charset="-122"/>
                <a:cs typeface="Open Sans" pitchFamily="34" charset="-120"/>
              </a:rPr>
              <a:t>Завдання:</a:t>
            </a:r>
            <a:pPr algn="l" indent="0" marL="0">
              <a:lnSpc>
                <a:spcPts val="1600"/>
              </a:lnSpc>
              <a:buNone/>
            </a:pPr>
            <a:r>
              <a:rPr lang="en-US" sz="1000" dirty="0">
                <a:solidFill>
                  <a:srgbClr val="443728"/>
                </a:solidFill>
                <a:latin typeface="Open Sans" pitchFamily="34" charset="0"/>
                <a:ea typeface="Open Sans" pitchFamily="34" charset="-122"/>
                <a:cs typeface="Open Sans" pitchFamily="34" charset="-120"/>
              </a:rPr>
              <a:t> плавний перехід від кандидата до співробітника, почати онбординг до першого дня</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56153" y="451009"/>
            <a:ext cx="10441305" cy="512683"/>
          </a:xfrm>
          <a:prstGeom prst="rect">
            <a:avLst/>
          </a:prstGeom>
          <a:noFill/>
          <a:ln/>
        </p:spPr>
        <p:txBody>
          <a:bodyPr wrap="none" lIns="0" tIns="0" rIns="0" bIns="0" rtlCol="0" anchor="t"/>
          <a:lstStyle/>
          <a:p>
            <a:pPr algn="l" indent="0" marL="0">
              <a:lnSpc>
                <a:spcPts val="4000"/>
              </a:lnSpc>
              <a:buNone/>
            </a:pPr>
            <a:r>
              <a:rPr lang="en-US" sz="3200" b="1" dirty="0">
                <a:solidFill>
                  <a:srgbClr val="443728"/>
                </a:solidFill>
                <a:latin typeface="Crimson Pro Bold" pitchFamily="34" charset="0"/>
                <a:ea typeface="Crimson Pro Bold" pitchFamily="34" charset="-122"/>
                <a:cs typeface="Crimson Pro Bold" pitchFamily="34" charset="-120"/>
              </a:rPr>
              <a:t>Ключові принципи відмінного Candidate Experience</a:t>
            </a:r>
            <a:endParaRPr lang="en-US" sz="3200" dirty="0"/>
          </a:p>
        </p:txBody>
      </p:sp>
      <p:sp>
        <p:nvSpPr>
          <p:cNvPr id="3" name="Shape 1"/>
          <p:cNvSpPr/>
          <p:nvPr/>
        </p:nvSpPr>
        <p:spPr>
          <a:xfrm>
            <a:off x="656153" y="1291709"/>
            <a:ext cx="6577013" cy="2140982"/>
          </a:xfrm>
          <a:prstGeom prst="roundRect">
            <a:avLst>
              <a:gd name="adj" fmla="val 3218"/>
            </a:avLst>
          </a:prstGeom>
          <a:solidFill>
            <a:srgbClr val="EBE2E0"/>
          </a:solidFill>
          <a:ln w="7620">
            <a:solidFill>
              <a:srgbClr val="C9907C"/>
            </a:solidFill>
            <a:prstDash val="solid"/>
          </a:ln>
        </p:spPr>
      </p:sp>
      <p:sp>
        <p:nvSpPr>
          <p:cNvPr id="4" name="Shape 2"/>
          <p:cNvSpPr/>
          <p:nvPr/>
        </p:nvSpPr>
        <p:spPr>
          <a:xfrm>
            <a:off x="827723" y="1463278"/>
            <a:ext cx="492085" cy="492085"/>
          </a:xfrm>
          <a:prstGeom prst="roundRect">
            <a:avLst>
              <a:gd name="adj" fmla="val 18580297"/>
            </a:avLst>
          </a:prstGeom>
          <a:solidFill>
            <a:srgbClr val="C9907C"/>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62978" y="1598533"/>
            <a:ext cx="221456" cy="221456"/>
          </a:xfrm>
          <a:prstGeom prst="rect">
            <a:avLst/>
          </a:prstGeom>
        </p:spPr>
      </p:pic>
      <p:sp>
        <p:nvSpPr>
          <p:cNvPr id="6" name="Text 3"/>
          <p:cNvSpPr/>
          <p:nvPr/>
        </p:nvSpPr>
        <p:spPr>
          <a:xfrm>
            <a:off x="827723" y="2119313"/>
            <a:ext cx="2185988" cy="256223"/>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Швидкість відповіді</a:t>
            </a:r>
            <a:endParaRPr lang="en-US" sz="1600" dirty="0"/>
          </a:p>
        </p:txBody>
      </p:sp>
      <p:sp>
        <p:nvSpPr>
          <p:cNvPr id="7" name="Text 4"/>
          <p:cNvSpPr/>
          <p:nvPr/>
        </p:nvSpPr>
        <p:spPr>
          <a:xfrm>
            <a:off x="827723" y="2473881"/>
            <a:ext cx="6233874" cy="787241"/>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Відповідайте на аплікації протягом 24-48 годин. Довге мовчання – найчастіша скарга кандидатів. Навіть автоматизоване підтвердження краще за тишу.</a:t>
            </a:r>
            <a:endParaRPr lang="en-US" sz="1250" dirty="0"/>
          </a:p>
        </p:txBody>
      </p:sp>
      <p:sp>
        <p:nvSpPr>
          <p:cNvPr id="8" name="Shape 5"/>
          <p:cNvSpPr/>
          <p:nvPr/>
        </p:nvSpPr>
        <p:spPr>
          <a:xfrm>
            <a:off x="7397115" y="1291709"/>
            <a:ext cx="6577132" cy="2140982"/>
          </a:xfrm>
          <a:prstGeom prst="roundRect">
            <a:avLst>
              <a:gd name="adj" fmla="val 3218"/>
            </a:avLst>
          </a:prstGeom>
          <a:solidFill>
            <a:srgbClr val="EBE2E0"/>
          </a:solidFill>
          <a:ln w="7620">
            <a:solidFill>
              <a:srgbClr val="C9907C"/>
            </a:solidFill>
            <a:prstDash val="solid"/>
          </a:ln>
        </p:spPr>
      </p:sp>
      <p:sp>
        <p:nvSpPr>
          <p:cNvPr id="9" name="Shape 6"/>
          <p:cNvSpPr/>
          <p:nvPr/>
        </p:nvSpPr>
        <p:spPr>
          <a:xfrm>
            <a:off x="7568684" y="1463278"/>
            <a:ext cx="492085" cy="492085"/>
          </a:xfrm>
          <a:prstGeom prst="roundRect">
            <a:avLst>
              <a:gd name="adj" fmla="val 18580297"/>
            </a:avLst>
          </a:prstGeom>
          <a:solidFill>
            <a:srgbClr val="C9907C"/>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03939" y="1598533"/>
            <a:ext cx="221456" cy="221456"/>
          </a:xfrm>
          <a:prstGeom prst="rect">
            <a:avLst/>
          </a:prstGeom>
        </p:spPr>
      </p:pic>
      <p:sp>
        <p:nvSpPr>
          <p:cNvPr id="11" name="Text 7"/>
          <p:cNvSpPr/>
          <p:nvPr/>
        </p:nvSpPr>
        <p:spPr>
          <a:xfrm>
            <a:off x="7568684" y="2119313"/>
            <a:ext cx="2261116" cy="256223"/>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Прозора комунікація</a:t>
            </a:r>
            <a:endParaRPr lang="en-US" sz="1600" dirty="0"/>
          </a:p>
        </p:txBody>
      </p:sp>
      <p:sp>
        <p:nvSpPr>
          <p:cNvPr id="12" name="Text 8"/>
          <p:cNvSpPr/>
          <p:nvPr/>
        </p:nvSpPr>
        <p:spPr>
          <a:xfrm>
            <a:off x="7568684" y="2473881"/>
            <a:ext cx="6233993" cy="524828"/>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Чітко описуйте процес відбору: скільки етапів, які формати інтерв'ю, коли очікувати фідбек. Невизначеність створює тривогу.</a:t>
            </a:r>
            <a:endParaRPr lang="en-US" sz="1250" dirty="0"/>
          </a:p>
        </p:txBody>
      </p:sp>
      <p:sp>
        <p:nvSpPr>
          <p:cNvPr id="13" name="Shape 9"/>
          <p:cNvSpPr/>
          <p:nvPr/>
        </p:nvSpPr>
        <p:spPr>
          <a:xfrm>
            <a:off x="656153" y="3596640"/>
            <a:ext cx="6577013" cy="2140982"/>
          </a:xfrm>
          <a:prstGeom prst="roundRect">
            <a:avLst>
              <a:gd name="adj" fmla="val 3218"/>
            </a:avLst>
          </a:prstGeom>
          <a:solidFill>
            <a:srgbClr val="EBE2E0"/>
          </a:solidFill>
          <a:ln w="7620">
            <a:solidFill>
              <a:srgbClr val="C9907C"/>
            </a:solidFill>
            <a:prstDash val="solid"/>
          </a:ln>
        </p:spPr>
      </p:sp>
      <p:sp>
        <p:nvSpPr>
          <p:cNvPr id="14" name="Shape 10"/>
          <p:cNvSpPr/>
          <p:nvPr/>
        </p:nvSpPr>
        <p:spPr>
          <a:xfrm>
            <a:off x="827723" y="3768209"/>
            <a:ext cx="492085" cy="492085"/>
          </a:xfrm>
          <a:prstGeom prst="roundRect">
            <a:avLst>
              <a:gd name="adj" fmla="val 18580297"/>
            </a:avLst>
          </a:prstGeom>
          <a:solidFill>
            <a:srgbClr val="C9907C"/>
          </a:solidFill>
          <a:ln/>
        </p:spPr>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2978" y="3903464"/>
            <a:ext cx="221456" cy="221456"/>
          </a:xfrm>
          <a:prstGeom prst="rect">
            <a:avLst/>
          </a:prstGeom>
        </p:spPr>
      </p:pic>
      <p:sp>
        <p:nvSpPr>
          <p:cNvPr id="16" name="Text 11"/>
          <p:cNvSpPr/>
          <p:nvPr/>
        </p:nvSpPr>
        <p:spPr>
          <a:xfrm>
            <a:off x="827723" y="4424243"/>
            <a:ext cx="2050494" cy="256223"/>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Повага до часу</a:t>
            </a:r>
            <a:endParaRPr lang="en-US" sz="1600" dirty="0"/>
          </a:p>
        </p:txBody>
      </p:sp>
      <p:sp>
        <p:nvSpPr>
          <p:cNvPr id="17" name="Text 12"/>
          <p:cNvSpPr/>
          <p:nvPr/>
        </p:nvSpPr>
        <p:spPr>
          <a:xfrm>
            <a:off x="827723" y="4778812"/>
            <a:ext cx="6233874" cy="787241"/>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Будьте пунктуальними на інтерв'ю, не змушуйте кандидатів довго чекати. Якщо просите виконати тестове завдання – зробіть його адекватним за обсягом.</a:t>
            </a:r>
            <a:endParaRPr lang="en-US" sz="1250" dirty="0"/>
          </a:p>
        </p:txBody>
      </p:sp>
      <p:sp>
        <p:nvSpPr>
          <p:cNvPr id="18" name="Shape 13"/>
          <p:cNvSpPr/>
          <p:nvPr/>
        </p:nvSpPr>
        <p:spPr>
          <a:xfrm>
            <a:off x="7397115" y="3596640"/>
            <a:ext cx="6577132" cy="2140982"/>
          </a:xfrm>
          <a:prstGeom prst="roundRect">
            <a:avLst>
              <a:gd name="adj" fmla="val 3218"/>
            </a:avLst>
          </a:prstGeom>
          <a:solidFill>
            <a:srgbClr val="EBE2E0"/>
          </a:solidFill>
          <a:ln w="7620">
            <a:solidFill>
              <a:srgbClr val="C9907C"/>
            </a:solidFill>
            <a:prstDash val="solid"/>
          </a:ln>
        </p:spPr>
      </p:sp>
      <p:sp>
        <p:nvSpPr>
          <p:cNvPr id="19" name="Shape 14"/>
          <p:cNvSpPr/>
          <p:nvPr/>
        </p:nvSpPr>
        <p:spPr>
          <a:xfrm>
            <a:off x="7568684" y="3768209"/>
            <a:ext cx="492085" cy="492085"/>
          </a:xfrm>
          <a:prstGeom prst="roundRect">
            <a:avLst>
              <a:gd name="adj" fmla="val 18580297"/>
            </a:avLst>
          </a:prstGeom>
          <a:solidFill>
            <a:srgbClr val="C9907C"/>
          </a:solidFill>
          <a:ln/>
        </p:spPr>
      </p:sp>
      <p:pic>
        <p:nvPicPr>
          <p:cNvPr id="20"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3939" y="3903464"/>
            <a:ext cx="221456" cy="221456"/>
          </a:xfrm>
          <a:prstGeom prst="rect">
            <a:avLst/>
          </a:prstGeom>
        </p:spPr>
      </p:pic>
      <p:sp>
        <p:nvSpPr>
          <p:cNvPr id="21" name="Text 15"/>
          <p:cNvSpPr/>
          <p:nvPr/>
        </p:nvSpPr>
        <p:spPr>
          <a:xfrm>
            <a:off x="7568684" y="4424243"/>
            <a:ext cx="2594372" cy="256223"/>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Конструктивний фідбек</a:t>
            </a:r>
            <a:endParaRPr lang="en-US" sz="1600" dirty="0"/>
          </a:p>
        </p:txBody>
      </p:sp>
      <p:sp>
        <p:nvSpPr>
          <p:cNvPr id="22" name="Text 16"/>
          <p:cNvSpPr/>
          <p:nvPr/>
        </p:nvSpPr>
        <p:spPr>
          <a:xfrm>
            <a:off x="7568684" y="4778812"/>
            <a:ext cx="6233993" cy="524828"/>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Надавайте зворотний зв'язок після кожного етапу, особливо при відмові. Це допомагає кандидатам рости та зберігає двері відкритими для майбутнього.</a:t>
            </a:r>
            <a:endParaRPr lang="en-US" sz="1250" dirty="0"/>
          </a:p>
        </p:txBody>
      </p:sp>
      <p:sp>
        <p:nvSpPr>
          <p:cNvPr id="23" name="Shape 17"/>
          <p:cNvSpPr/>
          <p:nvPr/>
        </p:nvSpPr>
        <p:spPr>
          <a:xfrm>
            <a:off x="656153" y="5901571"/>
            <a:ext cx="6577013" cy="1878568"/>
          </a:xfrm>
          <a:prstGeom prst="roundRect">
            <a:avLst>
              <a:gd name="adj" fmla="val 3668"/>
            </a:avLst>
          </a:prstGeom>
          <a:solidFill>
            <a:srgbClr val="EBE2E0"/>
          </a:solidFill>
          <a:ln w="7620">
            <a:solidFill>
              <a:srgbClr val="C9907C"/>
            </a:solidFill>
            <a:prstDash val="solid"/>
          </a:ln>
        </p:spPr>
      </p:sp>
      <p:sp>
        <p:nvSpPr>
          <p:cNvPr id="24" name="Shape 18"/>
          <p:cNvSpPr/>
          <p:nvPr/>
        </p:nvSpPr>
        <p:spPr>
          <a:xfrm>
            <a:off x="827723" y="6073140"/>
            <a:ext cx="492085" cy="492085"/>
          </a:xfrm>
          <a:prstGeom prst="roundRect">
            <a:avLst>
              <a:gd name="adj" fmla="val 18580297"/>
            </a:avLst>
          </a:prstGeom>
          <a:solidFill>
            <a:srgbClr val="C9907C"/>
          </a:solidFill>
          <a:ln/>
        </p:spPr>
      </p:sp>
      <p:pic>
        <p:nvPicPr>
          <p:cNvPr id="25"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2978" y="6208395"/>
            <a:ext cx="221456" cy="221456"/>
          </a:xfrm>
          <a:prstGeom prst="rect">
            <a:avLst/>
          </a:prstGeom>
        </p:spPr>
      </p:pic>
      <p:sp>
        <p:nvSpPr>
          <p:cNvPr id="26" name="Text 19"/>
          <p:cNvSpPr/>
          <p:nvPr/>
        </p:nvSpPr>
        <p:spPr>
          <a:xfrm>
            <a:off x="827723" y="6729174"/>
            <a:ext cx="2050494" cy="256223"/>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Людяність</a:t>
            </a:r>
            <a:endParaRPr lang="en-US" sz="1600" dirty="0"/>
          </a:p>
        </p:txBody>
      </p:sp>
      <p:sp>
        <p:nvSpPr>
          <p:cNvPr id="27" name="Text 20"/>
          <p:cNvSpPr/>
          <p:nvPr/>
        </p:nvSpPr>
        <p:spPr>
          <a:xfrm>
            <a:off x="827723" y="7083743"/>
            <a:ext cx="6233874" cy="524828"/>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Пам'ятайте, що за резюме – жива людина. Будьте доброзичливими, емпатичними, створюйте атмосферу діалогу, а не допиту.</a:t>
            </a:r>
            <a:endParaRPr lang="en-US" sz="1250" dirty="0"/>
          </a:p>
        </p:txBody>
      </p:sp>
      <p:sp>
        <p:nvSpPr>
          <p:cNvPr id="28" name="Shape 21"/>
          <p:cNvSpPr/>
          <p:nvPr/>
        </p:nvSpPr>
        <p:spPr>
          <a:xfrm>
            <a:off x="7397115" y="5901571"/>
            <a:ext cx="6577132" cy="1878568"/>
          </a:xfrm>
          <a:prstGeom prst="roundRect">
            <a:avLst>
              <a:gd name="adj" fmla="val 3668"/>
            </a:avLst>
          </a:prstGeom>
          <a:solidFill>
            <a:srgbClr val="EBE2E0"/>
          </a:solidFill>
          <a:ln w="7620">
            <a:solidFill>
              <a:srgbClr val="C9907C"/>
            </a:solidFill>
            <a:prstDash val="solid"/>
          </a:ln>
        </p:spPr>
      </p:sp>
      <p:sp>
        <p:nvSpPr>
          <p:cNvPr id="29" name="Shape 22"/>
          <p:cNvSpPr/>
          <p:nvPr/>
        </p:nvSpPr>
        <p:spPr>
          <a:xfrm>
            <a:off x="7568684" y="6073140"/>
            <a:ext cx="492085" cy="492085"/>
          </a:xfrm>
          <a:prstGeom prst="roundRect">
            <a:avLst>
              <a:gd name="adj" fmla="val 18580297"/>
            </a:avLst>
          </a:prstGeom>
          <a:solidFill>
            <a:srgbClr val="C9907C"/>
          </a:solidFill>
          <a:ln/>
        </p:spPr>
      </p:sp>
      <p:pic>
        <p:nvPicPr>
          <p:cNvPr id="30"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703939" y="6208395"/>
            <a:ext cx="221456" cy="221456"/>
          </a:xfrm>
          <a:prstGeom prst="rect">
            <a:avLst/>
          </a:prstGeom>
        </p:spPr>
      </p:pic>
      <p:sp>
        <p:nvSpPr>
          <p:cNvPr id="31" name="Text 23"/>
          <p:cNvSpPr/>
          <p:nvPr/>
        </p:nvSpPr>
        <p:spPr>
          <a:xfrm>
            <a:off x="7568684" y="6729174"/>
            <a:ext cx="2387679" cy="256223"/>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Мобільна оптимізація</a:t>
            </a:r>
            <a:endParaRPr lang="en-US" sz="1600" dirty="0"/>
          </a:p>
        </p:txBody>
      </p:sp>
      <p:sp>
        <p:nvSpPr>
          <p:cNvPr id="32" name="Text 24"/>
          <p:cNvSpPr/>
          <p:nvPr/>
        </p:nvSpPr>
        <p:spPr>
          <a:xfrm>
            <a:off x="7568684" y="7083743"/>
            <a:ext cx="6233993" cy="524828"/>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60%+ кандидатів шукають роботу з мобільних пристроїв. Переконайтеся, що всі форми та сторінки зручні для телефонів.</a:t>
            </a:r>
            <a:endParaRPr lang="en-US" sz="12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659487" y="453390"/>
            <a:ext cx="9837777" cy="515183"/>
          </a:xfrm>
          <a:prstGeom prst="rect">
            <a:avLst/>
          </a:prstGeom>
          <a:noFill/>
          <a:ln/>
        </p:spPr>
        <p:txBody>
          <a:bodyPr wrap="none" lIns="0" tIns="0" rIns="0" bIns="0" rtlCol="0" anchor="t"/>
          <a:lstStyle/>
          <a:p>
            <a:pPr algn="l" indent="0" marL="0">
              <a:lnSpc>
                <a:spcPts val="4050"/>
              </a:lnSpc>
              <a:buNone/>
            </a:pPr>
            <a:r>
              <a:rPr lang="en-US" sz="3200" b="1" dirty="0">
                <a:solidFill>
                  <a:srgbClr val="443728"/>
                </a:solidFill>
                <a:latin typeface="Crimson Pro Bold" pitchFamily="34" charset="0"/>
                <a:ea typeface="Crimson Pro Bold" pitchFamily="34" charset="-122"/>
                <a:cs typeface="Crimson Pro Bold" pitchFamily="34" charset="-120"/>
              </a:rPr>
              <a:t>Онбординг vs Орієнтація: ключові відмінності</a:t>
            </a:r>
            <a:endParaRPr lang="en-US" sz="3200" dirty="0"/>
          </a:p>
        </p:txBody>
      </p:sp>
      <p:sp>
        <p:nvSpPr>
          <p:cNvPr id="3" name="Text 1"/>
          <p:cNvSpPr/>
          <p:nvPr/>
        </p:nvSpPr>
        <p:spPr>
          <a:xfrm>
            <a:off x="659487" y="1380649"/>
            <a:ext cx="2874883" cy="309086"/>
          </a:xfrm>
          <a:prstGeom prst="rect">
            <a:avLst/>
          </a:prstGeom>
          <a:noFill/>
          <a:ln/>
        </p:spPr>
        <p:txBody>
          <a:bodyPr wrap="none" lIns="0" tIns="0" rIns="0" bIns="0" rtlCol="0" anchor="t"/>
          <a:lstStyle/>
          <a:p>
            <a:pPr algn="l" indent="0" marL="0">
              <a:lnSpc>
                <a:spcPts val="2400"/>
              </a:lnSpc>
              <a:buNone/>
            </a:pPr>
            <a:r>
              <a:rPr lang="en-US" sz="1900" b="1" dirty="0">
                <a:solidFill>
                  <a:srgbClr val="443728"/>
                </a:solidFill>
                <a:latin typeface="Crimson Pro Bold" pitchFamily="34" charset="0"/>
                <a:ea typeface="Crimson Pro Bold" pitchFamily="34" charset="-122"/>
                <a:cs typeface="Crimson Pro Bold" pitchFamily="34" charset="-120"/>
              </a:rPr>
              <a:t>Орієнтація (Orientation)</a:t>
            </a:r>
            <a:endParaRPr lang="en-US" sz="1900" dirty="0"/>
          </a:p>
        </p:txBody>
      </p:sp>
      <p:sp>
        <p:nvSpPr>
          <p:cNvPr id="4" name="Shape 2"/>
          <p:cNvSpPr/>
          <p:nvPr/>
        </p:nvSpPr>
        <p:spPr>
          <a:xfrm>
            <a:off x="659487" y="1875234"/>
            <a:ext cx="6454616" cy="1061442"/>
          </a:xfrm>
          <a:prstGeom prst="roundRect">
            <a:avLst>
              <a:gd name="adj" fmla="val 10338"/>
            </a:avLst>
          </a:prstGeom>
          <a:solidFill>
            <a:srgbClr val="FFFCFA"/>
          </a:solidFill>
          <a:ln w="22860">
            <a:solidFill>
              <a:srgbClr val="D1C8C6"/>
            </a:solidFill>
            <a:prstDash val="solid"/>
          </a:ln>
        </p:spPr>
      </p:sp>
      <p:sp>
        <p:nvSpPr>
          <p:cNvPr id="5" name="Shape 3"/>
          <p:cNvSpPr/>
          <p:nvPr/>
        </p:nvSpPr>
        <p:spPr>
          <a:xfrm>
            <a:off x="636627" y="1875234"/>
            <a:ext cx="91440" cy="1061442"/>
          </a:xfrm>
          <a:prstGeom prst="roundRect">
            <a:avLst>
              <a:gd name="adj" fmla="val 75741"/>
            </a:avLst>
          </a:prstGeom>
          <a:solidFill>
            <a:srgbClr val="835E54"/>
          </a:solidFill>
          <a:ln/>
        </p:spPr>
      </p:sp>
      <p:sp>
        <p:nvSpPr>
          <p:cNvPr id="6" name="Text 4"/>
          <p:cNvSpPr/>
          <p:nvPr/>
        </p:nvSpPr>
        <p:spPr>
          <a:xfrm>
            <a:off x="915710" y="2062877"/>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Тривалість</a:t>
            </a:r>
            <a:endParaRPr lang="en-US" sz="1600" dirty="0"/>
          </a:p>
        </p:txBody>
      </p:sp>
      <p:sp>
        <p:nvSpPr>
          <p:cNvPr id="7" name="Text 5"/>
          <p:cNvSpPr/>
          <p:nvPr/>
        </p:nvSpPr>
        <p:spPr>
          <a:xfrm>
            <a:off x="915710" y="2485192"/>
            <a:ext cx="6010751" cy="263843"/>
          </a:xfrm>
          <a:prstGeom prst="rect">
            <a:avLst/>
          </a:prstGeom>
          <a:noFill/>
          <a:ln/>
        </p:spPr>
        <p:txBody>
          <a:bodyPr wrap="non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Одноразова подія, зазвичай 1-3 дні</a:t>
            </a:r>
            <a:endParaRPr lang="en-US" sz="1250" dirty="0"/>
          </a:p>
        </p:txBody>
      </p:sp>
      <p:sp>
        <p:nvSpPr>
          <p:cNvPr id="8" name="Shape 6"/>
          <p:cNvSpPr/>
          <p:nvPr/>
        </p:nvSpPr>
        <p:spPr>
          <a:xfrm>
            <a:off x="659487" y="3101459"/>
            <a:ext cx="6454616" cy="1061442"/>
          </a:xfrm>
          <a:prstGeom prst="roundRect">
            <a:avLst>
              <a:gd name="adj" fmla="val 10338"/>
            </a:avLst>
          </a:prstGeom>
          <a:solidFill>
            <a:srgbClr val="FFFCFA"/>
          </a:solidFill>
          <a:ln w="22860">
            <a:solidFill>
              <a:srgbClr val="D1C8C6"/>
            </a:solidFill>
            <a:prstDash val="solid"/>
          </a:ln>
        </p:spPr>
      </p:sp>
      <p:sp>
        <p:nvSpPr>
          <p:cNvPr id="9" name="Shape 7"/>
          <p:cNvSpPr/>
          <p:nvPr/>
        </p:nvSpPr>
        <p:spPr>
          <a:xfrm>
            <a:off x="636627" y="3101459"/>
            <a:ext cx="91440" cy="1061442"/>
          </a:xfrm>
          <a:prstGeom prst="roundRect">
            <a:avLst>
              <a:gd name="adj" fmla="val 75741"/>
            </a:avLst>
          </a:prstGeom>
          <a:solidFill>
            <a:srgbClr val="835E54"/>
          </a:solidFill>
          <a:ln/>
        </p:spPr>
      </p:sp>
      <p:sp>
        <p:nvSpPr>
          <p:cNvPr id="10" name="Text 8"/>
          <p:cNvSpPr/>
          <p:nvPr/>
        </p:nvSpPr>
        <p:spPr>
          <a:xfrm>
            <a:off x="915710" y="3289102"/>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Фокус</a:t>
            </a:r>
            <a:endParaRPr lang="en-US" sz="1600" dirty="0"/>
          </a:p>
        </p:txBody>
      </p:sp>
      <p:sp>
        <p:nvSpPr>
          <p:cNvPr id="11" name="Text 9"/>
          <p:cNvSpPr/>
          <p:nvPr/>
        </p:nvSpPr>
        <p:spPr>
          <a:xfrm>
            <a:off x="915710" y="3711416"/>
            <a:ext cx="6010751" cy="263843"/>
          </a:xfrm>
          <a:prstGeom prst="rect">
            <a:avLst/>
          </a:prstGeom>
          <a:noFill/>
          <a:ln/>
        </p:spPr>
        <p:txBody>
          <a:bodyPr wrap="non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Адміністративні процедури, документи, правила компанії</a:t>
            </a:r>
            <a:endParaRPr lang="en-US" sz="1250" dirty="0"/>
          </a:p>
        </p:txBody>
      </p:sp>
      <p:sp>
        <p:nvSpPr>
          <p:cNvPr id="12" name="Shape 10"/>
          <p:cNvSpPr/>
          <p:nvPr/>
        </p:nvSpPr>
        <p:spPr>
          <a:xfrm>
            <a:off x="659487" y="4327684"/>
            <a:ext cx="6454616" cy="1325285"/>
          </a:xfrm>
          <a:prstGeom prst="roundRect">
            <a:avLst>
              <a:gd name="adj" fmla="val 8280"/>
            </a:avLst>
          </a:prstGeom>
          <a:solidFill>
            <a:srgbClr val="FFFCFA"/>
          </a:solidFill>
          <a:ln w="22860">
            <a:solidFill>
              <a:srgbClr val="D1C8C6"/>
            </a:solidFill>
            <a:prstDash val="solid"/>
          </a:ln>
        </p:spPr>
      </p:sp>
      <p:sp>
        <p:nvSpPr>
          <p:cNvPr id="13" name="Shape 11"/>
          <p:cNvSpPr/>
          <p:nvPr/>
        </p:nvSpPr>
        <p:spPr>
          <a:xfrm>
            <a:off x="636627" y="4327684"/>
            <a:ext cx="91440" cy="1325285"/>
          </a:xfrm>
          <a:prstGeom prst="roundRect">
            <a:avLst>
              <a:gd name="adj" fmla="val 75741"/>
            </a:avLst>
          </a:prstGeom>
          <a:solidFill>
            <a:srgbClr val="835E54"/>
          </a:solidFill>
          <a:ln/>
        </p:spPr>
      </p:sp>
      <p:sp>
        <p:nvSpPr>
          <p:cNvPr id="14" name="Text 12"/>
          <p:cNvSpPr/>
          <p:nvPr/>
        </p:nvSpPr>
        <p:spPr>
          <a:xfrm>
            <a:off x="915710" y="4515326"/>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Зміст</a:t>
            </a:r>
            <a:endParaRPr lang="en-US" sz="1600" dirty="0"/>
          </a:p>
        </p:txBody>
      </p:sp>
      <p:sp>
        <p:nvSpPr>
          <p:cNvPr id="15" name="Text 13"/>
          <p:cNvSpPr/>
          <p:nvPr/>
        </p:nvSpPr>
        <p:spPr>
          <a:xfrm>
            <a:off x="915710" y="4937641"/>
            <a:ext cx="6010751" cy="527685"/>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Заповнення форм, отримання доступів, інструктаж з безпеки, екскурсія офісом</a:t>
            </a:r>
            <a:endParaRPr lang="en-US" sz="1250" dirty="0"/>
          </a:p>
        </p:txBody>
      </p:sp>
      <p:sp>
        <p:nvSpPr>
          <p:cNvPr id="16" name="Shape 14"/>
          <p:cNvSpPr/>
          <p:nvPr/>
        </p:nvSpPr>
        <p:spPr>
          <a:xfrm>
            <a:off x="659487" y="5817751"/>
            <a:ext cx="6454616" cy="1061442"/>
          </a:xfrm>
          <a:prstGeom prst="roundRect">
            <a:avLst>
              <a:gd name="adj" fmla="val 10338"/>
            </a:avLst>
          </a:prstGeom>
          <a:solidFill>
            <a:srgbClr val="FFFCFA"/>
          </a:solidFill>
          <a:ln w="22860">
            <a:solidFill>
              <a:srgbClr val="D1C8C6"/>
            </a:solidFill>
            <a:prstDash val="solid"/>
          </a:ln>
        </p:spPr>
      </p:sp>
      <p:sp>
        <p:nvSpPr>
          <p:cNvPr id="17" name="Shape 15"/>
          <p:cNvSpPr/>
          <p:nvPr/>
        </p:nvSpPr>
        <p:spPr>
          <a:xfrm>
            <a:off x="636627" y="5817751"/>
            <a:ext cx="91440" cy="1061442"/>
          </a:xfrm>
          <a:prstGeom prst="roundRect">
            <a:avLst>
              <a:gd name="adj" fmla="val 75741"/>
            </a:avLst>
          </a:prstGeom>
          <a:solidFill>
            <a:srgbClr val="835E54"/>
          </a:solidFill>
          <a:ln/>
        </p:spPr>
      </p:sp>
      <p:sp>
        <p:nvSpPr>
          <p:cNvPr id="18" name="Text 16"/>
          <p:cNvSpPr/>
          <p:nvPr/>
        </p:nvSpPr>
        <p:spPr>
          <a:xfrm>
            <a:off x="915710" y="6005393"/>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Мета</a:t>
            </a:r>
            <a:endParaRPr lang="en-US" sz="1600" dirty="0"/>
          </a:p>
        </p:txBody>
      </p:sp>
      <p:sp>
        <p:nvSpPr>
          <p:cNvPr id="19" name="Text 17"/>
          <p:cNvSpPr/>
          <p:nvPr/>
        </p:nvSpPr>
        <p:spPr>
          <a:xfrm>
            <a:off x="915710" y="6427708"/>
            <a:ext cx="6010751" cy="263843"/>
          </a:xfrm>
          <a:prstGeom prst="rect">
            <a:avLst/>
          </a:prstGeom>
          <a:noFill/>
          <a:ln/>
        </p:spPr>
        <p:txBody>
          <a:bodyPr wrap="non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Формальне введення в організацію</a:t>
            </a:r>
            <a:endParaRPr lang="en-US" sz="1250" dirty="0"/>
          </a:p>
        </p:txBody>
      </p:sp>
      <p:sp>
        <p:nvSpPr>
          <p:cNvPr id="20" name="Text 18"/>
          <p:cNvSpPr/>
          <p:nvPr/>
        </p:nvSpPr>
        <p:spPr>
          <a:xfrm>
            <a:off x="7523917" y="1380649"/>
            <a:ext cx="2947273" cy="309086"/>
          </a:xfrm>
          <a:prstGeom prst="rect">
            <a:avLst/>
          </a:prstGeom>
          <a:noFill/>
          <a:ln/>
        </p:spPr>
        <p:txBody>
          <a:bodyPr wrap="none" lIns="0" tIns="0" rIns="0" bIns="0" rtlCol="0" anchor="t"/>
          <a:lstStyle/>
          <a:p>
            <a:pPr algn="l" indent="0" marL="0">
              <a:lnSpc>
                <a:spcPts val="2400"/>
              </a:lnSpc>
              <a:buNone/>
            </a:pPr>
            <a:r>
              <a:rPr lang="en-US" sz="1900" b="1" dirty="0">
                <a:solidFill>
                  <a:srgbClr val="443728"/>
                </a:solidFill>
                <a:latin typeface="Crimson Pro Bold" pitchFamily="34" charset="0"/>
                <a:ea typeface="Crimson Pro Bold" pitchFamily="34" charset="-122"/>
                <a:cs typeface="Crimson Pro Bold" pitchFamily="34" charset="-120"/>
              </a:rPr>
              <a:t>Онбординг (Onboarding)</a:t>
            </a:r>
            <a:endParaRPr lang="en-US" sz="1900" dirty="0"/>
          </a:p>
        </p:txBody>
      </p:sp>
      <p:sp>
        <p:nvSpPr>
          <p:cNvPr id="21" name="Shape 19"/>
          <p:cNvSpPr/>
          <p:nvPr/>
        </p:nvSpPr>
        <p:spPr>
          <a:xfrm>
            <a:off x="7523917" y="1875234"/>
            <a:ext cx="6454616" cy="1061442"/>
          </a:xfrm>
          <a:prstGeom prst="roundRect">
            <a:avLst>
              <a:gd name="adj" fmla="val 10338"/>
            </a:avLst>
          </a:prstGeom>
          <a:solidFill>
            <a:srgbClr val="FFFCFA"/>
          </a:solidFill>
          <a:ln w="22860">
            <a:solidFill>
              <a:srgbClr val="835E54"/>
            </a:solidFill>
            <a:prstDash val="solid"/>
          </a:ln>
        </p:spPr>
      </p:sp>
      <p:sp>
        <p:nvSpPr>
          <p:cNvPr id="22" name="Shape 20"/>
          <p:cNvSpPr/>
          <p:nvPr/>
        </p:nvSpPr>
        <p:spPr>
          <a:xfrm>
            <a:off x="7501057" y="1875234"/>
            <a:ext cx="91440" cy="1061442"/>
          </a:xfrm>
          <a:prstGeom prst="roundRect">
            <a:avLst>
              <a:gd name="adj" fmla="val 75741"/>
            </a:avLst>
          </a:prstGeom>
          <a:solidFill>
            <a:srgbClr val="835E54"/>
          </a:solidFill>
          <a:ln/>
        </p:spPr>
      </p:sp>
      <p:sp>
        <p:nvSpPr>
          <p:cNvPr id="23" name="Text 21"/>
          <p:cNvSpPr/>
          <p:nvPr/>
        </p:nvSpPr>
        <p:spPr>
          <a:xfrm>
            <a:off x="7780139" y="2062877"/>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Тривалість</a:t>
            </a:r>
            <a:endParaRPr lang="en-US" sz="1600" dirty="0"/>
          </a:p>
        </p:txBody>
      </p:sp>
      <p:sp>
        <p:nvSpPr>
          <p:cNvPr id="24" name="Text 22"/>
          <p:cNvSpPr/>
          <p:nvPr/>
        </p:nvSpPr>
        <p:spPr>
          <a:xfrm>
            <a:off x="7780139" y="2485192"/>
            <a:ext cx="6010751" cy="263843"/>
          </a:xfrm>
          <a:prstGeom prst="rect">
            <a:avLst/>
          </a:prstGeom>
          <a:noFill/>
          <a:ln/>
        </p:spPr>
        <p:txBody>
          <a:bodyPr wrap="non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Тривалий процес, зазвичай 3-12 місяців</a:t>
            </a:r>
            <a:endParaRPr lang="en-US" sz="1250" dirty="0"/>
          </a:p>
        </p:txBody>
      </p:sp>
      <p:sp>
        <p:nvSpPr>
          <p:cNvPr id="25" name="Shape 23"/>
          <p:cNvSpPr/>
          <p:nvPr/>
        </p:nvSpPr>
        <p:spPr>
          <a:xfrm>
            <a:off x="7523917" y="3101459"/>
            <a:ext cx="6454616" cy="1061442"/>
          </a:xfrm>
          <a:prstGeom prst="roundRect">
            <a:avLst>
              <a:gd name="adj" fmla="val 10338"/>
            </a:avLst>
          </a:prstGeom>
          <a:solidFill>
            <a:srgbClr val="FFFCFA"/>
          </a:solidFill>
          <a:ln w="22860">
            <a:solidFill>
              <a:srgbClr val="835E54"/>
            </a:solidFill>
            <a:prstDash val="solid"/>
          </a:ln>
        </p:spPr>
      </p:sp>
      <p:sp>
        <p:nvSpPr>
          <p:cNvPr id="26" name="Shape 24"/>
          <p:cNvSpPr/>
          <p:nvPr/>
        </p:nvSpPr>
        <p:spPr>
          <a:xfrm>
            <a:off x="7501057" y="3101459"/>
            <a:ext cx="91440" cy="1061442"/>
          </a:xfrm>
          <a:prstGeom prst="roundRect">
            <a:avLst>
              <a:gd name="adj" fmla="val 75741"/>
            </a:avLst>
          </a:prstGeom>
          <a:solidFill>
            <a:srgbClr val="835E54"/>
          </a:solidFill>
          <a:ln/>
        </p:spPr>
      </p:sp>
      <p:sp>
        <p:nvSpPr>
          <p:cNvPr id="27" name="Text 25"/>
          <p:cNvSpPr/>
          <p:nvPr/>
        </p:nvSpPr>
        <p:spPr>
          <a:xfrm>
            <a:off x="7780139" y="3289102"/>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Фокус</a:t>
            </a:r>
            <a:endParaRPr lang="en-US" sz="1600" dirty="0"/>
          </a:p>
        </p:txBody>
      </p:sp>
      <p:sp>
        <p:nvSpPr>
          <p:cNvPr id="28" name="Text 26"/>
          <p:cNvSpPr/>
          <p:nvPr/>
        </p:nvSpPr>
        <p:spPr>
          <a:xfrm>
            <a:off x="7780139" y="3711416"/>
            <a:ext cx="6010751" cy="263843"/>
          </a:xfrm>
          <a:prstGeom prst="rect">
            <a:avLst/>
          </a:prstGeom>
          <a:noFill/>
          <a:ln/>
        </p:spPr>
        <p:txBody>
          <a:bodyPr wrap="non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Інтеграція в команду, розуміння ролі, культури, розвиток навичок</a:t>
            </a:r>
            <a:endParaRPr lang="en-US" sz="1250" dirty="0"/>
          </a:p>
        </p:txBody>
      </p:sp>
      <p:sp>
        <p:nvSpPr>
          <p:cNvPr id="29" name="Shape 27"/>
          <p:cNvSpPr/>
          <p:nvPr/>
        </p:nvSpPr>
        <p:spPr>
          <a:xfrm>
            <a:off x="7523917" y="4327684"/>
            <a:ext cx="6454616" cy="1325285"/>
          </a:xfrm>
          <a:prstGeom prst="roundRect">
            <a:avLst>
              <a:gd name="adj" fmla="val 8280"/>
            </a:avLst>
          </a:prstGeom>
          <a:solidFill>
            <a:srgbClr val="FFFCFA"/>
          </a:solidFill>
          <a:ln w="22860">
            <a:solidFill>
              <a:srgbClr val="835E54"/>
            </a:solidFill>
            <a:prstDash val="solid"/>
          </a:ln>
        </p:spPr>
      </p:sp>
      <p:sp>
        <p:nvSpPr>
          <p:cNvPr id="30" name="Shape 28"/>
          <p:cNvSpPr/>
          <p:nvPr/>
        </p:nvSpPr>
        <p:spPr>
          <a:xfrm>
            <a:off x="7501057" y="4327684"/>
            <a:ext cx="91440" cy="1325285"/>
          </a:xfrm>
          <a:prstGeom prst="roundRect">
            <a:avLst>
              <a:gd name="adj" fmla="val 75741"/>
            </a:avLst>
          </a:prstGeom>
          <a:solidFill>
            <a:srgbClr val="835E54"/>
          </a:solidFill>
          <a:ln/>
        </p:spPr>
      </p:sp>
      <p:sp>
        <p:nvSpPr>
          <p:cNvPr id="31" name="Text 29"/>
          <p:cNvSpPr/>
          <p:nvPr/>
        </p:nvSpPr>
        <p:spPr>
          <a:xfrm>
            <a:off x="7780139" y="4515326"/>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Зміст</a:t>
            </a:r>
            <a:endParaRPr lang="en-US" sz="1600" dirty="0"/>
          </a:p>
        </p:txBody>
      </p:sp>
      <p:sp>
        <p:nvSpPr>
          <p:cNvPr id="32" name="Text 30"/>
          <p:cNvSpPr/>
          <p:nvPr/>
        </p:nvSpPr>
        <p:spPr>
          <a:xfrm>
            <a:off x="7780139" y="4937641"/>
            <a:ext cx="6010751" cy="527685"/>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Навчання, знайомство з процесами, встановлення цілей, менторство, фідбек-сесії</a:t>
            </a:r>
            <a:endParaRPr lang="en-US" sz="1250" dirty="0"/>
          </a:p>
        </p:txBody>
      </p:sp>
      <p:sp>
        <p:nvSpPr>
          <p:cNvPr id="33" name="Shape 31"/>
          <p:cNvSpPr/>
          <p:nvPr/>
        </p:nvSpPr>
        <p:spPr>
          <a:xfrm>
            <a:off x="7523917" y="5817751"/>
            <a:ext cx="6454616" cy="1061442"/>
          </a:xfrm>
          <a:prstGeom prst="roundRect">
            <a:avLst>
              <a:gd name="adj" fmla="val 10338"/>
            </a:avLst>
          </a:prstGeom>
          <a:solidFill>
            <a:srgbClr val="FFFCFA"/>
          </a:solidFill>
          <a:ln w="22860">
            <a:solidFill>
              <a:srgbClr val="835E54"/>
            </a:solidFill>
            <a:prstDash val="solid"/>
          </a:ln>
        </p:spPr>
      </p:sp>
      <p:sp>
        <p:nvSpPr>
          <p:cNvPr id="34" name="Shape 32"/>
          <p:cNvSpPr/>
          <p:nvPr/>
        </p:nvSpPr>
        <p:spPr>
          <a:xfrm>
            <a:off x="7501057" y="5817751"/>
            <a:ext cx="91440" cy="1061442"/>
          </a:xfrm>
          <a:prstGeom prst="roundRect">
            <a:avLst>
              <a:gd name="adj" fmla="val 75741"/>
            </a:avLst>
          </a:prstGeom>
          <a:solidFill>
            <a:srgbClr val="835E54"/>
          </a:solidFill>
          <a:ln/>
        </p:spPr>
      </p:sp>
      <p:sp>
        <p:nvSpPr>
          <p:cNvPr id="35" name="Text 33"/>
          <p:cNvSpPr/>
          <p:nvPr/>
        </p:nvSpPr>
        <p:spPr>
          <a:xfrm>
            <a:off x="7780139" y="6005393"/>
            <a:ext cx="2061210" cy="257532"/>
          </a:xfrm>
          <a:prstGeom prst="rect">
            <a:avLst/>
          </a:prstGeom>
          <a:noFill/>
          <a:ln/>
        </p:spPr>
        <p:txBody>
          <a:bodyPr wrap="none" lIns="0" tIns="0" rIns="0" bIns="0" rtlCol="0" anchor="t"/>
          <a:lstStyle/>
          <a:p>
            <a:pPr algn="l" indent="0" marL="0">
              <a:lnSpc>
                <a:spcPts val="2000"/>
              </a:lnSpc>
              <a:buNone/>
            </a:pPr>
            <a:r>
              <a:rPr lang="en-US" sz="1600" b="1" dirty="0">
                <a:solidFill>
                  <a:srgbClr val="443728"/>
                </a:solidFill>
                <a:latin typeface="Crimson Pro Bold" pitchFamily="34" charset="0"/>
                <a:ea typeface="Crimson Pro Bold" pitchFamily="34" charset="-122"/>
                <a:cs typeface="Crimson Pro Bold" pitchFamily="34" charset="-120"/>
              </a:rPr>
              <a:t>Мета</a:t>
            </a:r>
            <a:endParaRPr lang="en-US" sz="1600" dirty="0"/>
          </a:p>
        </p:txBody>
      </p:sp>
      <p:sp>
        <p:nvSpPr>
          <p:cNvPr id="36" name="Text 34"/>
          <p:cNvSpPr/>
          <p:nvPr/>
        </p:nvSpPr>
        <p:spPr>
          <a:xfrm>
            <a:off x="7780139" y="6427708"/>
            <a:ext cx="6010751" cy="263843"/>
          </a:xfrm>
          <a:prstGeom prst="rect">
            <a:avLst/>
          </a:prstGeom>
          <a:noFill/>
          <a:ln/>
        </p:spPr>
        <p:txBody>
          <a:bodyPr wrap="non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Повноцінна інтеграція та досягнення продуктивності</a:t>
            </a:r>
            <a:endParaRPr lang="en-US" sz="1250" dirty="0"/>
          </a:p>
        </p:txBody>
      </p:sp>
      <p:sp>
        <p:nvSpPr>
          <p:cNvPr id="37" name="Text 35"/>
          <p:cNvSpPr/>
          <p:nvPr/>
        </p:nvSpPr>
        <p:spPr>
          <a:xfrm>
            <a:off x="659487" y="7250192"/>
            <a:ext cx="13311426" cy="527685"/>
          </a:xfrm>
          <a:prstGeom prst="rect">
            <a:avLst/>
          </a:prstGeom>
          <a:noFill/>
          <a:ln/>
        </p:spPr>
        <p:txBody>
          <a:bodyPr wrap="square" lIns="0" tIns="0" rIns="0" bIns="0" rtlCol="0" anchor="t"/>
          <a:lstStyle/>
          <a:p>
            <a:pPr algn="l" indent="0" marL="0">
              <a:lnSpc>
                <a:spcPts val="2050"/>
              </a:lnSpc>
              <a:buNone/>
            </a:pPr>
            <a:r>
              <a:rPr lang="en-US" sz="1250" dirty="0">
                <a:solidFill>
                  <a:srgbClr val="443728"/>
                </a:solidFill>
                <a:latin typeface="Open Sans" pitchFamily="34" charset="0"/>
                <a:ea typeface="Open Sans" pitchFamily="34" charset="-122"/>
                <a:cs typeface="Open Sans" pitchFamily="34" charset="-120"/>
              </a:rPr>
              <a:t>Орієнтація – це перший крок онбордингу, але онбординг – це набагато більше. Якщо орієнтація відповідає на питання "що" та "де", то онбординг відповідає на "чому", "як" та "з ким". Дослідження показують, що ефективний онбординг підвищує утримання нових співробітників на 82% та продуктивність на 70%.</a:t>
            </a:r>
            <a:endParaRPr lang="en-US" sz="12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620078" y="614720"/>
            <a:ext cx="11138535" cy="484346"/>
          </a:xfrm>
          <a:prstGeom prst="rect">
            <a:avLst/>
          </a:prstGeom>
          <a:noFill/>
          <a:ln/>
        </p:spPr>
        <p:txBody>
          <a:bodyPr wrap="none" lIns="0" tIns="0" rIns="0" bIns="0" rtlCol="0" anchor="t"/>
          <a:lstStyle/>
          <a:p>
            <a:pPr algn="l" indent="0" marL="0">
              <a:lnSpc>
                <a:spcPts val="3800"/>
              </a:lnSpc>
              <a:buNone/>
            </a:pPr>
            <a:r>
              <a:rPr lang="en-US" sz="3050" b="1" dirty="0">
                <a:solidFill>
                  <a:srgbClr val="443728"/>
                </a:solidFill>
                <a:latin typeface="Crimson Pro Bold" pitchFamily="34" charset="0"/>
                <a:ea typeface="Crimson Pro Bold" pitchFamily="34" charset="-122"/>
                <a:cs typeface="Crimson Pro Bold" pitchFamily="34" charset="-120"/>
              </a:rPr>
              <a:t>Структура ефективного онбордингу: план 30-60-90 днів</a:t>
            </a:r>
            <a:endParaRPr lang="en-US" sz="3050" dirty="0"/>
          </a:p>
        </p:txBody>
      </p:sp>
      <p:sp>
        <p:nvSpPr>
          <p:cNvPr id="3" name="Text 1"/>
          <p:cNvSpPr/>
          <p:nvPr/>
        </p:nvSpPr>
        <p:spPr>
          <a:xfrm>
            <a:off x="620078" y="1409105"/>
            <a:ext cx="13390245" cy="496014"/>
          </a:xfrm>
          <a:prstGeom prst="rect">
            <a:avLst/>
          </a:prstGeom>
          <a:noFill/>
          <a:ln/>
        </p:spPr>
        <p:txBody>
          <a:bodyPr wrap="square" lIns="0" tIns="0" rIns="0" bIns="0" rtlCol="0" anchor="t"/>
          <a:lstStyle/>
          <a:p>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План 30-60-90 днів – це структурований підхід до адаптації, який розбиває перші три місяці на етапи з чіткими цілями, очікуваннями та мірилами успіху. Це дає новому співробітнику ясність та відчуття прогресу.</a:t>
            </a:r>
            <a:endParaRPr lang="en-US" sz="1200" dirty="0"/>
          </a:p>
        </p:txBody>
      </p:sp>
      <p:pic>
        <p:nvPicPr>
          <p:cNvPr id="4" name="Image 0" descr="preencoded.png">    </p:cNvPr>
          <p:cNvPicPr>
            <a:picLocks noChangeAspect="1"/>
          </p:cNvPicPr>
          <p:nvPr/>
        </p:nvPicPr>
        <p:blipFill>
          <a:blip r:embed="rId1"/>
          <a:stretch>
            <a:fillRect/>
          </a:stretch>
        </p:blipFill>
        <p:spPr>
          <a:xfrm>
            <a:off x="620078" y="2079427"/>
            <a:ext cx="4463415" cy="620078"/>
          </a:xfrm>
          <a:prstGeom prst="rect">
            <a:avLst/>
          </a:prstGeom>
        </p:spPr>
      </p:pic>
      <p:sp>
        <p:nvSpPr>
          <p:cNvPr id="5" name="Text 2"/>
          <p:cNvSpPr/>
          <p:nvPr/>
        </p:nvSpPr>
        <p:spPr>
          <a:xfrm>
            <a:off x="775097" y="2854523"/>
            <a:ext cx="3765590" cy="242292"/>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Перші 30 днів: Навчання та адаптація</a:t>
            </a:r>
            <a:endParaRPr lang="en-US" sz="1500" dirty="0"/>
          </a:p>
        </p:txBody>
      </p:sp>
      <p:sp>
        <p:nvSpPr>
          <p:cNvPr id="6" name="Text 3"/>
          <p:cNvSpPr/>
          <p:nvPr/>
        </p:nvSpPr>
        <p:spPr>
          <a:xfrm>
            <a:off x="775097" y="3189803"/>
            <a:ext cx="4153376" cy="248007"/>
          </a:xfrm>
          <a:prstGeom prst="rect">
            <a:avLst/>
          </a:prstGeom>
          <a:noFill/>
          <a:ln/>
        </p:spPr>
        <p:txBody>
          <a:bodyPr wrap="non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Ключові завдання:</a:t>
            </a:r>
            <a:endParaRPr lang="en-US" sz="1200" dirty="0"/>
          </a:p>
        </p:txBody>
      </p:sp>
      <p:sp>
        <p:nvSpPr>
          <p:cNvPr id="7" name="Text 4"/>
          <p:cNvSpPr/>
          <p:nvPr/>
        </p:nvSpPr>
        <p:spPr>
          <a:xfrm>
            <a:off x="775097" y="3530798"/>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Завершити всі адміністративні процедури</a:t>
            </a:r>
            <a:endParaRPr lang="en-US" sz="1200" dirty="0"/>
          </a:p>
        </p:txBody>
      </p:sp>
      <p:sp>
        <p:nvSpPr>
          <p:cNvPr id="8" name="Text 5"/>
          <p:cNvSpPr/>
          <p:nvPr/>
        </p:nvSpPr>
        <p:spPr>
          <a:xfrm>
            <a:off x="775097" y="3832979"/>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Вивчити продукт/сервіс компанії</a:t>
            </a:r>
            <a:endParaRPr lang="en-US" sz="1200" dirty="0"/>
          </a:p>
        </p:txBody>
      </p:sp>
      <p:sp>
        <p:nvSpPr>
          <p:cNvPr id="9" name="Text 6"/>
          <p:cNvSpPr/>
          <p:nvPr/>
        </p:nvSpPr>
        <p:spPr>
          <a:xfrm>
            <a:off x="775097" y="4135160"/>
            <a:ext cx="4153376"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Зрозуміти структуру організації та ключових стейкхолдерів</a:t>
            </a:r>
            <a:endParaRPr lang="en-US" sz="1200" dirty="0"/>
          </a:p>
        </p:txBody>
      </p:sp>
      <p:sp>
        <p:nvSpPr>
          <p:cNvPr id="10" name="Text 7"/>
          <p:cNvSpPr/>
          <p:nvPr/>
        </p:nvSpPr>
        <p:spPr>
          <a:xfrm>
            <a:off x="775097" y="4685348"/>
            <a:ext cx="4153376"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Познайомитися з командою та суміжними відділами</a:t>
            </a:r>
            <a:endParaRPr lang="en-US" sz="1200" dirty="0"/>
          </a:p>
        </p:txBody>
      </p:sp>
      <p:sp>
        <p:nvSpPr>
          <p:cNvPr id="11" name="Text 8"/>
          <p:cNvSpPr/>
          <p:nvPr/>
        </p:nvSpPr>
        <p:spPr>
          <a:xfrm>
            <a:off x="775097" y="5235535"/>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Вивчити інструменти, системи, процеси</a:t>
            </a:r>
            <a:endParaRPr lang="en-US" sz="1200" dirty="0"/>
          </a:p>
        </p:txBody>
      </p:sp>
      <p:sp>
        <p:nvSpPr>
          <p:cNvPr id="12" name="Text 9"/>
          <p:cNvSpPr/>
          <p:nvPr/>
        </p:nvSpPr>
        <p:spPr>
          <a:xfrm>
            <a:off x="775097" y="5537716"/>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Пройти необхідні навчальні модулі</a:t>
            </a:r>
            <a:endParaRPr lang="en-US" sz="1200" dirty="0"/>
          </a:p>
        </p:txBody>
      </p:sp>
      <p:sp>
        <p:nvSpPr>
          <p:cNvPr id="13" name="Text 10"/>
          <p:cNvSpPr/>
          <p:nvPr/>
        </p:nvSpPr>
        <p:spPr>
          <a:xfrm>
            <a:off x="775097" y="5878711"/>
            <a:ext cx="4153376" cy="744022"/>
          </a:xfrm>
          <a:prstGeom prst="rect">
            <a:avLst/>
          </a:prstGeom>
          <a:noFill/>
          <a:ln/>
        </p:spPr>
        <p:txBody>
          <a:bodyPr wrap="squar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Очікувані результати:</a:t>
            </a:r>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 базове розуміння ролі, комфорт у новому середовищі, перші невеликі завдання виконані під супроводом</a:t>
            </a:r>
            <a:endParaRPr lang="en-US" sz="1200" dirty="0"/>
          </a:p>
        </p:txBody>
      </p:sp>
      <p:sp>
        <p:nvSpPr>
          <p:cNvPr id="14" name="Text 11"/>
          <p:cNvSpPr/>
          <p:nvPr/>
        </p:nvSpPr>
        <p:spPr>
          <a:xfrm>
            <a:off x="775097" y="6715720"/>
            <a:ext cx="4153376" cy="744022"/>
          </a:xfrm>
          <a:prstGeom prst="rect">
            <a:avLst/>
          </a:prstGeom>
          <a:noFill/>
          <a:ln/>
        </p:spPr>
        <p:txBody>
          <a:bodyPr wrap="squar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Успіх виглядає як:</a:t>
            </a:r>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 співробітник впевнено орієнтується в компанії, знає до кого звернутися з питаннями, почав вносити невеликий вклад</a:t>
            </a:r>
            <a:endParaRPr lang="en-US" sz="1200" dirty="0"/>
          </a:p>
        </p:txBody>
      </p:sp>
      <p:pic>
        <p:nvPicPr>
          <p:cNvPr id="15" name="Image 1" descr="preencoded.png">    </p:cNvPr>
          <p:cNvPicPr>
            <a:picLocks noChangeAspect="1"/>
          </p:cNvPicPr>
          <p:nvPr/>
        </p:nvPicPr>
        <p:blipFill>
          <a:blip r:embed="rId2"/>
          <a:stretch>
            <a:fillRect/>
          </a:stretch>
        </p:blipFill>
        <p:spPr>
          <a:xfrm>
            <a:off x="5083493" y="2079427"/>
            <a:ext cx="4463415" cy="620078"/>
          </a:xfrm>
          <a:prstGeom prst="rect">
            <a:avLst/>
          </a:prstGeom>
        </p:spPr>
      </p:pic>
      <p:sp>
        <p:nvSpPr>
          <p:cNvPr id="16" name="Text 12"/>
          <p:cNvSpPr/>
          <p:nvPr/>
        </p:nvSpPr>
        <p:spPr>
          <a:xfrm>
            <a:off x="5238512" y="2854523"/>
            <a:ext cx="3142059" cy="242292"/>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30-60 днів: Зростання та внесок</a:t>
            </a:r>
            <a:endParaRPr lang="en-US" sz="1500" dirty="0"/>
          </a:p>
        </p:txBody>
      </p:sp>
      <p:sp>
        <p:nvSpPr>
          <p:cNvPr id="17" name="Text 13"/>
          <p:cNvSpPr/>
          <p:nvPr/>
        </p:nvSpPr>
        <p:spPr>
          <a:xfrm>
            <a:off x="5238512" y="3189803"/>
            <a:ext cx="4153376" cy="248007"/>
          </a:xfrm>
          <a:prstGeom prst="rect">
            <a:avLst/>
          </a:prstGeom>
          <a:noFill/>
          <a:ln/>
        </p:spPr>
        <p:txBody>
          <a:bodyPr wrap="non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Ключові завдання:</a:t>
            </a:r>
            <a:endParaRPr lang="en-US" sz="1200" dirty="0"/>
          </a:p>
        </p:txBody>
      </p:sp>
      <p:sp>
        <p:nvSpPr>
          <p:cNvPr id="18" name="Text 14"/>
          <p:cNvSpPr/>
          <p:nvPr/>
        </p:nvSpPr>
        <p:spPr>
          <a:xfrm>
            <a:off x="5238512" y="3530798"/>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Почати працювати над реальними проектами</a:t>
            </a:r>
            <a:endParaRPr lang="en-US" sz="1200" dirty="0"/>
          </a:p>
        </p:txBody>
      </p:sp>
      <p:sp>
        <p:nvSpPr>
          <p:cNvPr id="19" name="Text 15"/>
          <p:cNvSpPr/>
          <p:nvPr/>
        </p:nvSpPr>
        <p:spPr>
          <a:xfrm>
            <a:off x="5238512" y="3832979"/>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Взяти на себе більшу відповідальність</a:t>
            </a:r>
            <a:endParaRPr lang="en-US" sz="1200" dirty="0"/>
          </a:p>
        </p:txBody>
      </p:sp>
      <p:sp>
        <p:nvSpPr>
          <p:cNvPr id="20" name="Text 16"/>
          <p:cNvSpPr/>
          <p:nvPr/>
        </p:nvSpPr>
        <p:spPr>
          <a:xfrm>
            <a:off x="5238512" y="4135160"/>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Розвивати відносини з колегами</a:t>
            </a:r>
            <a:endParaRPr lang="en-US" sz="1200" dirty="0"/>
          </a:p>
        </p:txBody>
      </p:sp>
      <p:sp>
        <p:nvSpPr>
          <p:cNvPr id="21" name="Text 17"/>
          <p:cNvSpPr/>
          <p:nvPr/>
        </p:nvSpPr>
        <p:spPr>
          <a:xfrm>
            <a:off x="5238512" y="4437340"/>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Глибше зрозуміти бізнес-процеси</a:t>
            </a:r>
            <a:endParaRPr lang="en-US" sz="1200" dirty="0"/>
          </a:p>
        </p:txBody>
      </p:sp>
      <p:sp>
        <p:nvSpPr>
          <p:cNvPr id="22" name="Text 18"/>
          <p:cNvSpPr/>
          <p:nvPr/>
        </p:nvSpPr>
        <p:spPr>
          <a:xfrm>
            <a:off x="5238512" y="4739521"/>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Отримати перший фідбек від менеджера</a:t>
            </a:r>
            <a:endParaRPr lang="en-US" sz="1200" dirty="0"/>
          </a:p>
        </p:txBody>
      </p:sp>
      <p:sp>
        <p:nvSpPr>
          <p:cNvPr id="23" name="Text 19"/>
          <p:cNvSpPr/>
          <p:nvPr/>
        </p:nvSpPr>
        <p:spPr>
          <a:xfrm>
            <a:off x="5238512" y="5041702"/>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Ідентифікувати зони для розвитку</a:t>
            </a:r>
            <a:endParaRPr lang="en-US" sz="1200" dirty="0"/>
          </a:p>
        </p:txBody>
      </p:sp>
      <p:sp>
        <p:nvSpPr>
          <p:cNvPr id="24" name="Text 20"/>
          <p:cNvSpPr/>
          <p:nvPr/>
        </p:nvSpPr>
        <p:spPr>
          <a:xfrm>
            <a:off x="5238512" y="5382697"/>
            <a:ext cx="4153376" cy="744022"/>
          </a:xfrm>
          <a:prstGeom prst="rect">
            <a:avLst/>
          </a:prstGeom>
          <a:noFill/>
          <a:ln/>
        </p:spPr>
        <p:txBody>
          <a:bodyPr wrap="squar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Очікувані результати:</a:t>
            </a:r>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 самостійна робота над завданнями, активна участь у командних активностях, перші значущі результати</a:t>
            </a:r>
            <a:endParaRPr lang="en-US" sz="1200" dirty="0"/>
          </a:p>
        </p:txBody>
      </p:sp>
      <p:sp>
        <p:nvSpPr>
          <p:cNvPr id="25" name="Text 21"/>
          <p:cNvSpPr/>
          <p:nvPr/>
        </p:nvSpPr>
        <p:spPr>
          <a:xfrm>
            <a:off x="5238512" y="6219706"/>
            <a:ext cx="4153376" cy="744022"/>
          </a:xfrm>
          <a:prstGeom prst="rect">
            <a:avLst/>
          </a:prstGeom>
          <a:noFill/>
          <a:ln/>
        </p:spPr>
        <p:txBody>
          <a:bodyPr wrap="squar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Успіх виглядає як:</a:t>
            </a:r>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 співробітник потребує менше супроводу, проактивно вирішує проблеми, його внесок помітний команді</a:t>
            </a:r>
            <a:endParaRPr lang="en-US" sz="1200" dirty="0"/>
          </a:p>
        </p:txBody>
      </p:sp>
      <p:pic>
        <p:nvPicPr>
          <p:cNvPr id="26" name="Image 2" descr="preencoded.png">    </p:cNvPr>
          <p:cNvPicPr>
            <a:picLocks noChangeAspect="1"/>
          </p:cNvPicPr>
          <p:nvPr/>
        </p:nvPicPr>
        <p:blipFill>
          <a:blip r:embed="rId3"/>
          <a:stretch>
            <a:fillRect/>
          </a:stretch>
        </p:blipFill>
        <p:spPr>
          <a:xfrm>
            <a:off x="9546908" y="2079427"/>
            <a:ext cx="4463415" cy="620078"/>
          </a:xfrm>
          <a:prstGeom prst="rect">
            <a:avLst/>
          </a:prstGeom>
        </p:spPr>
      </p:pic>
      <p:sp>
        <p:nvSpPr>
          <p:cNvPr id="27" name="Text 22"/>
          <p:cNvSpPr/>
          <p:nvPr/>
        </p:nvSpPr>
        <p:spPr>
          <a:xfrm>
            <a:off x="9701927" y="2854523"/>
            <a:ext cx="2803446" cy="242292"/>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60-90 днів: Повна інтеграція</a:t>
            </a:r>
            <a:endParaRPr lang="en-US" sz="1500" dirty="0"/>
          </a:p>
        </p:txBody>
      </p:sp>
      <p:sp>
        <p:nvSpPr>
          <p:cNvPr id="28" name="Text 23"/>
          <p:cNvSpPr/>
          <p:nvPr/>
        </p:nvSpPr>
        <p:spPr>
          <a:xfrm>
            <a:off x="9701927" y="3189803"/>
            <a:ext cx="4153376" cy="248007"/>
          </a:xfrm>
          <a:prstGeom prst="rect">
            <a:avLst/>
          </a:prstGeom>
          <a:noFill/>
          <a:ln/>
        </p:spPr>
        <p:txBody>
          <a:bodyPr wrap="non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Ключові завдання:</a:t>
            </a:r>
            <a:endParaRPr lang="en-US" sz="1200" dirty="0"/>
          </a:p>
        </p:txBody>
      </p:sp>
      <p:sp>
        <p:nvSpPr>
          <p:cNvPr id="29" name="Text 24"/>
          <p:cNvSpPr/>
          <p:nvPr/>
        </p:nvSpPr>
        <p:spPr>
          <a:xfrm>
            <a:off x="9701927" y="3530798"/>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Повністю інтегруватися в команду</a:t>
            </a:r>
            <a:endParaRPr lang="en-US" sz="1200" dirty="0"/>
          </a:p>
        </p:txBody>
      </p:sp>
      <p:sp>
        <p:nvSpPr>
          <p:cNvPr id="30" name="Text 25"/>
          <p:cNvSpPr/>
          <p:nvPr/>
        </p:nvSpPr>
        <p:spPr>
          <a:xfrm>
            <a:off x="9701927" y="3832979"/>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Працювати на повну продуктивність</a:t>
            </a:r>
            <a:endParaRPr lang="en-US" sz="1200" dirty="0"/>
          </a:p>
        </p:txBody>
      </p:sp>
      <p:sp>
        <p:nvSpPr>
          <p:cNvPr id="31" name="Text 26"/>
          <p:cNvSpPr/>
          <p:nvPr/>
        </p:nvSpPr>
        <p:spPr>
          <a:xfrm>
            <a:off x="9701927" y="4135160"/>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Брати на себе ownership за результати</a:t>
            </a:r>
            <a:endParaRPr lang="en-US" sz="1200" dirty="0"/>
          </a:p>
        </p:txBody>
      </p:sp>
      <p:sp>
        <p:nvSpPr>
          <p:cNvPr id="32" name="Text 27"/>
          <p:cNvSpPr/>
          <p:nvPr/>
        </p:nvSpPr>
        <p:spPr>
          <a:xfrm>
            <a:off x="9701927" y="4437340"/>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Ініціювати покращення процесів (fresh eyes)</a:t>
            </a:r>
            <a:endParaRPr lang="en-US" sz="1200" dirty="0"/>
          </a:p>
        </p:txBody>
      </p:sp>
      <p:sp>
        <p:nvSpPr>
          <p:cNvPr id="33" name="Text 28"/>
          <p:cNvSpPr/>
          <p:nvPr/>
        </p:nvSpPr>
        <p:spPr>
          <a:xfrm>
            <a:off x="9701927" y="4739521"/>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Розвивати навички відповідно до плану розвитку</a:t>
            </a:r>
            <a:endParaRPr lang="en-US" sz="1200" dirty="0"/>
          </a:p>
        </p:txBody>
      </p:sp>
      <p:sp>
        <p:nvSpPr>
          <p:cNvPr id="34" name="Text 29"/>
          <p:cNvSpPr/>
          <p:nvPr/>
        </p:nvSpPr>
        <p:spPr>
          <a:xfrm>
            <a:off x="9701927" y="5041702"/>
            <a:ext cx="4153376"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Пройти підсумкову оцінку пробного періоду</a:t>
            </a:r>
            <a:endParaRPr lang="en-US" sz="1200" dirty="0"/>
          </a:p>
        </p:txBody>
      </p:sp>
      <p:sp>
        <p:nvSpPr>
          <p:cNvPr id="35" name="Text 30"/>
          <p:cNvSpPr/>
          <p:nvPr/>
        </p:nvSpPr>
        <p:spPr>
          <a:xfrm>
            <a:off x="9701927" y="5382697"/>
            <a:ext cx="4153376" cy="744022"/>
          </a:xfrm>
          <a:prstGeom prst="rect">
            <a:avLst/>
          </a:prstGeom>
          <a:noFill/>
          <a:ln/>
        </p:spPr>
        <p:txBody>
          <a:bodyPr wrap="squar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Очікувані результати:</a:t>
            </a:r>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 самостійна робота, досягнення KPI, позитивний вплив на команду, чіткі плани на майбутнє</a:t>
            </a:r>
            <a:endParaRPr lang="en-US" sz="1200" dirty="0"/>
          </a:p>
        </p:txBody>
      </p:sp>
      <p:sp>
        <p:nvSpPr>
          <p:cNvPr id="36" name="Text 31"/>
          <p:cNvSpPr/>
          <p:nvPr/>
        </p:nvSpPr>
        <p:spPr>
          <a:xfrm>
            <a:off x="9701927" y="6219706"/>
            <a:ext cx="4153376" cy="744022"/>
          </a:xfrm>
          <a:prstGeom prst="rect">
            <a:avLst/>
          </a:prstGeom>
          <a:noFill/>
          <a:ln/>
        </p:spPr>
        <p:txBody>
          <a:bodyPr wrap="square" lIns="0" tIns="0" rIns="0" bIns="0" rtlCol="0" anchor="t"/>
          <a:lstStyle/>
          <a:p>
            <a:pPr algn="l" indent="0" marL="0">
              <a:lnSpc>
                <a:spcPts val="1950"/>
              </a:lnSpc>
              <a:buNone/>
            </a:pPr>
            <a:r>
              <a:rPr lang="en-US" sz="1200" b="1" dirty="0">
                <a:solidFill>
                  <a:srgbClr val="443728"/>
                </a:solidFill>
                <a:latin typeface="Open Sans" pitchFamily="34" charset="0"/>
                <a:ea typeface="Open Sans" pitchFamily="34" charset="-122"/>
                <a:cs typeface="Open Sans" pitchFamily="34" charset="-120"/>
              </a:rPr>
              <a:t>Успіх виглядає як:</a:t>
            </a:r>
            <a:pPr algn="l" indent="0" marL="0">
              <a:lnSpc>
                <a:spcPts val="1950"/>
              </a:lnSpc>
              <a:buNone/>
            </a:pPr>
            <a:r>
              <a:rPr lang="en-US" sz="1200" dirty="0">
                <a:solidFill>
                  <a:srgbClr val="443728"/>
                </a:solidFill>
                <a:latin typeface="Open Sans" pitchFamily="34" charset="0"/>
                <a:ea typeface="Open Sans" pitchFamily="34" charset="-122"/>
                <a:cs typeface="Open Sans" pitchFamily="34" charset="-120"/>
              </a:rPr>
              <a:t> співробітник повністю автономний, досягає або перевищує очікування, вже ментор для наступних new joiners</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580073" y="461963"/>
            <a:ext cx="12170688" cy="453152"/>
          </a:xfrm>
          <a:prstGeom prst="rect">
            <a:avLst/>
          </a:prstGeom>
          <a:noFill/>
          <a:ln/>
        </p:spPr>
        <p:txBody>
          <a:bodyPr wrap="none" lIns="0" tIns="0" rIns="0" bIns="0" rtlCol="0" anchor="t"/>
          <a:lstStyle/>
          <a:p>
            <a:pPr algn="l" indent="0" marL="0">
              <a:lnSpc>
                <a:spcPts val="3550"/>
              </a:lnSpc>
              <a:buNone/>
            </a:pPr>
            <a:r>
              <a:rPr lang="en-US" sz="2850" b="1" dirty="0">
                <a:solidFill>
                  <a:srgbClr val="443728"/>
                </a:solidFill>
                <a:latin typeface="Crimson Pro Bold" pitchFamily="34" charset="0"/>
                <a:ea typeface="Crimson Pro Bold" pitchFamily="34" charset="-122"/>
                <a:cs typeface="Crimson Pro Bold" pitchFamily="34" charset="-120"/>
              </a:rPr>
              <a:t>Ролі в процесі онбордингу: команда успіху нового співробітника</a:t>
            </a:r>
            <a:endParaRPr lang="en-US" sz="2850" dirty="0"/>
          </a:p>
        </p:txBody>
      </p:sp>
      <p:pic>
        <p:nvPicPr>
          <p:cNvPr id="3" name="Image 0" descr="preencoded.png">    </p:cNvPr>
          <p:cNvPicPr>
            <a:picLocks noChangeAspect="1"/>
          </p:cNvPicPr>
          <p:nvPr/>
        </p:nvPicPr>
        <p:blipFill>
          <a:blip r:embed="rId1"/>
          <a:stretch>
            <a:fillRect/>
          </a:stretch>
        </p:blipFill>
        <p:spPr>
          <a:xfrm>
            <a:off x="580073" y="1205151"/>
            <a:ext cx="2534126" cy="2534126"/>
          </a:xfrm>
          <a:prstGeom prst="rect">
            <a:avLst/>
          </a:prstGeom>
        </p:spPr>
      </p:pic>
      <p:sp>
        <p:nvSpPr>
          <p:cNvPr id="4" name="Text 1"/>
          <p:cNvSpPr/>
          <p:nvPr/>
        </p:nvSpPr>
        <p:spPr>
          <a:xfrm>
            <a:off x="580073" y="3920490"/>
            <a:ext cx="1812727" cy="226576"/>
          </a:xfrm>
          <a:prstGeom prst="rect">
            <a:avLst/>
          </a:prstGeom>
          <a:noFill/>
          <a:ln/>
        </p:spPr>
        <p:txBody>
          <a:bodyPr wrap="none" lIns="0" tIns="0" rIns="0" bIns="0" rtlCol="0" anchor="t"/>
          <a:lstStyle/>
          <a:p>
            <a:pPr algn="l"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Роль менеджера</a:t>
            </a:r>
            <a:endParaRPr lang="en-US" sz="1400" dirty="0"/>
          </a:p>
        </p:txBody>
      </p:sp>
      <p:sp>
        <p:nvSpPr>
          <p:cNvPr id="5" name="Text 2"/>
          <p:cNvSpPr/>
          <p:nvPr/>
        </p:nvSpPr>
        <p:spPr>
          <a:xfrm>
            <a:off x="580073" y="4233982"/>
            <a:ext cx="4369237" cy="463868"/>
          </a:xfrm>
          <a:prstGeom prst="rect">
            <a:avLst/>
          </a:prstGeom>
          <a:noFill/>
          <a:ln/>
        </p:spPr>
        <p:txBody>
          <a:bodyPr wrap="square" lIns="0" tIns="0" rIns="0" bIns="0" rtlCol="0" anchor="t"/>
          <a:lstStyle/>
          <a:p>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Безпосередній керівник – ключова фігура в онбордингу. Менеджер відповідає за:</a:t>
            </a:r>
            <a:endParaRPr lang="en-US" sz="1100" dirty="0"/>
          </a:p>
        </p:txBody>
      </p:sp>
      <p:sp>
        <p:nvSpPr>
          <p:cNvPr id="6" name="Text 3"/>
          <p:cNvSpPr/>
          <p:nvPr/>
        </p:nvSpPr>
        <p:spPr>
          <a:xfrm>
            <a:off x="580073" y="4784765"/>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Встановлення чітких очікувань та цілей</a:t>
            </a:r>
            <a:endParaRPr lang="en-US" sz="1100" dirty="0"/>
          </a:p>
        </p:txBody>
      </p:sp>
      <p:sp>
        <p:nvSpPr>
          <p:cNvPr id="7" name="Text 4"/>
          <p:cNvSpPr/>
          <p:nvPr/>
        </p:nvSpPr>
        <p:spPr>
          <a:xfrm>
            <a:off x="580073" y="5067419"/>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Регулярні 1-на-1 зустрічі (щотижня в перший місяць)</a:t>
            </a:r>
            <a:endParaRPr lang="en-US" sz="1100" dirty="0"/>
          </a:p>
        </p:txBody>
      </p:sp>
      <p:sp>
        <p:nvSpPr>
          <p:cNvPr id="8" name="Text 5"/>
          <p:cNvSpPr/>
          <p:nvPr/>
        </p:nvSpPr>
        <p:spPr>
          <a:xfrm>
            <a:off x="580073" y="5350073"/>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Надання конструктивного фідбеку</a:t>
            </a:r>
            <a:endParaRPr lang="en-US" sz="1100" dirty="0"/>
          </a:p>
        </p:txBody>
      </p:sp>
      <p:sp>
        <p:nvSpPr>
          <p:cNvPr id="9" name="Text 6"/>
          <p:cNvSpPr/>
          <p:nvPr/>
        </p:nvSpPr>
        <p:spPr>
          <a:xfrm>
            <a:off x="580073" y="5632728"/>
            <a:ext cx="4369237" cy="463868"/>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Делегування завдань з поступовим зростанням складності</a:t>
            </a:r>
            <a:endParaRPr lang="en-US" sz="1100" dirty="0"/>
          </a:p>
        </p:txBody>
      </p:sp>
      <p:sp>
        <p:nvSpPr>
          <p:cNvPr id="10" name="Text 7"/>
          <p:cNvSpPr/>
          <p:nvPr/>
        </p:nvSpPr>
        <p:spPr>
          <a:xfrm>
            <a:off x="580073" y="6147316"/>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Відповіді на питання та усунення блокерів</a:t>
            </a:r>
            <a:endParaRPr lang="en-US" sz="1100" dirty="0"/>
          </a:p>
        </p:txBody>
      </p:sp>
      <p:sp>
        <p:nvSpPr>
          <p:cNvPr id="11" name="Text 8"/>
          <p:cNvSpPr/>
          <p:nvPr/>
        </p:nvSpPr>
        <p:spPr>
          <a:xfrm>
            <a:off x="580073" y="6429970"/>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Оцінку прогресу та проведення фідбек-сесій</a:t>
            </a:r>
            <a:endParaRPr lang="en-US" sz="1100" dirty="0"/>
          </a:p>
        </p:txBody>
      </p:sp>
      <p:sp>
        <p:nvSpPr>
          <p:cNvPr id="12" name="Text 9"/>
          <p:cNvSpPr/>
          <p:nvPr/>
        </p:nvSpPr>
        <p:spPr>
          <a:xfrm>
            <a:off x="580073" y="6748820"/>
            <a:ext cx="4369237" cy="231934"/>
          </a:xfrm>
          <a:prstGeom prst="rect">
            <a:avLst/>
          </a:prstGeom>
          <a:noFill/>
          <a:ln/>
        </p:spPr>
        <p:txBody>
          <a:bodyPr wrap="none" lIns="0" tIns="0" rIns="0" bIns="0" rtlCol="0" anchor="t"/>
          <a:lstStyle/>
          <a:p>
            <a:pPr algn="l" indent="0" marL="0">
              <a:lnSpc>
                <a:spcPts val="1800"/>
              </a:lnSpc>
              <a:buNone/>
            </a:pPr>
            <a:r>
              <a:rPr lang="en-US" sz="1100" dirty="0">
                <a:solidFill>
                  <a:srgbClr val="443728"/>
                </a:solidFill>
                <a:highlight>
                  <a:srgbClr val="C9907C"/>
                </a:highlight>
                <a:latin typeface="Open Sans" pitchFamily="34" charset="0"/>
                <a:ea typeface="Open Sans" pitchFamily="34" charset="-122"/>
                <a:cs typeface="Open Sans" pitchFamily="34" charset="-120"/>
              </a:rPr>
              <a:t>Менеджер створює контекст та напрямок</a:t>
            </a:r>
            <a:endParaRPr lang="en-US" sz="1100" dirty="0"/>
          </a:p>
        </p:txBody>
      </p:sp>
      <p:pic>
        <p:nvPicPr>
          <p:cNvPr id="13" name="Image 1" descr="preencoded.png">    </p:cNvPr>
          <p:cNvPicPr>
            <a:picLocks noChangeAspect="1"/>
          </p:cNvPicPr>
          <p:nvPr/>
        </p:nvPicPr>
        <p:blipFill>
          <a:blip r:embed="rId2"/>
          <a:stretch>
            <a:fillRect/>
          </a:stretch>
        </p:blipFill>
        <p:spPr>
          <a:xfrm>
            <a:off x="5130522" y="1205151"/>
            <a:ext cx="2534126" cy="2534126"/>
          </a:xfrm>
          <a:prstGeom prst="rect">
            <a:avLst/>
          </a:prstGeom>
        </p:spPr>
      </p:pic>
      <p:sp>
        <p:nvSpPr>
          <p:cNvPr id="14" name="Text 10"/>
          <p:cNvSpPr/>
          <p:nvPr/>
        </p:nvSpPr>
        <p:spPr>
          <a:xfrm>
            <a:off x="5130522" y="3920490"/>
            <a:ext cx="1812727" cy="226576"/>
          </a:xfrm>
          <a:prstGeom prst="rect">
            <a:avLst/>
          </a:prstGeom>
          <a:noFill/>
          <a:ln/>
        </p:spPr>
        <p:txBody>
          <a:bodyPr wrap="none" lIns="0" tIns="0" rIns="0" bIns="0" rtlCol="0" anchor="t"/>
          <a:lstStyle/>
          <a:p>
            <a:pPr algn="l"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Роль HR</a:t>
            </a:r>
            <a:endParaRPr lang="en-US" sz="1400" dirty="0"/>
          </a:p>
        </p:txBody>
      </p:sp>
      <p:sp>
        <p:nvSpPr>
          <p:cNvPr id="15" name="Text 11"/>
          <p:cNvSpPr/>
          <p:nvPr/>
        </p:nvSpPr>
        <p:spPr>
          <a:xfrm>
            <a:off x="5130522" y="4233982"/>
            <a:ext cx="4369237" cy="463868"/>
          </a:xfrm>
          <a:prstGeom prst="rect">
            <a:avLst/>
          </a:prstGeom>
          <a:noFill/>
          <a:ln/>
        </p:spPr>
        <p:txBody>
          <a:bodyPr wrap="square" lIns="0" tIns="0" rIns="0" bIns="0" rtlCol="0" anchor="t"/>
          <a:lstStyle/>
          <a:p>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HR-команда забезпечує структуру та підтримку онбординг-процесу:</a:t>
            </a:r>
            <a:endParaRPr lang="en-US" sz="1100" dirty="0"/>
          </a:p>
        </p:txBody>
      </p:sp>
      <p:sp>
        <p:nvSpPr>
          <p:cNvPr id="16" name="Text 12"/>
          <p:cNvSpPr/>
          <p:nvPr/>
        </p:nvSpPr>
        <p:spPr>
          <a:xfrm>
            <a:off x="5130522" y="4784765"/>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Дизайн та координація загальної програми онбордингу</a:t>
            </a:r>
            <a:endParaRPr lang="en-US" sz="1100" dirty="0"/>
          </a:p>
        </p:txBody>
      </p:sp>
      <p:sp>
        <p:nvSpPr>
          <p:cNvPr id="17" name="Text 13"/>
          <p:cNvSpPr/>
          <p:nvPr/>
        </p:nvSpPr>
        <p:spPr>
          <a:xfrm>
            <a:off x="5130522" y="5067419"/>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Адміністративні процедури та документація</a:t>
            </a:r>
            <a:endParaRPr lang="en-US" sz="1100" dirty="0"/>
          </a:p>
        </p:txBody>
      </p:sp>
      <p:sp>
        <p:nvSpPr>
          <p:cNvPr id="18" name="Text 14"/>
          <p:cNvSpPr/>
          <p:nvPr/>
        </p:nvSpPr>
        <p:spPr>
          <a:xfrm>
            <a:off x="5130522" y="5350073"/>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Загальна орієнтація про компанію, культуру, політики</a:t>
            </a:r>
            <a:endParaRPr lang="en-US" sz="1100" dirty="0"/>
          </a:p>
        </p:txBody>
      </p:sp>
      <p:sp>
        <p:nvSpPr>
          <p:cNvPr id="19" name="Text 15"/>
          <p:cNvSpPr/>
          <p:nvPr/>
        </p:nvSpPr>
        <p:spPr>
          <a:xfrm>
            <a:off x="5130522" y="5632728"/>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Моніторинг прогресу та збір фідбеку</a:t>
            </a:r>
            <a:endParaRPr lang="en-US" sz="1100" dirty="0"/>
          </a:p>
        </p:txBody>
      </p:sp>
      <p:sp>
        <p:nvSpPr>
          <p:cNvPr id="20" name="Text 16"/>
          <p:cNvSpPr/>
          <p:nvPr/>
        </p:nvSpPr>
        <p:spPr>
          <a:xfrm>
            <a:off x="5130522" y="5915382"/>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Вирішення проблем, що виникають</a:t>
            </a:r>
            <a:endParaRPr lang="en-US" sz="1100" dirty="0"/>
          </a:p>
        </p:txBody>
      </p:sp>
      <p:sp>
        <p:nvSpPr>
          <p:cNvPr id="21" name="Text 17"/>
          <p:cNvSpPr/>
          <p:nvPr/>
        </p:nvSpPr>
        <p:spPr>
          <a:xfrm>
            <a:off x="5130522" y="6198037"/>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Підсумкова оцінка пробного періоду</a:t>
            </a:r>
            <a:endParaRPr lang="en-US" sz="1100" dirty="0"/>
          </a:p>
        </p:txBody>
      </p:sp>
      <p:sp>
        <p:nvSpPr>
          <p:cNvPr id="22" name="Text 18"/>
          <p:cNvSpPr/>
          <p:nvPr/>
        </p:nvSpPr>
        <p:spPr>
          <a:xfrm>
            <a:off x="5130522" y="6516886"/>
            <a:ext cx="4369237" cy="231934"/>
          </a:xfrm>
          <a:prstGeom prst="rect">
            <a:avLst/>
          </a:prstGeom>
          <a:noFill/>
          <a:ln/>
        </p:spPr>
        <p:txBody>
          <a:bodyPr wrap="none" lIns="0" tIns="0" rIns="0" bIns="0" rtlCol="0" anchor="t"/>
          <a:lstStyle/>
          <a:p>
            <a:pPr algn="l" indent="0" marL="0">
              <a:lnSpc>
                <a:spcPts val="1800"/>
              </a:lnSpc>
              <a:buNone/>
            </a:pPr>
            <a:r>
              <a:rPr lang="en-US" sz="1100" dirty="0">
                <a:solidFill>
                  <a:srgbClr val="443728"/>
                </a:solidFill>
                <a:highlight>
                  <a:srgbClr val="C9907C"/>
                </a:highlight>
                <a:latin typeface="Open Sans" pitchFamily="34" charset="0"/>
                <a:ea typeface="Open Sans" pitchFamily="34" charset="-122"/>
                <a:cs typeface="Open Sans" pitchFamily="34" charset="-120"/>
              </a:rPr>
              <a:t>HR створює системність та послідовність досвіду</a:t>
            </a:r>
            <a:endParaRPr lang="en-US" sz="1100" dirty="0"/>
          </a:p>
        </p:txBody>
      </p:sp>
      <p:pic>
        <p:nvPicPr>
          <p:cNvPr id="23" name="Image 2" descr="preencoded.png">    </p:cNvPr>
          <p:cNvPicPr>
            <a:picLocks noChangeAspect="1"/>
          </p:cNvPicPr>
          <p:nvPr/>
        </p:nvPicPr>
        <p:blipFill>
          <a:blip r:embed="rId3"/>
          <a:stretch>
            <a:fillRect/>
          </a:stretch>
        </p:blipFill>
        <p:spPr>
          <a:xfrm>
            <a:off x="9680972" y="1205151"/>
            <a:ext cx="2534126" cy="2534126"/>
          </a:xfrm>
          <a:prstGeom prst="rect">
            <a:avLst/>
          </a:prstGeom>
        </p:spPr>
      </p:pic>
      <p:sp>
        <p:nvSpPr>
          <p:cNvPr id="24" name="Text 19"/>
          <p:cNvSpPr/>
          <p:nvPr/>
        </p:nvSpPr>
        <p:spPr>
          <a:xfrm>
            <a:off x="9680972" y="3920490"/>
            <a:ext cx="1897380" cy="226576"/>
          </a:xfrm>
          <a:prstGeom prst="rect">
            <a:avLst/>
          </a:prstGeom>
          <a:noFill/>
          <a:ln/>
        </p:spPr>
        <p:txBody>
          <a:bodyPr wrap="none" lIns="0" tIns="0" rIns="0" bIns="0" rtlCol="0" anchor="t"/>
          <a:lstStyle/>
          <a:p>
            <a:pPr algn="l"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Роль бадді/ментора</a:t>
            </a:r>
            <a:endParaRPr lang="en-US" sz="1400" dirty="0"/>
          </a:p>
        </p:txBody>
      </p:sp>
      <p:sp>
        <p:nvSpPr>
          <p:cNvPr id="25" name="Text 20"/>
          <p:cNvSpPr/>
          <p:nvPr/>
        </p:nvSpPr>
        <p:spPr>
          <a:xfrm>
            <a:off x="9680972" y="4233982"/>
            <a:ext cx="4369237" cy="463868"/>
          </a:xfrm>
          <a:prstGeom prst="rect">
            <a:avLst/>
          </a:prstGeom>
          <a:noFill/>
          <a:ln/>
        </p:spPr>
        <p:txBody>
          <a:bodyPr wrap="square" lIns="0" tIns="0" rIns="0" bIns="0" rtlCol="0" anchor="t"/>
          <a:lstStyle/>
          <a:p>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Onboarding Buddy – це досвідчений співробітник (не менеджер!), який стає другом та гідом для новачка:</a:t>
            </a:r>
            <a:endParaRPr lang="en-US" sz="1100" dirty="0"/>
          </a:p>
        </p:txBody>
      </p:sp>
      <p:sp>
        <p:nvSpPr>
          <p:cNvPr id="26" name="Text 21"/>
          <p:cNvSpPr/>
          <p:nvPr/>
        </p:nvSpPr>
        <p:spPr>
          <a:xfrm>
            <a:off x="9680972" y="4784765"/>
            <a:ext cx="4369237" cy="463868"/>
          </a:xfrm>
          <a:prstGeom prst="rect">
            <a:avLst/>
          </a:prstGeom>
          <a:noFill/>
          <a:ln/>
        </p:spPr>
        <p:txBody>
          <a:bodyPr wrap="squar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Відповіді на "дурні" питання, які соромно ставити менеджеру</a:t>
            </a:r>
            <a:endParaRPr lang="en-US" sz="1100" dirty="0"/>
          </a:p>
        </p:txBody>
      </p:sp>
      <p:sp>
        <p:nvSpPr>
          <p:cNvPr id="27" name="Text 22"/>
          <p:cNvSpPr/>
          <p:nvPr/>
        </p:nvSpPr>
        <p:spPr>
          <a:xfrm>
            <a:off x="9680972" y="5299353"/>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Знайомство з неформальною культурою компанії</a:t>
            </a:r>
            <a:endParaRPr lang="en-US" sz="1100" dirty="0"/>
          </a:p>
        </p:txBody>
      </p:sp>
      <p:sp>
        <p:nvSpPr>
          <p:cNvPr id="28" name="Text 23"/>
          <p:cNvSpPr/>
          <p:nvPr/>
        </p:nvSpPr>
        <p:spPr>
          <a:xfrm>
            <a:off x="9680972" y="5582007"/>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Пояснення "як тут насправді все працює"</a:t>
            </a:r>
            <a:endParaRPr lang="en-US" sz="1100" dirty="0"/>
          </a:p>
        </p:txBody>
      </p:sp>
      <p:sp>
        <p:nvSpPr>
          <p:cNvPr id="29" name="Text 24"/>
          <p:cNvSpPr/>
          <p:nvPr/>
        </p:nvSpPr>
        <p:spPr>
          <a:xfrm>
            <a:off x="9680972" y="5864662"/>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Допомога з навігацією в офісі та процесах</a:t>
            </a:r>
            <a:endParaRPr lang="en-US" sz="1100" dirty="0"/>
          </a:p>
        </p:txBody>
      </p:sp>
      <p:sp>
        <p:nvSpPr>
          <p:cNvPr id="30" name="Text 25"/>
          <p:cNvSpPr/>
          <p:nvPr/>
        </p:nvSpPr>
        <p:spPr>
          <a:xfrm>
            <a:off x="9680972" y="6147316"/>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Соціальна підтримка та інтеграція в команду</a:t>
            </a:r>
            <a:endParaRPr lang="en-US" sz="1100" dirty="0"/>
          </a:p>
        </p:txBody>
      </p:sp>
      <p:sp>
        <p:nvSpPr>
          <p:cNvPr id="31" name="Text 26"/>
          <p:cNvSpPr/>
          <p:nvPr/>
        </p:nvSpPr>
        <p:spPr>
          <a:xfrm>
            <a:off x="9680972" y="6429970"/>
            <a:ext cx="4369237" cy="231934"/>
          </a:xfrm>
          <a:prstGeom prst="rect">
            <a:avLst/>
          </a:prstGeom>
          <a:noFill/>
          <a:ln/>
        </p:spPr>
        <p:txBody>
          <a:bodyPr wrap="none" lIns="0" tIns="0" rIns="0" bIns="0" rtlCol="0" anchor="t"/>
          <a:lstStyle/>
          <a:p>
            <a:pPr algn="l" marL="342900" indent="-342900">
              <a:lnSpc>
                <a:spcPts val="1800"/>
              </a:lnSpc>
              <a:buSzPct val="100000"/>
              <a:buChar char="•"/>
            </a:pPr>
            <a:r>
              <a:rPr lang="en-US" sz="1100" dirty="0">
                <a:solidFill>
                  <a:srgbClr val="443728"/>
                </a:solidFill>
                <a:latin typeface="Open Sans" pitchFamily="34" charset="0"/>
                <a:ea typeface="Open Sans" pitchFamily="34" charset="-122"/>
                <a:cs typeface="Open Sans" pitchFamily="34" charset="-120"/>
              </a:rPr>
              <a:t>Регулярні кава-чати для check-in</a:t>
            </a:r>
            <a:endParaRPr lang="en-US" sz="1100" dirty="0"/>
          </a:p>
        </p:txBody>
      </p:sp>
      <p:sp>
        <p:nvSpPr>
          <p:cNvPr id="32" name="Text 27"/>
          <p:cNvSpPr/>
          <p:nvPr/>
        </p:nvSpPr>
        <p:spPr>
          <a:xfrm>
            <a:off x="9680972" y="6748820"/>
            <a:ext cx="4369237" cy="231934"/>
          </a:xfrm>
          <a:prstGeom prst="rect">
            <a:avLst/>
          </a:prstGeom>
          <a:noFill/>
          <a:ln/>
        </p:spPr>
        <p:txBody>
          <a:bodyPr wrap="none" lIns="0" tIns="0" rIns="0" bIns="0" rtlCol="0" anchor="t"/>
          <a:lstStyle/>
          <a:p>
            <a:pPr algn="l" indent="0" marL="0">
              <a:lnSpc>
                <a:spcPts val="1800"/>
              </a:lnSpc>
              <a:buNone/>
            </a:pPr>
            <a:r>
              <a:rPr lang="en-US" sz="1100" dirty="0">
                <a:solidFill>
                  <a:srgbClr val="443728"/>
                </a:solidFill>
                <a:highlight>
                  <a:srgbClr val="C9907C"/>
                </a:highlight>
                <a:latin typeface="Open Sans" pitchFamily="34" charset="0"/>
                <a:ea typeface="Open Sans" pitchFamily="34" charset="-122"/>
                <a:cs typeface="Open Sans" pitchFamily="34" charset="-120"/>
              </a:rPr>
              <a:t>Бадді створює комфорт та відчуття приналежності</a:t>
            </a:r>
            <a:endParaRPr lang="en-US" sz="1100" dirty="0"/>
          </a:p>
        </p:txBody>
      </p:sp>
      <p:sp>
        <p:nvSpPr>
          <p:cNvPr id="33" name="Shape 28"/>
          <p:cNvSpPr/>
          <p:nvPr/>
        </p:nvSpPr>
        <p:spPr>
          <a:xfrm>
            <a:off x="580073" y="7143869"/>
            <a:ext cx="13470255" cy="623768"/>
          </a:xfrm>
          <a:prstGeom prst="roundRect">
            <a:avLst>
              <a:gd name="adj" fmla="val 9765"/>
            </a:avLst>
          </a:prstGeom>
          <a:solidFill>
            <a:srgbClr val="E1D4D0"/>
          </a:solidFill>
          <a:ln/>
        </p:spPr>
      </p:sp>
      <p:pic>
        <p:nvPicPr>
          <p:cNvPr id="34" name="Image 3" descr="preencoded.png">    </p:cNvPr>
          <p:cNvPicPr>
            <a:picLocks noChangeAspect="1"/>
          </p:cNvPicPr>
          <p:nvPr/>
        </p:nvPicPr>
        <p:blipFill>
          <a:blip r:embed="rId4"/>
          <a:stretch>
            <a:fillRect/>
          </a:stretch>
        </p:blipFill>
        <p:spPr>
          <a:xfrm>
            <a:off x="725091" y="7365802"/>
            <a:ext cx="181213" cy="145018"/>
          </a:xfrm>
          <a:prstGeom prst="rect">
            <a:avLst/>
          </a:prstGeom>
        </p:spPr>
      </p:pic>
      <p:sp>
        <p:nvSpPr>
          <p:cNvPr id="35" name="Text 29"/>
          <p:cNvSpPr/>
          <p:nvPr/>
        </p:nvSpPr>
        <p:spPr>
          <a:xfrm>
            <a:off x="1051322" y="7325082"/>
            <a:ext cx="12853988" cy="239554"/>
          </a:xfrm>
          <a:prstGeom prst="rect">
            <a:avLst/>
          </a:prstGeom>
          <a:noFill/>
          <a:ln/>
        </p:spPr>
        <p:txBody>
          <a:bodyPr wrap="none" lIns="0" tIns="0" rIns="0" bIns="0" rtlCol="0" anchor="t"/>
          <a:lstStyle/>
          <a:p>
            <a:pPr algn="l" indent="0" marL="0">
              <a:lnSpc>
                <a:spcPts val="1800"/>
              </a:lnSpc>
              <a:buNone/>
            </a:pPr>
            <a:r>
              <a:rPr lang="en-US" sz="1100" b="1" dirty="0">
                <a:solidFill>
                  <a:srgbClr val="000000"/>
                </a:solidFill>
                <a:latin typeface="Open Sans" pitchFamily="34" charset="0"/>
                <a:ea typeface="Open Sans" pitchFamily="34" charset="-122"/>
                <a:cs typeface="Open Sans" pitchFamily="34" charset="-120"/>
              </a:rPr>
              <a:t>💡</a:t>
            </a:r>
            <a:pPr algn="l" indent="0" marL="0">
              <a:lnSpc>
                <a:spcPts val="1800"/>
              </a:lnSpc>
              <a:buNone/>
            </a:pPr>
            <a:r>
              <a:rPr lang="en-US" sz="1100" dirty="0">
                <a:solidFill>
                  <a:srgbClr val="000000"/>
                </a:solidFill>
                <a:latin typeface="Open Sans" pitchFamily="34" charset="0"/>
                <a:ea typeface="Open Sans" pitchFamily="34" charset="-122"/>
                <a:cs typeface="Open Sans" pitchFamily="34" charset="-120"/>
              </a:rPr>
              <a:t> Best practice:</a:t>
            </a:r>
            <a:pPr algn="l" indent="0" marL="0">
              <a:lnSpc>
                <a:spcPts val="1800"/>
              </a:lnSpc>
              <a:buNone/>
            </a:pPr>
            <a:r>
              <a:rPr lang="en-US" sz="1100" dirty="0">
                <a:solidFill>
                  <a:srgbClr val="000000"/>
                </a:solidFill>
                <a:latin typeface="Open Sans" pitchFamily="34" charset="0"/>
                <a:ea typeface="Open Sans" pitchFamily="34" charset="-122"/>
                <a:cs typeface="Open Sans" pitchFamily="34" charset="-120"/>
              </a:rPr>
              <a:t> Призначте бадді до першого робочого дня. Ідеально, коли бадді зв'яжеться з новачком заздалегідь, щоб познайомитись та відповісти на питання до старту.</a:t>
            </a:r>
            <a:endParaRPr lang="en-US" sz="11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19839" y="426125"/>
            <a:ext cx="9872663" cy="484227"/>
          </a:xfrm>
          <a:prstGeom prst="rect">
            <a:avLst/>
          </a:prstGeom>
          <a:noFill/>
          <a:ln/>
        </p:spPr>
        <p:txBody>
          <a:bodyPr wrap="none" lIns="0" tIns="0" rIns="0" bIns="0" rtlCol="0" anchor="t"/>
          <a:lstStyle/>
          <a:p>
            <a:pPr algn="l" indent="0" marL="0">
              <a:lnSpc>
                <a:spcPts val="3800"/>
              </a:lnSpc>
              <a:buNone/>
            </a:pPr>
            <a:r>
              <a:rPr lang="en-US" sz="3050" b="1" dirty="0">
                <a:solidFill>
                  <a:srgbClr val="443728"/>
                </a:solidFill>
                <a:latin typeface="Crimson Pro Bold" pitchFamily="34" charset="0"/>
                <a:ea typeface="Crimson Pro Bold" pitchFamily="34" charset="-122"/>
                <a:cs typeface="Crimson Pro Bold" pitchFamily="34" charset="-120"/>
              </a:rPr>
              <a:t>Чеклист онбордингу: від pre-boarding до інтеграції</a:t>
            </a:r>
            <a:endParaRPr lang="en-US" sz="3050" dirty="0"/>
          </a:p>
        </p:txBody>
      </p:sp>
      <p:sp>
        <p:nvSpPr>
          <p:cNvPr id="3" name="Text 1"/>
          <p:cNvSpPr/>
          <p:nvPr/>
        </p:nvSpPr>
        <p:spPr>
          <a:xfrm>
            <a:off x="619839" y="1220272"/>
            <a:ext cx="154900" cy="193596"/>
          </a:xfrm>
          <a:prstGeom prst="rect">
            <a:avLst/>
          </a:prstGeom>
          <a:noFill/>
          <a:ln/>
        </p:spPr>
        <p:txBody>
          <a:bodyPr wrap="none" lIns="0" tIns="0" rIns="0" bIns="0" rtlCol="0" anchor="t"/>
          <a:lstStyle/>
          <a:p>
            <a:pPr algn="l" indent="0" marL="0">
              <a:lnSpc>
                <a:spcPts val="1950"/>
              </a:lnSpc>
              <a:buNone/>
            </a:pPr>
            <a:r>
              <a:rPr lang="en-US" sz="1200" dirty="0">
                <a:solidFill>
                  <a:srgbClr val="443728"/>
                </a:solidFill>
                <a:latin typeface="Crimson Pro Light" pitchFamily="34" charset="0"/>
                <a:ea typeface="Crimson Pro Light" pitchFamily="34" charset="-122"/>
                <a:cs typeface="Crimson Pro Light" pitchFamily="34" charset="-120"/>
              </a:rPr>
              <a:t>01</a:t>
            </a:r>
            <a:endParaRPr lang="en-US" sz="1200" dirty="0"/>
          </a:p>
        </p:txBody>
      </p:sp>
      <p:sp>
        <p:nvSpPr>
          <p:cNvPr id="4" name="Shape 2"/>
          <p:cNvSpPr/>
          <p:nvPr/>
        </p:nvSpPr>
        <p:spPr>
          <a:xfrm>
            <a:off x="619839" y="1460659"/>
            <a:ext cx="4360307" cy="22860"/>
          </a:xfrm>
          <a:prstGeom prst="rect">
            <a:avLst/>
          </a:prstGeom>
          <a:solidFill>
            <a:srgbClr val="835E54"/>
          </a:solidFill>
          <a:ln/>
        </p:spPr>
      </p:sp>
      <p:sp>
        <p:nvSpPr>
          <p:cNvPr id="5" name="Text 3"/>
          <p:cNvSpPr/>
          <p:nvPr/>
        </p:nvSpPr>
        <p:spPr>
          <a:xfrm>
            <a:off x="619839" y="1583769"/>
            <a:ext cx="4360307" cy="484108"/>
          </a:xfrm>
          <a:prstGeom prst="rect">
            <a:avLst/>
          </a:prstGeom>
          <a:noFill/>
          <a:ln/>
        </p:spPr>
        <p:txBody>
          <a:bodyPr wrap="squar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Pre-boarding (між прийняттям оферу та першим днем)</a:t>
            </a:r>
            <a:endParaRPr lang="en-US" sz="1500" dirty="0"/>
          </a:p>
        </p:txBody>
      </p:sp>
      <p:sp>
        <p:nvSpPr>
          <p:cNvPr id="6" name="Text 4"/>
          <p:cNvSpPr/>
          <p:nvPr/>
        </p:nvSpPr>
        <p:spPr>
          <a:xfrm>
            <a:off x="619839" y="2160746"/>
            <a:ext cx="4360307"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Надішліть welcome email з інформацією про перший день</a:t>
            </a:r>
            <a:endParaRPr lang="en-US" sz="1200" dirty="0"/>
          </a:p>
        </p:txBody>
      </p:sp>
      <p:sp>
        <p:nvSpPr>
          <p:cNvPr id="7" name="Text 5"/>
          <p:cNvSpPr/>
          <p:nvPr/>
        </p:nvSpPr>
        <p:spPr>
          <a:xfrm>
            <a:off x="619839" y="2710934"/>
            <a:ext cx="4360307"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Надайте доступ до welcome portal з корисними матеріалами</a:t>
            </a:r>
            <a:endParaRPr lang="en-US" sz="1200" dirty="0"/>
          </a:p>
        </p:txBody>
      </p:sp>
      <p:sp>
        <p:nvSpPr>
          <p:cNvPr id="8" name="Text 6"/>
          <p:cNvSpPr/>
          <p:nvPr/>
        </p:nvSpPr>
        <p:spPr>
          <a:xfrm>
            <a:off x="619839" y="3261122"/>
            <a:ext cx="4360307"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Організуйте підписання документів онлайн (якщо можливо)</a:t>
            </a:r>
            <a:endParaRPr lang="en-US" sz="1200" dirty="0"/>
          </a:p>
        </p:txBody>
      </p:sp>
      <p:sp>
        <p:nvSpPr>
          <p:cNvPr id="9" name="Text 7"/>
          <p:cNvSpPr/>
          <p:nvPr/>
        </p:nvSpPr>
        <p:spPr>
          <a:xfrm>
            <a:off x="619839" y="3811310"/>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Призначте бадді та організуйте першу зустріч</a:t>
            </a:r>
            <a:endParaRPr lang="en-US" sz="1200" dirty="0"/>
          </a:p>
        </p:txBody>
      </p:sp>
      <p:sp>
        <p:nvSpPr>
          <p:cNvPr id="10" name="Text 8"/>
          <p:cNvSpPr/>
          <p:nvPr/>
        </p:nvSpPr>
        <p:spPr>
          <a:xfrm>
            <a:off x="619839" y="4113490"/>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Підготуйте робоче місце, обладнання, доступи</a:t>
            </a:r>
            <a:endParaRPr lang="en-US" sz="1200" dirty="0"/>
          </a:p>
        </p:txBody>
      </p:sp>
      <p:sp>
        <p:nvSpPr>
          <p:cNvPr id="11" name="Text 9"/>
          <p:cNvSpPr/>
          <p:nvPr/>
        </p:nvSpPr>
        <p:spPr>
          <a:xfrm>
            <a:off x="619839" y="4415671"/>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Створіть план першого тижня</a:t>
            </a:r>
            <a:endParaRPr lang="en-US" sz="1200" dirty="0"/>
          </a:p>
        </p:txBody>
      </p:sp>
      <p:sp>
        <p:nvSpPr>
          <p:cNvPr id="12" name="Text 10"/>
          <p:cNvSpPr/>
          <p:nvPr/>
        </p:nvSpPr>
        <p:spPr>
          <a:xfrm>
            <a:off x="619839" y="4717852"/>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Анонсуйте новачка команді</a:t>
            </a:r>
            <a:endParaRPr lang="en-US" sz="1200" dirty="0"/>
          </a:p>
        </p:txBody>
      </p:sp>
      <p:sp>
        <p:nvSpPr>
          <p:cNvPr id="13" name="Text 11"/>
          <p:cNvSpPr/>
          <p:nvPr/>
        </p:nvSpPr>
        <p:spPr>
          <a:xfrm>
            <a:off x="5135047" y="1220272"/>
            <a:ext cx="154900" cy="193596"/>
          </a:xfrm>
          <a:prstGeom prst="rect">
            <a:avLst/>
          </a:prstGeom>
          <a:noFill/>
          <a:ln/>
        </p:spPr>
        <p:txBody>
          <a:bodyPr wrap="none" lIns="0" tIns="0" rIns="0" bIns="0" rtlCol="0" anchor="t"/>
          <a:lstStyle/>
          <a:p>
            <a:pPr algn="l" indent="0" marL="0">
              <a:lnSpc>
                <a:spcPts val="1950"/>
              </a:lnSpc>
              <a:buNone/>
            </a:pPr>
            <a:r>
              <a:rPr lang="en-US" sz="1200" dirty="0">
                <a:solidFill>
                  <a:srgbClr val="443728"/>
                </a:solidFill>
                <a:latin typeface="Crimson Pro Light" pitchFamily="34" charset="0"/>
                <a:ea typeface="Crimson Pro Light" pitchFamily="34" charset="-122"/>
                <a:cs typeface="Crimson Pro Light" pitchFamily="34" charset="-120"/>
              </a:rPr>
              <a:t>02</a:t>
            </a:r>
            <a:endParaRPr lang="en-US" sz="1200" dirty="0"/>
          </a:p>
        </p:txBody>
      </p:sp>
      <p:sp>
        <p:nvSpPr>
          <p:cNvPr id="14" name="Shape 12"/>
          <p:cNvSpPr/>
          <p:nvPr/>
        </p:nvSpPr>
        <p:spPr>
          <a:xfrm>
            <a:off x="5135047" y="1460659"/>
            <a:ext cx="4360307" cy="22860"/>
          </a:xfrm>
          <a:prstGeom prst="rect">
            <a:avLst/>
          </a:prstGeom>
          <a:solidFill>
            <a:srgbClr val="835E54"/>
          </a:solidFill>
          <a:ln/>
        </p:spPr>
      </p:sp>
      <p:sp>
        <p:nvSpPr>
          <p:cNvPr id="15" name="Text 13"/>
          <p:cNvSpPr/>
          <p:nvPr/>
        </p:nvSpPr>
        <p:spPr>
          <a:xfrm>
            <a:off x="5135047" y="1583769"/>
            <a:ext cx="3531989" cy="242054"/>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День 1: Вражаюче перше враження</a:t>
            </a:r>
            <a:endParaRPr lang="en-US" sz="1500" dirty="0"/>
          </a:p>
        </p:txBody>
      </p:sp>
      <p:sp>
        <p:nvSpPr>
          <p:cNvPr id="16" name="Text 14"/>
          <p:cNvSpPr/>
          <p:nvPr/>
        </p:nvSpPr>
        <p:spPr>
          <a:xfrm>
            <a:off x="5135047" y="1918692"/>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Зустрічте новачка особисто (менеджер або бадді)</a:t>
            </a:r>
            <a:endParaRPr lang="en-US" sz="1200" dirty="0"/>
          </a:p>
        </p:txBody>
      </p:sp>
      <p:sp>
        <p:nvSpPr>
          <p:cNvPr id="17" name="Text 15"/>
          <p:cNvSpPr/>
          <p:nvPr/>
        </p:nvSpPr>
        <p:spPr>
          <a:xfrm>
            <a:off x="5135047" y="2220873"/>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Проведіть тур офісом, покажіть всі важливі локації</a:t>
            </a:r>
            <a:endParaRPr lang="en-US" sz="1200" dirty="0"/>
          </a:p>
        </p:txBody>
      </p:sp>
      <p:sp>
        <p:nvSpPr>
          <p:cNvPr id="18" name="Text 16"/>
          <p:cNvSpPr/>
          <p:nvPr/>
        </p:nvSpPr>
        <p:spPr>
          <a:xfrm>
            <a:off x="5135047" y="2523053"/>
            <a:ext cx="4360307"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Налаштуйте робоче місце та всі необхідні інструменти</a:t>
            </a:r>
            <a:endParaRPr lang="en-US" sz="1200" dirty="0"/>
          </a:p>
        </p:txBody>
      </p:sp>
      <p:sp>
        <p:nvSpPr>
          <p:cNvPr id="19" name="Text 17"/>
          <p:cNvSpPr/>
          <p:nvPr/>
        </p:nvSpPr>
        <p:spPr>
          <a:xfrm>
            <a:off x="5135047" y="3073241"/>
            <a:ext cx="4360307" cy="496014"/>
          </a:xfrm>
          <a:prstGeom prst="rect">
            <a:avLst/>
          </a:prstGeom>
          <a:noFill/>
          <a:ln/>
        </p:spPr>
        <p:txBody>
          <a:bodyPr wrap="squar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Проведіть welcome-сесію з HR (культура, цінності, benefits)</a:t>
            </a:r>
            <a:endParaRPr lang="en-US" sz="1200" dirty="0"/>
          </a:p>
        </p:txBody>
      </p:sp>
      <p:sp>
        <p:nvSpPr>
          <p:cNvPr id="20" name="Text 18"/>
          <p:cNvSpPr/>
          <p:nvPr/>
        </p:nvSpPr>
        <p:spPr>
          <a:xfrm>
            <a:off x="5135047" y="3623429"/>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Організуйте team lunch або coffee break з командою</a:t>
            </a:r>
            <a:endParaRPr lang="en-US" sz="1200" dirty="0"/>
          </a:p>
        </p:txBody>
      </p:sp>
      <p:sp>
        <p:nvSpPr>
          <p:cNvPr id="21" name="Text 19"/>
          <p:cNvSpPr/>
          <p:nvPr/>
        </p:nvSpPr>
        <p:spPr>
          <a:xfrm>
            <a:off x="5135047" y="3925610"/>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Дайте невеликі завдання для комфортного старту</a:t>
            </a:r>
            <a:endParaRPr lang="en-US" sz="1200" dirty="0"/>
          </a:p>
        </p:txBody>
      </p:sp>
      <p:sp>
        <p:nvSpPr>
          <p:cNvPr id="22" name="Text 20"/>
          <p:cNvSpPr/>
          <p:nvPr/>
        </p:nvSpPr>
        <p:spPr>
          <a:xfrm>
            <a:off x="5135047" y="4227790"/>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Завершіть день коротким check-in з менеджером</a:t>
            </a:r>
            <a:endParaRPr lang="en-US" sz="1200" dirty="0"/>
          </a:p>
        </p:txBody>
      </p:sp>
      <p:sp>
        <p:nvSpPr>
          <p:cNvPr id="23" name="Text 21"/>
          <p:cNvSpPr/>
          <p:nvPr/>
        </p:nvSpPr>
        <p:spPr>
          <a:xfrm>
            <a:off x="9650254" y="1220272"/>
            <a:ext cx="154900" cy="193596"/>
          </a:xfrm>
          <a:prstGeom prst="rect">
            <a:avLst/>
          </a:prstGeom>
          <a:noFill/>
          <a:ln/>
        </p:spPr>
        <p:txBody>
          <a:bodyPr wrap="none" lIns="0" tIns="0" rIns="0" bIns="0" rtlCol="0" anchor="t"/>
          <a:lstStyle/>
          <a:p>
            <a:pPr algn="l" indent="0" marL="0">
              <a:lnSpc>
                <a:spcPts val="1950"/>
              </a:lnSpc>
              <a:buNone/>
            </a:pPr>
            <a:r>
              <a:rPr lang="en-US" sz="1200" dirty="0">
                <a:solidFill>
                  <a:srgbClr val="443728"/>
                </a:solidFill>
                <a:latin typeface="Crimson Pro Light" pitchFamily="34" charset="0"/>
                <a:ea typeface="Crimson Pro Light" pitchFamily="34" charset="-122"/>
                <a:cs typeface="Crimson Pro Light" pitchFamily="34" charset="-120"/>
              </a:rPr>
              <a:t>03</a:t>
            </a:r>
            <a:endParaRPr lang="en-US" sz="1200" dirty="0"/>
          </a:p>
        </p:txBody>
      </p:sp>
      <p:sp>
        <p:nvSpPr>
          <p:cNvPr id="24" name="Shape 22"/>
          <p:cNvSpPr/>
          <p:nvPr/>
        </p:nvSpPr>
        <p:spPr>
          <a:xfrm>
            <a:off x="9650254" y="1460659"/>
            <a:ext cx="4360307" cy="22860"/>
          </a:xfrm>
          <a:prstGeom prst="rect">
            <a:avLst/>
          </a:prstGeom>
          <a:solidFill>
            <a:srgbClr val="835E54"/>
          </a:solidFill>
          <a:ln/>
        </p:spPr>
      </p:sp>
      <p:sp>
        <p:nvSpPr>
          <p:cNvPr id="25" name="Text 23"/>
          <p:cNvSpPr/>
          <p:nvPr/>
        </p:nvSpPr>
        <p:spPr>
          <a:xfrm>
            <a:off x="9650254" y="1583769"/>
            <a:ext cx="3488055" cy="242054"/>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Тиждень 1: Орієнтація та навчання</a:t>
            </a:r>
            <a:endParaRPr lang="en-US" sz="1500" dirty="0"/>
          </a:p>
        </p:txBody>
      </p:sp>
      <p:sp>
        <p:nvSpPr>
          <p:cNvPr id="26" name="Text 24"/>
          <p:cNvSpPr/>
          <p:nvPr/>
        </p:nvSpPr>
        <p:spPr>
          <a:xfrm>
            <a:off x="9650254" y="1918692"/>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Детальна зустріч з менеджером: цілі, очікування, KPI</a:t>
            </a:r>
            <a:endParaRPr lang="en-US" sz="1200" dirty="0"/>
          </a:p>
        </p:txBody>
      </p:sp>
      <p:sp>
        <p:nvSpPr>
          <p:cNvPr id="27" name="Text 25"/>
          <p:cNvSpPr/>
          <p:nvPr/>
        </p:nvSpPr>
        <p:spPr>
          <a:xfrm>
            <a:off x="9650254" y="2220873"/>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Знайомство з командою та суміжними відділами</a:t>
            </a:r>
            <a:endParaRPr lang="en-US" sz="1200" dirty="0"/>
          </a:p>
        </p:txBody>
      </p:sp>
      <p:sp>
        <p:nvSpPr>
          <p:cNvPr id="28" name="Text 26"/>
          <p:cNvSpPr/>
          <p:nvPr/>
        </p:nvSpPr>
        <p:spPr>
          <a:xfrm>
            <a:off x="9650254" y="2523053"/>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Навчання по продукту/сервісу компанії</a:t>
            </a:r>
            <a:endParaRPr lang="en-US" sz="1200" dirty="0"/>
          </a:p>
        </p:txBody>
      </p:sp>
      <p:sp>
        <p:nvSpPr>
          <p:cNvPr id="29" name="Text 27"/>
          <p:cNvSpPr/>
          <p:nvPr/>
        </p:nvSpPr>
        <p:spPr>
          <a:xfrm>
            <a:off x="9650254" y="2825234"/>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Навчання по інструментам та системам</a:t>
            </a:r>
            <a:endParaRPr lang="en-US" sz="1200" dirty="0"/>
          </a:p>
        </p:txBody>
      </p:sp>
      <p:sp>
        <p:nvSpPr>
          <p:cNvPr id="30" name="Text 28"/>
          <p:cNvSpPr/>
          <p:nvPr/>
        </p:nvSpPr>
        <p:spPr>
          <a:xfrm>
            <a:off x="9650254" y="3127415"/>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Перші прості завдання з чітким контекстом</a:t>
            </a:r>
            <a:endParaRPr lang="en-US" sz="1200" dirty="0"/>
          </a:p>
        </p:txBody>
      </p:sp>
      <p:sp>
        <p:nvSpPr>
          <p:cNvPr id="31" name="Text 29"/>
          <p:cNvSpPr/>
          <p:nvPr/>
        </p:nvSpPr>
        <p:spPr>
          <a:xfrm>
            <a:off x="9650254" y="3429595"/>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Регулярні check-ins з бадді</a:t>
            </a:r>
            <a:endParaRPr lang="en-US" sz="1200" dirty="0"/>
          </a:p>
        </p:txBody>
      </p:sp>
      <p:sp>
        <p:nvSpPr>
          <p:cNvPr id="32" name="Text 30"/>
          <p:cNvSpPr/>
          <p:nvPr/>
        </p:nvSpPr>
        <p:spPr>
          <a:xfrm>
            <a:off x="9650254" y="3731776"/>
            <a:ext cx="4360307"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П'ятнична ретроспектива першого тижня</a:t>
            </a:r>
            <a:endParaRPr lang="en-US" sz="1200" dirty="0"/>
          </a:p>
        </p:txBody>
      </p:sp>
      <p:sp>
        <p:nvSpPr>
          <p:cNvPr id="33" name="Text 31"/>
          <p:cNvSpPr/>
          <p:nvPr/>
        </p:nvSpPr>
        <p:spPr>
          <a:xfrm>
            <a:off x="619839" y="5236964"/>
            <a:ext cx="154900" cy="193596"/>
          </a:xfrm>
          <a:prstGeom prst="rect">
            <a:avLst/>
          </a:prstGeom>
          <a:noFill/>
          <a:ln/>
        </p:spPr>
        <p:txBody>
          <a:bodyPr wrap="none" lIns="0" tIns="0" rIns="0" bIns="0" rtlCol="0" anchor="t"/>
          <a:lstStyle/>
          <a:p>
            <a:pPr algn="l" indent="0" marL="0">
              <a:lnSpc>
                <a:spcPts val="1950"/>
              </a:lnSpc>
              <a:buNone/>
            </a:pPr>
            <a:r>
              <a:rPr lang="en-US" sz="1200" dirty="0">
                <a:solidFill>
                  <a:srgbClr val="443728"/>
                </a:solidFill>
                <a:latin typeface="Crimson Pro Light" pitchFamily="34" charset="0"/>
                <a:ea typeface="Crimson Pro Light" pitchFamily="34" charset="-122"/>
                <a:cs typeface="Crimson Pro Light" pitchFamily="34" charset="-120"/>
              </a:rPr>
              <a:t>04</a:t>
            </a:r>
            <a:endParaRPr lang="en-US" sz="1200" dirty="0"/>
          </a:p>
        </p:txBody>
      </p:sp>
      <p:sp>
        <p:nvSpPr>
          <p:cNvPr id="34" name="Shape 32"/>
          <p:cNvSpPr/>
          <p:nvPr/>
        </p:nvSpPr>
        <p:spPr>
          <a:xfrm>
            <a:off x="619839" y="5477351"/>
            <a:ext cx="6617851" cy="22860"/>
          </a:xfrm>
          <a:prstGeom prst="rect">
            <a:avLst/>
          </a:prstGeom>
          <a:solidFill>
            <a:srgbClr val="835E54"/>
          </a:solidFill>
          <a:ln/>
        </p:spPr>
      </p:sp>
      <p:sp>
        <p:nvSpPr>
          <p:cNvPr id="35" name="Text 33"/>
          <p:cNvSpPr/>
          <p:nvPr/>
        </p:nvSpPr>
        <p:spPr>
          <a:xfrm>
            <a:off x="619839" y="5600462"/>
            <a:ext cx="3228737" cy="242054"/>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Місяць 1: Навчання та адаптація</a:t>
            </a:r>
            <a:endParaRPr lang="en-US" sz="1500" dirty="0"/>
          </a:p>
        </p:txBody>
      </p:sp>
      <p:sp>
        <p:nvSpPr>
          <p:cNvPr id="36" name="Text 34"/>
          <p:cNvSpPr/>
          <p:nvPr/>
        </p:nvSpPr>
        <p:spPr>
          <a:xfrm>
            <a:off x="619839" y="5935385"/>
            <a:ext cx="6617851"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Щотижневі 1-на-1 з менеджером</a:t>
            </a:r>
            <a:endParaRPr lang="en-US" sz="1200" dirty="0"/>
          </a:p>
        </p:txBody>
      </p:sp>
      <p:sp>
        <p:nvSpPr>
          <p:cNvPr id="37" name="Text 35"/>
          <p:cNvSpPr/>
          <p:nvPr/>
        </p:nvSpPr>
        <p:spPr>
          <a:xfrm>
            <a:off x="619839" y="6237565"/>
            <a:ext cx="6617851"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Поступове збільшення складності завдань</a:t>
            </a:r>
            <a:endParaRPr lang="en-US" sz="1200" dirty="0"/>
          </a:p>
        </p:txBody>
      </p:sp>
      <p:sp>
        <p:nvSpPr>
          <p:cNvPr id="38" name="Text 36"/>
          <p:cNvSpPr/>
          <p:nvPr/>
        </p:nvSpPr>
        <p:spPr>
          <a:xfrm>
            <a:off x="619839" y="6539746"/>
            <a:ext cx="6617851"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Участь у всіх регулярних командних митінгах</a:t>
            </a:r>
            <a:endParaRPr lang="en-US" sz="1200" dirty="0"/>
          </a:p>
        </p:txBody>
      </p:sp>
      <p:sp>
        <p:nvSpPr>
          <p:cNvPr id="39" name="Text 37"/>
          <p:cNvSpPr/>
          <p:nvPr/>
        </p:nvSpPr>
        <p:spPr>
          <a:xfrm>
            <a:off x="619839" y="6841927"/>
            <a:ext cx="6617851"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Завершення обов'язкових навчальних модулів</a:t>
            </a:r>
            <a:endParaRPr lang="en-US" sz="1200" dirty="0"/>
          </a:p>
        </p:txBody>
      </p:sp>
      <p:sp>
        <p:nvSpPr>
          <p:cNvPr id="40" name="Text 38"/>
          <p:cNvSpPr/>
          <p:nvPr/>
        </p:nvSpPr>
        <p:spPr>
          <a:xfrm>
            <a:off x="619839" y="7144107"/>
            <a:ext cx="6617851"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Перша фідбек-сесія з менеджером (кінець місяця)</a:t>
            </a:r>
            <a:endParaRPr lang="en-US" sz="1200" dirty="0"/>
          </a:p>
        </p:txBody>
      </p:sp>
      <p:sp>
        <p:nvSpPr>
          <p:cNvPr id="41" name="Text 39"/>
          <p:cNvSpPr/>
          <p:nvPr/>
        </p:nvSpPr>
        <p:spPr>
          <a:xfrm>
            <a:off x="619839" y="7446288"/>
            <a:ext cx="6617851"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HR check-in: як проходить адаптація?</a:t>
            </a:r>
            <a:endParaRPr lang="en-US" sz="1200" dirty="0"/>
          </a:p>
        </p:txBody>
      </p:sp>
      <p:sp>
        <p:nvSpPr>
          <p:cNvPr id="42" name="Text 40"/>
          <p:cNvSpPr/>
          <p:nvPr/>
        </p:nvSpPr>
        <p:spPr>
          <a:xfrm>
            <a:off x="7392591" y="5236964"/>
            <a:ext cx="154900" cy="193596"/>
          </a:xfrm>
          <a:prstGeom prst="rect">
            <a:avLst/>
          </a:prstGeom>
          <a:noFill/>
          <a:ln/>
        </p:spPr>
        <p:txBody>
          <a:bodyPr wrap="none" lIns="0" tIns="0" rIns="0" bIns="0" rtlCol="0" anchor="t"/>
          <a:lstStyle/>
          <a:p>
            <a:pPr algn="l" indent="0" marL="0">
              <a:lnSpc>
                <a:spcPts val="1950"/>
              </a:lnSpc>
              <a:buNone/>
            </a:pPr>
            <a:r>
              <a:rPr lang="en-US" sz="1200" dirty="0">
                <a:solidFill>
                  <a:srgbClr val="443728"/>
                </a:solidFill>
                <a:latin typeface="Crimson Pro Light" pitchFamily="34" charset="0"/>
                <a:ea typeface="Crimson Pro Light" pitchFamily="34" charset="-122"/>
                <a:cs typeface="Crimson Pro Light" pitchFamily="34" charset="-120"/>
              </a:rPr>
              <a:t>05</a:t>
            </a:r>
            <a:endParaRPr lang="en-US" sz="1200" dirty="0"/>
          </a:p>
        </p:txBody>
      </p:sp>
      <p:sp>
        <p:nvSpPr>
          <p:cNvPr id="43" name="Shape 41"/>
          <p:cNvSpPr/>
          <p:nvPr/>
        </p:nvSpPr>
        <p:spPr>
          <a:xfrm>
            <a:off x="7392591" y="5477351"/>
            <a:ext cx="6617970" cy="22860"/>
          </a:xfrm>
          <a:prstGeom prst="rect">
            <a:avLst/>
          </a:prstGeom>
          <a:solidFill>
            <a:srgbClr val="835E54"/>
          </a:solidFill>
          <a:ln/>
        </p:spPr>
      </p:sp>
      <p:sp>
        <p:nvSpPr>
          <p:cNvPr id="44" name="Text 42"/>
          <p:cNvSpPr/>
          <p:nvPr/>
        </p:nvSpPr>
        <p:spPr>
          <a:xfrm>
            <a:off x="7392591" y="5600462"/>
            <a:ext cx="4001453" cy="242054"/>
          </a:xfrm>
          <a:prstGeom prst="rect">
            <a:avLst/>
          </a:prstGeom>
          <a:noFill/>
          <a:ln/>
        </p:spPr>
        <p:txBody>
          <a:bodyPr wrap="none" lIns="0" tIns="0" rIns="0" bIns="0" rtlCol="0" anchor="t"/>
          <a:lstStyle/>
          <a:p>
            <a:pPr algn="l" indent="0" marL="0">
              <a:lnSpc>
                <a:spcPts val="1900"/>
              </a:lnSpc>
              <a:buNone/>
            </a:pPr>
            <a:r>
              <a:rPr lang="en-US" sz="1500" b="1" dirty="0">
                <a:solidFill>
                  <a:srgbClr val="443728"/>
                </a:solidFill>
                <a:latin typeface="Crimson Pro Bold" pitchFamily="34" charset="0"/>
                <a:ea typeface="Crimson Pro Bold" pitchFamily="34" charset="-122"/>
                <a:cs typeface="Crimson Pro Bold" pitchFamily="34" charset="-120"/>
              </a:rPr>
              <a:t>Місяці 2-3: Інтеграція та продуктивність</a:t>
            </a:r>
            <a:endParaRPr lang="en-US" sz="1500" dirty="0"/>
          </a:p>
        </p:txBody>
      </p:sp>
      <p:sp>
        <p:nvSpPr>
          <p:cNvPr id="45" name="Text 43"/>
          <p:cNvSpPr/>
          <p:nvPr/>
        </p:nvSpPr>
        <p:spPr>
          <a:xfrm>
            <a:off x="7392591" y="5935385"/>
            <a:ext cx="6617970"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Робота над значущими проектами</a:t>
            </a:r>
            <a:endParaRPr lang="en-US" sz="1200" dirty="0"/>
          </a:p>
        </p:txBody>
      </p:sp>
      <p:sp>
        <p:nvSpPr>
          <p:cNvPr id="46" name="Text 44"/>
          <p:cNvSpPr/>
          <p:nvPr/>
        </p:nvSpPr>
        <p:spPr>
          <a:xfrm>
            <a:off x="7392591" y="6237565"/>
            <a:ext cx="6617970"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Більша автономність у прийнятті рішень</a:t>
            </a:r>
            <a:endParaRPr lang="en-US" sz="1200" dirty="0"/>
          </a:p>
        </p:txBody>
      </p:sp>
      <p:sp>
        <p:nvSpPr>
          <p:cNvPr id="47" name="Text 45"/>
          <p:cNvSpPr/>
          <p:nvPr/>
        </p:nvSpPr>
        <p:spPr>
          <a:xfrm>
            <a:off x="7392591" y="6539746"/>
            <a:ext cx="6617970"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Участь у cross-functional проектах</a:t>
            </a:r>
            <a:endParaRPr lang="en-US" sz="1200" dirty="0"/>
          </a:p>
        </p:txBody>
      </p:sp>
      <p:sp>
        <p:nvSpPr>
          <p:cNvPr id="48" name="Text 46"/>
          <p:cNvSpPr/>
          <p:nvPr/>
        </p:nvSpPr>
        <p:spPr>
          <a:xfrm>
            <a:off x="7392591" y="6841927"/>
            <a:ext cx="6617970"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Регулярні сесії розвитку навичок</a:t>
            </a:r>
            <a:endParaRPr lang="en-US" sz="1200" dirty="0"/>
          </a:p>
        </p:txBody>
      </p:sp>
      <p:sp>
        <p:nvSpPr>
          <p:cNvPr id="49" name="Text 47"/>
          <p:cNvSpPr/>
          <p:nvPr/>
        </p:nvSpPr>
        <p:spPr>
          <a:xfrm>
            <a:off x="7392591" y="7144107"/>
            <a:ext cx="6617970"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Оцінка пробного періоду (90 днів)</a:t>
            </a:r>
            <a:endParaRPr lang="en-US" sz="1200" dirty="0"/>
          </a:p>
        </p:txBody>
      </p:sp>
      <p:sp>
        <p:nvSpPr>
          <p:cNvPr id="50" name="Text 48"/>
          <p:cNvSpPr/>
          <p:nvPr/>
        </p:nvSpPr>
        <p:spPr>
          <a:xfrm>
            <a:off x="7392591" y="7446288"/>
            <a:ext cx="6617970" cy="248007"/>
          </a:xfrm>
          <a:prstGeom prst="rect">
            <a:avLst/>
          </a:prstGeom>
          <a:noFill/>
          <a:ln/>
        </p:spPr>
        <p:txBody>
          <a:bodyPr wrap="none" lIns="0" tIns="0" rIns="0" bIns="0" rtlCol="0" anchor="t"/>
          <a:lstStyle/>
          <a:p>
            <a:pPr algn="l" marL="342900" indent="-342900">
              <a:lnSpc>
                <a:spcPts val="1950"/>
              </a:lnSpc>
              <a:buSzPct val="100000"/>
              <a:buChar char="•"/>
            </a:pPr>
            <a:r>
              <a:rPr lang="en-US" sz="1200" dirty="0">
                <a:solidFill>
                  <a:srgbClr val="443728"/>
                </a:solidFill>
                <a:latin typeface="Open Sans" pitchFamily="34" charset="0"/>
                <a:ea typeface="Open Sans" pitchFamily="34" charset="-122"/>
                <a:cs typeface="Open Sans" pitchFamily="34" charset="-120"/>
              </a:rPr>
              <a:t>Створення плану розвитку на рік</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78287" y="743307"/>
            <a:ext cx="8206026" cy="451842"/>
          </a:xfrm>
          <a:prstGeom prst="rect">
            <a:avLst/>
          </a:prstGeom>
          <a:noFill/>
          <a:ln/>
        </p:spPr>
        <p:txBody>
          <a:bodyPr wrap="none" lIns="0" tIns="0" rIns="0" bIns="0" rtlCol="0" anchor="t"/>
          <a:lstStyle/>
          <a:p>
            <a:pPr algn="l" indent="0" marL="0">
              <a:lnSpc>
                <a:spcPts val="3550"/>
              </a:lnSpc>
              <a:buNone/>
            </a:pPr>
            <a:r>
              <a:rPr lang="en-US" sz="2800" b="1" dirty="0">
                <a:solidFill>
                  <a:srgbClr val="443728"/>
                </a:solidFill>
                <a:latin typeface="Crimson Pro Bold" pitchFamily="34" charset="0"/>
                <a:ea typeface="Crimson Pro Bold" pitchFamily="34" charset="-122"/>
                <a:cs typeface="Crimson Pro Bold" pitchFamily="34" charset="-120"/>
              </a:rPr>
              <a:t>Вимірювання успіху управління талантами</a:t>
            </a:r>
            <a:endParaRPr lang="en-US" sz="2800" dirty="0"/>
          </a:p>
        </p:txBody>
      </p:sp>
      <p:sp>
        <p:nvSpPr>
          <p:cNvPr id="3" name="Text 1"/>
          <p:cNvSpPr/>
          <p:nvPr/>
        </p:nvSpPr>
        <p:spPr>
          <a:xfrm>
            <a:off x="578287" y="1484233"/>
            <a:ext cx="13473827" cy="231219"/>
          </a:xfrm>
          <a:prstGeom prst="rect">
            <a:avLst/>
          </a:prstGeom>
          <a:noFill/>
          <a:ln/>
        </p:spPr>
        <p:txBody>
          <a:bodyPr wrap="none" lIns="0" tIns="0" rIns="0" bIns="0" rtlCol="0" anchor="t"/>
          <a:lstStyle/>
          <a:p>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Ефективність управління талантами необхідно постійно вимірювати та оптимізувати. Ось ключові метрики для кожного етапу:</a:t>
            </a:r>
            <a:endParaRPr lang="en-US" sz="1100" dirty="0"/>
          </a:p>
        </p:txBody>
      </p:sp>
      <p:sp>
        <p:nvSpPr>
          <p:cNvPr id="4" name="Text 2"/>
          <p:cNvSpPr/>
          <p:nvPr/>
        </p:nvSpPr>
        <p:spPr>
          <a:xfrm>
            <a:off x="578287" y="2022634"/>
            <a:ext cx="2755583" cy="225862"/>
          </a:xfrm>
          <a:prstGeom prst="rect">
            <a:avLst/>
          </a:prstGeom>
          <a:noFill/>
          <a:ln/>
        </p:spPr>
        <p:txBody>
          <a:bodyPr wrap="none" lIns="0" tIns="0" rIns="0" bIns="0" rtlCol="0" anchor="t"/>
          <a:lstStyle/>
          <a:p>
            <a:pPr algn="l"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Метрики залучення талантів</a:t>
            </a:r>
            <a:endParaRPr lang="en-US" sz="1400" dirty="0"/>
          </a:p>
        </p:txBody>
      </p:sp>
      <p:sp>
        <p:nvSpPr>
          <p:cNvPr id="5" name="Text 3"/>
          <p:cNvSpPr/>
          <p:nvPr/>
        </p:nvSpPr>
        <p:spPr>
          <a:xfrm>
            <a:off x="578287" y="2483406"/>
            <a:ext cx="3189923" cy="477083"/>
          </a:xfrm>
          <a:prstGeom prst="rect">
            <a:avLst/>
          </a:prstGeom>
          <a:noFill/>
          <a:ln/>
        </p:spPr>
        <p:txBody>
          <a:bodyPr wrap="none" lIns="0" tIns="0" rIns="0" bIns="0" rtlCol="0" anchor="t"/>
          <a:lstStyle/>
          <a:p>
            <a:pPr algn="ctr" indent="0" marL="0">
              <a:lnSpc>
                <a:spcPts val="3750"/>
              </a:lnSpc>
              <a:buNone/>
            </a:pPr>
            <a:r>
              <a:rPr lang="en-US" sz="3750" b="1" dirty="0">
                <a:solidFill>
                  <a:srgbClr val="835E54"/>
                </a:solidFill>
                <a:latin typeface="Crimson Pro Bold" pitchFamily="34" charset="0"/>
                <a:ea typeface="Crimson Pro Bold" pitchFamily="34" charset="-122"/>
                <a:cs typeface="Crimson Pro Bold" pitchFamily="34" charset="-120"/>
              </a:rPr>
              <a:t>35</a:t>
            </a:r>
            <a:endParaRPr lang="en-US" sz="3750" dirty="0"/>
          </a:p>
        </p:txBody>
      </p:sp>
      <p:sp>
        <p:nvSpPr>
          <p:cNvPr id="6" name="Text 4"/>
          <p:cNvSpPr/>
          <p:nvPr/>
        </p:nvSpPr>
        <p:spPr>
          <a:xfrm>
            <a:off x="1269563" y="3141107"/>
            <a:ext cx="1807250" cy="225862"/>
          </a:xfrm>
          <a:prstGeom prst="rect">
            <a:avLst/>
          </a:prstGeom>
          <a:noFill/>
          <a:ln/>
        </p:spPr>
        <p:txBody>
          <a:bodyPr wrap="none" lIns="0" tIns="0" rIns="0" bIns="0" rtlCol="0" anchor="t"/>
          <a:lstStyle/>
          <a:p>
            <a:pPr algn="ctr"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Днів</a:t>
            </a:r>
            <a:endParaRPr lang="en-US" sz="1400" dirty="0"/>
          </a:p>
        </p:txBody>
      </p:sp>
      <p:sp>
        <p:nvSpPr>
          <p:cNvPr id="7" name="Text 5"/>
          <p:cNvSpPr/>
          <p:nvPr/>
        </p:nvSpPr>
        <p:spPr>
          <a:xfrm>
            <a:off x="578287" y="3511510"/>
            <a:ext cx="3189923" cy="462439"/>
          </a:xfrm>
          <a:prstGeom prst="rect">
            <a:avLst/>
          </a:prstGeom>
          <a:noFill/>
          <a:ln/>
        </p:spPr>
        <p:txBody>
          <a:bodyPr wrap="square" lIns="0" tIns="0" rIns="0" bIns="0" rtlCol="0" anchor="t"/>
          <a:lstStyle/>
          <a:p>
            <a:pPr algn="ctr" indent="0" marL="0">
              <a:lnSpc>
                <a:spcPts val="1800"/>
              </a:lnSpc>
              <a:buNone/>
            </a:pPr>
            <a:r>
              <a:rPr lang="en-US" sz="1100" dirty="0">
                <a:solidFill>
                  <a:srgbClr val="443728"/>
                </a:solidFill>
                <a:latin typeface="Open Sans" pitchFamily="34" charset="0"/>
                <a:ea typeface="Open Sans" pitchFamily="34" charset="-122"/>
                <a:cs typeface="Open Sans" pitchFamily="34" charset="-120"/>
              </a:rPr>
              <a:t>Time to hire (середній час від публікації вакансії до прийняття оферу)</a:t>
            </a:r>
            <a:endParaRPr lang="en-US" sz="1100" dirty="0"/>
          </a:p>
        </p:txBody>
      </p:sp>
      <p:sp>
        <p:nvSpPr>
          <p:cNvPr id="8" name="Text 6"/>
          <p:cNvSpPr/>
          <p:nvPr/>
        </p:nvSpPr>
        <p:spPr>
          <a:xfrm>
            <a:off x="3948827" y="2483406"/>
            <a:ext cx="3190042" cy="477083"/>
          </a:xfrm>
          <a:prstGeom prst="rect">
            <a:avLst/>
          </a:prstGeom>
          <a:noFill/>
          <a:ln/>
        </p:spPr>
        <p:txBody>
          <a:bodyPr wrap="none" lIns="0" tIns="0" rIns="0" bIns="0" rtlCol="0" anchor="t"/>
          <a:lstStyle/>
          <a:p>
            <a:pPr algn="ctr" indent="0" marL="0">
              <a:lnSpc>
                <a:spcPts val="3750"/>
              </a:lnSpc>
              <a:buNone/>
            </a:pPr>
            <a:r>
              <a:rPr lang="en-US" sz="3750" b="1" dirty="0">
                <a:solidFill>
                  <a:srgbClr val="835E54"/>
                </a:solidFill>
                <a:latin typeface="Crimson Pro Bold" pitchFamily="34" charset="0"/>
                <a:ea typeface="Crimson Pro Bold" pitchFamily="34" charset="-122"/>
                <a:cs typeface="Crimson Pro Bold" pitchFamily="34" charset="-120"/>
              </a:rPr>
              <a:t>12</a:t>
            </a:r>
            <a:endParaRPr lang="en-US" sz="3750" dirty="0"/>
          </a:p>
        </p:txBody>
      </p:sp>
      <p:sp>
        <p:nvSpPr>
          <p:cNvPr id="9" name="Text 7"/>
          <p:cNvSpPr/>
          <p:nvPr/>
        </p:nvSpPr>
        <p:spPr>
          <a:xfrm>
            <a:off x="4640223" y="3141107"/>
            <a:ext cx="1807250" cy="225862"/>
          </a:xfrm>
          <a:prstGeom prst="rect">
            <a:avLst/>
          </a:prstGeom>
          <a:noFill/>
          <a:ln/>
        </p:spPr>
        <p:txBody>
          <a:bodyPr wrap="none" lIns="0" tIns="0" rIns="0" bIns="0" rtlCol="0" anchor="t"/>
          <a:lstStyle/>
          <a:p>
            <a:pPr algn="ctr"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Кандидатів</a:t>
            </a:r>
            <a:endParaRPr lang="en-US" sz="1400" dirty="0"/>
          </a:p>
        </p:txBody>
      </p:sp>
      <p:sp>
        <p:nvSpPr>
          <p:cNvPr id="10" name="Text 8"/>
          <p:cNvSpPr/>
          <p:nvPr/>
        </p:nvSpPr>
        <p:spPr>
          <a:xfrm>
            <a:off x="3948827" y="3511510"/>
            <a:ext cx="3190042" cy="462439"/>
          </a:xfrm>
          <a:prstGeom prst="rect">
            <a:avLst/>
          </a:prstGeom>
          <a:noFill/>
          <a:ln/>
        </p:spPr>
        <p:txBody>
          <a:bodyPr wrap="square" lIns="0" tIns="0" rIns="0" bIns="0" rtlCol="0" anchor="t"/>
          <a:lstStyle/>
          <a:p>
            <a:pPr algn="ctr" indent="0" marL="0">
              <a:lnSpc>
                <a:spcPts val="1800"/>
              </a:lnSpc>
              <a:buNone/>
            </a:pPr>
            <a:r>
              <a:rPr lang="en-US" sz="1100" dirty="0">
                <a:solidFill>
                  <a:srgbClr val="443728"/>
                </a:solidFill>
                <a:latin typeface="Open Sans" pitchFamily="34" charset="0"/>
                <a:ea typeface="Open Sans" pitchFamily="34" charset="-122"/>
                <a:cs typeface="Open Sans" pitchFamily="34" charset="-120"/>
              </a:rPr>
              <a:t>Candidates per hire (скільки кандидатів потрібно для одного найму)</a:t>
            </a:r>
            <a:endParaRPr lang="en-US" sz="1100" dirty="0"/>
          </a:p>
        </p:txBody>
      </p:sp>
      <p:sp>
        <p:nvSpPr>
          <p:cNvPr id="11" name="Text 9"/>
          <p:cNvSpPr/>
          <p:nvPr/>
        </p:nvSpPr>
        <p:spPr>
          <a:xfrm>
            <a:off x="578287" y="4335304"/>
            <a:ext cx="3189923" cy="477083"/>
          </a:xfrm>
          <a:prstGeom prst="rect">
            <a:avLst/>
          </a:prstGeom>
          <a:noFill/>
          <a:ln/>
        </p:spPr>
        <p:txBody>
          <a:bodyPr wrap="none" lIns="0" tIns="0" rIns="0" bIns="0" rtlCol="0" anchor="t"/>
          <a:lstStyle/>
          <a:p>
            <a:pPr algn="ctr" indent="0" marL="0">
              <a:lnSpc>
                <a:spcPts val="3750"/>
              </a:lnSpc>
              <a:buNone/>
            </a:pPr>
            <a:r>
              <a:rPr lang="en-US" sz="3750" b="1" dirty="0">
                <a:solidFill>
                  <a:srgbClr val="835E54"/>
                </a:solidFill>
                <a:latin typeface="Crimson Pro Bold" pitchFamily="34" charset="0"/>
                <a:ea typeface="Crimson Pro Bold" pitchFamily="34" charset="-122"/>
                <a:cs typeface="Crimson Pro Bold" pitchFamily="34" charset="-120"/>
              </a:rPr>
              <a:t>85%</a:t>
            </a:r>
            <a:endParaRPr lang="en-US" sz="3750" dirty="0"/>
          </a:p>
        </p:txBody>
      </p:sp>
      <p:sp>
        <p:nvSpPr>
          <p:cNvPr id="12" name="Text 10"/>
          <p:cNvSpPr/>
          <p:nvPr/>
        </p:nvSpPr>
        <p:spPr>
          <a:xfrm>
            <a:off x="1269563" y="4993005"/>
            <a:ext cx="1807250" cy="225862"/>
          </a:xfrm>
          <a:prstGeom prst="rect">
            <a:avLst/>
          </a:prstGeom>
          <a:noFill/>
          <a:ln/>
        </p:spPr>
        <p:txBody>
          <a:bodyPr wrap="none" lIns="0" tIns="0" rIns="0" bIns="0" rtlCol="0" anchor="t"/>
          <a:lstStyle/>
          <a:p>
            <a:pPr algn="ctr"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Якість</a:t>
            </a:r>
            <a:endParaRPr lang="en-US" sz="1400" dirty="0"/>
          </a:p>
        </p:txBody>
      </p:sp>
      <p:sp>
        <p:nvSpPr>
          <p:cNvPr id="13" name="Text 11"/>
          <p:cNvSpPr/>
          <p:nvPr/>
        </p:nvSpPr>
        <p:spPr>
          <a:xfrm>
            <a:off x="578287" y="5363408"/>
            <a:ext cx="3189923" cy="462439"/>
          </a:xfrm>
          <a:prstGeom prst="rect">
            <a:avLst/>
          </a:prstGeom>
          <a:noFill/>
          <a:ln/>
        </p:spPr>
        <p:txBody>
          <a:bodyPr wrap="square" lIns="0" tIns="0" rIns="0" bIns="0" rtlCol="0" anchor="t"/>
          <a:lstStyle/>
          <a:p>
            <a:pPr algn="ctr" indent="0" marL="0">
              <a:lnSpc>
                <a:spcPts val="1800"/>
              </a:lnSpc>
              <a:buNone/>
            </a:pPr>
            <a:r>
              <a:rPr lang="en-US" sz="1100" dirty="0">
                <a:solidFill>
                  <a:srgbClr val="443728"/>
                </a:solidFill>
                <a:latin typeface="Open Sans" pitchFamily="34" charset="0"/>
                <a:ea typeface="Open Sans" pitchFamily="34" charset="-122"/>
                <a:cs typeface="Open Sans" pitchFamily="34" charset="-120"/>
              </a:rPr>
              <a:t>Quality of hire (% нових співробітників, що досягають/перевищують очікування)</a:t>
            </a:r>
            <a:endParaRPr lang="en-US" sz="1100" dirty="0"/>
          </a:p>
        </p:txBody>
      </p:sp>
      <p:sp>
        <p:nvSpPr>
          <p:cNvPr id="14" name="Text 12"/>
          <p:cNvSpPr/>
          <p:nvPr/>
        </p:nvSpPr>
        <p:spPr>
          <a:xfrm>
            <a:off x="3948827" y="4335304"/>
            <a:ext cx="3190042" cy="477083"/>
          </a:xfrm>
          <a:prstGeom prst="rect">
            <a:avLst/>
          </a:prstGeom>
          <a:noFill/>
          <a:ln/>
        </p:spPr>
        <p:txBody>
          <a:bodyPr wrap="none" lIns="0" tIns="0" rIns="0" bIns="0" rtlCol="0" anchor="t"/>
          <a:lstStyle/>
          <a:p>
            <a:pPr algn="ctr" indent="0" marL="0">
              <a:lnSpc>
                <a:spcPts val="3750"/>
              </a:lnSpc>
              <a:buNone/>
            </a:pPr>
            <a:r>
              <a:rPr lang="en-US" sz="3750" b="1" dirty="0">
                <a:solidFill>
                  <a:srgbClr val="835E54"/>
                </a:solidFill>
                <a:latin typeface="Crimson Pro Bold" pitchFamily="34" charset="0"/>
                <a:ea typeface="Crimson Pro Bold" pitchFamily="34" charset="-122"/>
                <a:cs typeface="Crimson Pro Bold" pitchFamily="34" charset="-120"/>
              </a:rPr>
              <a:t>72%</a:t>
            </a:r>
            <a:endParaRPr lang="en-US" sz="3750" dirty="0"/>
          </a:p>
        </p:txBody>
      </p:sp>
      <p:sp>
        <p:nvSpPr>
          <p:cNvPr id="15" name="Text 13"/>
          <p:cNvSpPr/>
          <p:nvPr/>
        </p:nvSpPr>
        <p:spPr>
          <a:xfrm>
            <a:off x="4640223" y="4993005"/>
            <a:ext cx="1807250" cy="225862"/>
          </a:xfrm>
          <a:prstGeom prst="rect">
            <a:avLst/>
          </a:prstGeom>
          <a:noFill/>
          <a:ln/>
        </p:spPr>
        <p:txBody>
          <a:bodyPr wrap="none" lIns="0" tIns="0" rIns="0" bIns="0" rtlCol="0" anchor="t"/>
          <a:lstStyle/>
          <a:p>
            <a:pPr algn="ctr"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Прийняття</a:t>
            </a:r>
            <a:endParaRPr lang="en-US" sz="1400" dirty="0"/>
          </a:p>
        </p:txBody>
      </p:sp>
      <p:sp>
        <p:nvSpPr>
          <p:cNvPr id="16" name="Text 14"/>
          <p:cNvSpPr/>
          <p:nvPr/>
        </p:nvSpPr>
        <p:spPr>
          <a:xfrm>
            <a:off x="3948827" y="5363408"/>
            <a:ext cx="3190042" cy="462439"/>
          </a:xfrm>
          <a:prstGeom prst="rect">
            <a:avLst/>
          </a:prstGeom>
          <a:noFill/>
          <a:ln/>
        </p:spPr>
        <p:txBody>
          <a:bodyPr wrap="square" lIns="0" tIns="0" rIns="0" bIns="0" rtlCol="0" anchor="t"/>
          <a:lstStyle/>
          <a:p>
            <a:pPr algn="ctr" indent="0" marL="0">
              <a:lnSpc>
                <a:spcPts val="1800"/>
              </a:lnSpc>
              <a:buNone/>
            </a:pPr>
            <a:r>
              <a:rPr lang="en-US" sz="1100" dirty="0">
                <a:solidFill>
                  <a:srgbClr val="443728"/>
                </a:solidFill>
                <a:latin typeface="Open Sans" pitchFamily="34" charset="0"/>
                <a:ea typeface="Open Sans" pitchFamily="34" charset="-122"/>
                <a:cs typeface="Open Sans" pitchFamily="34" charset="-120"/>
              </a:rPr>
              <a:t>Offer acceptance rate (% оферів, що приймаються кандидатами)</a:t>
            </a:r>
            <a:endParaRPr lang="en-US" sz="1100" dirty="0"/>
          </a:p>
        </p:txBody>
      </p:sp>
      <p:sp>
        <p:nvSpPr>
          <p:cNvPr id="17" name="Text 15"/>
          <p:cNvSpPr/>
          <p:nvPr/>
        </p:nvSpPr>
        <p:spPr>
          <a:xfrm>
            <a:off x="578287" y="5988487"/>
            <a:ext cx="2026682" cy="225862"/>
          </a:xfrm>
          <a:prstGeom prst="rect">
            <a:avLst/>
          </a:prstGeom>
          <a:noFill/>
          <a:ln/>
        </p:spPr>
        <p:txBody>
          <a:bodyPr wrap="none" lIns="0" tIns="0" rIns="0" bIns="0" rtlCol="0" anchor="t"/>
          <a:lstStyle/>
          <a:p>
            <a:pPr algn="l"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Метрики онбордингу</a:t>
            </a:r>
            <a:endParaRPr lang="en-US" sz="1400" dirty="0"/>
          </a:p>
        </p:txBody>
      </p:sp>
      <p:sp>
        <p:nvSpPr>
          <p:cNvPr id="18" name="Text 16"/>
          <p:cNvSpPr/>
          <p:nvPr/>
        </p:nvSpPr>
        <p:spPr>
          <a:xfrm>
            <a:off x="578287" y="6358890"/>
            <a:ext cx="6560582" cy="231219"/>
          </a:xfrm>
          <a:prstGeom prst="rect">
            <a:avLst/>
          </a:prstGeom>
          <a:noFill/>
          <a:ln/>
        </p:spPr>
        <p:txBody>
          <a:bodyPr wrap="none" lIns="0" tIns="0" rIns="0" bIns="0" rtlCol="0" anchor="t"/>
          <a:lstStyle/>
          <a:p>
            <a:pPr algn="l" marL="342900" indent="-342900">
              <a:lnSpc>
                <a:spcPts val="1800"/>
              </a:lnSpc>
              <a:buSzPct val="100000"/>
              <a:buChar char="•"/>
            </a:pPr>
            <a:r>
              <a:rPr lang="en-US" sz="1100" b="1" dirty="0">
                <a:solidFill>
                  <a:srgbClr val="443728"/>
                </a:solidFill>
                <a:latin typeface="Open Sans" pitchFamily="34" charset="0"/>
                <a:ea typeface="Open Sans" pitchFamily="34" charset="-122"/>
                <a:cs typeface="Open Sans" pitchFamily="34" charset="-120"/>
              </a:rPr>
              <a:t>Time to productivity:</a:t>
            </a:r>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 як швидко новий співробітник досягає повної продуктивності</a:t>
            </a:r>
            <a:endParaRPr lang="en-US" sz="1100" dirty="0"/>
          </a:p>
        </p:txBody>
      </p:sp>
      <p:sp>
        <p:nvSpPr>
          <p:cNvPr id="19" name="Text 17"/>
          <p:cNvSpPr/>
          <p:nvPr/>
        </p:nvSpPr>
        <p:spPr>
          <a:xfrm>
            <a:off x="578287" y="6640711"/>
            <a:ext cx="6560582" cy="231219"/>
          </a:xfrm>
          <a:prstGeom prst="rect">
            <a:avLst/>
          </a:prstGeom>
          <a:noFill/>
          <a:ln/>
        </p:spPr>
        <p:txBody>
          <a:bodyPr wrap="none" lIns="0" tIns="0" rIns="0" bIns="0" rtlCol="0" anchor="t"/>
          <a:lstStyle/>
          <a:p>
            <a:pPr algn="l" marL="342900" indent="-342900">
              <a:lnSpc>
                <a:spcPts val="1800"/>
              </a:lnSpc>
              <a:buSzPct val="100000"/>
              <a:buChar char="•"/>
            </a:pPr>
            <a:r>
              <a:rPr lang="en-US" sz="1100" b="1" dirty="0">
                <a:solidFill>
                  <a:srgbClr val="443728"/>
                </a:solidFill>
                <a:latin typeface="Open Sans" pitchFamily="34" charset="0"/>
                <a:ea typeface="Open Sans" pitchFamily="34" charset="-122"/>
                <a:cs typeface="Open Sans" pitchFamily="34" charset="-120"/>
              </a:rPr>
              <a:t>New hire retention rate:</a:t>
            </a:r>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 % співробітників, що залишаються після 90 днів, 6 місяців, року</a:t>
            </a:r>
            <a:endParaRPr lang="en-US" sz="1100" dirty="0"/>
          </a:p>
        </p:txBody>
      </p:sp>
      <p:sp>
        <p:nvSpPr>
          <p:cNvPr id="20" name="Text 18"/>
          <p:cNvSpPr/>
          <p:nvPr/>
        </p:nvSpPr>
        <p:spPr>
          <a:xfrm>
            <a:off x="578287" y="6922532"/>
            <a:ext cx="6560582" cy="231219"/>
          </a:xfrm>
          <a:prstGeom prst="rect">
            <a:avLst/>
          </a:prstGeom>
          <a:noFill/>
          <a:ln/>
        </p:spPr>
        <p:txBody>
          <a:bodyPr wrap="none" lIns="0" tIns="0" rIns="0" bIns="0" rtlCol="0" anchor="t"/>
          <a:lstStyle/>
          <a:p>
            <a:pPr algn="l" marL="342900" indent="-342900">
              <a:lnSpc>
                <a:spcPts val="1800"/>
              </a:lnSpc>
              <a:buSzPct val="100000"/>
              <a:buChar char="•"/>
            </a:pPr>
            <a:r>
              <a:rPr lang="en-US" sz="1100" b="1" dirty="0">
                <a:solidFill>
                  <a:srgbClr val="443728"/>
                </a:solidFill>
                <a:latin typeface="Open Sans" pitchFamily="34" charset="0"/>
                <a:ea typeface="Open Sans" pitchFamily="34" charset="-122"/>
                <a:cs typeface="Open Sans" pitchFamily="34" charset="-120"/>
              </a:rPr>
              <a:t>Onboarding satisfaction:</a:t>
            </a:r>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 оцінка досвіду онбордингу новими співробітниками</a:t>
            </a:r>
            <a:endParaRPr lang="en-US" sz="1100" dirty="0"/>
          </a:p>
        </p:txBody>
      </p:sp>
      <p:sp>
        <p:nvSpPr>
          <p:cNvPr id="21" name="Text 19"/>
          <p:cNvSpPr/>
          <p:nvPr/>
        </p:nvSpPr>
        <p:spPr>
          <a:xfrm>
            <a:off x="578287" y="7204353"/>
            <a:ext cx="6560582" cy="231219"/>
          </a:xfrm>
          <a:prstGeom prst="rect">
            <a:avLst/>
          </a:prstGeom>
          <a:noFill/>
          <a:ln/>
        </p:spPr>
        <p:txBody>
          <a:bodyPr wrap="none" lIns="0" tIns="0" rIns="0" bIns="0" rtlCol="0" anchor="t"/>
          <a:lstStyle/>
          <a:p>
            <a:pPr algn="l" marL="342900" indent="-342900">
              <a:lnSpc>
                <a:spcPts val="1800"/>
              </a:lnSpc>
              <a:buSzPct val="100000"/>
              <a:buChar char="•"/>
            </a:pPr>
            <a:r>
              <a:rPr lang="en-US" sz="1100" b="1" dirty="0">
                <a:solidFill>
                  <a:srgbClr val="443728"/>
                </a:solidFill>
                <a:latin typeface="Open Sans" pitchFamily="34" charset="0"/>
                <a:ea typeface="Open Sans" pitchFamily="34" charset="-122"/>
                <a:cs typeface="Open Sans" pitchFamily="34" charset="-120"/>
              </a:rPr>
              <a:t>Manager satisfaction:</a:t>
            </a:r>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 наскільки менеджери задоволені готовністю нових співробітників</a:t>
            </a:r>
            <a:endParaRPr lang="en-US" sz="1100" dirty="0"/>
          </a:p>
        </p:txBody>
      </p:sp>
      <p:sp>
        <p:nvSpPr>
          <p:cNvPr id="22" name="Text 20"/>
          <p:cNvSpPr/>
          <p:nvPr/>
        </p:nvSpPr>
        <p:spPr>
          <a:xfrm>
            <a:off x="7499152" y="2022634"/>
            <a:ext cx="3115985" cy="225862"/>
          </a:xfrm>
          <a:prstGeom prst="rect">
            <a:avLst/>
          </a:prstGeom>
          <a:noFill/>
          <a:ln/>
        </p:spPr>
        <p:txBody>
          <a:bodyPr wrap="none" lIns="0" tIns="0" rIns="0" bIns="0" rtlCol="0" anchor="t"/>
          <a:lstStyle/>
          <a:p>
            <a:pPr algn="l" indent="0" marL="0">
              <a:lnSpc>
                <a:spcPts val="1750"/>
              </a:lnSpc>
              <a:buNone/>
            </a:pPr>
            <a:r>
              <a:rPr lang="en-US" sz="1400" b="1" dirty="0">
                <a:solidFill>
                  <a:srgbClr val="443728"/>
                </a:solidFill>
                <a:latin typeface="Crimson Pro Bold" pitchFamily="34" charset="0"/>
                <a:ea typeface="Crimson Pro Bold" pitchFamily="34" charset="-122"/>
                <a:cs typeface="Crimson Pro Bold" pitchFamily="34" charset="-120"/>
              </a:rPr>
              <a:t>Метрики утримання та розвитку</a:t>
            </a:r>
            <a:endParaRPr lang="en-US" sz="1400" dirty="0"/>
          </a:p>
        </p:txBody>
      </p:sp>
      <p:pic>
        <p:nvPicPr>
          <p:cNvPr id="23" name="Image 0" descr="preencoded.png">    </p:cNvPr>
          <p:cNvPicPr>
            <a:picLocks noChangeAspect="1"/>
          </p:cNvPicPr>
          <p:nvPr/>
        </p:nvPicPr>
        <p:blipFill>
          <a:blip r:embed="rId1"/>
          <a:stretch>
            <a:fillRect/>
          </a:stretch>
        </p:blipFill>
        <p:spPr>
          <a:xfrm>
            <a:off x="7499152" y="2411135"/>
            <a:ext cx="6560582" cy="3240048"/>
          </a:xfrm>
          <a:prstGeom prst="rect">
            <a:avLst/>
          </a:prstGeom>
        </p:spPr>
      </p:pic>
      <p:sp>
        <p:nvSpPr>
          <p:cNvPr id="24" name="Shape 21"/>
          <p:cNvSpPr/>
          <p:nvPr/>
        </p:nvSpPr>
        <p:spPr>
          <a:xfrm>
            <a:off x="9565243" y="5651183"/>
            <a:ext cx="144542" cy="144542"/>
          </a:xfrm>
          <a:prstGeom prst="roundRect">
            <a:avLst>
              <a:gd name="adj" fmla="val 12652"/>
            </a:avLst>
          </a:prstGeom>
          <a:solidFill>
            <a:srgbClr val="2F211E"/>
          </a:solidFill>
          <a:ln/>
        </p:spPr>
      </p:sp>
      <p:sp>
        <p:nvSpPr>
          <p:cNvPr id="25" name="Text 22"/>
          <p:cNvSpPr/>
          <p:nvPr/>
        </p:nvSpPr>
        <p:spPr>
          <a:xfrm>
            <a:off x="9770745" y="5651183"/>
            <a:ext cx="932498" cy="144542"/>
          </a:xfrm>
          <a:prstGeom prst="rect">
            <a:avLst/>
          </a:prstGeom>
          <a:noFill/>
          <a:ln/>
        </p:spPr>
        <p:txBody>
          <a:bodyPr wrap="none" lIns="0" tIns="0" rIns="0" bIns="0" rtlCol="0" anchor="t"/>
          <a:lstStyle/>
          <a:p>
            <a:pPr algn="l" indent="0" marL="0">
              <a:lnSpc>
                <a:spcPts val="1100"/>
              </a:lnSpc>
              <a:buNone/>
            </a:pPr>
            <a:r>
              <a:rPr lang="en-US" sz="1100" dirty="0">
                <a:solidFill>
                  <a:srgbClr val="443728"/>
                </a:solidFill>
                <a:latin typeface="Open Sans" pitchFamily="34" charset="0"/>
                <a:ea typeface="Open Sans" pitchFamily="34" charset="-122"/>
                <a:cs typeface="Open Sans" pitchFamily="34" charset="-120"/>
              </a:rPr>
              <a:t>Current Score</a:t>
            </a:r>
            <a:endParaRPr lang="en-US" sz="1100" dirty="0"/>
          </a:p>
        </p:txBody>
      </p:sp>
      <p:sp>
        <p:nvSpPr>
          <p:cNvPr id="26" name="Shape 23"/>
          <p:cNvSpPr/>
          <p:nvPr/>
        </p:nvSpPr>
        <p:spPr>
          <a:xfrm>
            <a:off x="10855643" y="5651183"/>
            <a:ext cx="144542" cy="144542"/>
          </a:xfrm>
          <a:prstGeom prst="roundRect">
            <a:avLst>
              <a:gd name="adj" fmla="val 12652"/>
            </a:avLst>
          </a:prstGeom>
          <a:solidFill>
            <a:srgbClr val="73534A"/>
          </a:solidFill>
          <a:ln/>
        </p:spPr>
      </p:sp>
      <p:sp>
        <p:nvSpPr>
          <p:cNvPr id="27" name="Text 24"/>
          <p:cNvSpPr/>
          <p:nvPr/>
        </p:nvSpPr>
        <p:spPr>
          <a:xfrm>
            <a:off x="11061144" y="5651183"/>
            <a:ext cx="1365766" cy="144542"/>
          </a:xfrm>
          <a:prstGeom prst="rect">
            <a:avLst/>
          </a:prstGeom>
          <a:noFill/>
          <a:ln/>
        </p:spPr>
        <p:txBody>
          <a:bodyPr wrap="none" lIns="0" tIns="0" rIns="0" bIns="0" rtlCol="0" anchor="t"/>
          <a:lstStyle/>
          <a:p>
            <a:pPr algn="l" indent="0" marL="0">
              <a:lnSpc>
                <a:spcPts val="1100"/>
              </a:lnSpc>
              <a:buNone/>
            </a:pPr>
            <a:r>
              <a:rPr lang="en-US" sz="1100" dirty="0">
                <a:solidFill>
                  <a:srgbClr val="443728"/>
                </a:solidFill>
                <a:latin typeface="Open Sans" pitchFamily="34" charset="0"/>
                <a:ea typeface="Open Sans" pitchFamily="34" charset="-122"/>
                <a:cs typeface="Open Sans" pitchFamily="34" charset="-120"/>
              </a:rPr>
              <a:t>Industry Benchmark</a:t>
            </a:r>
            <a:endParaRPr lang="en-US" sz="1100" dirty="0"/>
          </a:p>
        </p:txBody>
      </p:sp>
      <p:sp>
        <p:nvSpPr>
          <p:cNvPr id="28" name="Text 25"/>
          <p:cNvSpPr/>
          <p:nvPr/>
        </p:nvSpPr>
        <p:spPr>
          <a:xfrm>
            <a:off x="7499152" y="6247686"/>
            <a:ext cx="6560582" cy="462439"/>
          </a:xfrm>
          <a:prstGeom prst="rect">
            <a:avLst/>
          </a:prstGeom>
          <a:noFill/>
          <a:ln/>
        </p:spPr>
        <p:txBody>
          <a:bodyPr wrap="square" lIns="0" tIns="0" rIns="0" bIns="0" rtlCol="0" anchor="t"/>
          <a:lstStyle/>
          <a:p>
            <a:pPr algn="l" indent="0" marL="0">
              <a:lnSpc>
                <a:spcPts val="1800"/>
              </a:lnSpc>
              <a:buNone/>
            </a:pPr>
            <a:r>
              <a:rPr lang="en-US" sz="1100" dirty="0">
                <a:solidFill>
                  <a:srgbClr val="443728"/>
                </a:solidFill>
                <a:latin typeface="Open Sans" pitchFamily="34" charset="0"/>
                <a:ea typeface="Open Sans" pitchFamily="34" charset="-122"/>
                <a:cs typeface="Open Sans" pitchFamily="34" charset="-120"/>
              </a:rPr>
              <a:t>Регулярно аналізуйте ці метрики, порівнюйте з industry benchmarks та власною історією. Використовуйте дані для прийняття рішень та оптимізації процесів.</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311831"/>
            <a:ext cx="7473553" cy="620078"/>
          </a:xfrm>
          <a:prstGeom prst="rect">
            <a:avLst/>
          </a:prstGeom>
          <a:noFill/>
          <a:ln/>
        </p:spPr>
        <p:txBody>
          <a:bodyPr wrap="none" lIns="0" tIns="0" rIns="0" bIns="0" rtlCol="0" anchor="t"/>
          <a:lstStyle/>
          <a:p>
            <a:pPr algn="l" indent="0" marL="0">
              <a:lnSpc>
                <a:spcPts val="4850"/>
              </a:lnSpc>
              <a:buNone/>
            </a:pPr>
            <a:r>
              <a:rPr lang="en-US" sz="3900" b="1" dirty="0">
                <a:solidFill>
                  <a:srgbClr val="443728"/>
                </a:solidFill>
                <a:latin typeface="Crimson Pro Bold" pitchFamily="34" charset="0"/>
                <a:ea typeface="Crimson Pro Bold" pitchFamily="34" charset="-122"/>
                <a:cs typeface="Crimson Pro Bold" pitchFamily="34" charset="-120"/>
              </a:rPr>
              <a:t>Що таке бренд роботодавця?</a:t>
            </a:r>
            <a:endParaRPr lang="en-US" sz="3900" dirty="0"/>
          </a:p>
        </p:txBody>
      </p:sp>
      <p:sp>
        <p:nvSpPr>
          <p:cNvPr id="3" name="Text 1"/>
          <p:cNvSpPr/>
          <p:nvPr/>
        </p:nvSpPr>
        <p:spPr>
          <a:xfrm>
            <a:off x="793790" y="2427922"/>
            <a:ext cx="3839408" cy="372070"/>
          </a:xfrm>
          <a:prstGeom prst="rect">
            <a:avLst/>
          </a:prstGeom>
          <a:noFill/>
          <a:ln/>
        </p:spPr>
        <p:txBody>
          <a:bodyPr wrap="none" lIns="0" tIns="0" rIns="0" bIns="0" rtlCol="0" anchor="t"/>
          <a:lstStyle/>
          <a:p>
            <a:pPr algn="l" indent="0" marL="0">
              <a:lnSpc>
                <a:spcPts val="2900"/>
              </a:lnSpc>
              <a:buNone/>
            </a:pPr>
            <a:r>
              <a:rPr lang="en-US" sz="2300" b="1" dirty="0">
                <a:solidFill>
                  <a:srgbClr val="443728"/>
                </a:solidFill>
                <a:latin typeface="Crimson Pro Bold" pitchFamily="34" charset="0"/>
                <a:ea typeface="Crimson Pro Bold" pitchFamily="34" charset="-122"/>
                <a:cs typeface="Crimson Pro Bold" pitchFamily="34" charset="-120"/>
              </a:rPr>
              <a:t>Визначення та значення</a:t>
            </a:r>
            <a:endParaRPr lang="en-US" sz="2300" dirty="0"/>
          </a:p>
        </p:txBody>
      </p:sp>
      <p:sp>
        <p:nvSpPr>
          <p:cNvPr id="4" name="Text 2"/>
          <p:cNvSpPr/>
          <p:nvPr/>
        </p:nvSpPr>
        <p:spPr>
          <a:xfrm>
            <a:off x="793790" y="2998351"/>
            <a:ext cx="6279356" cy="1270159"/>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Бренд роботодавця (Employer Brand) – це репутація компанії як місця роботи в очах потенційних та поточних співробітників. Це унікальна ідентичність організації, яка відображає її цінності, культуру та пропозиції для працівників.</a:t>
            </a:r>
            <a:endParaRPr lang="en-US" sz="1550" dirty="0"/>
          </a:p>
        </p:txBody>
      </p:sp>
      <p:sp>
        <p:nvSpPr>
          <p:cNvPr id="5" name="Text 3"/>
          <p:cNvSpPr/>
          <p:nvPr/>
        </p:nvSpPr>
        <p:spPr>
          <a:xfrm>
            <a:off x="793790" y="4447103"/>
            <a:ext cx="6279356" cy="317540"/>
          </a:xfrm>
          <a:prstGeom prst="rect">
            <a:avLst/>
          </a:prstGeom>
          <a:noFill/>
          <a:ln/>
        </p:spPr>
        <p:txBody>
          <a:bodyPr wrap="non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Сильний бренд роботодавця допомагає:</a:t>
            </a:r>
            <a:endParaRPr lang="en-US" sz="1550" dirty="0"/>
          </a:p>
        </p:txBody>
      </p:sp>
      <p:sp>
        <p:nvSpPr>
          <p:cNvPr id="6" name="Text 4"/>
          <p:cNvSpPr/>
          <p:nvPr/>
        </p:nvSpPr>
        <p:spPr>
          <a:xfrm>
            <a:off x="793790" y="4943237"/>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Залучати кращих кандидатів на ринку праці</a:t>
            </a:r>
            <a:endParaRPr lang="en-US" sz="1550" dirty="0"/>
          </a:p>
        </p:txBody>
      </p:sp>
      <p:sp>
        <p:nvSpPr>
          <p:cNvPr id="7" name="Text 5"/>
          <p:cNvSpPr/>
          <p:nvPr/>
        </p:nvSpPr>
        <p:spPr>
          <a:xfrm>
            <a:off x="793790" y="5330190"/>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Знижувати витрати на рекрутинг до 50%</a:t>
            </a:r>
            <a:endParaRPr lang="en-US" sz="1550" dirty="0"/>
          </a:p>
        </p:txBody>
      </p:sp>
      <p:sp>
        <p:nvSpPr>
          <p:cNvPr id="8" name="Text 6"/>
          <p:cNvSpPr/>
          <p:nvPr/>
        </p:nvSpPr>
        <p:spPr>
          <a:xfrm>
            <a:off x="793790" y="5717143"/>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Підвищувати утримання талантів</a:t>
            </a:r>
            <a:endParaRPr lang="en-US" sz="1550" dirty="0"/>
          </a:p>
        </p:txBody>
      </p:sp>
      <p:sp>
        <p:nvSpPr>
          <p:cNvPr id="9" name="Text 7"/>
          <p:cNvSpPr/>
          <p:nvPr/>
        </p:nvSpPr>
        <p:spPr>
          <a:xfrm>
            <a:off x="793790" y="6104096"/>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Створювати конкурентну перевагу</a:t>
            </a:r>
            <a:endParaRPr lang="en-US" sz="1550" dirty="0"/>
          </a:p>
        </p:txBody>
      </p:sp>
      <p:sp>
        <p:nvSpPr>
          <p:cNvPr id="10" name="Text 8"/>
          <p:cNvSpPr/>
          <p:nvPr/>
        </p:nvSpPr>
        <p:spPr>
          <a:xfrm>
            <a:off x="793790" y="6491049"/>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Формувати позитивний імідж компанії</a:t>
            </a:r>
            <a:endParaRPr lang="en-US" sz="1550" dirty="0"/>
          </a:p>
        </p:txBody>
      </p:sp>
      <p:sp>
        <p:nvSpPr>
          <p:cNvPr id="11" name="Text 9"/>
          <p:cNvSpPr/>
          <p:nvPr/>
        </p:nvSpPr>
        <p:spPr>
          <a:xfrm>
            <a:off x="7564874" y="2427922"/>
            <a:ext cx="2977039" cy="372070"/>
          </a:xfrm>
          <a:prstGeom prst="rect">
            <a:avLst/>
          </a:prstGeom>
          <a:noFill/>
          <a:ln/>
        </p:spPr>
        <p:txBody>
          <a:bodyPr wrap="none" lIns="0" tIns="0" rIns="0" bIns="0" rtlCol="0" anchor="t"/>
          <a:lstStyle/>
          <a:p>
            <a:pPr algn="l" indent="0" marL="0">
              <a:lnSpc>
                <a:spcPts val="2900"/>
              </a:lnSpc>
              <a:buNone/>
            </a:pPr>
            <a:r>
              <a:rPr lang="en-US" sz="2300" b="1" dirty="0">
                <a:solidFill>
                  <a:srgbClr val="443728"/>
                </a:solidFill>
                <a:latin typeface="Crimson Pro Bold" pitchFamily="34" charset="0"/>
                <a:ea typeface="Crimson Pro Bold" pitchFamily="34" charset="-122"/>
                <a:cs typeface="Crimson Pro Bold" pitchFamily="34" charset="-120"/>
              </a:rPr>
              <a:t>Два виміри бренду</a:t>
            </a:r>
            <a:endParaRPr lang="en-US" sz="2300" dirty="0"/>
          </a:p>
        </p:txBody>
      </p:sp>
      <p:sp>
        <p:nvSpPr>
          <p:cNvPr id="12" name="Text 10"/>
          <p:cNvSpPr/>
          <p:nvPr/>
        </p:nvSpPr>
        <p:spPr>
          <a:xfrm>
            <a:off x="7564874" y="2998351"/>
            <a:ext cx="6279356" cy="635079"/>
          </a:xfrm>
          <a:prstGeom prst="rect">
            <a:avLst/>
          </a:prstGeom>
          <a:noFill/>
          <a:ln/>
        </p:spPr>
        <p:txBody>
          <a:bodyPr wrap="square" lIns="0" tIns="0" rIns="0" bIns="0" rtlCol="0" anchor="t"/>
          <a:lstStyle/>
          <a:p>
            <a:pPr algn="l" indent="0" marL="0">
              <a:lnSpc>
                <a:spcPts val="2500"/>
              </a:lnSpc>
              <a:buNone/>
            </a:pPr>
            <a:r>
              <a:rPr lang="en-US" sz="1550" b="1" dirty="0">
                <a:solidFill>
                  <a:srgbClr val="443728"/>
                </a:solidFill>
                <a:latin typeface="Open Sans" pitchFamily="34" charset="0"/>
                <a:ea typeface="Open Sans" pitchFamily="34" charset="-122"/>
                <a:cs typeface="Open Sans" pitchFamily="34" charset="-120"/>
              </a:rPr>
              <a:t>Зовнішній бренд роботодавця</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 це те, як вас сприймають потенційні кандидати на ринку праці. Він формується через:</a:t>
            </a:r>
            <a:endParaRPr lang="en-US" sz="1550" dirty="0"/>
          </a:p>
        </p:txBody>
      </p:sp>
      <p:sp>
        <p:nvSpPr>
          <p:cNvPr id="13" name="Text 11"/>
          <p:cNvSpPr/>
          <p:nvPr/>
        </p:nvSpPr>
        <p:spPr>
          <a:xfrm>
            <a:off x="7564874" y="3812024"/>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Кар'єрні сайти та сторінки вакансій</a:t>
            </a:r>
            <a:endParaRPr lang="en-US" sz="1550" dirty="0"/>
          </a:p>
        </p:txBody>
      </p:sp>
      <p:sp>
        <p:nvSpPr>
          <p:cNvPr id="14" name="Text 12"/>
          <p:cNvSpPr/>
          <p:nvPr/>
        </p:nvSpPr>
        <p:spPr>
          <a:xfrm>
            <a:off x="7564874" y="4198977"/>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Соціальні мережі та відгуки співробітників</a:t>
            </a:r>
            <a:endParaRPr lang="en-US" sz="1550" dirty="0"/>
          </a:p>
        </p:txBody>
      </p:sp>
      <p:sp>
        <p:nvSpPr>
          <p:cNvPr id="15" name="Text 13"/>
          <p:cNvSpPr/>
          <p:nvPr/>
        </p:nvSpPr>
        <p:spPr>
          <a:xfrm>
            <a:off x="7564874" y="4585930"/>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Рейтинги роботодавців (DOU, Robota.ua)</a:t>
            </a:r>
            <a:endParaRPr lang="en-US" sz="1550" dirty="0"/>
          </a:p>
        </p:txBody>
      </p:sp>
      <p:sp>
        <p:nvSpPr>
          <p:cNvPr id="16" name="Text 14"/>
          <p:cNvSpPr/>
          <p:nvPr/>
        </p:nvSpPr>
        <p:spPr>
          <a:xfrm>
            <a:off x="7564874" y="4972883"/>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43728"/>
                </a:solidFill>
                <a:latin typeface="Open Sans" pitchFamily="34" charset="0"/>
                <a:ea typeface="Open Sans" pitchFamily="34" charset="-122"/>
                <a:cs typeface="Open Sans" pitchFamily="34" charset="-120"/>
              </a:rPr>
              <a:t>PR-активності та публікації в ЗМІ</a:t>
            </a:r>
            <a:endParaRPr lang="en-US" sz="1550" dirty="0"/>
          </a:p>
        </p:txBody>
      </p:sp>
      <p:sp>
        <p:nvSpPr>
          <p:cNvPr id="17" name="Text 15"/>
          <p:cNvSpPr/>
          <p:nvPr/>
        </p:nvSpPr>
        <p:spPr>
          <a:xfrm>
            <a:off x="7564874" y="5469017"/>
            <a:ext cx="6279356" cy="1270159"/>
          </a:xfrm>
          <a:prstGeom prst="rect">
            <a:avLst/>
          </a:prstGeom>
          <a:noFill/>
          <a:ln/>
        </p:spPr>
        <p:txBody>
          <a:bodyPr wrap="square" lIns="0" tIns="0" rIns="0" bIns="0" rtlCol="0" anchor="t"/>
          <a:lstStyle/>
          <a:p>
            <a:pPr algn="l" indent="0" marL="0">
              <a:lnSpc>
                <a:spcPts val="2500"/>
              </a:lnSpc>
              <a:buNone/>
            </a:pPr>
            <a:r>
              <a:rPr lang="en-US" sz="1550" b="1" dirty="0">
                <a:solidFill>
                  <a:srgbClr val="443728"/>
                </a:solidFill>
                <a:latin typeface="Open Sans" pitchFamily="34" charset="0"/>
                <a:ea typeface="Open Sans" pitchFamily="34" charset="-122"/>
                <a:cs typeface="Open Sans" pitchFamily="34" charset="-120"/>
              </a:rPr>
              <a:t>Внутрішній бренд роботодавця</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 це реальний досвід роботи в компанії, який переживають поточні співробітники. Він включає корпоративну культуру, умови праці, можливості розвитку та взаємовідносини в команді.</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608171" y="546854"/>
            <a:ext cx="13414058" cy="950357"/>
          </a:xfrm>
          <a:prstGeom prst="rect">
            <a:avLst/>
          </a:prstGeom>
          <a:noFill/>
          <a:ln/>
        </p:spPr>
        <p:txBody>
          <a:bodyPr wrap="square" lIns="0" tIns="0" rIns="0" bIns="0" rtlCol="0" anchor="t"/>
          <a:lstStyle/>
          <a:p>
            <a:pPr algn="l" indent="0" marL="0">
              <a:lnSpc>
                <a:spcPts val="3700"/>
              </a:lnSpc>
              <a:buNone/>
            </a:pPr>
            <a:r>
              <a:rPr lang="en-US" sz="2950" b="1" dirty="0">
                <a:solidFill>
                  <a:srgbClr val="443728"/>
                </a:solidFill>
                <a:latin typeface="Crimson Pro Bold" pitchFamily="34" charset="0"/>
                <a:ea typeface="Crimson Pro Bold" pitchFamily="34" charset="-122"/>
                <a:cs typeface="Crimson Pro Bold" pitchFamily="34" charset="-120"/>
              </a:rPr>
              <a:t>Ключові висновки: побудова системи управління талантами світового рівня</a:t>
            </a:r>
            <a:endParaRPr lang="en-US" sz="2950" dirty="0"/>
          </a:p>
        </p:txBody>
      </p:sp>
      <p:sp>
        <p:nvSpPr>
          <p:cNvPr id="3" name="Shape 1"/>
          <p:cNvSpPr/>
          <p:nvPr/>
        </p:nvSpPr>
        <p:spPr>
          <a:xfrm>
            <a:off x="608171" y="1801297"/>
            <a:ext cx="6630948" cy="1377791"/>
          </a:xfrm>
          <a:prstGeom prst="roundRect">
            <a:avLst>
              <a:gd name="adj" fmla="val 4635"/>
            </a:avLst>
          </a:prstGeom>
          <a:solidFill>
            <a:srgbClr val="835E54"/>
          </a:solidFill>
          <a:ln w="7620">
            <a:solidFill>
              <a:srgbClr val="9C776D"/>
            </a:solidFill>
            <a:prstDash val="solid"/>
          </a:ln>
        </p:spPr>
      </p:sp>
      <p:sp>
        <p:nvSpPr>
          <p:cNvPr id="4" name="Text 2"/>
          <p:cNvSpPr/>
          <p:nvPr/>
        </p:nvSpPr>
        <p:spPr>
          <a:xfrm>
            <a:off x="767834" y="1960959"/>
            <a:ext cx="2263497" cy="237530"/>
          </a:xfrm>
          <a:prstGeom prst="rect">
            <a:avLst/>
          </a:prstGeom>
          <a:noFill/>
          <a:ln/>
        </p:spPr>
        <p:txBody>
          <a:bodyPr wrap="none" lIns="0" tIns="0" rIns="0" bIns="0" rtlCol="0" anchor="t"/>
          <a:lstStyle/>
          <a:p>
            <a:pPr algn="l" indent="0" marL="0">
              <a:lnSpc>
                <a:spcPts val="1850"/>
              </a:lnSpc>
              <a:buNone/>
            </a:pPr>
            <a:r>
              <a:rPr lang="en-US" sz="145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450" b="1" dirty="0">
                <a:solidFill>
                  <a:srgbClr val="FFFFFF"/>
                </a:solidFill>
                <a:latin typeface="Crimson Pro Bold" pitchFamily="34" charset="0"/>
                <a:ea typeface="Crimson Pro Bold" pitchFamily="34" charset="-122"/>
                <a:cs typeface="Crimson Pro Bold" pitchFamily="34" charset="-120"/>
              </a:rPr>
              <a:t> Стратегічний підхід</a:t>
            </a:r>
            <a:endParaRPr lang="en-US" sz="1450" dirty="0"/>
          </a:p>
        </p:txBody>
      </p:sp>
      <p:sp>
        <p:nvSpPr>
          <p:cNvPr id="5" name="Text 3"/>
          <p:cNvSpPr/>
          <p:nvPr/>
        </p:nvSpPr>
        <p:spPr>
          <a:xfrm>
            <a:off x="767834" y="2289691"/>
            <a:ext cx="6311622" cy="729734"/>
          </a:xfrm>
          <a:prstGeom prst="rect">
            <a:avLst/>
          </a:prstGeom>
          <a:noFill/>
          <a:ln/>
        </p:spPr>
        <p:txBody>
          <a:bodyPr wrap="square" lIns="0" tIns="0" rIns="0" bIns="0" rtlCol="0" anchor="t"/>
          <a:lstStyle/>
          <a:p>
            <a:pPr algn="l" indent="0" marL="0">
              <a:lnSpc>
                <a:spcPts val="1900"/>
              </a:lnSpc>
              <a:buNone/>
            </a:pPr>
            <a:r>
              <a:rPr lang="en-US" sz="1150" dirty="0">
                <a:solidFill>
                  <a:srgbClr val="FFFFFF"/>
                </a:solidFill>
                <a:latin typeface="Open Sans" pitchFamily="34" charset="0"/>
                <a:ea typeface="Open Sans" pitchFamily="34" charset="-122"/>
                <a:cs typeface="Open Sans" pitchFamily="34" charset="-120"/>
              </a:rPr>
              <a:t>Управління талантами – це не функція HR, а стратегічний пріоритет бізнесу. Інвестиції в залучення, розвиток та утримання талантів безпосередньо впливають на конкурентоспроможність організації.</a:t>
            </a:r>
            <a:endParaRPr lang="en-US" sz="1150" dirty="0"/>
          </a:p>
        </p:txBody>
      </p:sp>
      <p:sp>
        <p:nvSpPr>
          <p:cNvPr id="6" name="Shape 4"/>
          <p:cNvSpPr/>
          <p:nvPr/>
        </p:nvSpPr>
        <p:spPr>
          <a:xfrm>
            <a:off x="7391162" y="1801297"/>
            <a:ext cx="6631067" cy="1377791"/>
          </a:xfrm>
          <a:prstGeom prst="roundRect">
            <a:avLst>
              <a:gd name="adj" fmla="val 4635"/>
            </a:avLst>
          </a:prstGeom>
          <a:solidFill>
            <a:srgbClr val="835E54"/>
          </a:solidFill>
          <a:ln w="7620">
            <a:solidFill>
              <a:srgbClr val="9C776D"/>
            </a:solidFill>
            <a:prstDash val="solid"/>
          </a:ln>
        </p:spPr>
      </p:sp>
      <p:sp>
        <p:nvSpPr>
          <p:cNvPr id="7" name="Text 5"/>
          <p:cNvSpPr/>
          <p:nvPr/>
        </p:nvSpPr>
        <p:spPr>
          <a:xfrm>
            <a:off x="7550825" y="1960959"/>
            <a:ext cx="2332673" cy="237530"/>
          </a:xfrm>
          <a:prstGeom prst="rect">
            <a:avLst/>
          </a:prstGeom>
          <a:noFill/>
          <a:ln/>
        </p:spPr>
        <p:txBody>
          <a:bodyPr wrap="none" lIns="0" tIns="0" rIns="0" bIns="0" rtlCol="0" anchor="t"/>
          <a:lstStyle/>
          <a:p>
            <a:pPr algn="l" indent="0" marL="0">
              <a:lnSpc>
                <a:spcPts val="1850"/>
              </a:lnSpc>
              <a:buNone/>
            </a:pPr>
            <a:r>
              <a:rPr lang="en-US" sz="145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450" b="1" dirty="0">
                <a:solidFill>
                  <a:srgbClr val="FFFFFF"/>
                </a:solidFill>
                <a:latin typeface="Crimson Pro Bold" pitchFamily="34" charset="0"/>
                <a:ea typeface="Crimson Pro Bold" pitchFamily="34" charset="-122"/>
                <a:cs typeface="Crimson Pro Bold" pitchFamily="34" charset="-120"/>
              </a:rPr>
              <a:t> Досвід має значення</a:t>
            </a:r>
            <a:endParaRPr lang="en-US" sz="1450" dirty="0"/>
          </a:p>
        </p:txBody>
      </p:sp>
      <p:sp>
        <p:nvSpPr>
          <p:cNvPr id="8" name="Text 6"/>
          <p:cNvSpPr/>
          <p:nvPr/>
        </p:nvSpPr>
        <p:spPr>
          <a:xfrm>
            <a:off x="7550825" y="2289691"/>
            <a:ext cx="6311741" cy="729734"/>
          </a:xfrm>
          <a:prstGeom prst="rect">
            <a:avLst/>
          </a:prstGeom>
          <a:noFill/>
          <a:ln/>
        </p:spPr>
        <p:txBody>
          <a:bodyPr wrap="square" lIns="0" tIns="0" rIns="0" bIns="0" rtlCol="0" anchor="t"/>
          <a:lstStyle/>
          <a:p>
            <a:pPr algn="l" indent="0" marL="0">
              <a:lnSpc>
                <a:spcPts val="1900"/>
              </a:lnSpc>
              <a:buNone/>
            </a:pPr>
            <a:r>
              <a:rPr lang="en-US" sz="1150" dirty="0">
                <a:solidFill>
                  <a:srgbClr val="FFFFFF"/>
                </a:solidFill>
                <a:latin typeface="Open Sans" pitchFamily="34" charset="0"/>
                <a:ea typeface="Open Sans" pitchFamily="34" charset="-122"/>
                <a:cs typeface="Open Sans" pitchFamily="34" charset="-120"/>
              </a:rPr>
              <a:t>Candidate Experience та Employee Experience – це два боки однієї медалі. Кожна точка контакту, від першого знайомства до виходу з компанії, формує репутацію вашого бренду роботодавця.</a:t>
            </a:r>
            <a:endParaRPr lang="en-US" sz="1150" dirty="0"/>
          </a:p>
        </p:txBody>
      </p:sp>
      <p:sp>
        <p:nvSpPr>
          <p:cNvPr id="9" name="Shape 7"/>
          <p:cNvSpPr/>
          <p:nvPr/>
        </p:nvSpPr>
        <p:spPr>
          <a:xfrm>
            <a:off x="608171" y="3331131"/>
            <a:ext cx="6630948" cy="1377791"/>
          </a:xfrm>
          <a:prstGeom prst="roundRect">
            <a:avLst>
              <a:gd name="adj" fmla="val 4635"/>
            </a:avLst>
          </a:prstGeom>
          <a:solidFill>
            <a:srgbClr val="835E54"/>
          </a:solidFill>
          <a:ln w="7620">
            <a:solidFill>
              <a:srgbClr val="9C776D"/>
            </a:solidFill>
            <a:prstDash val="solid"/>
          </a:ln>
        </p:spPr>
      </p:sp>
      <p:sp>
        <p:nvSpPr>
          <p:cNvPr id="10" name="Text 8"/>
          <p:cNvSpPr/>
          <p:nvPr/>
        </p:nvSpPr>
        <p:spPr>
          <a:xfrm>
            <a:off x="767834" y="3490793"/>
            <a:ext cx="2212538" cy="237530"/>
          </a:xfrm>
          <a:prstGeom prst="rect">
            <a:avLst/>
          </a:prstGeom>
          <a:noFill/>
          <a:ln/>
        </p:spPr>
        <p:txBody>
          <a:bodyPr wrap="none" lIns="0" tIns="0" rIns="0" bIns="0" rtlCol="0" anchor="t"/>
          <a:lstStyle/>
          <a:p>
            <a:pPr algn="l" indent="0" marL="0">
              <a:lnSpc>
                <a:spcPts val="1850"/>
              </a:lnSpc>
              <a:buNone/>
            </a:pPr>
            <a:r>
              <a:rPr lang="en-US" sz="145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450" b="1" dirty="0">
                <a:solidFill>
                  <a:srgbClr val="FFFFFF"/>
                </a:solidFill>
                <a:latin typeface="Crimson Pro Bold" pitchFamily="34" charset="0"/>
                <a:ea typeface="Crimson Pro Bold" pitchFamily="34" charset="-122"/>
                <a:cs typeface="Crimson Pro Bold" pitchFamily="34" charset="-120"/>
              </a:rPr>
              <a:t> Технології як enabler</a:t>
            </a:r>
            <a:endParaRPr lang="en-US" sz="1450" dirty="0"/>
          </a:p>
        </p:txBody>
      </p:sp>
      <p:sp>
        <p:nvSpPr>
          <p:cNvPr id="11" name="Text 9"/>
          <p:cNvSpPr/>
          <p:nvPr/>
        </p:nvSpPr>
        <p:spPr>
          <a:xfrm>
            <a:off x="767834" y="3819525"/>
            <a:ext cx="6311622" cy="729734"/>
          </a:xfrm>
          <a:prstGeom prst="rect">
            <a:avLst/>
          </a:prstGeom>
          <a:noFill/>
          <a:ln/>
        </p:spPr>
        <p:txBody>
          <a:bodyPr wrap="square" lIns="0" tIns="0" rIns="0" bIns="0" rtlCol="0" anchor="t"/>
          <a:lstStyle/>
          <a:p>
            <a:pPr algn="l" indent="0" marL="0">
              <a:lnSpc>
                <a:spcPts val="1900"/>
              </a:lnSpc>
              <a:buNone/>
            </a:pPr>
            <a:r>
              <a:rPr lang="en-US" sz="1150" dirty="0">
                <a:solidFill>
                  <a:srgbClr val="FFFFFF"/>
                </a:solidFill>
                <a:latin typeface="Open Sans" pitchFamily="34" charset="0"/>
                <a:ea typeface="Open Sans" pitchFamily="34" charset="-122"/>
                <a:cs typeface="Open Sans" pitchFamily="34" charset="-120"/>
              </a:rPr>
              <a:t>ШІ, ATS, аналітика – це потужні інструменти, але вони доповнюють, а не замінюють людський фактор. Використовуйте технології для автоматизації рутини та посилення людської взаємодії.</a:t>
            </a:r>
            <a:endParaRPr lang="en-US" sz="1150" dirty="0"/>
          </a:p>
        </p:txBody>
      </p:sp>
      <p:sp>
        <p:nvSpPr>
          <p:cNvPr id="12" name="Shape 10"/>
          <p:cNvSpPr/>
          <p:nvPr/>
        </p:nvSpPr>
        <p:spPr>
          <a:xfrm>
            <a:off x="7391162" y="3331131"/>
            <a:ext cx="6631067" cy="1377791"/>
          </a:xfrm>
          <a:prstGeom prst="roundRect">
            <a:avLst>
              <a:gd name="adj" fmla="val 4635"/>
            </a:avLst>
          </a:prstGeom>
          <a:solidFill>
            <a:srgbClr val="835E54"/>
          </a:solidFill>
          <a:ln w="7620">
            <a:solidFill>
              <a:srgbClr val="9C776D"/>
            </a:solidFill>
            <a:prstDash val="solid"/>
          </a:ln>
        </p:spPr>
      </p:sp>
      <p:sp>
        <p:nvSpPr>
          <p:cNvPr id="13" name="Text 11"/>
          <p:cNvSpPr/>
          <p:nvPr/>
        </p:nvSpPr>
        <p:spPr>
          <a:xfrm>
            <a:off x="7550825" y="3490793"/>
            <a:ext cx="3029069" cy="237530"/>
          </a:xfrm>
          <a:prstGeom prst="rect">
            <a:avLst/>
          </a:prstGeom>
          <a:noFill/>
          <a:ln/>
        </p:spPr>
        <p:txBody>
          <a:bodyPr wrap="none" lIns="0" tIns="0" rIns="0" bIns="0" rtlCol="0" anchor="t"/>
          <a:lstStyle/>
          <a:p>
            <a:pPr algn="l" indent="0" marL="0">
              <a:lnSpc>
                <a:spcPts val="1850"/>
              </a:lnSpc>
              <a:buNone/>
            </a:pPr>
            <a:r>
              <a:rPr lang="en-US" sz="145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450" b="1" dirty="0">
                <a:solidFill>
                  <a:srgbClr val="FFFFFF"/>
                </a:solidFill>
                <a:latin typeface="Crimson Pro Bold" pitchFamily="34" charset="0"/>
                <a:ea typeface="Crimson Pro Bold" pitchFamily="34" charset="-122"/>
                <a:cs typeface="Crimson Pro Bold" pitchFamily="34" charset="-120"/>
              </a:rPr>
              <a:t> Командна відповідальність</a:t>
            </a:r>
            <a:endParaRPr lang="en-US" sz="1450" dirty="0"/>
          </a:p>
        </p:txBody>
      </p:sp>
      <p:sp>
        <p:nvSpPr>
          <p:cNvPr id="14" name="Text 12"/>
          <p:cNvSpPr/>
          <p:nvPr/>
        </p:nvSpPr>
        <p:spPr>
          <a:xfrm>
            <a:off x="7550825" y="3819525"/>
            <a:ext cx="6311741" cy="486489"/>
          </a:xfrm>
          <a:prstGeom prst="rect">
            <a:avLst/>
          </a:prstGeom>
          <a:noFill/>
          <a:ln/>
        </p:spPr>
        <p:txBody>
          <a:bodyPr wrap="square" lIns="0" tIns="0" rIns="0" bIns="0" rtlCol="0" anchor="t"/>
          <a:lstStyle/>
          <a:p>
            <a:pPr algn="l" indent="0" marL="0">
              <a:lnSpc>
                <a:spcPts val="1900"/>
              </a:lnSpc>
              <a:buNone/>
            </a:pPr>
            <a:r>
              <a:rPr lang="en-US" sz="1150" dirty="0">
                <a:solidFill>
                  <a:srgbClr val="FFFFFF"/>
                </a:solidFill>
                <a:latin typeface="Open Sans" pitchFamily="34" charset="0"/>
                <a:ea typeface="Open Sans" pitchFamily="34" charset="-122"/>
                <a:cs typeface="Open Sans" pitchFamily="34" charset="-120"/>
              </a:rPr>
              <a:t>Успіх онбордингу залежить від синергії HR, менеджера та бадді. Кожна роль унікальна та критично важлива для повноцінної інтеграції нового співробітника.</a:t>
            </a:r>
            <a:endParaRPr lang="en-US" sz="1150" dirty="0"/>
          </a:p>
        </p:txBody>
      </p:sp>
      <p:sp>
        <p:nvSpPr>
          <p:cNvPr id="15" name="Shape 13"/>
          <p:cNvSpPr/>
          <p:nvPr/>
        </p:nvSpPr>
        <p:spPr>
          <a:xfrm>
            <a:off x="608171" y="4860965"/>
            <a:ext cx="6630948" cy="1377791"/>
          </a:xfrm>
          <a:prstGeom prst="roundRect">
            <a:avLst>
              <a:gd name="adj" fmla="val 4635"/>
            </a:avLst>
          </a:prstGeom>
          <a:solidFill>
            <a:srgbClr val="835E54"/>
          </a:solidFill>
          <a:ln w="7620">
            <a:solidFill>
              <a:srgbClr val="9C776D"/>
            </a:solidFill>
            <a:prstDash val="solid"/>
          </a:ln>
        </p:spPr>
      </p:sp>
      <p:sp>
        <p:nvSpPr>
          <p:cNvPr id="16" name="Text 14"/>
          <p:cNvSpPr/>
          <p:nvPr/>
        </p:nvSpPr>
        <p:spPr>
          <a:xfrm>
            <a:off x="767834" y="5020628"/>
            <a:ext cx="2130147" cy="237530"/>
          </a:xfrm>
          <a:prstGeom prst="rect">
            <a:avLst/>
          </a:prstGeom>
          <a:noFill/>
          <a:ln/>
        </p:spPr>
        <p:txBody>
          <a:bodyPr wrap="none" lIns="0" tIns="0" rIns="0" bIns="0" rtlCol="0" anchor="t"/>
          <a:lstStyle/>
          <a:p>
            <a:pPr algn="l" indent="0" marL="0">
              <a:lnSpc>
                <a:spcPts val="1850"/>
              </a:lnSpc>
              <a:buNone/>
            </a:pPr>
            <a:r>
              <a:rPr lang="en-US" sz="145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450" b="1" dirty="0">
                <a:solidFill>
                  <a:srgbClr val="FFFFFF"/>
                </a:solidFill>
                <a:latin typeface="Crimson Pro Bold" pitchFamily="34" charset="0"/>
                <a:ea typeface="Crimson Pro Bold" pitchFamily="34" charset="-122"/>
                <a:cs typeface="Crimson Pro Bold" pitchFamily="34" charset="-120"/>
              </a:rPr>
              <a:t> Data-driven рішення</a:t>
            </a:r>
            <a:endParaRPr lang="en-US" sz="1450" dirty="0"/>
          </a:p>
        </p:txBody>
      </p:sp>
      <p:sp>
        <p:nvSpPr>
          <p:cNvPr id="17" name="Text 15"/>
          <p:cNvSpPr/>
          <p:nvPr/>
        </p:nvSpPr>
        <p:spPr>
          <a:xfrm>
            <a:off x="767834" y="5349359"/>
            <a:ext cx="6311622" cy="486489"/>
          </a:xfrm>
          <a:prstGeom prst="rect">
            <a:avLst/>
          </a:prstGeom>
          <a:noFill/>
          <a:ln/>
        </p:spPr>
        <p:txBody>
          <a:bodyPr wrap="square" lIns="0" tIns="0" rIns="0" bIns="0" rtlCol="0" anchor="t"/>
          <a:lstStyle/>
          <a:p>
            <a:pPr algn="l" indent="0" marL="0">
              <a:lnSpc>
                <a:spcPts val="1900"/>
              </a:lnSpc>
              <a:buNone/>
            </a:pPr>
            <a:r>
              <a:rPr lang="en-US" sz="1150" dirty="0">
                <a:solidFill>
                  <a:srgbClr val="FFFFFF"/>
                </a:solidFill>
                <a:latin typeface="Open Sans" pitchFamily="34" charset="0"/>
                <a:ea typeface="Open Sans" pitchFamily="34" charset="-122"/>
                <a:cs typeface="Open Sans" pitchFamily="34" charset="-120"/>
              </a:rPr>
              <a:t>Те, що не вимірюється – не покращується. Регулярно відстежуйте метрики, збирайте фідбек, аналізуйте дані та оптимізуйте процеси на основі інсайтів.</a:t>
            </a:r>
            <a:endParaRPr lang="en-US" sz="1150" dirty="0"/>
          </a:p>
        </p:txBody>
      </p:sp>
      <p:sp>
        <p:nvSpPr>
          <p:cNvPr id="18" name="Shape 16"/>
          <p:cNvSpPr/>
          <p:nvPr/>
        </p:nvSpPr>
        <p:spPr>
          <a:xfrm>
            <a:off x="7391162" y="4860965"/>
            <a:ext cx="6631067" cy="1377791"/>
          </a:xfrm>
          <a:prstGeom prst="roundRect">
            <a:avLst>
              <a:gd name="adj" fmla="val 4635"/>
            </a:avLst>
          </a:prstGeom>
          <a:solidFill>
            <a:srgbClr val="835E54"/>
          </a:solidFill>
          <a:ln w="7620">
            <a:solidFill>
              <a:srgbClr val="9C776D"/>
            </a:solidFill>
            <a:prstDash val="solid"/>
          </a:ln>
        </p:spPr>
      </p:sp>
      <p:sp>
        <p:nvSpPr>
          <p:cNvPr id="19" name="Text 17"/>
          <p:cNvSpPr/>
          <p:nvPr/>
        </p:nvSpPr>
        <p:spPr>
          <a:xfrm>
            <a:off x="7550825" y="5020628"/>
            <a:ext cx="2740938" cy="237530"/>
          </a:xfrm>
          <a:prstGeom prst="rect">
            <a:avLst/>
          </a:prstGeom>
          <a:noFill/>
          <a:ln/>
        </p:spPr>
        <p:txBody>
          <a:bodyPr wrap="none" lIns="0" tIns="0" rIns="0" bIns="0" rtlCol="0" anchor="t"/>
          <a:lstStyle/>
          <a:p>
            <a:pPr algn="l" indent="0" marL="0">
              <a:lnSpc>
                <a:spcPts val="1850"/>
              </a:lnSpc>
              <a:buNone/>
            </a:pPr>
            <a:r>
              <a:rPr lang="en-US" sz="145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450" b="1" dirty="0">
                <a:solidFill>
                  <a:srgbClr val="FFFFFF"/>
                </a:solidFill>
                <a:latin typeface="Crimson Pro Bold" pitchFamily="34" charset="0"/>
                <a:ea typeface="Crimson Pro Bold" pitchFamily="34" charset="-122"/>
                <a:cs typeface="Crimson Pro Bold" pitchFamily="34" charset="-120"/>
              </a:rPr>
              <a:t> Постійне вдосконалення</a:t>
            </a:r>
            <a:endParaRPr lang="en-US" sz="1450" dirty="0"/>
          </a:p>
        </p:txBody>
      </p:sp>
      <p:sp>
        <p:nvSpPr>
          <p:cNvPr id="20" name="Text 18"/>
          <p:cNvSpPr/>
          <p:nvPr/>
        </p:nvSpPr>
        <p:spPr>
          <a:xfrm>
            <a:off x="7550825" y="5349359"/>
            <a:ext cx="6311741" cy="729734"/>
          </a:xfrm>
          <a:prstGeom prst="rect">
            <a:avLst/>
          </a:prstGeom>
          <a:noFill/>
          <a:ln/>
        </p:spPr>
        <p:txBody>
          <a:bodyPr wrap="square" lIns="0" tIns="0" rIns="0" bIns="0" rtlCol="0" anchor="t"/>
          <a:lstStyle/>
          <a:p>
            <a:pPr algn="l" indent="0" marL="0">
              <a:lnSpc>
                <a:spcPts val="1900"/>
              </a:lnSpc>
              <a:buNone/>
            </a:pPr>
            <a:r>
              <a:rPr lang="en-US" sz="1150" dirty="0">
                <a:solidFill>
                  <a:srgbClr val="FFFFFF"/>
                </a:solidFill>
                <a:latin typeface="Open Sans" pitchFamily="34" charset="0"/>
                <a:ea typeface="Open Sans" pitchFamily="34" charset="-122"/>
                <a:cs typeface="Open Sans" pitchFamily="34" charset="-120"/>
              </a:rPr>
              <a:t>Ринок праці динамічний, очікування кандидатів еволюціонують. Будьте гнучкими, експериментуйте, вчіться у найкращих практик та не бійтеся впроваджувати інновації.</a:t>
            </a:r>
            <a:endParaRPr lang="en-US" sz="1150" dirty="0"/>
          </a:p>
        </p:txBody>
      </p:sp>
      <p:sp>
        <p:nvSpPr>
          <p:cNvPr id="21" name="Shape 19"/>
          <p:cNvSpPr/>
          <p:nvPr/>
        </p:nvSpPr>
        <p:spPr>
          <a:xfrm>
            <a:off x="608171" y="6485725"/>
            <a:ext cx="13414058" cy="26551"/>
          </a:xfrm>
          <a:prstGeom prst="rect">
            <a:avLst/>
          </a:prstGeom>
          <a:solidFill>
            <a:srgbClr val="443728">
              <a:alpha val="50000"/>
            </a:srgbClr>
          </a:solidFill>
          <a:ln/>
        </p:spPr>
      </p:sp>
      <p:sp>
        <p:nvSpPr>
          <p:cNvPr id="22" name="Text 20"/>
          <p:cNvSpPr/>
          <p:nvPr/>
        </p:nvSpPr>
        <p:spPr>
          <a:xfrm>
            <a:off x="836176" y="6854190"/>
            <a:ext cx="13186053" cy="243245"/>
          </a:xfrm>
          <a:prstGeom prst="rect">
            <a:avLst/>
          </a:prstGeom>
          <a:noFill/>
          <a:ln/>
        </p:spPr>
        <p:txBody>
          <a:bodyPr wrap="none" lIns="0" tIns="0" rIns="0" bIns="0" rtlCol="0" anchor="t"/>
          <a:lstStyle/>
          <a:p>
            <a:pPr algn="l" indent="0" marL="0">
              <a:lnSpc>
                <a:spcPts val="1900"/>
              </a:lnSpc>
              <a:buNone/>
            </a:pPr>
            <a:r>
              <a:rPr lang="en-US" sz="1150" i="1" dirty="0">
                <a:solidFill>
                  <a:srgbClr val="443728"/>
                </a:solidFill>
                <a:latin typeface="Open Sans" pitchFamily="34" charset="0"/>
                <a:ea typeface="Open Sans" pitchFamily="34" charset="-122"/>
                <a:cs typeface="Open Sans" pitchFamily="34" charset="-120"/>
              </a:rPr>
              <a:t>"Таланти виграють ігри, але командна робота та інтелект виграють чемпіонати"</a:t>
            </a:r>
            <a:pPr algn="l" indent="0" marL="0">
              <a:lnSpc>
                <a:spcPts val="1900"/>
              </a:lnSpc>
              <a:buNone/>
            </a:pPr>
            <a:r>
              <a:rPr lang="en-US" sz="1150" dirty="0">
                <a:solidFill>
                  <a:srgbClr val="443728"/>
                </a:solidFill>
                <a:latin typeface="Open Sans" pitchFamily="34" charset="0"/>
                <a:ea typeface="Open Sans" pitchFamily="34" charset="-122"/>
                <a:cs typeface="Open Sans" pitchFamily="34" charset="-120"/>
              </a:rPr>
              <a:t> – Майкл Джордан</a:t>
            </a:r>
            <a:endParaRPr lang="en-US" sz="1150" dirty="0"/>
          </a:p>
        </p:txBody>
      </p:sp>
      <p:sp>
        <p:nvSpPr>
          <p:cNvPr id="23" name="Shape 21"/>
          <p:cNvSpPr/>
          <p:nvPr/>
        </p:nvSpPr>
        <p:spPr>
          <a:xfrm>
            <a:off x="608171" y="6683216"/>
            <a:ext cx="15240" cy="585192"/>
          </a:xfrm>
          <a:prstGeom prst="rect">
            <a:avLst/>
          </a:prstGeom>
          <a:solidFill>
            <a:srgbClr val="835E54"/>
          </a:solidFill>
          <a:ln/>
        </p:spPr>
      </p:sp>
      <p:sp>
        <p:nvSpPr>
          <p:cNvPr id="24" name="Text 22"/>
          <p:cNvSpPr/>
          <p:nvPr/>
        </p:nvSpPr>
        <p:spPr>
          <a:xfrm>
            <a:off x="608171" y="7439382"/>
            <a:ext cx="13414058" cy="243245"/>
          </a:xfrm>
          <a:prstGeom prst="rect">
            <a:avLst/>
          </a:prstGeom>
          <a:noFill/>
          <a:ln/>
        </p:spPr>
        <p:txBody>
          <a:bodyPr wrap="none" lIns="0" tIns="0" rIns="0" bIns="0" rtlCol="0" anchor="t"/>
          <a:lstStyle/>
          <a:p>
            <a:pPr algn="l" indent="0" marL="0">
              <a:lnSpc>
                <a:spcPts val="1900"/>
              </a:lnSpc>
              <a:buNone/>
            </a:pPr>
            <a:r>
              <a:rPr lang="en-US" sz="1150" dirty="0">
                <a:solidFill>
                  <a:srgbClr val="443728"/>
                </a:solidFill>
                <a:latin typeface="Open Sans" pitchFamily="34" charset="0"/>
                <a:ea typeface="Open Sans" pitchFamily="34" charset="-122"/>
                <a:cs typeface="Open Sans" pitchFamily="34" charset="-120"/>
              </a:rPr>
              <a:t>Побудуйте систему управління талантами, яка не просто залучає найкращих, а створює умови для їхнього розквіту та довгострокового успіху разом з вашою організацією.</a:t>
            </a:r>
            <a:endParaRPr lang="en-US" sz="11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35553"/>
          </a:xfrm>
          <a:prstGeom prst="rect">
            <a:avLst/>
          </a:prstGeom>
        </p:spPr>
      </p:pic>
      <p:sp>
        <p:nvSpPr>
          <p:cNvPr id="3" name="Text 0"/>
          <p:cNvSpPr/>
          <p:nvPr/>
        </p:nvSpPr>
        <p:spPr>
          <a:xfrm>
            <a:off x="530066" y="364450"/>
            <a:ext cx="8083867" cy="828199"/>
          </a:xfrm>
          <a:prstGeom prst="rect">
            <a:avLst/>
          </a:prstGeom>
          <a:noFill/>
          <a:ln/>
        </p:spPr>
        <p:txBody>
          <a:bodyPr wrap="square" lIns="0" tIns="0" rIns="0" bIns="0" rtlCol="0" anchor="t"/>
          <a:lstStyle/>
          <a:p>
            <a:pPr algn="l" indent="0" marL="0">
              <a:lnSpc>
                <a:spcPts val="3250"/>
              </a:lnSpc>
              <a:buNone/>
            </a:pPr>
            <a:r>
              <a:rPr lang="en-US" sz="2600" b="1" dirty="0">
                <a:solidFill>
                  <a:srgbClr val="443728"/>
                </a:solidFill>
                <a:latin typeface="Crimson Pro Bold" pitchFamily="34" charset="0"/>
                <a:ea typeface="Crimson Pro Bold" pitchFamily="34" charset="-122"/>
                <a:cs typeface="Crimson Pro Bold" pitchFamily="34" charset="-120"/>
              </a:rPr>
              <a:t>Формування зовнішнього бренду роботодавця</a:t>
            </a:r>
            <a:endParaRPr lang="en-US" sz="2600" dirty="0"/>
          </a:p>
        </p:txBody>
      </p:sp>
      <p:sp>
        <p:nvSpPr>
          <p:cNvPr id="4" name="Shape 1"/>
          <p:cNvSpPr/>
          <p:nvPr/>
        </p:nvSpPr>
        <p:spPr>
          <a:xfrm>
            <a:off x="530066" y="1391364"/>
            <a:ext cx="8083867" cy="1520547"/>
          </a:xfrm>
          <a:prstGeom prst="roundRect">
            <a:avLst>
              <a:gd name="adj" fmla="val 3661"/>
            </a:avLst>
          </a:prstGeom>
          <a:solidFill>
            <a:srgbClr val="EBE2E0"/>
          </a:solidFill>
          <a:ln w="7620">
            <a:solidFill>
              <a:srgbClr val="D1C8C6"/>
            </a:solidFill>
            <a:prstDash val="solid"/>
          </a:ln>
        </p:spPr>
      </p:sp>
      <p:sp>
        <p:nvSpPr>
          <p:cNvPr id="5" name="Shape 2"/>
          <p:cNvSpPr/>
          <p:nvPr/>
        </p:nvSpPr>
        <p:spPr>
          <a:xfrm>
            <a:off x="670203" y="1531501"/>
            <a:ext cx="397550" cy="397550"/>
          </a:xfrm>
          <a:prstGeom prst="roundRect">
            <a:avLst>
              <a:gd name="adj" fmla="val 22998580"/>
            </a:avLst>
          </a:prstGeom>
          <a:solidFill>
            <a:srgbClr val="835E54"/>
          </a:solidFill>
          <a:ln/>
        </p:spPr>
      </p:sp>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9502" y="1640800"/>
            <a:ext cx="178832" cy="178832"/>
          </a:xfrm>
          <a:prstGeom prst="rect">
            <a:avLst/>
          </a:prstGeom>
        </p:spPr>
      </p:pic>
      <p:sp>
        <p:nvSpPr>
          <p:cNvPr id="7" name="Text 3"/>
          <p:cNvSpPr/>
          <p:nvPr/>
        </p:nvSpPr>
        <p:spPr>
          <a:xfrm>
            <a:off x="670203" y="2061567"/>
            <a:ext cx="2134910" cy="206931"/>
          </a:xfrm>
          <a:prstGeom prst="rect">
            <a:avLst/>
          </a:prstGeom>
          <a:noFill/>
          <a:ln/>
        </p:spPr>
        <p:txBody>
          <a:bodyPr wrap="none" lIns="0" tIns="0" rIns="0" bIns="0" rtlCol="0" anchor="t"/>
          <a:lstStyle/>
          <a:p>
            <a:pPr algn="l" indent="0" marL="0">
              <a:lnSpc>
                <a:spcPts val="1600"/>
              </a:lnSpc>
              <a:buNone/>
            </a:pPr>
            <a:r>
              <a:rPr lang="en-US" sz="1300" b="1" dirty="0">
                <a:solidFill>
                  <a:srgbClr val="443728"/>
                </a:solidFill>
                <a:latin typeface="Crimson Pro Bold" pitchFamily="34" charset="0"/>
                <a:ea typeface="Crimson Pro Bold" pitchFamily="34" charset="-122"/>
                <a:cs typeface="Crimson Pro Bold" pitchFamily="34" charset="-120"/>
              </a:rPr>
              <a:t>Комунікаційна стратегія</a:t>
            </a:r>
            <a:endParaRPr lang="en-US" sz="1300" dirty="0"/>
          </a:p>
        </p:txBody>
      </p:sp>
      <p:sp>
        <p:nvSpPr>
          <p:cNvPr id="8" name="Text 4"/>
          <p:cNvSpPr/>
          <p:nvPr/>
        </p:nvSpPr>
        <p:spPr>
          <a:xfrm>
            <a:off x="670203" y="2347913"/>
            <a:ext cx="7803594" cy="423863"/>
          </a:xfrm>
          <a:prstGeom prst="rect">
            <a:avLst/>
          </a:prstGeom>
          <a:noFill/>
          <a:ln/>
        </p:spPr>
        <p:txBody>
          <a:bodyPr wrap="square" lIns="0" tIns="0" rIns="0" bIns="0" rtlCol="0" anchor="t"/>
          <a:lstStyle/>
          <a:p>
            <a:pPr algn="l" indent="0" marL="0">
              <a:lnSpc>
                <a:spcPts val="1650"/>
              </a:lnSpc>
              <a:buNone/>
            </a:pPr>
            <a:r>
              <a:rPr lang="en-US" sz="1000" dirty="0">
                <a:solidFill>
                  <a:srgbClr val="443728"/>
                </a:solidFill>
                <a:latin typeface="Open Sans" pitchFamily="34" charset="0"/>
                <a:ea typeface="Open Sans" pitchFamily="34" charset="-122"/>
                <a:cs typeface="Open Sans" pitchFamily="34" charset="-120"/>
              </a:rPr>
              <a:t>Розробіть чіткий план комунікацій з потенційними кандидатами через різні канали: кар'єрний сайт, LinkedIn, Facebook, Instagram, DOU. Створюйте контент, який демонструє реальне життя компанії.</a:t>
            </a:r>
            <a:endParaRPr lang="en-US" sz="1000" dirty="0"/>
          </a:p>
        </p:txBody>
      </p:sp>
      <p:sp>
        <p:nvSpPr>
          <p:cNvPr id="9" name="Shape 5"/>
          <p:cNvSpPr/>
          <p:nvPr/>
        </p:nvSpPr>
        <p:spPr>
          <a:xfrm>
            <a:off x="530066" y="3044428"/>
            <a:ext cx="8083867" cy="1520547"/>
          </a:xfrm>
          <a:prstGeom prst="roundRect">
            <a:avLst>
              <a:gd name="adj" fmla="val 3661"/>
            </a:avLst>
          </a:prstGeom>
          <a:solidFill>
            <a:srgbClr val="EBE2E0"/>
          </a:solidFill>
          <a:ln w="7620">
            <a:solidFill>
              <a:srgbClr val="D1C8C6"/>
            </a:solidFill>
            <a:prstDash val="solid"/>
          </a:ln>
        </p:spPr>
      </p:sp>
      <p:sp>
        <p:nvSpPr>
          <p:cNvPr id="10" name="Shape 6"/>
          <p:cNvSpPr/>
          <p:nvPr/>
        </p:nvSpPr>
        <p:spPr>
          <a:xfrm>
            <a:off x="670203" y="3184565"/>
            <a:ext cx="397550" cy="397550"/>
          </a:xfrm>
          <a:prstGeom prst="roundRect">
            <a:avLst>
              <a:gd name="adj" fmla="val 22998580"/>
            </a:avLst>
          </a:prstGeom>
          <a:solidFill>
            <a:srgbClr val="835E54"/>
          </a:solidFill>
          <a:ln/>
        </p:spPr>
      </p:sp>
      <p:pic>
        <p:nvPicPr>
          <p:cNvPr id="11" name="Image 2" descr="preencoded.png">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502" y="3293864"/>
            <a:ext cx="178832" cy="178832"/>
          </a:xfrm>
          <a:prstGeom prst="rect">
            <a:avLst/>
          </a:prstGeom>
        </p:spPr>
      </p:pic>
      <p:sp>
        <p:nvSpPr>
          <p:cNvPr id="12" name="Text 7"/>
          <p:cNvSpPr/>
          <p:nvPr/>
        </p:nvSpPr>
        <p:spPr>
          <a:xfrm>
            <a:off x="670203" y="3714631"/>
            <a:ext cx="2024301" cy="206931"/>
          </a:xfrm>
          <a:prstGeom prst="rect">
            <a:avLst/>
          </a:prstGeom>
          <a:noFill/>
          <a:ln/>
        </p:spPr>
        <p:txBody>
          <a:bodyPr wrap="none" lIns="0" tIns="0" rIns="0" bIns="0" rtlCol="0" anchor="t"/>
          <a:lstStyle/>
          <a:p>
            <a:pPr algn="l" indent="0" marL="0">
              <a:lnSpc>
                <a:spcPts val="1600"/>
              </a:lnSpc>
              <a:buNone/>
            </a:pPr>
            <a:r>
              <a:rPr lang="en-US" sz="1300" b="1" dirty="0">
                <a:solidFill>
                  <a:srgbClr val="443728"/>
                </a:solidFill>
                <a:latin typeface="Crimson Pro Bold" pitchFamily="34" charset="0"/>
                <a:ea typeface="Crimson Pro Bold" pitchFamily="34" charset="-122"/>
                <a:cs typeface="Crimson Pro Bold" pitchFamily="34" charset="-120"/>
              </a:rPr>
              <a:t>Візуальна ідентичність</a:t>
            </a:r>
            <a:endParaRPr lang="en-US" sz="1300" dirty="0"/>
          </a:p>
        </p:txBody>
      </p:sp>
      <p:sp>
        <p:nvSpPr>
          <p:cNvPr id="13" name="Text 8"/>
          <p:cNvSpPr/>
          <p:nvPr/>
        </p:nvSpPr>
        <p:spPr>
          <a:xfrm>
            <a:off x="670203" y="4000976"/>
            <a:ext cx="7803594" cy="423863"/>
          </a:xfrm>
          <a:prstGeom prst="rect">
            <a:avLst/>
          </a:prstGeom>
          <a:noFill/>
          <a:ln/>
        </p:spPr>
        <p:txBody>
          <a:bodyPr wrap="square" lIns="0" tIns="0" rIns="0" bIns="0" rtlCol="0" anchor="t"/>
          <a:lstStyle/>
          <a:p>
            <a:pPr algn="l" indent="0" marL="0">
              <a:lnSpc>
                <a:spcPts val="1650"/>
              </a:lnSpc>
              <a:buNone/>
            </a:pPr>
            <a:r>
              <a:rPr lang="en-US" sz="1000" dirty="0">
                <a:solidFill>
                  <a:srgbClr val="443728"/>
                </a:solidFill>
                <a:latin typeface="Open Sans" pitchFamily="34" charset="0"/>
                <a:ea typeface="Open Sans" pitchFamily="34" charset="-122"/>
                <a:cs typeface="Open Sans" pitchFamily="34" charset="-120"/>
              </a:rPr>
              <a:t>Використовуйте фото та відео реальних співробітників, покажіть офіс, робочі процеси, корпоративні події. Автентичність важливіша за відполіровані маркетингові матеріали.</a:t>
            </a:r>
            <a:endParaRPr lang="en-US" sz="1000" dirty="0"/>
          </a:p>
        </p:txBody>
      </p:sp>
      <p:sp>
        <p:nvSpPr>
          <p:cNvPr id="14" name="Shape 9"/>
          <p:cNvSpPr/>
          <p:nvPr/>
        </p:nvSpPr>
        <p:spPr>
          <a:xfrm>
            <a:off x="530066" y="4697492"/>
            <a:ext cx="8083867" cy="1520547"/>
          </a:xfrm>
          <a:prstGeom prst="roundRect">
            <a:avLst>
              <a:gd name="adj" fmla="val 3661"/>
            </a:avLst>
          </a:prstGeom>
          <a:solidFill>
            <a:srgbClr val="EBE2E0"/>
          </a:solidFill>
          <a:ln w="7620">
            <a:solidFill>
              <a:srgbClr val="D1C8C6"/>
            </a:solidFill>
            <a:prstDash val="solid"/>
          </a:ln>
        </p:spPr>
      </p:sp>
      <p:sp>
        <p:nvSpPr>
          <p:cNvPr id="15" name="Shape 10"/>
          <p:cNvSpPr/>
          <p:nvPr/>
        </p:nvSpPr>
        <p:spPr>
          <a:xfrm>
            <a:off x="670203" y="4837628"/>
            <a:ext cx="397550" cy="397550"/>
          </a:xfrm>
          <a:prstGeom prst="roundRect">
            <a:avLst>
              <a:gd name="adj" fmla="val 22998580"/>
            </a:avLst>
          </a:prstGeom>
          <a:solidFill>
            <a:srgbClr val="835E54"/>
          </a:solidFill>
          <a:ln/>
        </p:spPr>
      </p:sp>
      <p:pic>
        <p:nvPicPr>
          <p:cNvPr id="16" name="Image 3" descr="preencoded.png">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9502" y="4946928"/>
            <a:ext cx="178832" cy="178832"/>
          </a:xfrm>
          <a:prstGeom prst="rect">
            <a:avLst/>
          </a:prstGeom>
        </p:spPr>
      </p:pic>
      <p:sp>
        <p:nvSpPr>
          <p:cNvPr id="17" name="Text 11"/>
          <p:cNvSpPr/>
          <p:nvPr/>
        </p:nvSpPr>
        <p:spPr>
          <a:xfrm>
            <a:off x="670203" y="5367695"/>
            <a:ext cx="1730335" cy="206931"/>
          </a:xfrm>
          <a:prstGeom prst="rect">
            <a:avLst/>
          </a:prstGeom>
          <a:noFill/>
          <a:ln/>
        </p:spPr>
        <p:txBody>
          <a:bodyPr wrap="none" lIns="0" tIns="0" rIns="0" bIns="0" rtlCol="0" anchor="t"/>
          <a:lstStyle/>
          <a:p>
            <a:pPr algn="l" indent="0" marL="0">
              <a:lnSpc>
                <a:spcPts val="1600"/>
              </a:lnSpc>
              <a:buNone/>
            </a:pPr>
            <a:r>
              <a:rPr lang="en-US" sz="1300" b="1" dirty="0">
                <a:solidFill>
                  <a:srgbClr val="443728"/>
                </a:solidFill>
                <a:latin typeface="Crimson Pro Bold" pitchFamily="34" charset="0"/>
                <a:ea typeface="Crimson Pro Bold" pitchFamily="34" charset="-122"/>
                <a:cs typeface="Crimson Pro Bold" pitchFamily="34" charset="-120"/>
              </a:rPr>
              <a:t>Амбасадори бренду</a:t>
            </a:r>
            <a:endParaRPr lang="en-US" sz="1300" dirty="0"/>
          </a:p>
        </p:txBody>
      </p:sp>
      <p:sp>
        <p:nvSpPr>
          <p:cNvPr id="18" name="Text 12"/>
          <p:cNvSpPr/>
          <p:nvPr/>
        </p:nvSpPr>
        <p:spPr>
          <a:xfrm>
            <a:off x="670203" y="5654040"/>
            <a:ext cx="7803594" cy="423863"/>
          </a:xfrm>
          <a:prstGeom prst="rect">
            <a:avLst/>
          </a:prstGeom>
          <a:noFill/>
          <a:ln/>
        </p:spPr>
        <p:txBody>
          <a:bodyPr wrap="square" lIns="0" tIns="0" rIns="0" bIns="0" rtlCol="0" anchor="t"/>
          <a:lstStyle/>
          <a:p>
            <a:pPr algn="l" indent="0" marL="0">
              <a:lnSpc>
                <a:spcPts val="1650"/>
              </a:lnSpc>
              <a:buNone/>
            </a:pPr>
            <a:r>
              <a:rPr lang="en-US" sz="1000" dirty="0">
                <a:solidFill>
                  <a:srgbClr val="443728"/>
                </a:solidFill>
                <a:latin typeface="Open Sans" pitchFamily="34" charset="0"/>
                <a:ea typeface="Open Sans" pitchFamily="34" charset="-122"/>
                <a:cs typeface="Open Sans" pitchFamily="34" charset="-120"/>
              </a:rPr>
              <a:t>Залучайте співробітників як амбасадорів: їхні історії успіху, відгуки та активність у соцмережах створюють довіру у кандидатів. Люди довіряють людям більше, ніж корпораціям.</a:t>
            </a:r>
            <a:endParaRPr lang="en-US" sz="1000" dirty="0"/>
          </a:p>
        </p:txBody>
      </p:sp>
      <p:sp>
        <p:nvSpPr>
          <p:cNvPr id="19" name="Shape 13"/>
          <p:cNvSpPr/>
          <p:nvPr/>
        </p:nvSpPr>
        <p:spPr>
          <a:xfrm>
            <a:off x="530066" y="6350556"/>
            <a:ext cx="8083867" cy="1520547"/>
          </a:xfrm>
          <a:prstGeom prst="roundRect">
            <a:avLst>
              <a:gd name="adj" fmla="val 3661"/>
            </a:avLst>
          </a:prstGeom>
          <a:solidFill>
            <a:srgbClr val="EBE2E0"/>
          </a:solidFill>
          <a:ln w="7620">
            <a:solidFill>
              <a:srgbClr val="D1C8C6"/>
            </a:solidFill>
            <a:prstDash val="solid"/>
          </a:ln>
        </p:spPr>
      </p:sp>
      <p:sp>
        <p:nvSpPr>
          <p:cNvPr id="20" name="Shape 14"/>
          <p:cNvSpPr/>
          <p:nvPr/>
        </p:nvSpPr>
        <p:spPr>
          <a:xfrm>
            <a:off x="670203" y="6490692"/>
            <a:ext cx="397550" cy="397550"/>
          </a:xfrm>
          <a:prstGeom prst="roundRect">
            <a:avLst>
              <a:gd name="adj" fmla="val 22998580"/>
            </a:avLst>
          </a:prstGeom>
          <a:solidFill>
            <a:srgbClr val="835E54"/>
          </a:solidFill>
          <a:ln/>
        </p:spPr>
      </p:sp>
      <p:pic>
        <p:nvPicPr>
          <p:cNvPr id="21" name="Image 4"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9502" y="6599992"/>
            <a:ext cx="178832" cy="178832"/>
          </a:xfrm>
          <a:prstGeom prst="rect">
            <a:avLst/>
          </a:prstGeom>
        </p:spPr>
      </p:pic>
      <p:sp>
        <p:nvSpPr>
          <p:cNvPr id="22" name="Text 15"/>
          <p:cNvSpPr/>
          <p:nvPr/>
        </p:nvSpPr>
        <p:spPr>
          <a:xfrm>
            <a:off x="670203" y="7020758"/>
            <a:ext cx="1941433" cy="206931"/>
          </a:xfrm>
          <a:prstGeom prst="rect">
            <a:avLst/>
          </a:prstGeom>
          <a:noFill/>
          <a:ln/>
        </p:spPr>
        <p:txBody>
          <a:bodyPr wrap="none" lIns="0" tIns="0" rIns="0" bIns="0" rtlCol="0" anchor="t"/>
          <a:lstStyle/>
          <a:p>
            <a:pPr algn="l" indent="0" marL="0">
              <a:lnSpc>
                <a:spcPts val="1600"/>
              </a:lnSpc>
              <a:buNone/>
            </a:pPr>
            <a:r>
              <a:rPr lang="en-US" sz="1300" b="1" dirty="0">
                <a:solidFill>
                  <a:srgbClr val="443728"/>
                </a:solidFill>
                <a:latin typeface="Crimson Pro Bold" pitchFamily="34" charset="0"/>
                <a:ea typeface="Crimson Pro Bold" pitchFamily="34" charset="-122"/>
                <a:cs typeface="Crimson Pro Bold" pitchFamily="34" charset="-120"/>
              </a:rPr>
              <a:t>Нагороди та рейтинги</a:t>
            </a:r>
            <a:endParaRPr lang="en-US" sz="1300" dirty="0"/>
          </a:p>
        </p:txBody>
      </p:sp>
      <p:sp>
        <p:nvSpPr>
          <p:cNvPr id="23" name="Text 16"/>
          <p:cNvSpPr/>
          <p:nvPr/>
        </p:nvSpPr>
        <p:spPr>
          <a:xfrm>
            <a:off x="670203" y="7307104"/>
            <a:ext cx="7803594" cy="423863"/>
          </a:xfrm>
          <a:prstGeom prst="rect">
            <a:avLst/>
          </a:prstGeom>
          <a:noFill/>
          <a:ln/>
        </p:spPr>
        <p:txBody>
          <a:bodyPr wrap="square" lIns="0" tIns="0" rIns="0" bIns="0" rtlCol="0" anchor="t"/>
          <a:lstStyle/>
          <a:p>
            <a:pPr algn="l" indent="0" marL="0">
              <a:lnSpc>
                <a:spcPts val="1650"/>
              </a:lnSpc>
              <a:buNone/>
            </a:pPr>
            <a:r>
              <a:rPr lang="en-US" sz="1000" dirty="0">
                <a:solidFill>
                  <a:srgbClr val="443728"/>
                </a:solidFill>
                <a:latin typeface="Open Sans" pitchFamily="34" charset="0"/>
                <a:ea typeface="Open Sans" pitchFamily="34" charset="-122"/>
                <a:cs typeface="Open Sans" pitchFamily="34" charset="-120"/>
              </a:rPr>
              <a:t>Беріть участь у рейтингах найкращих роботодавців (Best Place to Work, DOU Top Companies). Отримання визнання підвищує привабливість компанії для талантів.</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57357" y="603885"/>
            <a:ext cx="11419642" cy="591741"/>
          </a:xfrm>
          <a:prstGeom prst="rect">
            <a:avLst/>
          </a:prstGeom>
          <a:noFill/>
          <a:ln/>
        </p:spPr>
        <p:txBody>
          <a:bodyPr wrap="none" lIns="0" tIns="0" rIns="0" bIns="0" rtlCol="0" anchor="t"/>
          <a:lstStyle/>
          <a:p>
            <a:pPr algn="l" indent="0" marL="0">
              <a:lnSpc>
                <a:spcPts val="4650"/>
              </a:lnSpc>
              <a:buNone/>
            </a:pPr>
            <a:r>
              <a:rPr lang="en-US" sz="3700" b="1" dirty="0">
                <a:solidFill>
                  <a:srgbClr val="443728"/>
                </a:solidFill>
                <a:latin typeface="Crimson Pro Bold" pitchFamily="34" charset="0"/>
                <a:ea typeface="Crimson Pro Bold" pitchFamily="34" charset="-122"/>
                <a:cs typeface="Crimson Pro Bold" pitchFamily="34" charset="-120"/>
              </a:rPr>
              <a:t>Зміцнення внутрішнього бренду роботодавця</a:t>
            </a:r>
            <a:endParaRPr lang="en-US" sz="3700" dirty="0"/>
          </a:p>
        </p:txBody>
      </p:sp>
      <p:sp>
        <p:nvSpPr>
          <p:cNvPr id="3" name="Shape 1"/>
          <p:cNvSpPr/>
          <p:nvPr/>
        </p:nvSpPr>
        <p:spPr>
          <a:xfrm>
            <a:off x="757357" y="1574244"/>
            <a:ext cx="4245650" cy="6051471"/>
          </a:xfrm>
          <a:prstGeom prst="roundRect">
            <a:avLst>
              <a:gd name="adj" fmla="val 2584"/>
            </a:avLst>
          </a:prstGeom>
          <a:solidFill>
            <a:srgbClr val="FFFCFA"/>
          </a:solidFill>
          <a:ln w="22860">
            <a:solidFill>
              <a:srgbClr val="835E54"/>
            </a:solidFill>
            <a:prstDash val="solid"/>
          </a:ln>
        </p:spPr>
      </p:sp>
      <p:sp>
        <p:nvSpPr>
          <p:cNvPr id="4" name="Shape 2"/>
          <p:cNvSpPr/>
          <p:nvPr/>
        </p:nvSpPr>
        <p:spPr>
          <a:xfrm>
            <a:off x="734497" y="1574244"/>
            <a:ext cx="91440" cy="6051471"/>
          </a:xfrm>
          <a:prstGeom prst="roundRect">
            <a:avLst>
              <a:gd name="adj" fmla="val 86975"/>
            </a:avLst>
          </a:prstGeom>
          <a:solidFill>
            <a:srgbClr val="835E54"/>
          </a:solidFill>
          <a:ln/>
        </p:spPr>
      </p:sp>
      <p:sp>
        <p:nvSpPr>
          <p:cNvPr id="5" name="Text 3"/>
          <p:cNvSpPr/>
          <p:nvPr/>
        </p:nvSpPr>
        <p:spPr>
          <a:xfrm>
            <a:off x="1038106" y="1786414"/>
            <a:ext cx="3752731" cy="591741"/>
          </a:xfrm>
          <a:prstGeom prst="rect">
            <a:avLst/>
          </a:prstGeom>
          <a:noFill/>
          <a:ln/>
        </p:spPr>
        <p:txBody>
          <a:bodyPr wrap="square" lIns="0" tIns="0" rIns="0" bIns="0" rtlCol="0" anchor="t"/>
          <a:lstStyle/>
          <a:p>
            <a:pPr algn="l" indent="0" marL="0">
              <a:lnSpc>
                <a:spcPts val="2300"/>
              </a:lnSpc>
              <a:buNone/>
            </a:pPr>
            <a:r>
              <a:rPr lang="en-US" sz="1850" b="1" dirty="0">
                <a:solidFill>
                  <a:srgbClr val="443728"/>
                </a:solidFill>
                <a:latin typeface="Crimson Pro Bold" pitchFamily="34" charset="0"/>
                <a:ea typeface="Crimson Pro Bold" pitchFamily="34" charset="-122"/>
                <a:cs typeface="Crimson Pro Bold" pitchFamily="34" charset="-120"/>
              </a:rPr>
              <a:t>Корпоративна культура та цінності</a:t>
            </a:r>
            <a:endParaRPr lang="en-US" sz="1850" dirty="0"/>
          </a:p>
        </p:txBody>
      </p:sp>
      <p:sp>
        <p:nvSpPr>
          <p:cNvPr id="6" name="Text 4"/>
          <p:cNvSpPr/>
          <p:nvPr/>
        </p:nvSpPr>
        <p:spPr>
          <a:xfrm>
            <a:off x="1038106" y="2491740"/>
            <a:ext cx="3752731" cy="2423160"/>
          </a:xfrm>
          <a:prstGeom prst="rect">
            <a:avLst/>
          </a:prstGeom>
          <a:noFill/>
          <a:ln/>
        </p:spPr>
        <p:txBody>
          <a:bodyPr wrap="square" lIns="0" tIns="0" rIns="0" bIns="0" rtlCol="0" anchor="t"/>
          <a:lstStyle/>
          <a:p>
            <a:pPr algn="l" indent="0" marL="0">
              <a:lnSpc>
                <a:spcPts val="2350"/>
              </a:lnSpc>
              <a:buNone/>
            </a:pPr>
            <a:r>
              <a:rPr lang="en-US" sz="1450" dirty="0">
                <a:solidFill>
                  <a:srgbClr val="443728"/>
                </a:solidFill>
                <a:latin typeface="Open Sans" pitchFamily="34" charset="0"/>
                <a:ea typeface="Open Sans" pitchFamily="34" charset="-122"/>
                <a:cs typeface="Open Sans" pitchFamily="34" charset="-120"/>
              </a:rPr>
              <a:t>Внутрішній бренд починається з автентичної корпоративної культури. Цінності компанії повинні не просто бути задекларовані, а проживатися щодня. Коли співробітники відчувають узгодженість між тим, що обіцяє компанія, та реальністю, вони стають природними амбасадорами бренду.</a:t>
            </a:r>
            <a:endParaRPr lang="en-US" sz="1450" dirty="0"/>
          </a:p>
        </p:txBody>
      </p:sp>
      <p:sp>
        <p:nvSpPr>
          <p:cNvPr id="7" name="Text 5"/>
          <p:cNvSpPr/>
          <p:nvPr/>
        </p:nvSpPr>
        <p:spPr>
          <a:xfrm>
            <a:off x="1038106" y="5028486"/>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Регулярні комунікації від керівництва про цінності</a:t>
            </a:r>
            <a:endParaRPr lang="en-US" sz="1450" dirty="0"/>
          </a:p>
        </p:txBody>
      </p:sp>
      <p:sp>
        <p:nvSpPr>
          <p:cNvPr id="8" name="Text 6"/>
          <p:cNvSpPr/>
          <p:nvPr/>
        </p:nvSpPr>
        <p:spPr>
          <a:xfrm>
            <a:off x="1038106" y="5700474"/>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Визнання та заохочення поведінки, що відповідає цінностям</a:t>
            </a:r>
            <a:endParaRPr lang="en-US" sz="1450" dirty="0"/>
          </a:p>
        </p:txBody>
      </p:sp>
      <p:sp>
        <p:nvSpPr>
          <p:cNvPr id="9" name="Text 7"/>
          <p:cNvSpPr/>
          <p:nvPr/>
        </p:nvSpPr>
        <p:spPr>
          <a:xfrm>
            <a:off x="1038106" y="6372463"/>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Інтеграція цінностей у процеси оцінки ефективності</a:t>
            </a:r>
            <a:endParaRPr lang="en-US" sz="1450" dirty="0"/>
          </a:p>
        </p:txBody>
      </p:sp>
      <p:sp>
        <p:nvSpPr>
          <p:cNvPr id="10" name="Shape 8"/>
          <p:cNvSpPr/>
          <p:nvPr/>
        </p:nvSpPr>
        <p:spPr>
          <a:xfrm>
            <a:off x="5192316" y="1574244"/>
            <a:ext cx="4245650" cy="6051471"/>
          </a:xfrm>
          <a:prstGeom prst="roundRect">
            <a:avLst>
              <a:gd name="adj" fmla="val 2584"/>
            </a:avLst>
          </a:prstGeom>
          <a:solidFill>
            <a:srgbClr val="FFFCFA"/>
          </a:solidFill>
          <a:ln w="22860">
            <a:solidFill>
              <a:srgbClr val="835E54"/>
            </a:solidFill>
            <a:prstDash val="solid"/>
          </a:ln>
        </p:spPr>
      </p:sp>
      <p:sp>
        <p:nvSpPr>
          <p:cNvPr id="11" name="Shape 9"/>
          <p:cNvSpPr/>
          <p:nvPr/>
        </p:nvSpPr>
        <p:spPr>
          <a:xfrm>
            <a:off x="5169456" y="1574244"/>
            <a:ext cx="91440" cy="6051471"/>
          </a:xfrm>
          <a:prstGeom prst="roundRect">
            <a:avLst>
              <a:gd name="adj" fmla="val 86975"/>
            </a:avLst>
          </a:prstGeom>
          <a:solidFill>
            <a:srgbClr val="835E54"/>
          </a:solidFill>
          <a:ln/>
        </p:spPr>
      </p:sp>
      <p:sp>
        <p:nvSpPr>
          <p:cNvPr id="12" name="Text 10"/>
          <p:cNvSpPr/>
          <p:nvPr/>
        </p:nvSpPr>
        <p:spPr>
          <a:xfrm>
            <a:off x="5473065" y="1786414"/>
            <a:ext cx="3752731" cy="591741"/>
          </a:xfrm>
          <a:prstGeom prst="rect">
            <a:avLst/>
          </a:prstGeom>
          <a:noFill/>
          <a:ln/>
        </p:spPr>
        <p:txBody>
          <a:bodyPr wrap="square" lIns="0" tIns="0" rIns="0" bIns="0" rtlCol="0" anchor="t"/>
          <a:lstStyle/>
          <a:p>
            <a:pPr algn="l" indent="0" marL="0">
              <a:lnSpc>
                <a:spcPts val="2300"/>
              </a:lnSpc>
              <a:buNone/>
            </a:pPr>
            <a:r>
              <a:rPr lang="en-US" sz="1850" b="1" dirty="0">
                <a:solidFill>
                  <a:srgbClr val="443728"/>
                </a:solidFill>
                <a:latin typeface="Crimson Pro Bold" pitchFamily="34" charset="0"/>
                <a:ea typeface="Crimson Pro Bold" pitchFamily="34" charset="-122"/>
                <a:cs typeface="Crimson Pro Bold" pitchFamily="34" charset="-120"/>
              </a:rPr>
              <a:t>Досвід співробітника (Employee Experience)</a:t>
            </a:r>
            <a:endParaRPr lang="en-US" sz="1850" dirty="0"/>
          </a:p>
        </p:txBody>
      </p:sp>
      <p:sp>
        <p:nvSpPr>
          <p:cNvPr id="13" name="Text 11"/>
          <p:cNvSpPr/>
          <p:nvPr/>
        </p:nvSpPr>
        <p:spPr>
          <a:xfrm>
            <a:off x="5473065" y="2491740"/>
            <a:ext cx="3752731" cy="1514475"/>
          </a:xfrm>
          <a:prstGeom prst="rect">
            <a:avLst/>
          </a:prstGeom>
          <a:noFill/>
          <a:ln/>
        </p:spPr>
        <p:txBody>
          <a:bodyPr wrap="square" lIns="0" tIns="0" rIns="0" bIns="0" rtlCol="0" anchor="t"/>
          <a:lstStyle/>
          <a:p>
            <a:pPr algn="l" indent="0" marL="0">
              <a:lnSpc>
                <a:spcPts val="2350"/>
              </a:lnSpc>
              <a:buNone/>
            </a:pPr>
            <a:r>
              <a:rPr lang="en-US" sz="1450" dirty="0">
                <a:solidFill>
                  <a:srgbClr val="443728"/>
                </a:solidFill>
                <a:latin typeface="Open Sans" pitchFamily="34" charset="0"/>
                <a:ea typeface="Open Sans" pitchFamily="34" charset="-122"/>
                <a:cs typeface="Open Sans" pitchFamily="34" charset="-120"/>
              </a:rPr>
              <a:t>Кожна точка контакту співробітника з організацією має значення: від першого дня роботи до виходу з компанії. Проектуйте позитивний досвід на всіх етапах:</a:t>
            </a:r>
            <a:endParaRPr lang="en-US" sz="1450" dirty="0"/>
          </a:p>
        </p:txBody>
      </p:sp>
      <p:sp>
        <p:nvSpPr>
          <p:cNvPr id="14" name="Text 12"/>
          <p:cNvSpPr/>
          <p:nvPr/>
        </p:nvSpPr>
        <p:spPr>
          <a:xfrm>
            <a:off x="5473065" y="4119801"/>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Комфортні умови праці та сучасне обладнання</a:t>
            </a:r>
            <a:endParaRPr lang="en-US" sz="1450" dirty="0"/>
          </a:p>
        </p:txBody>
      </p:sp>
      <p:sp>
        <p:nvSpPr>
          <p:cNvPr id="15" name="Text 13"/>
          <p:cNvSpPr/>
          <p:nvPr/>
        </p:nvSpPr>
        <p:spPr>
          <a:xfrm>
            <a:off x="5473065" y="4791789"/>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Можливості для навчання та кар'єрного зростання</a:t>
            </a:r>
            <a:endParaRPr lang="en-US" sz="1450" dirty="0"/>
          </a:p>
        </p:txBody>
      </p:sp>
      <p:sp>
        <p:nvSpPr>
          <p:cNvPr id="16" name="Text 14"/>
          <p:cNvSpPr/>
          <p:nvPr/>
        </p:nvSpPr>
        <p:spPr>
          <a:xfrm>
            <a:off x="5473065" y="5463778"/>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Баланс між роботою та особистим життям</a:t>
            </a:r>
            <a:endParaRPr lang="en-US" sz="1450" dirty="0"/>
          </a:p>
        </p:txBody>
      </p:sp>
      <p:sp>
        <p:nvSpPr>
          <p:cNvPr id="17" name="Text 15"/>
          <p:cNvSpPr/>
          <p:nvPr/>
        </p:nvSpPr>
        <p:spPr>
          <a:xfrm>
            <a:off x="5473065" y="6135767"/>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Підтримка благополуччя та ментального здоров'я</a:t>
            </a:r>
            <a:endParaRPr lang="en-US" sz="1450" dirty="0"/>
          </a:p>
        </p:txBody>
      </p:sp>
      <p:sp>
        <p:nvSpPr>
          <p:cNvPr id="18" name="Text 16"/>
          <p:cNvSpPr/>
          <p:nvPr/>
        </p:nvSpPr>
        <p:spPr>
          <a:xfrm>
            <a:off x="5473065" y="6807756"/>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Справедлива компенсація та визнання досягнень</a:t>
            </a:r>
            <a:endParaRPr lang="en-US" sz="1450" dirty="0"/>
          </a:p>
        </p:txBody>
      </p:sp>
      <p:sp>
        <p:nvSpPr>
          <p:cNvPr id="19" name="Shape 17"/>
          <p:cNvSpPr/>
          <p:nvPr/>
        </p:nvSpPr>
        <p:spPr>
          <a:xfrm>
            <a:off x="9627275" y="1574244"/>
            <a:ext cx="4245650" cy="6051471"/>
          </a:xfrm>
          <a:prstGeom prst="roundRect">
            <a:avLst>
              <a:gd name="adj" fmla="val 2584"/>
            </a:avLst>
          </a:prstGeom>
          <a:solidFill>
            <a:srgbClr val="FFFCFA"/>
          </a:solidFill>
          <a:ln w="22860">
            <a:solidFill>
              <a:srgbClr val="835E54"/>
            </a:solidFill>
            <a:prstDash val="solid"/>
          </a:ln>
        </p:spPr>
      </p:sp>
      <p:sp>
        <p:nvSpPr>
          <p:cNvPr id="20" name="Shape 18"/>
          <p:cNvSpPr/>
          <p:nvPr/>
        </p:nvSpPr>
        <p:spPr>
          <a:xfrm>
            <a:off x="9604415" y="1574244"/>
            <a:ext cx="91440" cy="6051471"/>
          </a:xfrm>
          <a:prstGeom prst="roundRect">
            <a:avLst>
              <a:gd name="adj" fmla="val 86975"/>
            </a:avLst>
          </a:prstGeom>
          <a:solidFill>
            <a:srgbClr val="835E54"/>
          </a:solidFill>
          <a:ln/>
        </p:spPr>
      </p:sp>
      <p:sp>
        <p:nvSpPr>
          <p:cNvPr id="21" name="Text 19"/>
          <p:cNvSpPr/>
          <p:nvPr/>
        </p:nvSpPr>
        <p:spPr>
          <a:xfrm>
            <a:off x="9908024" y="1786414"/>
            <a:ext cx="3752731" cy="591741"/>
          </a:xfrm>
          <a:prstGeom prst="rect">
            <a:avLst/>
          </a:prstGeom>
          <a:noFill/>
          <a:ln/>
        </p:spPr>
        <p:txBody>
          <a:bodyPr wrap="square" lIns="0" tIns="0" rIns="0" bIns="0" rtlCol="0" anchor="t"/>
          <a:lstStyle/>
          <a:p>
            <a:pPr algn="l" indent="0" marL="0">
              <a:lnSpc>
                <a:spcPts val="2300"/>
              </a:lnSpc>
              <a:buNone/>
            </a:pPr>
            <a:r>
              <a:rPr lang="en-US" sz="1850" b="1" dirty="0">
                <a:solidFill>
                  <a:srgbClr val="443728"/>
                </a:solidFill>
                <a:latin typeface="Crimson Pro Bold" pitchFamily="34" charset="0"/>
                <a:ea typeface="Crimson Pro Bold" pitchFamily="34" charset="-122"/>
                <a:cs typeface="Crimson Pro Bold" pitchFamily="34" charset="-120"/>
              </a:rPr>
              <a:t>Залученість та голос співробітників</a:t>
            </a:r>
            <a:endParaRPr lang="en-US" sz="1850" dirty="0"/>
          </a:p>
        </p:txBody>
      </p:sp>
      <p:sp>
        <p:nvSpPr>
          <p:cNvPr id="22" name="Text 20"/>
          <p:cNvSpPr/>
          <p:nvPr/>
        </p:nvSpPr>
        <p:spPr>
          <a:xfrm>
            <a:off x="9908024" y="2491740"/>
            <a:ext cx="3752731" cy="2120265"/>
          </a:xfrm>
          <a:prstGeom prst="rect">
            <a:avLst/>
          </a:prstGeom>
          <a:noFill/>
          <a:ln/>
        </p:spPr>
        <p:txBody>
          <a:bodyPr wrap="square" lIns="0" tIns="0" rIns="0" bIns="0" rtlCol="0" anchor="t"/>
          <a:lstStyle/>
          <a:p>
            <a:pPr algn="l" indent="0" marL="0">
              <a:lnSpc>
                <a:spcPts val="2350"/>
              </a:lnSpc>
              <a:buNone/>
            </a:pPr>
            <a:r>
              <a:rPr lang="en-US" sz="1450" dirty="0">
                <a:solidFill>
                  <a:srgbClr val="443728"/>
                </a:solidFill>
                <a:latin typeface="Open Sans" pitchFamily="34" charset="0"/>
                <a:ea typeface="Open Sans" pitchFamily="34" charset="-122"/>
                <a:cs typeface="Open Sans" pitchFamily="34" charset="-120"/>
              </a:rPr>
              <a:t>Проводьте регулярні опитування залученості (Employee Engagement Surveys), збирайте зворотний зв'язок та діє на основі отриманих даних. Співробітники повинні відчувати, що їхня думка важлива і впливає на рішення компанії.</a:t>
            </a:r>
            <a:endParaRPr lang="en-US" sz="1450" dirty="0"/>
          </a:p>
        </p:txBody>
      </p:sp>
      <p:sp>
        <p:nvSpPr>
          <p:cNvPr id="23" name="Text 21"/>
          <p:cNvSpPr/>
          <p:nvPr/>
        </p:nvSpPr>
        <p:spPr>
          <a:xfrm>
            <a:off x="9908024" y="4725591"/>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Пульс-опитування (щомісячні або щоквартальні)</a:t>
            </a:r>
            <a:endParaRPr lang="en-US" sz="1450" dirty="0"/>
          </a:p>
        </p:txBody>
      </p:sp>
      <p:sp>
        <p:nvSpPr>
          <p:cNvPr id="24" name="Text 22"/>
          <p:cNvSpPr/>
          <p:nvPr/>
        </p:nvSpPr>
        <p:spPr>
          <a:xfrm>
            <a:off x="9908024" y="5397579"/>
            <a:ext cx="3752731" cy="302895"/>
          </a:xfrm>
          <a:prstGeom prst="rect">
            <a:avLst/>
          </a:prstGeom>
          <a:noFill/>
          <a:ln/>
        </p:spPr>
        <p:txBody>
          <a:bodyPr wrap="non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Фокус-групи та інтерв'ю при виході</a:t>
            </a:r>
            <a:endParaRPr lang="en-US" sz="1450" dirty="0"/>
          </a:p>
        </p:txBody>
      </p:sp>
      <p:sp>
        <p:nvSpPr>
          <p:cNvPr id="25" name="Text 23"/>
          <p:cNvSpPr/>
          <p:nvPr/>
        </p:nvSpPr>
        <p:spPr>
          <a:xfrm>
            <a:off x="9908024" y="5766673"/>
            <a:ext cx="3752731" cy="605790"/>
          </a:xfrm>
          <a:prstGeom prst="rect">
            <a:avLst/>
          </a:prstGeom>
          <a:noFill/>
          <a:ln/>
        </p:spPr>
        <p:txBody>
          <a:bodyPr wrap="square" lIns="0" tIns="0" rIns="0" bIns="0" rtlCol="0" anchor="t"/>
          <a:lstStyle/>
          <a:p>
            <a:pPr algn="l" marL="342900" indent="-342900">
              <a:lnSpc>
                <a:spcPts val="2350"/>
              </a:lnSpc>
              <a:buSzPct val="100000"/>
              <a:buChar char="•"/>
            </a:pPr>
            <a:r>
              <a:rPr lang="en-US" sz="1450" dirty="0">
                <a:solidFill>
                  <a:srgbClr val="443728"/>
                </a:solidFill>
                <a:latin typeface="Open Sans" pitchFamily="34" charset="0"/>
                <a:ea typeface="Open Sans" pitchFamily="34" charset="-122"/>
                <a:cs typeface="Open Sans" pitchFamily="34" charset="-120"/>
              </a:rPr>
              <a:t>Прозора комунікація змін на основі фідбеку</a:t>
            </a:r>
            <a:endParaRPr lang="en-US" sz="14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659368"/>
            <a:ext cx="13042821" cy="1240155"/>
          </a:xfrm>
          <a:prstGeom prst="rect">
            <a:avLst/>
          </a:prstGeom>
          <a:noFill/>
          <a:ln/>
        </p:spPr>
        <p:txBody>
          <a:bodyPr wrap="square" lIns="0" tIns="0" rIns="0" bIns="0" rtlCol="0" anchor="t"/>
          <a:lstStyle/>
          <a:p>
            <a:pPr algn="l" indent="0" marL="0">
              <a:lnSpc>
                <a:spcPts val="4850"/>
              </a:lnSpc>
              <a:buNone/>
            </a:pPr>
            <a:r>
              <a:rPr lang="en-US" sz="3900" b="1" dirty="0">
                <a:solidFill>
                  <a:srgbClr val="443728"/>
                </a:solidFill>
                <a:latin typeface="Crimson Pro Bold" pitchFamily="34" charset="0"/>
                <a:ea typeface="Crimson Pro Bold" pitchFamily="34" charset="-122"/>
                <a:cs typeface="Crimson Pro Bold" pitchFamily="34" charset="-120"/>
              </a:rPr>
              <a:t>Ціннісна пропозиція роботодавця (Employee Value Proposition)</a:t>
            </a:r>
            <a:endParaRPr lang="en-US" sz="3900" dirty="0"/>
          </a:p>
        </p:txBody>
      </p:sp>
      <p:pic>
        <p:nvPicPr>
          <p:cNvPr id="3" name="Image 0" descr="preencoded.png">    </p:cNvPr>
          <p:cNvPicPr>
            <a:picLocks noChangeAspect="1"/>
          </p:cNvPicPr>
          <p:nvPr/>
        </p:nvPicPr>
        <p:blipFill>
          <a:blip r:embed="rId1"/>
          <a:stretch>
            <a:fillRect/>
          </a:stretch>
        </p:blipFill>
        <p:spPr>
          <a:xfrm>
            <a:off x="793790" y="2420422"/>
            <a:ext cx="4926568" cy="4926568"/>
          </a:xfrm>
          <a:prstGeom prst="rect">
            <a:avLst/>
          </a:prstGeom>
        </p:spPr>
      </p:pic>
      <p:sp>
        <p:nvSpPr>
          <p:cNvPr id="4" name="Text 1"/>
          <p:cNvSpPr/>
          <p:nvPr/>
        </p:nvSpPr>
        <p:spPr>
          <a:xfrm>
            <a:off x="6212086" y="2395538"/>
            <a:ext cx="2977039" cy="372070"/>
          </a:xfrm>
          <a:prstGeom prst="rect">
            <a:avLst/>
          </a:prstGeom>
          <a:noFill/>
          <a:ln/>
        </p:spPr>
        <p:txBody>
          <a:bodyPr wrap="none" lIns="0" tIns="0" rIns="0" bIns="0" rtlCol="0" anchor="t"/>
          <a:lstStyle/>
          <a:p>
            <a:pPr algn="l" indent="0" marL="0">
              <a:lnSpc>
                <a:spcPts val="2900"/>
              </a:lnSpc>
              <a:buNone/>
            </a:pPr>
            <a:r>
              <a:rPr lang="en-US" sz="2300" b="1" dirty="0">
                <a:solidFill>
                  <a:srgbClr val="443728"/>
                </a:solidFill>
                <a:latin typeface="Crimson Pro Bold" pitchFamily="34" charset="0"/>
                <a:ea typeface="Crimson Pro Bold" pitchFamily="34" charset="-122"/>
                <a:cs typeface="Crimson Pro Bold" pitchFamily="34" charset="-120"/>
              </a:rPr>
              <a:t>Що таке EVP?</a:t>
            </a:r>
            <a:endParaRPr lang="en-US" sz="2300" dirty="0"/>
          </a:p>
        </p:txBody>
      </p:sp>
      <p:sp>
        <p:nvSpPr>
          <p:cNvPr id="5" name="Text 2"/>
          <p:cNvSpPr/>
          <p:nvPr/>
        </p:nvSpPr>
        <p:spPr>
          <a:xfrm>
            <a:off x="6212086" y="2965966"/>
            <a:ext cx="7632025" cy="1270159"/>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Ціннісна пропозиція роботодавця (EVP) – це унікальний набір переваг та можливостей, які компанія пропонує співробітникам в обмін на їхні навички, досвід та продуктивність. Це відповідь на запитання: "Чому талановиті люди мають обрати саме нашу компанію?"</a:t>
            </a:r>
            <a:endParaRPr lang="en-US" sz="1550" dirty="0"/>
          </a:p>
        </p:txBody>
      </p:sp>
      <p:sp>
        <p:nvSpPr>
          <p:cNvPr id="6" name="Text 3"/>
          <p:cNvSpPr/>
          <p:nvPr/>
        </p:nvSpPr>
        <p:spPr>
          <a:xfrm>
            <a:off x="6212086" y="4414718"/>
            <a:ext cx="7632025" cy="317540"/>
          </a:xfrm>
          <a:prstGeom prst="rect">
            <a:avLst/>
          </a:prstGeom>
          <a:noFill/>
          <a:ln/>
        </p:spPr>
        <p:txBody>
          <a:bodyPr wrap="none" lIns="0" tIns="0" rIns="0" bIns="0" rtlCol="0" anchor="t"/>
          <a:lstStyle/>
          <a:p>
            <a:pPr algn="l" indent="0" marL="0">
              <a:lnSpc>
                <a:spcPts val="2500"/>
              </a:lnSpc>
              <a:buNone/>
            </a:pPr>
            <a:r>
              <a:rPr lang="en-US" sz="1550" b="1" dirty="0">
                <a:solidFill>
                  <a:srgbClr val="443728"/>
                </a:solidFill>
                <a:latin typeface="Open Sans" pitchFamily="34" charset="0"/>
                <a:ea typeface="Open Sans" pitchFamily="34" charset="-122"/>
                <a:cs typeface="Open Sans" pitchFamily="34" charset="-120"/>
              </a:rPr>
              <a:t>Ефективна EVP має бути:</a:t>
            </a:r>
            <a:endParaRPr lang="en-US" sz="1550" dirty="0"/>
          </a:p>
        </p:txBody>
      </p:sp>
      <p:sp>
        <p:nvSpPr>
          <p:cNvPr id="7" name="Text 4"/>
          <p:cNvSpPr/>
          <p:nvPr/>
        </p:nvSpPr>
        <p:spPr>
          <a:xfrm>
            <a:off x="6212086" y="4910852"/>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443728"/>
                </a:solidFill>
                <a:latin typeface="Open Sans" pitchFamily="34" charset="0"/>
                <a:ea typeface="Open Sans" pitchFamily="34" charset="-122"/>
                <a:cs typeface="Open Sans" pitchFamily="34" charset="-120"/>
              </a:rPr>
              <a:t>Унікальною:</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відрізнятися від конкурентів</a:t>
            </a:r>
            <a:endParaRPr lang="en-US" sz="1550" dirty="0"/>
          </a:p>
        </p:txBody>
      </p:sp>
      <p:sp>
        <p:nvSpPr>
          <p:cNvPr id="8" name="Text 5"/>
          <p:cNvSpPr/>
          <p:nvPr/>
        </p:nvSpPr>
        <p:spPr>
          <a:xfrm>
            <a:off x="6212086" y="5297805"/>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443728"/>
                </a:solidFill>
                <a:latin typeface="Open Sans" pitchFamily="34" charset="0"/>
                <a:ea typeface="Open Sans" pitchFamily="34" charset="-122"/>
                <a:cs typeface="Open Sans" pitchFamily="34" charset="-120"/>
              </a:rPr>
              <a:t>Релевантною:</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відповідати потребам цільової аудиторії</a:t>
            </a:r>
            <a:endParaRPr lang="en-US" sz="1550" dirty="0"/>
          </a:p>
        </p:txBody>
      </p:sp>
      <p:sp>
        <p:nvSpPr>
          <p:cNvPr id="9" name="Text 6"/>
          <p:cNvSpPr/>
          <p:nvPr/>
        </p:nvSpPr>
        <p:spPr>
          <a:xfrm>
            <a:off x="6212086" y="5684758"/>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443728"/>
                </a:solidFill>
                <a:latin typeface="Open Sans" pitchFamily="34" charset="0"/>
                <a:ea typeface="Open Sans" pitchFamily="34" charset="-122"/>
                <a:cs typeface="Open Sans" pitchFamily="34" charset="-120"/>
              </a:rPr>
              <a:t>Автентичною:</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відображати реальний досвід роботи</a:t>
            </a:r>
            <a:endParaRPr lang="en-US" sz="1550" dirty="0"/>
          </a:p>
        </p:txBody>
      </p:sp>
      <p:sp>
        <p:nvSpPr>
          <p:cNvPr id="10" name="Text 7"/>
          <p:cNvSpPr/>
          <p:nvPr/>
        </p:nvSpPr>
        <p:spPr>
          <a:xfrm>
            <a:off x="6212086" y="6071711"/>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443728"/>
                </a:solidFill>
                <a:latin typeface="Open Sans" pitchFamily="34" charset="0"/>
                <a:ea typeface="Open Sans" pitchFamily="34" charset="-122"/>
                <a:cs typeface="Open Sans" pitchFamily="34" charset="-120"/>
              </a:rPr>
              <a:t>Вимірною:</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можливість оцінити вплив на залучення та утримання</a:t>
            </a:r>
            <a:endParaRPr lang="en-US" sz="1550" dirty="0"/>
          </a:p>
        </p:txBody>
      </p:sp>
      <p:sp>
        <p:nvSpPr>
          <p:cNvPr id="11" name="Text 8"/>
          <p:cNvSpPr/>
          <p:nvPr/>
        </p:nvSpPr>
        <p:spPr>
          <a:xfrm>
            <a:off x="6212086" y="6458664"/>
            <a:ext cx="7632025" cy="317540"/>
          </a:xfrm>
          <a:prstGeom prst="rect">
            <a:avLst/>
          </a:prstGeom>
          <a:noFill/>
          <a:ln/>
        </p:spPr>
        <p:txBody>
          <a:bodyPr wrap="none" lIns="0" tIns="0" rIns="0" bIns="0" rtlCol="0" anchor="t"/>
          <a:lstStyle/>
          <a:p>
            <a:pPr algn="l" marL="342900" indent="-342900">
              <a:lnSpc>
                <a:spcPts val="2500"/>
              </a:lnSpc>
              <a:buSzPct val="100000"/>
              <a:buChar char="•"/>
            </a:pPr>
            <a:r>
              <a:rPr lang="en-US" sz="1550" b="1" dirty="0">
                <a:solidFill>
                  <a:srgbClr val="443728"/>
                </a:solidFill>
                <a:latin typeface="Open Sans" pitchFamily="34" charset="0"/>
                <a:ea typeface="Open Sans" pitchFamily="34" charset="-122"/>
                <a:cs typeface="Open Sans" pitchFamily="34" charset="-120"/>
              </a:rPr>
              <a:t>Послідовною:</a:t>
            </a:r>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 узгодженою на всіх етапах взаємодії</a:t>
            </a:r>
            <a:endParaRPr lang="en-US" sz="15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806768"/>
            <a:ext cx="13037820" cy="620078"/>
          </a:xfrm>
          <a:prstGeom prst="rect">
            <a:avLst/>
          </a:prstGeom>
          <a:noFill/>
          <a:ln/>
        </p:spPr>
        <p:txBody>
          <a:bodyPr wrap="none" lIns="0" tIns="0" rIns="0" bIns="0" rtlCol="0" anchor="t"/>
          <a:lstStyle/>
          <a:p>
            <a:pPr algn="l" indent="0" marL="0">
              <a:lnSpc>
                <a:spcPts val="4850"/>
              </a:lnSpc>
              <a:buNone/>
            </a:pPr>
            <a:r>
              <a:rPr lang="en-US" sz="3900" b="1" dirty="0">
                <a:solidFill>
                  <a:srgbClr val="443728"/>
                </a:solidFill>
                <a:latin typeface="Crimson Pro Bold" pitchFamily="34" charset="0"/>
                <a:ea typeface="Crimson Pro Bold" pitchFamily="34" charset="-122"/>
                <a:cs typeface="Crimson Pro Bold" pitchFamily="34" charset="-120"/>
              </a:rPr>
              <a:t>П'ять елементів ціннісної пропозиції роботодавця</a:t>
            </a:r>
            <a:endParaRPr lang="en-US" sz="3900" dirty="0"/>
          </a:p>
        </p:txBody>
      </p:sp>
      <p:sp>
        <p:nvSpPr>
          <p:cNvPr id="3" name="Text 1"/>
          <p:cNvSpPr/>
          <p:nvPr/>
        </p:nvSpPr>
        <p:spPr>
          <a:xfrm>
            <a:off x="2254091" y="2243495"/>
            <a:ext cx="2480905" cy="310158"/>
          </a:xfrm>
          <a:prstGeom prst="rect">
            <a:avLst/>
          </a:prstGeom>
          <a:noFill/>
          <a:ln/>
        </p:spPr>
        <p:txBody>
          <a:bodyPr wrap="none" lIns="0" tIns="0" rIns="0" bIns="0" rtlCol="0" anchor="t"/>
          <a:lstStyle/>
          <a:p>
            <a:pPr algn="r" indent="0" marL="0">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Компенсація</a:t>
            </a:r>
            <a:endParaRPr lang="en-US" sz="1950" dirty="0"/>
          </a:p>
        </p:txBody>
      </p:sp>
      <p:sp>
        <p:nvSpPr>
          <p:cNvPr id="4" name="Text 2"/>
          <p:cNvSpPr/>
          <p:nvPr/>
        </p:nvSpPr>
        <p:spPr>
          <a:xfrm>
            <a:off x="793790" y="2672715"/>
            <a:ext cx="3941207" cy="952619"/>
          </a:xfrm>
          <a:prstGeom prst="rect">
            <a:avLst/>
          </a:prstGeom>
          <a:noFill/>
          <a:ln/>
        </p:spPr>
        <p:txBody>
          <a:bodyPr wrap="square" lIns="0" tIns="0" rIns="0" bIns="0" rtlCol="0" anchor="t"/>
          <a:lstStyle/>
          <a:p>
            <a:pPr algn="r" indent="0" marL="0">
              <a:lnSpc>
                <a:spcPts val="2500"/>
              </a:lnSpc>
              <a:buNone/>
            </a:pPr>
            <a:r>
              <a:rPr lang="en-US" sz="1550" dirty="0">
                <a:solidFill>
                  <a:srgbClr val="443728"/>
                </a:solidFill>
                <a:latin typeface="Open Sans" pitchFamily="34" charset="0"/>
                <a:ea typeface="Open Sans" pitchFamily="34" charset="-122"/>
                <a:cs typeface="Open Sans" pitchFamily="34" charset="-120"/>
              </a:rPr>
              <a:t>Конкурентна заробітна плата, бонуси, опціони, пакет медичного страхування, пенсійні програми</a:t>
            </a:r>
            <a:endParaRPr lang="en-US" sz="1550" dirty="0"/>
          </a:p>
        </p:txBody>
      </p:sp>
      <p:pic>
        <p:nvPicPr>
          <p:cNvPr id="5" name="Image 0" descr="preencoded.png">    </p:cNvPr>
          <p:cNvPicPr>
            <a:picLocks noChangeAspect="1"/>
          </p:cNvPicPr>
          <p:nvPr/>
        </p:nvPicPr>
        <p:blipFill>
          <a:blip r:embed="rId1"/>
          <a:stretch>
            <a:fillRect/>
          </a:stretch>
        </p:blipFill>
        <p:spPr>
          <a:xfrm>
            <a:off x="5032653" y="1911548"/>
            <a:ext cx="4564975" cy="4564975"/>
          </a:xfrm>
          <a:prstGeom prst="rect">
            <a:avLst/>
          </a:prstGeom>
        </p:spPr>
      </p:pic>
      <p:pic>
        <p:nvPicPr>
          <p:cNvPr id="6" name="Image 1" descr="preencoded.png">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874008" y="3106281"/>
            <a:ext cx="296942" cy="296942"/>
          </a:xfrm>
          <a:prstGeom prst="rect">
            <a:avLst/>
          </a:prstGeom>
        </p:spPr>
      </p:pic>
      <p:sp>
        <p:nvSpPr>
          <p:cNvPr id="7" name="Text 3"/>
          <p:cNvSpPr/>
          <p:nvPr/>
        </p:nvSpPr>
        <p:spPr>
          <a:xfrm>
            <a:off x="9895284" y="1823680"/>
            <a:ext cx="2634972" cy="310158"/>
          </a:xfrm>
          <a:prstGeom prst="rect">
            <a:avLst/>
          </a:prstGeom>
          <a:noFill/>
          <a:ln/>
        </p:spPr>
        <p:txBody>
          <a:bodyPr wrap="none" lIns="0" tIns="0" rIns="0" bIns="0" rtlCol="0" anchor="t"/>
          <a:lstStyle/>
          <a:p>
            <a:pPr algn="l" indent="0" marL="0">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Можливості кар'єри</a:t>
            </a:r>
            <a:endParaRPr lang="en-US" sz="1950" dirty="0"/>
          </a:p>
        </p:txBody>
      </p:sp>
      <p:sp>
        <p:nvSpPr>
          <p:cNvPr id="8" name="Text 4"/>
          <p:cNvSpPr/>
          <p:nvPr/>
        </p:nvSpPr>
        <p:spPr>
          <a:xfrm>
            <a:off x="9895284" y="2252901"/>
            <a:ext cx="3941326" cy="952619"/>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Навчання, розвиток навичок, менторство, внутрішня мобільність, чіткі шляхи просування</a:t>
            </a:r>
            <a:endParaRPr lang="en-US" sz="1550" dirty="0"/>
          </a:p>
        </p:txBody>
      </p:sp>
      <p:pic>
        <p:nvPicPr>
          <p:cNvPr id="9" name="Image 2" descr="preencoded.png">    </p:cNvPr>
          <p:cNvPicPr>
            <a:picLocks noChangeAspect="1"/>
          </p:cNvPicPr>
          <p:nvPr/>
        </p:nvPicPr>
        <p:blipFill>
          <a:blip r:embed="rId4"/>
          <a:stretch>
            <a:fillRect/>
          </a:stretch>
        </p:blipFill>
        <p:spPr>
          <a:xfrm>
            <a:off x="5032653" y="1911548"/>
            <a:ext cx="4564975" cy="4564975"/>
          </a:xfrm>
          <a:prstGeom prst="rect">
            <a:avLst/>
          </a:prstGeom>
        </p:spPr>
      </p:pic>
      <p:pic>
        <p:nvPicPr>
          <p:cNvPr id="10" name="Image 3"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0303" y="2525851"/>
            <a:ext cx="296942" cy="296942"/>
          </a:xfrm>
          <a:prstGeom prst="rect">
            <a:avLst/>
          </a:prstGeom>
        </p:spPr>
      </p:pic>
      <p:sp>
        <p:nvSpPr>
          <p:cNvPr id="11" name="Text 5"/>
          <p:cNvSpPr/>
          <p:nvPr/>
        </p:nvSpPr>
        <p:spPr>
          <a:xfrm>
            <a:off x="9994463" y="3503176"/>
            <a:ext cx="2679859" cy="310158"/>
          </a:xfrm>
          <a:prstGeom prst="rect">
            <a:avLst/>
          </a:prstGeom>
          <a:noFill/>
          <a:ln/>
        </p:spPr>
        <p:txBody>
          <a:bodyPr wrap="none" lIns="0" tIns="0" rIns="0" bIns="0" rtlCol="0" anchor="t"/>
          <a:lstStyle/>
          <a:p>
            <a:pPr algn="l" indent="0" marL="0">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Робота та її характер</a:t>
            </a:r>
            <a:endParaRPr lang="en-US" sz="1950" dirty="0"/>
          </a:p>
        </p:txBody>
      </p:sp>
      <p:sp>
        <p:nvSpPr>
          <p:cNvPr id="12" name="Text 6"/>
          <p:cNvSpPr/>
          <p:nvPr/>
        </p:nvSpPr>
        <p:spPr>
          <a:xfrm>
            <a:off x="9994463" y="3932396"/>
            <a:ext cx="3842147" cy="952619"/>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Цікаві проекти, автономія, вплив на результати, можливість працювати з сучасними технологіями</a:t>
            </a:r>
            <a:endParaRPr lang="en-US" sz="1550" dirty="0"/>
          </a:p>
        </p:txBody>
      </p:sp>
      <p:pic>
        <p:nvPicPr>
          <p:cNvPr id="13" name="Image 4" descr="preencoded.png">    </p:cNvPr>
          <p:cNvPicPr>
            <a:picLocks noChangeAspect="1"/>
          </p:cNvPicPr>
          <p:nvPr/>
        </p:nvPicPr>
        <p:blipFill>
          <a:blip r:embed="rId7"/>
          <a:stretch>
            <a:fillRect/>
          </a:stretch>
        </p:blipFill>
        <p:spPr>
          <a:xfrm>
            <a:off x="5032653" y="1911548"/>
            <a:ext cx="4564975" cy="4564975"/>
          </a:xfrm>
          <a:prstGeom prst="rect">
            <a:avLst/>
          </a:prstGeom>
        </p:spPr>
      </p:pic>
      <p:pic>
        <p:nvPicPr>
          <p:cNvPr id="14" name="Image 5" descr="preencoded.png">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4250" y="4045446"/>
            <a:ext cx="296942" cy="296942"/>
          </a:xfrm>
          <a:prstGeom prst="rect">
            <a:avLst/>
          </a:prstGeom>
        </p:spPr>
      </p:pic>
      <p:sp>
        <p:nvSpPr>
          <p:cNvPr id="15" name="Text 7"/>
          <p:cNvSpPr/>
          <p:nvPr/>
        </p:nvSpPr>
        <p:spPr>
          <a:xfrm>
            <a:off x="9895284" y="518267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Люди та культура</a:t>
            </a:r>
            <a:endParaRPr lang="en-US" sz="1950" dirty="0"/>
          </a:p>
        </p:txBody>
      </p:sp>
      <p:sp>
        <p:nvSpPr>
          <p:cNvPr id="16" name="Text 8"/>
          <p:cNvSpPr/>
          <p:nvPr/>
        </p:nvSpPr>
        <p:spPr>
          <a:xfrm>
            <a:off x="9895284" y="5611892"/>
            <a:ext cx="3941326" cy="952619"/>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Командний дух, різноманітність та інклюзія, підтримуюче лідерство, соціальні заходи</a:t>
            </a:r>
            <a:endParaRPr lang="en-US" sz="1550" dirty="0"/>
          </a:p>
        </p:txBody>
      </p:sp>
      <p:pic>
        <p:nvPicPr>
          <p:cNvPr id="17" name="Image 6" descr="preencoded.png">    </p:cNvPr>
          <p:cNvPicPr>
            <a:picLocks noChangeAspect="1"/>
          </p:cNvPicPr>
          <p:nvPr/>
        </p:nvPicPr>
        <p:blipFill>
          <a:blip r:embed="rId10"/>
          <a:stretch>
            <a:fillRect/>
          </a:stretch>
        </p:blipFill>
        <p:spPr>
          <a:xfrm>
            <a:off x="5032653" y="1911548"/>
            <a:ext cx="4564975" cy="4564975"/>
          </a:xfrm>
          <a:prstGeom prst="rect">
            <a:avLst/>
          </a:prstGeom>
        </p:spPr>
      </p:pic>
      <p:pic>
        <p:nvPicPr>
          <p:cNvPr id="18" name="Image 7"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60303" y="5565041"/>
            <a:ext cx="296942" cy="296942"/>
          </a:xfrm>
          <a:prstGeom prst="rect">
            <a:avLst/>
          </a:prstGeom>
        </p:spPr>
      </p:pic>
      <p:sp>
        <p:nvSpPr>
          <p:cNvPr id="19" name="Text 9"/>
          <p:cNvSpPr/>
          <p:nvPr/>
        </p:nvSpPr>
        <p:spPr>
          <a:xfrm>
            <a:off x="2254091" y="4762738"/>
            <a:ext cx="2480905" cy="310158"/>
          </a:xfrm>
          <a:prstGeom prst="rect">
            <a:avLst/>
          </a:prstGeom>
          <a:noFill/>
          <a:ln/>
        </p:spPr>
        <p:txBody>
          <a:bodyPr wrap="none" lIns="0" tIns="0" rIns="0" bIns="0" rtlCol="0" anchor="t"/>
          <a:lstStyle/>
          <a:p>
            <a:pPr algn="r" indent="0" marL="0">
              <a:lnSpc>
                <a:spcPts val="2400"/>
              </a:lnSpc>
              <a:buNone/>
            </a:pPr>
            <a:r>
              <a:rPr lang="en-US" sz="1950" b="1" dirty="0">
                <a:solidFill>
                  <a:srgbClr val="443728"/>
                </a:solidFill>
                <a:latin typeface="Crimson Pro Bold" pitchFamily="34" charset="0"/>
                <a:ea typeface="Crimson Pro Bold" pitchFamily="34" charset="-122"/>
                <a:cs typeface="Crimson Pro Bold" pitchFamily="34" charset="-120"/>
              </a:rPr>
              <a:t>Work-Life Balance</a:t>
            </a:r>
            <a:endParaRPr lang="en-US" sz="1950" dirty="0"/>
          </a:p>
        </p:txBody>
      </p:sp>
      <p:sp>
        <p:nvSpPr>
          <p:cNvPr id="20" name="Text 10"/>
          <p:cNvSpPr/>
          <p:nvPr/>
        </p:nvSpPr>
        <p:spPr>
          <a:xfrm>
            <a:off x="793790" y="5191958"/>
            <a:ext cx="3941207" cy="952619"/>
          </a:xfrm>
          <a:prstGeom prst="rect">
            <a:avLst/>
          </a:prstGeom>
          <a:noFill/>
          <a:ln/>
        </p:spPr>
        <p:txBody>
          <a:bodyPr wrap="square" lIns="0" tIns="0" rIns="0" bIns="0" rtlCol="0" anchor="t"/>
          <a:lstStyle/>
          <a:p>
            <a:pPr algn="r" indent="0" marL="0">
              <a:lnSpc>
                <a:spcPts val="2500"/>
              </a:lnSpc>
              <a:buNone/>
            </a:pPr>
            <a:r>
              <a:rPr lang="en-US" sz="1550" dirty="0">
                <a:solidFill>
                  <a:srgbClr val="443728"/>
                </a:solidFill>
                <a:latin typeface="Open Sans" pitchFamily="34" charset="0"/>
                <a:ea typeface="Open Sans" pitchFamily="34" charset="-122"/>
                <a:cs typeface="Open Sans" pitchFamily="34" charset="-120"/>
              </a:rPr>
              <a:t>Гнучкий графік, віддалена робота, відпустки, підтримка батьківства, програми благополуччя</a:t>
            </a:r>
            <a:endParaRPr lang="en-US" sz="1550" dirty="0"/>
          </a:p>
        </p:txBody>
      </p:sp>
      <p:pic>
        <p:nvPicPr>
          <p:cNvPr id="21" name="Image 8" descr="preencoded.png">    </p:cNvPr>
          <p:cNvPicPr>
            <a:picLocks noChangeAspect="1"/>
          </p:cNvPicPr>
          <p:nvPr/>
        </p:nvPicPr>
        <p:blipFill>
          <a:blip r:embed="rId13"/>
          <a:stretch>
            <a:fillRect/>
          </a:stretch>
        </p:blipFill>
        <p:spPr>
          <a:xfrm>
            <a:off x="5032653" y="1911548"/>
            <a:ext cx="4564975" cy="4564975"/>
          </a:xfrm>
          <a:prstGeom prst="rect">
            <a:avLst/>
          </a:prstGeom>
        </p:spPr>
      </p:pic>
      <p:pic>
        <p:nvPicPr>
          <p:cNvPr id="22" name="Image 9" descr="preencoded.png">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874008" y="4984611"/>
            <a:ext cx="296942" cy="296942"/>
          </a:xfrm>
          <a:prstGeom prst="rect">
            <a:avLst/>
          </a:prstGeom>
        </p:spPr>
      </p:pic>
      <p:sp>
        <p:nvSpPr>
          <p:cNvPr id="23" name="Text 11"/>
          <p:cNvSpPr/>
          <p:nvPr/>
        </p:nvSpPr>
        <p:spPr>
          <a:xfrm>
            <a:off x="793790" y="6787753"/>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43728"/>
                </a:solidFill>
                <a:latin typeface="Open Sans" pitchFamily="34" charset="0"/>
                <a:ea typeface="Open Sans" pitchFamily="34" charset="-122"/>
                <a:cs typeface="Open Sans" pitchFamily="34" charset="-120"/>
              </a:rPr>
              <a:t>Дослідження показують, що компанії з чітко визначеною та комунікованою EVP отримують на 50% більше кваліфікованих кандидатів та зменшують витрати на залучення талантів на 40%.</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550664" y="752951"/>
            <a:ext cx="6660237" cy="430173"/>
          </a:xfrm>
          <a:prstGeom prst="rect">
            <a:avLst/>
          </a:prstGeom>
          <a:noFill/>
          <a:ln/>
        </p:spPr>
        <p:txBody>
          <a:bodyPr wrap="none" lIns="0" tIns="0" rIns="0" bIns="0" rtlCol="0" anchor="t"/>
          <a:lstStyle/>
          <a:p>
            <a:pPr algn="l" indent="0" marL="0">
              <a:lnSpc>
                <a:spcPts val="3350"/>
              </a:lnSpc>
              <a:buNone/>
            </a:pPr>
            <a:r>
              <a:rPr lang="en-US" sz="2700" b="1" dirty="0">
                <a:solidFill>
                  <a:srgbClr val="443728"/>
                </a:solidFill>
                <a:latin typeface="Crimson Pro Bold" pitchFamily="34" charset="0"/>
                <a:ea typeface="Crimson Pro Bold" pitchFamily="34" charset="-122"/>
                <a:cs typeface="Crimson Pro Bold" pitchFamily="34" charset="-120"/>
              </a:rPr>
              <a:t>Процес розробки EVP: крок за кроком</a:t>
            </a:r>
            <a:endParaRPr lang="en-US" sz="2700" dirty="0"/>
          </a:p>
        </p:txBody>
      </p:sp>
      <p:pic>
        <p:nvPicPr>
          <p:cNvPr id="3" name="Image 0" descr="preencoded.png">    </p:cNvPr>
          <p:cNvPicPr>
            <a:picLocks noChangeAspect="1"/>
          </p:cNvPicPr>
          <p:nvPr/>
        </p:nvPicPr>
        <p:blipFill>
          <a:blip r:embed="rId1"/>
          <a:stretch>
            <a:fillRect/>
          </a:stretch>
        </p:blipFill>
        <p:spPr>
          <a:xfrm>
            <a:off x="550664" y="1458397"/>
            <a:ext cx="412909" cy="1143000"/>
          </a:xfrm>
          <a:prstGeom prst="rect">
            <a:avLst/>
          </a:prstGeom>
        </p:spPr>
      </p:pic>
      <p:sp>
        <p:nvSpPr>
          <p:cNvPr id="4" name="Text 1"/>
          <p:cNvSpPr/>
          <p:nvPr/>
        </p:nvSpPr>
        <p:spPr>
          <a:xfrm>
            <a:off x="1101209" y="1596033"/>
            <a:ext cx="1801773" cy="215027"/>
          </a:xfrm>
          <a:prstGeom prst="rect">
            <a:avLst/>
          </a:prstGeom>
          <a:noFill/>
          <a:ln/>
        </p:spPr>
        <p:txBody>
          <a:bodyPr wrap="none" lIns="0" tIns="0" rIns="0" bIns="0" rtlCol="0" anchor="t"/>
          <a:lstStyle/>
          <a:p>
            <a:pPr algn="l" indent="0" marL="0">
              <a:lnSpc>
                <a:spcPts val="1650"/>
              </a:lnSpc>
              <a:buNone/>
            </a:pPr>
            <a:r>
              <a:rPr lang="en-US" sz="1350" b="1" dirty="0">
                <a:solidFill>
                  <a:srgbClr val="443728"/>
                </a:solidFill>
                <a:latin typeface="Crimson Pro Bold" pitchFamily="34" charset="0"/>
                <a:ea typeface="Crimson Pro Bold" pitchFamily="34" charset="-122"/>
                <a:cs typeface="Crimson Pro Bold" pitchFamily="34" charset="-120"/>
              </a:rPr>
              <a:t>Крок 1: Дослідження</a:t>
            </a:r>
            <a:endParaRPr lang="en-US" sz="1350" dirty="0"/>
          </a:p>
        </p:txBody>
      </p:sp>
      <p:sp>
        <p:nvSpPr>
          <p:cNvPr id="5" name="Text 2"/>
          <p:cNvSpPr/>
          <p:nvPr/>
        </p:nvSpPr>
        <p:spPr>
          <a:xfrm>
            <a:off x="1101209" y="1893570"/>
            <a:ext cx="12978527" cy="440293"/>
          </a:xfrm>
          <a:prstGeom prst="rect">
            <a:avLst/>
          </a:prstGeom>
          <a:noFill/>
          <a:ln/>
        </p:spPr>
        <p:txBody>
          <a:bodyPr wrap="squar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Проведіть опитування та інтерв'ю з поточними співробітниками, недавніми випускниками та кандидатами. Вивчіть конкурентів та ринкові тренди. Аналізуйте дані про утримання та залученість.</a:t>
            </a:r>
            <a:endParaRPr lang="en-US" sz="1050" dirty="0"/>
          </a:p>
        </p:txBody>
      </p:sp>
      <p:pic>
        <p:nvPicPr>
          <p:cNvPr id="6" name="Image 1" descr="preencoded.png">    </p:cNvPr>
          <p:cNvPicPr>
            <a:picLocks noChangeAspect="1"/>
          </p:cNvPicPr>
          <p:nvPr/>
        </p:nvPicPr>
        <p:blipFill>
          <a:blip r:embed="rId2"/>
          <a:stretch>
            <a:fillRect/>
          </a:stretch>
        </p:blipFill>
        <p:spPr>
          <a:xfrm>
            <a:off x="757118" y="2609136"/>
            <a:ext cx="412909" cy="1143000"/>
          </a:xfrm>
          <a:prstGeom prst="rect">
            <a:avLst/>
          </a:prstGeom>
        </p:spPr>
      </p:pic>
      <p:sp>
        <p:nvSpPr>
          <p:cNvPr id="7" name="Text 3"/>
          <p:cNvSpPr/>
          <p:nvPr/>
        </p:nvSpPr>
        <p:spPr>
          <a:xfrm>
            <a:off x="1307663" y="2746772"/>
            <a:ext cx="1720810" cy="215027"/>
          </a:xfrm>
          <a:prstGeom prst="rect">
            <a:avLst/>
          </a:prstGeom>
          <a:noFill/>
          <a:ln/>
        </p:spPr>
        <p:txBody>
          <a:bodyPr wrap="none" lIns="0" tIns="0" rIns="0" bIns="0" rtlCol="0" anchor="t"/>
          <a:lstStyle/>
          <a:p>
            <a:pPr algn="l" indent="0" marL="0">
              <a:lnSpc>
                <a:spcPts val="1650"/>
              </a:lnSpc>
              <a:buNone/>
            </a:pPr>
            <a:r>
              <a:rPr lang="en-US" sz="1350" b="1" dirty="0">
                <a:solidFill>
                  <a:srgbClr val="443728"/>
                </a:solidFill>
                <a:latin typeface="Crimson Pro Bold" pitchFamily="34" charset="0"/>
                <a:ea typeface="Crimson Pro Bold" pitchFamily="34" charset="-122"/>
                <a:cs typeface="Crimson Pro Bold" pitchFamily="34" charset="-120"/>
              </a:rPr>
              <a:t>Крок 2: Аналіз</a:t>
            </a:r>
            <a:endParaRPr lang="en-US" sz="1350" dirty="0"/>
          </a:p>
        </p:txBody>
      </p:sp>
      <p:sp>
        <p:nvSpPr>
          <p:cNvPr id="8" name="Text 4"/>
          <p:cNvSpPr/>
          <p:nvPr/>
        </p:nvSpPr>
        <p:spPr>
          <a:xfrm>
            <a:off x="1307663" y="3044309"/>
            <a:ext cx="12772073" cy="440293"/>
          </a:xfrm>
          <a:prstGeom prst="rect">
            <a:avLst/>
          </a:prstGeom>
          <a:noFill/>
          <a:ln/>
        </p:spPr>
        <p:txBody>
          <a:bodyPr wrap="squar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Визначте ключові теми та інсайти з дослідження. Ідентифікуйте унікальні сильні сторони компанії та зони для покращення. Зрозумійте, що найбільше цінують різні сегменти співробітників.</a:t>
            </a:r>
            <a:endParaRPr lang="en-US" sz="1050" dirty="0"/>
          </a:p>
        </p:txBody>
      </p:sp>
      <p:pic>
        <p:nvPicPr>
          <p:cNvPr id="9" name="Image 2" descr="preencoded.png">    </p:cNvPr>
          <p:cNvPicPr>
            <a:picLocks noChangeAspect="1"/>
          </p:cNvPicPr>
          <p:nvPr/>
        </p:nvPicPr>
        <p:blipFill>
          <a:blip r:embed="rId3"/>
          <a:stretch>
            <a:fillRect/>
          </a:stretch>
        </p:blipFill>
        <p:spPr>
          <a:xfrm>
            <a:off x="963573" y="3759875"/>
            <a:ext cx="412909" cy="1143000"/>
          </a:xfrm>
          <a:prstGeom prst="rect">
            <a:avLst/>
          </a:prstGeom>
        </p:spPr>
      </p:pic>
      <p:sp>
        <p:nvSpPr>
          <p:cNvPr id="10" name="Text 5"/>
          <p:cNvSpPr/>
          <p:nvPr/>
        </p:nvSpPr>
        <p:spPr>
          <a:xfrm>
            <a:off x="1514118" y="3897511"/>
            <a:ext cx="1720810" cy="215027"/>
          </a:xfrm>
          <a:prstGeom prst="rect">
            <a:avLst/>
          </a:prstGeom>
          <a:noFill/>
          <a:ln/>
        </p:spPr>
        <p:txBody>
          <a:bodyPr wrap="none" lIns="0" tIns="0" rIns="0" bIns="0" rtlCol="0" anchor="t"/>
          <a:lstStyle/>
          <a:p>
            <a:pPr algn="l" indent="0" marL="0">
              <a:lnSpc>
                <a:spcPts val="1650"/>
              </a:lnSpc>
              <a:buNone/>
            </a:pPr>
            <a:r>
              <a:rPr lang="en-US" sz="1350" b="1" dirty="0">
                <a:solidFill>
                  <a:srgbClr val="443728"/>
                </a:solidFill>
                <a:latin typeface="Crimson Pro Bold" pitchFamily="34" charset="0"/>
                <a:ea typeface="Crimson Pro Bold" pitchFamily="34" charset="-122"/>
                <a:cs typeface="Crimson Pro Bold" pitchFamily="34" charset="-120"/>
              </a:rPr>
              <a:t>Крок 3: Створення</a:t>
            </a:r>
            <a:endParaRPr lang="en-US" sz="1350" dirty="0"/>
          </a:p>
        </p:txBody>
      </p:sp>
      <p:sp>
        <p:nvSpPr>
          <p:cNvPr id="11" name="Text 6"/>
          <p:cNvSpPr/>
          <p:nvPr/>
        </p:nvSpPr>
        <p:spPr>
          <a:xfrm>
            <a:off x="1514118" y="4195048"/>
            <a:ext cx="12565618" cy="220147"/>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Сформулюйте чітке, переконливе повідомлення про те, що робить вашу компанію унікальним місцем роботи. Розробіть ключові меседжі для різних аудиторій та каналів комунікації.</a:t>
            </a:r>
            <a:endParaRPr lang="en-US" sz="1050" dirty="0"/>
          </a:p>
        </p:txBody>
      </p:sp>
      <p:pic>
        <p:nvPicPr>
          <p:cNvPr id="12" name="Image 3" descr="preencoded.png">    </p:cNvPr>
          <p:cNvPicPr>
            <a:picLocks noChangeAspect="1"/>
          </p:cNvPicPr>
          <p:nvPr/>
        </p:nvPicPr>
        <p:blipFill>
          <a:blip r:embed="rId4"/>
          <a:stretch>
            <a:fillRect/>
          </a:stretch>
        </p:blipFill>
        <p:spPr>
          <a:xfrm>
            <a:off x="1170146" y="4723448"/>
            <a:ext cx="412909" cy="1143000"/>
          </a:xfrm>
          <a:prstGeom prst="rect">
            <a:avLst/>
          </a:prstGeom>
        </p:spPr>
      </p:pic>
      <p:sp>
        <p:nvSpPr>
          <p:cNvPr id="13" name="Text 7"/>
          <p:cNvSpPr/>
          <p:nvPr/>
        </p:nvSpPr>
        <p:spPr>
          <a:xfrm>
            <a:off x="1720691" y="4861084"/>
            <a:ext cx="1720810" cy="215027"/>
          </a:xfrm>
          <a:prstGeom prst="rect">
            <a:avLst/>
          </a:prstGeom>
          <a:noFill/>
          <a:ln/>
        </p:spPr>
        <p:txBody>
          <a:bodyPr wrap="none" lIns="0" tIns="0" rIns="0" bIns="0" rtlCol="0" anchor="t"/>
          <a:lstStyle/>
          <a:p>
            <a:pPr algn="l" indent="0" marL="0">
              <a:lnSpc>
                <a:spcPts val="1650"/>
              </a:lnSpc>
              <a:buNone/>
            </a:pPr>
            <a:r>
              <a:rPr lang="en-US" sz="1350" b="1" dirty="0">
                <a:solidFill>
                  <a:srgbClr val="443728"/>
                </a:solidFill>
                <a:latin typeface="Crimson Pro Bold" pitchFamily="34" charset="0"/>
                <a:ea typeface="Crimson Pro Bold" pitchFamily="34" charset="-122"/>
                <a:cs typeface="Crimson Pro Bold" pitchFamily="34" charset="-120"/>
              </a:rPr>
              <a:t>Крок 4: Валідація</a:t>
            </a:r>
            <a:endParaRPr lang="en-US" sz="1350" dirty="0"/>
          </a:p>
        </p:txBody>
      </p:sp>
      <p:sp>
        <p:nvSpPr>
          <p:cNvPr id="14" name="Text 8"/>
          <p:cNvSpPr/>
          <p:nvPr/>
        </p:nvSpPr>
        <p:spPr>
          <a:xfrm>
            <a:off x="1720691" y="5158621"/>
            <a:ext cx="12359045" cy="220147"/>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Протестуйте EVP на фокус-групах співробітників та кандидатів. Переконайтеся, що вона резонує з цільовою аудиторією та відображає реальність. За потреби відкоригуйте меседжі.</a:t>
            </a:r>
            <a:endParaRPr lang="en-US" sz="1050" dirty="0"/>
          </a:p>
        </p:txBody>
      </p:sp>
      <p:pic>
        <p:nvPicPr>
          <p:cNvPr id="15" name="Image 4" descr="preencoded.png">    </p:cNvPr>
          <p:cNvPicPr>
            <a:picLocks noChangeAspect="1"/>
          </p:cNvPicPr>
          <p:nvPr/>
        </p:nvPicPr>
        <p:blipFill>
          <a:blip r:embed="rId5"/>
          <a:stretch>
            <a:fillRect/>
          </a:stretch>
        </p:blipFill>
        <p:spPr>
          <a:xfrm>
            <a:off x="963573" y="5687020"/>
            <a:ext cx="412909" cy="1143000"/>
          </a:xfrm>
          <a:prstGeom prst="rect">
            <a:avLst/>
          </a:prstGeom>
        </p:spPr>
      </p:pic>
      <p:sp>
        <p:nvSpPr>
          <p:cNvPr id="16" name="Text 9"/>
          <p:cNvSpPr/>
          <p:nvPr/>
        </p:nvSpPr>
        <p:spPr>
          <a:xfrm>
            <a:off x="1514118" y="5824657"/>
            <a:ext cx="1987153" cy="215027"/>
          </a:xfrm>
          <a:prstGeom prst="rect">
            <a:avLst/>
          </a:prstGeom>
          <a:noFill/>
          <a:ln/>
        </p:spPr>
        <p:txBody>
          <a:bodyPr wrap="none" lIns="0" tIns="0" rIns="0" bIns="0" rtlCol="0" anchor="t"/>
          <a:lstStyle/>
          <a:p>
            <a:pPr algn="l" indent="0" marL="0">
              <a:lnSpc>
                <a:spcPts val="1650"/>
              </a:lnSpc>
              <a:buNone/>
            </a:pPr>
            <a:r>
              <a:rPr lang="en-US" sz="1350" b="1" dirty="0">
                <a:solidFill>
                  <a:srgbClr val="443728"/>
                </a:solidFill>
                <a:latin typeface="Crimson Pro Bold" pitchFamily="34" charset="0"/>
                <a:ea typeface="Crimson Pro Bold" pitchFamily="34" charset="-122"/>
                <a:cs typeface="Crimson Pro Bold" pitchFamily="34" charset="-120"/>
              </a:rPr>
              <a:t>Крок 5: Впровадження</a:t>
            </a:r>
            <a:endParaRPr lang="en-US" sz="1350" dirty="0"/>
          </a:p>
        </p:txBody>
      </p:sp>
      <p:sp>
        <p:nvSpPr>
          <p:cNvPr id="17" name="Text 10"/>
          <p:cNvSpPr/>
          <p:nvPr/>
        </p:nvSpPr>
        <p:spPr>
          <a:xfrm>
            <a:off x="1514118" y="6122194"/>
            <a:ext cx="12565618" cy="220147"/>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Інтегруйте EVP у всі точки контакту: кар'єрний сайт, вакансії, соцмережі, процес інтерв'ю, онбординг. Навчіть HR-команду та менеджерів комунікувати EVP послідовно.</a:t>
            </a:r>
            <a:endParaRPr lang="en-US" sz="1050" dirty="0"/>
          </a:p>
        </p:txBody>
      </p:sp>
      <p:pic>
        <p:nvPicPr>
          <p:cNvPr id="18" name="Image 5" descr="preencoded.png">    </p:cNvPr>
          <p:cNvPicPr>
            <a:picLocks noChangeAspect="1"/>
          </p:cNvPicPr>
          <p:nvPr/>
        </p:nvPicPr>
        <p:blipFill>
          <a:blip r:embed="rId6"/>
          <a:stretch>
            <a:fillRect/>
          </a:stretch>
        </p:blipFill>
        <p:spPr>
          <a:xfrm>
            <a:off x="757118" y="6650593"/>
            <a:ext cx="412909" cy="1143000"/>
          </a:xfrm>
          <a:prstGeom prst="rect">
            <a:avLst/>
          </a:prstGeom>
        </p:spPr>
      </p:pic>
      <p:sp>
        <p:nvSpPr>
          <p:cNvPr id="19" name="Text 11"/>
          <p:cNvSpPr/>
          <p:nvPr/>
        </p:nvSpPr>
        <p:spPr>
          <a:xfrm>
            <a:off x="1307663" y="6788229"/>
            <a:ext cx="1720810" cy="215027"/>
          </a:xfrm>
          <a:prstGeom prst="rect">
            <a:avLst/>
          </a:prstGeom>
          <a:noFill/>
          <a:ln/>
        </p:spPr>
        <p:txBody>
          <a:bodyPr wrap="none" lIns="0" tIns="0" rIns="0" bIns="0" rtlCol="0" anchor="t"/>
          <a:lstStyle/>
          <a:p>
            <a:pPr algn="l" indent="0" marL="0">
              <a:lnSpc>
                <a:spcPts val="1650"/>
              </a:lnSpc>
              <a:buNone/>
            </a:pPr>
            <a:r>
              <a:rPr lang="en-US" sz="1350" b="1" dirty="0">
                <a:solidFill>
                  <a:srgbClr val="443728"/>
                </a:solidFill>
                <a:latin typeface="Crimson Pro Bold" pitchFamily="34" charset="0"/>
                <a:ea typeface="Crimson Pro Bold" pitchFamily="34" charset="-122"/>
                <a:cs typeface="Crimson Pro Bold" pitchFamily="34" charset="-120"/>
              </a:rPr>
              <a:t>Крок 6: Оцінка</a:t>
            </a:r>
            <a:endParaRPr lang="en-US" sz="1350" dirty="0"/>
          </a:p>
        </p:txBody>
      </p:sp>
      <p:sp>
        <p:nvSpPr>
          <p:cNvPr id="20" name="Text 12"/>
          <p:cNvSpPr/>
          <p:nvPr/>
        </p:nvSpPr>
        <p:spPr>
          <a:xfrm>
            <a:off x="1307663" y="7085767"/>
            <a:ext cx="12772073" cy="220147"/>
          </a:xfrm>
          <a:prstGeom prst="rect">
            <a:avLst/>
          </a:prstGeom>
          <a:noFill/>
          <a:ln/>
        </p:spPr>
        <p:txBody>
          <a:bodyPr wrap="none" lIns="0" tIns="0" rIns="0" bIns="0" rtlCol="0" anchor="t"/>
          <a:lstStyle/>
          <a:p>
            <a:pPr algn="l" indent="0" marL="0">
              <a:lnSpc>
                <a:spcPts val="1700"/>
              </a:lnSpc>
              <a:buNone/>
            </a:pPr>
            <a:r>
              <a:rPr lang="en-US" sz="1050" dirty="0">
                <a:solidFill>
                  <a:srgbClr val="443728"/>
                </a:solidFill>
                <a:latin typeface="Open Sans" pitchFamily="34" charset="0"/>
                <a:ea typeface="Open Sans" pitchFamily="34" charset="-122"/>
                <a:cs typeface="Open Sans" pitchFamily="34" charset="-120"/>
              </a:rPr>
              <a:t>Відстежуйте метрики: час закриття вакансій, якість кандидатів, коефіцієнт прийняття оферів, утримання нових співробітників. Регулярно переглядайте та оновлюйте EVP.</a:t>
            </a:r>
            <a:endParaRPr lang="en-US" sz="10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84702" y="731282"/>
            <a:ext cx="7747397" cy="1091089"/>
          </a:xfrm>
          <a:prstGeom prst="rect">
            <a:avLst/>
          </a:prstGeom>
          <a:noFill/>
          <a:ln/>
        </p:spPr>
        <p:txBody>
          <a:bodyPr wrap="square" lIns="0" tIns="0" rIns="0" bIns="0" rtlCol="0" anchor="t"/>
          <a:lstStyle/>
          <a:p>
            <a:pPr algn="l" indent="0" marL="0">
              <a:lnSpc>
                <a:spcPts val="4250"/>
              </a:lnSpc>
              <a:buNone/>
            </a:pPr>
            <a:r>
              <a:rPr lang="en-US" sz="3400" b="1" dirty="0">
                <a:solidFill>
                  <a:srgbClr val="443728"/>
                </a:solidFill>
                <a:latin typeface="Crimson Pro Bold" pitchFamily="34" charset="0"/>
                <a:ea typeface="Crimson Pro Bold" pitchFamily="34" charset="-122"/>
                <a:cs typeface="Crimson Pro Bold" pitchFamily="34" charset="-120"/>
              </a:rPr>
              <a:t>Сучасний рекрутинг: нові підходи до залучення талантів</a:t>
            </a:r>
            <a:endParaRPr lang="en-US" sz="3400" dirty="0"/>
          </a:p>
        </p:txBody>
      </p:sp>
      <p:sp>
        <p:nvSpPr>
          <p:cNvPr id="4" name="Text 1"/>
          <p:cNvSpPr/>
          <p:nvPr/>
        </p:nvSpPr>
        <p:spPr>
          <a:xfrm>
            <a:off x="6184702" y="2084189"/>
            <a:ext cx="7747397" cy="1116806"/>
          </a:xfrm>
          <a:prstGeom prst="rect">
            <a:avLst/>
          </a:prstGeom>
          <a:noFill/>
          <a:ln/>
        </p:spPr>
        <p:txBody>
          <a:bodyPr wrap="square" lIns="0" tIns="0" rIns="0" bIns="0" rtlCol="0" anchor="t"/>
          <a:lstStyle/>
          <a:p>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Рекрутинг радикально змінився за останні роки. Традиційний підхід "розмістити вакансію та чекати" більше не працює. Сучасні рекрутери стають активними "мисливцями за талантами", використовуючи технології, дані та креативні стратегії для залучення найкращих кандидатів.</a:t>
            </a:r>
            <a:endParaRPr lang="en-US" sz="1350" dirty="0"/>
          </a:p>
        </p:txBody>
      </p:sp>
      <p:sp>
        <p:nvSpPr>
          <p:cNvPr id="5" name="Text 2"/>
          <p:cNvSpPr/>
          <p:nvPr/>
        </p:nvSpPr>
        <p:spPr>
          <a:xfrm>
            <a:off x="6446520" y="3593663"/>
            <a:ext cx="7485578" cy="558403"/>
          </a:xfrm>
          <a:prstGeom prst="rect">
            <a:avLst/>
          </a:prstGeom>
          <a:noFill/>
          <a:ln/>
        </p:spPr>
        <p:txBody>
          <a:bodyPr wrap="square" lIns="0" tIns="0" rIns="0" bIns="0" rtlCol="0" anchor="t"/>
          <a:lstStyle/>
          <a:p>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"Найкращі кандидати не шукають роботу – їх потрібно знаходити, залучати та переконувати"</a:t>
            </a:r>
            <a:endParaRPr lang="en-US" sz="1350" dirty="0"/>
          </a:p>
        </p:txBody>
      </p:sp>
      <p:sp>
        <p:nvSpPr>
          <p:cNvPr id="6" name="Shape 3"/>
          <p:cNvSpPr/>
          <p:nvPr/>
        </p:nvSpPr>
        <p:spPr>
          <a:xfrm>
            <a:off x="6184702" y="3397329"/>
            <a:ext cx="22860" cy="951071"/>
          </a:xfrm>
          <a:prstGeom prst="rect">
            <a:avLst/>
          </a:prstGeom>
          <a:solidFill>
            <a:srgbClr val="835E54"/>
          </a:solidFill>
          <a:ln/>
        </p:spPr>
      </p:sp>
      <p:sp>
        <p:nvSpPr>
          <p:cNvPr id="7" name="Text 4"/>
          <p:cNvSpPr/>
          <p:nvPr/>
        </p:nvSpPr>
        <p:spPr>
          <a:xfrm>
            <a:off x="6184702" y="4544735"/>
            <a:ext cx="7747397" cy="279202"/>
          </a:xfrm>
          <a:prstGeom prst="rect">
            <a:avLst/>
          </a:prstGeom>
          <a:noFill/>
          <a:ln/>
        </p:spPr>
        <p:txBody>
          <a:bodyPr wrap="none" lIns="0" tIns="0" rIns="0" bIns="0" rtlCol="0" anchor="t"/>
          <a:lstStyle/>
          <a:p>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Основні тренди сучасного рекрутингу включають:</a:t>
            </a:r>
            <a:endParaRPr lang="en-US" sz="1350" dirty="0"/>
          </a:p>
        </p:txBody>
      </p:sp>
      <p:sp>
        <p:nvSpPr>
          <p:cNvPr id="8" name="Text 5"/>
          <p:cNvSpPr/>
          <p:nvPr/>
        </p:nvSpPr>
        <p:spPr>
          <a:xfrm>
            <a:off x="6184702" y="5020270"/>
            <a:ext cx="7747397" cy="558403"/>
          </a:xfrm>
          <a:prstGeom prst="rect">
            <a:avLst/>
          </a:prstGeom>
          <a:noFill/>
          <a:ln/>
        </p:spPr>
        <p:txBody>
          <a:bodyPr wrap="square" lIns="0" tIns="0" rIns="0" bIns="0" rtlCol="0" anchor="t"/>
          <a:lstStyle/>
          <a:p>
            <a:pPr algn="l" marL="342900" indent="-342900">
              <a:lnSpc>
                <a:spcPts val="2150"/>
              </a:lnSpc>
              <a:buSzPct val="100000"/>
              <a:buChar char="•"/>
            </a:pPr>
            <a:r>
              <a:rPr lang="en-US" sz="1350" b="1" dirty="0">
                <a:solidFill>
                  <a:srgbClr val="443728"/>
                </a:solidFill>
                <a:latin typeface="Open Sans" pitchFamily="34" charset="0"/>
                <a:ea typeface="Open Sans" pitchFamily="34" charset="-122"/>
                <a:cs typeface="Open Sans" pitchFamily="34" charset="-120"/>
              </a:rPr>
              <a:t>Проактивний пошук:</a:t>
            </a:r>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 активний аутріч до пасивних кандидатів через LinkedIn, GitHub, професійні спільноти</a:t>
            </a:r>
            <a:endParaRPr lang="en-US" sz="1350" dirty="0"/>
          </a:p>
        </p:txBody>
      </p:sp>
      <p:sp>
        <p:nvSpPr>
          <p:cNvPr id="9" name="Text 6"/>
          <p:cNvSpPr/>
          <p:nvPr/>
        </p:nvSpPr>
        <p:spPr>
          <a:xfrm>
            <a:off x="6184702" y="5639753"/>
            <a:ext cx="7747397" cy="558403"/>
          </a:xfrm>
          <a:prstGeom prst="rect">
            <a:avLst/>
          </a:prstGeom>
          <a:noFill/>
          <a:ln/>
        </p:spPr>
        <p:txBody>
          <a:bodyPr wrap="square" lIns="0" tIns="0" rIns="0" bIns="0" rtlCol="0" anchor="t"/>
          <a:lstStyle/>
          <a:p>
            <a:pPr algn="l" marL="342900" indent="-342900">
              <a:lnSpc>
                <a:spcPts val="2150"/>
              </a:lnSpc>
              <a:buSzPct val="100000"/>
              <a:buChar char="•"/>
            </a:pPr>
            <a:r>
              <a:rPr lang="en-US" sz="1350" b="1" dirty="0">
                <a:solidFill>
                  <a:srgbClr val="443728"/>
                </a:solidFill>
                <a:latin typeface="Open Sans" pitchFamily="34" charset="0"/>
                <a:ea typeface="Open Sans" pitchFamily="34" charset="-122"/>
                <a:cs typeface="Open Sans" pitchFamily="34" charset="-120"/>
              </a:rPr>
              <a:t>Data-driven підхід:</a:t>
            </a:r>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 використання аналітики для оптимізації каналів залучення та прогнозування успішності кандидатів</a:t>
            </a:r>
            <a:endParaRPr lang="en-US" sz="1350" dirty="0"/>
          </a:p>
        </p:txBody>
      </p:sp>
      <p:sp>
        <p:nvSpPr>
          <p:cNvPr id="10" name="Text 7"/>
          <p:cNvSpPr/>
          <p:nvPr/>
        </p:nvSpPr>
        <p:spPr>
          <a:xfrm>
            <a:off x="6184702" y="6259235"/>
            <a:ext cx="7747397" cy="279202"/>
          </a:xfrm>
          <a:prstGeom prst="rect">
            <a:avLst/>
          </a:prstGeom>
          <a:noFill/>
          <a:ln/>
        </p:spPr>
        <p:txBody>
          <a:bodyPr wrap="none" lIns="0" tIns="0" rIns="0" bIns="0" rtlCol="0" anchor="t"/>
          <a:lstStyle/>
          <a:p>
            <a:pPr algn="l" marL="342900" indent="-342900">
              <a:lnSpc>
                <a:spcPts val="2150"/>
              </a:lnSpc>
              <a:buSzPct val="100000"/>
              <a:buChar char="•"/>
            </a:pPr>
            <a:r>
              <a:rPr lang="en-US" sz="1350" b="1" dirty="0">
                <a:solidFill>
                  <a:srgbClr val="443728"/>
                </a:solidFill>
                <a:latin typeface="Open Sans" pitchFamily="34" charset="0"/>
                <a:ea typeface="Open Sans" pitchFamily="34" charset="-122"/>
                <a:cs typeface="Open Sans" pitchFamily="34" charset="-120"/>
              </a:rPr>
              <a:t>Персоналізація:</a:t>
            </a:r>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 індивідуалізовані повідомлення та підхід до кожного кандидата</a:t>
            </a:r>
            <a:endParaRPr lang="en-US" sz="1350" dirty="0"/>
          </a:p>
        </p:txBody>
      </p:sp>
      <p:sp>
        <p:nvSpPr>
          <p:cNvPr id="11" name="Text 8"/>
          <p:cNvSpPr/>
          <p:nvPr/>
        </p:nvSpPr>
        <p:spPr>
          <a:xfrm>
            <a:off x="6184702" y="6599515"/>
            <a:ext cx="7747397" cy="558403"/>
          </a:xfrm>
          <a:prstGeom prst="rect">
            <a:avLst/>
          </a:prstGeom>
          <a:noFill/>
          <a:ln/>
        </p:spPr>
        <p:txBody>
          <a:bodyPr wrap="square" lIns="0" tIns="0" rIns="0" bIns="0" rtlCol="0" anchor="t"/>
          <a:lstStyle/>
          <a:p>
            <a:pPr algn="l" marL="342900" indent="-342900">
              <a:lnSpc>
                <a:spcPts val="2150"/>
              </a:lnSpc>
              <a:buSzPct val="100000"/>
              <a:buChar char="•"/>
            </a:pPr>
            <a:r>
              <a:rPr lang="en-US" sz="1350" b="1" dirty="0">
                <a:solidFill>
                  <a:srgbClr val="443728"/>
                </a:solidFill>
                <a:latin typeface="Open Sans" pitchFamily="34" charset="0"/>
                <a:ea typeface="Open Sans" pitchFamily="34" charset="-122"/>
                <a:cs typeface="Open Sans" pitchFamily="34" charset="-120"/>
              </a:rPr>
              <a:t>Швидкість:</a:t>
            </a:r>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 скорочення часу найму без втрати якості через автоматизацію рутинних процесів</a:t>
            </a:r>
            <a:endParaRPr lang="en-US" sz="1350" dirty="0"/>
          </a:p>
        </p:txBody>
      </p:sp>
      <p:sp>
        <p:nvSpPr>
          <p:cNvPr id="12" name="Text 9"/>
          <p:cNvSpPr/>
          <p:nvPr/>
        </p:nvSpPr>
        <p:spPr>
          <a:xfrm>
            <a:off x="6184702" y="7218998"/>
            <a:ext cx="7747397" cy="279202"/>
          </a:xfrm>
          <a:prstGeom prst="rect">
            <a:avLst/>
          </a:prstGeom>
          <a:noFill/>
          <a:ln/>
        </p:spPr>
        <p:txBody>
          <a:bodyPr wrap="none" lIns="0" tIns="0" rIns="0" bIns="0" rtlCol="0" anchor="t"/>
          <a:lstStyle/>
          <a:p>
            <a:pPr algn="l" marL="342900" indent="-342900">
              <a:lnSpc>
                <a:spcPts val="2150"/>
              </a:lnSpc>
              <a:buSzPct val="100000"/>
              <a:buChar char="•"/>
            </a:pPr>
            <a:r>
              <a:rPr lang="en-US" sz="1350" b="1" dirty="0">
                <a:solidFill>
                  <a:srgbClr val="443728"/>
                </a:solidFill>
                <a:latin typeface="Open Sans" pitchFamily="34" charset="0"/>
                <a:ea typeface="Open Sans" pitchFamily="34" charset="-122"/>
                <a:cs typeface="Open Sans" pitchFamily="34" charset="-120"/>
              </a:rPr>
              <a:t>Candidate-centric підхід:</a:t>
            </a:r>
            <a:pPr algn="l" indent="0" marL="0">
              <a:lnSpc>
                <a:spcPts val="2150"/>
              </a:lnSpc>
              <a:buNone/>
            </a:pPr>
            <a:r>
              <a:rPr lang="en-US" sz="1350" dirty="0">
                <a:solidFill>
                  <a:srgbClr val="443728"/>
                </a:solidFill>
                <a:latin typeface="Open Sans" pitchFamily="34" charset="0"/>
                <a:ea typeface="Open Sans" pitchFamily="34" charset="-122"/>
                <a:cs typeface="Open Sans" pitchFamily="34" charset="-120"/>
              </a:rPr>
              <a:t> фокус на досвіді кандидата на кожному етапі взаємодії</a:t>
            </a:r>
            <a:endParaRPr lang="en-US" sz="13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12696" y="681038"/>
            <a:ext cx="13263801" cy="478750"/>
          </a:xfrm>
          <a:prstGeom prst="rect">
            <a:avLst/>
          </a:prstGeom>
          <a:noFill/>
          <a:ln/>
        </p:spPr>
        <p:txBody>
          <a:bodyPr wrap="none" lIns="0" tIns="0" rIns="0" bIns="0" rtlCol="0" anchor="t"/>
          <a:lstStyle/>
          <a:p>
            <a:pPr algn="l" indent="0" marL="0">
              <a:lnSpc>
                <a:spcPts val="3750"/>
              </a:lnSpc>
              <a:buNone/>
            </a:pPr>
            <a:r>
              <a:rPr lang="en-US" sz="3000" b="1" dirty="0">
                <a:solidFill>
                  <a:srgbClr val="443728"/>
                </a:solidFill>
                <a:latin typeface="Crimson Pro Bold" pitchFamily="34" charset="0"/>
                <a:ea typeface="Crimson Pro Bold" pitchFamily="34" charset="-122"/>
                <a:cs typeface="Crimson Pro Bold" pitchFamily="34" charset="-120"/>
              </a:rPr>
              <a:t>Соціальний сорсинг: знаходження талантів у соціальних мережах</a:t>
            </a:r>
            <a:endParaRPr lang="en-US" sz="3000" dirty="0"/>
          </a:p>
        </p:txBody>
      </p:sp>
      <p:sp>
        <p:nvSpPr>
          <p:cNvPr id="3" name="Text 1"/>
          <p:cNvSpPr/>
          <p:nvPr/>
        </p:nvSpPr>
        <p:spPr>
          <a:xfrm>
            <a:off x="612696" y="1542574"/>
            <a:ext cx="2610445" cy="287179"/>
          </a:xfrm>
          <a:prstGeom prst="rect">
            <a:avLst/>
          </a:prstGeom>
          <a:noFill/>
          <a:ln/>
        </p:spPr>
        <p:txBody>
          <a:bodyPr wrap="none" lIns="0" tIns="0" rIns="0" bIns="0" rtlCol="0" anchor="t"/>
          <a:lstStyle/>
          <a:p>
            <a:pPr algn="l" indent="0" marL="0">
              <a:lnSpc>
                <a:spcPts val="2250"/>
              </a:lnSpc>
              <a:buNone/>
            </a:pPr>
            <a:r>
              <a:rPr lang="en-US" sz="1800" b="1" dirty="0">
                <a:solidFill>
                  <a:srgbClr val="443728"/>
                </a:solidFill>
                <a:latin typeface="Crimson Pro Bold" pitchFamily="34" charset="0"/>
                <a:ea typeface="Crimson Pro Bold" pitchFamily="34" charset="-122"/>
                <a:cs typeface="Crimson Pro Bold" pitchFamily="34" charset="-120"/>
              </a:rPr>
              <a:t>Що таке Social Sourcing?</a:t>
            </a:r>
            <a:endParaRPr lang="en-US" sz="1800" dirty="0"/>
          </a:p>
        </p:txBody>
      </p:sp>
      <p:sp>
        <p:nvSpPr>
          <p:cNvPr id="4" name="Text 2"/>
          <p:cNvSpPr/>
          <p:nvPr/>
        </p:nvSpPr>
        <p:spPr>
          <a:xfrm>
            <a:off x="612696" y="1982867"/>
            <a:ext cx="7204591" cy="735449"/>
          </a:xfrm>
          <a:prstGeom prst="rect">
            <a:avLst/>
          </a:prstGeom>
          <a:noFill/>
          <a:ln/>
        </p:spPr>
        <p:txBody>
          <a:bodyPr wrap="square" lIns="0" tIns="0" rIns="0" bIns="0" rtlCol="0" anchor="t"/>
          <a:lstStyle/>
          <a:p>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Соціальний сорсинг – це практика пошуку та залучення потенційних кандидатів через соціальні мережі та професійні платформи. Це не просто розміщення вакансій, а активна взаємодія з талантами у їхньому цифровому середовищі.</a:t>
            </a:r>
            <a:endParaRPr lang="en-US" sz="1200" dirty="0"/>
          </a:p>
        </p:txBody>
      </p:sp>
      <p:sp>
        <p:nvSpPr>
          <p:cNvPr id="5" name="Text 3"/>
          <p:cNvSpPr/>
          <p:nvPr/>
        </p:nvSpPr>
        <p:spPr>
          <a:xfrm>
            <a:off x="612696" y="2871430"/>
            <a:ext cx="2055495" cy="239316"/>
          </a:xfrm>
          <a:prstGeom prst="rect">
            <a:avLst/>
          </a:prstGeom>
          <a:noFill/>
          <a:ln/>
        </p:spPr>
        <p:txBody>
          <a:bodyPr wrap="none" lIns="0" tIns="0" rIns="0" bIns="0" rtlCol="0" anchor="t"/>
          <a:lstStyle/>
          <a:p>
            <a:pPr algn="l" indent="0" marL="0">
              <a:lnSpc>
                <a:spcPts val="1850"/>
              </a:lnSpc>
              <a:buNone/>
            </a:pPr>
            <a:r>
              <a:rPr lang="en-US" sz="1500" b="1" dirty="0">
                <a:solidFill>
                  <a:srgbClr val="443728"/>
                </a:solidFill>
                <a:latin typeface="Crimson Pro Bold" pitchFamily="34" charset="0"/>
                <a:ea typeface="Crimson Pro Bold" pitchFamily="34" charset="-122"/>
                <a:cs typeface="Crimson Pro Bold" pitchFamily="34" charset="-120"/>
              </a:rPr>
              <a:t>Основні платформи:</a:t>
            </a:r>
            <a:endParaRPr lang="en-US" sz="1500" dirty="0"/>
          </a:p>
        </p:txBody>
      </p:sp>
      <p:sp>
        <p:nvSpPr>
          <p:cNvPr id="6" name="Text 4"/>
          <p:cNvSpPr/>
          <p:nvPr/>
        </p:nvSpPr>
        <p:spPr>
          <a:xfrm>
            <a:off x="612696" y="3263860"/>
            <a:ext cx="7204591" cy="490299"/>
          </a:xfrm>
          <a:prstGeom prst="rect">
            <a:avLst/>
          </a:prstGeom>
          <a:noFill/>
          <a:ln/>
        </p:spPr>
        <p:txBody>
          <a:bodyPr wrap="square" lIns="0" tIns="0" rIns="0" bIns="0" rtlCol="0" anchor="t"/>
          <a:lstStyle/>
          <a:p>
            <a:pPr algn="l" marL="342900" indent="-342900">
              <a:lnSpc>
                <a:spcPts val="1900"/>
              </a:lnSpc>
              <a:buSzPct val="100000"/>
              <a:buChar char="•"/>
            </a:pPr>
            <a:r>
              <a:rPr lang="en-US" sz="1200" b="1" dirty="0">
                <a:solidFill>
                  <a:srgbClr val="443728"/>
                </a:solidFill>
                <a:latin typeface="Open Sans" pitchFamily="34" charset="0"/>
                <a:ea typeface="Open Sans" pitchFamily="34" charset="-122"/>
                <a:cs typeface="Open Sans" pitchFamily="34" charset="-120"/>
              </a:rPr>
              <a:t>LinkedIn:</a:t>
            </a:r>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 найпотужніша платформа для B2B-рекрутингу, пошуку професіоналів середнього та вищого рівня</a:t>
            </a:r>
            <a:endParaRPr lang="en-US" sz="1200" dirty="0"/>
          </a:p>
        </p:txBody>
      </p:sp>
      <p:sp>
        <p:nvSpPr>
          <p:cNvPr id="7" name="Text 5"/>
          <p:cNvSpPr/>
          <p:nvPr/>
        </p:nvSpPr>
        <p:spPr>
          <a:xfrm>
            <a:off x="612696" y="3807738"/>
            <a:ext cx="7204591" cy="245150"/>
          </a:xfrm>
          <a:prstGeom prst="rect">
            <a:avLst/>
          </a:prstGeom>
          <a:noFill/>
          <a:ln/>
        </p:spPr>
        <p:txBody>
          <a:bodyPr wrap="none" lIns="0" tIns="0" rIns="0" bIns="0" rtlCol="0" anchor="t"/>
          <a:lstStyle/>
          <a:p>
            <a:pPr algn="l" marL="342900" indent="-342900">
              <a:lnSpc>
                <a:spcPts val="1900"/>
              </a:lnSpc>
              <a:buSzPct val="100000"/>
              <a:buChar char="•"/>
            </a:pPr>
            <a:r>
              <a:rPr lang="en-US" sz="1200" b="1" dirty="0">
                <a:solidFill>
                  <a:srgbClr val="443728"/>
                </a:solidFill>
                <a:latin typeface="Open Sans" pitchFamily="34" charset="0"/>
                <a:ea typeface="Open Sans" pitchFamily="34" charset="-122"/>
                <a:cs typeface="Open Sans" pitchFamily="34" charset="-120"/>
              </a:rPr>
              <a:t>DOU (для IT в Україні):</a:t>
            </a:r>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 спеціалізована платформа для tech-талантів</a:t>
            </a:r>
            <a:endParaRPr lang="en-US" sz="1200" dirty="0"/>
          </a:p>
        </p:txBody>
      </p:sp>
      <p:sp>
        <p:nvSpPr>
          <p:cNvPr id="8" name="Text 6"/>
          <p:cNvSpPr/>
          <p:nvPr/>
        </p:nvSpPr>
        <p:spPr>
          <a:xfrm>
            <a:off x="612696" y="4106466"/>
            <a:ext cx="7204591" cy="245150"/>
          </a:xfrm>
          <a:prstGeom prst="rect">
            <a:avLst/>
          </a:prstGeom>
          <a:noFill/>
          <a:ln/>
        </p:spPr>
        <p:txBody>
          <a:bodyPr wrap="none" lIns="0" tIns="0" rIns="0" bIns="0" rtlCol="0" anchor="t"/>
          <a:lstStyle/>
          <a:p>
            <a:pPr algn="l" marL="342900" indent="-342900">
              <a:lnSpc>
                <a:spcPts val="1900"/>
              </a:lnSpc>
              <a:buSzPct val="100000"/>
              <a:buChar char="•"/>
            </a:pPr>
            <a:r>
              <a:rPr lang="en-US" sz="1200" b="1" dirty="0">
                <a:solidFill>
                  <a:srgbClr val="443728"/>
                </a:solidFill>
                <a:latin typeface="Open Sans" pitchFamily="34" charset="0"/>
                <a:ea typeface="Open Sans" pitchFamily="34" charset="-122"/>
                <a:cs typeface="Open Sans" pitchFamily="34" charset="-120"/>
              </a:rPr>
              <a:t>Facebook Groups:</a:t>
            </a:r>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 галузеві спільноти та професійні групи</a:t>
            </a:r>
            <a:endParaRPr lang="en-US" sz="1200" dirty="0"/>
          </a:p>
        </p:txBody>
      </p:sp>
      <p:sp>
        <p:nvSpPr>
          <p:cNvPr id="9" name="Text 7"/>
          <p:cNvSpPr/>
          <p:nvPr/>
        </p:nvSpPr>
        <p:spPr>
          <a:xfrm>
            <a:off x="612696" y="4405193"/>
            <a:ext cx="7204591" cy="245150"/>
          </a:xfrm>
          <a:prstGeom prst="rect">
            <a:avLst/>
          </a:prstGeom>
          <a:noFill/>
          <a:ln/>
        </p:spPr>
        <p:txBody>
          <a:bodyPr wrap="none" lIns="0" tIns="0" rIns="0" bIns="0" rtlCol="0" anchor="t"/>
          <a:lstStyle/>
          <a:p>
            <a:pPr algn="l" marL="342900" indent="-342900">
              <a:lnSpc>
                <a:spcPts val="1900"/>
              </a:lnSpc>
              <a:buSzPct val="100000"/>
              <a:buChar char="•"/>
            </a:pPr>
            <a:r>
              <a:rPr lang="en-US" sz="1200" b="1" dirty="0">
                <a:solidFill>
                  <a:srgbClr val="443728"/>
                </a:solidFill>
                <a:latin typeface="Open Sans" pitchFamily="34" charset="0"/>
                <a:ea typeface="Open Sans" pitchFamily="34" charset="-122"/>
                <a:cs typeface="Open Sans" pitchFamily="34" charset="-120"/>
              </a:rPr>
              <a:t>GitHub:</a:t>
            </a:r>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 для пошуку розробників через їхній код</a:t>
            </a:r>
            <a:endParaRPr lang="en-US" sz="1200" dirty="0"/>
          </a:p>
        </p:txBody>
      </p:sp>
      <p:sp>
        <p:nvSpPr>
          <p:cNvPr id="10" name="Text 8"/>
          <p:cNvSpPr/>
          <p:nvPr/>
        </p:nvSpPr>
        <p:spPr>
          <a:xfrm>
            <a:off x="612696" y="4703921"/>
            <a:ext cx="7204591" cy="245150"/>
          </a:xfrm>
          <a:prstGeom prst="rect">
            <a:avLst/>
          </a:prstGeom>
          <a:noFill/>
          <a:ln/>
        </p:spPr>
        <p:txBody>
          <a:bodyPr wrap="none" lIns="0" tIns="0" rIns="0" bIns="0" rtlCol="0" anchor="t"/>
          <a:lstStyle/>
          <a:p>
            <a:pPr algn="l" marL="342900" indent="-342900">
              <a:lnSpc>
                <a:spcPts val="1900"/>
              </a:lnSpc>
              <a:buSzPct val="100000"/>
              <a:buChar char="•"/>
            </a:pPr>
            <a:r>
              <a:rPr lang="en-US" sz="1200" b="1" dirty="0">
                <a:solidFill>
                  <a:srgbClr val="443728"/>
                </a:solidFill>
                <a:latin typeface="Open Sans" pitchFamily="34" charset="0"/>
                <a:ea typeface="Open Sans" pitchFamily="34" charset="-122"/>
                <a:cs typeface="Open Sans" pitchFamily="34" charset="-120"/>
              </a:rPr>
              <a:t>Behance/Dribbble:</a:t>
            </a:r>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 для дизайнерів та креативників</a:t>
            </a:r>
            <a:endParaRPr lang="en-US" sz="1200" dirty="0"/>
          </a:p>
        </p:txBody>
      </p:sp>
      <p:sp>
        <p:nvSpPr>
          <p:cNvPr id="11" name="Text 9"/>
          <p:cNvSpPr/>
          <p:nvPr/>
        </p:nvSpPr>
        <p:spPr>
          <a:xfrm>
            <a:off x="612696" y="5002649"/>
            <a:ext cx="7204591" cy="245150"/>
          </a:xfrm>
          <a:prstGeom prst="rect">
            <a:avLst/>
          </a:prstGeom>
          <a:noFill/>
          <a:ln/>
        </p:spPr>
        <p:txBody>
          <a:bodyPr wrap="none" lIns="0" tIns="0" rIns="0" bIns="0" rtlCol="0" anchor="t"/>
          <a:lstStyle/>
          <a:p>
            <a:pPr algn="l" marL="342900" indent="-342900">
              <a:lnSpc>
                <a:spcPts val="1900"/>
              </a:lnSpc>
              <a:buSzPct val="100000"/>
              <a:buChar char="•"/>
            </a:pPr>
            <a:r>
              <a:rPr lang="en-US" sz="1200" b="1" dirty="0">
                <a:solidFill>
                  <a:srgbClr val="443728"/>
                </a:solidFill>
                <a:latin typeface="Open Sans" pitchFamily="34" charset="0"/>
                <a:ea typeface="Open Sans" pitchFamily="34" charset="-122"/>
                <a:cs typeface="Open Sans" pitchFamily="34" charset="-120"/>
              </a:rPr>
              <a:t>Telegram:</a:t>
            </a:r>
            <a:pPr algn="l" indent="0" marL="0">
              <a:lnSpc>
                <a:spcPts val="1900"/>
              </a:lnSpc>
              <a:buNone/>
            </a:pPr>
            <a:r>
              <a:rPr lang="en-US" sz="1200" dirty="0">
                <a:solidFill>
                  <a:srgbClr val="443728"/>
                </a:solidFill>
                <a:latin typeface="Open Sans" pitchFamily="34" charset="0"/>
                <a:ea typeface="Open Sans" pitchFamily="34" charset="-122"/>
                <a:cs typeface="Open Sans" pitchFamily="34" charset="-120"/>
              </a:rPr>
              <a:t> професійні канали та чати</a:t>
            </a:r>
            <a:endParaRPr lang="en-US" sz="1200" dirty="0"/>
          </a:p>
        </p:txBody>
      </p:sp>
      <p:sp>
        <p:nvSpPr>
          <p:cNvPr id="12" name="Text 10"/>
          <p:cNvSpPr/>
          <p:nvPr/>
        </p:nvSpPr>
        <p:spPr>
          <a:xfrm>
            <a:off x="612696" y="5400913"/>
            <a:ext cx="1914763" cy="239316"/>
          </a:xfrm>
          <a:prstGeom prst="rect">
            <a:avLst/>
          </a:prstGeom>
          <a:noFill/>
          <a:ln/>
        </p:spPr>
        <p:txBody>
          <a:bodyPr wrap="none" lIns="0" tIns="0" rIns="0" bIns="0" rtlCol="0" anchor="t"/>
          <a:lstStyle/>
          <a:p>
            <a:pPr algn="l" indent="0" marL="0">
              <a:lnSpc>
                <a:spcPts val="1850"/>
              </a:lnSpc>
              <a:buNone/>
            </a:pPr>
            <a:r>
              <a:rPr lang="en-US" sz="1500" b="1" dirty="0">
                <a:solidFill>
                  <a:srgbClr val="443728"/>
                </a:solidFill>
                <a:latin typeface="Crimson Pro Bold" pitchFamily="34" charset="0"/>
                <a:ea typeface="Crimson Pro Bold" pitchFamily="34" charset="-122"/>
                <a:cs typeface="Crimson Pro Bold" pitchFamily="34" charset="-120"/>
              </a:rPr>
              <a:t>Ключові практики:</a:t>
            </a:r>
            <a:endParaRPr lang="en-US" sz="1500" dirty="0"/>
          </a:p>
        </p:txBody>
      </p:sp>
      <p:sp>
        <p:nvSpPr>
          <p:cNvPr id="13" name="Text 11"/>
          <p:cNvSpPr/>
          <p:nvPr/>
        </p:nvSpPr>
        <p:spPr>
          <a:xfrm>
            <a:off x="612696" y="5793343"/>
            <a:ext cx="7204591" cy="245150"/>
          </a:xfrm>
          <a:prstGeom prst="rect">
            <a:avLst/>
          </a:prstGeom>
          <a:noFill/>
          <a:ln/>
        </p:spPr>
        <p:txBody>
          <a:bodyPr wrap="none" lIns="0" tIns="0" rIns="0" bIns="0" rtlCol="0" anchor="t"/>
          <a:lstStyle/>
          <a:p>
            <a:pPr algn="l" marL="342900" indent="-342900">
              <a:lnSpc>
                <a:spcPts val="1900"/>
              </a:lnSpc>
              <a:buSzPct val="100000"/>
              <a:buFont typeface="+mj-lt"/>
              <a:buAutoNum type="arabicPeriod" startAt="1"/>
            </a:pPr>
            <a:r>
              <a:rPr lang="en-US" sz="1200" dirty="0">
                <a:solidFill>
                  <a:srgbClr val="443728"/>
                </a:solidFill>
                <a:latin typeface="Open Sans" pitchFamily="34" charset="0"/>
                <a:ea typeface="Open Sans" pitchFamily="34" charset="-122"/>
                <a:cs typeface="Open Sans" pitchFamily="34" charset="-120"/>
              </a:rPr>
              <a:t>Створіть сильний профіль компанії з регулярним контентом</a:t>
            </a:r>
            <a:endParaRPr lang="en-US" sz="1200" dirty="0"/>
          </a:p>
        </p:txBody>
      </p:sp>
      <p:sp>
        <p:nvSpPr>
          <p:cNvPr id="14" name="Text 12"/>
          <p:cNvSpPr/>
          <p:nvPr/>
        </p:nvSpPr>
        <p:spPr>
          <a:xfrm>
            <a:off x="612696" y="6092071"/>
            <a:ext cx="7204591" cy="245150"/>
          </a:xfrm>
          <a:prstGeom prst="rect">
            <a:avLst/>
          </a:prstGeom>
          <a:noFill/>
          <a:ln/>
        </p:spPr>
        <p:txBody>
          <a:bodyPr wrap="none" lIns="0" tIns="0" rIns="0" bIns="0" rtlCol="0" anchor="t"/>
          <a:lstStyle/>
          <a:p>
            <a:pPr algn="l" marL="342900" indent="-342900">
              <a:lnSpc>
                <a:spcPts val="1900"/>
              </a:lnSpc>
              <a:buSzPct val="100000"/>
              <a:buFont typeface="+mj-lt"/>
              <a:buAutoNum type="arabicPeriod" startAt="2"/>
            </a:pPr>
            <a:r>
              <a:rPr lang="en-US" sz="1200" dirty="0">
                <a:solidFill>
                  <a:srgbClr val="443728"/>
                </a:solidFill>
                <a:latin typeface="Open Sans" pitchFamily="34" charset="0"/>
                <a:ea typeface="Open Sans" pitchFamily="34" charset="-122"/>
                <a:cs typeface="Open Sans" pitchFamily="34" charset="-120"/>
              </a:rPr>
              <a:t>Використовуйте Boolean-пошук для точного таргетингу</a:t>
            </a:r>
            <a:endParaRPr lang="en-US" sz="1200" dirty="0"/>
          </a:p>
        </p:txBody>
      </p:sp>
      <p:sp>
        <p:nvSpPr>
          <p:cNvPr id="15" name="Text 13"/>
          <p:cNvSpPr/>
          <p:nvPr/>
        </p:nvSpPr>
        <p:spPr>
          <a:xfrm>
            <a:off x="612696" y="6390799"/>
            <a:ext cx="7204591" cy="245150"/>
          </a:xfrm>
          <a:prstGeom prst="rect">
            <a:avLst/>
          </a:prstGeom>
          <a:noFill/>
          <a:ln/>
        </p:spPr>
        <p:txBody>
          <a:bodyPr wrap="none" lIns="0" tIns="0" rIns="0" bIns="0" rtlCol="0" anchor="t"/>
          <a:lstStyle/>
          <a:p>
            <a:pPr algn="l" marL="342900" indent="-342900">
              <a:lnSpc>
                <a:spcPts val="1900"/>
              </a:lnSpc>
              <a:buSzPct val="100000"/>
              <a:buFont typeface="+mj-lt"/>
              <a:buAutoNum type="arabicPeriod" startAt="3"/>
            </a:pPr>
            <a:r>
              <a:rPr lang="en-US" sz="1200" dirty="0">
                <a:solidFill>
                  <a:srgbClr val="443728"/>
                </a:solidFill>
                <a:latin typeface="Open Sans" pitchFamily="34" charset="0"/>
                <a:ea typeface="Open Sans" pitchFamily="34" charset="-122"/>
                <a:cs typeface="Open Sans" pitchFamily="34" charset="-120"/>
              </a:rPr>
              <a:t>Персоналізуйте кожне повідомлення до кандидата</a:t>
            </a:r>
            <a:endParaRPr lang="en-US" sz="1200" dirty="0"/>
          </a:p>
        </p:txBody>
      </p:sp>
      <p:sp>
        <p:nvSpPr>
          <p:cNvPr id="16" name="Text 14"/>
          <p:cNvSpPr/>
          <p:nvPr/>
        </p:nvSpPr>
        <p:spPr>
          <a:xfrm>
            <a:off x="612696" y="6689527"/>
            <a:ext cx="7204591" cy="245150"/>
          </a:xfrm>
          <a:prstGeom prst="rect">
            <a:avLst/>
          </a:prstGeom>
          <a:noFill/>
          <a:ln/>
        </p:spPr>
        <p:txBody>
          <a:bodyPr wrap="none" lIns="0" tIns="0" rIns="0" bIns="0" rtlCol="0" anchor="t"/>
          <a:lstStyle/>
          <a:p>
            <a:pPr algn="l" marL="342900" indent="-342900">
              <a:lnSpc>
                <a:spcPts val="1900"/>
              </a:lnSpc>
              <a:buSzPct val="100000"/>
              <a:buFont typeface="+mj-lt"/>
              <a:buAutoNum type="arabicPeriod" startAt="4"/>
            </a:pPr>
            <a:r>
              <a:rPr lang="en-US" sz="1200" dirty="0">
                <a:solidFill>
                  <a:srgbClr val="443728"/>
                </a:solidFill>
                <a:latin typeface="Open Sans" pitchFamily="34" charset="0"/>
                <a:ea typeface="Open Sans" pitchFamily="34" charset="-122"/>
                <a:cs typeface="Open Sans" pitchFamily="34" charset="-120"/>
              </a:rPr>
              <a:t>Будуйте довгострокові відносини з талантами (talent pipeline)</a:t>
            </a:r>
            <a:endParaRPr lang="en-US" sz="1200" dirty="0"/>
          </a:p>
        </p:txBody>
      </p:sp>
      <p:sp>
        <p:nvSpPr>
          <p:cNvPr id="17" name="Text 15"/>
          <p:cNvSpPr/>
          <p:nvPr/>
        </p:nvSpPr>
        <p:spPr>
          <a:xfrm>
            <a:off x="8198525" y="1638300"/>
            <a:ext cx="2817614" cy="505420"/>
          </a:xfrm>
          <a:prstGeom prst="rect">
            <a:avLst/>
          </a:prstGeom>
          <a:noFill/>
          <a:ln/>
        </p:spPr>
        <p:txBody>
          <a:bodyPr wrap="none" lIns="0" tIns="0" rIns="0" bIns="0" rtlCol="0" anchor="t"/>
          <a:lstStyle/>
          <a:p>
            <a:pPr algn="ctr" indent="0" marL="0">
              <a:lnSpc>
                <a:spcPts val="3950"/>
              </a:lnSpc>
              <a:buNone/>
            </a:pPr>
            <a:r>
              <a:rPr lang="en-US" sz="3950" b="1" dirty="0">
                <a:solidFill>
                  <a:srgbClr val="835E54"/>
                </a:solidFill>
                <a:latin typeface="Crimson Pro Bold" pitchFamily="34" charset="0"/>
                <a:ea typeface="Crimson Pro Bold" pitchFamily="34" charset="-122"/>
                <a:cs typeface="Crimson Pro Bold" pitchFamily="34" charset="-120"/>
              </a:rPr>
              <a:t>87%</a:t>
            </a:r>
            <a:endParaRPr lang="en-US" sz="3950" dirty="0"/>
          </a:p>
        </p:txBody>
      </p:sp>
      <p:sp>
        <p:nvSpPr>
          <p:cNvPr id="18" name="Text 16"/>
          <p:cNvSpPr/>
          <p:nvPr/>
        </p:nvSpPr>
        <p:spPr>
          <a:xfrm>
            <a:off x="8649891" y="2335054"/>
            <a:ext cx="1914763" cy="239316"/>
          </a:xfrm>
          <a:prstGeom prst="rect">
            <a:avLst/>
          </a:prstGeom>
          <a:noFill/>
          <a:ln/>
        </p:spPr>
        <p:txBody>
          <a:bodyPr wrap="none" lIns="0" tIns="0" rIns="0" bIns="0" rtlCol="0" anchor="t"/>
          <a:lstStyle/>
          <a:p>
            <a:pPr algn="ctr" indent="0" marL="0">
              <a:lnSpc>
                <a:spcPts val="1850"/>
              </a:lnSpc>
              <a:buNone/>
            </a:pPr>
            <a:r>
              <a:rPr lang="en-US" sz="1500" b="1" dirty="0">
                <a:solidFill>
                  <a:srgbClr val="443728"/>
                </a:solidFill>
                <a:latin typeface="Crimson Pro Bold" pitchFamily="34" charset="0"/>
                <a:ea typeface="Crimson Pro Bold" pitchFamily="34" charset="-122"/>
                <a:cs typeface="Crimson Pro Bold" pitchFamily="34" charset="-120"/>
              </a:rPr>
              <a:t>Рекрутерів</a:t>
            </a:r>
            <a:endParaRPr lang="en-US" sz="1500" dirty="0"/>
          </a:p>
        </p:txBody>
      </p:sp>
      <p:sp>
        <p:nvSpPr>
          <p:cNvPr id="19" name="Text 17"/>
          <p:cNvSpPr/>
          <p:nvPr/>
        </p:nvSpPr>
        <p:spPr>
          <a:xfrm>
            <a:off x="8198525" y="2727484"/>
            <a:ext cx="2817614" cy="490299"/>
          </a:xfrm>
          <a:prstGeom prst="rect">
            <a:avLst/>
          </a:prstGeom>
          <a:noFill/>
          <a:ln/>
        </p:spPr>
        <p:txBody>
          <a:bodyPr wrap="square" lIns="0" tIns="0" rIns="0" bIns="0" rtlCol="0" anchor="t"/>
          <a:lstStyle/>
          <a:p>
            <a:pPr algn="ctr" indent="0" marL="0">
              <a:lnSpc>
                <a:spcPts val="1900"/>
              </a:lnSpc>
              <a:buNone/>
            </a:pPr>
            <a:r>
              <a:rPr lang="en-US" sz="1200" dirty="0">
                <a:solidFill>
                  <a:srgbClr val="443728"/>
                </a:solidFill>
                <a:latin typeface="Open Sans" pitchFamily="34" charset="0"/>
                <a:ea typeface="Open Sans" pitchFamily="34" charset="-122"/>
                <a:cs typeface="Open Sans" pitchFamily="34" charset="-120"/>
              </a:rPr>
              <a:t>використовують LinkedIn для пошуку кандидатів</a:t>
            </a:r>
            <a:endParaRPr lang="en-US" sz="1200" dirty="0"/>
          </a:p>
        </p:txBody>
      </p:sp>
      <p:sp>
        <p:nvSpPr>
          <p:cNvPr id="20" name="Text 18"/>
          <p:cNvSpPr/>
          <p:nvPr/>
        </p:nvSpPr>
        <p:spPr>
          <a:xfrm>
            <a:off x="11207591" y="1638300"/>
            <a:ext cx="2817614" cy="505420"/>
          </a:xfrm>
          <a:prstGeom prst="rect">
            <a:avLst/>
          </a:prstGeom>
          <a:noFill/>
          <a:ln/>
        </p:spPr>
        <p:txBody>
          <a:bodyPr wrap="none" lIns="0" tIns="0" rIns="0" bIns="0" rtlCol="0" anchor="t"/>
          <a:lstStyle/>
          <a:p>
            <a:pPr algn="ctr" indent="0" marL="0">
              <a:lnSpc>
                <a:spcPts val="3950"/>
              </a:lnSpc>
              <a:buNone/>
            </a:pPr>
            <a:r>
              <a:rPr lang="en-US" sz="3950" b="1" dirty="0">
                <a:solidFill>
                  <a:srgbClr val="835E54"/>
                </a:solidFill>
                <a:latin typeface="Crimson Pro Bold" pitchFamily="34" charset="0"/>
                <a:ea typeface="Crimson Pro Bold" pitchFamily="34" charset="-122"/>
                <a:cs typeface="Crimson Pro Bold" pitchFamily="34" charset="-120"/>
              </a:rPr>
              <a:t>3x</a:t>
            </a:r>
            <a:endParaRPr lang="en-US" sz="3950" dirty="0"/>
          </a:p>
        </p:txBody>
      </p:sp>
      <p:sp>
        <p:nvSpPr>
          <p:cNvPr id="21" name="Text 19"/>
          <p:cNvSpPr/>
          <p:nvPr/>
        </p:nvSpPr>
        <p:spPr>
          <a:xfrm>
            <a:off x="11658957" y="2335054"/>
            <a:ext cx="1914763" cy="239316"/>
          </a:xfrm>
          <a:prstGeom prst="rect">
            <a:avLst/>
          </a:prstGeom>
          <a:noFill/>
          <a:ln/>
        </p:spPr>
        <p:txBody>
          <a:bodyPr wrap="none" lIns="0" tIns="0" rIns="0" bIns="0" rtlCol="0" anchor="t"/>
          <a:lstStyle/>
          <a:p>
            <a:pPr algn="ctr" indent="0" marL="0">
              <a:lnSpc>
                <a:spcPts val="1850"/>
              </a:lnSpc>
              <a:buNone/>
            </a:pPr>
            <a:r>
              <a:rPr lang="en-US" sz="1500" b="1" dirty="0">
                <a:solidFill>
                  <a:srgbClr val="443728"/>
                </a:solidFill>
                <a:latin typeface="Crimson Pro Bold" pitchFamily="34" charset="0"/>
                <a:ea typeface="Crimson Pro Bold" pitchFamily="34" charset="-122"/>
                <a:cs typeface="Crimson Pro Bold" pitchFamily="34" charset="-120"/>
              </a:rPr>
              <a:t>Більше відгуків</a:t>
            </a:r>
            <a:endParaRPr lang="en-US" sz="1500" dirty="0"/>
          </a:p>
        </p:txBody>
      </p:sp>
      <p:sp>
        <p:nvSpPr>
          <p:cNvPr id="22" name="Text 20"/>
          <p:cNvSpPr/>
          <p:nvPr/>
        </p:nvSpPr>
        <p:spPr>
          <a:xfrm>
            <a:off x="11207591" y="2727484"/>
            <a:ext cx="2817614" cy="735449"/>
          </a:xfrm>
          <a:prstGeom prst="rect">
            <a:avLst/>
          </a:prstGeom>
          <a:noFill/>
          <a:ln/>
        </p:spPr>
        <p:txBody>
          <a:bodyPr wrap="square" lIns="0" tIns="0" rIns="0" bIns="0" rtlCol="0" anchor="t"/>
          <a:lstStyle/>
          <a:p>
            <a:pPr algn="ctr" indent="0" marL="0">
              <a:lnSpc>
                <a:spcPts val="1900"/>
              </a:lnSpc>
              <a:buNone/>
            </a:pPr>
            <a:r>
              <a:rPr lang="en-US" sz="1200" dirty="0">
                <a:solidFill>
                  <a:srgbClr val="443728"/>
                </a:solidFill>
                <a:latin typeface="Open Sans" pitchFamily="34" charset="0"/>
                <a:ea typeface="Open Sans" pitchFamily="34" charset="-122"/>
                <a:cs typeface="Open Sans" pitchFamily="34" charset="-120"/>
              </a:rPr>
              <a:t>отримують персоналізовані повідомлення порівняно зі стандартними</a:t>
            </a:r>
            <a:endParaRPr lang="en-US" sz="1200" dirty="0"/>
          </a:p>
        </p:txBody>
      </p:sp>
      <p:sp>
        <p:nvSpPr>
          <p:cNvPr id="23" name="Text 21"/>
          <p:cNvSpPr/>
          <p:nvPr/>
        </p:nvSpPr>
        <p:spPr>
          <a:xfrm>
            <a:off x="9702998" y="3845838"/>
            <a:ext cx="2817614" cy="505420"/>
          </a:xfrm>
          <a:prstGeom prst="rect">
            <a:avLst/>
          </a:prstGeom>
          <a:noFill/>
          <a:ln/>
        </p:spPr>
        <p:txBody>
          <a:bodyPr wrap="none" lIns="0" tIns="0" rIns="0" bIns="0" rtlCol="0" anchor="t"/>
          <a:lstStyle/>
          <a:p>
            <a:pPr algn="ctr" indent="0" marL="0">
              <a:lnSpc>
                <a:spcPts val="3950"/>
              </a:lnSpc>
              <a:buNone/>
            </a:pPr>
            <a:r>
              <a:rPr lang="en-US" sz="3950" b="1" dirty="0">
                <a:solidFill>
                  <a:srgbClr val="835E54"/>
                </a:solidFill>
                <a:latin typeface="Crimson Pro Bold" pitchFamily="34" charset="0"/>
                <a:ea typeface="Crimson Pro Bold" pitchFamily="34" charset="-122"/>
                <a:cs typeface="Crimson Pro Bold" pitchFamily="34" charset="-120"/>
              </a:rPr>
              <a:t>70%</a:t>
            </a:r>
            <a:endParaRPr lang="en-US" sz="3950" dirty="0"/>
          </a:p>
        </p:txBody>
      </p:sp>
      <p:sp>
        <p:nvSpPr>
          <p:cNvPr id="24" name="Text 22"/>
          <p:cNvSpPr/>
          <p:nvPr/>
        </p:nvSpPr>
        <p:spPr>
          <a:xfrm>
            <a:off x="10154364" y="4542592"/>
            <a:ext cx="1914763" cy="239316"/>
          </a:xfrm>
          <a:prstGeom prst="rect">
            <a:avLst/>
          </a:prstGeom>
          <a:noFill/>
          <a:ln/>
        </p:spPr>
        <p:txBody>
          <a:bodyPr wrap="none" lIns="0" tIns="0" rIns="0" bIns="0" rtlCol="0" anchor="t"/>
          <a:lstStyle/>
          <a:p>
            <a:pPr algn="ctr" indent="0" marL="0">
              <a:lnSpc>
                <a:spcPts val="1850"/>
              </a:lnSpc>
              <a:buNone/>
            </a:pPr>
            <a:r>
              <a:rPr lang="en-US" sz="1500" b="1" dirty="0">
                <a:solidFill>
                  <a:srgbClr val="443728"/>
                </a:solidFill>
                <a:latin typeface="Crimson Pro Bold" pitchFamily="34" charset="0"/>
                <a:ea typeface="Crimson Pro Bold" pitchFamily="34" charset="-122"/>
                <a:cs typeface="Crimson Pro Bold" pitchFamily="34" charset="-120"/>
              </a:rPr>
              <a:t>Працівників</a:t>
            </a:r>
            <a:endParaRPr lang="en-US" sz="1500" dirty="0"/>
          </a:p>
        </p:txBody>
      </p:sp>
      <p:sp>
        <p:nvSpPr>
          <p:cNvPr id="25" name="Text 23"/>
          <p:cNvSpPr/>
          <p:nvPr/>
        </p:nvSpPr>
        <p:spPr>
          <a:xfrm>
            <a:off x="9702998" y="4935022"/>
            <a:ext cx="2817614" cy="490299"/>
          </a:xfrm>
          <a:prstGeom prst="rect">
            <a:avLst/>
          </a:prstGeom>
          <a:noFill/>
          <a:ln/>
        </p:spPr>
        <p:txBody>
          <a:bodyPr wrap="square" lIns="0" tIns="0" rIns="0" bIns="0" rtlCol="0" anchor="t"/>
          <a:lstStyle/>
          <a:p>
            <a:pPr algn="ctr" indent="0" marL="0">
              <a:lnSpc>
                <a:spcPts val="1900"/>
              </a:lnSpc>
              <a:buNone/>
            </a:pPr>
            <a:r>
              <a:rPr lang="en-US" sz="1200" dirty="0">
                <a:solidFill>
                  <a:srgbClr val="443728"/>
                </a:solidFill>
                <a:latin typeface="Open Sans" pitchFamily="34" charset="0"/>
                <a:ea typeface="Open Sans" pitchFamily="34" charset="-122"/>
                <a:cs typeface="Open Sans" pitchFamily="34" charset="-120"/>
              </a:rPr>
              <a:t>є "пасивними кандидатами", яких не можна знайти на job boards</a:t>
            </a:r>
            <a:endParaRPr lang="en-US" sz="1200" dirty="0"/>
          </a:p>
        </p:txBody>
      </p:sp>
      <p:sp>
        <p:nvSpPr>
          <p:cNvPr id="26" name="Shape 24"/>
          <p:cNvSpPr/>
          <p:nvPr/>
        </p:nvSpPr>
        <p:spPr>
          <a:xfrm>
            <a:off x="8198525" y="5597604"/>
            <a:ext cx="5826681" cy="1778675"/>
          </a:xfrm>
          <a:prstGeom prst="roundRect">
            <a:avLst>
              <a:gd name="adj" fmla="val 3617"/>
            </a:avLst>
          </a:prstGeom>
          <a:solidFill>
            <a:srgbClr val="E1D4D0"/>
          </a:solidFill>
          <a:ln/>
        </p:spPr>
      </p:sp>
      <p:pic>
        <p:nvPicPr>
          <p:cNvPr id="27" name="Image 0" descr="preencoded.png">    </p:cNvPr>
          <p:cNvPicPr>
            <a:picLocks noChangeAspect="1"/>
          </p:cNvPicPr>
          <p:nvPr/>
        </p:nvPicPr>
        <p:blipFill>
          <a:blip r:embed="rId1"/>
          <a:stretch>
            <a:fillRect/>
          </a:stretch>
        </p:blipFill>
        <p:spPr>
          <a:xfrm>
            <a:off x="8351639" y="5804297"/>
            <a:ext cx="239316" cy="191453"/>
          </a:xfrm>
          <a:prstGeom prst="rect">
            <a:avLst/>
          </a:prstGeom>
        </p:spPr>
      </p:pic>
      <p:sp>
        <p:nvSpPr>
          <p:cNvPr id="28" name="Text 25"/>
          <p:cNvSpPr/>
          <p:nvPr/>
        </p:nvSpPr>
        <p:spPr>
          <a:xfrm>
            <a:off x="8744069" y="5788938"/>
            <a:ext cx="2449116" cy="239316"/>
          </a:xfrm>
          <a:prstGeom prst="rect">
            <a:avLst/>
          </a:prstGeom>
          <a:noFill/>
          <a:ln/>
        </p:spPr>
        <p:txBody>
          <a:bodyPr wrap="none" lIns="0" tIns="0" rIns="0" bIns="0" rtlCol="0" anchor="t"/>
          <a:lstStyle/>
          <a:p>
            <a:pPr algn="l" indent="0" marL="0">
              <a:lnSpc>
                <a:spcPts val="1850"/>
              </a:lnSpc>
              <a:buNone/>
            </a:pPr>
            <a:r>
              <a:rPr lang="en-US" sz="1500" b="1" dirty="0">
                <a:solidFill>
                  <a:srgbClr val="000000"/>
                </a:solidFill>
                <a:latin typeface="Crimson Pro Bold" pitchFamily="34" charset="0"/>
                <a:ea typeface="Crimson Pro Bold" pitchFamily="34" charset="-122"/>
                <a:cs typeface="Crimson Pro Bold" pitchFamily="34" charset="-120"/>
              </a:rPr>
              <a:t>💡</a:t>
            </a:r>
            <a:pPr algn="l" indent="0" marL="0">
              <a:lnSpc>
                <a:spcPts val="1850"/>
              </a:lnSpc>
              <a:buNone/>
            </a:pPr>
            <a:r>
              <a:rPr lang="en-US" sz="1500" b="1" dirty="0">
                <a:solidFill>
                  <a:srgbClr val="000000"/>
                </a:solidFill>
                <a:latin typeface="Crimson Pro Bold" pitchFamily="34" charset="0"/>
                <a:ea typeface="Crimson Pro Bold" pitchFamily="34" charset="-122"/>
                <a:cs typeface="Crimson Pro Bold" pitchFamily="34" charset="-120"/>
              </a:rPr>
              <a:t> Практичний приклад</a:t>
            </a:r>
            <a:endParaRPr lang="en-US" sz="1500" dirty="0"/>
          </a:p>
        </p:txBody>
      </p:sp>
      <p:sp>
        <p:nvSpPr>
          <p:cNvPr id="29" name="Text 26"/>
          <p:cNvSpPr/>
          <p:nvPr/>
        </p:nvSpPr>
        <p:spPr>
          <a:xfrm>
            <a:off x="8744069" y="6181368"/>
            <a:ext cx="5128022" cy="980599"/>
          </a:xfrm>
          <a:prstGeom prst="rect">
            <a:avLst/>
          </a:prstGeom>
          <a:noFill/>
          <a:ln/>
        </p:spPr>
        <p:txBody>
          <a:bodyPr wrap="square" lIns="0" tIns="0" rIns="0" bIns="0" rtlCol="0" anchor="t"/>
          <a:lstStyle/>
          <a:p>
            <a:pPr algn="l" indent="0" marL="0">
              <a:lnSpc>
                <a:spcPts val="1900"/>
              </a:lnSpc>
              <a:buNone/>
            </a:pPr>
            <a:r>
              <a:rPr lang="en-US" sz="1200" dirty="0">
                <a:solidFill>
                  <a:srgbClr val="000000"/>
                </a:solidFill>
                <a:latin typeface="Open Sans" pitchFamily="34" charset="0"/>
                <a:ea typeface="Open Sans" pitchFamily="34" charset="-122"/>
                <a:cs typeface="Open Sans" pitchFamily="34" charset="-120"/>
              </a:rPr>
              <a:t>Замість загального "Ми шукаємо Senior Developer" напишіть: "Привіт, [Ім'я]! Помітив ваш проект [назва] на GitHub – вражаюча робота з архітектурою. Ми в [Компанія] працюємо над схожими викликами у сфері [domain]. Цікаво було б обговорити можливості?"</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2025-10-28T07:37:35Z</dcterms:created>
  <dcterms:modified xsi:type="dcterms:W3CDTF">2025-10-28T07:37:35Z</dcterms:modified>
</cp:coreProperties>
</file>