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Crimson Pro"/>
      <p:regular r:id="rId27"/>
    </p:embeddedFont>
    <p:embeddedFont>
      <p:font typeface="Crimson Pro"/>
      <p:regular r:id="rId28"/>
    </p:embeddedFont>
    <p:embeddedFont>
      <p:font typeface="Crimson Pro"/>
      <p:regular r:id="rId29"/>
    </p:embeddedFont>
    <p:embeddedFont>
      <p:font typeface="Crimson Pro"/>
      <p:regular r:id="rId30"/>
    </p:embeddedFont>
    <p:embeddedFont>
      <p:font typeface="Open Sans"/>
      <p:regular r:id="rId31"/>
    </p:embeddedFont>
    <p:embeddedFont>
      <p:font typeface="Open Sans"/>
      <p:regular r:id="rId32"/>
    </p:embeddedFont>
    <p:embeddedFont>
      <p:font typeface="Open Sans"/>
      <p:regular r:id="rId33"/>
    </p:embeddedFont>
    <p:embeddedFont>
      <p:font typeface="Open Sans"/>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sv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slideLayout" Target="../slideLayouts/slideLayout12.xml"/><Relationship Id="rId1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svg"/><Relationship Id="rId4" Type="http://schemas.openxmlformats.org/officeDocument/2006/relationships/image" Target="../media/image-12-4.png"/><Relationship Id="rId5" Type="http://schemas.openxmlformats.org/officeDocument/2006/relationships/image" Target="../media/image-12-5.svg"/><Relationship Id="rId6" Type="http://schemas.openxmlformats.org/officeDocument/2006/relationships/image" Target="../media/image-12-6.png"/><Relationship Id="rId7" Type="http://schemas.openxmlformats.org/officeDocument/2006/relationships/image" Target="../media/image-12-7.svg"/><Relationship Id="rId8" Type="http://schemas.openxmlformats.org/officeDocument/2006/relationships/slideLayout" Target="../slideLayouts/slideLayout13.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slideLayout" Target="../slideLayouts/slideLayout14.xml"/><Relationship Id="rId10"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5.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svg"/><Relationship Id="rId4" Type="http://schemas.openxmlformats.org/officeDocument/2006/relationships/image" Target="../media/image-15-4.png"/><Relationship Id="rId5" Type="http://schemas.openxmlformats.org/officeDocument/2006/relationships/image" Target="../media/image-15-5.svg"/><Relationship Id="rId6" Type="http://schemas.openxmlformats.org/officeDocument/2006/relationships/image" Target="../media/image-15-6.png"/><Relationship Id="rId7" Type="http://schemas.openxmlformats.org/officeDocument/2006/relationships/image" Target="../media/image-15-7.sv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slideLayout" Target="../slideLayouts/slideLayout16.xml"/><Relationship Id="rId11"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slideLayout" Target="../slideLayouts/slideLayout18.xml"/><Relationship Id="rId10"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slideLayout" Target="../slideLayouts/slideLayout10.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718316"/>
            <a:ext cx="7556421" cy="1860233"/>
          </a:xfrm>
          <a:prstGeom prst="rect">
            <a:avLst/>
          </a:prstGeom>
          <a:noFill/>
          <a:ln/>
        </p:spPr>
        <p:txBody>
          <a:bodyPr wrap="squar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Розвиток компетенцій та системи корпоративного навчання</a:t>
            </a:r>
            <a:endParaRPr lang="en-US" sz="3900" dirty="0"/>
          </a:p>
        </p:txBody>
      </p:sp>
      <p:sp>
        <p:nvSpPr>
          <p:cNvPr id="4" name="Text 1"/>
          <p:cNvSpPr/>
          <p:nvPr/>
        </p:nvSpPr>
        <p:spPr>
          <a:xfrm>
            <a:off x="6280190" y="4876205"/>
            <a:ext cx="7556421"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Стратегічний підхід до побудови ефективних навчальних екосистем у сучасних організаціях</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48070" y="514350"/>
            <a:ext cx="6300907" cy="584359"/>
          </a:xfrm>
          <a:prstGeom prst="rect">
            <a:avLst/>
          </a:prstGeom>
          <a:noFill/>
          <a:ln/>
        </p:spPr>
        <p:txBody>
          <a:bodyPr wrap="none" lIns="0" tIns="0" rIns="0" bIns="0" rtlCol="0" anchor="t"/>
          <a:lstStyle/>
          <a:p>
            <a:pPr algn="l" indent="0" marL="0">
              <a:lnSpc>
                <a:spcPts val="4600"/>
              </a:lnSpc>
              <a:buNone/>
            </a:pPr>
            <a:r>
              <a:rPr lang="en-US" sz="3650" b="1" dirty="0">
                <a:solidFill>
                  <a:srgbClr val="443728"/>
                </a:solidFill>
                <a:latin typeface="Crimson Pro Bold" pitchFamily="34" charset="0"/>
                <a:ea typeface="Crimson Pro Bold" pitchFamily="34" charset="-122"/>
                <a:cs typeface="Crimson Pro Bold" pitchFamily="34" charset="-120"/>
              </a:rPr>
              <a:t>Соціальне навчання (20%)</a:t>
            </a:r>
            <a:endParaRPr lang="en-US" sz="3650" dirty="0"/>
          </a:p>
        </p:txBody>
      </p:sp>
      <p:pic>
        <p:nvPicPr>
          <p:cNvPr id="3" name="Image 0" descr="preencoded.png">    </p:cNvPr>
          <p:cNvPicPr>
            <a:picLocks noChangeAspect="1"/>
          </p:cNvPicPr>
          <p:nvPr/>
        </p:nvPicPr>
        <p:blipFill>
          <a:blip r:embed="rId1"/>
          <a:stretch>
            <a:fillRect/>
          </a:stretch>
        </p:blipFill>
        <p:spPr>
          <a:xfrm>
            <a:off x="748070" y="1589603"/>
            <a:ext cx="6339007" cy="6339007"/>
          </a:xfrm>
          <a:prstGeom prst="rect">
            <a:avLst/>
          </a:prstGeom>
        </p:spPr>
      </p:pic>
      <p:sp>
        <p:nvSpPr>
          <p:cNvPr id="4" name="Text 1"/>
          <p:cNvSpPr/>
          <p:nvPr/>
        </p:nvSpPr>
        <p:spPr>
          <a:xfrm>
            <a:off x="7550944" y="1566148"/>
            <a:ext cx="4346258" cy="350639"/>
          </a:xfrm>
          <a:prstGeom prst="rect">
            <a:avLst/>
          </a:prstGeom>
          <a:noFill/>
          <a:ln/>
        </p:spPr>
        <p:txBody>
          <a:bodyPr wrap="none" lIns="0" tIns="0" rIns="0" bIns="0" rtlCol="0" anchor="t"/>
          <a:lstStyle/>
          <a:p>
            <a:pPr algn="l" indent="0" marL="0">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Форми соціального навчання</a:t>
            </a:r>
            <a:endParaRPr lang="en-US" sz="2200" dirty="0"/>
          </a:p>
        </p:txBody>
      </p:sp>
      <p:sp>
        <p:nvSpPr>
          <p:cNvPr id="5" name="Text 2"/>
          <p:cNvSpPr/>
          <p:nvPr/>
        </p:nvSpPr>
        <p:spPr>
          <a:xfrm>
            <a:off x="7550944" y="2103715"/>
            <a:ext cx="6339007" cy="598408"/>
          </a:xfrm>
          <a:prstGeom prst="rect">
            <a:avLst/>
          </a:prstGeom>
          <a:noFill/>
          <a:ln/>
        </p:spPr>
        <p:txBody>
          <a:bodyPr wrap="square" lIns="0" tIns="0" rIns="0" bIns="0" rtlCol="0" anchor="t"/>
          <a:lstStyle/>
          <a:p>
            <a:pPr algn="l" marL="342900" indent="-342900">
              <a:lnSpc>
                <a:spcPts val="2350"/>
              </a:lnSpc>
              <a:buSzPct val="100000"/>
              <a:buChar char="•"/>
            </a:pPr>
            <a:r>
              <a:rPr lang="en-US" sz="1450" b="1" dirty="0">
                <a:solidFill>
                  <a:srgbClr val="443728"/>
                </a:solidFill>
                <a:latin typeface="Open Sans" pitchFamily="34" charset="0"/>
                <a:ea typeface="Open Sans" pitchFamily="34" charset="-122"/>
                <a:cs typeface="Open Sans" pitchFamily="34" charset="-120"/>
              </a:rPr>
              <a:t>Менторство:</a:t>
            </a:r>
            <a:pPr algn="l" indent="0" marL="0">
              <a:lnSpc>
                <a:spcPts val="2350"/>
              </a:lnSpc>
              <a:buNone/>
            </a:pPr>
            <a:r>
              <a:rPr lang="en-US" sz="1450" dirty="0">
                <a:solidFill>
                  <a:srgbClr val="443728"/>
                </a:solidFill>
                <a:latin typeface="Open Sans" pitchFamily="34" charset="0"/>
                <a:ea typeface="Open Sans" pitchFamily="34" charset="-122"/>
                <a:cs typeface="Open Sans" pitchFamily="34" charset="-120"/>
              </a:rPr>
              <a:t> довгострокові відносини з досвідченим фахівцем для передачі знань та розвитку кар'єри</a:t>
            </a:r>
            <a:endParaRPr lang="en-US" sz="1450" dirty="0"/>
          </a:p>
        </p:txBody>
      </p:sp>
      <p:sp>
        <p:nvSpPr>
          <p:cNvPr id="6" name="Text 3"/>
          <p:cNvSpPr/>
          <p:nvPr/>
        </p:nvSpPr>
        <p:spPr>
          <a:xfrm>
            <a:off x="7550944" y="2767489"/>
            <a:ext cx="6339007" cy="598408"/>
          </a:xfrm>
          <a:prstGeom prst="rect">
            <a:avLst/>
          </a:prstGeom>
          <a:noFill/>
          <a:ln/>
        </p:spPr>
        <p:txBody>
          <a:bodyPr wrap="square" lIns="0" tIns="0" rIns="0" bIns="0" rtlCol="0" anchor="t"/>
          <a:lstStyle/>
          <a:p>
            <a:pPr algn="l" marL="342900" indent="-342900">
              <a:lnSpc>
                <a:spcPts val="2350"/>
              </a:lnSpc>
              <a:buSzPct val="100000"/>
              <a:buChar char="•"/>
            </a:pPr>
            <a:r>
              <a:rPr lang="en-US" sz="1450" b="1" dirty="0">
                <a:solidFill>
                  <a:srgbClr val="443728"/>
                </a:solidFill>
                <a:latin typeface="Open Sans" pitchFamily="34" charset="0"/>
                <a:ea typeface="Open Sans" pitchFamily="34" charset="-122"/>
                <a:cs typeface="Open Sans" pitchFamily="34" charset="-120"/>
              </a:rPr>
              <a:t>Коучинг:</a:t>
            </a:r>
            <a:pPr algn="l" indent="0" marL="0">
              <a:lnSpc>
                <a:spcPts val="2350"/>
              </a:lnSpc>
              <a:buNone/>
            </a:pPr>
            <a:r>
              <a:rPr lang="en-US" sz="1450" dirty="0">
                <a:solidFill>
                  <a:srgbClr val="443728"/>
                </a:solidFill>
                <a:latin typeface="Open Sans" pitchFamily="34" charset="0"/>
                <a:ea typeface="Open Sans" pitchFamily="34" charset="-122"/>
                <a:cs typeface="Open Sans" pitchFamily="34" charset="-120"/>
              </a:rPr>
              <a:t> цільові сесії для розвитку конкретних навичок та подолання викликів</a:t>
            </a:r>
            <a:endParaRPr lang="en-US" sz="1450" dirty="0"/>
          </a:p>
        </p:txBody>
      </p:sp>
      <p:sp>
        <p:nvSpPr>
          <p:cNvPr id="7" name="Text 4"/>
          <p:cNvSpPr/>
          <p:nvPr/>
        </p:nvSpPr>
        <p:spPr>
          <a:xfrm>
            <a:off x="7550944" y="3431262"/>
            <a:ext cx="6339007" cy="598408"/>
          </a:xfrm>
          <a:prstGeom prst="rect">
            <a:avLst/>
          </a:prstGeom>
          <a:noFill/>
          <a:ln/>
        </p:spPr>
        <p:txBody>
          <a:bodyPr wrap="square" lIns="0" tIns="0" rIns="0" bIns="0" rtlCol="0" anchor="t"/>
          <a:lstStyle/>
          <a:p>
            <a:pPr algn="l" marL="342900" indent="-342900">
              <a:lnSpc>
                <a:spcPts val="2350"/>
              </a:lnSpc>
              <a:buSzPct val="100000"/>
              <a:buChar char="•"/>
            </a:pPr>
            <a:r>
              <a:rPr lang="en-US" sz="1450" b="1" dirty="0">
                <a:solidFill>
                  <a:srgbClr val="443728"/>
                </a:solidFill>
                <a:latin typeface="Open Sans" pitchFamily="34" charset="0"/>
                <a:ea typeface="Open Sans" pitchFamily="34" charset="-122"/>
                <a:cs typeface="Open Sans" pitchFamily="34" charset="-120"/>
              </a:rPr>
              <a:t>Зворотний зв'язок:</a:t>
            </a:r>
            <a:pPr algn="l" indent="0" marL="0">
              <a:lnSpc>
                <a:spcPts val="2350"/>
              </a:lnSpc>
              <a:buNone/>
            </a:pPr>
            <a:r>
              <a:rPr lang="en-US" sz="1450" dirty="0">
                <a:solidFill>
                  <a:srgbClr val="443728"/>
                </a:solidFill>
                <a:latin typeface="Open Sans" pitchFamily="34" charset="0"/>
                <a:ea typeface="Open Sans" pitchFamily="34" charset="-122"/>
                <a:cs typeface="Open Sans" pitchFamily="34" charset="-120"/>
              </a:rPr>
              <a:t> регулярна конструктивна оцінка від керівників та колег</a:t>
            </a:r>
            <a:endParaRPr lang="en-US" sz="1450" dirty="0"/>
          </a:p>
        </p:txBody>
      </p:sp>
      <p:sp>
        <p:nvSpPr>
          <p:cNvPr id="8" name="Text 5"/>
          <p:cNvSpPr/>
          <p:nvPr/>
        </p:nvSpPr>
        <p:spPr>
          <a:xfrm>
            <a:off x="7550944" y="4095036"/>
            <a:ext cx="6339007" cy="299204"/>
          </a:xfrm>
          <a:prstGeom prst="rect">
            <a:avLst/>
          </a:prstGeom>
          <a:noFill/>
          <a:ln/>
        </p:spPr>
        <p:txBody>
          <a:bodyPr wrap="none" lIns="0" tIns="0" rIns="0" bIns="0" rtlCol="0" anchor="t"/>
          <a:lstStyle/>
          <a:p>
            <a:pPr algn="l" marL="342900" indent="-342900">
              <a:lnSpc>
                <a:spcPts val="2350"/>
              </a:lnSpc>
              <a:buSzPct val="100000"/>
              <a:buChar char="•"/>
            </a:pPr>
            <a:r>
              <a:rPr lang="en-US" sz="1450" b="1" dirty="0">
                <a:solidFill>
                  <a:srgbClr val="443728"/>
                </a:solidFill>
                <a:latin typeface="Open Sans" pitchFamily="34" charset="0"/>
                <a:ea typeface="Open Sans" pitchFamily="34" charset="-122"/>
                <a:cs typeface="Open Sans" pitchFamily="34" charset="-120"/>
              </a:rPr>
              <a:t>Спільноти практики:</a:t>
            </a:r>
            <a:pPr algn="l" indent="0" marL="0">
              <a:lnSpc>
                <a:spcPts val="2350"/>
              </a:lnSpc>
              <a:buNone/>
            </a:pPr>
            <a:r>
              <a:rPr lang="en-US" sz="1450" dirty="0">
                <a:solidFill>
                  <a:srgbClr val="443728"/>
                </a:solidFill>
                <a:latin typeface="Open Sans" pitchFamily="34" charset="0"/>
                <a:ea typeface="Open Sans" pitchFamily="34" charset="-122"/>
                <a:cs typeface="Open Sans" pitchFamily="34" charset="-120"/>
              </a:rPr>
              <a:t> неформальні групи для обміну досвідом</a:t>
            </a:r>
            <a:endParaRPr lang="en-US" sz="1450" dirty="0"/>
          </a:p>
        </p:txBody>
      </p:sp>
      <p:sp>
        <p:nvSpPr>
          <p:cNvPr id="9" name="Text 6"/>
          <p:cNvSpPr/>
          <p:nvPr/>
        </p:nvSpPr>
        <p:spPr>
          <a:xfrm>
            <a:off x="7550944" y="4459605"/>
            <a:ext cx="6339007" cy="299204"/>
          </a:xfrm>
          <a:prstGeom prst="rect">
            <a:avLst/>
          </a:prstGeom>
          <a:noFill/>
          <a:ln/>
        </p:spPr>
        <p:txBody>
          <a:bodyPr wrap="none" lIns="0" tIns="0" rIns="0" bIns="0" rtlCol="0" anchor="t"/>
          <a:lstStyle/>
          <a:p>
            <a:pPr algn="l" marL="342900" indent="-342900">
              <a:lnSpc>
                <a:spcPts val="2350"/>
              </a:lnSpc>
              <a:buSzPct val="100000"/>
              <a:buChar char="•"/>
            </a:pPr>
            <a:r>
              <a:rPr lang="en-US" sz="1450" b="1" dirty="0">
                <a:solidFill>
                  <a:srgbClr val="443728"/>
                </a:solidFill>
                <a:latin typeface="Open Sans" pitchFamily="34" charset="0"/>
                <a:ea typeface="Open Sans" pitchFamily="34" charset="-122"/>
                <a:cs typeface="Open Sans" pitchFamily="34" charset="-120"/>
              </a:rPr>
              <a:t>Пірингове навчання:</a:t>
            </a:r>
            <a:pPr algn="l" indent="0" marL="0">
              <a:lnSpc>
                <a:spcPts val="2350"/>
              </a:lnSpc>
              <a:buNone/>
            </a:pPr>
            <a:r>
              <a:rPr lang="en-US" sz="1450" dirty="0">
                <a:solidFill>
                  <a:srgbClr val="443728"/>
                </a:solidFill>
                <a:latin typeface="Open Sans" pitchFamily="34" charset="0"/>
                <a:ea typeface="Open Sans" pitchFamily="34" charset="-122"/>
                <a:cs typeface="Open Sans" pitchFamily="34" charset="-120"/>
              </a:rPr>
              <a:t> взаємне навчання між колегами</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3542467" y="894636"/>
            <a:ext cx="10294144" cy="620078"/>
          </a:xfrm>
          <a:prstGeom prst="rect">
            <a:avLst/>
          </a:prstGeom>
          <a:noFill/>
          <a:ln/>
        </p:spPr>
        <p:txBody>
          <a:bodyPr wrap="none" lIns="0" tIns="0" rIns="0" bIns="0" rtlCol="0" anchor="t"/>
          <a:lstStyle/>
          <a:p>
            <a:pPr rtl="1" algn="r"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Коучинг у корпоративному середовищі</a:t>
            </a:r>
            <a:endParaRPr lang="en-US" sz="3900" dirty="0"/>
          </a:p>
        </p:txBody>
      </p:sp>
      <p:sp>
        <p:nvSpPr>
          <p:cNvPr id="3" name="Text 1"/>
          <p:cNvSpPr/>
          <p:nvPr/>
        </p:nvSpPr>
        <p:spPr>
          <a:xfrm>
            <a:off x="9895284" y="2604968"/>
            <a:ext cx="2480905" cy="310158"/>
          </a:xfrm>
          <a:prstGeom prst="rect">
            <a:avLst/>
          </a:prstGeom>
          <a:noFill/>
          <a:ln/>
        </p:spPr>
        <p:txBody>
          <a:bodyPr wrap="none" lIns="0" tIns="0" rIns="0" bIns="0" rtlCol="0" anchor="t"/>
          <a:lstStyle/>
          <a:p>
            <a:pPr rtl="1"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Визначення мети</a:t>
            </a:r>
            <a:endParaRPr lang="en-US" sz="1950" dirty="0"/>
          </a:p>
        </p:txBody>
      </p:sp>
      <p:sp>
        <p:nvSpPr>
          <p:cNvPr id="4" name="Text 2"/>
          <p:cNvSpPr/>
          <p:nvPr/>
        </p:nvSpPr>
        <p:spPr>
          <a:xfrm>
            <a:off x="9895284" y="3034189"/>
            <a:ext cx="3941326" cy="317540"/>
          </a:xfrm>
          <a:prstGeom prst="rect">
            <a:avLst/>
          </a:prstGeom>
          <a:noFill/>
          <a:ln/>
        </p:spPr>
        <p:txBody>
          <a:bodyPr wrap="none" lIns="0" tIns="0" rIns="0" bIns="0" rtlCol="0" anchor="t"/>
          <a:lstStyle/>
          <a:p>
            <a:pPr rtl="1"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Конкретні, вимірювані цілі розвитку</a:t>
            </a:r>
            <a:endParaRPr lang="en-US" sz="1550" dirty="0"/>
          </a:p>
        </p:txBody>
      </p:sp>
      <p:pic>
        <p:nvPicPr>
          <p:cNvPr id="5" name="Image 0" descr="preencoded.png">    </p:cNvPr>
          <p:cNvPicPr>
            <a:picLocks noChangeAspect="1"/>
          </p:cNvPicPr>
          <p:nvPr/>
        </p:nvPicPr>
        <p:blipFill>
          <a:blip r:embed="rId1"/>
          <a:stretch>
            <a:fillRect/>
          </a:stretch>
        </p:blipFill>
        <p:spPr>
          <a:xfrm>
            <a:off x="5032653" y="1911548"/>
            <a:ext cx="4564975" cy="4564975"/>
          </a:xfrm>
          <a:prstGeom prst="rect">
            <a:avLst/>
          </a:prstGeom>
        </p:spPr>
      </p:pic>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8475" y="2898041"/>
            <a:ext cx="296942" cy="296942"/>
          </a:xfrm>
          <a:prstGeom prst="rect">
            <a:avLst/>
          </a:prstGeom>
        </p:spPr>
      </p:pic>
      <p:sp>
        <p:nvSpPr>
          <p:cNvPr id="7" name="Text 3"/>
          <p:cNvSpPr/>
          <p:nvPr/>
        </p:nvSpPr>
        <p:spPr>
          <a:xfrm>
            <a:off x="1702832" y="2199680"/>
            <a:ext cx="3032165" cy="310158"/>
          </a:xfrm>
          <a:prstGeom prst="rect">
            <a:avLst/>
          </a:prstGeom>
          <a:noFill/>
          <a:ln/>
        </p:spPr>
        <p:txBody>
          <a:bodyPr wrap="none" lIns="0" tIns="0" rIns="0" bIns="0" rtlCol="0" anchor="t"/>
          <a:lstStyle/>
          <a:p>
            <a:pPr rtl="1" algn="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Аналіз поточного стану</a:t>
            </a:r>
            <a:endParaRPr lang="en-US" sz="1950" dirty="0"/>
          </a:p>
        </p:txBody>
      </p:sp>
      <p:sp>
        <p:nvSpPr>
          <p:cNvPr id="8" name="Text 4"/>
          <p:cNvSpPr/>
          <p:nvPr/>
        </p:nvSpPr>
        <p:spPr>
          <a:xfrm>
            <a:off x="793790" y="2628900"/>
            <a:ext cx="3941207" cy="317540"/>
          </a:xfrm>
          <a:prstGeom prst="rect">
            <a:avLst/>
          </a:prstGeom>
          <a:noFill/>
          <a:ln/>
        </p:spPr>
        <p:txBody>
          <a:bodyPr wrap="none" lIns="0" tIns="0" rIns="0" bIns="0" rtlCol="0" anchor="t"/>
          <a:lstStyle/>
          <a:p>
            <a:pPr rtl="1" algn="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Оцінка сильних сторін та зон розвитку</a:t>
            </a:r>
            <a:endParaRPr lang="en-US" sz="1550" dirty="0"/>
          </a:p>
        </p:txBody>
      </p:sp>
      <p:pic>
        <p:nvPicPr>
          <p:cNvPr id="9" name="Image 2" descr="preencoded.png">    </p:cNvPr>
          <p:cNvPicPr>
            <a:picLocks noChangeAspect="1"/>
          </p:cNvPicPr>
          <p:nvPr/>
        </p:nvPicPr>
        <p:blipFill>
          <a:blip r:embed="rId4"/>
          <a:stretch>
            <a:fillRect/>
          </a:stretch>
        </p:blipFill>
        <p:spPr>
          <a:xfrm>
            <a:off x="5032653" y="1911548"/>
            <a:ext cx="4564975" cy="4564975"/>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8957" y="2633365"/>
            <a:ext cx="296942" cy="296942"/>
          </a:xfrm>
          <a:prstGeom prst="rect">
            <a:avLst/>
          </a:prstGeom>
        </p:spPr>
      </p:pic>
      <p:sp>
        <p:nvSpPr>
          <p:cNvPr id="11" name="Text 5"/>
          <p:cNvSpPr/>
          <p:nvPr/>
        </p:nvSpPr>
        <p:spPr>
          <a:xfrm>
            <a:off x="2154912" y="3820597"/>
            <a:ext cx="2480905" cy="310158"/>
          </a:xfrm>
          <a:prstGeom prst="rect">
            <a:avLst/>
          </a:prstGeom>
          <a:noFill/>
          <a:ln/>
        </p:spPr>
        <p:txBody>
          <a:bodyPr wrap="none" lIns="0" tIns="0" rIns="0" bIns="0" rtlCol="0" anchor="t"/>
          <a:lstStyle/>
          <a:p>
            <a:pPr rtl="1" algn="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Генерація рішень</a:t>
            </a:r>
            <a:endParaRPr lang="en-US" sz="1950" dirty="0"/>
          </a:p>
        </p:txBody>
      </p:sp>
      <p:sp>
        <p:nvSpPr>
          <p:cNvPr id="12" name="Text 6"/>
          <p:cNvSpPr/>
          <p:nvPr/>
        </p:nvSpPr>
        <p:spPr>
          <a:xfrm>
            <a:off x="793790" y="4249817"/>
            <a:ext cx="3842028" cy="317540"/>
          </a:xfrm>
          <a:prstGeom prst="rect">
            <a:avLst/>
          </a:prstGeom>
          <a:noFill/>
          <a:ln/>
        </p:spPr>
        <p:txBody>
          <a:bodyPr wrap="none" lIns="0" tIns="0" rIns="0" bIns="0" rtlCol="0" anchor="t"/>
          <a:lstStyle/>
          <a:p>
            <a:pPr rtl="1" algn="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Дослідження варіантів та підходів</a:t>
            </a:r>
            <a:endParaRPr lang="en-US" sz="1550" dirty="0"/>
          </a:p>
        </p:txBody>
      </p:sp>
      <p:pic>
        <p:nvPicPr>
          <p:cNvPr id="13" name="Image 4" descr="preencoded.png">    </p:cNvPr>
          <p:cNvPicPr>
            <a:picLocks noChangeAspect="1"/>
          </p:cNvPicPr>
          <p:nvPr/>
        </p:nvPicPr>
        <p:blipFill>
          <a:blip r:embed="rId7"/>
          <a:stretch>
            <a:fillRect/>
          </a:stretch>
        </p:blipFill>
        <p:spPr>
          <a:xfrm>
            <a:off x="5032653" y="1911548"/>
            <a:ext cx="4564975" cy="4564975"/>
          </a:xfrm>
          <a:prstGeom prst="rect">
            <a:avLst/>
          </a:prstGeom>
        </p:spPr>
      </p:pic>
      <p:pic>
        <p:nvPicPr>
          <p:cNvPr id="14"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2544" y="4320123"/>
            <a:ext cx="296942" cy="296942"/>
          </a:xfrm>
          <a:prstGeom prst="rect">
            <a:avLst/>
          </a:prstGeom>
        </p:spPr>
      </p:pic>
      <p:sp>
        <p:nvSpPr>
          <p:cNvPr id="15" name="Text 7"/>
          <p:cNvSpPr/>
          <p:nvPr/>
        </p:nvSpPr>
        <p:spPr>
          <a:xfrm>
            <a:off x="2254091" y="5441513"/>
            <a:ext cx="2480905" cy="310158"/>
          </a:xfrm>
          <a:prstGeom prst="rect">
            <a:avLst/>
          </a:prstGeom>
          <a:noFill/>
          <a:ln/>
        </p:spPr>
        <p:txBody>
          <a:bodyPr wrap="none" lIns="0" tIns="0" rIns="0" bIns="0" rtlCol="0" anchor="t"/>
          <a:lstStyle/>
          <a:p>
            <a:pPr rtl="1" algn="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План дій</a:t>
            </a:r>
            <a:endParaRPr lang="en-US" sz="1950" dirty="0"/>
          </a:p>
        </p:txBody>
      </p:sp>
      <p:sp>
        <p:nvSpPr>
          <p:cNvPr id="16" name="Text 8"/>
          <p:cNvSpPr/>
          <p:nvPr/>
        </p:nvSpPr>
        <p:spPr>
          <a:xfrm>
            <a:off x="793790" y="5870734"/>
            <a:ext cx="3941207" cy="317540"/>
          </a:xfrm>
          <a:prstGeom prst="rect">
            <a:avLst/>
          </a:prstGeom>
          <a:noFill/>
          <a:ln/>
        </p:spPr>
        <p:txBody>
          <a:bodyPr wrap="none" lIns="0" tIns="0" rIns="0" bIns="0" rtlCol="0" anchor="t"/>
          <a:lstStyle/>
          <a:p>
            <a:pPr rtl="1" algn="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Конкретні кроки та таймлайн</a:t>
            </a:r>
            <a:endParaRPr lang="en-US" sz="1550" dirty="0"/>
          </a:p>
        </p:txBody>
      </p:sp>
      <p:pic>
        <p:nvPicPr>
          <p:cNvPr id="17" name="Image 6" descr="preencoded.png">    </p:cNvPr>
          <p:cNvPicPr>
            <a:picLocks noChangeAspect="1"/>
          </p:cNvPicPr>
          <p:nvPr/>
        </p:nvPicPr>
        <p:blipFill>
          <a:blip r:embed="rId10"/>
          <a:stretch>
            <a:fillRect/>
          </a:stretch>
        </p:blipFill>
        <p:spPr>
          <a:xfrm>
            <a:off x="5032653" y="1911548"/>
            <a:ext cx="4564975" cy="4564975"/>
          </a:xfrm>
          <a:prstGeom prst="rect">
            <a:avLst/>
          </a:prstGeom>
        </p:spPr>
      </p:pic>
      <p:pic>
        <p:nvPicPr>
          <p:cNvPr id="18"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41403" y="5627191"/>
            <a:ext cx="296942" cy="296942"/>
          </a:xfrm>
          <a:prstGeom prst="rect">
            <a:avLst/>
          </a:prstGeom>
        </p:spPr>
      </p:pic>
      <p:sp>
        <p:nvSpPr>
          <p:cNvPr id="19" name="Text 9"/>
          <p:cNvSpPr/>
          <p:nvPr/>
        </p:nvSpPr>
        <p:spPr>
          <a:xfrm>
            <a:off x="9895284" y="4877514"/>
            <a:ext cx="3397091" cy="310158"/>
          </a:xfrm>
          <a:prstGeom prst="rect">
            <a:avLst/>
          </a:prstGeom>
          <a:noFill/>
          <a:ln/>
        </p:spPr>
        <p:txBody>
          <a:bodyPr wrap="none" lIns="0" tIns="0" rIns="0" bIns="0" rtlCol="0" anchor="t"/>
          <a:lstStyle/>
          <a:p>
            <a:pPr rtl="1"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Реалізація та відстеження</a:t>
            </a:r>
            <a:endParaRPr lang="en-US" sz="1950" dirty="0"/>
          </a:p>
        </p:txBody>
      </p:sp>
      <p:sp>
        <p:nvSpPr>
          <p:cNvPr id="20" name="Text 10"/>
          <p:cNvSpPr/>
          <p:nvPr/>
        </p:nvSpPr>
        <p:spPr>
          <a:xfrm>
            <a:off x="9895284" y="5306735"/>
            <a:ext cx="3941326" cy="635079"/>
          </a:xfrm>
          <a:prstGeom prst="rect">
            <a:avLst/>
          </a:prstGeom>
          <a:noFill/>
          <a:ln/>
        </p:spPr>
        <p:txBody>
          <a:bodyPr wrap="square" lIns="0" tIns="0" rIns="0" bIns="0" rtlCol="0" anchor="t"/>
          <a:lstStyle/>
          <a:p>
            <a:pPr rtl="1"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Виконання плану з регулярними сесіями</a:t>
            </a:r>
            <a:endParaRPr lang="en-US" sz="1550" dirty="0"/>
          </a:p>
        </p:txBody>
      </p:sp>
      <p:pic>
        <p:nvPicPr>
          <p:cNvPr id="21" name="Image 8" descr="preencoded.png">    </p:cNvPr>
          <p:cNvPicPr>
            <a:picLocks noChangeAspect="1"/>
          </p:cNvPicPr>
          <p:nvPr/>
        </p:nvPicPr>
        <p:blipFill>
          <a:blip r:embed="rId13"/>
          <a:stretch>
            <a:fillRect/>
          </a:stretch>
        </p:blipFill>
        <p:spPr>
          <a:xfrm>
            <a:off x="5032653" y="1911548"/>
            <a:ext cx="4564975" cy="4564975"/>
          </a:xfrm>
          <a:prstGeom prst="rect">
            <a:avLst/>
          </a:prstGeom>
        </p:spPr>
      </p:pic>
      <p:pic>
        <p:nvPicPr>
          <p:cNvPr id="22" name="Image 9"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01373" y="4748391"/>
            <a:ext cx="296942" cy="296942"/>
          </a:xfrm>
          <a:prstGeom prst="rect">
            <a:avLst/>
          </a:prstGeom>
        </p:spPr>
      </p:pic>
      <p:sp>
        <p:nvSpPr>
          <p:cNvPr id="23" name="Text 11"/>
          <p:cNvSpPr/>
          <p:nvPr/>
        </p:nvSpPr>
        <p:spPr>
          <a:xfrm>
            <a:off x="793790" y="6699766"/>
            <a:ext cx="13042821" cy="635079"/>
          </a:xfrm>
          <a:prstGeom prst="rect">
            <a:avLst/>
          </a:prstGeom>
          <a:noFill/>
          <a:ln/>
        </p:spPr>
        <p:txBody>
          <a:bodyPr wrap="square" lIns="0" tIns="0" rIns="0" bIns="0" rtlCol="0" anchor="t"/>
          <a:lstStyle/>
          <a:p>
            <a:pPr rtl="1" algn="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Коучинг фокусується на розкритті потенціалу співробітника через структуровані розмови, потужні запитання та підтримку в досягненні цілей розвитку.</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0905"/>
          </a:xfrm>
          <a:prstGeom prst="rect">
            <a:avLst/>
          </a:prstGeom>
        </p:spPr>
      </p:pic>
      <p:sp>
        <p:nvSpPr>
          <p:cNvPr id="3" name="Text 0"/>
          <p:cNvSpPr/>
          <p:nvPr/>
        </p:nvSpPr>
        <p:spPr>
          <a:xfrm>
            <a:off x="793790" y="3539133"/>
            <a:ext cx="7907417"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Менторство: передача досвіду</a:t>
            </a:r>
            <a:endParaRPr lang="en-US" sz="3900" dirty="0"/>
          </a:p>
        </p:txBody>
      </p:sp>
      <p:sp>
        <p:nvSpPr>
          <p:cNvPr id="4" name="Shape 1"/>
          <p:cNvSpPr/>
          <p:nvPr/>
        </p:nvSpPr>
        <p:spPr>
          <a:xfrm>
            <a:off x="793790" y="4754523"/>
            <a:ext cx="4215289" cy="2416731"/>
          </a:xfrm>
          <a:prstGeom prst="roundRect">
            <a:avLst>
              <a:gd name="adj" fmla="val 4540"/>
            </a:avLst>
          </a:prstGeom>
          <a:solidFill>
            <a:srgbClr val="FFFCFA"/>
          </a:solidFill>
          <a:ln/>
        </p:spPr>
      </p:sp>
      <p:sp>
        <p:nvSpPr>
          <p:cNvPr id="5" name="Shape 2"/>
          <p:cNvSpPr/>
          <p:nvPr/>
        </p:nvSpPr>
        <p:spPr>
          <a:xfrm>
            <a:off x="793790" y="4731663"/>
            <a:ext cx="4215289" cy="91440"/>
          </a:xfrm>
          <a:prstGeom prst="roundRect">
            <a:avLst>
              <a:gd name="adj" fmla="val 91163"/>
            </a:avLst>
          </a:prstGeom>
          <a:solidFill>
            <a:srgbClr val="835E54"/>
          </a:solidFill>
          <a:ln/>
        </p:spPr>
      </p:sp>
      <p:sp>
        <p:nvSpPr>
          <p:cNvPr id="6" name="Shape 3"/>
          <p:cNvSpPr/>
          <p:nvPr/>
        </p:nvSpPr>
        <p:spPr>
          <a:xfrm>
            <a:off x="2603778" y="4456867"/>
            <a:ext cx="595313" cy="595313"/>
          </a:xfrm>
          <a:prstGeom prst="roundRect">
            <a:avLst>
              <a:gd name="adj" fmla="val 153600"/>
            </a:avLst>
          </a:prstGeom>
          <a:solidFill>
            <a:srgbClr val="835E54"/>
          </a:solidFill>
          <a:ln/>
        </p:spPr>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2372" y="4635460"/>
            <a:ext cx="238125" cy="238125"/>
          </a:xfrm>
          <a:prstGeom prst="rect">
            <a:avLst/>
          </a:prstGeom>
        </p:spPr>
      </p:pic>
      <p:sp>
        <p:nvSpPr>
          <p:cNvPr id="8" name="Text 4"/>
          <p:cNvSpPr/>
          <p:nvPr/>
        </p:nvSpPr>
        <p:spPr>
          <a:xfrm>
            <a:off x="1015008" y="5250656"/>
            <a:ext cx="3069074"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Встановлення відносин</a:t>
            </a:r>
            <a:endParaRPr lang="en-US" sz="1950" dirty="0"/>
          </a:p>
        </p:txBody>
      </p:sp>
      <p:sp>
        <p:nvSpPr>
          <p:cNvPr id="9" name="Text 5"/>
          <p:cNvSpPr/>
          <p:nvPr/>
        </p:nvSpPr>
        <p:spPr>
          <a:xfrm>
            <a:off x="1015008" y="5679877"/>
            <a:ext cx="3772853"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Формування довірчих відносин між ментором та менті на основі взаємної поваги та відкритості</a:t>
            </a:r>
            <a:endParaRPr lang="en-US" sz="1550" dirty="0"/>
          </a:p>
        </p:txBody>
      </p:sp>
      <p:sp>
        <p:nvSpPr>
          <p:cNvPr id="10" name="Shape 6"/>
          <p:cNvSpPr/>
          <p:nvPr/>
        </p:nvSpPr>
        <p:spPr>
          <a:xfrm>
            <a:off x="5207437" y="4754523"/>
            <a:ext cx="4215408" cy="2416731"/>
          </a:xfrm>
          <a:prstGeom prst="roundRect">
            <a:avLst>
              <a:gd name="adj" fmla="val 4540"/>
            </a:avLst>
          </a:prstGeom>
          <a:solidFill>
            <a:srgbClr val="FFFCFA"/>
          </a:solidFill>
          <a:ln/>
        </p:spPr>
      </p:sp>
      <p:sp>
        <p:nvSpPr>
          <p:cNvPr id="11" name="Shape 7"/>
          <p:cNvSpPr/>
          <p:nvPr/>
        </p:nvSpPr>
        <p:spPr>
          <a:xfrm>
            <a:off x="5207437" y="4731663"/>
            <a:ext cx="4215408" cy="91440"/>
          </a:xfrm>
          <a:prstGeom prst="roundRect">
            <a:avLst>
              <a:gd name="adj" fmla="val 91163"/>
            </a:avLst>
          </a:prstGeom>
          <a:solidFill>
            <a:srgbClr val="835E54"/>
          </a:solidFill>
          <a:ln/>
        </p:spPr>
      </p:sp>
      <p:sp>
        <p:nvSpPr>
          <p:cNvPr id="12" name="Shape 8"/>
          <p:cNvSpPr/>
          <p:nvPr/>
        </p:nvSpPr>
        <p:spPr>
          <a:xfrm>
            <a:off x="7017425" y="4456867"/>
            <a:ext cx="595313" cy="595313"/>
          </a:xfrm>
          <a:prstGeom prst="roundRect">
            <a:avLst>
              <a:gd name="adj" fmla="val 153600"/>
            </a:avLst>
          </a:prstGeom>
          <a:solidFill>
            <a:srgbClr val="835E54"/>
          </a:solidFill>
          <a:ln/>
        </p:spPr>
      </p:sp>
      <p:pic>
        <p:nvPicPr>
          <p:cNvPr id="13"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6018" y="4635460"/>
            <a:ext cx="238125" cy="238125"/>
          </a:xfrm>
          <a:prstGeom prst="rect">
            <a:avLst/>
          </a:prstGeom>
        </p:spPr>
      </p:pic>
      <p:sp>
        <p:nvSpPr>
          <p:cNvPr id="14" name="Text 9"/>
          <p:cNvSpPr/>
          <p:nvPr/>
        </p:nvSpPr>
        <p:spPr>
          <a:xfrm>
            <a:off x="5428655" y="5250656"/>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Надання напрямку</a:t>
            </a:r>
            <a:endParaRPr lang="en-US" sz="1950" dirty="0"/>
          </a:p>
        </p:txBody>
      </p:sp>
      <p:sp>
        <p:nvSpPr>
          <p:cNvPr id="15" name="Text 10"/>
          <p:cNvSpPr/>
          <p:nvPr/>
        </p:nvSpPr>
        <p:spPr>
          <a:xfrm>
            <a:off x="5428655" y="5679877"/>
            <a:ext cx="3772972" cy="127015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Ментор ділиться досвідом, надає поради щодо кар'єрного розвитку та допомагає орієнтуватися в організаційній культурі</a:t>
            </a:r>
            <a:endParaRPr lang="en-US" sz="1550" dirty="0"/>
          </a:p>
        </p:txBody>
      </p:sp>
      <p:sp>
        <p:nvSpPr>
          <p:cNvPr id="16" name="Shape 11"/>
          <p:cNvSpPr/>
          <p:nvPr/>
        </p:nvSpPr>
        <p:spPr>
          <a:xfrm>
            <a:off x="9621203" y="4754523"/>
            <a:ext cx="4215289" cy="2416731"/>
          </a:xfrm>
          <a:prstGeom prst="roundRect">
            <a:avLst>
              <a:gd name="adj" fmla="val 4540"/>
            </a:avLst>
          </a:prstGeom>
          <a:solidFill>
            <a:srgbClr val="FFFCFA"/>
          </a:solidFill>
          <a:ln/>
        </p:spPr>
      </p:sp>
      <p:sp>
        <p:nvSpPr>
          <p:cNvPr id="17" name="Shape 12"/>
          <p:cNvSpPr/>
          <p:nvPr/>
        </p:nvSpPr>
        <p:spPr>
          <a:xfrm>
            <a:off x="9621203" y="4731663"/>
            <a:ext cx="4215289" cy="91440"/>
          </a:xfrm>
          <a:prstGeom prst="roundRect">
            <a:avLst>
              <a:gd name="adj" fmla="val 91163"/>
            </a:avLst>
          </a:prstGeom>
          <a:solidFill>
            <a:srgbClr val="835E54"/>
          </a:solidFill>
          <a:ln/>
        </p:spPr>
      </p:sp>
      <p:sp>
        <p:nvSpPr>
          <p:cNvPr id="18" name="Shape 13"/>
          <p:cNvSpPr/>
          <p:nvPr/>
        </p:nvSpPr>
        <p:spPr>
          <a:xfrm>
            <a:off x="11431191" y="4456867"/>
            <a:ext cx="595313" cy="595313"/>
          </a:xfrm>
          <a:prstGeom prst="roundRect">
            <a:avLst>
              <a:gd name="adj" fmla="val 153600"/>
            </a:avLst>
          </a:prstGeom>
          <a:solidFill>
            <a:srgbClr val="835E54"/>
          </a:solidFill>
          <a:ln/>
        </p:spPr>
      </p:sp>
      <p:pic>
        <p:nvPicPr>
          <p:cNvPr id="19"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09784" y="4635460"/>
            <a:ext cx="238125" cy="238125"/>
          </a:xfrm>
          <a:prstGeom prst="rect">
            <a:avLst/>
          </a:prstGeom>
        </p:spPr>
      </p:pic>
      <p:sp>
        <p:nvSpPr>
          <p:cNvPr id="20" name="Text 14"/>
          <p:cNvSpPr/>
          <p:nvPr/>
        </p:nvSpPr>
        <p:spPr>
          <a:xfrm>
            <a:off x="9842421" y="5250656"/>
            <a:ext cx="3182779"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Відкриття можливостей</a:t>
            </a:r>
            <a:endParaRPr lang="en-US" sz="1950" dirty="0"/>
          </a:p>
        </p:txBody>
      </p:sp>
      <p:sp>
        <p:nvSpPr>
          <p:cNvPr id="21" name="Text 15"/>
          <p:cNvSpPr/>
          <p:nvPr/>
        </p:nvSpPr>
        <p:spPr>
          <a:xfrm>
            <a:off x="9842421" y="5679877"/>
            <a:ext cx="3772853" cy="127015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Ментор сприяє доступу до мереж, проєктів та можливостей, які прискорюють професійний розвиток менті</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396008"/>
            <a:ext cx="6966704"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Формальне навчання (10%)</a:t>
            </a:r>
            <a:endParaRPr lang="en-US" sz="3900" dirty="0"/>
          </a:p>
        </p:txBody>
      </p:sp>
      <p:sp>
        <p:nvSpPr>
          <p:cNvPr id="3" name="Shape 1"/>
          <p:cNvSpPr/>
          <p:nvPr/>
        </p:nvSpPr>
        <p:spPr>
          <a:xfrm>
            <a:off x="793790" y="2412921"/>
            <a:ext cx="6422231" cy="2269927"/>
          </a:xfrm>
          <a:prstGeom prst="roundRect">
            <a:avLst>
              <a:gd name="adj" fmla="val 3672"/>
            </a:avLst>
          </a:prstGeom>
          <a:solidFill>
            <a:srgbClr val="EBE2E0"/>
          </a:solidFill>
          <a:ln w="7620">
            <a:solidFill>
              <a:srgbClr val="D1C8C6"/>
            </a:solidFill>
            <a:prstDash val="solid"/>
          </a:ln>
        </p:spPr>
      </p:sp>
      <p:sp>
        <p:nvSpPr>
          <p:cNvPr id="4" name="Shape 2"/>
          <p:cNvSpPr/>
          <p:nvPr/>
        </p:nvSpPr>
        <p:spPr>
          <a:xfrm>
            <a:off x="999768" y="2618899"/>
            <a:ext cx="595313" cy="595313"/>
          </a:xfrm>
          <a:prstGeom prst="roundRect">
            <a:avLst>
              <a:gd name="adj" fmla="val 15358451"/>
            </a:avLst>
          </a:prstGeom>
          <a:solidFill>
            <a:srgbClr val="835E54"/>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63479" y="2782491"/>
            <a:ext cx="267891" cy="267891"/>
          </a:xfrm>
          <a:prstGeom prst="rect">
            <a:avLst/>
          </a:prstGeom>
        </p:spPr>
      </p:pic>
      <p:sp>
        <p:nvSpPr>
          <p:cNvPr id="6" name="Text 3"/>
          <p:cNvSpPr/>
          <p:nvPr/>
        </p:nvSpPr>
        <p:spPr>
          <a:xfrm>
            <a:off x="999768" y="3412569"/>
            <a:ext cx="3431381"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Онлайн-курси та вебінари</a:t>
            </a:r>
            <a:endParaRPr lang="en-US" sz="1950" dirty="0"/>
          </a:p>
        </p:txBody>
      </p:sp>
      <p:sp>
        <p:nvSpPr>
          <p:cNvPr id="7" name="Text 4"/>
          <p:cNvSpPr/>
          <p:nvPr/>
        </p:nvSpPr>
        <p:spPr>
          <a:xfrm>
            <a:off x="999768" y="3841790"/>
            <a:ext cx="6010275"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Гнучке дистанційне навчання з можливістю доступу в будь-який час</a:t>
            </a:r>
            <a:endParaRPr lang="en-US" sz="1550" dirty="0"/>
          </a:p>
        </p:txBody>
      </p:sp>
      <p:sp>
        <p:nvSpPr>
          <p:cNvPr id="8" name="Shape 5"/>
          <p:cNvSpPr/>
          <p:nvPr/>
        </p:nvSpPr>
        <p:spPr>
          <a:xfrm>
            <a:off x="7414379" y="2412921"/>
            <a:ext cx="6422231" cy="2269927"/>
          </a:xfrm>
          <a:prstGeom prst="roundRect">
            <a:avLst>
              <a:gd name="adj" fmla="val 3672"/>
            </a:avLst>
          </a:prstGeom>
          <a:solidFill>
            <a:srgbClr val="EBE2E0"/>
          </a:solidFill>
          <a:ln w="7620">
            <a:solidFill>
              <a:srgbClr val="D1C8C6"/>
            </a:solidFill>
            <a:prstDash val="solid"/>
          </a:ln>
        </p:spPr>
      </p:sp>
      <p:sp>
        <p:nvSpPr>
          <p:cNvPr id="9" name="Shape 6"/>
          <p:cNvSpPr/>
          <p:nvPr/>
        </p:nvSpPr>
        <p:spPr>
          <a:xfrm>
            <a:off x="7620357" y="2618899"/>
            <a:ext cx="595313" cy="595313"/>
          </a:xfrm>
          <a:prstGeom prst="roundRect">
            <a:avLst>
              <a:gd name="adj" fmla="val 15358451"/>
            </a:avLst>
          </a:prstGeom>
          <a:solidFill>
            <a:srgbClr val="835E54"/>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4068" y="2782491"/>
            <a:ext cx="267891" cy="267891"/>
          </a:xfrm>
          <a:prstGeom prst="rect">
            <a:avLst/>
          </a:prstGeom>
        </p:spPr>
      </p:pic>
      <p:sp>
        <p:nvSpPr>
          <p:cNvPr id="11" name="Text 7"/>
          <p:cNvSpPr/>
          <p:nvPr/>
        </p:nvSpPr>
        <p:spPr>
          <a:xfrm>
            <a:off x="7620357" y="3412569"/>
            <a:ext cx="2739509"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Тренінги та семінари</a:t>
            </a:r>
            <a:endParaRPr lang="en-US" sz="1950" dirty="0"/>
          </a:p>
        </p:txBody>
      </p:sp>
      <p:sp>
        <p:nvSpPr>
          <p:cNvPr id="12" name="Text 8"/>
          <p:cNvSpPr/>
          <p:nvPr/>
        </p:nvSpPr>
        <p:spPr>
          <a:xfrm>
            <a:off x="7620357" y="3841790"/>
            <a:ext cx="6010275"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Інтерактивні очні програми з практичними вправами</a:t>
            </a:r>
            <a:endParaRPr lang="en-US" sz="1550" dirty="0"/>
          </a:p>
        </p:txBody>
      </p:sp>
      <p:sp>
        <p:nvSpPr>
          <p:cNvPr id="13" name="Shape 9"/>
          <p:cNvSpPr/>
          <p:nvPr/>
        </p:nvSpPr>
        <p:spPr>
          <a:xfrm>
            <a:off x="793790" y="4881205"/>
            <a:ext cx="6422231" cy="1952387"/>
          </a:xfrm>
          <a:prstGeom prst="roundRect">
            <a:avLst>
              <a:gd name="adj" fmla="val 4270"/>
            </a:avLst>
          </a:prstGeom>
          <a:solidFill>
            <a:srgbClr val="EBE2E0"/>
          </a:solidFill>
          <a:ln w="7620">
            <a:solidFill>
              <a:srgbClr val="D1C8C6"/>
            </a:solidFill>
            <a:prstDash val="solid"/>
          </a:ln>
        </p:spPr>
      </p:sp>
      <p:sp>
        <p:nvSpPr>
          <p:cNvPr id="14" name="Shape 10"/>
          <p:cNvSpPr/>
          <p:nvPr/>
        </p:nvSpPr>
        <p:spPr>
          <a:xfrm>
            <a:off x="999768" y="5087183"/>
            <a:ext cx="595313" cy="595313"/>
          </a:xfrm>
          <a:prstGeom prst="roundRect">
            <a:avLst>
              <a:gd name="adj" fmla="val 15358451"/>
            </a:avLst>
          </a:prstGeom>
          <a:solidFill>
            <a:srgbClr val="835E54"/>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479" y="5250775"/>
            <a:ext cx="267891" cy="267891"/>
          </a:xfrm>
          <a:prstGeom prst="rect">
            <a:avLst/>
          </a:prstGeom>
        </p:spPr>
      </p:pic>
      <p:sp>
        <p:nvSpPr>
          <p:cNvPr id="16" name="Text 11"/>
          <p:cNvSpPr/>
          <p:nvPr/>
        </p:nvSpPr>
        <p:spPr>
          <a:xfrm>
            <a:off x="999768" y="5880854"/>
            <a:ext cx="3356253"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Сертифікаційні програми</a:t>
            </a:r>
            <a:endParaRPr lang="en-US" sz="1950" dirty="0"/>
          </a:p>
        </p:txBody>
      </p:sp>
      <p:sp>
        <p:nvSpPr>
          <p:cNvPr id="17" name="Text 12"/>
          <p:cNvSpPr/>
          <p:nvPr/>
        </p:nvSpPr>
        <p:spPr>
          <a:xfrm>
            <a:off x="999768" y="6310074"/>
            <a:ext cx="6010275"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Структуровані програми з визнаною кваліфікацією</a:t>
            </a:r>
            <a:endParaRPr lang="en-US" sz="1550" dirty="0"/>
          </a:p>
        </p:txBody>
      </p:sp>
      <p:sp>
        <p:nvSpPr>
          <p:cNvPr id="18" name="Shape 13"/>
          <p:cNvSpPr/>
          <p:nvPr/>
        </p:nvSpPr>
        <p:spPr>
          <a:xfrm>
            <a:off x="7414379" y="4881205"/>
            <a:ext cx="6422231" cy="1952387"/>
          </a:xfrm>
          <a:prstGeom prst="roundRect">
            <a:avLst>
              <a:gd name="adj" fmla="val 4270"/>
            </a:avLst>
          </a:prstGeom>
          <a:solidFill>
            <a:srgbClr val="EBE2E0"/>
          </a:solidFill>
          <a:ln w="7620">
            <a:solidFill>
              <a:srgbClr val="D1C8C6"/>
            </a:solidFill>
            <a:prstDash val="solid"/>
          </a:ln>
        </p:spPr>
      </p:sp>
      <p:sp>
        <p:nvSpPr>
          <p:cNvPr id="19" name="Shape 14"/>
          <p:cNvSpPr/>
          <p:nvPr/>
        </p:nvSpPr>
        <p:spPr>
          <a:xfrm>
            <a:off x="7620357" y="5087183"/>
            <a:ext cx="595313" cy="595313"/>
          </a:xfrm>
          <a:prstGeom prst="roundRect">
            <a:avLst>
              <a:gd name="adj" fmla="val 15358451"/>
            </a:avLst>
          </a:prstGeom>
          <a:solidFill>
            <a:srgbClr val="835E54"/>
          </a:solidFill>
          <a:ln/>
        </p:spPr>
      </p:sp>
      <p:pic>
        <p:nvPicPr>
          <p:cNvPr id="20"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4068" y="5250775"/>
            <a:ext cx="267891" cy="267891"/>
          </a:xfrm>
          <a:prstGeom prst="rect">
            <a:avLst/>
          </a:prstGeom>
        </p:spPr>
      </p:pic>
      <p:sp>
        <p:nvSpPr>
          <p:cNvPr id="21" name="Text 15"/>
          <p:cNvSpPr/>
          <p:nvPr/>
        </p:nvSpPr>
        <p:spPr>
          <a:xfrm>
            <a:off x="7620357" y="5880854"/>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Партнерство з ВНЗ</a:t>
            </a:r>
            <a:endParaRPr lang="en-US" sz="1950" dirty="0"/>
          </a:p>
        </p:txBody>
      </p:sp>
      <p:sp>
        <p:nvSpPr>
          <p:cNvPr id="22" name="Text 16"/>
          <p:cNvSpPr/>
          <p:nvPr/>
        </p:nvSpPr>
        <p:spPr>
          <a:xfrm>
            <a:off x="7620357" y="6310074"/>
            <a:ext cx="6010275"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МБА, executive програми та спеціалізовані курси</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506730" y="348377"/>
            <a:ext cx="7576066" cy="395883"/>
          </a:xfrm>
          <a:prstGeom prst="rect">
            <a:avLst/>
          </a:prstGeom>
          <a:noFill/>
          <a:ln/>
        </p:spPr>
        <p:txBody>
          <a:bodyPr wrap="none" lIns="0" tIns="0" rIns="0" bIns="0" rtlCol="0" anchor="t"/>
          <a:lstStyle/>
          <a:p>
            <a:pPr algn="l" indent="0" marL="0">
              <a:lnSpc>
                <a:spcPts val="3100"/>
              </a:lnSpc>
              <a:buNone/>
            </a:pPr>
            <a:r>
              <a:rPr lang="en-US" sz="2450" b="1" dirty="0">
                <a:solidFill>
                  <a:srgbClr val="443728"/>
                </a:solidFill>
                <a:latin typeface="Crimson Pro Bold" pitchFamily="34" charset="0"/>
                <a:ea typeface="Crimson Pro Bold" pitchFamily="34" charset="-122"/>
                <a:cs typeface="Crimson Pro Bold" pitchFamily="34" charset="-120"/>
              </a:rPr>
              <a:t>Підвищення кваліфікації та перекваліфікація</a:t>
            </a:r>
            <a:endParaRPr lang="en-US" sz="2450" dirty="0"/>
          </a:p>
        </p:txBody>
      </p:sp>
      <p:sp>
        <p:nvSpPr>
          <p:cNvPr id="3" name="Text 1"/>
          <p:cNvSpPr/>
          <p:nvPr/>
        </p:nvSpPr>
        <p:spPr>
          <a:xfrm>
            <a:off x="506730" y="1060966"/>
            <a:ext cx="3529370" cy="237530"/>
          </a:xfrm>
          <a:prstGeom prst="rect">
            <a:avLst/>
          </a:prstGeom>
          <a:noFill/>
          <a:ln/>
        </p:spPr>
        <p:txBody>
          <a:bodyPr wrap="none" lIns="0" tIns="0" rIns="0" bIns="0" rtlCol="0" anchor="t"/>
          <a:lstStyle/>
          <a:p>
            <a:pPr algn="l" indent="0" marL="0">
              <a:lnSpc>
                <a:spcPts val="1850"/>
              </a:lnSpc>
              <a:buNone/>
            </a:pPr>
            <a:r>
              <a:rPr lang="en-US" sz="1450" b="1" dirty="0">
                <a:solidFill>
                  <a:srgbClr val="443728"/>
                </a:solidFill>
                <a:latin typeface="Crimson Pro Bold" pitchFamily="34" charset="0"/>
                <a:ea typeface="Crimson Pro Bold" pitchFamily="34" charset="-122"/>
                <a:cs typeface="Crimson Pro Bold" pitchFamily="34" charset="-120"/>
              </a:rPr>
              <a:t>Upskilling (Підвищення кваліфікації)</a:t>
            </a:r>
            <a:endParaRPr lang="en-US" sz="1450" dirty="0"/>
          </a:p>
        </p:txBody>
      </p:sp>
      <p:pic>
        <p:nvPicPr>
          <p:cNvPr id="4" name="Image 0" descr="preencoded.png">    </p:cNvPr>
          <p:cNvPicPr>
            <a:picLocks noChangeAspect="1"/>
          </p:cNvPicPr>
          <p:nvPr/>
        </p:nvPicPr>
        <p:blipFill>
          <a:blip r:embed="rId1"/>
          <a:stretch>
            <a:fillRect/>
          </a:stretch>
        </p:blipFill>
        <p:spPr>
          <a:xfrm>
            <a:off x="506730" y="1441013"/>
            <a:ext cx="6653927" cy="6653927"/>
          </a:xfrm>
          <a:prstGeom prst="rect">
            <a:avLst/>
          </a:prstGeom>
        </p:spPr>
      </p:pic>
      <p:sp>
        <p:nvSpPr>
          <p:cNvPr id="5" name="Text 2"/>
          <p:cNvSpPr/>
          <p:nvPr/>
        </p:nvSpPr>
        <p:spPr>
          <a:xfrm>
            <a:off x="506730" y="8237458"/>
            <a:ext cx="6653927" cy="405289"/>
          </a:xfrm>
          <a:prstGeom prst="rect">
            <a:avLst/>
          </a:prstGeom>
          <a:noFill/>
          <a:ln/>
        </p:spPr>
        <p:txBody>
          <a:bodyPr wrap="square" lIns="0" tIns="0" rIns="0" bIns="0" rtlCol="0" anchor="t"/>
          <a:lstStyle/>
          <a:p>
            <a:pPr algn="l" indent="0" marL="0">
              <a:lnSpc>
                <a:spcPts val="1550"/>
              </a:lnSpc>
              <a:buNone/>
            </a:pPr>
            <a:r>
              <a:rPr lang="en-US" sz="950" dirty="0">
                <a:solidFill>
                  <a:srgbClr val="443728"/>
                </a:solidFill>
                <a:latin typeface="Open Sans" pitchFamily="34" charset="0"/>
                <a:ea typeface="Open Sans" pitchFamily="34" charset="-122"/>
                <a:cs typeface="Open Sans" pitchFamily="34" charset="-120"/>
              </a:rPr>
              <a:t>Розвиток існуючих навичок до більш просунутого рівня або додавання нових навичок у межах поточної ролі.</a:t>
            </a:r>
            <a:endParaRPr lang="en-US" sz="950" dirty="0"/>
          </a:p>
        </p:txBody>
      </p:sp>
      <p:sp>
        <p:nvSpPr>
          <p:cNvPr id="6" name="Text 3"/>
          <p:cNvSpPr/>
          <p:nvPr/>
        </p:nvSpPr>
        <p:spPr>
          <a:xfrm>
            <a:off x="506730" y="8756690"/>
            <a:ext cx="6653927" cy="202644"/>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443728"/>
                </a:solidFill>
                <a:latin typeface="Open Sans" pitchFamily="34" charset="0"/>
                <a:ea typeface="Open Sans" pitchFamily="34" charset="-122"/>
                <a:cs typeface="Open Sans" pitchFamily="34" charset="-120"/>
              </a:rPr>
              <a:t>Поглиблення технічної експертизи</a:t>
            </a:r>
            <a:endParaRPr lang="en-US" sz="950" dirty="0"/>
          </a:p>
        </p:txBody>
      </p:sp>
      <p:sp>
        <p:nvSpPr>
          <p:cNvPr id="7" name="Text 4"/>
          <p:cNvSpPr/>
          <p:nvPr/>
        </p:nvSpPr>
        <p:spPr>
          <a:xfrm>
            <a:off x="506730" y="9003625"/>
            <a:ext cx="6653927" cy="202644"/>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443728"/>
                </a:solidFill>
                <a:latin typeface="Open Sans" pitchFamily="34" charset="0"/>
                <a:ea typeface="Open Sans" pitchFamily="34" charset="-122"/>
                <a:cs typeface="Open Sans" pitchFamily="34" charset="-120"/>
              </a:rPr>
              <a:t>Освоєння нових технологій та інструментів</a:t>
            </a:r>
            <a:endParaRPr lang="en-US" sz="950" dirty="0"/>
          </a:p>
        </p:txBody>
      </p:sp>
      <p:sp>
        <p:nvSpPr>
          <p:cNvPr id="8" name="Text 5"/>
          <p:cNvSpPr/>
          <p:nvPr/>
        </p:nvSpPr>
        <p:spPr>
          <a:xfrm>
            <a:off x="506730" y="9250561"/>
            <a:ext cx="6653927" cy="202644"/>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443728"/>
                </a:solidFill>
                <a:latin typeface="Open Sans" pitchFamily="34" charset="0"/>
                <a:ea typeface="Open Sans" pitchFamily="34" charset="-122"/>
                <a:cs typeface="Open Sans" pitchFamily="34" charset="-120"/>
              </a:rPr>
              <a:t>Розвиток лідерських компетенцій</a:t>
            </a:r>
            <a:endParaRPr lang="en-US" sz="950" dirty="0"/>
          </a:p>
        </p:txBody>
      </p:sp>
      <p:sp>
        <p:nvSpPr>
          <p:cNvPr id="9" name="Text 6"/>
          <p:cNvSpPr/>
          <p:nvPr/>
        </p:nvSpPr>
        <p:spPr>
          <a:xfrm>
            <a:off x="7477363" y="1060966"/>
            <a:ext cx="2754273" cy="237530"/>
          </a:xfrm>
          <a:prstGeom prst="rect">
            <a:avLst/>
          </a:prstGeom>
          <a:noFill/>
          <a:ln/>
        </p:spPr>
        <p:txBody>
          <a:bodyPr wrap="none" lIns="0" tIns="0" rIns="0" bIns="0" rtlCol="0" anchor="t"/>
          <a:lstStyle/>
          <a:p>
            <a:pPr algn="l" indent="0" marL="0">
              <a:lnSpc>
                <a:spcPts val="1850"/>
              </a:lnSpc>
              <a:buNone/>
            </a:pPr>
            <a:r>
              <a:rPr lang="en-US" sz="1450" b="1" dirty="0">
                <a:solidFill>
                  <a:srgbClr val="443728"/>
                </a:solidFill>
                <a:latin typeface="Crimson Pro Bold" pitchFamily="34" charset="0"/>
                <a:ea typeface="Crimson Pro Bold" pitchFamily="34" charset="-122"/>
                <a:cs typeface="Crimson Pro Bold" pitchFamily="34" charset="-120"/>
              </a:rPr>
              <a:t>Reskilling (Перекваліфікація)</a:t>
            </a:r>
            <a:endParaRPr lang="en-US" sz="1450" dirty="0"/>
          </a:p>
        </p:txBody>
      </p:sp>
      <p:pic>
        <p:nvPicPr>
          <p:cNvPr id="10" name="Image 1" descr="preencoded.png">    </p:cNvPr>
          <p:cNvPicPr>
            <a:picLocks noChangeAspect="1"/>
          </p:cNvPicPr>
          <p:nvPr/>
        </p:nvPicPr>
        <p:blipFill>
          <a:blip r:embed="rId2"/>
          <a:stretch>
            <a:fillRect/>
          </a:stretch>
        </p:blipFill>
        <p:spPr>
          <a:xfrm>
            <a:off x="7477363" y="1441013"/>
            <a:ext cx="6653927" cy="6653927"/>
          </a:xfrm>
          <a:prstGeom prst="rect">
            <a:avLst/>
          </a:prstGeom>
        </p:spPr>
      </p:pic>
      <p:sp>
        <p:nvSpPr>
          <p:cNvPr id="11" name="Text 7"/>
          <p:cNvSpPr/>
          <p:nvPr/>
        </p:nvSpPr>
        <p:spPr>
          <a:xfrm>
            <a:off x="7477363" y="8237458"/>
            <a:ext cx="6653927" cy="202644"/>
          </a:xfrm>
          <a:prstGeom prst="rect">
            <a:avLst/>
          </a:prstGeom>
          <a:noFill/>
          <a:ln/>
        </p:spPr>
        <p:txBody>
          <a:bodyPr wrap="none" lIns="0" tIns="0" rIns="0" bIns="0" rtlCol="0" anchor="t"/>
          <a:lstStyle/>
          <a:p>
            <a:pPr algn="l" indent="0" marL="0">
              <a:lnSpc>
                <a:spcPts val="1550"/>
              </a:lnSpc>
              <a:buNone/>
            </a:pPr>
            <a:r>
              <a:rPr lang="en-US" sz="950" dirty="0">
                <a:solidFill>
                  <a:srgbClr val="443728"/>
                </a:solidFill>
                <a:latin typeface="Open Sans" pitchFamily="34" charset="0"/>
                <a:ea typeface="Open Sans" pitchFamily="34" charset="-122"/>
                <a:cs typeface="Open Sans" pitchFamily="34" charset="-120"/>
              </a:rPr>
              <a:t>Освоєння принципово нових навичок для переходу на іншу посаду або в іншу професійну сферу.</a:t>
            </a:r>
            <a:endParaRPr lang="en-US" sz="950" dirty="0"/>
          </a:p>
        </p:txBody>
      </p:sp>
      <p:sp>
        <p:nvSpPr>
          <p:cNvPr id="12" name="Text 8"/>
          <p:cNvSpPr/>
          <p:nvPr/>
        </p:nvSpPr>
        <p:spPr>
          <a:xfrm>
            <a:off x="7477363" y="8554045"/>
            <a:ext cx="6653927" cy="202644"/>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443728"/>
                </a:solidFill>
                <a:latin typeface="Open Sans" pitchFamily="34" charset="0"/>
                <a:ea typeface="Open Sans" pitchFamily="34" charset="-122"/>
                <a:cs typeface="Open Sans" pitchFamily="34" charset="-120"/>
              </a:rPr>
              <a:t>Адаптація до автоматизації</a:t>
            </a:r>
            <a:endParaRPr lang="en-US" sz="950" dirty="0"/>
          </a:p>
        </p:txBody>
      </p:sp>
      <p:sp>
        <p:nvSpPr>
          <p:cNvPr id="13" name="Text 9"/>
          <p:cNvSpPr/>
          <p:nvPr/>
        </p:nvSpPr>
        <p:spPr>
          <a:xfrm>
            <a:off x="7477363" y="8800981"/>
            <a:ext cx="6653927" cy="202644"/>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443728"/>
                </a:solidFill>
                <a:latin typeface="Open Sans" pitchFamily="34" charset="0"/>
                <a:ea typeface="Open Sans" pitchFamily="34" charset="-122"/>
                <a:cs typeface="Open Sans" pitchFamily="34" charset="-120"/>
              </a:rPr>
              <a:t>Зміна кар'єрної траєкторії</a:t>
            </a:r>
            <a:endParaRPr lang="en-US" sz="950" dirty="0"/>
          </a:p>
        </p:txBody>
      </p:sp>
      <p:sp>
        <p:nvSpPr>
          <p:cNvPr id="14" name="Text 10"/>
          <p:cNvSpPr/>
          <p:nvPr/>
        </p:nvSpPr>
        <p:spPr>
          <a:xfrm>
            <a:off x="7477363" y="9047917"/>
            <a:ext cx="6653927" cy="202644"/>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443728"/>
                </a:solidFill>
                <a:latin typeface="Open Sans" pitchFamily="34" charset="0"/>
                <a:ea typeface="Open Sans" pitchFamily="34" charset="-122"/>
                <a:cs typeface="Open Sans" pitchFamily="34" charset="-120"/>
              </a:rPr>
              <a:t>Підготовка до нових ролей у трансформації бізнесу</a:t>
            </a:r>
            <a:endParaRPr lang="en-US" sz="9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6847" y="777002"/>
            <a:ext cx="7066359" cy="562808"/>
          </a:xfrm>
          <a:prstGeom prst="rect">
            <a:avLst/>
          </a:prstGeom>
          <a:noFill/>
          <a:ln/>
        </p:spPr>
        <p:txBody>
          <a:bodyPr wrap="none" lIns="0" tIns="0" rIns="0" bIns="0" rtlCol="0" anchor="t"/>
          <a:lstStyle/>
          <a:p>
            <a:pPr algn="l" indent="0" marL="0">
              <a:lnSpc>
                <a:spcPts val="4400"/>
              </a:lnSpc>
              <a:buNone/>
            </a:pPr>
            <a:r>
              <a:rPr lang="en-US" sz="3500" b="1" dirty="0">
                <a:solidFill>
                  <a:srgbClr val="443728"/>
                </a:solidFill>
                <a:latin typeface="Crimson Pro Bold" pitchFamily="34" charset="0"/>
                <a:ea typeface="Crimson Pro Bold" pitchFamily="34" charset="-122"/>
                <a:cs typeface="Crimson Pro Bold" pitchFamily="34" charset="-120"/>
              </a:rPr>
              <a:t>Програми розвитку лідерства</a:t>
            </a:r>
            <a:endParaRPr lang="en-US" sz="3500" dirty="0"/>
          </a:p>
        </p:txBody>
      </p:sp>
      <p:sp>
        <p:nvSpPr>
          <p:cNvPr id="4" name="Shape 1"/>
          <p:cNvSpPr/>
          <p:nvPr/>
        </p:nvSpPr>
        <p:spPr>
          <a:xfrm>
            <a:off x="6386989" y="1880116"/>
            <a:ext cx="180023" cy="1055370"/>
          </a:xfrm>
          <a:prstGeom prst="roundRect">
            <a:avLst>
              <a:gd name="adj" fmla="val 42025"/>
            </a:avLst>
          </a:prstGeom>
          <a:solidFill>
            <a:srgbClr val="EBE2E0"/>
          </a:solidFill>
          <a:ln w="7620">
            <a:solidFill>
              <a:srgbClr val="D1C8C6"/>
            </a:solidFill>
            <a:prstDash val="solid"/>
          </a:ln>
        </p:spPr>
      </p:sp>
      <p:sp>
        <p:nvSpPr>
          <p:cNvPr id="5" name="Shape 2"/>
          <p:cNvSpPr/>
          <p:nvPr/>
        </p:nvSpPr>
        <p:spPr>
          <a:xfrm>
            <a:off x="6206847" y="1761887"/>
            <a:ext cx="540306" cy="540306"/>
          </a:xfrm>
          <a:prstGeom prst="roundRect">
            <a:avLst>
              <a:gd name="adj" fmla="val 84619"/>
            </a:avLst>
          </a:prstGeom>
          <a:solidFill>
            <a:srgbClr val="EBE2E0"/>
          </a:solidFill>
          <a:ln w="7620">
            <a:solidFill>
              <a:srgbClr val="D1C8C6"/>
            </a:solidFill>
            <a:prstDash val="solid"/>
          </a:ln>
        </p:spPr>
      </p:sp>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41864" y="1896904"/>
            <a:ext cx="270153" cy="270153"/>
          </a:xfrm>
          <a:prstGeom prst="rect">
            <a:avLst/>
          </a:prstGeom>
        </p:spPr>
      </p:pic>
      <p:sp>
        <p:nvSpPr>
          <p:cNvPr id="7" name="Text 3"/>
          <p:cNvSpPr/>
          <p:nvPr/>
        </p:nvSpPr>
        <p:spPr>
          <a:xfrm>
            <a:off x="6927175" y="1789986"/>
            <a:ext cx="3656409" cy="281345"/>
          </a:xfrm>
          <a:prstGeom prst="rect">
            <a:avLst/>
          </a:prstGeom>
          <a:noFill/>
          <a:ln/>
        </p:spPr>
        <p:txBody>
          <a:bodyPr wrap="none" lIns="0" tIns="0" rIns="0" bIns="0" rtlCol="0" anchor="t"/>
          <a:lstStyle/>
          <a:p>
            <a:pPr algn="l" indent="0" marL="0">
              <a:lnSpc>
                <a:spcPts val="2200"/>
              </a:lnSpc>
              <a:buNone/>
            </a:pPr>
            <a:r>
              <a:rPr lang="en-US" sz="1750" b="1" dirty="0">
                <a:solidFill>
                  <a:srgbClr val="443728"/>
                </a:solidFill>
                <a:latin typeface="Crimson Pro Bold" pitchFamily="34" charset="0"/>
                <a:ea typeface="Crimson Pro Bold" pitchFamily="34" charset="-122"/>
                <a:cs typeface="Crimson Pro Bold" pitchFamily="34" charset="-120"/>
              </a:rPr>
              <a:t>Оцінка лідерського потенціалу</a:t>
            </a:r>
            <a:endParaRPr lang="en-US" sz="1750" dirty="0"/>
          </a:p>
        </p:txBody>
      </p:sp>
      <p:sp>
        <p:nvSpPr>
          <p:cNvPr id="8" name="Text 4"/>
          <p:cNvSpPr/>
          <p:nvPr/>
        </p:nvSpPr>
        <p:spPr>
          <a:xfrm>
            <a:off x="6927175" y="2179320"/>
            <a:ext cx="6982778" cy="576263"/>
          </a:xfrm>
          <a:prstGeom prst="rect">
            <a:avLst/>
          </a:prstGeom>
          <a:noFill/>
          <a:ln/>
        </p:spPr>
        <p:txBody>
          <a:bodyPr wrap="square" lIns="0" tIns="0" rIns="0" bIns="0" rtlCol="0" anchor="t"/>
          <a:lstStyle/>
          <a:p>
            <a:pPr algn="l" indent="0" marL="0">
              <a:lnSpc>
                <a:spcPts val="2250"/>
              </a:lnSpc>
              <a:buNone/>
            </a:pPr>
            <a:r>
              <a:rPr lang="en-US" sz="1400" dirty="0">
                <a:solidFill>
                  <a:srgbClr val="443728"/>
                </a:solidFill>
                <a:latin typeface="Open Sans" pitchFamily="34" charset="0"/>
                <a:ea typeface="Open Sans" pitchFamily="34" charset="-122"/>
                <a:cs typeface="Open Sans" pitchFamily="34" charset="-120"/>
              </a:rPr>
              <a:t>Ідентифікація співробітників з високим потенціалом через assessment centers та 360-градусну оцінку</a:t>
            </a:r>
            <a:endParaRPr lang="en-US" sz="1400" dirty="0"/>
          </a:p>
        </p:txBody>
      </p:sp>
      <p:sp>
        <p:nvSpPr>
          <p:cNvPr id="9" name="Shape 5"/>
          <p:cNvSpPr/>
          <p:nvPr/>
        </p:nvSpPr>
        <p:spPr>
          <a:xfrm>
            <a:off x="6657142" y="3385780"/>
            <a:ext cx="180023" cy="1055370"/>
          </a:xfrm>
          <a:prstGeom prst="roundRect">
            <a:avLst>
              <a:gd name="adj" fmla="val 42025"/>
            </a:avLst>
          </a:prstGeom>
          <a:solidFill>
            <a:srgbClr val="EBE2E0"/>
          </a:solidFill>
          <a:ln w="7620">
            <a:solidFill>
              <a:srgbClr val="D1C8C6"/>
            </a:solidFill>
            <a:prstDash val="solid"/>
          </a:ln>
        </p:spPr>
      </p:sp>
      <p:sp>
        <p:nvSpPr>
          <p:cNvPr id="10" name="Shape 6"/>
          <p:cNvSpPr/>
          <p:nvPr/>
        </p:nvSpPr>
        <p:spPr>
          <a:xfrm>
            <a:off x="6477000" y="3267551"/>
            <a:ext cx="540306" cy="540306"/>
          </a:xfrm>
          <a:prstGeom prst="roundRect">
            <a:avLst>
              <a:gd name="adj" fmla="val 84619"/>
            </a:avLst>
          </a:prstGeom>
          <a:solidFill>
            <a:srgbClr val="EBE2E0"/>
          </a:solidFill>
          <a:ln w="7620">
            <a:solidFill>
              <a:srgbClr val="D1C8C6"/>
            </a:solidFill>
            <a:prstDash val="solid"/>
          </a:ln>
        </p:spPr>
      </p:sp>
      <p:pic>
        <p:nvPicPr>
          <p:cNvPr id="11"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2017" y="3402568"/>
            <a:ext cx="270153" cy="270153"/>
          </a:xfrm>
          <a:prstGeom prst="rect">
            <a:avLst/>
          </a:prstGeom>
        </p:spPr>
      </p:pic>
      <p:sp>
        <p:nvSpPr>
          <p:cNvPr id="12" name="Text 7"/>
          <p:cNvSpPr/>
          <p:nvPr/>
        </p:nvSpPr>
        <p:spPr>
          <a:xfrm>
            <a:off x="7197328" y="3295650"/>
            <a:ext cx="3586996" cy="281345"/>
          </a:xfrm>
          <a:prstGeom prst="rect">
            <a:avLst/>
          </a:prstGeom>
          <a:noFill/>
          <a:ln/>
        </p:spPr>
        <p:txBody>
          <a:bodyPr wrap="none" lIns="0" tIns="0" rIns="0" bIns="0" rtlCol="0" anchor="t"/>
          <a:lstStyle/>
          <a:p>
            <a:pPr algn="l" indent="0" marL="0">
              <a:lnSpc>
                <a:spcPts val="2200"/>
              </a:lnSpc>
              <a:buNone/>
            </a:pPr>
            <a:r>
              <a:rPr lang="en-US" sz="1750" b="1" dirty="0">
                <a:solidFill>
                  <a:srgbClr val="443728"/>
                </a:solidFill>
                <a:latin typeface="Crimson Pro Bold" pitchFamily="34" charset="0"/>
                <a:ea typeface="Crimson Pro Bold" pitchFamily="34" charset="-122"/>
                <a:cs typeface="Crimson Pro Bold" pitchFamily="34" charset="-120"/>
              </a:rPr>
              <a:t>Індивідуальні плани розвитку</a:t>
            </a:r>
            <a:endParaRPr lang="en-US" sz="1750" dirty="0"/>
          </a:p>
        </p:txBody>
      </p:sp>
      <p:sp>
        <p:nvSpPr>
          <p:cNvPr id="13" name="Text 8"/>
          <p:cNvSpPr/>
          <p:nvPr/>
        </p:nvSpPr>
        <p:spPr>
          <a:xfrm>
            <a:off x="7197328" y="3684984"/>
            <a:ext cx="6712625" cy="576263"/>
          </a:xfrm>
          <a:prstGeom prst="rect">
            <a:avLst/>
          </a:prstGeom>
          <a:noFill/>
          <a:ln/>
        </p:spPr>
        <p:txBody>
          <a:bodyPr wrap="square" lIns="0" tIns="0" rIns="0" bIns="0" rtlCol="0" anchor="t"/>
          <a:lstStyle/>
          <a:p>
            <a:pPr algn="l" indent="0" marL="0">
              <a:lnSpc>
                <a:spcPts val="2250"/>
              </a:lnSpc>
              <a:buNone/>
            </a:pPr>
            <a:r>
              <a:rPr lang="en-US" sz="1400" dirty="0">
                <a:solidFill>
                  <a:srgbClr val="443728"/>
                </a:solidFill>
                <a:latin typeface="Open Sans" pitchFamily="34" charset="0"/>
                <a:ea typeface="Open Sans" pitchFamily="34" charset="-122"/>
                <a:cs typeface="Open Sans" pitchFamily="34" charset="-120"/>
              </a:rPr>
              <a:t>Персоналізовані траєкторії з урахуванням сильних сторін та зон розвитку кожного лідера</a:t>
            </a:r>
            <a:endParaRPr lang="en-US" sz="1400" dirty="0"/>
          </a:p>
        </p:txBody>
      </p:sp>
      <p:sp>
        <p:nvSpPr>
          <p:cNvPr id="14" name="Shape 9"/>
          <p:cNvSpPr/>
          <p:nvPr/>
        </p:nvSpPr>
        <p:spPr>
          <a:xfrm>
            <a:off x="6927294" y="4891445"/>
            <a:ext cx="180023" cy="1055370"/>
          </a:xfrm>
          <a:prstGeom prst="roundRect">
            <a:avLst>
              <a:gd name="adj" fmla="val 42025"/>
            </a:avLst>
          </a:prstGeom>
          <a:solidFill>
            <a:srgbClr val="EBE2E0"/>
          </a:solidFill>
          <a:ln w="7620">
            <a:solidFill>
              <a:srgbClr val="D1C8C6"/>
            </a:solidFill>
            <a:prstDash val="solid"/>
          </a:ln>
        </p:spPr>
      </p:sp>
      <p:sp>
        <p:nvSpPr>
          <p:cNvPr id="15" name="Shape 10"/>
          <p:cNvSpPr/>
          <p:nvPr/>
        </p:nvSpPr>
        <p:spPr>
          <a:xfrm>
            <a:off x="6747153" y="4773216"/>
            <a:ext cx="540306" cy="540306"/>
          </a:xfrm>
          <a:prstGeom prst="roundRect">
            <a:avLst>
              <a:gd name="adj" fmla="val 84619"/>
            </a:avLst>
          </a:prstGeom>
          <a:solidFill>
            <a:srgbClr val="EBE2E0"/>
          </a:solidFill>
          <a:ln w="7620">
            <a:solidFill>
              <a:srgbClr val="D1C8C6"/>
            </a:solidFill>
            <a:prstDash val="solid"/>
          </a:ln>
        </p:spPr>
      </p:sp>
      <p:pic>
        <p:nvPicPr>
          <p:cNvPr id="16"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82170" y="4908233"/>
            <a:ext cx="270153" cy="270153"/>
          </a:xfrm>
          <a:prstGeom prst="rect">
            <a:avLst/>
          </a:prstGeom>
        </p:spPr>
      </p:pic>
      <p:sp>
        <p:nvSpPr>
          <p:cNvPr id="17" name="Text 11"/>
          <p:cNvSpPr/>
          <p:nvPr/>
        </p:nvSpPr>
        <p:spPr>
          <a:xfrm>
            <a:off x="7467481" y="4801314"/>
            <a:ext cx="2955846" cy="281345"/>
          </a:xfrm>
          <a:prstGeom prst="rect">
            <a:avLst/>
          </a:prstGeom>
          <a:noFill/>
          <a:ln/>
        </p:spPr>
        <p:txBody>
          <a:bodyPr wrap="none" lIns="0" tIns="0" rIns="0" bIns="0" rtlCol="0" anchor="t"/>
          <a:lstStyle/>
          <a:p>
            <a:pPr algn="l" indent="0" marL="0">
              <a:lnSpc>
                <a:spcPts val="2200"/>
              </a:lnSpc>
              <a:buNone/>
            </a:pPr>
            <a:r>
              <a:rPr lang="en-US" sz="1750" b="1" dirty="0">
                <a:solidFill>
                  <a:srgbClr val="443728"/>
                </a:solidFill>
                <a:latin typeface="Crimson Pro Bold" pitchFamily="34" charset="0"/>
                <a:ea typeface="Crimson Pro Bold" pitchFamily="34" charset="-122"/>
                <a:cs typeface="Crimson Pro Bold" pitchFamily="34" charset="-120"/>
              </a:rPr>
              <a:t>Структуроване навчання</a:t>
            </a:r>
            <a:endParaRPr lang="en-US" sz="1750" dirty="0"/>
          </a:p>
        </p:txBody>
      </p:sp>
      <p:sp>
        <p:nvSpPr>
          <p:cNvPr id="18" name="Text 12"/>
          <p:cNvSpPr/>
          <p:nvPr/>
        </p:nvSpPr>
        <p:spPr>
          <a:xfrm>
            <a:off x="7467481" y="5190649"/>
            <a:ext cx="6442472" cy="576263"/>
          </a:xfrm>
          <a:prstGeom prst="rect">
            <a:avLst/>
          </a:prstGeom>
          <a:noFill/>
          <a:ln/>
        </p:spPr>
        <p:txBody>
          <a:bodyPr wrap="square" lIns="0" tIns="0" rIns="0" bIns="0" rtlCol="0" anchor="t"/>
          <a:lstStyle/>
          <a:p>
            <a:pPr algn="l" indent="0" marL="0">
              <a:lnSpc>
                <a:spcPts val="2250"/>
              </a:lnSpc>
              <a:buNone/>
            </a:pPr>
            <a:r>
              <a:rPr lang="en-US" sz="1400" dirty="0">
                <a:solidFill>
                  <a:srgbClr val="443728"/>
                </a:solidFill>
                <a:latin typeface="Open Sans" pitchFamily="34" charset="0"/>
                <a:ea typeface="Open Sans" pitchFamily="34" charset="-122"/>
                <a:cs typeface="Open Sans" pitchFamily="34" charset="-120"/>
              </a:rPr>
              <a:t>Комбінація формального навчання, досвіду через виклики та соціального навчання</a:t>
            </a:r>
            <a:endParaRPr lang="en-US" sz="1400" dirty="0"/>
          </a:p>
        </p:txBody>
      </p:sp>
      <p:sp>
        <p:nvSpPr>
          <p:cNvPr id="19" name="Shape 13"/>
          <p:cNvSpPr/>
          <p:nvPr/>
        </p:nvSpPr>
        <p:spPr>
          <a:xfrm>
            <a:off x="7197447" y="6397109"/>
            <a:ext cx="180023" cy="1055370"/>
          </a:xfrm>
          <a:prstGeom prst="roundRect">
            <a:avLst>
              <a:gd name="adj" fmla="val 42025"/>
            </a:avLst>
          </a:prstGeom>
          <a:solidFill>
            <a:srgbClr val="EBE2E0"/>
          </a:solidFill>
          <a:ln w="7620">
            <a:solidFill>
              <a:srgbClr val="D1C8C6"/>
            </a:solidFill>
            <a:prstDash val="solid"/>
          </a:ln>
        </p:spPr>
      </p:sp>
      <p:sp>
        <p:nvSpPr>
          <p:cNvPr id="20" name="Shape 14"/>
          <p:cNvSpPr/>
          <p:nvPr/>
        </p:nvSpPr>
        <p:spPr>
          <a:xfrm>
            <a:off x="7017306" y="6278880"/>
            <a:ext cx="540306" cy="540306"/>
          </a:xfrm>
          <a:prstGeom prst="roundRect">
            <a:avLst>
              <a:gd name="adj" fmla="val 84619"/>
            </a:avLst>
          </a:prstGeom>
          <a:solidFill>
            <a:srgbClr val="EBE2E0"/>
          </a:solidFill>
          <a:ln w="7620">
            <a:solidFill>
              <a:srgbClr val="D1C8C6"/>
            </a:solidFill>
            <a:prstDash val="solid"/>
          </a:ln>
        </p:spPr>
      </p:sp>
      <p:pic>
        <p:nvPicPr>
          <p:cNvPr id="21"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52323" y="6413897"/>
            <a:ext cx="270153" cy="270153"/>
          </a:xfrm>
          <a:prstGeom prst="rect">
            <a:avLst/>
          </a:prstGeom>
        </p:spPr>
      </p:pic>
      <p:sp>
        <p:nvSpPr>
          <p:cNvPr id="22" name="Text 15"/>
          <p:cNvSpPr/>
          <p:nvPr/>
        </p:nvSpPr>
        <p:spPr>
          <a:xfrm>
            <a:off x="7737634" y="6306979"/>
            <a:ext cx="2730937" cy="281345"/>
          </a:xfrm>
          <a:prstGeom prst="rect">
            <a:avLst/>
          </a:prstGeom>
          <a:noFill/>
          <a:ln/>
        </p:spPr>
        <p:txBody>
          <a:bodyPr wrap="none" lIns="0" tIns="0" rIns="0" bIns="0" rtlCol="0" anchor="t"/>
          <a:lstStyle/>
          <a:p>
            <a:pPr algn="l" indent="0" marL="0">
              <a:lnSpc>
                <a:spcPts val="2200"/>
              </a:lnSpc>
              <a:buNone/>
            </a:pPr>
            <a:r>
              <a:rPr lang="en-US" sz="1750" b="1" dirty="0">
                <a:solidFill>
                  <a:srgbClr val="443728"/>
                </a:solidFill>
                <a:latin typeface="Crimson Pro Bold" pitchFamily="34" charset="0"/>
                <a:ea typeface="Crimson Pro Bold" pitchFamily="34" charset="-122"/>
                <a:cs typeface="Crimson Pro Bold" pitchFamily="34" charset="-120"/>
              </a:rPr>
              <a:t>Коучинг та менторство</a:t>
            </a:r>
            <a:endParaRPr lang="en-US" sz="1750" dirty="0"/>
          </a:p>
        </p:txBody>
      </p:sp>
      <p:sp>
        <p:nvSpPr>
          <p:cNvPr id="23" name="Text 16"/>
          <p:cNvSpPr/>
          <p:nvPr/>
        </p:nvSpPr>
        <p:spPr>
          <a:xfrm>
            <a:off x="7737634" y="6696313"/>
            <a:ext cx="6172319" cy="576263"/>
          </a:xfrm>
          <a:prstGeom prst="rect">
            <a:avLst/>
          </a:prstGeom>
          <a:noFill/>
          <a:ln/>
        </p:spPr>
        <p:txBody>
          <a:bodyPr wrap="square" lIns="0" tIns="0" rIns="0" bIns="0" rtlCol="0" anchor="t"/>
          <a:lstStyle/>
          <a:p>
            <a:pPr algn="l" indent="0" marL="0">
              <a:lnSpc>
                <a:spcPts val="2250"/>
              </a:lnSpc>
              <a:buNone/>
            </a:pPr>
            <a:r>
              <a:rPr lang="en-US" sz="1400" dirty="0">
                <a:solidFill>
                  <a:srgbClr val="443728"/>
                </a:solidFill>
                <a:latin typeface="Open Sans" pitchFamily="34" charset="0"/>
                <a:ea typeface="Open Sans" pitchFamily="34" charset="-122"/>
                <a:cs typeface="Open Sans" pitchFamily="34" charset="-120"/>
              </a:rPr>
              <a:t>Супровід досвідченими керівниками та зовнішніми executive-коучами</a:t>
            </a: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405652"/>
            <a:ext cx="6935033"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Планування наступництва</a:t>
            </a:r>
            <a:endParaRPr lang="en-US" sz="3900" dirty="0"/>
          </a:p>
        </p:txBody>
      </p:sp>
      <p:sp>
        <p:nvSpPr>
          <p:cNvPr id="3" name="Text 1"/>
          <p:cNvSpPr/>
          <p:nvPr/>
        </p:nvSpPr>
        <p:spPr>
          <a:xfrm>
            <a:off x="793790" y="2422565"/>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Планування наступництва (кадрового резерву) — це стратегічний процес підготовки співробітників до заміщення ключових позицій в організації. Це забезпечує безперервність управління та зменшує ризики, пов'язані з несподіваним звільненням критичних талантів.</a:t>
            </a:r>
            <a:endParaRPr lang="en-US" sz="1550" dirty="0"/>
          </a:p>
        </p:txBody>
      </p:sp>
      <p:sp>
        <p:nvSpPr>
          <p:cNvPr id="4" name="Text 2"/>
          <p:cNvSpPr/>
          <p:nvPr/>
        </p:nvSpPr>
        <p:spPr>
          <a:xfrm>
            <a:off x="793790" y="3598426"/>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Crimson Pro Light" pitchFamily="34" charset="0"/>
                <a:ea typeface="Crimson Pro Light" pitchFamily="34" charset="-122"/>
                <a:cs typeface="Crimson Pro Light" pitchFamily="34" charset="-120"/>
              </a:rPr>
              <a:t>01</a:t>
            </a:r>
            <a:endParaRPr lang="en-US" sz="1550" dirty="0"/>
          </a:p>
        </p:txBody>
      </p:sp>
      <p:sp>
        <p:nvSpPr>
          <p:cNvPr id="5" name="Shape 3"/>
          <p:cNvSpPr/>
          <p:nvPr/>
        </p:nvSpPr>
        <p:spPr>
          <a:xfrm>
            <a:off x="793790" y="3912751"/>
            <a:ext cx="4215289" cy="22860"/>
          </a:xfrm>
          <a:prstGeom prst="rect">
            <a:avLst/>
          </a:prstGeom>
          <a:solidFill>
            <a:srgbClr val="835E54"/>
          </a:solidFill>
          <a:ln/>
        </p:spPr>
      </p:sp>
      <p:sp>
        <p:nvSpPr>
          <p:cNvPr id="6" name="Text 4"/>
          <p:cNvSpPr/>
          <p:nvPr/>
        </p:nvSpPr>
        <p:spPr>
          <a:xfrm>
            <a:off x="793790" y="4057650"/>
            <a:ext cx="4192429"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Ідентифікація критичних ролей</a:t>
            </a:r>
            <a:endParaRPr lang="en-US" sz="1950" dirty="0"/>
          </a:p>
        </p:txBody>
      </p:sp>
      <p:sp>
        <p:nvSpPr>
          <p:cNvPr id="7" name="Text 5"/>
          <p:cNvSpPr/>
          <p:nvPr/>
        </p:nvSpPr>
        <p:spPr>
          <a:xfrm>
            <a:off x="793790" y="4486870"/>
            <a:ext cx="4215289"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Визначення посад, які є стратегічно важливими для організації</a:t>
            </a:r>
            <a:endParaRPr lang="en-US" sz="1550" dirty="0"/>
          </a:p>
        </p:txBody>
      </p:sp>
      <p:sp>
        <p:nvSpPr>
          <p:cNvPr id="8" name="Text 6"/>
          <p:cNvSpPr/>
          <p:nvPr/>
        </p:nvSpPr>
        <p:spPr>
          <a:xfrm>
            <a:off x="5207437" y="3598426"/>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Crimson Pro Light" pitchFamily="34" charset="0"/>
                <a:ea typeface="Crimson Pro Light" pitchFamily="34" charset="-122"/>
                <a:cs typeface="Crimson Pro Light" pitchFamily="34" charset="-120"/>
              </a:rPr>
              <a:t>02</a:t>
            </a:r>
            <a:endParaRPr lang="en-US" sz="1550" dirty="0"/>
          </a:p>
        </p:txBody>
      </p:sp>
      <p:sp>
        <p:nvSpPr>
          <p:cNvPr id="9" name="Shape 7"/>
          <p:cNvSpPr/>
          <p:nvPr/>
        </p:nvSpPr>
        <p:spPr>
          <a:xfrm>
            <a:off x="5207437" y="3912751"/>
            <a:ext cx="4215408" cy="22860"/>
          </a:xfrm>
          <a:prstGeom prst="rect">
            <a:avLst/>
          </a:prstGeom>
          <a:solidFill>
            <a:srgbClr val="835E54"/>
          </a:solidFill>
          <a:ln/>
        </p:spPr>
      </p:sp>
      <p:sp>
        <p:nvSpPr>
          <p:cNvPr id="10" name="Text 8"/>
          <p:cNvSpPr/>
          <p:nvPr/>
        </p:nvSpPr>
        <p:spPr>
          <a:xfrm>
            <a:off x="5207437" y="4057650"/>
            <a:ext cx="4178737"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Оцінка потенціалу та готовності</a:t>
            </a:r>
            <a:endParaRPr lang="en-US" sz="1950" dirty="0"/>
          </a:p>
        </p:txBody>
      </p:sp>
      <p:sp>
        <p:nvSpPr>
          <p:cNvPr id="11" name="Text 9"/>
          <p:cNvSpPr/>
          <p:nvPr/>
        </p:nvSpPr>
        <p:spPr>
          <a:xfrm>
            <a:off x="5207437" y="4486870"/>
            <a:ext cx="4215408"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Виявлення співробітників з потенціалом для просування</a:t>
            </a:r>
            <a:endParaRPr lang="en-US" sz="1550" dirty="0"/>
          </a:p>
        </p:txBody>
      </p:sp>
      <p:sp>
        <p:nvSpPr>
          <p:cNvPr id="12" name="Text 10"/>
          <p:cNvSpPr/>
          <p:nvPr/>
        </p:nvSpPr>
        <p:spPr>
          <a:xfrm>
            <a:off x="9621203" y="3598426"/>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Crimson Pro Light" pitchFamily="34" charset="0"/>
                <a:ea typeface="Crimson Pro Light" pitchFamily="34" charset="-122"/>
                <a:cs typeface="Crimson Pro Light" pitchFamily="34" charset="-120"/>
              </a:rPr>
              <a:t>03</a:t>
            </a:r>
            <a:endParaRPr lang="en-US" sz="1550" dirty="0"/>
          </a:p>
        </p:txBody>
      </p:sp>
      <p:sp>
        <p:nvSpPr>
          <p:cNvPr id="13" name="Shape 11"/>
          <p:cNvSpPr/>
          <p:nvPr/>
        </p:nvSpPr>
        <p:spPr>
          <a:xfrm>
            <a:off x="9621203" y="3912751"/>
            <a:ext cx="4215289" cy="22860"/>
          </a:xfrm>
          <a:prstGeom prst="rect">
            <a:avLst/>
          </a:prstGeom>
          <a:solidFill>
            <a:srgbClr val="835E54"/>
          </a:solidFill>
          <a:ln/>
        </p:spPr>
      </p:sp>
      <p:sp>
        <p:nvSpPr>
          <p:cNvPr id="14" name="Text 12"/>
          <p:cNvSpPr/>
          <p:nvPr/>
        </p:nvSpPr>
        <p:spPr>
          <a:xfrm>
            <a:off x="9621203" y="4057650"/>
            <a:ext cx="3880961"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Створення кадрового резерву</a:t>
            </a:r>
            <a:endParaRPr lang="en-US" sz="1950" dirty="0"/>
          </a:p>
        </p:txBody>
      </p:sp>
      <p:sp>
        <p:nvSpPr>
          <p:cNvPr id="15" name="Text 13"/>
          <p:cNvSpPr/>
          <p:nvPr/>
        </p:nvSpPr>
        <p:spPr>
          <a:xfrm>
            <a:off x="9621203" y="4486870"/>
            <a:ext cx="4215289"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Формування пулу талантів для кожної критичної ролі</a:t>
            </a:r>
            <a:endParaRPr lang="en-US" sz="1550" dirty="0"/>
          </a:p>
        </p:txBody>
      </p:sp>
      <p:sp>
        <p:nvSpPr>
          <p:cNvPr id="16" name="Text 14"/>
          <p:cNvSpPr/>
          <p:nvPr/>
        </p:nvSpPr>
        <p:spPr>
          <a:xfrm>
            <a:off x="793790" y="5469136"/>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Crimson Pro Light" pitchFamily="34" charset="0"/>
                <a:ea typeface="Crimson Pro Light" pitchFamily="34" charset="-122"/>
                <a:cs typeface="Crimson Pro Light" pitchFamily="34" charset="-120"/>
              </a:rPr>
              <a:t>04</a:t>
            </a:r>
            <a:endParaRPr lang="en-US" sz="1550" dirty="0"/>
          </a:p>
        </p:txBody>
      </p:sp>
      <p:sp>
        <p:nvSpPr>
          <p:cNvPr id="17" name="Shape 15"/>
          <p:cNvSpPr/>
          <p:nvPr/>
        </p:nvSpPr>
        <p:spPr>
          <a:xfrm>
            <a:off x="793790" y="5783461"/>
            <a:ext cx="6422112" cy="22860"/>
          </a:xfrm>
          <a:prstGeom prst="rect">
            <a:avLst/>
          </a:prstGeom>
          <a:solidFill>
            <a:srgbClr val="835E54"/>
          </a:solidFill>
          <a:ln/>
        </p:spPr>
      </p:sp>
      <p:sp>
        <p:nvSpPr>
          <p:cNvPr id="18" name="Text 16"/>
          <p:cNvSpPr/>
          <p:nvPr/>
        </p:nvSpPr>
        <p:spPr>
          <a:xfrm>
            <a:off x="793790" y="5928360"/>
            <a:ext cx="2570917"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Програми розвитку</a:t>
            </a:r>
            <a:endParaRPr lang="en-US" sz="1950" dirty="0"/>
          </a:p>
        </p:txBody>
      </p:sp>
      <p:sp>
        <p:nvSpPr>
          <p:cNvPr id="19" name="Text 17"/>
          <p:cNvSpPr/>
          <p:nvPr/>
        </p:nvSpPr>
        <p:spPr>
          <a:xfrm>
            <a:off x="793790" y="6357580"/>
            <a:ext cx="6422112"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Цільовий розвиток компетенцій, необхідних для майбутніх ролей</a:t>
            </a:r>
            <a:endParaRPr lang="en-US" sz="1550" dirty="0"/>
          </a:p>
        </p:txBody>
      </p:sp>
      <p:sp>
        <p:nvSpPr>
          <p:cNvPr id="20" name="Text 18"/>
          <p:cNvSpPr/>
          <p:nvPr/>
        </p:nvSpPr>
        <p:spPr>
          <a:xfrm>
            <a:off x="7414260" y="5469136"/>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Crimson Pro Light" pitchFamily="34" charset="0"/>
                <a:ea typeface="Crimson Pro Light" pitchFamily="34" charset="-122"/>
                <a:cs typeface="Crimson Pro Light" pitchFamily="34" charset="-120"/>
              </a:rPr>
              <a:t>05</a:t>
            </a:r>
            <a:endParaRPr lang="en-US" sz="1550" dirty="0"/>
          </a:p>
        </p:txBody>
      </p:sp>
      <p:sp>
        <p:nvSpPr>
          <p:cNvPr id="21" name="Shape 19"/>
          <p:cNvSpPr/>
          <p:nvPr/>
        </p:nvSpPr>
        <p:spPr>
          <a:xfrm>
            <a:off x="7414260" y="5783461"/>
            <a:ext cx="6422231" cy="22860"/>
          </a:xfrm>
          <a:prstGeom prst="rect">
            <a:avLst/>
          </a:prstGeom>
          <a:solidFill>
            <a:srgbClr val="835E54"/>
          </a:solidFill>
          <a:ln/>
        </p:spPr>
      </p:sp>
      <p:sp>
        <p:nvSpPr>
          <p:cNvPr id="22" name="Text 20"/>
          <p:cNvSpPr/>
          <p:nvPr/>
        </p:nvSpPr>
        <p:spPr>
          <a:xfrm>
            <a:off x="7414260" y="5928360"/>
            <a:ext cx="2796897"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Регулярний перегляд</a:t>
            </a:r>
            <a:endParaRPr lang="en-US" sz="1950" dirty="0"/>
          </a:p>
        </p:txBody>
      </p:sp>
      <p:sp>
        <p:nvSpPr>
          <p:cNvPr id="23" name="Text 21"/>
          <p:cNvSpPr/>
          <p:nvPr/>
        </p:nvSpPr>
        <p:spPr>
          <a:xfrm>
            <a:off x="7414260" y="6357580"/>
            <a:ext cx="6422231"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Оновлення планів наступництва відповідно до змін в організації</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075" y="546259"/>
            <a:ext cx="13044249" cy="1239441"/>
          </a:xfrm>
          <a:prstGeom prst="rect">
            <a:avLst/>
          </a:prstGeom>
          <a:noFill/>
          <a:ln/>
        </p:spPr>
        <p:txBody>
          <a:bodyPr wrap="squar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Модель Кіркпатріка: оцінка ефективності навчання</a:t>
            </a:r>
            <a:endParaRPr lang="en-US" sz="3900" dirty="0"/>
          </a:p>
        </p:txBody>
      </p:sp>
      <p:sp>
        <p:nvSpPr>
          <p:cNvPr id="3" name="Shape 1"/>
          <p:cNvSpPr/>
          <p:nvPr/>
        </p:nvSpPr>
        <p:spPr>
          <a:xfrm>
            <a:off x="793075" y="2182177"/>
            <a:ext cx="1630442" cy="1142405"/>
          </a:xfrm>
          <a:prstGeom prst="roundRect">
            <a:avLst>
              <a:gd name="adj" fmla="val 7290"/>
            </a:avLst>
          </a:prstGeom>
          <a:solidFill>
            <a:srgbClr val="EBE2E0"/>
          </a:solidFill>
          <a:ln w="7620">
            <a:solidFill>
              <a:srgbClr val="D1C8C6"/>
            </a:solidFill>
            <a:prstDash val="solid"/>
          </a:ln>
        </p:spPr>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68874" y="2613898"/>
            <a:ext cx="278844" cy="278844"/>
          </a:xfrm>
          <a:prstGeom prst="rect">
            <a:avLst/>
          </a:prstGeom>
        </p:spPr>
      </p:pic>
      <p:sp>
        <p:nvSpPr>
          <p:cNvPr id="5" name="Text 2"/>
          <p:cNvSpPr/>
          <p:nvPr/>
        </p:nvSpPr>
        <p:spPr>
          <a:xfrm>
            <a:off x="2621756" y="2380417"/>
            <a:ext cx="2478524" cy="309801"/>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Рівень 1: Реакція</a:t>
            </a:r>
            <a:endParaRPr lang="en-US" sz="1950" dirty="0"/>
          </a:p>
        </p:txBody>
      </p:sp>
      <p:sp>
        <p:nvSpPr>
          <p:cNvPr id="6" name="Text 3"/>
          <p:cNvSpPr/>
          <p:nvPr/>
        </p:nvSpPr>
        <p:spPr>
          <a:xfrm>
            <a:off x="2621756" y="2809161"/>
            <a:ext cx="7981355" cy="317183"/>
          </a:xfrm>
          <a:prstGeom prst="rect">
            <a:avLst/>
          </a:prstGeom>
          <a:noFill/>
          <a:ln/>
        </p:spPr>
        <p:txBody>
          <a:bodyPr wrap="none" lIns="0" tIns="0" rIns="0" bIns="0" rtlCol="0" anchor="t"/>
          <a:lstStyle/>
          <a:p>
            <a:pPr algn="l" indent="0" marL="0">
              <a:lnSpc>
                <a:spcPts val="2450"/>
              </a:lnSpc>
              <a:buNone/>
            </a:pPr>
            <a:r>
              <a:rPr lang="en-US" sz="1550" dirty="0">
                <a:solidFill>
                  <a:srgbClr val="443728"/>
                </a:solidFill>
                <a:latin typeface="Open Sans" pitchFamily="34" charset="0"/>
                <a:ea typeface="Open Sans" pitchFamily="34" charset="-122"/>
                <a:cs typeface="Open Sans" pitchFamily="34" charset="-120"/>
              </a:rPr>
              <a:t>Що учасники думають про навчання? Задоволеність та сприйняття релевантності</a:t>
            </a:r>
            <a:endParaRPr lang="en-US" sz="1550" dirty="0"/>
          </a:p>
        </p:txBody>
      </p:sp>
      <p:sp>
        <p:nvSpPr>
          <p:cNvPr id="7" name="Shape 4"/>
          <p:cNvSpPr/>
          <p:nvPr/>
        </p:nvSpPr>
        <p:spPr>
          <a:xfrm>
            <a:off x="2522577" y="3315057"/>
            <a:ext cx="11215688" cy="11430"/>
          </a:xfrm>
          <a:prstGeom prst="roundRect">
            <a:avLst>
              <a:gd name="adj" fmla="val 728628"/>
            </a:avLst>
          </a:prstGeom>
          <a:solidFill>
            <a:srgbClr val="D1C8C6"/>
          </a:solidFill>
          <a:ln/>
        </p:spPr>
      </p:sp>
      <p:sp>
        <p:nvSpPr>
          <p:cNvPr id="8" name="Shape 5"/>
          <p:cNvSpPr/>
          <p:nvPr/>
        </p:nvSpPr>
        <p:spPr>
          <a:xfrm>
            <a:off x="793075" y="3423642"/>
            <a:ext cx="3261003" cy="1142405"/>
          </a:xfrm>
          <a:prstGeom prst="roundRect">
            <a:avLst>
              <a:gd name="adj" fmla="val 7290"/>
            </a:avLst>
          </a:prstGeom>
          <a:solidFill>
            <a:srgbClr val="EBE2E0"/>
          </a:solidFill>
          <a:ln w="7620">
            <a:solidFill>
              <a:srgbClr val="D1C8C6"/>
            </a:solidFill>
            <a:prstDash val="solid"/>
          </a:ln>
        </p:spPr>
      </p:sp>
      <p:pic>
        <p:nvPicPr>
          <p:cNvPr id="9"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4095" y="3855363"/>
            <a:ext cx="278844" cy="278844"/>
          </a:xfrm>
          <a:prstGeom prst="rect">
            <a:avLst/>
          </a:prstGeom>
        </p:spPr>
      </p:pic>
      <p:sp>
        <p:nvSpPr>
          <p:cNvPr id="10" name="Text 6"/>
          <p:cNvSpPr/>
          <p:nvPr/>
        </p:nvSpPr>
        <p:spPr>
          <a:xfrm>
            <a:off x="4252317" y="3621881"/>
            <a:ext cx="2491740" cy="309801"/>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Рівень 2: Засвоєння</a:t>
            </a:r>
            <a:endParaRPr lang="en-US" sz="1950" dirty="0"/>
          </a:p>
        </p:txBody>
      </p:sp>
      <p:sp>
        <p:nvSpPr>
          <p:cNvPr id="11" name="Text 7"/>
          <p:cNvSpPr/>
          <p:nvPr/>
        </p:nvSpPr>
        <p:spPr>
          <a:xfrm>
            <a:off x="4252317" y="4050625"/>
            <a:ext cx="8826460" cy="317183"/>
          </a:xfrm>
          <a:prstGeom prst="rect">
            <a:avLst/>
          </a:prstGeom>
          <a:noFill/>
          <a:ln/>
        </p:spPr>
        <p:txBody>
          <a:bodyPr wrap="none" lIns="0" tIns="0" rIns="0" bIns="0" rtlCol="0" anchor="t"/>
          <a:lstStyle/>
          <a:p>
            <a:pPr algn="l" indent="0" marL="0">
              <a:lnSpc>
                <a:spcPts val="2450"/>
              </a:lnSpc>
              <a:buNone/>
            </a:pPr>
            <a:r>
              <a:rPr lang="en-US" sz="1550" dirty="0">
                <a:solidFill>
                  <a:srgbClr val="443728"/>
                </a:solidFill>
                <a:latin typeface="Open Sans" pitchFamily="34" charset="0"/>
                <a:ea typeface="Open Sans" pitchFamily="34" charset="-122"/>
                <a:cs typeface="Open Sans" pitchFamily="34" charset="-120"/>
              </a:rPr>
              <a:t>Які знання, навички та установки були засвоєні? Оцінка через тести та практичні завдання</a:t>
            </a:r>
            <a:endParaRPr lang="en-US" sz="1550" dirty="0"/>
          </a:p>
        </p:txBody>
      </p:sp>
      <p:sp>
        <p:nvSpPr>
          <p:cNvPr id="12" name="Shape 8"/>
          <p:cNvSpPr/>
          <p:nvPr/>
        </p:nvSpPr>
        <p:spPr>
          <a:xfrm>
            <a:off x="4153138" y="4556522"/>
            <a:ext cx="9585127" cy="11430"/>
          </a:xfrm>
          <a:prstGeom prst="roundRect">
            <a:avLst>
              <a:gd name="adj" fmla="val 728628"/>
            </a:avLst>
          </a:prstGeom>
          <a:solidFill>
            <a:srgbClr val="D1C8C6"/>
          </a:solidFill>
          <a:ln/>
        </p:spPr>
      </p:sp>
      <p:sp>
        <p:nvSpPr>
          <p:cNvPr id="13" name="Shape 9"/>
          <p:cNvSpPr/>
          <p:nvPr/>
        </p:nvSpPr>
        <p:spPr>
          <a:xfrm>
            <a:off x="793075" y="4665107"/>
            <a:ext cx="4891564" cy="1459587"/>
          </a:xfrm>
          <a:prstGeom prst="roundRect">
            <a:avLst>
              <a:gd name="adj" fmla="val 5706"/>
            </a:avLst>
          </a:prstGeom>
          <a:solidFill>
            <a:srgbClr val="EBE2E0"/>
          </a:solidFill>
          <a:ln w="7620">
            <a:solidFill>
              <a:srgbClr val="D1C8C6"/>
            </a:solidFill>
            <a:prstDash val="solid"/>
          </a:ln>
        </p:spPr>
      </p:sp>
      <p:pic>
        <p:nvPicPr>
          <p:cNvPr id="1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9435" y="5255419"/>
            <a:ext cx="278844" cy="278844"/>
          </a:xfrm>
          <a:prstGeom prst="rect">
            <a:avLst/>
          </a:prstGeom>
        </p:spPr>
      </p:pic>
      <p:sp>
        <p:nvSpPr>
          <p:cNvPr id="15" name="Text 10"/>
          <p:cNvSpPr/>
          <p:nvPr/>
        </p:nvSpPr>
        <p:spPr>
          <a:xfrm>
            <a:off x="5882878" y="4863346"/>
            <a:ext cx="2482334" cy="309801"/>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Рівень 3: Поведінка</a:t>
            </a:r>
            <a:endParaRPr lang="en-US" sz="1950" dirty="0"/>
          </a:p>
        </p:txBody>
      </p:sp>
      <p:sp>
        <p:nvSpPr>
          <p:cNvPr id="16" name="Text 11"/>
          <p:cNvSpPr/>
          <p:nvPr/>
        </p:nvSpPr>
        <p:spPr>
          <a:xfrm>
            <a:off x="5882878" y="5292090"/>
            <a:ext cx="7756208" cy="634365"/>
          </a:xfrm>
          <a:prstGeom prst="rect">
            <a:avLst/>
          </a:prstGeom>
          <a:noFill/>
          <a:ln/>
        </p:spPr>
        <p:txBody>
          <a:bodyPr wrap="square" lIns="0" tIns="0" rIns="0" bIns="0" rtlCol="0" anchor="t"/>
          <a:lstStyle/>
          <a:p>
            <a:pPr algn="l" indent="0" marL="0">
              <a:lnSpc>
                <a:spcPts val="2450"/>
              </a:lnSpc>
              <a:buNone/>
            </a:pPr>
            <a:r>
              <a:rPr lang="en-US" sz="1550" dirty="0">
                <a:solidFill>
                  <a:srgbClr val="443728"/>
                </a:solidFill>
                <a:latin typeface="Open Sans" pitchFamily="34" charset="0"/>
                <a:ea typeface="Open Sans" pitchFamily="34" charset="-122"/>
                <a:cs typeface="Open Sans" pitchFamily="34" charset="-120"/>
              </a:rPr>
              <a:t>Чи застосовують учасники нові знання на робочому місці? Зміни в робочій поведінці</a:t>
            </a:r>
            <a:endParaRPr lang="en-US" sz="1550" dirty="0"/>
          </a:p>
        </p:txBody>
      </p:sp>
      <p:sp>
        <p:nvSpPr>
          <p:cNvPr id="17" name="Shape 12"/>
          <p:cNvSpPr/>
          <p:nvPr/>
        </p:nvSpPr>
        <p:spPr>
          <a:xfrm>
            <a:off x="5783699" y="6115169"/>
            <a:ext cx="7954566" cy="11430"/>
          </a:xfrm>
          <a:prstGeom prst="roundRect">
            <a:avLst>
              <a:gd name="adj" fmla="val 728628"/>
            </a:avLst>
          </a:prstGeom>
          <a:solidFill>
            <a:srgbClr val="D1C8C6"/>
          </a:solidFill>
          <a:ln/>
        </p:spPr>
      </p:sp>
      <p:sp>
        <p:nvSpPr>
          <p:cNvPr id="18" name="Shape 13"/>
          <p:cNvSpPr/>
          <p:nvPr/>
        </p:nvSpPr>
        <p:spPr>
          <a:xfrm>
            <a:off x="793075" y="6223754"/>
            <a:ext cx="6522125" cy="1459587"/>
          </a:xfrm>
          <a:prstGeom prst="roundRect">
            <a:avLst>
              <a:gd name="adj" fmla="val 5706"/>
            </a:avLst>
          </a:prstGeom>
          <a:solidFill>
            <a:srgbClr val="EBE2E0"/>
          </a:solidFill>
          <a:ln w="7620">
            <a:solidFill>
              <a:srgbClr val="D1C8C6"/>
            </a:solidFill>
            <a:prstDash val="solid"/>
          </a:ln>
        </p:spPr>
      </p:sp>
      <p:pic>
        <p:nvPicPr>
          <p:cNvPr id="19"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14656" y="6814066"/>
            <a:ext cx="278844" cy="278844"/>
          </a:xfrm>
          <a:prstGeom prst="rect">
            <a:avLst/>
          </a:prstGeom>
        </p:spPr>
      </p:pic>
      <p:sp>
        <p:nvSpPr>
          <p:cNvPr id="20" name="Text 14"/>
          <p:cNvSpPr/>
          <p:nvPr/>
        </p:nvSpPr>
        <p:spPr>
          <a:xfrm>
            <a:off x="7513439" y="6421993"/>
            <a:ext cx="2641997" cy="309801"/>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Рівень 4: Результати</a:t>
            </a:r>
            <a:endParaRPr lang="en-US" sz="1950" dirty="0"/>
          </a:p>
        </p:txBody>
      </p:sp>
      <p:sp>
        <p:nvSpPr>
          <p:cNvPr id="21" name="Text 15"/>
          <p:cNvSpPr/>
          <p:nvPr/>
        </p:nvSpPr>
        <p:spPr>
          <a:xfrm>
            <a:off x="7513439" y="6850737"/>
            <a:ext cx="6125647" cy="634365"/>
          </a:xfrm>
          <a:prstGeom prst="rect">
            <a:avLst/>
          </a:prstGeom>
          <a:noFill/>
          <a:ln/>
        </p:spPr>
        <p:txBody>
          <a:bodyPr wrap="square" lIns="0" tIns="0" rIns="0" bIns="0" rtlCol="0" anchor="t"/>
          <a:lstStyle/>
          <a:p>
            <a:pPr algn="l" indent="0" marL="0">
              <a:lnSpc>
                <a:spcPts val="2450"/>
              </a:lnSpc>
              <a:buNone/>
            </a:pPr>
            <a:r>
              <a:rPr lang="en-US" sz="1550" dirty="0">
                <a:solidFill>
                  <a:srgbClr val="443728"/>
                </a:solidFill>
                <a:latin typeface="Open Sans" pitchFamily="34" charset="0"/>
                <a:ea typeface="Open Sans" pitchFamily="34" charset="-122"/>
                <a:cs typeface="Open Sans" pitchFamily="34" charset="-120"/>
              </a:rPr>
              <a:t>Який вплив навчання на бізнес-показники? ROI, продуктивність, якість, задоволеність клієнтів</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905952"/>
            <a:ext cx="8197215"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Виміри ефективності навчання</a:t>
            </a:r>
            <a:endParaRPr lang="en-US" sz="3900" dirty="0"/>
          </a:p>
        </p:txBody>
      </p:sp>
      <p:sp>
        <p:nvSpPr>
          <p:cNvPr id="3" name="Text 1"/>
          <p:cNvSpPr/>
          <p:nvPr/>
        </p:nvSpPr>
        <p:spPr>
          <a:xfrm>
            <a:off x="793790" y="3022044"/>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Кількісні метрики</a:t>
            </a:r>
            <a:endParaRPr lang="en-US" sz="1950" dirty="0"/>
          </a:p>
        </p:txBody>
      </p:sp>
      <p:sp>
        <p:nvSpPr>
          <p:cNvPr id="4" name="Text 2"/>
          <p:cNvSpPr/>
          <p:nvPr/>
        </p:nvSpPr>
        <p:spPr>
          <a:xfrm>
            <a:off x="793790" y="3530560"/>
            <a:ext cx="3979664"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Кількість завершених курсів</a:t>
            </a:r>
            <a:endParaRPr lang="en-US" sz="1550" dirty="0"/>
          </a:p>
        </p:txBody>
      </p:sp>
      <p:sp>
        <p:nvSpPr>
          <p:cNvPr id="5" name="Text 3"/>
          <p:cNvSpPr/>
          <p:nvPr/>
        </p:nvSpPr>
        <p:spPr>
          <a:xfrm>
            <a:off x="793790" y="3917513"/>
            <a:ext cx="3979664"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Середній час до компетентності</a:t>
            </a:r>
            <a:endParaRPr lang="en-US" sz="1550" dirty="0"/>
          </a:p>
        </p:txBody>
      </p:sp>
      <p:sp>
        <p:nvSpPr>
          <p:cNvPr id="6" name="Text 4"/>
          <p:cNvSpPr/>
          <p:nvPr/>
        </p:nvSpPr>
        <p:spPr>
          <a:xfrm>
            <a:off x="793790" y="4304467"/>
            <a:ext cx="3979664"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ROI навчальних програм</a:t>
            </a:r>
            <a:endParaRPr lang="en-US" sz="1550" dirty="0"/>
          </a:p>
        </p:txBody>
      </p:sp>
      <p:sp>
        <p:nvSpPr>
          <p:cNvPr id="7" name="Text 5"/>
          <p:cNvSpPr/>
          <p:nvPr/>
        </p:nvSpPr>
        <p:spPr>
          <a:xfrm>
            <a:off x="793790" y="4691420"/>
            <a:ext cx="3979664"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Показники продуктивності до/після</a:t>
            </a:r>
            <a:endParaRPr lang="en-US" sz="1550" dirty="0"/>
          </a:p>
        </p:txBody>
      </p:sp>
      <p:sp>
        <p:nvSpPr>
          <p:cNvPr id="8" name="Text 6"/>
          <p:cNvSpPr/>
          <p:nvPr/>
        </p:nvSpPr>
        <p:spPr>
          <a:xfrm>
            <a:off x="793790" y="5078373"/>
            <a:ext cx="3979664"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Утримання знань (retention rate)</a:t>
            </a:r>
            <a:endParaRPr lang="en-US" sz="1550" dirty="0"/>
          </a:p>
        </p:txBody>
      </p:sp>
      <p:sp>
        <p:nvSpPr>
          <p:cNvPr id="9" name="Text 7"/>
          <p:cNvSpPr/>
          <p:nvPr/>
        </p:nvSpPr>
        <p:spPr>
          <a:xfrm>
            <a:off x="5265182" y="3022044"/>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Якісні показники</a:t>
            </a:r>
            <a:endParaRPr lang="en-US" sz="1950" dirty="0"/>
          </a:p>
        </p:txBody>
      </p:sp>
      <p:sp>
        <p:nvSpPr>
          <p:cNvPr id="10" name="Text 8"/>
          <p:cNvSpPr/>
          <p:nvPr/>
        </p:nvSpPr>
        <p:spPr>
          <a:xfrm>
            <a:off x="5265182" y="3530560"/>
            <a:ext cx="3979664"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Задоволеність учасників</a:t>
            </a:r>
            <a:endParaRPr lang="en-US" sz="1550" dirty="0"/>
          </a:p>
        </p:txBody>
      </p:sp>
      <p:sp>
        <p:nvSpPr>
          <p:cNvPr id="11" name="Text 9"/>
          <p:cNvSpPr/>
          <p:nvPr/>
        </p:nvSpPr>
        <p:spPr>
          <a:xfrm>
            <a:off x="5265182" y="3917513"/>
            <a:ext cx="3979664"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Відгуки керівників</a:t>
            </a:r>
            <a:endParaRPr lang="en-US" sz="1550" dirty="0"/>
          </a:p>
        </p:txBody>
      </p:sp>
      <p:sp>
        <p:nvSpPr>
          <p:cNvPr id="12" name="Text 10"/>
          <p:cNvSpPr/>
          <p:nvPr/>
        </p:nvSpPr>
        <p:spPr>
          <a:xfrm>
            <a:off x="5265182" y="4304467"/>
            <a:ext cx="3979664"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Зміни в поведінці</a:t>
            </a:r>
            <a:endParaRPr lang="en-US" sz="1550" dirty="0"/>
          </a:p>
        </p:txBody>
      </p:sp>
      <p:sp>
        <p:nvSpPr>
          <p:cNvPr id="13" name="Text 11"/>
          <p:cNvSpPr/>
          <p:nvPr/>
        </p:nvSpPr>
        <p:spPr>
          <a:xfrm>
            <a:off x="5265182" y="4691420"/>
            <a:ext cx="3979664"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Кейси застосування знань</a:t>
            </a:r>
            <a:endParaRPr lang="en-US" sz="1550" dirty="0"/>
          </a:p>
        </p:txBody>
      </p:sp>
      <p:sp>
        <p:nvSpPr>
          <p:cNvPr id="14" name="Text 12"/>
          <p:cNvSpPr/>
          <p:nvPr/>
        </p:nvSpPr>
        <p:spPr>
          <a:xfrm>
            <a:off x="5265182" y="5078373"/>
            <a:ext cx="3979664"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Культура навчання</a:t>
            </a:r>
            <a:endParaRPr lang="en-US" sz="1550" dirty="0"/>
          </a:p>
        </p:txBody>
      </p:sp>
      <p:sp>
        <p:nvSpPr>
          <p:cNvPr id="15" name="Text 13"/>
          <p:cNvSpPr/>
          <p:nvPr/>
        </p:nvSpPr>
        <p:spPr>
          <a:xfrm>
            <a:off x="9736574" y="3022044"/>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Бізнес-результати</a:t>
            </a:r>
            <a:endParaRPr lang="en-US" sz="1950" dirty="0"/>
          </a:p>
        </p:txBody>
      </p:sp>
      <p:sp>
        <p:nvSpPr>
          <p:cNvPr id="16" name="Text 14"/>
          <p:cNvSpPr/>
          <p:nvPr/>
        </p:nvSpPr>
        <p:spPr>
          <a:xfrm>
            <a:off x="9736574" y="3530560"/>
            <a:ext cx="411503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Зростання виручки</a:t>
            </a:r>
            <a:endParaRPr lang="en-US" sz="1550" dirty="0"/>
          </a:p>
        </p:txBody>
      </p:sp>
      <p:sp>
        <p:nvSpPr>
          <p:cNvPr id="17" name="Text 15"/>
          <p:cNvSpPr/>
          <p:nvPr/>
        </p:nvSpPr>
        <p:spPr>
          <a:xfrm>
            <a:off x="9736574" y="3917513"/>
            <a:ext cx="411503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Зниження помилок</a:t>
            </a:r>
            <a:endParaRPr lang="en-US" sz="1550" dirty="0"/>
          </a:p>
        </p:txBody>
      </p:sp>
      <p:sp>
        <p:nvSpPr>
          <p:cNvPr id="18" name="Text 16"/>
          <p:cNvSpPr/>
          <p:nvPr/>
        </p:nvSpPr>
        <p:spPr>
          <a:xfrm>
            <a:off x="9736574" y="4304467"/>
            <a:ext cx="411503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Підвищення якості</a:t>
            </a:r>
            <a:endParaRPr lang="en-US" sz="1550" dirty="0"/>
          </a:p>
        </p:txBody>
      </p:sp>
      <p:sp>
        <p:nvSpPr>
          <p:cNvPr id="19" name="Text 17"/>
          <p:cNvSpPr/>
          <p:nvPr/>
        </p:nvSpPr>
        <p:spPr>
          <a:xfrm>
            <a:off x="9736574" y="4691420"/>
            <a:ext cx="411503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Швидкість інновацій</a:t>
            </a:r>
            <a:endParaRPr lang="en-US" sz="1550" dirty="0"/>
          </a:p>
        </p:txBody>
      </p:sp>
      <p:sp>
        <p:nvSpPr>
          <p:cNvPr id="20" name="Text 18"/>
          <p:cNvSpPr/>
          <p:nvPr/>
        </p:nvSpPr>
        <p:spPr>
          <a:xfrm>
            <a:off x="9736574" y="5078373"/>
            <a:ext cx="411503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Залученість персоналу</a:t>
            </a:r>
            <a:endParaRPr lang="en-US" sz="1550" dirty="0"/>
          </a:p>
        </p:txBody>
      </p:sp>
      <p:sp>
        <p:nvSpPr>
          <p:cNvPr id="21" name="Text 19"/>
          <p:cNvSpPr/>
          <p:nvPr/>
        </p:nvSpPr>
        <p:spPr>
          <a:xfrm>
            <a:off x="793790" y="5688568"/>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Комплексна оцінка ефективності вимагає збалансованого підходу, що враховує як швидкі результати, так і довгострокові ефекти від інвестицій у розвиток.</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682829"/>
            <a:ext cx="12005191"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Виклики та тренди корпоративного навчання</a:t>
            </a:r>
            <a:endParaRPr lang="en-US" sz="3900" dirty="0"/>
          </a:p>
        </p:txBody>
      </p:sp>
      <p:sp>
        <p:nvSpPr>
          <p:cNvPr id="3" name="Shape 1"/>
          <p:cNvSpPr/>
          <p:nvPr/>
        </p:nvSpPr>
        <p:spPr>
          <a:xfrm>
            <a:off x="793790" y="2699742"/>
            <a:ext cx="6422231" cy="1824276"/>
          </a:xfrm>
          <a:prstGeom prst="roundRect">
            <a:avLst>
              <a:gd name="adj" fmla="val 4569"/>
            </a:avLst>
          </a:prstGeom>
          <a:solidFill>
            <a:srgbClr val="FFFCFA"/>
          </a:solidFill>
          <a:ln w="22860">
            <a:solidFill>
              <a:srgbClr val="D1C8C6"/>
            </a:solidFill>
            <a:prstDash val="solid"/>
          </a:ln>
        </p:spPr>
      </p:sp>
      <p:sp>
        <p:nvSpPr>
          <p:cNvPr id="4" name="Text 2"/>
          <p:cNvSpPr/>
          <p:nvPr/>
        </p:nvSpPr>
        <p:spPr>
          <a:xfrm>
            <a:off x="1015008" y="2920960"/>
            <a:ext cx="3495318"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Персоналізація в масштабі</a:t>
            </a:r>
            <a:endParaRPr lang="en-US" sz="1950" dirty="0"/>
          </a:p>
        </p:txBody>
      </p:sp>
      <p:sp>
        <p:nvSpPr>
          <p:cNvPr id="5" name="Text 3"/>
          <p:cNvSpPr/>
          <p:nvPr/>
        </p:nvSpPr>
        <p:spPr>
          <a:xfrm>
            <a:off x="1015008" y="3350181"/>
            <a:ext cx="5979795"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Використання AI та адаптивних технологій для створення індивідуальних навчальних траєкторій для тисяч співробітників одночасно</a:t>
            </a:r>
            <a:endParaRPr lang="en-US" sz="1550" dirty="0"/>
          </a:p>
        </p:txBody>
      </p:sp>
      <p:sp>
        <p:nvSpPr>
          <p:cNvPr id="6" name="Shape 4"/>
          <p:cNvSpPr/>
          <p:nvPr/>
        </p:nvSpPr>
        <p:spPr>
          <a:xfrm>
            <a:off x="7414379" y="2699742"/>
            <a:ext cx="6422231" cy="1824276"/>
          </a:xfrm>
          <a:prstGeom prst="roundRect">
            <a:avLst>
              <a:gd name="adj" fmla="val 4569"/>
            </a:avLst>
          </a:prstGeom>
          <a:solidFill>
            <a:srgbClr val="FFFCFA"/>
          </a:solidFill>
          <a:ln w="22860">
            <a:solidFill>
              <a:srgbClr val="D1C8C6"/>
            </a:solidFill>
            <a:prstDash val="solid"/>
          </a:ln>
        </p:spPr>
      </p:sp>
      <p:sp>
        <p:nvSpPr>
          <p:cNvPr id="7" name="Text 5"/>
          <p:cNvSpPr/>
          <p:nvPr/>
        </p:nvSpPr>
        <p:spPr>
          <a:xfrm>
            <a:off x="7635597" y="2920960"/>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Мікронавчання</a:t>
            </a:r>
            <a:endParaRPr lang="en-US" sz="1950" dirty="0"/>
          </a:p>
        </p:txBody>
      </p:sp>
      <p:sp>
        <p:nvSpPr>
          <p:cNvPr id="8" name="Text 6"/>
          <p:cNvSpPr/>
          <p:nvPr/>
        </p:nvSpPr>
        <p:spPr>
          <a:xfrm>
            <a:off x="7635597" y="3350181"/>
            <a:ext cx="5979795"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Короткі, сфокусовані навчальні модулі (5-10 хвилин), що легко вбудовуються в робочий процес та підвищують утримання інформації</a:t>
            </a:r>
            <a:endParaRPr lang="en-US" sz="1550" dirty="0"/>
          </a:p>
        </p:txBody>
      </p:sp>
      <p:sp>
        <p:nvSpPr>
          <p:cNvPr id="9" name="Shape 7"/>
          <p:cNvSpPr/>
          <p:nvPr/>
        </p:nvSpPr>
        <p:spPr>
          <a:xfrm>
            <a:off x="793790" y="4722376"/>
            <a:ext cx="6422231" cy="1824276"/>
          </a:xfrm>
          <a:prstGeom prst="roundRect">
            <a:avLst>
              <a:gd name="adj" fmla="val 4569"/>
            </a:avLst>
          </a:prstGeom>
          <a:solidFill>
            <a:srgbClr val="FFFCFA"/>
          </a:solidFill>
          <a:ln w="22860">
            <a:solidFill>
              <a:srgbClr val="D1C8C6"/>
            </a:solidFill>
            <a:prstDash val="solid"/>
          </a:ln>
        </p:spPr>
      </p:sp>
      <p:sp>
        <p:nvSpPr>
          <p:cNvPr id="10" name="Text 8"/>
          <p:cNvSpPr/>
          <p:nvPr/>
        </p:nvSpPr>
        <p:spPr>
          <a:xfrm>
            <a:off x="1015008" y="4943594"/>
            <a:ext cx="2882384"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Іммерсивні технології</a:t>
            </a:r>
            <a:endParaRPr lang="en-US" sz="1950" dirty="0"/>
          </a:p>
        </p:txBody>
      </p:sp>
      <p:sp>
        <p:nvSpPr>
          <p:cNvPr id="11" name="Text 9"/>
          <p:cNvSpPr/>
          <p:nvPr/>
        </p:nvSpPr>
        <p:spPr>
          <a:xfrm>
            <a:off x="1015008" y="5372814"/>
            <a:ext cx="5979795"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Використання VR/AR для симуляцій складних сценаріїв, особливо в тренінгах з безпеки, продажів та технічних навичок</a:t>
            </a:r>
            <a:endParaRPr lang="en-US" sz="1550" dirty="0"/>
          </a:p>
        </p:txBody>
      </p:sp>
      <p:sp>
        <p:nvSpPr>
          <p:cNvPr id="12" name="Shape 10"/>
          <p:cNvSpPr/>
          <p:nvPr/>
        </p:nvSpPr>
        <p:spPr>
          <a:xfrm>
            <a:off x="7414379" y="4722376"/>
            <a:ext cx="6422231" cy="1824276"/>
          </a:xfrm>
          <a:prstGeom prst="roundRect">
            <a:avLst>
              <a:gd name="adj" fmla="val 4569"/>
            </a:avLst>
          </a:prstGeom>
          <a:solidFill>
            <a:srgbClr val="FFFCFA"/>
          </a:solidFill>
          <a:ln w="22860">
            <a:solidFill>
              <a:srgbClr val="D1C8C6"/>
            </a:solidFill>
            <a:prstDash val="solid"/>
          </a:ln>
        </p:spPr>
      </p:sp>
      <p:sp>
        <p:nvSpPr>
          <p:cNvPr id="13" name="Text 11"/>
          <p:cNvSpPr/>
          <p:nvPr/>
        </p:nvSpPr>
        <p:spPr>
          <a:xfrm>
            <a:off x="7635597" y="4943594"/>
            <a:ext cx="3368993"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Навчання в потоці роботи</a:t>
            </a:r>
            <a:endParaRPr lang="en-US" sz="1950" dirty="0"/>
          </a:p>
        </p:txBody>
      </p:sp>
      <p:sp>
        <p:nvSpPr>
          <p:cNvPr id="14" name="Text 12"/>
          <p:cNvSpPr/>
          <p:nvPr/>
        </p:nvSpPr>
        <p:spPr>
          <a:xfrm>
            <a:off x="7635597" y="5372814"/>
            <a:ext cx="5979795"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Інтеграція навчальних ресурсів безпосередньо в робочі інструменти, забезпечуючи доступ до знань точно в момент потреби</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805345"/>
            <a:ext cx="7556421" cy="1240155"/>
          </a:xfrm>
          <a:prstGeom prst="rect">
            <a:avLst/>
          </a:prstGeom>
          <a:noFill/>
          <a:ln/>
        </p:spPr>
        <p:txBody>
          <a:bodyPr wrap="squar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Архітектура корпоративного навчання</a:t>
            </a:r>
            <a:endParaRPr lang="en-US" sz="3900" dirty="0"/>
          </a:p>
        </p:txBody>
      </p:sp>
      <p:sp>
        <p:nvSpPr>
          <p:cNvPr id="4" name="Text 1"/>
          <p:cNvSpPr/>
          <p:nvPr/>
        </p:nvSpPr>
        <p:spPr>
          <a:xfrm>
            <a:off x="6280190" y="3343156"/>
            <a:ext cx="7556421" cy="1587698"/>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Сучасні системи навчання та розвитку (НіР) формуються на основі стратегічного аналізу організаційних потреб та чіткого розуміння компетенцій, необхідних для досягнення бізнес-цілей. Ефективна архітектура корпоративного навчання інтегрує технологічні платформи, методології розвитку та культуру безперервного навчання.</a:t>
            </a:r>
            <a:endParaRPr lang="en-US" sz="1550" dirty="0"/>
          </a:p>
        </p:txBody>
      </p:sp>
      <p:sp>
        <p:nvSpPr>
          <p:cNvPr id="5" name="Text 2"/>
          <p:cNvSpPr/>
          <p:nvPr/>
        </p:nvSpPr>
        <p:spPr>
          <a:xfrm>
            <a:off x="6280190" y="5154097"/>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Розбудова таких систем вимагає комплексного підходу, що поєднує аналіз поточних компетенцій співробітників, прогнозування майбутніх потреб та створення гнучких навчальних траєкторій, які адаптуються до змін бізнес-середовища.</a:t>
            </a:r>
            <a:endParaRPr lang="en-US" sz="1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733901"/>
            <a:ext cx="4961811"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Ключові висновки</a:t>
            </a:r>
            <a:endParaRPr lang="en-US" sz="3900" dirty="0"/>
          </a:p>
        </p:txBody>
      </p:sp>
      <p:sp>
        <p:nvSpPr>
          <p:cNvPr id="4" name="Shape 1"/>
          <p:cNvSpPr/>
          <p:nvPr/>
        </p:nvSpPr>
        <p:spPr>
          <a:xfrm>
            <a:off x="793790" y="1651635"/>
            <a:ext cx="446484" cy="446484"/>
          </a:xfrm>
          <a:prstGeom prst="roundRect">
            <a:avLst>
              <a:gd name="adj" fmla="val 18670"/>
            </a:avLst>
          </a:prstGeom>
          <a:solidFill>
            <a:srgbClr val="EBE2E0"/>
          </a:solidFill>
          <a:ln w="7620">
            <a:solidFill>
              <a:srgbClr val="D1C8C6"/>
            </a:solidFill>
            <a:prstDash val="solid"/>
          </a:ln>
        </p:spPr>
      </p:sp>
      <p:sp>
        <p:nvSpPr>
          <p:cNvPr id="5" name="Text 2"/>
          <p:cNvSpPr/>
          <p:nvPr/>
        </p:nvSpPr>
        <p:spPr>
          <a:xfrm>
            <a:off x="1438632" y="1688783"/>
            <a:ext cx="3785235" cy="372070"/>
          </a:xfrm>
          <a:prstGeom prst="rect">
            <a:avLst/>
          </a:prstGeom>
          <a:noFill/>
          <a:ln/>
        </p:spPr>
        <p:txBody>
          <a:bodyPr wrap="none" lIns="0" tIns="0" rIns="0" bIns="0" rtlCol="0" anchor="t"/>
          <a:lstStyle/>
          <a:p>
            <a:pPr algn="l" indent="0" marL="0">
              <a:lnSpc>
                <a:spcPts val="2900"/>
              </a:lnSpc>
              <a:buNone/>
            </a:pPr>
            <a:r>
              <a:rPr lang="en-US" sz="2300" b="1" dirty="0">
                <a:solidFill>
                  <a:srgbClr val="443728"/>
                </a:solidFill>
                <a:latin typeface="Crimson Pro Bold" pitchFamily="34" charset="0"/>
                <a:ea typeface="Crimson Pro Bold" pitchFamily="34" charset="-122"/>
                <a:cs typeface="Crimson Pro Bold" pitchFamily="34" charset="-120"/>
              </a:rPr>
              <a:t>Стратегічне узгодження</a:t>
            </a:r>
            <a:endParaRPr lang="en-US" sz="2300" dirty="0"/>
          </a:p>
        </p:txBody>
      </p:sp>
      <p:sp>
        <p:nvSpPr>
          <p:cNvPr id="6" name="Text 3"/>
          <p:cNvSpPr/>
          <p:nvPr/>
        </p:nvSpPr>
        <p:spPr>
          <a:xfrm>
            <a:off x="1438632" y="2179915"/>
            <a:ext cx="6911578"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Системи навчання та розвитку мають базуватися на моделях компетенцій та бути тісно інтегровані з бізнес-стратегією організації</a:t>
            </a:r>
            <a:endParaRPr lang="en-US" sz="1550" dirty="0"/>
          </a:p>
        </p:txBody>
      </p:sp>
      <p:sp>
        <p:nvSpPr>
          <p:cNvPr id="7" name="Shape 4"/>
          <p:cNvSpPr/>
          <p:nvPr/>
        </p:nvSpPr>
        <p:spPr>
          <a:xfrm>
            <a:off x="793790" y="3211830"/>
            <a:ext cx="446484" cy="446484"/>
          </a:xfrm>
          <a:prstGeom prst="roundRect">
            <a:avLst>
              <a:gd name="adj" fmla="val 18670"/>
            </a:avLst>
          </a:prstGeom>
          <a:solidFill>
            <a:srgbClr val="EBE2E0"/>
          </a:solidFill>
          <a:ln w="7620">
            <a:solidFill>
              <a:srgbClr val="D1C8C6"/>
            </a:solidFill>
            <a:prstDash val="solid"/>
          </a:ln>
        </p:spPr>
      </p:sp>
      <p:sp>
        <p:nvSpPr>
          <p:cNvPr id="8" name="Text 5"/>
          <p:cNvSpPr/>
          <p:nvPr/>
        </p:nvSpPr>
        <p:spPr>
          <a:xfrm>
            <a:off x="1438632" y="3248978"/>
            <a:ext cx="3975378" cy="372070"/>
          </a:xfrm>
          <a:prstGeom prst="rect">
            <a:avLst/>
          </a:prstGeom>
          <a:noFill/>
          <a:ln/>
        </p:spPr>
        <p:txBody>
          <a:bodyPr wrap="none" lIns="0" tIns="0" rIns="0" bIns="0" rtlCol="0" anchor="t"/>
          <a:lstStyle/>
          <a:p>
            <a:pPr algn="l" indent="0" marL="0">
              <a:lnSpc>
                <a:spcPts val="2900"/>
              </a:lnSpc>
              <a:buNone/>
            </a:pPr>
            <a:r>
              <a:rPr lang="en-US" sz="2300" b="1" dirty="0">
                <a:solidFill>
                  <a:srgbClr val="443728"/>
                </a:solidFill>
                <a:latin typeface="Crimson Pro Bold" pitchFamily="34" charset="0"/>
                <a:ea typeface="Crimson Pro Bold" pitchFamily="34" charset="-122"/>
                <a:cs typeface="Crimson Pro Bold" pitchFamily="34" charset="-120"/>
              </a:rPr>
              <a:t>Технологічна екосистема</a:t>
            </a:r>
            <a:endParaRPr lang="en-US" sz="2300" dirty="0"/>
          </a:p>
        </p:txBody>
      </p:sp>
      <p:sp>
        <p:nvSpPr>
          <p:cNvPr id="9" name="Text 6"/>
          <p:cNvSpPr/>
          <p:nvPr/>
        </p:nvSpPr>
        <p:spPr>
          <a:xfrm>
            <a:off x="1438632" y="3740110"/>
            <a:ext cx="6911578"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Сучасні LMS та LXP платформи створюють інфраструктуру для самокерованого, персоналізованого та безперервного навчання</a:t>
            </a:r>
            <a:endParaRPr lang="en-US" sz="1550" dirty="0"/>
          </a:p>
        </p:txBody>
      </p:sp>
      <p:sp>
        <p:nvSpPr>
          <p:cNvPr id="10" name="Shape 7"/>
          <p:cNvSpPr/>
          <p:nvPr/>
        </p:nvSpPr>
        <p:spPr>
          <a:xfrm>
            <a:off x="793790" y="4772025"/>
            <a:ext cx="446484" cy="446484"/>
          </a:xfrm>
          <a:prstGeom prst="roundRect">
            <a:avLst>
              <a:gd name="adj" fmla="val 18670"/>
            </a:avLst>
          </a:prstGeom>
          <a:solidFill>
            <a:srgbClr val="EBE2E0"/>
          </a:solidFill>
          <a:ln w="7620">
            <a:solidFill>
              <a:srgbClr val="D1C8C6"/>
            </a:solidFill>
            <a:prstDash val="solid"/>
          </a:ln>
        </p:spPr>
      </p:sp>
      <p:sp>
        <p:nvSpPr>
          <p:cNvPr id="11" name="Text 8"/>
          <p:cNvSpPr/>
          <p:nvPr/>
        </p:nvSpPr>
        <p:spPr>
          <a:xfrm>
            <a:off x="1438632" y="4809173"/>
            <a:ext cx="3876199" cy="372070"/>
          </a:xfrm>
          <a:prstGeom prst="rect">
            <a:avLst/>
          </a:prstGeom>
          <a:noFill/>
          <a:ln/>
        </p:spPr>
        <p:txBody>
          <a:bodyPr wrap="none" lIns="0" tIns="0" rIns="0" bIns="0" rtlCol="0" anchor="t"/>
          <a:lstStyle/>
          <a:p>
            <a:pPr algn="l" indent="0" marL="0">
              <a:lnSpc>
                <a:spcPts val="2900"/>
              </a:lnSpc>
              <a:buNone/>
            </a:pPr>
            <a:r>
              <a:rPr lang="en-US" sz="2300" b="1" dirty="0">
                <a:solidFill>
                  <a:srgbClr val="443728"/>
                </a:solidFill>
                <a:latin typeface="Crimson Pro Bold" pitchFamily="34" charset="0"/>
                <a:ea typeface="Crimson Pro Bold" pitchFamily="34" charset="-122"/>
                <a:cs typeface="Crimson Pro Bold" pitchFamily="34" charset="-120"/>
              </a:rPr>
              <a:t>Багатоформатний підхід</a:t>
            </a:r>
            <a:endParaRPr lang="en-US" sz="2300" dirty="0"/>
          </a:p>
        </p:txBody>
      </p:sp>
      <p:sp>
        <p:nvSpPr>
          <p:cNvPr id="12" name="Text 9"/>
          <p:cNvSpPr/>
          <p:nvPr/>
        </p:nvSpPr>
        <p:spPr>
          <a:xfrm>
            <a:off x="1438632" y="5300305"/>
            <a:ext cx="6911578"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Ефективний розвиток поєднує досвід (70%), соціальне навчання (20%) та формальні програми (10%) для максимального впливу</a:t>
            </a:r>
            <a:endParaRPr lang="en-US" sz="1550" dirty="0"/>
          </a:p>
        </p:txBody>
      </p:sp>
      <p:sp>
        <p:nvSpPr>
          <p:cNvPr id="13" name="Shape 10"/>
          <p:cNvSpPr/>
          <p:nvPr/>
        </p:nvSpPr>
        <p:spPr>
          <a:xfrm>
            <a:off x="793790" y="6332220"/>
            <a:ext cx="446484" cy="446484"/>
          </a:xfrm>
          <a:prstGeom prst="roundRect">
            <a:avLst>
              <a:gd name="adj" fmla="val 18670"/>
            </a:avLst>
          </a:prstGeom>
          <a:solidFill>
            <a:srgbClr val="EBE2E0"/>
          </a:solidFill>
          <a:ln w="7620">
            <a:solidFill>
              <a:srgbClr val="D1C8C6"/>
            </a:solidFill>
            <a:prstDash val="solid"/>
          </a:ln>
        </p:spPr>
      </p:sp>
      <p:sp>
        <p:nvSpPr>
          <p:cNvPr id="14" name="Text 11"/>
          <p:cNvSpPr/>
          <p:nvPr/>
        </p:nvSpPr>
        <p:spPr>
          <a:xfrm>
            <a:off x="1438632" y="6369368"/>
            <a:ext cx="4059793" cy="372070"/>
          </a:xfrm>
          <a:prstGeom prst="rect">
            <a:avLst/>
          </a:prstGeom>
          <a:noFill/>
          <a:ln/>
        </p:spPr>
        <p:txBody>
          <a:bodyPr wrap="none" lIns="0" tIns="0" rIns="0" bIns="0" rtlCol="0" anchor="t"/>
          <a:lstStyle/>
          <a:p>
            <a:pPr algn="l" indent="0" marL="0">
              <a:lnSpc>
                <a:spcPts val="2900"/>
              </a:lnSpc>
              <a:buNone/>
            </a:pPr>
            <a:r>
              <a:rPr lang="en-US" sz="2300" b="1" dirty="0">
                <a:solidFill>
                  <a:srgbClr val="443728"/>
                </a:solidFill>
                <a:latin typeface="Crimson Pro Bold" pitchFamily="34" charset="0"/>
                <a:ea typeface="Crimson Pro Bold" pitchFamily="34" charset="-122"/>
                <a:cs typeface="Crimson Pro Bold" pitchFamily="34" charset="-120"/>
              </a:rPr>
              <a:t>Вимірювання результатів</a:t>
            </a:r>
            <a:endParaRPr lang="en-US" sz="2300" dirty="0"/>
          </a:p>
        </p:txBody>
      </p:sp>
      <p:sp>
        <p:nvSpPr>
          <p:cNvPr id="15" name="Text 12"/>
          <p:cNvSpPr/>
          <p:nvPr/>
        </p:nvSpPr>
        <p:spPr>
          <a:xfrm>
            <a:off x="1438632" y="6860500"/>
            <a:ext cx="6911578"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Модель Кіркпатріка та комплексні метрики дозволяють оцінити вплив навчання на індивідуальний та організаційний рівнях</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104192"/>
            <a:ext cx="12274987"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Моделі компетенцій: основа стратегії розвитку</a:t>
            </a:r>
            <a:endParaRPr lang="en-US" sz="3900" dirty="0"/>
          </a:p>
        </p:txBody>
      </p:sp>
      <p:sp>
        <p:nvSpPr>
          <p:cNvPr id="3" name="Shape 1"/>
          <p:cNvSpPr/>
          <p:nvPr/>
        </p:nvSpPr>
        <p:spPr>
          <a:xfrm>
            <a:off x="793790" y="3121104"/>
            <a:ext cx="4215289" cy="3004304"/>
          </a:xfrm>
          <a:prstGeom prst="roundRect">
            <a:avLst>
              <a:gd name="adj" fmla="val 2775"/>
            </a:avLst>
          </a:prstGeom>
          <a:solidFill>
            <a:srgbClr val="EBE2E0"/>
          </a:solidFill>
          <a:ln w="7620">
            <a:solidFill>
              <a:srgbClr val="D1C8C6"/>
            </a:solidFill>
            <a:prstDash val="solid"/>
          </a:ln>
        </p:spPr>
      </p:sp>
      <p:sp>
        <p:nvSpPr>
          <p:cNvPr id="4" name="Text 2"/>
          <p:cNvSpPr/>
          <p:nvPr/>
        </p:nvSpPr>
        <p:spPr>
          <a:xfrm>
            <a:off x="999768" y="3327083"/>
            <a:ext cx="3107769"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Професійні компетенції</a:t>
            </a:r>
            <a:endParaRPr lang="en-US" sz="1950" dirty="0"/>
          </a:p>
        </p:txBody>
      </p:sp>
      <p:sp>
        <p:nvSpPr>
          <p:cNvPr id="5" name="Text 3"/>
          <p:cNvSpPr/>
          <p:nvPr/>
        </p:nvSpPr>
        <p:spPr>
          <a:xfrm>
            <a:off x="999768" y="3756303"/>
            <a:ext cx="3803333"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Спеціалізовані знання, навички та вміння, специфічні для конкретної посади чи професійної сфери</a:t>
            </a:r>
            <a:endParaRPr lang="en-US" sz="1550" dirty="0"/>
          </a:p>
        </p:txBody>
      </p:sp>
      <p:sp>
        <p:nvSpPr>
          <p:cNvPr id="6" name="Text 4"/>
          <p:cNvSpPr/>
          <p:nvPr/>
        </p:nvSpPr>
        <p:spPr>
          <a:xfrm>
            <a:off x="999768" y="4827984"/>
            <a:ext cx="3803333"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Технічна експертиза</a:t>
            </a:r>
            <a:endParaRPr lang="en-US" sz="1550" dirty="0"/>
          </a:p>
        </p:txBody>
      </p:sp>
      <p:sp>
        <p:nvSpPr>
          <p:cNvPr id="7" name="Text 5"/>
          <p:cNvSpPr/>
          <p:nvPr/>
        </p:nvSpPr>
        <p:spPr>
          <a:xfrm>
            <a:off x="999768" y="5214938"/>
            <a:ext cx="3803333"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Галузеві знання</a:t>
            </a:r>
            <a:endParaRPr lang="en-US" sz="1550" dirty="0"/>
          </a:p>
        </p:txBody>
      </p:sp>
      <p:sp>
        <p:nvSpPr>
          <p:cNvPr id="8" name="Text 6"/>
          <p:cNvSpPr/>
          <p:nvPr/>
        </p:nvSpPr>
        <p:spPr>
          <a:xfrm>
            <a:off x="999768" y="5601891"/>
            <a:ext cx="3803333"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Функціональні навички</a:t>
            </a:r>
            <a:endParaRPr lang="en-US" sz="1550" dirty="0"/>
          </a:p>
        </p:txBody>
      </p:sp>
      <p:sp>
        <p:nvSpPr>
          <p:cNvPr id="9" name="Shape 7"/>
          <p:cNvSpPr/>
          <p:nvPr/>
        </p:nvSpPr>
        <p:spPr>
          <a:xfrm>
            <a:off x="5207437" y="3121104"/>
            <a:ext cx="4215408" cy="3004304"/>
          </a:xfrm>
          <a:prstGeom prst="roundRect">
            <a:avLst>
              <a:gd name="adj" fmla="val 2775"/>
            </a:avLst>
          </a:prstGeom>
          <a:solidFill>
            <a:srgbClr val="EBE2E0"/>
          </a:solidFill>
          <a:ln w="7620">
            <a:solidFill>
              <a:srgbClr val="D1C8C6"/>
            </a:solidFill>
            <a:prstDash val="solid"/>
          </a:ln>
        </p:spPr>
      </p:sp>
      <p:sp>
        <p:nvSpPr>
          <p:cNvPr id="10" name="Text 8"/>
          <p:cNvSpPr/>
          <p:nvPr/>
        </p:nvSpPr>
        <p:spPr>
          <a:xfrm>
            <a:off x="5413415" y="3327083"/>
            <a:ext cx="3161586"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Особистісні компетенції</a:t>
            </a:r>
            <a:endParaRPr lang="en-US" sz="1950" dirty="0"/>
          </a:p>
        </p:txBody>
      </p:sp>
      <p:sp>
        <p:nvSpPr>
          <p:cNvPr id="11" name="Text 9"/>
          <p:cNvSpPr/>
          <p:nvPr/>
        </p:nvSpPr>
        <p:spPr>
          <a:xfrm>
            <a:off x="5413415" y="3756303"/>
            <a:ext cx="3803452"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Поведінкові характеристики та м'які навички, що визначають ефективність взаємодії та адаптації</a:t>
            </a:r>
            <a:endParaRPr lang="en-US" sz="1550" dirty="0"/>
          </a:p>
        </p:txBody>
      </p:sp>
      <p:sp>
        <p:nvSpPr>
          <p:cNvPr id="12" name="Text 10"/>
          <p:cNvSpPr/>
          <p:nvPr/>
        </p:nvSpPr>
        <p:spPr>
          <a:xfrm>
            <a:off x="5413415" y="4827984"/>
            <a:ext cx="3803452"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Комунікація та співпраця</a:t>
            </a:r>
            <a:endParaRPr lang="en-US" sz="1550" dirty="0"/>
          </a:p>
        </p:txBody>
      </p:sp>
      <p:sp>
        <p:nvSpPr>
          <p:cNvPr id="13" name="Text 11"/>
          <p:cNvSpPr/>
          <p:nvPr/>
        </p:nvSpPr>
        <p:spPr>
          <a:xfrm>
            <a:off x="5413415" y="5214938"/>
            <a:ext cx="3803452"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Критичне мислення</a:t>
            </a:r>
            <a:endParaRPr lang="en-US" sz="1550" dirty="0"/>
          </a:p>
        </p:txBody>
      </p:sp>
      <p:sp>
        <p:nvSpPr>
          <p:cNvPr id="14" name="Text 12"/>
          <p:cNvSpPr/>
          <p:nvPr/>
        </p:nvSpPr>
        <p:spPr>
          <a:xfrm>
            <a:off x="5413415" y="5601891"/>
            <a:ext cx="3803452"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Емоційний інтелект</a:t>
            </a:r>
            <a:endParaRPr lang="en-US" sz="1550" dirty="0"/>
          </a:p>
        </p:txBody>
      </p:sp>
      <p:sp>
        <p:nvSpPr>
          <p:cNvPr id="15" name="Shape 13"/>
          <p:cNvSpPr/>
          <p:nvPr/>
        </p:nvSpPr>
        <p:spPr>
          <a:xfrm>
            <a:off x="9621203" y="3121104"/>
            <a:ext cx="4215289" cy="3004304"/>
          </a:xfrm>
          <a:prstGeom prst="roundRect">
            <a:avLst>
              <a:gd name="adj" fmla="val 2775"/>
            </a:avLst>
          </a:prstGeom>
          <a:solidFill>
            <a:srgbClr val="EBE2E0"/>
          </a:solidFill>
          <a:ln w="7620">
            <a:solidFill>
              <a:srgbClr val="D1C8C6"/>
            </a:solidFill>
            <a:prstDash val="solid"/>
          </a:ln>
        </p:spPr>
      </p:sp>
      <p:sp>
        <p:nvSpPr>
          <p:cNvPr id="16" name="Text 14"/>
          <p:cNvSpPr/>
          <p:nvPr/>
        </p:nvSpPr>
        <p:spPr>
          <a:xfrm>
            <a:off x="9827181" y="3327083"/>
            <a:ext cx="2758678"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Цифрові компетенції</a:t>
            </a:r>
            <a:endParaRPr lang="en-US" sz="1950" dirty="0"/>
          </a:p>
        </p:txBody>
      </p:sp>
      <p:sp>
        <p:nvSpPr>
          <p:cNvPr id="17" name="Text 15"/>
          <p:cNvSpPr/>
          <p:nvPr/>
        </p:nvSpPr>
        <p:spPr>
          <a:xfrm>
            <a:off x="9827181" y="3756303"/>
            <a:ext cx="3803333"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Здатність ефективно використовувати цифрові технології для вирішення професійних завдань</a:t>
            </a:r>
            <a:endParaRPr lang="en-US" sz="1550" dirty="0"/>
          </a:p>
        </p:txBody>
      </p:sp>
      <p:sp>
        <p:nvSpPr>
          <p:cNvPr id="18" name="Text 16"/>
          <p:cNvSpPr/>
          <p:nvPr/>
        </p:nvSpPr>
        <p:spPr>
          <a:xfrm>
            <a:off x="9827181" y="4827984"/>
            <a:ext cx="3803333"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Цифрова грамотність</a:t>
            </a:r>
            <a:endParaRPr lang="en-US" sz="1550" dirty="0"/>
          </a:p>
        </p:txBody>
      </p:sp>
      <p:sp>
        <p:nvSpPr>
          <p:cNvPr id="19" name="Text 17"/>
          <p:cNvSpPr/>
          <p:nvPr/>
        </p:nvSpPr>
        <p:spPr>
          <a:xfrm>
            <a:off x="9827181" y="5214938"/>
            <a:ext cx="3803333"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Робота з даними</a:t>
            </a:r>
            <a:endParaRPr lang="en-US" sz="1550" dirty="0"/>
          </a:p>
        </p:txBody>
      </p:sp>
      <p:sp>
        <p:nvSpPr>
          <p:cNvPr id="20" name="Text 18"/>
          <p:cNvSpPr/>
          <p:nvPr/>
        </p:nvSpPr>
        <p:spPr>
          <a:xfrm>
            <a:off x="9827181" y="5601891"/>
            <a:ext cx="3803333"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Технологічна адаптивність</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951911"/>
            <a:ext cx="6480334"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Аналіз потреб у навчанні</a:t>
            </a:r>
            <a:endParaRPr lang="en-US" sz="3900" dirty="0"/>
          </a:p>
        </p:txBody>
      </p:sp>
      <p:sp>
        <p:nvSpPr>
          <p:cNvPr id="3" name="Text 1"/>
          <p:cNvSpPr/>
          <p:nvPr/>
        </p:nvSpPr>
        <p:spPr>
          <a:xfrm>
            <a:off x="793790" y="3068003"/>
            <a:ext cx="4308158" cy="372070"/>
          </a:xfrm>
          <a:prstGeom prst="rect">
            <a:avLst/>
          </a:prstGeom>
          <a:noFill/>
          <a:ln/>
        </p:spPr>
        <p:txBody>
          <a:bodyPr wrap="none" lIns="0" tIns="0" rIns="0" bIns="0" rtlCol="0" anchor="t"/>
          <a:lstStyle/>
          <a:p>
            <a:pPr algn="l" indent="0" marL="0">
              <a:lnSpc>
                <a:spcPts val="2900"/>
              </a:lnSpc>
              <a:buNone/>
            </a:pPr>
            <a:r>
              <a:rPr lang="en-US" sz="2300" b="1" dirty="0">
                <a:solidFill>
                  <a:srgbClr val="443728"/>
                </a:solidFill>
                <a:latin typeface="Crimson Pro Bold" pitchFamily="34" charset="0"/>
                <a:ea typeface="Crimson Pro Bold" pitchFamily="34" charset="-122"/>
                <a:cs typeface="Crimson Pro Bold" pitchFamily="34" charset="-120"/>
              </a:rPr>
              <a:t>Методи визначення потреб</a:t>
            </a:r>
            <a:endParaRPr lang="en-US" sz="2300" dirty="0"/>
          </a:p>
        </p:txBody>
      </p:sp>
      <p:sp>
        <p:nvSpPr>
          <p:cNvPr id="4" name="Text 2"/>
          <p:cNvSpPr/>
          <p:nvPr/>
        </p:nvSpPr>
        <p:spPr>
          <a:xfrm>
            <a:off x="793790" y="3638431"/>
            <a:ext cx="492656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Оцінка поточних компетенцій</a:t>
            </a:r>
            <a:endParaRPr lang="en-US" sz="1550" dirty="0"/>
          </a:p>
        </p:txBody>
      </p:sp>
      <p:sp>
        <p:nvSpPr>
          <p:cNvPr id="5" name="Text 3"/>
          <p:cNvSpPr/>
          <p:nvPr/>
        </p:nvSpPr>
        <p:spPr>
          <a:xfrm>
            <a:off x="793790" y="4025384"/>
            <a:ext cx="4926568" cy="635079"/>
          </a:xfrm>
          <a:prstGeom prst="rect">
            <a:avLst/>
          </a:prstGeom>
          <a:noFill/>
          <a:ln/>
        </p:spPr>
        <p:txBody>
          <a:bodyPr wrap="squar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Gap-аналіз (розрив між наявними та необхідними компетенціями)</a:t>
            </a:r>
            <a:endParaRPr lang="en-US" sz="1550" dirty="0"/>
          </a:p>
        </p:txBody>
      </p:sp>
      <p:sp>
        <p:nvSpPr>
          <p:cNvPr id="6" name="Text 4"/>
          <p:cNvSpPr/>
          <p:nvPr/>
        </p:nvSpPr>
        <p:spPr>
          <a:xfrm>
            <a:off x="793790" y="4729877"/>
            <a:ext cx="492656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Співбесіди з керівниками</a:t>
            </a:r>
            <a:endParaRPr lang="en-US" sz="1550" dirty="0"/>
          </a:p>
        </p:txBody>
      </p:sp>
      <p:sp>
        <p:nvSpPr>
          <p:cNvPr id="7" name="Text 5"/>
          <p:cNvSpPr/>
          <p:nvPr/>
        </p:nvSpPr>
        <p:spPr>
          <a:xfrm>
            <a:off x="793790" y="5116830"/>
            <a:ext cx="492656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Аналіз показників ефективності</a:t>
            </a:r>
            <a:endParaRPr lang="en-US" sz="1550" dirty="0"/>
          </a:p>
        </p:txBody>
      </p:sp>
      <p:sp>
        <p:nvSpPr>
          <p:cNvPr id="8" name="Text 6"/>
          <p:cNvSpPr/>
          <p:nvPr/>
        </p:nvSpPr>
        <p:spPr>
          <a:xfrm>
            <a:off x="793790" y="5503783"/>
            <a:ext cx="492656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Опитування співробітників</a:t>
            </a:r>
            <a:endParaRPr lang="en-US" sz="1550" dirty="0"/>
          </a:p>
        </p:txBody>
      </p:sp>
      <p:sp>
        <p:nvSpPr>
          <p:cNvPr id="9" name="Text 7"/>
          <p:cNvSpPr/>
          <p:nvPr/>
        </p:nvSpPr>
        <p:spPr>
          <a:xfrm>
            <a:off x="793790" y="5890736"/>
            <a:ext cx="492656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443728"/>
                </a:solidFill>
                <a:latin typeface="Open Sans" pitchFamily="34" charset="0"/>
                <a:ea typeface="Open Sans" pitchFamily="34" charset="-122"/>
                <a:cs typeface="Open Sans" pitchFamily="34" charset="-120"/>
              </a:rPr>
              <a:t>Прогнозування майбутніх потреб</a:t>
            </a:r>
            <a:endParaRPr lang="en-US" sz="1550" dirty="0"/>
          </a:p>
        </p:txBody>
      </p:sp>
      <p:sp>
        <p:nvSpPr>
          <p:cNvPr id="10" name="Text 8"/>
          <p:cNvSpPr/>
          <p:nvPr/>
        </p:nvSpPr>
        <p:spPr>
          <a:xfrm>
            <a:off x="6212086" y="3068003"/>
            <a:ext cx="3785235" cy="372070"/>
          </a:xfrm>
          <a:prstGeom prst="rect">
            <a:avLst/>
          </a:prstGeom>
          <a:noFill/>
          <a:ln/>
        </p:spPr>
        <p:txBody>
          <a:bodyPr wrap="none" lIns="0" tIns="0" rIns="0" bIns="0" rtlCol="0" anchor="t"/>
          <a:lstStyle/>
          <a:p>
            <a:pPr algn="l" indent="0" marL="0">
              <a:lnSpc>
                <a:spcPts val="2900"/>
              </a:lnSpc>
              <a:buNone/>
            </a:pPr>
            <a:r>
              <a:rPr lang="en-US" sz="2300" b="1" dirty="0">
                <a:solidFill>
                  <a:srgbClr val="443728"/>
                </a:solidFill>
                <a:latin typeface="Crimson Pro Bold" pitchFamily="34" charset="0"/>
                <a:ea typeface="Crimson Pro Bold" pitchFamily="34" charset="-122"/>
                <a:cs typeface="Crimson Pro Bold" pitchFamily="34" charset="-120"/>
              </a:rPr>
              <a:t>Стратегічне узгодження</a:t>
            </a:r>
            <a:endParaRPr lang="en-US" sz="2300" dirty="0"/>
          </a:p>
        </p:txBody>
      </p:sp>
      <p:sp>
        <p:nvSpPr>
          <p:cNvPr id="11" name="Text 9"/>
          <p:cNvSpPr/>
          <p:nvPr/>
        </p:nvSpPr>
        <p:spPr>
          <a:xfrm>
            <a:off x="6212086" y="3638431"/>
            <a:ext cx="7632025"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Аналіз потреб у навчанні має бути тісно пов'язаний зі стратегічними цілями організації. Це передбачає розуміння бізнес-пріоритетів, планів розширення, технологічних змін та трансформації бізнес-моделей.</a:t>
            </a:r>
            <a:endParaRPr lang="en-US" sz="1550" dirty="0"/>
          </a:p>
        </p:txBody>
      </p:sp>
      <p:sp>
        <p:nvSpPr>
          <p:cNvPr id="12" name="Text 10"/>
          <p:cNvSpPr/>
          <p:nvPr/>
        </p:nvSpPr>
        <p:spPr>
          <a:xfrm>
            <a:off x="6212086" y="4769644"/>
            <a:ext cx="7632025"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Результатом аналізу стає детальний план розвитку, що визначає пріоритетні напрямки навчання, цільові групи та очікувані результати для бізнесу.</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16042" y="678894"/>
            <a:ext cx="7711916" cy="1118711"/>
          </a:xfrm>
          <a:prstGeom prst="rect">
            <a:avLst/>
          </a:prstGeom>
          <a:noFill/>
          <a:ln/>
        </p:spPr>
        <p:txBody>
          <a:bodyPr wrap="square" lIns="0" tIns="0" rIns="0" bIns="0" rtlCol="0" anchor="t"/>
          <a:lstStyle/>
          <a:p>
            <a:pPr algn="l" indent="0" marL="0">
              <a:lnSpc>
                <a:spcPts val="4400"/>
              </a:lnSpc>
              <a:buNone/>
            </a:pPr>
            <a:r>
              <a:rPr lang="en-US" sz="3500" b="1" dirty="0">
                <a:solidFill>
                  <a:srgbClr val="443728"/>
                </a:solidFill>
                <a:latin typeface="Crimson Pro Bold" pitchFamily="34" charset="0"/>
                <a:ea typeface="Crimson Pro Bold" pitchFamily="34" charset="-122"/>
                <a:cs typeface="Crimson Pro Bold" pitchFamily="34" charset="-120"/>
              </a:rPr>
              <a:t>Системи управління навчанням (LMS)</a:t>
            </a:r>
            <a:endParaRPr lang="en-US" sz="3500" dirty="0"/>
          </a:p>
        </p:txBody>
      </p:sp>
      <p:sp>
        <p:nvSpPr>
          <p:cNvPr id="4" name="Shape 1"/>
          <p:cNvSpPr/>
          <p:nvPr/>
        </p:nvSpPr>
        <p:spPr>
          <a:xfrm>
            <a:off x="716042" y="2066092"/>
            <a:ext cx="3766423" cy="2509599"/>
          </a:xfrm>
          <a:prstGeom prst="roundRect">
            <a:avLst>
              <a:gd name="adj" fmla="val 4372"/>
            </a:avLst>
          </a:prstGeom>
          <a:solidFill>
            <a:srgbClr val="FFFCFA"/>
          </a:solidFill>
          <a:ln w="22860">
            <a:solidFill>
              <a:srgbClr val="D1C8C6"/>
            </a:solidFill>
            <a:prstDash val="solid"/>
          </a:ln>
        </p:spPr>
      </p:sp>
      <p:sp>
        <p:nvSpPr>
          <p:cNvPr id="5" name="Shape 2"/>
          <p:cNvSpPr/>
          <p:nvPr/>
        </p:nvSpPr>
        <p:spPr>
          <a:xfrm>
            <a:off x="693182" y="2066092"/>
            <a:ext cx="91440" cy="2509599"/>
          </a:xfrm>
          <a:prstGeom prst="roundRect">
            <a:avLst>
              <a:gd name="adj" fmla="val 82234"/>
            </a:avLst>
          </a:prstGeom>
          <a:solidFill>
            <a:srgbClr val="835E54"/>
          </a:solidFill>
          <a:ln/>
        </p:spPr>
      </p:sp>
      <p:sp>
        <p:nvSpPr>
          <p:cNvPr id="6" name="Text 3"/>
          <p:cNvSpPr/>
          <p:nvPr/>
        </p:nvSpPr>
        <p:spPr>
          <a:xfrm>
            <a:off x="986433" y="2267903"/>
            <a:ext cx="3261836" cy="279797"/>
          </a:xfrm>
          <a:prstGeom prst="rect">
            <a:avLst/>
          </a:prstGeom>
          <a:noFill/>
          <a:ln/>
        </p:spPr>
        <p:txBody>
          <a:bodyPr wrap="none" lIns="0" tIns="0" rIns="0" bIns="0" rtlCol="0" anchor="t"/>
          <a:lstStyle/>
          <a:p>
            <a:pPr algn="l" indent="0" marL="0">
              <a:lnSpc>
                <a:spcPts val="2200"/>
              </a:lnSpc>
              <a:buNone/>
            </a:pPr>
            <a:r>
              <a:rPr lang="en-US" sz="1750" b="1" dirty="0">
                <a:solidFill>
                  <a:srgbClr val="443728"/>
                </a:solidFill>
                <a:latin typeface="Crimson Pro Bold" pitchFamily="34" charset="0"/>
                <a:ea typeface="Crimson Pro Bold" pitchFamily="34" charset="-122"/>
                <a:cs typeface="Crimson Pro Bold" pitchFamily="34" charset="-120"/>
              </a:rPr>
              <a:t>Централізоване управління</a:t>
            </a:r>
            <a:endParaRPr lang="en-US" sz="1750" dirty="0"/>
          </a:p>
        </p:txBody>
      </p:sp>
      <p:sp>
        <p:nvSpPr>
          <p:cNvPr id="7" name="Text 4"/>
          <p:cNvSpPr/>
          <p:nvPr/>
        </p:nvSpPr>
        <p:spPr>
          <a:xfrm>
            <a:off x="986433" y="2655094"/>
            <a:ext cx="3294221" cy="1718786"/>
          </a:xfrm>
          <a:prstGeom prst="rect">
            <a:avLst/>
          </a:prstGeom>
          <a:noFill/>
          <a:ln/>
        </p:spPr>
        <p:txBody>
          <a:bodyPr wrap="square" lIns="0" tIns="0" rIns="0" bIns="0" rtlCol="0" anchor="t"/>
          <a:lstStyle/>
          <a:p>
            <a:pPr algn="l" indent="0" marL="0">
              <a:lnSpc>
                <a:spcPts val="2250"/>
              </a:lnSpc>
              <a:buNone/>
            </a:pPr>
            <a:r>
              <a:rPr lang="en-US" sz="1400" dirty="0">
                <a:solidFill>
                  <a:srgbClr val="443728"/>
                </a:solidFill>
                <a:latin typeface="Open Sans" pitchFamily="34" charset="0"/>
                <a:ea typeface="Open Sans" pitchFamily="34" charset="-122"/>
                <a:cs typeface="Open Sans" pitchFamily="34" charset="-120"/>
              </a:rPr>
              <a:t>СУН забезпечує єдину платформу для розміщення навчального контенту, призначення курсів, відстеження прогресу та управління навчальними програмами в масштабах всієї організації.</a:t>
            </a:r>
            <a:endParaRPr lang="en-US" sz="1400" dirty="0"/>
          </a:p>
        </p:txBody>
      </p:sp>
      <p:sp>
        <p:nvSpPr>
          <p:cNvPr id="8" name="Shape 5"/>
          <p:cNvSpPr/>
          <p:nvPr/>
        </p:nvSpPr>
        <p:spPr>
          <a:xfrm>
            <a:off x="4661416" y="2066092"/>
            <a:ext cx="3766542" cy="2509599"/>
          </a:xfrm>
          <a:prstGeom prst="roundRect">
            <a:avLst>
              <a:gd name="adj" fmla="val 4372"/>
            </a:avLst>
          </a:prstGeom>
          <a:solidFill>
            <a:srgbClr val="FFFCFA"/>
          </a:solidFill>
          <a:ln w="22860">
            <a:solidFill>
              <a:srgbClr val="D1C8C6"/>
            </a:solidFill>
            <a:prstDash val="solid"/>
          </a:ln>
        </p:spPr>
      </p:sp>
      <p:sp>
        <p:nvSpPr>
          <p:cNvPr id="9" name="Shape 6"/>
          <p:cNvSpPr/>
          <p:nvPr/>
        </p:nvSpPr>
        <p:spPr>
          <a:xfrm>
            <a:off x="4638556" y="2066092"/>
            <a:ext cx="91440" cy="2509599"/>
          </a:xfrm>
          <a:prstGeom prst="roundRect">
            <a:avLst>
              <a:gd name="adj" fmla="val 82234"/>
            </a:avLst>
          </a:prstGeom>
          <a:solidFill>
            <a:srgbClr val="835E54"/>
          </a:solidFill>
          <a:ln/>
        </p:spPr>
      </p:sp>
      <p:sp>
        <p:nvSpPr>
          <p:cNvPr id="10" name="Text 7"/>
          <p:cNvSpPr/>
          <p:nvPr/>
        </p:nvSpPr>
        <p:spPr>
          <a:xfrm>
            <a:off x="4931807" y="2267903"/>
            <a:ext cx="2859405" cy="279797"/>
          </a:xfrm>
          <a:prstGeom prst="rect">
            <a:avLst/>
          </a:prstGeom>
          <a:noFill/>
          <a:ln/>
        </p:spPr>
        <p:txBody>
          <a:bodyPr wrap="none" lIns="0" tIns="0" rIns="0" bIns="0" rtlCol="0" anchor="t"/>
          <a:lstStyle/>
          <a:p>
            <a:pPr algn="l" indent="0" marL="0">
              <a:lnSpc>
                <a:spcPts val="2200"/>
              </a:lnSpc>
              <a:buNone/>
            </a:pPr>
            <a:r>
              <a:rPr lang="en-US" sz="1750" b="1" dirty="0">
                <a:solidFill>
                  <a:srgbClr val="443728"/>
                </a:solidFill>
                <a:latin typeface="Crimson Pro Bold" pitchFamily="34" charset="0"/>
                <a:ea typeface="Crimson Pro Bold" pitchFamily="34" charset="-122"/>
                <a:cs typeface="Crimson Pro Bold" pitchFamily="34" charset="-120"/>
              </a:rPr>
              <a:t>Автоматизація процесів</a:t>
            </a:r>
            <a:endParaRPr lang="en-US" sz="1750" dirty="0"/>
          </a:p>
        </p:txBody>
      </p:sp>
      <p:sp>
        <p:nvSpPr>
          <p:cNvPr id="11" name="Text 8"/>
          <p:cNvSpPr/>
          <p:nvPr/>
        </p:nvSpPr>
        <p:spPr>
          <a:xfrm>
            <a:off x="4931807" y="2655094"/>
            <a:ext cx="3294340" cy="1718786"/>
          </a:xfrm>
          <a:prstGeom prst="rect">
            <a:avLst/>
          </a:prstGeom>
          <a:noFill/>
          <a:ln/>
        </p:spPr>
        <p:txBody>
          <a:bodyPr wrap="square" lIns="0" tIns="0" rIns="0" bIns="0" rtlCol="0" anchor="t"/>
          <a:lstStyle/>
          <a:p>
            <a:pPr algn="l" indent="0" marL="0">
              <a:lnSpc>
                <a:spcPts val="2250"/>
              </a:lnSpc>
              <a:buNone/>
            </a:pPr>
            <a:r>
              <a:rPr lang="en-US" sz="1400" dirty="0">
                <a:solidFill>
                  <a:srgbClr val="443728"/>
                </a:solidFill>
                <a:latin typeface="Open Sans" pitchFamily="34" charset="0"/>
                <a:ea typeface="Open Sans" pitchFamily="34" charset="-122"/>
                <a:cs typeface="Open Sans" pitchFamily="34" charset="-120"/>
              </a:rPr>
              <a:t>Автоматичне призначення обов'язкових курсів, нагадування про дедлайни, генерація звітів про завершення навчання та сертифікація значно підвищують ефективність адміністрування.</a:t>
            </a:r>
            <a:endParaRPr lang="en-US" sz="1400" dirty="0"/>
          </a:p>
        </p:txBody>
      </p:sp>
      <p:sp>
        <p:nvSpPr>
          <p:cNvPr id="12" name="Shape 9"/>
          <p:cNvSpPr/>
          <p:nvPr/>
        </p:nvSpPr>
        <p:spPr>
          <a:xfrm>
            <a:off x="716042" y="4754642"/>
            <a:ext cx="3766423" cy="2796064"/>
          </a:xfrm>
          <a:prstGeom prst="roundRect">
            <a:avLst>
              <a:gd name="adj" fmla="val 3924"/>
            </a:avLst>
          </a:prstGeom>
          <a:solidFill>
            <a:srgbClr val="FFFCFA"/>
          </a:solidFill>
          <a:ln w="22860">
            <a:solidFill>
              <a:srgbClr val="D1C8C6"/>
            </a:solidFill>
            <a:prstDash val="solid"/>
          </a:ln>
        </p:spPr>
      </p:sp>
      <p:sp>
        <p:nvSpPr>
          <p:cNvPr id="13" name="Shape 10"/>
          <p:cNvSpPr/>
          <p:nvPr/>
        </p:nvSpPr>
        <p:spPr>
          <a:xfrm>
            <a:off x="693182" y="4754642"/>
            <a:ext cx="91440" cy="2796064"/>
          </a:xfrm>
          <a:prstGeom prst="roundRect">
            <a:avLst>
              <a:gd name="adj" fmla="val 82234"/>
            </a:avLst>
          </a:prstGeom>
          <a:solidFill>
            <a:srgbClr val="835E54"/>
          </a:solidFill>
          <a:ln/>
        </p:spPr>
      </p:sp>
      <p:sp>
        <p:nvSpPr>
          <p:cNvPr id="14" name="Text 11"/>
          <p:cNvSpPr/>
          <p:nvPr/>
        </p:nvSpPr>
        <p:spPr>
          <a:xfrm>
            <a:off x="986433" y="4956453"/>
            <a:ext cx="2603183" cy="279797"/>
          </a:xfrm>
          <a:prstGeom prst="rect">
            <a:avLst/>
          </a:prstGeom>
          <a:noFill/>
          <a:ln/>
        </p:spPr>
        <p:txBody>
          <a:bodyPr wrap="none" lIns="0" tIns="0" rIns="0" bIns="0" rtlCol="0" anchor="t"/>
          <a:lstStyle/>
          <a:p>
            <a:pPr algn="l" indent="0" marL="0">
              <a:lnSpc>
                <a:spcPts val="2200"/>
              </a:lnSpc>
              <a:buNone/>
            </a:pPr>
            <a:r>
              <a:rPr lang="en-US" sz="1750" b="1" dirty="0">
                <a:solidFill>
                  <a:srgbClr val="443728"/>
                </a:solidFill>
                <a:latin typeface="Crimson Pro Bold" pitchFamily="34" charset="0"/>
                <a:ea typeface="Crimson Pro Bold" pitchFamily="34" charset="-122"/>
                <a:cs typeface="Crimson Pro Bold" pitchFamily="34" charset="-120"/>
              </a:rPr>
              <a:t>Аналітика та звітність</a:t>
            </a:r>
            <a:endParaRPr lang="en-US" sz="1750" dirty="0"/>
          </a:p>
        </p:txBody>
      </p:sp>
      <p:sp>
        <p:nvSpPr>
          <p:cNvPr id="15" name="Text 12"/>
          <p:cNvSpPr/>
          <p:nvPr/>
        </p:nvSpPr>
        <p:spPr>
          <a:xfrm>
            <a:off x="986433" y="5343644"/>
            <a:ext cx="3294221" cy="2005251"/>
          </a:xfrm>
          <a:prstGeom prst="rect">
            <a:avLst/>
          </a:prstGeom>
          <a:noFill/>
          <a:ln/>
        </p:spPr>
        <p:txBody>
          <a:bodyPr wrap="square" lIns="0" tIns="0" rIns="0" bIns="0" rtlCol="0" anchor="t"/>
          <a:lstStyle/>
          <a:p>
            <a:pPr algn="l" indent="0" marL="0">
              <a:lnSpc>
                <a:spcPts val="2250"/>
              </a:lnSpc>
              <a:buNone/>
            </a:pPr>
            <a:r>
              <a:rPr lang="en-US" sz="1400" dirty="0">
                <a:solidFill>
                  <a:srgbClr val="443728"/>
                </a:solidFill>
                <a:latin typeface="Open Sans" pitchFamily="34" charset="0"/>
                <a:ea typeface="Open Sans" pitchFamily="34" charset="-122"/>
                <a:cs typeface="Open Sans" pitchFamily="34" charset="-120"/>
              </a:rPr>
              <a:t>Детальна аналітика дозволяє відстежувати залученість співробітників, ефективність навчальних програм, виявляти проблемні зони та приймати обґрунтовані рішення щодо оптимізації навчання.</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646515"/>
            <a:ext cx="7556421" cy="1240155"/>
          </a:xfrm>
          <a:prstGeom prst="rect">
            <a:avLst/>
          </a:prstGeom>
          <a:noFill/>
          <a:ln/>
        </p:spPr>
        <p:txBody>
          <a:bodyPr wrap="squar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Платформи навчального досвіду (LXP)</a:t>
            </a:r>
            <a:endParaRPr lang="en-US" sz="3900" dirty="0"/>
          </a:p>
        </p:txBody>
      </p:sp>
      <p:sp>
        <p:nvSpPr>
          <p:cNvPr id="4" name="Text 1"/>
          <p:cNvSpPr/>
          <p:nvPr/>
        </p:nvSpPr>
        <p:spPr>
          <a:xfrm>
            <a:off x="6280190" y="3184327"/>
            <a:ext cx="7556421" cy="1587698"/>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Learning Experience Platforms представляють наступне покоління навчальних технологій, що фокусуються на персоналізації та самокерованому навчанні. На відміну від традиційних СУН, LXP використовують штучний інтелект для рекомендації контенту, адаптованого до індивідуальних потреб, інтересів та стилю навчання кожного користувача.</a:t>
            </a:r>
            <a:endParaRPr lang="en-US" sz="1550" dirty="0"/>
          </a:p>
        </p:txBody>
      </p:sp>
      <p:sp>
        <p:nvSpPr>
          <p:cNvPr id="5" name="Text 2"/>
          <p:cNvSpPr/>
          <p:nvPr/>
        </p:nvSpPr>
        <p:spPr>
          <a:xfrm>
            <a:off x="6280190" y="4995267"/>
            <a:ext cx="7556421" cy="1587698"/>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Ці платформи агрегують контент з різних джерел — внутрішніх та зовнішніх, формальних та неформальних, створюючи багату екосистему можливостей для навчання. Соціальні функції, можливості створення власного контенту та інтеграція з робочими процесами роблять навчання більш природним та вбудованим у повсякденну діяльність.</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732240"/>
            <a:ext cx="9770864"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Перехід до самокерованого навчання</a:t>
            </a:r>
            <a:endParaRPr lang="en-US" sz="3900" dirty="0"/>
          </a:p>
        </p:txBody>
      </p:sp>
      <p:pic>
        <p:nvPicPr>
          <p:cNvPr id="3" name="Image 0" descr="preencoded.png">    </p:cNvPr>
          <p:cNvPicPr>
            <a:picLocks noChangeAspect="1"/>
          </p:cNvPicPr>
          <p:nvPr/>
        </p:nvPicPr>
        <p:blipFill>
          <a:blip r:embed="rId1"/>
          <a:stretch>
            <a:fillRect/>
          </a:stretch>
        </p:blipFill>
        <p:spPr>
          <a:xfrm>
            <a:off x="793790" y="2749153"/>
            <a:ext cx="4347567" cy="793790"/>
          </a:xfrm>
          <a:prstGeom prst="rect">
            <a:avLst/>
          </a:prstGeom>
        </p:spPr>
      </p:pic>
      <p:sp>
        <p:nvSpPr>
          <p:cNvPr id="4" name="Text 1"/>
          <p:cNvSpPr/>
          <p:nvPr/>
        </p:nvSpPr>
        <p:spPr>
          <a:xfrm>
            <a:off x="992148" y="3741301"/>
            <a:ext cx="257365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Традиційний підхід</a:t>
            </a:r>
            <a:endParaRPr lang="en-US" sz="1950" dirty="0"/>
          </a:p>
        </p:txBody>
      </p:sp>
      <p:sp>
        <p:nvSpPr>
          <p:cNvPr id="5" name="Text 2"/>
          <p:cNvSpPr/>
          <p:nvPr/>
        </p:nvSpPr>
        <p:spPr>
          <a:xfrm>
            <a:off x="992148" y="4170521"/>
            <a:ext cx="3950851"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Централізоване планування, обов'язкові програми, формальне навчання</a:t>
            </a:r>
            <a:endParaRPr lang="en-US" sz="1550" dirty="0"/>
          </a:p>
        </p:txBody>
      </p:sp>
      <p:pic>
        <p:nvPicPr>
          <p:cNvPr id="6" name="Image 1" descr="preencoded.png">    </p:cNvPr>
          <p:cNvPicPr>
            <a:picLocks noChangeAspect="1"/>
          </p:cNvPicPr>
          <p:nvPr/>
        </p:nvPicPr>
        <p:blipFill>
          <a:blip r:embed="rId2"/>
          <a:stretch>
            <a:fillRect/>
          </a:stretch>
        </p:blipFill>
        <p:spPr>
          <a:xfrm>
            <a:off x="5141357" y="2749153"/>
            <a:ext cx="4347567" cy="793790"/>
          </a:xfrm>
          <a:prstGeom prst="rect">
            <a:avLst/>
          </a:prstGeom>
        </p:spPr>
      </p:pic>
      <p:sp>
        <p:nvSpPr>
          <p:cNvPr id="7" name="Text 3"/>
          <p:cNvSpPr/>
          <p:nvPr/>
        </p:nvSpPr>
        <p:spPr>
          <a:xfrm>
            <a:off x="5339715" y="3741301"/>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Змішана модель</a:t>
            </a:r>
            <a:endParaRPr lang="en-US" sz="1950" dirty="0"/>
          </a:p>
        </p:txBody>
      </p:sp>
      <p:sp>
        <p:nvSpPr>
          <p:cNvPr id="8" name="Text 4"/>
          <p:cNvSpPr/>
          <p:nvPr/>
        </p:nvSpPr>
        <p:spPr>
          <a:xfrm>
            <a:off x="5339715" y="4170521"/>
            <a:ext cx="3950851"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Поєднання обов'язкових програм з елементами вибору та персоналізації</a:t>
            </a:r>
            <a:endParaRPr lang="en-US" sz="1550" dirty="0"/>
          </a:p>
        </p:txBody>
      </p:sp>
      <p:pic>
        <p:nvPicPr>
          <p:cNvPr id="9" name="Image 2" descr="preencoded.png">    </p:cNvPr>
          <p:cNvPicPr>
            <a:picLocks noChangeAspect="1"/>
          </p:cNvPicPr>
          <p:nvPr/>
        </p:nvPicPr>
        <p:blipFill>
          <a:blip r:embed="rId3"/>
          <a:stretch>
            <a:fillRect/>
          </a:stretch>
        </p:blipFill>
        <p:spPr>
          <a:xfrm>
            <a:off x="9488924" y="2749153"/>
            <a:ext cx="4347567" cy="793790"/>
          </a:xfrm>
          <a:prstGeom prst="rect">
            <a:avLst/>
          </a:prstGeom>
        </p:spPr>
      </p:pic>
      <p:sp>
        <p:nvSpPr>
          <p:cNvPr id="10" name="Text 5"/>
          <p:cNvSpPr/>
          <p:nvPr/>
        </p:nvSpPr>
        <p:spPr>
          <a:xfrm>
            <a:off x="9687282" y="3741301"/>
            <a:ext cx="3203496"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Самокероване навчання</a:t>
            </a:r>
            <a:endParaRPr lang="en-US" sz="1950" dirty="0"/>
          </a:p>
        </p:txBody>
      </p:sp>
      <p:sp>
        <p:nvSpPr>
          <p:cNvPr id="11" name="Text 6"/>
          <p:cNvSpPr/>
          <p:nvPr/>
        </p:nvSpPr>
        <p:spPr>
          <a:xfrm>
            <a:off x="9687282" y="4170521"/>
            <a:ext cx="3950851"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Автономія учасників, персоналізовані траєкторії, культура безперервного розвитку</a:t>
            </a:r>
            <a:endParaRPr lang="en-US" sz="1550" dirty="0"/>
          </a:p>
        </p:txBody>
      </p:sp>
      <p:sp>
        <p:nvSpPr>
          <p:cNvPr id="12" name="Text 7"/>
          <p:cNvSpPr/>
          <p:nvPr/>
        </p:nvSpPr>
        <p:spPr>
          <a:xfrm>
            <a:off x="793790" y="5544741"/>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Самокероване навчання передбачає, що співробітники беруть на себе відповідальність за власний розвиток, самостійно визначають потреби в навчанні та обирають шляхи їх задоволення. Роль організації трансформується від контролера до фасилітатора, що надає інструменти, ресурси та підтримку.</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58403" y="383858"/>
            <a:ext cx="3490436" cy="436364"/>
          </a:xfrm>
          <a:prstGeom prst="rect">
            <a:avLst/>
          </a:prstGeom>
          <a:noFill/>
          <a:ln/>
        </p:spPr>
        <p:txBody>
          <a:bodyPr wrap="none" lIns="0" tIns="0" rIns="0" bIns="0" rtlCol="0" anchor="t"/>
          <a:lstStyle/>
          <a:p>
            <a:pPr algn="l" indent="0" marL="0">
              <a:lnSpc>
                <a:spcPts val="3400"/>
              </a:lnSpc>
              <a:buNone/>
            </a:pPr>
            <a:r>
              <a:rPr lang="en-US" sz="2700" b="1" dirty="0">
                <a:solidFill>
                  <a:srgbClr val="443728"/>
                </a:solidFill>
                <a:latin typeface="Crimson Pro Bold" pitchFamily="34" charset="0"/>
                <a:ea typeface="Crimson Pro Bold" pitchFamily="34" charset="-122"/>
                <a:cs typeface="Crimson Pro Bold" pitchFamily="34" charset="-120"/>
              </a:rPr>
              <a:t>Модель "70-20-10"</a:t>
            </a:r>
            <a:endParaRPr lang="en-US" sz="2700" dirty="0"/>
          </a:p>
        </p:txBody>
      </p:sp>
      <p:pic>
        <p:nvPicPr>
          <p:cNvPr id="3" name="Image 0" descr="preencoded.png">    </p:cNvPr>
          <p:cNvPicPr>
            <a:picLocks noChangeAspect="1"/>
          </p:cNvPicPr>
          <p:nvPr/>
        </p:nvPicPr>
        <p:blipFill>
          <a:blip r:embed="rId1"/>
          <a:stretch>
            <a:fillRect/>
          </a:stretch>
        </p:blipFill>
        <p:spPr>
          <a:xfrm>
            <a:off x="558403" y="1099423"/>
            <a:ext cx="13513594" cy="7397472"/>
          </a:xfrm>
          <a:prstGeom prst="rect">
            <a:avLst/>
          </a:prstGeom>
        </p:spPr>
      </p:pic>
      <p:sp>
        <p:nvSpPr>
          <p:cNvPr id="4" name="Shape 1"/>
          <p:cNvSpPr/>
          <p:nvPr/>
        </p:nvSpPr>
        <p:spPr>
          <a:xfrm>
            <a:off x="3190875" y="8527375"/>
            <a:ext cx="139541" cy="139541"/>
          </a:xfrm>
          <a:prstGeom prst="roundRect">
            <a:avLst>
              <a:gd name="adj" fmla="val 13106"/>
            </a:avLst>
          </a:prstGeom>
          <a:solidFill>
            <a:srgbClr val="2F211E"/>
          </a:solidFill>
          <a:ln/>
        </p:spPr>
      </p:sp>
      <p:sp>
        <p:nvSpPr>
          <p:cNvPr id="5" name="Text 2"/>
          <p:cNvSpPr/>
          <p:nvPr/>
        </p:nvSpPr>
        <p:spPr>
          <a:xfrm>
            <a:off x="3391376" y="8527375"/>
            <a:ext cx="1569958" cy="139660"/>
          </a:xfrm>
          <a:prstGeom prst="rect">
            <a:avLst/>
          </a:prstGeom>
          <a:noFill/>
          <a:ln/>
        </p:spPr>
        <p:txBody>
          <a:bodyPr wrap="none" lIns="0" tIns="0" rIns="0" bIns="0" rtlCol="0" anchor="t"/>
          <a:lstStyle/>
          <a:p>
            <a:pPr algn="l" indent="0" marL="0">
              <a:lnSpc>
                <a:spcPts val="1050"/>
              </a:lnSpc>
              <a:buNone/>
            </a:pPr>
            <a:r>
              <a:rPr lang="en-US" sz="1050" dirty="0">
                <a:solidFill>
                  <a:srgbClr val="443728"/>
                </a:solidFill>
                <a:latin typeface="Open Sans" pitchFamily="34" charset="0"/>
                <a:ea typeface="Open Sans" pitchFamily="34" charset="-122"/>
                <a:cs typeface="Open Sans" pitchFamily="34" charset="-120"/>
              </a:rPr>
              <a:t>Навчання через досвід</a:t>
            </a:r>
            <a:endParaRPr lang="en-US" sz="1050" dirty="0"/>
          </a:p>
        </p:txBody>
      </p:sp>
      <p:sp>
        <p:nvSpPr>
          <p:cNvPr id="6" name="Shape 3"/>
          <p:cNvSpPr/>
          <p:nvPr/>
        </p:nvSpPr>
        <p:spPr>
          <a:xfrm>
            <a:off x="6515338" y="8527375"/>
            <a:ext cx="139541" cy="139541"/>
          </a:xfrm>
          <a:prstGeom prst="roundRect">
            <a:avLst>
              <a:gd name="adj" fmla="val 13106"/>
            </a:avLst>
          </a:prstGeom>
          <a:solidFill>
            <a:srgbClr val="78564D"/>
          </a:solidFill>
          <a:ln/>
        </p:spPr>
      </p:sp>
      <p:sp>
        <p:nvSpPr>
          <p:cNvPr id="7" name="Text 4"/>
          <p:cNvSpPr/>
          <p:nvPr/>
        </p:nvSpPr>
        <p:spPr>
          <a:xfrm>
            <a:off x="6715839" y="8527375"/>
            <a:ext cx="1399103" cy="139660"/>
          </a:xfrm>
          <a:prstGeom prst="rect">
            <a:avLst/>
          </a:prstGeom>
          <a:noFill/>
          <a:ln/>
        </p:spPr>
        <p:txBody>
          <a:bodyPr wrap="none" lIns="0" tIns="0" rIns="0" bIns="0" rtlCol="0" anchor="t"/>
          <a:lstStyle/>
          <a:p>
            <a:pPr algn="l" indent="0" marL="0">
              <a:lnSpc>
                <a:spcPts val="1050"/>
              </a:lnSpc>
              <a:buNone/>
            </a:pPr>
            <a:r>
              <a:rPr lang="en-US" sz="1050" dirty="0">
                <a:solidFill>
                  <a:srgbClr val="443728"/>
                </a:solidFill>
                <a:latin typeface="Open Sans" pitchFamily="34" charset="0"/>
                <a:ea typeface="Open Sans" pitchFamily="34" charset="-122"/>
                <a:cs typeface="Open Sans" pitchFamily="34" charset="-120"/>
              </a:rPr>
              <a:t>Соціальне навчання</a:t>
            </a:r>
            <a:endParaRPr lang="en-US" sz="1050" dirty="0"/>
          </a:p>
        </p:txBody>
      </p:sp>
      <p:sp>
        <p:nvSpPr>
          <p:cNvPr id="8" name="Shape 5"/>
          <p:cNvSpPr/>
          <p:nvPr/>
        </p:nvSpPr>
        <p:spPr>
          <a:xfrm>
            <a:off x="9669066" y="8527375"/>
            <a:ext cx="139541" cy="139541"/>
          </a:xfrm>
          <a:prstGeom prst="roundRect">
            <a:avLst>
              <a:gd name="adj" fmla="val 13106"/>
            </a:avLst>
          </a:prstGeom>
          <a:solidFill>
            <a:srgbClr val="B4938A"/>
          </a:solidFill>
          <a:ln/>
        </p:spPr>
      </p:sp>
      <p:sp>
        <p:nvSpPr>
          <p:cNvPr id="9" name="Text 6"/>
          <p:cNvSpPr/>
          <p:nvPr/>
        </p:nvSpPr>
        <p:spPr>
          <a:xfrm>
            <a:off x="9869567" y="8527375"/>
            <a:ext cx="1487567" cy="139660"/>
          </a:xfrm>
          <a:prstGeom prst="rect">
            <a:avLst/>
          </a:prstGeom>
          <a:noFill/>
          <a:ln/>
        </p:spPr>
        <p:txBody>
          <a:bodyPr wrap="none" lIns="0" tIns="0" rIns="0" bIns="0" rtlCol="0" anchor="t"/>
          <a:lstStyle/>
          <a:p>
            <a:pPr algn="l" indent="0" marL="0">
              <a:lnSpc>
                <a:spcPts val="1050"/>
              </a:lnSpc>
              <a:buNone/>
            </a:pPr>
            <a:r>
              <a:rPr lang="en-US" sz="1050" dirty="0">
                <a:solidFill>
                  <a:srgbClr val="443728"/>
                </a:solidFill>
                <a:latin typeface="Open Sans" pitchFamily="34" charset="0"/>
                <a:ea typeface="Open Sans" pitchFamily="34" charset="-122"/>
                <a:cs typeface="Open Sans" pitchFamily="34" charset="-120"/>
              </a:rPr>
              <a:t>Формальне навчання</a:t>
            </a:r>
            <a:endParaRPr lang="en-US" sz="1050" dirty="0"/>
          </a:p>
        </p:txBody>
      </p:sp>
      <p:sp>
        <p:nvSpPr>
          <p:cNvPr id="10" name="Text 7"/>
          <p:cNvSpPr/>
          <p:nvPr/>
        </p:nvSpPr>
        <p:spPr>
          <a:xfrm>
            <a:off x="558403" y="8824079"/>
            <a:ext cx="13513594" cy="446723"/>
          </a:xfrm>
          <a:prstGeom prst="rect">
            <a:avLst/>
          </a:prstGeom>
          <a:noFill/>
          <a:ln/>
        </p:spPr>
        <p:txBody>
          <a:bodyPr wrap="square" lIns="0" tIns="0" rIns="0" bIns="0" rtlCol="0" anchor="t"/>
          <a:lstStyle/>
          <a:p>
            <a:pPr algn="l" indent="0" marL="0">
              <a:lnSpc>
                <a:spcPts val="1750"/>
              </a:lnSpc>
              <a:buNone/>
            </a:pPr>
            <a:r>
              <a:rPr lang="en-US" sz="1050" dirty="0">
                <a:solidFill>
                  <a:srgbClr val="443728"/>
                </a:solidFill>
                <a:latin typeface="Open Sans" pitchFamily="34" charset="0"/>
                <a:ea typeface="Open Sans" pitchFamily="34" charset="-122"/>
                <a:cs typeface="Open Sans" pitchFamily="34" charset="-120"/>
              </a:rPr>
              <a:t>Модель "70-20-10" описує оптимальний розподіл методів розвитку: 70% розвитку відбувається через практичний досвід та виконання складних завдань, 20% — через взаємодію з колегами, наставниками та зворотний зв'язок, і лише 10% — через формальне навчання (курси, тренінги, семінари).</a:t>
            </a:r>
            <a:endParaRPr lang="en-US" sz="10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444585"/>
            <a:ext cx="7336393"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Навчання через досвід (70%)</a:t>
            </a:r>
            <a:endParaRPr lang="en-US" sz="3900" dirty="0"/>
          </a:p>
        </p:txBody>
      </p:sp>
      <p:pic>
        <p:nvPicPr>
          <p:cNvPr id="3" name="Image 0" descr="preencoded.png">    </p:cNvPr>
          <p:cNvPicPr>
            <a:picLocks noChangeAspect="1"/>
          </p:cNvPicPr>
          <p:nvPr/>
        </p:nvPicPr>
        <p:blipFill>
          <a:blip r:embed="rId1"/>
          <a:stretch>
            <a:fillRect/>
          </a:stretch>
        </p:blipFill>
        <p:spPr>
          <a:xfrm>
            <a:off x="793790" y="2461498"/>
            <a:ext cx="3011091" cy="3011091"/>
          </a:xfrm>
          <a:prstGeom prst="rect">
            <a:avLst/>
          </a:prstGeom>
        </p:spPr>
      </p:pic>
      <p:sp>
        <p:nvSpPr>
          <p:cNvPr id="4" name="Text 1"/>
          <p:cNvSpPr/>
          <p:nvPr/>
        </p:nvSpPr>
        <p:spPr>
          <a:xfrm>
            <a:off x="793790" y="5720596"/>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Складні проєкти</a:t>
            </a:r>
            <a:endParaRPr lang="en-US" sz="1950" dirty="0"/>
          </a:p>
        </p:txBody>
      </p:sp>
      <p:sp>
        <p:nvSpPr>
          <p:cNvPr id="5" name="Text 2"/>
          <p:cNvSpPr/>
          <p:nvPr/>
        </p:nvSpPr>
        <p:spPr>
          <a:xfrm>
            <a:off x="793790" y="6149816"/>
            <a:ext cx="4182189"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Участь у стратегічних ініціативах та інноваційних проєктах</a:t>
            </a:r>
            <a:endParaRPr lang="en-US" sz="1550" dirty="0"/>
          </a:p>
        </p:txBody>
      </p:sp>
      <p:pic>
        <p:nvPicPr>
          <p:cNvPr id="6" name="Image 1" descr="preencoded.png">    </p:cNvPr>
          <p:cNvPicPr>
            <a:picLocks noChangeAspect="1"/>
          </p:cNvPicPr>
          <p:nvPr/>
        </p:nvPicPr>
        <p:blipFill>
          <a:blip r:embed="rId2"/>
          <a:stretch>
            <a:fillRect/>
          </a:stretch>
        </p:blipFill>
        <p:spPr>
          <a:xfrm>
            <a:off x="5223986" y="2461498"/>
            <a:ext cx="3011210" cy="3011210"/>
          </a:xfrm>
          <a:prstGeom prst="rect">
            <a:avLst/>
          </a:prstGeom>
        </p:spPr>
      </p:pic>
      <p:sp>
        <p:nvSpPr>
          <p:cNvPr id="7" name="Text 3"/>
          <p:cNvSpPr/>
          <p:nvPr/>
        </p:nvSpPr>
        <p:spPr>
          <a:xfrm>
            <a:off x="5223986" y="5720715"/>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Розтяжні завдання</a:t>
            </a:r>
            <a:endParaRPr lang="en-US" sz="1950" dirty="0"/>
          </a:p>
        </p:txBody>
      </p:sp>
      <p:sp>
        <p:nvSpPr>
          <p:cNvPr id="8" name="Text 4"/>
          <p:cNvSpPr/>
          <p:nvPr/>
        </p:nvSpPr>
        <p:spPr>
          <a:xfrm>
            <a:off x="5223986" y="6149935"/>
            <a:ext cx="4182308"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Завдання, що виходять за межі поточних компетенцій</a:t>
            </a:r>
            <a:endParaRPr lang="en-US" sz="1550" dirty="0"/>
          </a:p>
        </p:txBody>
      </p:sp>
      <p:pic>
        <p:nvPicPr>
          <p:cNvPr id="9" name="Image 2" descr="preencoded.png">    </p:cNvPr>
          <p:cNvPicPr>
            <a:picLocks noChangeAspect="1"/>
          </p:cNvPicPr>
          <p:nvPr/>
        </p:nvPicPr>
        <p:blipFill>
          <a:blip r:embed="rId3"/>
          <a:stretch>
            <a:fillRect/>
          </a:stretch>
        </p:blipFill>
        <p:spPr>
          <a:xfrm>
            <a:off x="9654302" y="2461498"/>
            <a:ext cx="3011210" cy="3011210"/>
          </a:xfrm>
          <a:prstGeom prst="rect">
            <a:avLst/>
          </a:prstGeom>
        </p:spPr>
      </p:pic>
      <p:sp>
        <p:nvSpPr>
          <p:cNvPr id="10" name="Text 5"/>
          <p:cNvSpPr/>
          <p:nvPr/>
        </p:nvSpPr>
        <p:spPr>
          <a:xfrm>
            <a:off x="9654302" y="5720715"/>
            <a:ext cx="2824520"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Ротація та експозиція</a:t>
            </a:r>
            <a:endParaRPr lang="en-US" sz="1950" dirty="0"/>
          </a:p>
        </p:txBody>
      </p:sp>
      <p:sp>
        <p:nvSpPr>
          <p:cNvPr id="11" name="Text 6"/>
          <p:cNvSpPr/>
          <p:nvPr/>
        </p:nvSpPr>
        <p:spPr>
          <a:xfrm>
            <a:off x="9654302" y="6149935"/>
            <a:ext cx="4182308"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Тимчасові призначення в інші підрозділи чи ролі</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2025-10-28T07:44:51Z</dcterms:created>
  <dcterms:modified xsi:type="dcterms:W3CDTF">2025-10-28T07:44:51Z</dcterms:modified>
</cp:coreProperties>
</file>