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4630400" cy="8229600"/>
  <p:notesSz cx="8229600" cy="14630400"/>
  <p:embeddedFontLst>
    <p:embeddedFont>
      <p:font typeface="Crimson Pro"/>
      <p:regular r:id="rId27"/>
    </p:embeddedFont>
    <p:embeddedFont>
      <p:font typeface="Crimson Pro"/>
      <p:regular r:id="rId28"/>
    </p:embeddedFont>
    <p:embeddedFont>
      <p:font typeface="Crimson Pro"/>
      <p:regular r:id="rId29"/>
    </p:embeddedFont>
    <p:embeddedFont>
      <p:font typeface="Crimson Pro"/>
      <p:regular r:id="rId30"/>
    </p:embeddedFont>
    <p:embeddedFont>
      <p:font typeface="Open Sans"/>
      <p:regular r:id="rId31"/>
    </p:embeddedFont>
    <p:embeddedFont>
      <p:font typeface="Open Sans"/>
      <p:regular r:id="rId32"/>
    </p:embeddedFont>
    <p:embeddedFont>
      <p:font typeface="Open Sans"/>
      <p:regular r:id="rId33"/>
    </p:embeddedFont>
    <p:embeddedFont>
      <p:font typeface="Open Sans"/>
      <p:regular r:id="rId3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27" Type="http://schemas.openxmlformats.org/officeDocument/2006/relationships/font" Target="fonts/font1.fntdata"/><Relationship Id="rId28" Type="http://schemas.openxmlformats.org/officeDocument/2006/relationships/font" Target="fonts/font2.fntdata"/><Relationship Id="rId29" Type="http://schemas.openxmlformats.org/officeDocument/2006/relationships/font" Target="fonts/font3.fntdata"/><Relationship Id="rId30" Type="http://schemas.openxmlformats.org/officeDocument/2006/relationships/font" Target="fonts/font4.fntdata"/><Relationship Id="rId31" Type="http://schemas.openxmlformats.org/officeDocument/2006/relationships/font" Target="fonts/font5.fntdata"/><Relationship Id="rId32" Type="http://schemas.openxmlformats.org/officeDocument/2006/relationships/font" Target="fonts/font6.fntdata"/><Relationship Id="rId33" Type="http://schemas.openxmlformats.org/officeDocument/2006/relationships/font" Target="fonts/font7.fntdata"/><Relationship Id="rId3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2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svg"/><Relationship Id="rId3" Type="http://schemas.openxmlformats.org/officeDocument/2006/relationships/image" Target="../media/image-13-3.png"/><Relationship Id="rId4" Type="http://schemas.openxmlformats.org/officeDocument/2006/relationships/image" Target="../media/image-13-4.svg"/><Relationship Id="rId5" Type="http://schemas.openxmlformats.org/officeDocument/2006/relationships/image" Target="../media/image-13-5.png"/><Relationship Id="rId6" Type="http://schemas.openxmlformats.org/officeDocument/2006/relationships/image" Target="../media/image-13-6.svg"/><Relationship Id="rId7" Type="http://schemas.openxmlformats.org/officeDocument/2006/relationships/image" Target="../media/image-13-7.png"/><Relationship Id="rId8" Type="http://schemas.openxmlformats.org/officeDocument/2006/relationships/image" Target="../media/image-13-8.svg"/><Relationship Id="rId9" Type="http://schemas.openxmlformats.org/officeDocument/2006/relationships/image" Target="../media/image-13-9.png"/><Relationship Id="rId10" Type="http://schemas.openxmlformats.org/officeDocument/2006/relationships/image" Target="../media/image-13-10.svg"/><Relationship Id="rId11" Type="http://schemas.openxmlformats.org/officeDocument/2006/relationships/slideLayout" Target="../slideLayouts/slideLayout14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6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svg"/><Relationship Id="rId3" Type="http://schemas.openxmlformats.org/officeDocument/2006/relationships/image" Target="../media/image-16-3.png"/><Relationship Id="rId4" Type="http://schemas.openxmlformats.org/officeDocument/2006/relationships/image" Target="../media/image-16-4.svg"/><Relationship Id="rId5" Type="http://schemas.openxmlformats.org/officeDocument/2006/relationships/image" Target="../media/image-16-5.png"/><Relationship Id="rId6" Type="http://schemas.openxmlformats.org/officeDocument/2006/relationships/image" Target="../media/image-16-6.svg"/><Relationship Id="rId7" Type="http://schemas.openxmlformats.org/officeDocument/2006/relationships/image" Target="../media/image-16-7.png"/><Relationship Id="rId8" Type="http://schemas.openxmlformats.org/officeDocument/2006/relationships/image" Target="../media/image-16-8.svg"/><Relationship Id="rId9" Type="http://schemas.openxmlformats.org/officeDocument/2006/relationships/slideLayout" Target="../slideLayouts/slideLayout17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9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svg"/><Relationship Id="rId4" Type="http://schemas.openxmlformats.org/officeDocument/2006/relationships/image" Target="../media/image-20-4.png"/><Relationship Id="rId5" Type="http://schemas.openxmlformats.org/officeDocument/2006/relationships/image" Target="../media/image-20-5.png"/><Relationship Id="rId6" Type="http://schemas.openxmlformats.org/officeDocument/2006/relationships/image" Target="../media/image-20-6.svg"/><Relationship Id="rId7" Type="http://schemas.openxmlformats.org/officeDocument/2006/relationships/image" Target="../media/image-20-7.png"/><Relationship Id="rId8" Type="http://schemas.openxmlformats.org/officeDocument/2006/relationships/image" Target="../media/image-20-8.png"/><Relationship Id="rId9" Type="http://schemas.openxmlformats.org/officeDocument/2006/relationships/image" Target="../media/image-20-9.svg"/><Relationship Id="rId10" Type="http://schemas.openxmlformats.org/officeDocument/2006/relationships/image" Target="../media/image-20-10.png"/><Relationship Id="rId11" Type="http://schemas.openxmlformats.org/officeDocument/2006/relationships/image" Target="../media/image-20-11.png"/><Relationship Id="rId12" Type="http://schemas.openxmlformats.org/officeDocument/2006/relationships/image" Target="../media/image-20-12.svg"/><Relationship Id="rId13" Type="http://schemas.openxmlformats.org/officeDocument/2006/relationships/image" Target="../media/image-20-13.png"/><Relationship Id="rId14" Type="http://schemas.openxmlformats.org/officeDocument/2006/relationships/image" Target="../media/image-20-14.png"/><Relationship Id="rId15" Type="http://schemas.openxmlformats.org/officeDocument/2006/relationships/image" Target="../media/image-20-15.svg"/><Relationship Id="rId16" Type="http://schemas.openxmlformats.org/officeDocument/2006/relationships/image" Target="../media/image-20-16.png"/><Relationship Id="rId17" Type="http://schemas.openxmlformats.org/officeDocument/2006/relationships/image" Target="../media/image-20-17.png"/><Relationship Id="rId18" Type="http://schemas.openxmlformats.org/officeDocument/2006/relationships/image" Target="../media/image-20-18.svg"/><Relationship Id="rId19" Type="http://schemas.openxmlformats.org/officeDocument/2006/relationships/slideLayout" Target="../slideLayouts/slideLayout21.xml"/><Relationship Id="rId20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svg"/><Relationship Id="rId3" Type="http://schemas.openxmlformats.org/officeDocument/2006/relationships/image" Target="../media/image-5-3.png"/><Relationship Id="rId4" Type="http://schemas.openxmlformats.org/officeDocument/2006/relationships/image" Target="../media/image-5-4.svg"/><Relationship Id="rId5" Type="http://schemas.openxmlformats.org/officeDocument/2006/relationships/image" Target="../media/image-5-5.png"/><Relationship Id="rId6" Type="http://schemas.openxmlformats.org/officeDocument/2006/relationships/image" Target="../media/image-5-6.svg"/><Relationship Id="rId7" Type="http://schemas.openxmlformats.org/officeDocument/2006/relationships/image" Target="../media/image-5-7.png"/><Relationship Id="rId8" Type="http://schemas.openxmlformats.org/officeDocument/2006/relationships/image" Target="../media/image-5-8.svg"/><Relationship Id="rId9" Type="http://schemas.openxmlformats.org/officeDocument/2006/relationships/slideLayout" Target="../slideLayouts/slideLayout6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sv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sv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sv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svg"/><Relationship Id="rId13" Type="http://schemas.openxmlformats.org/officeDocument/2006/relationships/image" Target="../media/image-7-13.png"/><Relationship Id="rId14" Type="http://schemas.openxmlformats.org/officeDocument/2006/relationships/image" Target="../media/image-7-14.png"/><Relationship Id="rId15" Type="http://schemas.openxmlformats.org/officeDocument/2006/relationships/image" Target="../media/image-7-15.svg"/><Relationship Id="rId16" Type="http://schemas.openxmlformats.org/officeDocument/2006/relationships/slideLayout" Target="../slideLayouts/slideLayout8.xml"/><Relationship Id="rId1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sv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sv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sv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svg"/><Relationship Id="rId13" Type="http://schemas.openxmlformats.org/officeDocument/2006/relationships/image" Target="../media/image-8-13.png"/><Relationship Id="rId14" Type="http://schemas.openxmlformats.org/officeDocument/2006/relationships/image" Target="../media/image-8-14.png"/><Relationship Id="rId15" Type="http://schemas.openxmlformats.org/officeDocument/2006/relationships/image" Target="../media/image-8-15.svg"/><Relationship Id="rId16" Type="http://schemas.openxmlformats.org/officeDocument/2006/relationships/slideLayout" Target="../slideLayouts/slideLayout9.xml"/><Relationship Id="rId1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486400" cy="8229600"/>
          </a:xfrm>
          <a:prstGeom prst="rect">
            <a:avLst/>
          </a:prstGeom>
          <a:solidFill>
            <a:srgbClr val="DFDFE0"/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2718316"/>
            <a:ext cx="7556421" cy="1860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Управління ефективністю та системи мотивації в економіці знань</a:t>
            </a:r>
            <a:endParaRPr lang="en-US" sz="3900" dirty="0"/>
          </a:p>
        </p:txBody>
      </p:sp>
      <p:sp>
        <p:nvSpPr>
          <p:cNvPr id="6" name="Text 2"/>
          <p:cNvSpPr/>
          <p:nvPr/>
        </p:nvSpPr>
        <p:spPr>
          <a:xfrm>
            <a:off x="6280190" y="4876205"/>
            <a:ext cx="75564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Трансформація підходів до оцінювання та мотивації персоналу в умовах сучасного бізнес-середовища</a:t>
            </a:r>
            <a:endParaRPr lang="en-US" sz="15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44015"/>
            <a:ext cx="6370082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Теорія самодетермінації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2660928"/>
            <a:ext cx="4215289" cy="3066217"/>
          </a:xfrm>
          <a:prstGeom prst="roundRect">
            <a:avLst>
              <a:gd name="adj" fmla="val 271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99768" y="286690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Автономія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999768" y="3358039"/>
            <a:ext cx="3803333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Потреба в самостійності, контролі над власною роботою та можливості приймати рішення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999768" y="4429720"/>
            <a:ext cx="380333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Гнучкий графік роботи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999768" y="4816673"/>
            <a:ext cx="380333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Вибір методів виконання завдань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999768" y="5203627"/>
            <a:ext cx="380333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Участь у прийнятті рішень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5207437" y="2660928"/>
            <a:ext cx="4215408" cy="3066217"/>
          </a:xfrm>
          <a:prstGeom prst="roundRect">
            <a:avLst>
              <a:gd name="adj" fmla="val 271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413415" y="286690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Компетентність</a:t>
            </a:r>
            <a:endParaRPr lang="en-US" sz="2300" dirty="0"/>
          </a:p>
        </p:txBody>
      </p:sp>
      <p:sp>
        <p:nvSpPr>
          <p:cNvPr id="11" name="Text 9"/>
          <p:cNvSpPr/>
          <p:nvPr/>
        </p:nvSpPr>
        <p:spPr>
          <a:xfrm>
            <a:off x="5413415" y="3358039"/>
            <a:ext cx="3803452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Прагнення до майстерності, розвитку навичок та досягнення результатів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5413415" y="4112181"/>
            <a:ext cx="380345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Складні, але досяжні завдання</a:t>
            </a:r>
            <a:endParaRPr lang="en-US" sz="1550" dirty="0"/>
          </a:p>
        </p:txBody>
      </p:sp>
      <p:sp>
        <p:nvSpPr>
          <p:cNvPr id="13" name="Text 11"/>
          <p:cNvSpPr/>
          <p:nvPr/>
        </p:nvSpPr>
        <p:spPr>
          <a:xfrm>
            <a:off x="5413415" y="4499134"/>
            <a:ext cx="380345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Можливості навчання</a:t>
            </a:r>
            <a:endParaRPr lang="en-US" sz="1550" dirty="0"/>
          </a:p>
        </p:txBody>
      </p:sp>
      <p:sp>
        <p:nvSpPr>
          <p:cNvPr id="14" name="Text 12"/>
          <p:cNvSpPr/>
          <p:nvPr/>
        </p:nvSpPr>
        <p:spPr>
          <a:xfrm>
            <a:off x="5413415" y="4886087"/>
            <a:ext cx="380345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Визнання експертизи</a:t>
            </a:r>
            <a:endParaRPr lang="en-US" sz="1550" dirty="0"/>
          </a:p>
        </p:txBody>
      </p:sp>
      <p:sp>
        <p:nvSpPr>
          <p:cNvPr id="15" name="Shape 13"/>
          <p:cNvSpPr/>
          <p:nvPr/>
        </p:nvSpPr>
        <p:spPr>
          <a:xfrm>
            <a:off x="9621203" y="2660928"/>
            <a:ext cx="4215289" cy="3066217"/>
          </a:xfrm>
          <a:prstGeom prst="roundRect">
            <a:avLst>
              <a:gd name="adj" fmla="val 271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9827181" y="286690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Причетність</a:t>
            </a:r>
            <a:endParaRPr lang="en-US" sz="2300" dirty="0"/>
          </a:p>
        </p:txBody>
      </p:sp>
      <p:sp>
        <p:nvSpPr>
          <p:cNvPr id="17" name="Text 15"/>
          <p:cNvSpPr/>
          <p:nvPr/>
        </p:nvSpPr>
        <p:spPr>
          <a:xfrm>
            <a:off x="9827181" y="3358039"/>
            <a:ext cx="3803333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Відчуття зв'язку з іншими, належності до спільноти та значущості свого внеску</a:t>
            </a:r>
            <a:endParaRPr lang="en-US" sz="1550" dirty="0"/>
          </a:p>
        </p:txBody>
      </p:sp>
      <p:sp>
        <p:nvSpPr>
          <p:cNvPr id="18" name="Text 16"/>
          <p:cNvSpPr/>
          <p:nvPr/>
        </p:nvSpPr>
        <p:spPr>
          <a:xfrm>
            <a:off x="9827181" y="4429720"/>
            <a:ext cx="380333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Командна робота</a:t>
            </a:r>
            <a:endParaRPr lang="en-US" sz="1550" dirty="0"/>
          </a:p>
        </p:txBody>
      </p:sp>
      <p:sp>
        <p:nvSpPr>
          <p:cNvPr id="19" name="Text 17"/>
          <p:cNvSpPr/>
          <p:nvPr/>
        </p:nvSpPr>
        <p:spPr>
          <a:xfrm>
            <a:off x="9827181" y="4816673"/>
            <a:ext cx="380333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Сильна організаційна культура</a:t>
            </a:r>
            <a:endParaRPr lang="en-US" sz="1550" dirty="0"/>
          </a:p>
        </p:txBody>
      </p:sp>
      <p:sp>
        <p:nvSpPr>
          <p:cNvPr id="20" name="Text 18"/>
          <p:cNvSpPr/>
          <p:nvPr/>
        </p:nvSpPr>
        <p:spPr>
          <a:xfrm>
            <a:off x="9827181" y="5203627"/>
            <a:ext cx="380333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Соціальна місія компанії</a:t>
            </a:r>
            <a:endParaRPr lang="en-US" sz="1550" dirty="0"/>
          </a:p>
        </p:txBody>
      </p:sp>
      <p:sp>
        <p:nvSpPr>
          <p:cNvPr id="21" name="Text 19"/>
          <p:cNvSpPr/>
          <p:nvPr/>
        </p:nvSpPr>
        <p:spPr>
          <a:xfrm>
            <a:off x="793790" y="5950387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Теорія самодетермінації (Self-Determination Theory) Деці та Райана є фундаментальною для розуміння мотивації працівників знань, оскільки визначає три базові психологічні потреби людини.</a:t>
            </a:r>
            <a:endParaRPr lang="en-US" sz="15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80912"/>
            <a:ext cx="130428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Застосування теорії самодетермінації для працівників знань</a:t>
            </a:r>
            <a:endParaRPr lang="en-US" sz="39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3217902"/>
            <a:ext cx="4347567" cy="79379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92148" y="421005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Природа роботи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992148" y="4639270"/>
            <a:ext cx="3950851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Працівники знань мають високу потребу в інтелектуальній автономії та самореалізації через складні завдання</a:t>
            </a:r>
            <a:endParaRPr lang="en-US" sz="15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57" y="3217902"/>
            <a:ext cx="4347567" cy="79379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339715" y="4210050"/>
            <a:ext cx="281892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Внутрішня мотивація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5339715" y="4639270"/>
            <a:ext cx="3950851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Зовнішні стимули менш ефективні, ніж задоволення від самої роботи та її змістовності</a:t>
            </a:r>
            <a:endParaRPr lang="en-US" sz="15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8924" y="3217902"/>
            <a:ext cx="4347567" cy="79379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87282" y="4210050"/>
            <a:ext cx="378416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Довгострокова ефективність</a:t>
            </a:r>
            <a:endParaRPr lang="en-US" sz="1950" dirty="0"/>
          </a:p>
        </p:txBody>
      </p:sp>
      <p:sp>
        <p:nvSpPr>
          <p:cNvPr id="11" name="Text 6"/>
          <p:cNvSpPr/>
          <p:nvPr/>
        </p:nvSpPr>
        <p:spPr>
          <a:xfrm>
            <a:off x="9687282" y="4639270"/>
            <a:ext cx="3950851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Задоволення базових потреб призводить до сталої високої продуктивності та інноваційності</a:t>
            </a:r>
            <a:endParaRPr lang="en-US" sz="1550" dirty="0"/>
          </a:p>
        </p:txBody>
      </p:sp>
      <p:sp>
        <p:nvSpPr>
          <p:cNvPr id="12" name="Text 7"/>
          <p:cNvSpPr/>
          <p:nvPr/>
        </p:nvSpPr>
        <p:spPr>
          <a:xfrm>
            <a:off x="793790" y="6013490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Організації, які створюють умови для реалізації трьох базових потреб, отримують більш залучених та продуктивних співробітників, особливо в секторах економіки знань.</a:t>
            </a:r>
            <a:endParaRPr lang="en-US" sz="15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13021"/>
            <a:ext cx="75564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Система сукупної винагороди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793790" y="2850833"/>
            <a:ext cx="7556421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Інтегрований підхід до винагороди співробітників, що поєднує всі форми компенсації та переваг, які працівник отримує від організації. Ця система виходить за межі традиційної зарплати, створюючи комплексну цінність пропозицію.</a:t>
            </a:r>
            <a:endParaRPr lang="en-US" sz="1550" dirty="0"/>
          </a:p>
        </p:txBody>
      </p:sp>
      <p:sp>
        <p:nvSpPr>
          <p:cNvPr id="5" name="Text 2"/>
          <p:cNvSpPr/>
          <p:nvPr/>
        </p:nvSpPr>
        <p:spPr>
          <a:xfrm>
            <a:off x="793790" y="4542592"/>
            <a:ext cx="3272076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Матеріальні компоненти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793790" y="5051108"/>
            <a:ext cx="35361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Базова заробітна плата (грейди)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793790" y="5438061"/>
            <a:ext cx="35361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Змінна частина (бонуси, премії)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793790" y="5825014"/>
            <a:ext cx="35361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Довгострокові стимули (опціони)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793790" y="6211967"/>
            <a:ext cx="35361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Соціальний пакет (страхування, пенсія)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4821674" y="4542592"/>
            <a:ext cx="3536156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Нематеріальні компоненти</a:t>
            </a:r>
            <a:endParaRPr lang="en-US" sz="1950" dirty="0"/>
          </a:p>
        </p:txBody>
      </p:sp>
      <p:sp>
        <p:nvSpPr>
          <p:cNvPr id="11" name="Text 8"/>
          <p:cNvSpPr/>
          <p:nvPr/>
        </p:nvSpPr>
        <p:spPr>
          <a:xfrm>
            <a:off x="4821674" y="5361265"/>
            <a:ext cx="35361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Визнання та репутація</a:t>
            </a:r>
            <a:endParaRPr lang="en-US" sz="1550" dirty="0"/>
          </a:p>
        </p:txBody>
      </p:sp>
      <p:sp>
        <p:nvSpPr>
          <p:cNvPr id="12" name="Text 9"/>
          <p:cNvSpPr/>
          <p:nvPr/>
        </p:nvSpPr>
        <p:spPr>
          <a:xfrm>
            <a:off x="4821674" y="5748218"/>
            <a:ext cx="35361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Гнучкість роботи</a:t>
            </a:r>
            <a:endParaRPr lang="en-US" sz="1550" dirty="0"/>
          </a:p>
        </p:txBody>
      </p:sp>
      <p:sp>
        <p:nvSpPr>
          <p:cNvPr id="13" name="Text 10"/>
          <p:cNvSpPr/>
          <p:nvPr/>
        </p:nvSpPr>
        <p:spPr>
          <a:xfrm>
            <a:off x="4821674" y="6135172"/>
            <a:ext cx="35361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Можливості розвитку</a:t>
            </a:r>
            <a:endParaRPr lang="en-US" sz="1550" dirty="0"/>
          </a:p>
        </p:txBody>
      </p:sp>
      <p:sp>
        <p:nvSpPr>
          <p:cNvPr id="14" name="Text 11"/>
          <p:cNvSpPr/>
          <p:nvPr/>
        </p:nvSpPr>
        <p:spPr>
          <a:xfrm>
            <a:off x="4821674" y="6522125"/>
            <a:ext cx="35361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Корпоративна культура</a:t>
            </a:r>
            <a:endParaRPr lang="en-US" sz="15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9257" y="495181"/>
            <a:ext cx="9097685" cy="5619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Матеріальні стимули: система грейдів</a:t>
            </a:r>
            <a:endParaRPr lang="en-US" sz="3500" dirty="0"/>
          </a:p>
        </p:txBody>
      </p:sp>
      <p:sp>
        <p:nvSpPr>
          <p:cNvPr id="3" name="Shape 1"/>
          <p:cNvSpPr/>
          <p:nvPr/>
        </p:nvSpPr>
        <p:spPr>
          <a:xfrm>
            <a:off x="3357563" y="1416725"/>
            <a:ext cx="1319093" cy="1036082"/>
          </a:xfrm>
          <a:prstGeom prst="roundRect">
            <a:avLst>
              <a:gd name="adj" fmla="val 729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890724" y="1808321"/>
            <a:ext cx="252770" cy="25277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856440" y="1596509"/>
            <a:ext cx="2247781" cy="280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Junior рівень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4856440" y="1985367"/>
            <a:ext cx="3289459" cy="287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Початкові позиції, базові компетенції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4766548" y="2443282"/>
            <a:ext cx="9054703" cy="11430"/>
          </a:xfrm>
          <a:prstGeom prst="roundRect">
            <a:avLst>
              <a:gd name="adj" fmla="val 660778"/>
            </a:avLst>
          </a:prstGeom>
          <a:solidFill>
            <a:srgbClr val="D1C8C6"/>
          </a:solidFill>
          <a:ln/>
        </p:spPr>
      </p:sp>
      <p:sp>
        <p:nvSpPr>
          <p:cNvPr id="8" name="Shape 5"/>
          <p:cNvSpPr/>
          <p:nvPr/>
        </p:nvSpPr>
        <p:spPr>
          <a:xfrm>
            <a:off x="2697956" y="2542699"/>
            <a:ext cx="2638306" cy="1036082"/>
          </a:xfrm>
          <a:prstGeom prst="roundRect">
            <a:avLst>
              <a:gd name="adj" fmla="val 729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90724" y="2934295"/>
            <a:ext cx="252770" cy="25277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516047" y="2722483"/>
            <a:ext cx="2247781" cy="280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Middle рівень</a:t>
            </a:r>
            <a:endParaRPr lang="en-US" sz="1750" dirty="0"/>
          </a:p>
        </p:txBody>
      </p:sp>
      <p:sp>
        <p:nvSpPr>
          <p:cNvPr id="11" name="Text 7"/>
          <p:cNvSpPr/>
          <p:nvPr/>
        </p:nvSpPr>
        <p:spPr>
          <a:xfrm>
            <a:off x="5516047" y="3111341"/>
            <a:ext cx="3339941" cy="287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Досвідчені фахівці, самостійна робота</a:t>
            </a:r>
            <a:endParaRPr lang="en-US" sz="1400" dirty="0"/>
          </a:p>
        </p:txBody>
      </p:sp>
      <p:sp>
        <p:nvSpPr>
          <p:cNvPr id="12" name="Shape 8"/>
          <p:cNvSpPr/>
          <p:nvPr/>
        </p:nvSpPr>
        <p:spPr>
          <a:xfrm>
            <a:off x="5426154" y="3569256"/>
            <a:ext cx="8395097" cy="11430"/>
          </a:xfrm>
          <a:prstGeom prst="roundRect">
            <a:avLst>
              <a:gd name="adj" fmla="val 660778"/>
            </a:avLst>
          </a:prstGeom>
          <a:solidFill>
            <a:srgbClr val="D1C8C6"/>
          </a:solidFill>
          <a:ln/>
        </p:spPr>
      </p:sp>
      <p:sp>
        <p:nvSpPr>
          <p:cNvPr id="13" name="Shape 9"/>
          <p:cNvSpPr/>
          <p:nvPr/>
        </p:nvSpPr>
        <p:spPr>
          <a:xfrm>
            <a:off x="2038350" y="3668673"/>
            <a:ext cx="3957518" cy="1036082"/>
          </a:xfrm>
          <a:prstGeom prst="roundRect">
            <a:avLst>
              <a:gd name="adj" fmla="val 729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90724" y="4060269"/>
            <a:ext cx="252770" cy="25277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6175653" y="3848457"/>
            <a:ext cx="2247781" cy="280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Senior рівень</a:t>
            </a:r>
            <a:endParaRPr lang="en-US" sz="1750" dirty="0"/>
          </a:p>
        </p:txBody>
      </p:sp>
      <p:sp>
        <p:nvSpPr>
          <p:cNvPr id="16" name="Text 11"/>
          <p:cNvSpPr/>
          <p:nvPr/>
        </p:nvSpPr>
        <p:spPr>
          <a:xfrm>
            <a:off x="6175653" y="4237315"/>
            <a:ext cx="3417094" cy="287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Експерти, менторство, складні проєкти</a:t>
            </a:r>
            <a:endParaRPr lang="en-US" sz="1400" dirty="0"/>
          </a:p>
        </p:txBody>
      </p:sp>
      <p:sp>
        <p:nvSpPr>
          <p:cNvPr id="17" name="Shape 12"/>
          <p:cNvSpPr/>
          <p:nvPr/>
        </p:nvSpPr>
        <p:spPr>
          <a:xfrm>
            <a:off x="6085761" y="4695230"/>
            <a:ext cx="7735491" cy="11430"/>
          </a:xfrm>
          <a:prstGeom prst="roundRect">
            <a:avLst>
              <a:gd name="adj" fmla="val 660778"/>
            </a:avLst>
          </a:prstGeom>
          <a:solidFill>
            <a:srgbClr val="D1C8C6"/>
          </a:solidFill>
          <a:ln/>
        </p:spPr>
      </p:sp>
      <p:sp>
        <p:nvSpPr>
          <p:cNvPr id="18" name="Shape 13"/>
          <p:cNvSpPr/>
          <p:nvPr/>
        </p:nvSpPr>
        <p:spPr>
          <a:xfrm>
            <a:off x="1378744" y="4794647"/>
            <a:ext cx="5276731" cy="1036082"/>
          </a:xfrm>
          <a:prstGeom prst="roundRect">
            <a:avLst>
              <a:gd name="adj" fmla="val 729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pic>
        <p:nvPicPr>
          <p:cNvPr id="19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90724" y="5186243"/>
            <a:ext cx="252770" cy="252770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6835259" y="4974431"/>
            <a:ext cx="2247781" cy="280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Lead рівень</a:t>
            </a:r>
            <a:endParaRPr lang="en-US" sz="1750" dirty="0"/>
          </a:p>
        </p:txBody>
      </p:sp>
      <p:sp>
        <p:nvSpPr>
          <p:cNvPr id="21" name="Text 15"/>
          <p:cNvSpPr/>
          <p:nvPr/>
        </p:nvSpPr>
        <p:spPr>
          <a:xfrm>
            <a:off x="6835259" y="5363289"/>
            <a:ext cx="3506867" cy="287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Технічне лідерство, стратегічні рішення</a:t>
            </a:r>
            <a:endParaRPr lang="en-US" sz="1400" dirty="0"/>
          </a:p>
        </p:txBody>
      </p:sp>
      <p:sp>
        <p:nvSpPr>
          <p:cNvPr id="22" name="Shape 16"/>
          <p:cNvSpPr/>
          <p:nvPr/>
        </p:nvSpPr>
        <p:spPr>
          <a:xfrm>
            <a:off x="6745367" y="5821204"/>
            <a:ext cx="7075884" cy="11430"/>
          </a:xfrm>
          <a:prstGeom prst="roundRect">
            <a:avLst>
              <a:gd name="adj" fmla="val 660778"/>
            </a:avLst>
          </a:prstGeom>
          <a:solidFill>
            <a:srgbClr val="D1C8C6"/>
          </a:solidFill>
          <a:ln/>
        </p:spPr>
      </p:sp>
      <p:sp>
        <p:nvSpPr>
          <p:cNvPr id="23" name="Shape 17"/>
          <p:cNvSpPr/>
          <p:nvPr/>
        </p:nvSpPr>
        <p:spPr>
          <a:xfrm>
            <a:off x="719257" y="5920621"/>
            <a:ext cx="6595943" cy="1036082"/>
          </a:xfrm>
          <a:prstGeom prst="roundRect">
            <a:avLst>
              <a:gd name="adj" fmla="val 729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pic>
        <p:nvPicPr>
          <p:cNvPr id="24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90843" y="6312218"/>
            <a:ext cx="252770" cy="252770"/>
          </a:xfrm>
          <a:prstGeom prst="rect">
            <a:avLst/>
          </a:prstGeom>
        </p:spPr>
      </p:pic>
      <p:sp>
        <p:nvSpPr>
          <p:cNvPr id="25" name="Text 18"/>
          <p:cNvSpPr/>
          <p:nvPr/>
        </p:nvSpPr>
        <p:spPr>
          <a:xfrm>
            <a:off x="7494984" y="6100405"/>
            <a:ext cx="2247781" cy="280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Principal рівень</a:t>
            </a:r>
            <a:endParaRPr lang="en-US" sz="1750" dirty="0"/>
          </a:p>
        </p:txBody>
      </p:sp>
      <p:sp>
        <p:nvSpPr>
          <p:cNvPr id="26" name="Text 19"/>
          <p:cNvSpPr/>
          <p:nvPr/>
        </p:nvSpPr>
        <p:spPr>
          <a:xfrm>
            <a:off x="7494984" y="6489263"/>
            <a:ext cx="3352919" cy="287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Вплив на напрямок розвитку компанії</a:t>
            </a:r>
            <a:endParaRPr lang="en-US" sz="1400" dirty="0"/>
          </a:p>
        </p:txBody>
      </p:sp>
      <p:sp>
        <p:nvSpPr>
          <p:cNvPr id="27" name="Text 20"/>
          <p:cNvSpPr/>
          <p:nvPr/>
        </p:nvSpPr>
        <p:spPr>
          <a:xfrm>
            <a:off x="719257" y="7158990"/>
            <a:ext cx="13191887" cy="5753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Система грейдів забезпечує прозорість кар'єрного зростання та справедливу диференціацію оплати праці залежно від рівня відповідальності, компетенцій та впливу на результати організації.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05057"/>
            <a:ext cx="1028438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Системи бонусів та змінної винагороди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2421969"/>
            <a:ext cx="6422231" cy="2102048"/>
          </a:xfrm>
          <a:prstGeom prst="roundRect">
            <a:avLst>
              <a:gd name="adj" fmla="val 3966"/>
            </a:avLst>
          </a:prstGeom>
          <a:solidFill>
            <a:srgbClr val="FFFCFA"/>
          </a:solidFill>
          <a:ln w="22860">
            <a:solidFill>
              <a:srgbClr val="D1C8C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16650" y="2444829"/>
            <a:ext cx="6376511" cy="595313"/>
          </a:xfrm>
          <a:prstGeom prst="roundRect">
            <a:avLst>
              <a:gd name="adj" fmla="val 9395"/>
            </a:avLst>
          </a:prstGeom>
          <a:solidFill>
            <a:srgbClr val="EBE2E0"/>
          </a:solidFill>
          <a:ln/>
        </p:spPr>
      </p:sp>
      <p:sp>
        <p:nvSpPr>
          <p:cNvPr id="5" name="Text 3"/>
          <p:cNvSpPr/>
          <p:nvPr/>
        </p:nvSpPr>
        <p:spPr>
          <a:xfrm>
            <a:off x="3856077" y="2552581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300" dirty="0"/>
          </a:p>
        </p:txBody>
      </p:sp>
      <p:sp>
        <p:nvSpPr>
          <p:cNvPr id="6" name="Text 4"/>
          <p:cNvSpPr/>
          <p:nvPr/>
        </p:nvSpPr>
        <p:spPr>
          <a:xfrm>
            <a:off x="1015008" y="3238500"/>
            <a:ext cx="279594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Індивідуальні бонуси</a:t>
            </a:r>
            <a:endParaRPr lang="en-US" sz="1950" dirty="0"/>
          </a:p>
        </p:txBody>
      </p:sp>
      <p:sp>
        <p:nvSpPr>
          <p:cNvPr id="7" name="Text 5"/>
          <p:cNvSpPr/>
          <p:nvPr/>
        </p:nvSpPr>
        <p:spPr>
          <a:xfrm>
            <a:off x="1015008" y="3667720"/>
            <a:ext cx="597979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Винагорода за особисті досягнення та виконання KPI. Зазвичай становить 10-30% від базової зарплати.</a:t>
            </a:r>
            <a:endParaRPr lang="en-US" sz="1550" dirty="0"/>
          </a:p>
        </p:txBody>
      </p:sp>
      <p:sp>
        <p:nvSpPr>
          <p:cNvPr id="8" name="Shape 6"/>
          <p:cNvSpPr/>
          <p:nvPr/>
        </p:nvSpPr>
        <p:spPr>
          <a:xfrm>
            <a:off x="7414379" y="2421969"/>
            <a:ext cx="6422231" cy="2102048"/>
          </a:xfrm>
          <a:prstGeom prst="roundRect">
            <a:avLst>
              <a:gd name="adj" fmla="val 3966"/>
            </a:avLst>
          </a:prstGeom>
          <a:solidFill>
            <a:srgbClr val="FFFCFA"/>
          </a:solidFill>
          <a:ln w="22860">
            <a:solidFill>
              <a:srgbClr val="D1C8C6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437239" y="2444829"/>
            <a:ext cx="6376511" cy="595313"/>
          </a:xfrm>
          <a:prstGeom prst="roundRect">
            <a:avLst>
              <a:gd name="adj" fmla="val 9395"/>
            </a:avLst>
          </a:prstGeom>
          <a:solidFill>
            <a:srgbClr val="EBE2E0"/>
          </a:solidFill>
          <a:ln/>
        </p:spPr>
      </p:sp>
      <p:sp>
        <p:nvSpPr>
          <p:cNvPr id="10" name="Text 8"/>
          <p:cNvSpPr/>
          <p:nvPr/>
        </p:nvSpPr>
        <p:spPr>
          <a:xfrm>
            <a:off x="10476667" y="2552581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300" dirty="0"/>
          </a:p>
        </p:txBody>
      </p:sp>
      <p:sp>
        <p:nvSpPr>
          <p:cNvPr id="11" name="Text 9"/>
          <p:cNvSpPr/>
          <p:nvPr/>
        </p:nvSpPr>
        <p:spPr>
          <a:xfrm>
            <a:off x="7635597" y="323850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Командні бонуси</a:t>
            </a:r>
            <a:endParaRPr lang="en-US" sz="1950" dirty="0"/>
          </a:p>
        </p:txBody>
      </p:sp>
      <p:sp>
        <p:nvSpPr>
          <p:cNvPr id="12" name="Text 10"/>
          <p:cNvSpPr/>
          <p:nvPr/>
        </p:nvSpPr>
        <p:spPr>
          <a:xfrm>
            <a:off x="7635597" y="3667720"/>
            <a:ext cx="597979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Стимулювання досягнення колективних цілей проєкту або підрозділу, що посилює співпрацю.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793790" y="4722376"/>
            <a:ext cx="6422231" cy="2102048"/>
          </a:xfrm>
          <a:prstGeom prst="roundRect">
            <a:avLst>
              <a:gd name="adj" fmla="val 3966"/>
            </a:avLst>
          </a:prstGeom>
          <a:solidFill>
            <a:srgbClr val="FFFCFA"/>
          </a:solidFill>
          <a:ln w="22860">
            <a:solidFill>
              <a:srgbClr val="D1C8C6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816650" y="4745236"/>
            <a:ext cx="6376511" cy="595313"/>
          </a:xfrm>
          <a:prstGeom prst="roundRect">
            <a:avLst>
              <a:gd name="adj" fmla="val 9395"/>
            </a:avLst>
          </a:prstGeom>
          <a:solidFill>
            <a:srgbClr val="EBE2E0"/>
          </a:solidFill>
          <a:ln/>
        </p:spPr>
      </p:sp>
      <p:sp>
        <p:nvSpPr>
          <p:cNvPr id="15" name="Text 13"/>
          <p:cNvSpPr/>
          <p:nvPr/>
        </p:nvSpPr>
        <p:spPr>
          <a:xfrm>
            <a:off x="3856077" y="4852988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300" dirty="0"/>
          </a:p>
        </p:txBody>
      </p:sp>
      <p:sp>
        <p:nvSpPr>
          <p:cNvPr id="16" name="Text 14"/>
          <p:cNvSpPr/>
          <p:nvPr/>
        </p:nvSpPr>
        <p:spPr>
          <a:xfrm>
            <a:off x="1015008" y="5538907"/>
            <a:ext cx="2777847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Корпоративні бонуси</a:t>
            </a:r>
            <a:endParaRPr lang="en-US" sz="1950" dirty="0"/>
          </a:p>
        </p:txBody>
      </p:sp>
      <p:sp>
        <p:nvSpPr>
          <p:cNvPr id="17" name="Text 15"/>
          <p:cNvSpPr/>
          <p:nvPr/>
        </p:nvSpPr>
        <p:spPr>
          <a:xfrm>
            <a:off x="1015008" y="5968127"/>
            <a:ext cx="597979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Участь у фінансових результатах компанії через profit-sharing або бонуси за досягнення загальних цілей.</a:t>
            </a:r>
            <a:endParaRPr lang="en-US" sz="1550" dirty="0"/>
          </a:p>
        </p:txBody>
      </p:sp>
      <p:sp>
        <p:nvSpPr>
          <p:cNvPr id="18" name="Shape 16"/>
          <p:cNvSpPr/>
          <p:nvPr/>
        </p:nvSpPr>
        <p:spPr>
          <a:xfrm>
            <a:off x="7414379" y="4722376"/>
            <a:ext cx="6422231" cy="2102048"/>
          </a:xfrm>
          <a:prstGeom prst="roundRect">
            <a:avLst>
              <a:gd name="adj" fmla="val 3966"/>
            </a:avLst>
          </a:prstGeom>
          <a:solidFill>
            <a:srgbClr val="FFFCFA"/>
          </a:solidFill>
          <a:ln w="22860">
            <a:solidFill>
              <a:srgbClr val="D1C8C6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7437239" y="4745236"/>
            <a:ext cx="6376511" cy="595313"/>
          </a:xfrm>
          <a:prstGeom prst="roundRect">
            <a:avLst>
              <a:gd name="adj" fmla="val 9395"/>
            </a:avLst>
          </a:prstGeom>
          <a:solidFill>
            <a:srgbClr val="EBE2E0"/>
          </a:solidFill>
          <a:ln/>
        </p:spPr>
      </p:sp>
      <p:sp>
        <p:nvSpPr>
          <p:cNvPr id="20" name="Text 18"/>
          <p:cNvSpPr/>
          <p:nvPr/>
        </p:nvSpPr>
        <p:spPr>
          <a:xfrm>
            <a:off x="10476667" y="4852988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4</a:t>
            </a:r>
            <a:endParaRPr lang="en-US" sz="2300" dirty="0"/>
          </a:p>
        </p:txBody>
      </p:sp>
      <p:sp>
        <p:nvSpPr>
          <p:cNvPr id="21" name="Text 19"/>
          <p:cNvSpPr/>
          <p:nvPr/>
        </p:nvSpPr>
        <p:spPr>
          <a:xfrm>
            <a:off x="7635597" y="553890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Spot-бонуси</a:t>
            </a:r>
            <a:endParaRPr lang="en-US" sz="1950" dirty="0"/>
          </a:p>
        </p:txBody>
      </p:sp>
      <p:sp>
        <p:nvSpPr>
          <p:cNvPr id="22" name="Text 20"/>
          <p:cNvSpPr/>
          <p:nvPr/>
        </p:nvSpPr>
        <p:spPr>
          <a:xfrm>
            <a:off x="7635597" y="5968127"/>
            <a:ext cx="597979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Миттєве визнання винятковий зусиль або результатів через разові грошові винагороди.</a:t>
            </a:r>
            <a:endParaRPr lang="en-US" sz="15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78431"/>
            <a:ext cx="9585960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Нематеріальна мотивація: визнання</a:t>
            </a:r>
            <a:endParaRPr lang="en-US" sz="39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1919407"/>
            <a:ext cx="4250293" cy="425029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535811" y="1874758"/>
            <a:ext cx="8308300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Визнання внеску співробітників є потужним інструментом мотивації, особливо для працівників знань, які цінують професійну репутацію та повагу колег.</a:t>
            </a:r>
            <a:endParaRPr lang="en-US" sz="1550" dirty="0"/>
          </a:p>
        </p:txBody>
      </p:sp>
      <p:sp>
        <p:nvSpPr>
          <p:cNvPr id="5" name="Shape 2"/>
          <p:cNvSpPr/>
          <p:nvPr/>
        </p:nvSpPr>
        <p:spPr>
          <a:xfrm>
            <a:off x="5535811" y="2838510"/>
            <a:ext cx="99179" cy="99179"/>
          </a:xfrm>
          <a:prstGeom prst="roundRect">
            <a:avLst>
              <a:gd name="adj" fmla="val 460985"/>
            </a:avLst>
          </a:prstGeom>
          <a:solidFill>
            <a:srgbClr val="835E54"/>
          </a:solidFill>
          <a:ln/>
        </p:spPr>
      </p:sp>
      <p:sp>
        <p:nvSpPr>
          <p:cNvPr id="6" name="Text 3"/>
          <p:cNvSpPr/>
          <p:nvPr/>
        </p:nvSpPr>
        <p:spPr>
          <a:xfrm>
            <a:off x="5833348" y="2733080"/>
            <a:ext cx="2498646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Публічне визнання</a:t>
            </a:r>
            <a:endParaRPr lang="en-US" sz="1950" dirty="0"/>
          </a:p>
        </p:txBody>
      </p:sp>
      <p:sp>
        <p:nvSpPr>
          <p:cNvPr id="7" name="Text 4"/>
          <p:cNvSpPr/>
          <p:nvPr/>
        </p:nvSpPr>
        <p:spPr>
          <a:xfrm>
            <a:off x="5833348" y="3241596"/>
            <a:ext cx="801076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Відзначення досягнень на зборах команди, в корпоративних каналах комунікації</a:t>
            </a:r>
            <a:endParaRPr lang="en-US" sz="1550" dirty="0"/>
          </a:p>
        </p:txBody>
      </p:sp>
      <p:sp>
        <p:nvSpPr>
          <p:cNvPr id="8" name="Shape 5"/>
          <p:cNvSpPr/>
          <p:nvPr/>
        </p:nvSpPr>
        <p:spPr>
          <a:xfrm>
            <a:off x="5535811" y="4061400"/>
            <a:ext cx="99179" cy="99179"/>
          </a:xfrm>
          <a:prstGeom prst="roundRect">
            <a:avLst>
              <a:gd name="adj" fmla="val 460985"/>
            </a:avLst>
          </a:prstGeom>
          <a:solidFill>
            <a:srgbClr val="835E54"/>
          </a:solidFill>
          <a:ln/>
        </p:spPr>
      </p:sp>
      <p:sp>
        <p:nvSpPr>
          <p:cNvPr id="9" name="Text 6"/>
          <p:cNvSpPr/>
          <p:nvPr/>
        </p:nvSpPr>
        <p:spPr>
          <a:xfrm>
            <a:off x="5833348" y="395597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Програми нагород</a:t>
            </a:r>
            <a:endParaRPr lang="en-US" sz="1950" dirty="0"/>
          </a:p>
        </p:txBody>
      </p:sp>
      <p:sp>
        <p:nvSpPr>
          <p:cNvPr id="10" name="Text 7"/>
          <p:cNvSpPr/>
          <p:nvPr/>
        </p:nvSpPr>
        <p:spPr>
          <a:xfrm>
            <a:off x="5833348" y="4464487"/>
            <a:ext cx="801076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Employee of the Month, Hall of Fame, галузеві премії та відзначення</a:t>
            </a:r>
            <a:endParaRPr lang="en-US" sz="1550" dirty="0"/>
          </a:p>
        </p:txBody>
      </p:sp>
      <p:sp>
        <p:nvSpPr>
          <p:cNvPr id="11" name="Shape 8"/>
          <p:cNvSpPr/>
          <p:nvPr/>
        </p:nvSpPr>
        <p:spPr>
          <a:xfrm>
            <a:off x="5535811" y="5284291"/>
            <a:ext cx="99179" cy="99179"/>
          </a:xfrm>
          <a:prstGeom prst="roundRect">
            <a:avLst>
              <a:gd name="adj" fmla="val 460985"/>
            </a:avLst>
          </a:prstGeom>
          <a:solidFill>
            <a:srgbClr val="835E54"/>
          </a:solidFill>
          <a:ln/>
        </p:spPr>
      </p:sp>
      <p:sp>
        <p:nvSpPr>
          <p:cNvPr id="12" name="Text 9"/>
          <p:cNvSpPr/>
          <p:nvPr/>
        </p:nvSpPr>
        <p:spPr>
          <a:xfrm>
            <a:off x="5833348" y="5178862"/>
            <a:ext cx="264759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Peer-to-peer визнання</a:t>
            </a:r>
            <a:endParaRPr lang="en-US" sz="1950" dirty="0"/>
          </a:p>
        </p:txBody>
      </p:sp>
      <p:sp>
        <p:nvSpPr>
          <p:cNvPr id="13" name="Text 10"/>
          <p:cNvSpPr/>
          <p:nvPr/>
        </p:nvSpPr>
        <p:spPr>
          <a:xfrm>
            <a:off x="5833348" y="5687378"/>
            <a:ext cx="801076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Системи, де колеги можуть відзначати один одного за допомогу та співпрацю</a:t>
            </a:r>
            <a:endParaRPr lang="en-US" sz="1550" dirty="0"/>
          </a:p>
        </p:txBody>
      </p:sp>
      <p:sp>
        <p:nvSpPr>
          <p:cNvPr id="14" name="Shape 11"/>
          <p:cNvSpPr/>
          <p:nvPr/>
        </p:nvSpPr>
        <p:spPr>
          <a:xfrm>
            <a:off x="5535811" y="6507182"/>
            <a:ext cx="99179" cy="99179"/>
          </a:xfrm>
          <a:prstGeom prst="roundRect">
            <a:avLst>
              <a:gd name="adj" fmla="val 460985"/>
            </a:avLst>
          </a:prstGeom>
          <a:solidFill>
            <a:srgbClr val="835E54"/>
          </a:solidFill>
          <a:ln/>
        </p:spPr>
      </p:sp>
      <p:sp>
        <p:nvSpPr>
          <p:cNvPr id="15" name="Text 12"/>
          <p:cNvSpPr/>
          <p:nvPr/>
        </p:nvSpPr>
        <p:spPr>
          <a:xfrm>
            <a:off x="5833348" y="6401753"/>
            <a:ext cx="392072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Розширення відповідальності</a:t>
            </a:r>
            <a:endParaRPr lang="en-US" sz="1950" dirty="0"/>
          </a:p>
        </p:txBody>
      </p:sp>
      <p:sp>
        <p:nvSpPr>
          <p:cNvPr id="16" name="Text 13"/>
          <p:cNvSpPr/>
          <p:nvPr/>
        </p:nvSpPr>
        <p:spPr>
          <a:xfrm>
            <a:off x="5833348" y="6910268"/>
            <a:ext cx="801076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Доручення важливих проєктів як форма довіри та визнання компетентності</a:t>
            </a:r>
            <a:endParaRPr lang="en-US" sz="15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00307"/>
            <a:ext cx="8229600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Гнучкість як елемент мотивації</a:t>
            </a:r>
            <a:endParaRPr lang="en-US" sz="39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93790" y="2517219"/>
            <a:ext cx="595313" cy="59531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3360539"/>
            <a:ext cx="385024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Гібридна та віддалена робота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793790" y="3789759"/>
            <a:ext cx="6397347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Можливість працювати з будь-якої локації, що підвищує автономію та баланс між роботою та особистим життям.</a:t>
            </a:r>
            <a:endParaRPr lang="en-US" sz="15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39144" y="2517219"/>
            <a:ext cx="595313" cy="59531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39144" y="3360539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Гнучкий графік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7439144" y="3789759"/>
            <a:ext cx="639746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Свобода у виборі робочих годин дозволяє адаптувати роботу до індивідуальних потреб та пікової продуктивності.</a:t>
            </a:r>
            <a:endParaRPr lang="en-US" sz="15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3790" y="4821674"/>
            <a:ext cx="595313" cy="59531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93790" y="5664994"/>
            <a:ext cx="272260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Додаткова відпустка</a:t>
            </a:r>
            <a:endParaRPr lang="en-US" sz="1950" dirty="0"/>
          </a:p>
        </p:txBody>
      </p:sp>
      <p:sp>
        <p:nvSpPr>
          <p:cNvPr id="11" name="Text 6"/>
          <p:cNvSpPr/>
          <p:nvPr/>
        </p:nvSpPr>
        <p:spPr>
          <a:xfrm>
            <a:off x="793790" y="6094214"/>
            <a:ext cx="6397347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Необмежені або розширені відпустки, sabbatical для перезавантаження та особистих проєктів.</a:t>
            </a:r>
            <a:endParaRPr lang="en-US" sz="155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39144" y="4821674"/>
            <a:ext cx="595313" cy="595313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439144" y="566499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Вибір проєктів</a:t>
            </a:r>
            <a:endParaRPr lang="en-US" sz="1950" dirty="0"/>
          </a:p>
        </p:txBody>
      </p:sp>
      <p:sp>
        <p:nvSpPr>
          <p:cNvPr id="14" name="Text 8"/>
          <p:cNvSpPr/>
          <p:nvPr/>
        </p:nvSpPr>
        <p:spPr>
          <a:xfrm>
            <a:off x="7439144" y="6094214"/>
            <a:ext cx="639746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Можливість впливати на завдання, над якими працює співробітник, підвищує залученість та мотивацію.</a:t>
            </a:r>
            <a:endParaRPr lang="en-US" sz="15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19093"/>
            <a:ext cx="8926592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Розвиток як ключовий мотиватор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4194096"/>
            <a:ext cx="13042821" cy="22860"/>
          </a:xfrm>
          <a:prstGeom prst="roundRect">
            <a:avLst>
              <a:gd name="adj" fmla="val 364651"/>
            </a:avLst>
          </a:prstGeom>
          <a:solidFill>
            <a:srgbClr val="D1C8C6"/>
          </a:solidFill>
          <a:ln/>
        </p:spPr>
      </p:sp>
      <p:sp>
        <p:nvSpPr>
          <p:cNvPr id="4" name="Shape 2"/>
          <p:cNvSpPr/>
          <p:nvPr/>
        </p:nvSpPr>
        <p:spPr>
          <a:xfrm>
            <a:off x="3316486" y="3598783"/>
            <a:ext cx="22860" cy="595313"/>
          </a:xfrm>
          <a:prstGeom prst="roundRect">
            <a:avLst>
              <a:gd name="adj" fmla="val 364651"/>
            </a:avLst>
          </a:prstGeom>
          <a:solidFill>
            <a:srgbClr val="D1C8C6"/>
          </a:solidFill>
          <a:ln/>
        </p:spPr>
      </p:sp>
      <p:sp>
        <p:nvSpPr>
          <p:cNvPr id="5" name="Shape 3"/>
          <p:cNvSpPr/>
          <p:nvPr/>
        </p:nvSpPr>
        <p:spPr>
          <a:xfrm>
            <a:off x="3104674" y="3970853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3179088" y="4008060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300" dirty="0"/>
          </a:p>
        </p:txBody>
      </p:sp>
      <p:sp>
        <p:nvSpPr>
          <p:cNvPr id="7" name="Text 5"/>
          <p:cNvSpPr/>
          <p:nvPr/>
        </p:nvSpPr>
        <p:spPr>
          <a:xfrm>
            <a:off x="1981200" y="2336006"/>
            <a:ext cx="269331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Навчальні програми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992148" y="2765227"/>
            <a:ext cx="467153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Доступ до курсів, сертифікацій, конференцій за рахунок компанії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5974556" y="4194096"/>
            <a:ext cx="22860" cy="595313"/>
          </a:xfrm>
          <a:prstGeom prst="roundRect">
            <a:avLst>
              <a:gd name="adj" fmla="val 364651"/>
            </a:avLst>
          </a:prstGeom>
          <a:solidFill>
            <a:srgbClr val="D1C8C6"/>
          </a:solidFill>
          <a:ln/>
        </p:spPr>
      </p:sp>
      <p:sp>
        <p:nvSpPr>
          <p:cNvPr id="10" name="Shape 8"/>
          <p:cNvSpPr/>
          <p:nvPr/>
        </p:nvSpPr>
        <p:spPr>
          <a:xfrm>
            <a:off x="5762744" y="3970853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5837158" y="4008060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300" dirty="0"/>
          </a:p>
        </p:txBody>
      </p:sp>
      <p:sp>
        <p:nvSpPr>
          <p:cNvPr id="12" name="Text 10"/>
          <p:cNvSpPr/>
          <p:nvPr/>
        </p:nvSpPr>
        <p:spPr>
          <a:xfrm>
            <a:off x="4745593" y="4987885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Менторство</a:t>
            </a:r>
            <a:endParaRPr lang="en-US" sz="1950" dirty="0"/>
          </a:p>
        </p:txBody>
      </p:sp>
      <p:sp>
        <p:nvSpPr>
          <p:cNvPr id="13" name="Text 11"/>
          <p:cNvSpPr/>
          <p:nvPr/>
        </p:nvSpPr>
        <p:spPr>
          <a:xfrm>
            <a:off x="3650218" y="5417106"/>
            <a:ext cx="467165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Системи внутрішнього менторства та коучингу для прискорення розвитку</a:t>
            </a:r>
            <a:endParaRPr lang="en-US" sz="1550" dirty="0"/>
          </a:p>
        </p:txBody>
      </p:sp>
      <p:sp>
        <p:nvSpPr>
          <p:cNvPr id="14" name="Shape 12"/>
          <p:cNvSpPr/>
          <p:nvPr/>
        </p:nvSpPr>
        <p:spPr>
          <a:xfrm>
            <a:off x="8632746" y="3598783"/>
            <a:ext cx="22860" cy="595313"/>
          </a:xfrm>
          <a:prstGeom prst="roundRect">
            <a:avLst>
              <a:gd name="adj" fmla="val 364651"/>
            </a:avLst>
          </a:prstGeom>
          <a:solidFill>
            <a:srgbClr val="D1C8C6"/>
          </a:solidFill>
          <a:ln/>
        </p:spPr>
      </p:sp>
      <p:sp>
        <p:nvSpPr>
          <p:cNvPr id="15" name="Shape 13"/>
          <p:cNvSpPr/>
          <p:nvPr/>
        </p:nvSpPr>
        <p:spPr>
          <a:xfrm>
            <a:off x="8420933" y="3970853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8495348" y="4008060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300" dirty="0"/>
          </a:p>
        </p:txBody>
      </p:sp>
      <p:sp>
        <p:nvSpPr>
          <p:cNvPr id="17" name="Text 15"/>
          <p:cNvSpPr/>
          <p:nvPr/>
        </p:nvSpPr>
        <p:spPr>
          <a:xfrm>
            <a:off x="7403783" y="233600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Ротація</a:t>
            </a:r>
            <a:endParaRPr lang="en-US" sz="1950" dirty="0"/>
          </a:p>
        </p:txBody>
      </p:sp>
      <p:sp>
        <p:nvSpPr>
          <p:cNvPr id="18" name="Text 16"/>
          <p:cNvSpPr/>
          <p:nvPr/>
        </p:nvSpPr>
        <p:spPr>
          <a:xfrm>
            <a:off x="6308408" y="2765227"/>
            <a:ext cx="467165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Горизонтальні переміщення для отримання різноманітного досвіду</a:t>
            </a:r>
            <a:endParaRPr lang="en-US" sz="1550" dirty="0"/>
          </a:p>
        </p:txBody>
      </p:sp>
      <p:sp>
        <p:nvSpPr>
          <p:cNvPr id="19" name="Shape 17"/>
          <p:cNvSpPr/>
          <p:nvPr/>
        </p:nvSpPr>
        <p:spPr>
          <a:xfrm>
            <a:off x="11290935" y="4194096"/>
            <a:ext cx="22860" cy="595313"/>
          </a:xfrm>
          <a:prstGeom prst="roundRect">
            <a:avLst>
              <a:gd name="adj" fmla="val 364651"/>
            </a:avLst>
          </a:prstGeom>
          <a:solidFill>
            <a:srgbClr val="D1C8C6"/>
          </a:solidFill>
          <a:ln/>
        </p:spPr>
      </p:sp>
      <p:sp>
        <p:nvSpPr>
          <p:cNvPr id="20" name="Shape 18"/>
          <p:cNvSpPr/>
          <p:nvPr/>
        </p:nvSpPr>
        <p:spPr>
          <a:xfrm>
            <a:off x="11079123" y="3970853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11153537" y="4008060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4</a:t>
            </a:r>
            <a:endParaRPr lang="en-US" sz="2300" dirty="0"/>
          </a:p>
        </p:txBody>
      </p:sp>
      <p:sp>
        <p:nvSpPr>
          <p:cNvPr id="22" name="Text 20"/>
          <p:cNvSpPr/>
          <p:nvPr/>
        </p:nvSpPr>
        <p:spPr>
          <a:xfrm>
            <a:off x="10061972" y="4987885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Кар'єрні траєкторії</a:t>
            </a:r>
            <a:endParaRPr lang="en-US" sz="1950" dirty="0"/>
          </a:p>
        </p:txBody>
      </p:sp>
      <p:sp>
        <p:nvSpPr>
          <p:cNvPr id="23" name="Text 21"/>
          <p:cNvSpPr/>
          <p:nvPr/>
        </p:nvSpPr>
        <p:spPr>
          <a:xfrm>
            <a:off x="8966597" y="5417106"/>
            <a:ext cx="467165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Чіткі шляхи професійного зростання: експертні та управлінські</a:t>
            </a:r>
            <a:endParaRPr lang="en-US" sz="1550" dirty="0"/>
          </a:p>
        </p:txBody>
      </p:sp>
      <p:sp>
        <p:nvSpPr>
          <p:cNvPr id="24" name="Text 22"/>
          <p:cNvSpPr/>
          <p:nvPr/>
        </p:nvSpPr>
        <p:spPr>
          <a:xfrm>
            <a:off x="793790" y="6275427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Для працівників знань можливості професійного розвитку часто є більш значущим фактором вибору роботодавця, ніж розмір компенсації. Інвестиції в розвиток персоналу повертаються через вищу продуктивність та лояльність.</a:t>
            </a:r>
            <a:endParaRPr lang="en-US" sz="15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49035"/>
            <a:ext cx="5974437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Залученість персоналу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1865948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Залученість — це емоційна прихильність співробітника до організації, що виражається у бажанні докладати додаткових зусиль для досягнення цілей компанії. Це ключовий показник ефективності системи мотивації.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1664256" y="4014192"/>
            <a:ext cx="2441138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900"/>
              </a:lnSpc>
              <a:buNone/>
            </a:pPr>
            <a:r>
              <a:rPr lang="en-US" sz="3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3.5x</a:t>
            </a:r>
            <a:endParaRPr lang="en-US" sz="39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6365" y="2773799"/>
            <a:ext cx="2977039" cy="297703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461254" y="5998726"/>
            <a:ext cx="284714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Вища продуктивність</a:t>
            </a:r>
            <a:endParaRPr lang="en-US" sz="1950" dirty="0"/>
          </a:p>
        </p:txBody>
      </p:sp>
      <p:sp>
        <p:nvSpPr>
          <p:cNvPr id="7" name="Text 4"/>
          <p:cNvSpPr/>
          <p:nvPr/>
        </p:nvSpPr>
        <p:spPr>
          <a:xfrm>
            <a:off x="793790" y="6427946"/>
            <a:ext cx="4182189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Залучені співробітники у 3,5 рази продуктивніші за незалучених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6094452" y="4014192"/>
            <a:ext cx="2441138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900"/>
              </a:lnSpc>
              <a:buNone/>
            </a:pPr>
            <a:r>
              <a:rPr lang="en-US" sz="3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87%</a:t>
            </a:r>
            <a:endParaRPr lang="en-US" sz="3900" dirty="0"/>
          </a:p>
        </p:txBody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562" y="2773799"/>
            <a:ext cx="2977039" cy="2977039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6074688" y="599872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Менша плинність</a:t>
            </a:r>
            <a:endParaRPr lang="en-US" sz="1950" dirty="0"/>
          </a:p>
        </p:txBody>
      </p:sp>
      <p:sp>
        <p:nvSpPr>
          <p:cNvPr id="11" name="Text 7"/>
          <p:cNvSpPr/>
          <p:nvPr/>
        </p:nvSpPr>
        <p:spPr>
          <a:xfrm>
            <a:off x="5223986" y="6427946"/>
            <a:ext cx="4182308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Високозалучені команди мають на 87% нижчу плинність персоналу</a:t>
            </a:r>
            <a:endParaRPr lang="en-US" sz="1550" dirty="0"/>
          </a:p>
        </p:txBody>
      </p:sp>
      <p:sp>
        <p:nvSpPr>
          <p:cNvPr id="12" name="Text 8"/>
          <p:cNvSpPr/>
          <p:nvPr/>
        </p:nvSpPr>
        <p:spPr>
          <a:xfrm>
            <a:off x="10524768" y="4014192"/>
            <a:ext cx="2441138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900"/>
              </a:lnSpc>
              <a:buNone/>
            </a:pPr>
            <a:r>
              <a:rPr lang="en-US" sz="3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21%</a:t>
            </a:r>
            <a:endParaRPr lang="en-US" sz="3900" dirty="0"/>
          </a:p>
        </p:txBody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877" y="2773799"/>
            <a:ext cx="2977039" cy="297703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0409158" y="5998726"/>
            <a:ext cx="2672596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Вища прибутковість</a:t>
            </a:r>
            <a:endParaRPr lang="en-US" sz="1950" dirty="0"/>
          </a:p>
        </p:txBody>
      </p:sp>
      <p:sp>
        <p:nvSpPr>
          <p:cNvPr id="15" name="Text 10"/>
          <p:cNvSpPr/>
          <p:nvPr/>
        </p:nvSpPr>
        <p:spPr>
          <a:xfrm>
            <a:off x="9654302" y="6427946"/>
            <a:ext cx="4182308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Компанії з високою залученістю демонструють на 21% вищу рентабельність</a:t>
            </a:r>
            <a:endParaRPr lang="en-US" sz="15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0088" y="481251"/>
            <a:ext cx="8691801" cy="546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300"/>
              </a:lnSpc>
              <a:buNone/>
            </a:pPr>
            <a:r>
              <a:rPr lang="en-US" sz="34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Індекс eNPS: вимірювання залученості</a:t>
            </a:r>
            <a:endParaRPr lang="en-US" sz="3400" dirty="0"/>
          </a:p>
        </p:txBody>
      </p:sp>
      <p:sp>
        <p:nvSpPr>
          <p:cNvPr id="3" name="Text 1"/>
          <p:cNvSpPr/>
          <p:nvPr/>
        </p:nvSpPr>
        <p:spPr>
          <a:xfrm>
            <a:off x="700088" y="1448157"/>
            <a:ext cx="7084457" cy="8401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Employee Net Promoter Score (eNPS) — простий та ефективний метод вимірювання лояльності та залученості співробітників, адаптований з класичної метрики NPS.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700088" y="2463284"/>
            <a:ext cx="2187893" cy="2734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Ключове питання: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962620" y="2933581"/>
            <a:ext cx="6821924" cy="5600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"За шкалою від 0 до 10, наскільки ймовірно, що ви порекомендуєте нашу компанію як місце роботи?"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700088" y="2933581"/>
            <a:ext cx="22860" cy="560070"/>
          </a:xfrm>
          <a:prstGeom prst="rect">
            <a:avLst/>
          </a:prstGeom>
          <a:solidFill>
            <a:srgbClr val="835E54"/>
          </a:solidFill>
          <a:ln/>
        </p:spPr>
      </p:sp>
      <p:sp>
        <p:nvSpPr>
          <p:cNvPr id="7" name="Text 5"/>
          <p:cNvSpPr/>
          <p:nvPr/>
        </p:nvSpPr>
        <p:spPr>
          <a:xfrm>
            <a:off x="700088" y="3690461"/>
            <a:ext cx="2916079" cy="2734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Класифікація відповідей: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700088" y="4138970"/>
            <a:ext cx="7084457" cy="2800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200"/>
              </a:lnSpc>
              <a:buSzPct val="100000"/>
              <a:buChar char="•"/>
            </a:pPr>
            <a:r>
              <a:rPr lang="en-US" sz="13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9-10:</a:t>
            </a:r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Промоутери (лояльні, залучені)</a:t>
            </a:r>
            <a:endParaRPr lang="en-US" sz="1350" dirty="0"/>
          </a:p>
        </p:txBody>
      </p:sp>
      <p:sp>
        <p:nvSpPr>
          <p:cNvPr id="9" name="Text 7"/>
          <p:cNvSpPr/>
          <p:nvPr/>
        </p:nvSpPr>
        <p:spPr>
          <a:xfrm>
            <a:off x="700088" y="4480203"/>
            <a:ext cx="7084457" cy="2800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200"/>
              </a:lnSpc>
              <a:buSzPct val="100000"/>
              <a:buChar char="•"/>
            </a:pPr>
            <a:r>
              <a:rPr lang="en-US" sz="13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7-8:</a:t>
            </a:r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Пасивні (задоволені, але не активні)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700088" y="4821436"/>
            <a:ext cx="7084457" cy="2800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200"/>
              </a:lnSpc>
              <a:buSzPct val="100000"/>
              <a:buChar char="•"/>
            </a:pPr>
            <a:r>
              <a:rPr lang="en-US" sz="13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0-6:</a:t>
            </a:r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Детрактори (незадоволені, ризик відтоку)</a:t>
            </a:r>
            <a:endParaRPr lang="en-US" sz="1350" dirty="0"/>
          </a:p>
        </p:txBody>
      </p:sp>
      <p:sp>
        <p:nvSpPr>
          <p:cNvPr id="11" name="Text 9"/>
          <p:cNvSpPr/>
          <p:nvPr/>
        </p:nvSpPr>
        <p:spPr>
          <a:xfrm>
            <a:off x="700088" y="5258991"/>
            <a:ext cx="7084457" cy="2800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Формула:</a:t>
            </a:r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eNPS = % Промоутерів - % Детракторів</a:t>
            </a:r>
            <a:endParaRPr lang="en-US" sz="1350" dirty="0"/>
          </a:p>
        </p:txBody>
      </p:sp>
      <p:sp>
        <p:nvSpPr>
          <p:cNvPr id="12" name="Shape 10"/>
          <p:cNvSpPr/>
          <p:nvPr/>
        </p:nvSpPr>
        <p:spPr>
          <a:xfrm>
            <a:off x="8219123" y="1574959"/>
            <a:ext cx="5200412" cy="218718"/>
          </a:xfrm>
          <a:prstGeom prst="roundRect">
            <a:avLst>
              <a:gd name="adj" fmla="val 33611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8219123" y="1574959"/>
            <a:ext cx="3744278" cy="218718"/>
          </a:xfrm>
          <a:prstGeom prst="roundRect">
            <a:avLst>
              <a:gd name="adj" fmla="val 33611"/>
            </a:avLst>
          </a:prstGeom>
          <a:solidFill>
            <a:srgbClr val="835E54"/>
          </a:solidFill>
          <a:ln/>
        </p:spPr>
      </p:sp>
      <p:sp>
        <p:nvSpPr>
          <p:cNvPr id="14" name="Text 12"/>
          <p:cNvSpPr/>
          <p:nvPr/>
        </p:nvSpPr>
        <p:spPr>
          <a:xfrm>
            <a:off x="13550741" y="1574959"/>
            <a:ext cx="387072" cy="2187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7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72%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8219123" y="2012394"/>
            <a:ext cx="2187893" cy="2734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Відмінний eNPS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8219123" y="2460903"/>
            <a:ext cx="5718691" cy="2800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Світові лідери (Google, Apple)</a:t>
            </a:r>
            <a:endParaRPr lang="en-US" sz="1350" dirty="0"/>
          </a:p>
        </p:txBody>
      </p:sp>
      <p:sp>
        <p:nvSpPr>
          <p:cNvPr id="17" name="Shape 15"/>
          <p:cNvSpPr/>
          <p:nvPr/>
        </p:nvSpPr>
        <p:spPr>
          <a:xfrm>
            <a:off x="8219123" y="3178493"/>
            <a:ext cx="5196959" cy="218718"/>
          </a:xfrm>
          <a:prstGeom prst="roundRect">
            <a:avLst>
              <a:gd name="adj" fmla="val 33611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8219123" y="3178493"/>
            <a:ext cx="2338626" cy="218718"/>
          </a:xfrm>
          <a:prstGeom prst="roundRect">
            <a:avLst>
              <a:gd name="adj" fmla="val 33611"/>
            </a:avLst>
          </a:prstGeom>
          <a:solidFill>
            <a:srgbClr val="835E54"/>
          </a:solidFill>
          <a:ln/>
        </p:spPr>
      </p:sp>
      <p:sp>
        <p:nvSpPr>
          <p:cNvPr id="19" name="Text 17"/>
          <p:cNvSpPr/>
          <p:nvPr/>
        </p:nvSpPr>
        <p:spPr>
          <a:xfrm>
            <a:off x="13547288" y="3178493"/>
            <a:ext cx="390525" cy="2187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7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45%</a:t>
            </a:r>
            <a:endParaRPr lang="en-US" sz="1700" dirty="0"/>
          </a:p>
        </p:txBody>
      </p:sp>
      <p:sp>
        <p:nvSpPr>
          <p:cNvPr id="20" name="Text 18"/>
          <p:cNvSpPr/>
          <p:nvPr/>
        </p:nvSpPr>
        <p:spPr>
          <a:xfrm>
            <a:off x="8219123" y="3615928"/>
            <a:ext cx="2187893" cy="2734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Хороший eNPS</a:t>
            </a:r>
            <a:endParaRPr lang="en-US" sz="1700" dirty="0"/>
          </a:p>
        </p:txBody>
      </p:sp>
      <p:sp>
        <p:nvSpPr>
          <p:cNvPr id="21" name="Text 19"/>
          <p:cNvSpPr/>
          <p:nvPr/>
        </p:nvSpPr>
        <p:spPr>
          <a:xfrm>
            <a:off x="8219123" y="4064437"/>
            <a:ext cx="5718691" cy="2800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Успішні компанії</a:t>
            </a:r>
            <a:endParaRPr lang="en-US" sz="1350" dirty="0"/>
          </a:p>
        </p:txBody>
      </p:sp>
      <p:sp>
        <p:nvSpPr>
          <p:cNvPr id="22" name="Shape 20"/>
          <p:cNvSpPr/>
          <p:nvPr/>
        </p:nvSpPr>
        <p:spPr>
          <a:xfrm>
            <a:off x="8219123" y="4782026"/>
            <a:ext cx="5231963" cy="218718"/>
          </a:xfrm>
          <a:prstGeom prst="roundRect">
            <a:avLst>
              <a:gd name="adj" fmla="val 33611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8219123" y="4782026"/>
            <a:ext cx="784741" cy="218718"/>
          </a:xfrm>
          <a:prstGeom prst="roundRect">
            <a:avLst>
              <a:gd name="adj" fmla="val 33611"/>
            </a:avLst>
          </a:prstGeom>
          <a:solidFill>
            <a:srgbClr val="835E54"/>
          </a:solidFill>
          <a:ln/>
        </p:spPr>
      </p:sp>
      <p:sp>
        <p:nvSpPr>
          <p:cNvPr id="24" name="Text 22"/>
          <p:cNvSpPr/>
          <p:nvPr/>
        </p:nvSpPr>
        <p:spPr>
          <a:xfrm>
            <a:off x="13582293" y="4782026"/>
            <a:ext cx="355521" cy="2187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7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15%</a:t>
            </a:r>
            <a:endParaRPr lang="en-US" sz="1700" dirty="0"/>
          </a:p>
        </p:txBody>
      </p:sp>
      <p:sp>
        <p:nvSpPr>
          <p:cNvPr id="25" name="Text 23"/>
          <p:cNvSpPr/>
          <p:nvPr/>
        </p:nvSpPr>
        <p:spPr>
          <a:xfrm>
            <a:off x="8219123" y="5219462"/>
            <a:ext cx="2187893" cy="2734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Середній eNPS</a:t>
            </a:r>
            <a:endParaRPr lang="en-US" sz="1700" dirty="0"/>
          </a:p>
        </p:txBody>
      </p:sp>
      <p:sp>
        <p:nvSpPr>
          <p:cNvPr id="26" name="Text 24"/>
          <p:cNvSpPr/>
          <p:nvPr/>
        </p:nvSpPr>
        <p:spPr>
          <a:xfrm>
            <a:off x="8219123" y="5667970"/>
            <a:ext cx="5718691" cy="2800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Типовий показник ринку</a:t>
            </a:r>
            <a:endParaRPr lang="en-US" sz="1350" dirty="0"/>
          </a:p>
        </p:txBody>
      </p:sp>
      <p:sp>
        <p:nvSpPr>
          <p:cNvPr id="27" name="Shape 25"/>
          <p:cNvSpPr/>
          <p:nvPr/>
        </p:nvSpPr>
        <p:spPr>
          <a:xfrm>
            <a:off x="8219123" y="6385560"/>
            <a:ext cx="5122664" cy="218718"/>
          </a:xfrm>
          <a:prstGeom prst="roundRect">
            <a:avLst>
              <a:gd name="adj" fmla="val 33611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8219123" y="6385560"/>
            <a:ext cx="512207" cy="218718"/>
          </a:xfrm>
          <a:prstGeom prst="roundRect">
            <a:avLst>
              <a:gd name="adj" fmla="val 33611"/>
            </a:avLst>
          </a:prstGeom>
          <a:solidFill>
            <a:srgbClr val="835E54"/>
          </a:solidFill>
          <a:ln/>
        </p:spPr>
      </p:sp>
      <p:sp>
        <p:nvSpPr>
          <p:cNvPr id="29" name="Text 27"/>
          <p:cNvSpPr/>
          <p:nvPr/>
        </p:nvSpPr>
        <p:spPr>
          <a:xfrm>
            <a:off x="13472993" y="6385560"/>
            <a:ext cx="464820" cy="2187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7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-10%</a:t>
            </a:r>
            <a:endParaRPr lang="en-US" sz="1700" dirty="0"/>
          </a:p>
        </p:txBody>
      </p:sp>
      <p:sp>
        <p:nvSpPr>
          <p:cNvPr id="30" name="Text 28"/>
          <p:cNvSpPr/>
          <p:nvPr/>
        </p:nvSpPr>
        <p:spPr>
          <a:xfrm>
            <a:off x="8219123" y="6822996"/>
            <a:ext cx="2187893" cy="2734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Низький eNPS</a:t>
            </a:r>
            <a:endParaRPr lang="en-US" sz="1700" dirty="0"/>
          </a:p>
        </p:txBody>
      </p:sp>
      <p:sp>
        <p:nvSpPr>
          <p:cNvPr id="31" name="Text 29"/>
          <p:cNvSpPr/>
          <p:nvPr/>
        </p:nvSpPr>
        <p:spPr>
          <a:xfrm>
            <a:off x="8219123" y="7271504"/>
            <a:ext cx="5718691" cy="2800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Критичні проблеми</a:t>
            </a:r>
            <a:endParaRPr lang="en-US" sz="1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33707"/>
            <a:ext cx="9269373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Еволюція управління ефективністю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3149798"/>
            <a:ext cx="3087648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Традиційний підхід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93790" y="3720227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Щорічна атестація</a:t>
            </a:r>
            <a:endParaRPr lang="en-US" sz="1550" dirty="0"/>
          </a:p>
        </p:txBody>
      </p:sp>
      <p:sp>
        <p:nvSpPr>
          <p:cNvPr id="5" name="Text 3"/>
          <p:cNvSpPr/>
          <p:nvPr/>
        </p:nvSpPr>
        <p:spPr>
          <a:xfrm>
            <a:off x="793790" y="4107180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Фокус на оцінці минулого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793790" y="4494133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Формальні процедури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793790" y="4881086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Одностороння комунікація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793790" y="5268039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Акцент на слабких сторонах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7564874" y="314979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Сучасний підхід</a:t>
            </a:r>
            <a:endParaRPr lang="en-US" sz="2300" dirty="0"/>
          </a:p>
        </p:txBody>
      </p:sp>
      <p:sp>
        <p:nvSpPr>
          <p:cNvPr id="10" name="Text 8"/>
          <p:cNvSpPr/>
          <p:nvPr/>
        </p:nvSpPr>
        <p:spPr>
          <a:xfrm>
            <a:off x="7564874" y="3720227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Постійний зворотний зв'язок</a:t>
            </a:r>
            <a:endParaRPr lang="en-US" sz="1550" dirty="0"/>
          </a:p>
        </p:txBody>
      </p:sp>
      <p:sp>
        <p:nvSpPr>
          <p:cNvPr id="11" name="Text 9"/>
          <p:cNvSpPr/>
          <p:nvPr/>
        </p:nvSpPr>
        <p:spPr>
          <a:xfrm>
            <a:off x="7564874" y="4107180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Орієнтація на розвиток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7564874" y="4494133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Гнучкі методології</a:t>
            </a:r>
            <a:endParaRPr lang="en-US" sz="1550" dirty="0"/>
          </a:p>
        </p:txBody>
      </p:sp>
      <p:sp>
        <p:nvSpPr>
          <p:cNvPr id="13" name="Text 11"/>
          <p:cNvSpPr/>
          <p:nvPr/>
        </p:nvSpPr>
        <p:spPr>
          <a:xfrm>
            <a:off x="7564874" y="4881086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Діалог та партнерство</a:t>
            </a:r>
            <a:endParaRPr lang="en-US" sz="1550" dirty="0"/>
          </a:p>
        </p:txBody>
      </p:sp>
      <p:sp>
        <p:nvSpPr>
          <p:cNvPr id="14" name="Text 12"/>
          <p:cNvSpPr/>
          <p:nvPr/>
        </p:nvSpPr>
        <p:spPr>
          <a:xfrm>
            <a:off x="7564874" y="5268039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Розвиток сильних сторон</a:t>
            </a:r>
            <a:endParaRPr lang="en-US" sz="1550" dirty="0"/>
          </a:p>
        </p:txBody>
      </p:sp>
      <p:sp>
        <p:nvSpPr>
          <p:cNvPr id="15" name="Text 13"/>
          <p:cNvSpPr/>
          <p:nvPr/>
        </p:nvSpPr>
        <p:spPr>
          <a:xfrm>
            <a:off x="793790" y="5878235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Перехід від контролю до розвитку відображає зміну парадигми в управлінні персоналом, особливо актуальну для працівників знань.</a:t>
            </a:r>
            <a:endParaRPr lang="en-US" sz="15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3545" y="511135"/>
            <a:ext cx="13143309" cy="116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550"/>
              </a:lnSpc>
              <a:buNone/>
            </a:pPr>
            <a:r>
              <a:rPr lang="en-US" sz="3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Інтеграція системи управління ефективністю та мотивації</a:t>
            </a:r>
            <a:endParaRPr lang="en-US" sz="3650" dirty="0"/>
          </a:p>
        </p:txBody>
      </p:sp>
      <p:sp>
        <p:nvSpPr>
          <p:cNvPr id="3" name="Text 1"/>
          <p:cNvSpPr/>
          <p:nvPr/>
        </p:nvSpPr>
        <p:spPr>
          <a:xfrm>
            <a:off x="2691408" y="2368987"/>
            <a:ext cx="2323743" cy="290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ЦКР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743545" y="2770942"/>
            <a:ext cx="4271605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Чіткі цілі</a:t>
            </a:r>
            <a:endParaRPr lang="en-US" sz="14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5151" y="2044898"/>
            <a:ext cx="4600099" cy="4600099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92193" y="3188315"/>
            <a:ext cx="261342" cy="26134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615249" y="2368987"/>
            <a:ext cx="2323743" cy="290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ДЗВ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9615249" y="2770942"/>
            <a:ext cx="4271605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Постійний зв'язок</a:t>
            </a:r>
            <a:endParaRPr lang="en-US" sz="14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151" y="2044898"/>
            <a:ext cx="4600099" cy="4600099"/>
          </a:xfrm>
          <a:prstGeom prst="rect">
            <a:avLst/>
          </a:prstGeom>
        </p:spPr>
      </p:pic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6746" y="3188315"/>
            <a:ext cx="261342" cy="26134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86963" y="3995261"/>
            <a:ext cx="2323743" cy="290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Сильні сторони</a:t>
            </a:r>
            <a:endParaRPr lang="en-US" sz="1800" dirty="0"/>
          </a:p>
        </p:txBody>
      </p:sp>
      <p:sp>
        <p:nvSpPr>
          <p:cNvPr id="12" name="Text 6"/>
          <p:cNvSpPr/>
          <p:nvPr/>
        </p:nvSpPr>
        <p:spPr>
          <a:xfrm>
            <a:off x="9986963" y="4397216"/>
            <a:ext cx="3899892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Фокус на талантах</a:t>
            </a:r>
            <a:endParaRPr lang="en-US" sz="14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5151" y="2044898"/>
            <a:ext cx="4600099" cy="4600099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68963" y="4214158"/>
            <a:ext cx="261342" cy="261342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9615249" y="5621536"/>
            <a:ext cx="2323743" cy="290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Самодетермінація</a:t>
            </a:r>
            <a:endParaRPr lang="en-US" sz="1800" dirty="0"/>
          </a:p>
        </p:txBody>
      </p:sp>
      <p:sp>
        <p:nvSpPr>
          <p:cNvPr id="16" name="Text 8"/>
          <p:cNvSpPr/>
          <p:nvPr/>
        </p:nvSpPr>
        <p:spPr>
          <a:xfrm>
            <a:off x="9615249" y="6023491"/>
            <a:ext cx="4271605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Внутрішня мотивація</a:t>
            </a:r>
            <a:endParaRPr lang="en-US" sz="1450" dirty="0"/>
          </a:p>
        </p:txBody>
      </p:sp>
      <p:pic>
        <p:nvPicPr>
          <p:cNvPr id="17" name="Image 6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5151" y="2044898"/>
            <a:ext cx="4600099" cy="4600099"/>
          </a:xfrm>
          <a:prstGeom prst="rect">
            <a:avLst/>
          </a:prstGeom>
        </p:spPr>
      </p:pic>
      <p:pic>
        <p:nvPicPr>
          <p:cNvPr id="18" name="Image 7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76746" y="5239881"/>
            <a:ext cx="261342" cy="261342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2521029" y="5621536"/>
            <a:ext cx="2494121" cy="290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Сукупна винагорода</a:t>
            </a:r>
            <a:endParaRPr lang="en-US" sz="1800" dirty="0"/>
          </a:p>
        </p:txBody>
      </p:sp>
      <p:sp>
        <p:nvSpPr>
          <p:cNvPr id="20" name="Text 10"/>
          <p:cNvSpPr/>
          <p:nvPr/>
        </p:nvSpPr>
        <p:spPr>
          <a:xfrm>
            <a:off x="743545" y="6023491"/>
            <a:ext cx="4271605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Комплексний підхід</a:t>
            </a:r>
            <a:endParaRPr lang="en-US" sz="1450" dirty="0"/>
          </a:p>
        </p:txBody>
      </p:sp>
      <p:pic>
        <p:nvPicPr>
          <p:cNvPr id="21" name="Image 8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15151" y="2044898"/>
            <a:ext cx="4600099" cy="4600099"/>
          </a:xfrm>
          <a:prstGeom prst="rect">
            <a:avLst/>
          </a:prstGeom>
        </p:spPr>
      </p:pic>
      <p:pic>
        <p:nvPicPr>
          <p:cNvPr id="22" name="Image 9" descr="preencoded.png">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92193" y="5239881"/>
            <a:ext cx="261342" cy="261342"/>
          </a:xfrm>
          <a:prstGeom prst="rect">
            <a:avLst/>
          </a:prstGeom>
        </p:spPr>
      </p:pic>
      <p:sp>
        <p:nvSpPr>
          <p:cNvPr id="23" name="Text 11"/>
          <p:cNvSpPr/>
          <p:nvPr/>
        </p:nvSpPr>
        <p:spPr>
          <a:xfrm>
            <a:off x="2319695" y="3995261"/>
            <a:ext cx="2323743" cy="290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Залученість</a:t>
            </a:r>
            <a:endParaRPr lang="en-US" sz="1800" dirty="0"/>
          </a:p>
        </p:txBody>
      </p:sp>
      <p:sp>
        <p:nvSpPr>
          <p:cNvPr id="24" name="Text 12"/>
          <p:cNvSpPr/>
          <p:nvPr/>
        </p:nvSpPr>
        <p:spPr>
          <a:xfrm>
            <a:off x="743545" y="4397216"/>
            <a:ext cx="3899892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Вимірювання через eNPS</a:t>
            </a:r>
            <a:endParaRPr lang="en-US" sz="1450" dirty="0"/>
          </a:p>
        </p:txBody>
      </p:sp>
      <p:pic>
        <p:nvPicPr>
          <p:cNvPr id="25" name="Image 10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15151" y="2044898"/>
            <a:ext cx="4600099" cy="4600099"/>
          </a:xfrm>
          <a:prstGeom prst="rect">
            <a:avLst/>
          </a:prstGeom>
        </p:spPr>
      </p:pic>
      <p:pic>
        <p:nvPicPr>
          <p:cNvPr id="26" name="Image 11" descr="preencoded.png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999976" y="4214158"/>
            <a:ext cx="261342" cy="261342"/>
          </a:xfrm>
          <a:prstGeom prst="rect">
            <a:avLst/>
          </a:prstGeom>
        </p:spPr>
      </p:pic>
      <p:sp>
        <p:nvSpPr>
          <p:cNvPr id="27" name="Text 13"/>
          <p:cNvSpPr/>
          <p:nvPr/>
        </p:nvSpPr>
        <p:spPr>
          <a:xfrm>
            <a:off x="743545" y="6854071"/>
            <a:ext cx="13143309" cy="8918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Успішна система управління ефективністю в економіці знань інтегрує всі компоненти в єдину екосистему, де постійний зворотний зв'язок, розвиток сильних сторін та задоволення внутрішніх потреб співробітників створюють основу для високої продуктивності, інновацій та утримання талантів. Це не окремі інструменти, а взаємопов'язана система, що адаптується до динаміки сучасного бізнес-середовища.</a:t>
            </a:r>
            <a:endParaRPr lang="en-US" sz="14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41659"/>
            <a:ext cx="1130546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Обмеження традиційної щорічної атестації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2858572"/>
            <a:ext cx="6422231" cy="1824276"/>
          </a:xfrm>
          <a:prstGeom prst="roundRect">
            <a:avLst>
              <a:gd name="adj" fmla="val 6015"/>
            </a:avLst>
          </a:prstGeom>
          <a:solidFill>
            <a:srgbClr val="FFFCFA"/>
          </a:solidFill>
          <a:ln w="22860">
            <a:solidFill>
              <a:srgbClr val="D1C8C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70930" y="2858572"/>
            <a:ext cx="91440" cy="1824276"/>
          </a:xfrm>
          <a:prstGeom prst="roundRect">
            <a:avLst>
              <a:gd name="adj" fmla="val 91163"/>
            </a:avLst>
          </a:prstGeom>
          <a:solidFill>
            <a:srgbClr val="835E54"/>
          </a:solidFill>
          <a:ln/>
        </p:spPr>
      </p:sp>
      <p:sp>
        <p:nvSpPr>
          <p:cNvPr id="5" name="Text 3"/>
          <p:cNvSpPr/>
          <p:nvPr/>
        </p:nvSpPr>
        <p:spPr>
          <a:xfrm>
            <a:off x="1083588" y="3079790"/>
            <a:ext cx="3908941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Запізнілий зворотний зв'язок</a:t>
            </a:r>
            <a:endParaRPr lang="en-US" sz="1950" dirty="0"/>
          </a:p>
        </p:txBody>
      </p:sp>
      <p:sp>
        <p:nvSpPr>
          <p:cNvPr id="6" name="Text 4"/>
          <p:cNvSpPr/>
          <p:nvPr/>
        </p:nvSpPr>
        <p:spPr>
          <a:xfrm>
            <a:off x="1083588" y="3509010"/>
            <a:ext cx="591121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Оцінка подій річної давності втрачає актуальність і можливість для своєчасної корекції поведінки та результатів.</a:t>
            </a:r>
            <a:endParaRPr lang="en-US" sz="1550" dirty="0"/>
          </a:p>
        </p:txBody>
      </p:sp>
      <p:sp>
        <p:nvSpPr>
          <p:cNvPr id="7" name="Shape 5"/>
          <p:cNvSpPr/>
          <p:nvPr/>
        </p:nvSpPr>
        <p:spPr>
          <a:xfrm>
            <a:off x="7414379" y="2858572"/>
            <a:ext cx="6422231" cy="1824276"/>
          </a:xfrm>
          <a:prstGeom prst="roundRect">
            <a:avLst>
              <a:gd name="adj" fmla="val 6015"/>
            </a:avLst>
          </a:prstGeom>
          <a:solidFill>
            <a:srgbClr val="FFFCFA"/>
          </a:solidFill>
          <a:ln w="22860">
            <a:solidFill>
              <a:srgbClr val="D1C8C6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7391519" y="2858572"/>
            <a:ext cx="91440" cy="1824276"/>
          </a:xfrm>
          <a:prstGeom prst="roundRect">
            <a:avLst>
              <a:gd name="adj" fmla="val 91163"/>
            </a:avLst>
          </a:prstGeom>
          <a:solidFill>
            <a:srgbClr val="835E54"/>
          </a:solidFill>
          <a:ln/>
        </p:spPr>
      </p:sp>
      <p:sp>
        <p:nvSpPr>
          <p:cNvPr id="9" name="Text 7"/>
          <p:cNvSpPr/>
          <p:nvPr/>
        </p:nvSpPr>
        <p:spPr>
          <a:xfrm>
            <a:off x="7704177" y="3079790"/>
            <a:ext cx="312289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Демотивація персоналу</a:t>
            </a:r>
            <a:endParaRPr lang="en-US" sz="1950" dirty="0"/>
          </a:p>
        </p:txBody>
      </p:sp>
      <p:sp>
        <p:nvSpPr>
          <p:cNvPr id="10" name="Text 8"/>
          <p:cNvSpPr/>
          <p:nvPr/>
        </p:nvSpPr>
        <p:spPr>
          <a:xfrm>
            <a:off x="7704177" y="3509010"/>
            <a:ext cx="591121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Фокус на помилках та недоліках призводить до зниження впевненості співробітників та бажання розвиватися.</a:t>
            </a:r>
            <a:endParaRPr lang="en-US" sz="1550" dirty="0"/>
          </a:p>
        </p:txBody>
      </p:sp>
      <p:sp>
        <p:nvSpPr>
          <p:cNvPr id="11" name="Shape 9"/>
          <p:cNvSpPr/>
          <p:nvPr/>
        </p:nvSpPr>
        <p:spPr>
          <a:xfrm>
            <a:off x="793790" y="4881205"/>
            <a:ext cx="6422231" cy="1506736"/>
          </a:xfrm>
          <a:prstGeom prst="roundRect">
            <a:avLst>
              <a:gd name="adj" fmla="val 7282"/>
            </a:avLst>
          </a:prstGeom>
          <a:solidFill>
            <a:srgbClr val="FFFCFA"/>
          </a:solidFill>
          <a:ln w="22860">
            <a:solidFill>
              <a:srgbClr val="D1C8C6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770930" y="4881205"/>
            <a:ext cx="91440" cy="1506736"/>
          </a:xfrm>
          <a:prstGeom prst="roundRect">
            <a:avLst>
              <a:gd name="adj" fmla="val 91163"/>
            </a:avLst>
          </a:prstGeom>
          <a:solidFill>
            <a:srgbClr val="835E54"/>
          </a:solidFill>
          <a:ln/>
        </p:spPr>
      </p:sp>
      <p:sp>
        <p:nvSpPr>
          <p:cNvPr id="13" name="Text 11"/>
          <p:cNvSpPr/>
          <p:nvPr/>
        </p:nvSpPr>
        <p:spPr>
          <a:xfrm>
            <a:off x="1083588" y="5102423"/>
            <a:ext cx="324885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Бюрократизація процесу</a:t>
            </a:r>
            <a:endParaRPr lang="en-US" sz="1950" dirty="0"/>
          </a:p>
        </p:txBody>
      </p:sp>
      <p:sp>
        <p:nvSpPr>
          <p:cNvPr id="14" name="Text 12"/>
          <p:cNvSpPr/>
          <p:nvPr/>
        </p:nvSpPr>
        <p:spPr>
          <a:xfrm>
            <a:off x="1083588" y="5531644"/>
            <a:ext cx="591121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Надмірна формалізація перетворює атестацію на рутинну процедуру без реальної цінності для розвитку.</a:t>
            </a:r>
            <a:endParaRPr lang="en-US" sz="1550" dirty="0"/>
          </a:p>
        </p:txBody>
      </p:sp>
      <p:sp>
        <p:nvSpPr>
          <p:cNvPr id="15" name="Shape 13"/>
          <p:cNvSpPr/>
          <p:nvPr/>
        </p:nvSpPr>
        <p:spPr>
          <a:xfrm>
            <a:off x="7414379" y="4881205"/>
            <a:ext cx="6422231" cy="1506736"/>
          </a:xfrm>
          <a:prstGeom prst="roundRect">
            <a:avLst>
              <a:gd name="adj" fmla="val 7282"/>
            </a:avLst>
          </a:prstGeom>
          <a:solidFill>
            <a:srgbClr val="FFFCFA"/>
          </a:solidFill>
          <a:ln w="22860">
            <a:solidFill>
              <a:srgbClr val="D1C8C6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7391519" y="4881205"/>
            <a:ext cx="91440" cy="1506736"/>
          </a:xfrm>
          <a:prstGeom prst="roundRect">
            <a:avLst>
              <a:gd name="adj" fmla="val 91163"/>
            </a:avLst>
          </a:prstGeom>
          <a:solidFill>
            <a:srgbClr val="835E54"/>
          </a:solidFill>
          <a:ln/>
        </p:spPr>
      </p:sp>
      <p:sp>
        <p:nvSpPr>
          <p:cNvPr id="17" name="Text 15"/>
          <p:cNvSpPr/>
          <p:nvPr/>
        </p:nvSpPr>
        <p:spPr>
          <a:xfrm>
            <a:off x="7704177" y="5102423"/>
            <a:ext cx="275141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Відсутність гнучкості</a:t>
            </a:r>
            <a:endParaRPr lang="en-US" sz="1950" dirty="0"/>
          </a:p>
        </p:txBody>
      </p:sp>
      <p:sp>
        <p:nvSpPr>
          <p:cNvPr id="18" name="Text 16"/>
          <p:cNvSpPr/>
          <p:nvPr/>
        </p:nvSpPr>
        <p:spPr>
          <a:xfrm>
            <a:off x="7704177" y="5531644"/>
            <a:ext cx="591121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Жорсткий річний цикл не враховує динаміку бізнес-середовища та швидкість змін в економіці знань.</a:t>
            </a:r>
            <a:endParaRPr lang="en-US" sz="15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29588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4616" y="2946678"/>
            <a:ext cx="10825163" cy="574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Методологія ЦКР: Цілі та Ключові Результати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734616" y="3796189"/>
            <a:ext cx="13161169" cy="5876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Objectives and Key Results (OKR) — це система управління ефективністю, що забезпечує узгодження цілей організації з індивідуальними завданнями через чіткі, вимірювані результати.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734616" y="4590455"/>
            <a:ext cx="183594" cy="2295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Crimson Pro Light" pitchFamily="34" charset="0"/>
                <a:ea typeface="Crimson Pro Light" pitchFamily="34" charset="-122"/>
                <a:cs typeface="Crimson Pro Light" pitchFamily="34" charset="-120"/>
              </a:rPr>
              <a:t>01</a:t>
            </a:r>
            <a:endParaRPr lang="en-US" sz="1400" dirty="0"/>
          </a:p>
        </p:txBody>
      </p:sp>
      <p:sp>
        <p:nvSpPr>
          <p:cNvPr id="6" name="Shape 3"/>
          <p:cNvSpPr/>
          <p:nvPr/>
        </p:nvSpPr>
        <p:spPr>
          <a:xfrm>
            <a:off x="734616" y="4879658"/>
            <a:ext cx="6488787" cy="22860"/>
          </a:xfrm>
          <a:prstGeom prst="rect">
            <a:avLst/>
          </a:prstGeom>
          <a:solidFill>
            <a:srgbClr val="835E54"/>
          </a:solidFill>
          <a:ln/>
        </p:spPr>
      </p:sp>
      <p:sp>
        <p:nvSpPr>
          <p:cNvPr id="7" name="Text 4"/>
          <p:cNvSpPr/>
          <p:nvPr/>
        </p:nvSpPr>
        <p:spPr>
          <a:xfrm>
            <a:off x="734616" y="5017175"/>
            <a:ext cx="3587829" cy="286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Встановлення амбітних цілей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734616" y="5414248"/>
            <a:ext cx="6488787" cy="5876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Визначення якісних, надихаючих цілей на рівні компанії, команди та особистості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7406997" y="4590455"/>
            <a:ext cx="183594" cy="2295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Crimson Pro Light" pitchFamily="34" charset="0"/>
                <a:ea typeface="Crimson Pro Light" pitchFamily="34" charset="-122"/>
                <a:cs typeface="Crimson Pro Light" pitchFamily="34" charset="-120"/>
              </a:rPr>
              <a:t>02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7406997" y="4879658"/>
            <a:ext cx="6488787" cy="22860"/>
          </a:xfrm>
          <a:prstGeom prst="rect">
            <a:avLst/>
          </a:prstGeom>
          <a:solidFill>
            <a:srgbClr val="835E54"/>
          </a:solidFill>
          <a:ln/>
        </p:spPr>
      </p:sp>
      <p:sp>
        <p:nvSpPr>
          <p:cNvPr id="11" name="Text 8"/>
          <p:cNvSpPr/>
          <p:nvPr/>
        </p:nvSpPr>
        <p:spPr>
          <a:xfrm>
            <a:off x="7406997" y="5017175"/>
            <a:ext cx="4631412" cy="286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Формулювання ключових результатів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7406997" y="5414248"/>
            <a:ext cx="6488787" cy="5876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Визначення 3-5 конкретних, вимірюваних показників досягнення кожної цілі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734616" y="6323290"/>
            <a:ext cx="183594" cy="2295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Crimson Pro Light" pitchFamily="34" charset="0"/>
                <a:ea typeface="Crimson Pro Light" pitchFamily="34" charset="-122"/>
                <a:cs typeface="Crimson Pro Light" pitchFamily="34" charset="-120"/>
              </a:rPr>
              <a:t>03</a:t>
            </a:r>
            <a:endParaRPr lang="en-US" sz="1400" dirty="0"/>
          </a:p>
        </p:txBody>
      </p:sp>
      <p:sp>
        <p:nvSpPr>
          <p:cNvPr id="14" name="Shape 11"/>
          <p:cNvSpPr/>
          <p:nvPr/>
        </p:nvSpPr>
        <p:spPr>
          <a:xfrm>
            <a:off x="734616" y="6612493"/>
            <a:ext cx="6488787" cy="22860"/>
          </a:xfrm>
          <a:prstGeom prst="rect">
            <a:avLst/>
          </a:prstGeom>
          <a:solidFill>
            <a:srgbClr val="835E54"/>
          </a:solidFill>
          <a:ln/>
        </p:spPr>
      </p:sp>
      <p:sp>
        <p:nvSpPr>
          <p:cNvPr id="15" name="Text 12"/>
          <p:cNvSpPr/>
          <p:nvPr/>
        </p:nvSpPr>
        <p:spPr>
          <a:xfrm>
            <a:off x="734616" y="6750010"/>
            <a:ext cx="2875717" cy="286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Регулярний моніторинг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734616" y="7147084"/>
            <a:ext cx="6488787" cy="2938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Щотижневий або щомісячний перегляд прогресу та коригування дій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7406997" y="6323290"/>
            <a:ext cx="183594" cy="2295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Crimson Pro Light" pitchFamily="34" charset="0"/>
                <a:ea typeface="Crimson Pro Light" pitchFamily="34" charset="-122"/>
                <a:cs typeface="Crimson Pro Light" pitchFamily="34" charset="-120"/>
              </a:rPr>
              <a:t>04</a:t>
            </a:r>
            <a:endParaRPr lang="en-US" sz="1400" dirty="0"/>
          </a:p>
        </p:txBody>
      </p:sp>
      <p:sp>
        <p:nvSpPr>
          <p:cNvPr id="18" name="Shape 15"/>
          <p:cNvSpPr/>
          <p:nvPr/>
        </p:nvSpPr>
        <p:spPr>
          <a:xfrm>
            <a:off x="7406997" y="6612493"/>
            <a:ext cx="6488787" cy="22860"/>
          </a:xfrm>
          <a:prstGeom prst="rect">
            <a:avLst/>
          </a:prstGeom>
          <a:solidFill>
            <a:srgbClr val="835E54"/>
          </a:solidFill>
          <a:ln/>
        </p:spPr>
      </p:sp>
      <p:sp>
        <p:nvSpPr>
          <p:cNvPr id="19" name="Text 16"/>
          <p:cNvSpPr/>
          <p:nvPr/>
        </p:nvSpPr>
        <p:spPr>
          <a:xfrm>
            <a:off x="7406997" y="6750010"/>
            <a:ext cx="2977991" cy="286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Ретроспективний аналіз</a:t>
            </a:r>
            <a:endParaRPr lang="en-US" sz="1800" dirty="0"/>
          </a:p>
        </p:txBody>
      </p:sp>
      <p:sp>
        <p:nvSpPr>
          <p:cNvPr id="20" name="Text 17"/>
          <p:cNvSpPr/>
          <p:nvPr/>
        </p:nvSpPr>
        <p:spPr>
          <a:xfrm>
            <a:off x="7406997" y="7147084"/>
            <a:ext cx="6488787" cy="2938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Оцінка досягнень та навчання на основі результатів циклу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37178"/>
            <a:ext cx="7574280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Переваги впровадження ЦКР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2254091"/>
            <a:ext cx="6422231" cy="2269927"/>
          </a:xfrm>
          <a:prstGeom prst="roundRect">
            <a:avLst>
              <a:gd name="adj" fmla="val 3672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999768" y="2460069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835E54"/>
          </a:solidFill>
          <a:ln/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63479" y="2623661"/>
            <a:ext cx="267891" cy="26789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99768" y="325374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Прозорість</a:t>
            </a:r>
            <a:endParaRPr lang="en-US" sz="1950" dirty="0"/>
          </a:p>
        </p:txBody>
      </p:sp>
      <p:sp>
        <p:nvSpPr>
          <p:cNvPr id="7" name="Text 4"/>
          <p:cNvSpPr/>
          <p:nvPr/>
        </p:nvSpPr>
        <p:spPr>
          <a:xfrm>
            <a:off x="999768" y="3682960"/>
            <a:ext cx="601027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Всі співробітники бачать цілі компанії та розуміють свій внесок у спільний успіх</a:t>
            </a:r>
            <a:endParaRPr lang="en-US" sz="1550" dirty="0"/>
          </a:p>
        </p:txBody>
      </p:sp>
      <p:sp>
        <p:nvSpPr>
          <p:cNvPr id="8" name="Shape 5"/>
          <p:cNvSpPr/>
          <p:nvPr/>
        </p:nvSpPr>
        <p:spPr>
          <a:xfrm>
            <a:off x="7414379" y="2254091"/>
            <a:ext cx="6422231" cy="2269927"/>
          </a:xfrm>
          <a:prstGeom prst="roundRect">
            <a:avLst>
              <a:gd name="adj" fmla="val 3672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7620357" y="2460069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835E54"/>
          </a:solidFill>
          <a:ln/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84068" y="2623661"/>
            <a:ext cx="267891" cy="267891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7620357" y="325374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Амбітність</a:t>
            </a:r>
            <a:endParaRPr lang="en-US" sz="1950" dirty="0"/>
          </a:p>
        </p:txBody>
      </p:sp>
      <p:sp>
        <p:nvSpPr>
          <p:cNvPr id="12" name="Text 8"/>
          <p:cNvSpPr/>
          <p:nvPr/>
        </p:nvSpPr>
        <p:spPr>
          <a:xfrm>
            <a:off x="7620357" y="3682960"/>
            <a:ext cx="601027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Стимулювання до досягнення надзвичайних результатів через "stretch goals"</a:t>
            </a:r>
            <a:endParaRPr lang="en-US" sz="1550" dirty="0"/>
          </a:p>
        </p:txBody>
      </p:sp>
      <p:sp>
        <p:nvSpPr>
          <p:cNvPr id="13" name="Shape 9"/>
          <p:cNvSpPr/>
          <p:nvPr/>
        </p:nvSpPr>
        <p:spPr>
          <a:xfrm>
            <a:off x="793790" y="4722376"/>
            <a:ext cx="6422231" cy="2269927"/>
          </a:xfrm>
          <a:prstGeom prst="roundRect">
            <a:avLst>
              <a:gd name="adj" fmla="val 3672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999768" y="4928354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835E54"/>
          </a:solidFill>
          <a:ln/>
        </p:spPr>
      </p:sp>
      <p:pic>
        <p:nvPicPr>
          <p:cNvPr id="15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3479" y="5091946"/>
            <a:ext cx="267891" cy="267891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999768" y="5722025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Узгодженість</a:t>
            </a:r>
            <a:endParaRPr lang="en-US" sz="1950" dirty="0"/>
          </a:p>
        </p:txBody>
      </p:sp>
      <p:sp>
        <p:nvSpPr>
          <p:cNvPr id="17" name="Text 12"/>
          <p:cNvSpPr/>
          <p:nvPr/>
        </p:nvSpPr>
        <p:spPr>
          <a:xfrm>
            <a:off x="999768" y="6151245"/>
            <a:ext cx="601027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Синхронізація зусиль усіх рівнів організації навколо стратегічних пріоритетів</a:t>
            </a:r>
            <a:endParaRPr lang="en-US" sz="1550" dirty="0"/>
          </a:p>
        </p:txBody>
      </p:sp>
      <p:sp>
        <p:nvSpPr>
          <p:cNvPr id="18" name="Shape 13"/>
          <p:cNvSpPr/>
          <p:nvPr/>
        </p:nvSpPr>
        <p:spPr>
          <a:xfrm>
            <a:off x="7414379" y="4722376"/>
            <a:ext cx="6422231" cy="2269927"/>
          </a:xfrm>
          <a:prstGeom prst="roundRect">
            <a:avLst>
              <a:gd name="adj" fmla="val 3672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9" name="Shape 14"/>
          <p:cNvSpPr/>
          <p:nvPr/>
        </p:nvSpPr>
        <p:spPr>
          <a:xfrm>
            <a:off x="7620357" y="4928354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835E54"/>
          </a:solidFill>
          <a:ln/>
        </p:spPr>
      </p:sp>
      <p:pic>
        <p:nvPicPr>
          <p:cNvPr id="20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84068" y="5091946"/>
            <a:ext cx="267891" cy="267891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7620357" y="5722025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Гнучкість</a:t>
            </a:r>
            <a:endParaRPr lang="en-US" sz="1950" dirty="0"/>
          </a:p>
        </p:txBody>
      </p:sp>
      <p:sp>
        <p:nvSpPr>
          <p:cNvPr id="22" name="Text 16"/>
          <p:cNvSpPr/>
          <p:nvPr/>
        </p:nvSpPr>
        <p:spPr>
          <a:xfrm>
            <a:off x="7620357" y="6151245"/>
            <a:ext cx="601027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Можливість швидко адаптуватися до змін через короткі цикли планування</a:t>
            </a:r>
            <a:endParaRPr lang="en-US" sz="15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59368"/>
            <a:ext cx="130428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Концепція ДЗВ: Діалоги, Зворотний зв'язок, Визнання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2375773"/>
            <a:ext cx="7632025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Сучасна модель управління ефективністю, що замінює традиційні процедури оцінювання на постійну взаємодію між керівником та співробітником. ДЗВ базується на трьох ключових елементах, які формують культуру довіри та розвитку.</a:t>
            </a:r>
            <a:endParaRPr lang="en-US" sz="1550" dirty="0"/>
          </a:p>
        </p:txBody>
      </p:sp>
      <p:sp>
        <p:nvSpPr>
          <p:cNvPr id="4" name="Shape 2"/>
          <p:cNvSpPr/>
          <p:nvPr/>
        </p:nvSpPr>
        <p:spPr>
          <a:xfrm>
            <a:off x="793790" y="3869174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438632" y="393739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Діалоги</a:t>
            </a:r>
            <a:endParaRPr lang="en-US" sz="1950" dirty="0"/>
          </a:p>
        </p:txBody>
      </p:sp>
      <p:sp>
        <p:nvSpPr>
          <p:cNvPr id="6" name="Text 4"/>
          <p:cNvSpPr/>
          <p:nvPr/>
        </p:nvSpPr>
        <p:spPr>
          <a:xfrm>
            <a:off x="1438632" y="4445913"/>
            <a:ext cx="3047167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Регулярні структуровані розмови про цілі, прогрес, кар'єрний розвиток</a:t>
            </a:r>
            <a:endParaRPr lang="en-US" sz="1550" dirty="0"/>
          </a:p>
        </p:txBody>
      </p:sp>
      <p:sp>
        <p:nvSpPr>
          <p:cNvPr id="7" name="Shape 5"/>
          <p:cNvSpPr/>
          <p:nvPr/>
        </p:nvSpPr>
        <p:spPr>
          <a:xfrm>
            <a:off x="4733806" y="3869174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378648" y="393739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Зворотний зв'язок</a:t>
            </a:r>
            <a:endParaRPr lang="en-US" sz="1950" dirty="0"/>
          </a:p>
        </p:txBody>
      </p:sp>
      <p:sp>
        <p:nvSpPr>
          <p:cNvPr id="9" name="Text 7"/>
          <p:cNvSpPr/>
          <p:nvPr/>
        </p:nvSpPr>
        <p:spPr>
          <a:xfrm>
            <a:off x="5378648" y="4445913"/>
            <a:ext cx="3047167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Своєчасні, конструктивні коментарі щодо роботи в реальному часі</a:t>
            </a:r>
            <a:endParaRPr lang="en-US" sz="1550" dirty="0"/>
          </a:p>
        </p:txBody>
      </p:sp>
      <p:sp>
        <p:nvSpPr>
          <p:cNvPr id="10" name="Shape 8"/>
          <p:cNvSpPr/>
          <p:nvPr/>
        </p:nvSpPr>
        <p:spPr>
          <a:xfrm>
            <a:off x="793790" y="5795367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438632" y="586359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Визнання</a:t>
            </a:r>
            <a:endParaRPr lang="en-US" sz="1950" dirty="0"/>
          </a:p>
        </p:txBody>
      </p:sp>
      <p:sp>
        <p:nvSpPr>
          <p:cNvPr id="12" name="Text 10"/>
          <p:cNvSpPr/>
          <p:nvPr/>
        </p:nvSpPr>
        <p:spPr>
          <a:xfrm>
            <a:off x="1438632" y="6372106"/>
            <a:ext cx="698718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Регулярне відзначення досягнень та внеску співробітників</a:t>
            </a:r>
            <a:endParaRPr lang="en-US" sz="1550" dirty="0"/>
          </a:p>
        </p:txBody>
      </p:sp>
      <p:pic>
        <p:nvPicPr>
          <p:cNvPr id="1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17543" y="2420422"/>
            <a:ext cx="4926568" cy="49265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94636"/>
            <a:ext cx="10400467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Культура постійного зворотного зв'язку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1673543" y="2900720"/>
            <a:ext cx="306145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Регулярні 1-на-1 зустрічі</a:t>
            </a:r>
            <a:endParaRPr lang="en-US" sz="195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1911548"/>
            <a:ext cx="4564975" cy="4564975"/>
          </a:xfrm>
          <a:prstGeom prst="rect">
            <a:avLst/>
          </a:prstGeom>
        </p:spPr>
      </p:pic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54626" y="2898041"/>
            <a:ext cx="296942" cy="29694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9895284" y="2366367"/>
            <a:ext cx="3941326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Зворотний зв'язок у реальному часі</a:t>
            </a:r>
            <a:endParaRPr lang="en-US" sz="19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1911548"/>
            <a:ext cx="4564975" cy="4564975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14144" y="2633365"/>
            <a:ext cx="296942" cy="296942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9994463" y="419397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Оцінка колег</a:t>
            </a:r>
            <a:endParaRPr lang="en-US" sz="1950" dirty="0"/>
          </a:p>
        </p:txBody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1911548"/>
            <a:ext cx="4564975" cy="4564975"/>
          </a:xfrm>
          <a:prstGeom prst="rect">
            <a:avLst/>
          </a:prstGeom>
        </p:spPr>
      </p:pic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40557" y="4320123"/>
            <a:ext cx="296942" cy="296942"/>
          </a:xfrm>
          <a:prstGeom prst="rect">
            <a:avLst/>
          </a:prstGeom>
        </p:spPr>
      </p:pic>
      <p:sp>
        <p:nvSpPr>
          <p:cNvPr id="12" name="Text 4"/>
          <p:cNvSpPr/>
          <p:nvPr/>
        </p:nvSpPr>
        <p:spPr>
          <a:xfrm>
            <a:off x="9895284" y="571142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Самооцінка</a:t>
            </a:r>
            <a:endParaRPr lang="en-US" sz="1950" dirty="0"/>
          </a:p>
        </p:txBody>
      </p:sp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2653" y="1911548"/>
            <a:ext cx="4564975" cy="4564975"/>
          </a:xfrm>
          <a:prstGeom prst="rect">
            <a:avLst/>
          </a:prstGeom>
        </p:spPr>
      </p:pic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91698" y="5627191"/>
            <a:ext cx="296942" cy="296942"/>
          </a:xfrm>
          <a:prstGeom prst="rect">
            <a:avLst/>
          </a:prstGeom>
        </p:spPr>
      </p:pic>
      <p:sp>
        <p:nvSpPr>
          <p:cNvPr id="15" name="Text 5"/>
          <p:cNvSpPr/>
          <p:nvPr/>
        </p:nvSpPr>
        <p:spPr>
          <a:xfrm>
            <a:off x="2254091" y="5332095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План розвитку</a:t>
            </a:r>
            <a:endParaRPr lang="en-US" sz="1950" dirty="0"/>
          </a:p>
        </p:txBody>
      </p:sp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32653" y="1911548"/>
            <a:ext cx="4564975" cy="4564975"/>
          </a:xfrm>
          <a:prstGeom prst="rect">
            <a:avLst/>
          </a:prstGeom>
        </p:spPr>
      </p:pic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31728" y="4748391"/>
            <a:ext cx="296942" cy="296942"/>
          </a:xfrm>
          <a:prstGeom prst="rect">
            <a:avLst/>
          </a:prstGeom>
        </p:spPr>
      </p:pic>
      <p:sp>
        <p:nvSpPr>
          <p:cNvPr id="18" name="Text 6"/>
          <p:cNvSpPr/>
          <p:nvPr/>
        </p:nvSpPr>
        <p:spPr>
          <a:xfrm>
            <a:off x="793790" y="6699766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Постійний діалог замінює формальні щорічні перевірки, створюючи середовище безперервного навчання та покращення. Ця культура особливо критична для працівників знань, які потребують швидкої адаптації та розвитку компетенцій.</a:t>
            </a:r>
            <a:endParaRPr lang="en-US" sz="15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94636"/>
            <a:ext cx="5009317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Оцінка 360 градусів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1911548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Комплексний метод оцінювання, що збирає зворотний зв'язок від усіх ключових стейкхолдерів навколо співробітника. Цей підхід забезпечує багатовимірний погляд на ефективність та поведінку працівника.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2254091" y="330446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Керівник</a:t>
            </a:r>
            <a:endParaRPr lang="en-US" sz="1950" dirty="0"/>
          </a:p>
        </p:txBody>
      </p:sp>
      <p:sp>
        <p:nvSpPr>
          <p:cNvPr id="5" name="Text 3"/>
          <p:cNvSpPr/>
          <p:nvPr/>
        </p:nvSpPr>
        <p:spPr>
          <a:xfrm>
            <a:off x="793790" y="3733681"/>
            <a:ext cx="3941207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Оцінка результатів та відповідності цілям</a:t>
            </a:r>
            <a:endParaRPr lang="en-US" sz="155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2769870"/>
            <a:ext cx="4564975" cy="4564975"/>
          </a:xfrm>
          <a:prstGeom prst="rect">
            <a:avLst/>
          </a:prstGeom>
        </p:spPr>
      </p:pic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4008" y="3964603"/>
            <a:ext cx="296942" cy="29694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895284" y="305800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Колеги</a:t>
            </a:r>
            <a:endParaRPr lang="en-US" sz="1950" dirty="0"/>
          </a:p>
        </p:txBody>
      </p:sp>
      <p:sp>
        <p:nvSpPr>
          <p:cNvPr id="9" name="Text 5"/>
          <p:cNvSpPr/>
          <p:nvPr/>
        </p:nvSpPr>
        <p:spPr>
          <a:xfrm>
            <a:off x="9895284" y="3487222"/>
            <a:ext cx="394132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Командна робота та співпраця</a:t>
            </a:r>
            <a:endParaRPr lang="en-US" sz="155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769870"/>
            <a:ext cx="4564975" cy="4564975"/>
          </a:xfrm>
          <a:prstGeom prst="rect">
            <a:avLst/>
          </a:prstGeom>
        </p:spPr>
      </p:pic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60303" y="3384173"/>
            <a:ext cx="296942" cy="296942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994463" y="467891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Підлеглі</a:t>
            </a:r>
            <a:endParaRPr lang="en-US" sz="1950" dirty="0"/>
          </a:p>
        </p:txBody>
      </p:sp>
      <p:sp>
        <p:nvSpPr>
          <p:cNvPr id="13" name="Text 7"/>
          <p:cNvSpPr/>
          <p:nvPr/>
        </p:nvSpPr>
        <p:spPr>
          <a:xfrm>
            <a:off x="9994463" y="5108138"/>
            <a:ext cx="384214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Лідерські якості та управління</a:t>
            </a:r>
            <a:endParaRPr lang="en-US" sz="1550" dirty="0"/>
          </a:p>
        </p:txBody>
      </p:sp>
      <p:pic>
        <p:nvPicPr>
          <p:cNvPr id="14" name="Image 4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769870"/>
            <a:ext cx="4564975" cy="4564975"/>
          </a:xfrm>
          <a:prstGeom prst="rect">
            <a:avLst/>
          </a:prstGeom>
        </p:spPr>
      </p:pic>
      <p:pic>
        <p:nvPicPr>
          <p:cNvPr id="15" name="Image 5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64250" y="4903768"/>
            <a:ext cx="296942" cy="296942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9895284" y="6299835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Клієнти</a:t>
            </a:r>
            <a:endParaRPr lang="en-US" sz="1950" dirty="0"/>
          </a:p>
        </p:txBody>
      </p:sp>
      <p:sp>
        <p:nvSpPr>
          <p:cNvPr id="17" name="Text 9"/>
          <p:cNvSpPr/>
          <p:nvPr/>
        </p:nvSpPr>
        <p:spPr>
          <a:xfrm>
            <a:off x="9895284" y="6729055"/>
            <a:ext cx="394132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Якість обслуговування та результати</a:t>
            </a:r>
            <a:endParaRPr lang="en-US" sz="1550" dirty="0"/>
          </a:p>
        </p:txBody>
      </p:sp>
      <p:pic>
        <p:nvPicPr>
          <p:cNvPr id="18" name="Image 6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2653" y="2769870"/>
            <a:ext cx="4564975" cy="4564975"/>
          </a:xfrm>
          <a:prstGeom prst="rect">
            <a:avLst/>
          </a:prstGeom>
        </p:spPr>
      </p:pic>
      <p:pic>
        <p:nvPicPr>
          <p:cNvPr id="19" name="Image 7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60303" y="6423362"/>
            <a:ext cx="296942" cy="296942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2254091" y="573583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Самооцінка</a:t>
            </a:r>
            <a:endParaRPr lang="en-US" sz="1950" dirty="0"/>
          </a:p>
        </p:txBody>
      </p:sp>
      <p:sp>
        <p:nvSpPr>
          <p:cNvPr id="21" name="Text 11"/>
          <p:cNvSpPr/>
          <p:nvPr/>
        </p:nvSpPr>
        <p:spPr>
          <a:xfrm>
            <a:off x="793790" y="6165056"/>
            <a:ext cx="3941207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Усвідомлення власних сильних та слабких сторін</a:t>
            </a:r>
            <a:endParaRPr lang="en-US" sz="1550" dirty="0"/>
          </a:p>
        </p:txBody>
      </p:sp>
      <p:pic>
        <p:nvPicPr>
          <p:cNvPr id="22" name="Image 8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32653" y="2769870"/>
            <a:ext cx="4564975" cy="4564975"/>
          </a:xfrm>
          <a:prstGeom prst="rect">
            <a:avLst/>
          </a:prstGeom>
        </p:spPr>
      </p:pic>
      <p:pic>
        <p:nvPicPr>
          <p:cNvPr id="23" name="Image 9" descr="preencoded.png">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74008" y="5842933"/>
            <a:ext cx="296942" cy="2969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69407"/>
            <a:ext cx="7075289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Фокус на сильних сторонах</a:t>
            </a:r>
            <a:endParaRPr lang="en-US" sz="39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110383"/>
            <a:ext cx="4926568" cy="492656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12086" y="2065734"/>
            <a:ext cx="763202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Сучасний підхід до управління ефективністю зміщує акцент з виправлення недоліків на максимізацію природних талантів та сильних сторін співробітників.</a:t>
            </a:r>
            <a:endParaRPr lang="en-US" sz="1550" dirty="0"/>
          </a:p>
        </p:txBody>
      </p:sp>
      <p:sp>
        <p:nvSpPr>
          <p:cNvPr id="5" name="Text 2"/>
          <p:cNvSpPr/>
          <p:nvPr/>
        </p:nvSpPr>
        <p:spPr>
          <a:xfrm>
            <a:off x="6212086" y="3216712"/>
            <a:ext cx="2495669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Принципи підходу: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6212086" y="3725227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Ідентифікація унікальних талантів кожного працівника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6212086" y="4112181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Розвиток ролей, що використовують сильні сторони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6212086" y="4499134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Компенсація слабкостей через командну співпрацю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6212086" y="4886087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Створення середовища для реалізації потенціалу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6212086" y="5382220"/>
            <a:ext cx="763202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Дослідження показують, що організації, які фокусуються на сильних сторонах, демонструють на 12% вищу продуктивність та залученість персоналу.</a:t>
            </a:r>
            <a:endParaRPr lang="en-US" sz="1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2025-10-28T08:39:13Z</dcterms:created>
  <dcterms:modified xsi:type="dcterms:W3CDTF">2025-10-28T08:39:13Z</dcterms:modified>
</cp:coreProperties>
</file>