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Crimson Pro"/>
      <p:regular r:id="rId27"/>
    </p:embeddedFont>
    <p:embeddedFont>
      <p:font typeface="Crimson Pro"/>
      <p:regular r:id="rId28"/>
    </p:embeddedFont>
    <p:embeddedFont>
      <p:font typeface="Crimson Pro"/>
      <p:regular r:id="rId29"/>
    </p:embeddedFont>
    <p:embeddedFont>
      <p:font typeface="Crimson Pro"/>
      <p:regular r:id="rId30"/>
    </p:embeddedFont>
    <p:embeddedFont>
      <p:font typeface="Open Sans"/>
      <p:regular r:id="rId31"/>
    </p:embeddedFont>
    <p:embeddedFont>
      <p:font typeface="Open Sans"/>
      <p:regular r:id="rId32"/>
    </p:embeddedFont>
    <p:embeddedFont>
      <p:font typeface="Open Sans"/>
      <p:regular r:id="rId33"/>
    </p:embeddedFont>
    <p:embeddedFont>
      <p:font typeface="Open Sans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Relationship Id="rId33" Type="http://schemas.openxmlformats.org/officeDocument/2006/relationships/font" Target="fonts/font7.fntdata"/><Relationship Id="rId3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image" Target="../media/image-13-3.png"/><Relationship Id="rId4" Type="http://schemas.openxmlformats.org/officeDocument/2006/relationships/image" Target="../media/image-13-4.svg"/><Relationship Id="rId5" Type="http://schemas.openxmlformats.org/officeDocument/2006/relationships/image" Target="../media/image-13-5.png"/><Relationship Id="rId6" Type="http://schemas.openxmlformats.org/officeDocument/2006/relationships/image" Target="../media/image-13-6.svg"/><Relationship Id="rId7" Type="http://schemas.openxmlformats.org/officeDocument/2006/relationships/image" Target="../media/image-13-7.png"/><Relationship Id="rId8" Type="http://schemas.openxmlformats.org/officeDocument/2006/relationships/image" Target="../media/image-13-8.svg"/><Relationship Id="rId9" Type="http://schemas.openxmlformats.org/officeDocument/2006/relationships/image" Target="../media/image-13-9.png"/><Relationship Id="rId10" Type="http://schemas.openxmlformats.org/officeDocument/2006/relationships/image" Target="../media/image-13-10.sv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svg"/><Relationship Id="rId13" Type="http://schemas.openxmlformats.org/officeDocument/2006/relationships/slideLayout" Target="../slideLayouts/slideLayout14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20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svg"/><Relationship Id="rId9" Type="http://schemas.openxmlformats.org/officeDocument/2006/relationships/image" Target="../media/image-7-9.png"/><Relationship Id="rId10" Type="http://schemas.openxmlformats.org/officeDocument/2006/relationships/image" Target="../media/image-7-10.svg"/><Relationship Id="rId11" Type="http://schemas.openxmlformats.org/officeDocument/2006/relationships/image" Target="../media/image-7-11.png"/><Relationship Id="rId12" Type="http://schemas.openxmlformats.org/officeDocument/2006/relationships/image" Target="../media/image-7-12.svg"/><Relationship Id="rId13" Type="http://schemas.openxmlformats.org/officeDocument/2006/relationships/slideLayout" Target="../slideLayouts/slideLayout8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28355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Цифрові HR-технології та автоматизація HR-процесів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4566166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Трансформація управління людськими ресурсами через впровадження інноваційних цифрових рішень та автоматизацію ключових процесів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3431"/>
            <a:ext cx="733663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Оптимізація часу HR-відділу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874407"/>
            <a:ext cx="4250293" cy="180022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93790" y="4705112"/>
            <a:ext cx="198358" cy="198358"/>
          </a:xfrm>
          <a:prstGeom prst="roundRect">
            <a:avLst>
              <a:gd name="adj" fmla="val 9220"/>
            </a:avLst>
          </a:prstGeom>
          <a:solidFill>
            <a:srgbClr val="2F211E"/>
          </a:solidFill>
          <a:ln/>
        </p:spPr>
      </p:sp>
      <p:sp>
        <p:nvSpPr>
          <p:cNvPr id="5" name="Text 2"/>
          <p:cNvSpPr/>
          <p:nvPr/>
        </p:nvSpPr>
        <p:spPr>
          <a:xfrm>
            <a:off x="1053108" y="4705112"/>
            <a:ext cx="739378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Рутинні</a:t>
            </a:r>
            <a:endParaRPr lang="en-US" sz="1550" dirty="0"/>
          </a:p>
        </p:txBody>
      </p:sp>
      <p:sp>
        <p:nvSpPr>
          <p:cNvPr id="6" name="Shape 3"/>
          <p:cNvSpPr/>
          <p:nvPr/>
        </p:nvSpPr>
        <p:spPr>
          <a:xfrm>
            <a:off x="2995136" y="4705112"/>
            <a:ext cx="198358" cy="198358"/>
          </a:xfrm>
          <a:prstGeom prst="roundRect">
            <a:avLst>
              <a:gd name="adj" fmla="val 9220"/>
            </a:avLst>
          </a:prstGeom>
          <a:solidFill>
            <a:srgbClr val="664941"/>
          </a:solidFill>
          <a:ln/>
        </p:spPr>
      </p:sp>
      <p:sp>
        <p:nvSpPr>
          <p:cNvPr id="7" name="Text 4"/>
          <p:cNvSpPr/>
          <p:nvPr/>
        </p:nvSpPr>
        <p:spPr>
          <a:xfrm>
            <a:off x="3254454" y="4705112"/>
            <a:ext cx="1539597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Адміністративні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93790" y="5055989"/>
            <a:ext cx="198358" cy="198358"/>
          </a:xfrm>
          <a:prstGeom prst="roundRect">
            <a:avLst>
              <a:gd name="adj" fmla="val 9220"/>
            </a:avLst>
          </a:prstGeom>
          <a:solidFill>
            <a:srgbClr val="9C7165"/>
          </a:solidFill>
          <a:ln/>
        </p:spPr>
      </p:sp>
      <p:sp>
        <p:nvSpPr>
          <p:cNvPr id="9" name="Text 6"/>
          <p:cNvSpPr/>
          <p:nvPr/>
        </p:nvSpPr>
        <p:spPr>
          <a:xfrm>
            <a:off x="1053108" y="5055989"/>
            <a:ext cx="1129308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Оперативні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2995136" y="5055989"/>
            <a:ext cx="198358" cy="198358"/>
          </a:xfrm>
          <a:prstGeom prst="roundRect">
            <a:avLst>
              <a:gd name="adj" fmla="val 9220"/>
            </a:avLst>
          </a:prstGeom>
          <a:solidFill>
            <a:srgbClr val="C0A49C"/>
          </a:solidFill>
          <a:ln/>
        </p:spPr>
      </p:sp>
      <p:sp>
        <p:nvSpPr>
          <p:cNvPr id="11" name="Text 8"/>
          <p:cNvSpPr/>
          <p:nvPr/>
        </p:nvSpPr>
        <p:spPr>
          <a:xfrm>
            <a:off x="3254454" y="5055989"/>
            <a:ext cx="1086326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5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Стратегічні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5535811" y="2849523"/>
            <a:ext cx="552890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Після впровадження автоматизації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5535811" y="3419951"/>
            <a:ext cx="830830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Цифрові технології та автоматизація дозволяють перерозподілити робочий час HR-фахівців. Рутинні завдання, які раніше займали до 40% робочого часу, тепер виконуються автоматично.</a:t>
            </a:r>
            <a:endParaRPr lang="en-US" sz="1550" dirty="0"/>
          </a:p>
        </p:txBody>
      </p:sp>
      <p:sp>
        <p:nvSpPr>
          <p:cNvPr id="14" name="Text 11"/>
          <p:cNvSpPr/>
          <p:nvPr/>
        </p:nvSpPr>
        <p:spPr>
          <a:xfrm>
            <a:off x="5535811" y="4551164"/>
            <a:ext cx="830830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Це створює можливості для фокусування на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стратегічних ініціативах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 розвитку корпоративної культури, управлінні талантами, стратегічному плануванні робочої сили, аналітиці людського капіталу.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5535811" y="5682377"/>
            <a:ext cx="830830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HR-відділ перетворюється з адміністративного центру на 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835E5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стратегічного партнера бізнесу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64055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Кібербезпека персональних даних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3501866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Цифровізація HR-процесів створює нові виклики у сфері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захисту персональних даних співробітників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HR-системи зберігають надзвичайно чутливу інформацію: персональні дані, медичні записи, фінансову інформацію, результати оцінювання, плани кар'єрного розвитку.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80190" y="4995267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Витік такої інформації може мати катастрофічні наслідки як для працівників, так і для організації: від репутаційних втрат до значних фінансових штрафів та судових позовів. Тому кібербезпека повинна бути пріоритетом при виборі та впровадженні будь-яких HR-технологій.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2117"/>
            <a:ext cx="576405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GDPR та регуляторні вимоги</a:t>
            </a:r>
            <a:endParaRPr lang="en-US" sz="3100" dirty="0"/>
          </a:p>
        </p:txBody>
      </p:sp>
      <p:sp>
        <p:nvSpPr>
          <p:cNvPr id="3" name="Shape 1"/>
          <p:cNvSpPr/>
          <p:nvPr/>
        </p:nvSpPr>
        <p:spPr>
          <a:xfrm>
            <a:off x="793790" y="1555790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53321" y="1585555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1309687" y="1610320"/>
            <a:ext cx="207240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Законність обробки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1309687" y="1953578"/>
            <a:ext cx="1252692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Наявність правової підстави для збору та обробки персональних даних (згода, контракт, законні інтереси)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793790" y="2525197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53321" y="2554962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309687" y="2579727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Мінімізація даних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309687" y="2922984"/>
            <a:ext cx="1252692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Збір лише тих даних, які дійсно необхідні для виконання конкретних HR-функцій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93790" y="3494603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53321" y="3524369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1309687" y="3549134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Прозорість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1309687" y="3892391"/>
            <a:ext cx="1252692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Інформування працівників про те, які дані збираються, як вони використовуються та зберігаються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793790" y="4464010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53321" y="4493776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1309687" y="4518541"/>
            <a:ext cx="226968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Права суб'єктів даних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1309687" y="4861798"/>
            <a:ext cx="1252692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Забезпечення права на доступ, виправлення, видалення даних та перенесення до іншої системи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793790" y="5433417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53321" y="5463183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5</a:t>
            </a:r>
            <a:endParaRPr lang="en-US" sz="1850" dirty="0"/>
          </a:p>
        </p:txBody>
      </p:sp>
      <p:sp>
        <p:nvSpPr>
          <p:cNvPr id="21" name="Text 19"/>
          <p:cNvSpPr/>
          <p:nvPr/>
        </p:nvSpPr>
        <p:spPr>
          <a:xfrm>
            <a:off x="1309687" y="5487948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Безпека даних</a:t>
            </a:r>
            <a:endParaRPr lang="en-US" sz="1550" dirty="0"/>
          </a:p>
        </p:txBody>
      </p:sp>
      <p:sp>
        <p:nvSpPr>
          <p:cNvPr id="22" name="Text 20"/>
          <p:cNvSpPr/>
          <p:nvPr/>
        </p:nvSpPr>
        <p:spPr>
          <a:xfrm>
            <a:off x="1309687" y="5831205"/>
            <a:ext cx="1252692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Впровадження технічних та організаційних заходів для захисту від несанкціонованого доступу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793790" y="6402824"/>
            <a:ext cx="357188" cy="357188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53321" y="6432590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6</a:t>
            </a:r>
            <a:endParaRPr lang="en-US" sz="1850" dirty="0"/>
          </a:p>
        </p:txBody>
      </p:sp>
      <p:sp>
        <p:nvSpPr>
          <p:cNvPr id="25" name="Text 23"/>
          <p:cNvSpPr/>
          <p:nvPr/>
        </p:nvSpPr>
        <p:spPr>
          <a:xfrm>
            <a:off x="1309687" y="6457355"/>
            <a:ext cx="1984653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Підзвітність</a:t>
            </a:r>
            <a:endParaRPr lang="en-US" sz="1550" dirty="0"/>
          </a:p>
        </p:txBody>
      </p:sp>
      <p:sp>
        <p:nvSpPr>
          <p:cNvPr id="26" name="Text 24"/>
          <p:cNvSpPr/>
          <p:nvPr/>
        </p:nvSpPr>
        <p:spPr>
          <a:xfrm>
            <a:off x="1309687" y="6800612"/>
            <a:ext cx="12526923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Документування всіх процесів обробки даних та можливість підтвердити відповідність регуляторним вимогам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793790" y="7233285"/>
            <a:ext cx="13042821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Загальний регламент захисту даних ЄС (GDPR) встановлює суворі вимоги до обробки персональних даних, які впливають на HR-практики глобальних компаній.</a:t>
            </a:r>
            <a:endParaRPr lang="en-US" sz="1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64594"/>
            <a:ext cx="8408432" cy="558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Заходи кібербезпеки для HR-систем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793790" y="1479947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0703" y="1546800"/>
            <a:ext cx="267891" cy="2678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4219" y="1541264"/>
            <a:ext cx="231838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Шифрування даних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374219" y="1927384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Використання надійних протоколів шифрування для даних під час передачі та зберігання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793790" y="2570321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703" y="2637175"/>
            <a:ext cx="267891" cy="2678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374219" y="2631638"/>
            <a:ext cx="3803690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Багатофакторна автентифікація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1374219" y="3017758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Додатковий рівень захисту при доступі до чутливої інформації</a:t>
            </a:r>
            <a:endParaRPr lang="en-US" sz="1400" dirty="0"/>
          </a:p>
        </p:txBody>
      </p:sp>
      <p:sp>
        <p:nvSpPr>
          <p:cNvPr id="11" name="Shape 7"/>
          <p:cNvSpPr/>
          <p:nvPr/>
        </p:nvSpPr>
        <p:spPr>
          <a:xfrm>
            <a:off x="793790" y="3660696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703" y="3727549"/>
            <a:ext cx="267891" cy="2678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374219" y="3722013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Контроль доступу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1374219" y="4108133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Надання доступу за принципом мінімальних привілеїв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793790" y="4751070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703" y="4817924"/>
            <a:ext cx="267891" cy="26789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374219" y="4812387"/>
            <a:ext cx="2521387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Резервне копіювання</a:t>
            </a:r>
            <a:endParaRPr lang="en-US" sz="1750" dirty="0"/>
          </a:p>
        </p:txBody>
      </p:sp>
      <p:sp>
        <p:nvSpPr>
          <p:cNvPr id="18" name="Text 12"/>
          <p:cNvSpPr/>
          <p:nvPr/>
        </p:nvSpPr>
        <p:spPr>
          <a:xfrm>
            <a:off x="1374219" y="5198507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Регулярне створення захищених копій для відновлення після інцидентів</a:t>
            </a:r>
            <a:endParaRPr lang="en-US" sz="1400" dirty="0"/>
          </a:p>
        </p:txBody>
      </p:sp>
      <p:sp>
        <p:nvSpPr>
          <p:cNvPr id="19" name="Shape 13"/>
          <p:cNvSpPr/>
          <p:nvPr/>
        </p:nvSpPr>
        <p:spPr>
          <a:xfrm>
            <a:off x="793790" y="5841444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703" y="5908298"/>
            <a:ext cx="267891" cy="267891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374219" y="5902762"/>
            <a:ext cx="271617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Моніторинг активності</a:t>
            </a:r>
            <a:endParaRPr lang="en-US" sz="1750" dirty="0"/>
          </a:p>
        </p:txBody>
      </p:sp>
      <p:sp>
        <p:nvSpPr>
          <p:cNvPr id="22" name="Text 15"/>
          <p:cNvSpPr/>
          <p:nvPr/>
        </p:nvSpPr>
        <p:spPr>
          <a:xfrm>
            <a:off x="1374219" y="6288881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Відстеження підозрілих дій та аномальної поведінки у системі</a:t>
            </a:r>
            <a:endParaRPr lang="en-US" sz="1400" dirty="0"/>
          </a:p>
        </p:txBody>
      </p:sp>
      <p:sp>
        <p:nvSpPr>
          <p:cNvPr id="23" name="Shape 16"/>
          <p:cNvSpPr/>
          <p:nvPr/>
        </p:nvSpPr>
        <p:spPr>
          <a:xfrm>
            <a:off x="793790" y="6931819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24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0703" y="6998672"/>
            <a:ext cx="267891" cy="267891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1374219" y="6993136"/>
            <a:ext cx="2423517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Навчання персоналу</a:t>
            </a:r>
            <a:endParaRPr lang="en-US" sz="1750" dirty="0"/>
          </a:p>
        </p:txBody>
      </p:sp>
      <p:sp>
        <p:nvSpPr>
          <p:cNvPr id="26" name="Text 18"/>
          <p:cNvSpPr/>
          <p:nvPr/>
        </p:nvSpPr>
        <p:spPr>
          <a:xfrm>
            <a:off x="1374219" y="7379256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Підвищення обізнаності про загрози та безпечні практики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64055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Етичні аспекти використання ШІ в HR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3501866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Впровадження штучного інтелекту в управління людськими ресурсами відкриває нові можливості, але також породжує серйозні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етичні дилеми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 Ключове питання: як забезпечити, щоб ШІ-системи приймали справедливі та неупереджені рішення щодо людей?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4995267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Етичні проблеми охоплюють широкий спектр питань: від прозорості алгоритмів та пояснюваності рішень до конфіденційності даних та права на людський нагляд. Організації повинні розробити чіткі етичні принципи використання ШІ у HR-практиках.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2456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Упередженість алгоритмів: виклик для справедливості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288625"/>
            <a:ext cx="611338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835E54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Джерела алгоритмічної упередженості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3859054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Історичні дані: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алгоритми навчаються на минулих рішеннях, які можуть містити дискримінаційні практики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56354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Непрезентативні дані: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якщо дані не відображають різноманіття населення, алгоритм буде упередженим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5268039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Проксі-змінні: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використання характеристик, які корелюють з захищеними ознаками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972532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Упередженість розробників: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неусвідомлені стереотипи команди розробки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564874" y="3288625"/>
            <a:ext cx="382226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835E54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Наслідки упередженості</a:t>
            </a:r>
            <a:endParaRPr lang="en-US" sz="2300" dirty="0"/>
          </a:p>
        </p:txBody>
      </p:sp>
      <p:sp>
        <p:nvSpPr>
          <p:cNvPr id="9" name="Text 7"/>
          <p:cNvSpPr/>
          <p:nvPr/>
        </p:nvSpPr>
        <p:spPr>
          <a:xfrm>
            <a:off x="7564874" y="3859054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Дискримінація за статтю, віком, етнічною приналежністю при відборі кандидатів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564874" y="456354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Нерівні можливості кар'єрного зростання для різних груп працівників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526803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Несправедливі оцінки ефективності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565499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Юридичні ризики та репутаційні втрати для організації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604194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Зниження довіри співробітників до HR-процесів</a:t>
            </a:r>
            <a:endParaRPr lang="en-US" sz="15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1990"/>
            <a:ext cx="7616547" cy="465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Стратегії боротьби з упередженістю ШІ</a:t>
            </a:r>
            <a:endParaRPr lang="en-US" sz="2900" dirty="0"/>
          </a:p>
        </p:txBody>
      </p:sp>
      <p:sp>
        <p:nvSpPr>
          <p:cNvPr id="3" name="Shape 1"/>
          <p:cNvSpPr/>
          <p:nvPr/>
        </p:nvSpPr>
        <p:spPr>
          <a:xfrm>
            <a:off x="793790" y="1444823"/>
            <a:ext cx="148828" cy="893088"/>
          </a:xfrm>
          <a:prstGeom prst="roundRect">
            <a:avLst>
              <a:gd name="adj" fmla="val 4200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91446" y="1593652"/>
            <a:ext cx="18605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Аудит даних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1091446" y="1915478"/>
            <a:ext cx="12745164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Регулярний аналіз тренувальних даних на предмет репрезентативності та виявлення історичних упереджень</a:t>
            </a:r>
            <a:endParaRPr lang="en-US" sz="1150" dirty="0"/>
          </a:p>
        </p:txBody>
      </p:sp>
      <p:sp>
        <p:nvSpPr>
          <p:cNvPr id="6" name="Shape 4"/>
          <p:cNvSpPr/>
          <p:nvPr/>
        </p:nvSpPr>
        <p:spPr>
          <a:xfrm>
            <a:off x="1017032" y="2486739"/>
            <a:ext cx="148828" cy="893088"/>
          </a:xfrm>
          <a:prstGeom prst="roundRect">
            <a:avLst>
              <a:gd name="adj" fmla="val 4200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314688" y="2635568"/>
            <a:ext cx="3311247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Різноманітність команд розробки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1314688" y="2957393"/>
            <a:ext cx="12521922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Залучення фахівців різного походження до проєктування та тестування ШІ-систем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1240274" y="3528655"/>
            <a:ext cx="148828" cy="893088"/>
          </a:xfrm>
          <a:prstGeom prst="roundRect">
            <a:avLst>
              <a:gd name="adj" fmla="val 4200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537930" y="3677483"/>
            <a:ext cx="2234327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Прозорість алгоритмів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1537930" y="3999309"/>
            <a:ext cx="1229868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Використання пояснюваних моделей ШІ, які дозволяють зрозуміти логіку прийняття рішень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1463635" y="4570571"/>
            <a:ext cx="148828" cy="893088"/>
          </a:xfrm>
          <a:prstGeom prst="roundRect">
            <a:avLst>
              <a:gd name="adj" fmla="val 4200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761292" y="4719399"/>
            <a:ext cx="18605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Людський нагляд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1761292" y="5041225"/>
            <a:ext cx="12075319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Впровадження процесів верифікації ШІ-рішень людиною, особливо для критичних рішень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1240274" y="5612487"/>
            <a:ext cx="148828" cy="893088"/>
          </a:xfrm>
          <a:prstGeom prst="roundRect">
            <a:avLst>
              <a:gd name="adj" fmla="val 4200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537930" y="5761315"/>
            <a:ext cx="22034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Постійний моніторинг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1537930" y="6083141"/>
            <a:ext cx="12298680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Систематичне відстеження результатів роботи ШІ та виявлення дискримінаційних патернів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1017032" y="6654403"/>
            <a:ext cx="148828" cy="893088"/>
          </a:xfrm>
          <a:prstGeom prst="roundRect">
            <a:avLst>
              <a:gd name="adj" fmla="val 4200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314688" y="6803231"/>
            <a:ext cx="1860590" cy="2325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Етичні гайдлайни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1314688" y="7125057"/>
            <a:ext cx="12521922" cy="238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1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Розробка корпоративних політик етичного використання ШІ у HR-практиках</a:t>
            </a:r>
            <a:endParaRPr lang="en-US" sz="11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9642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Баланс автоматизації та людського фактору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577846" y="3660696"/>
            <a:ext cx="725876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"Технологія повинна розширювати можливості HR-фахівців, а не замінювати їх. Найкращі результати досягаються, коли штучний інтелект обробляє дані, а люди приймають рішення, що вимагають емпатії, етичних міркувань та розуміння контексту."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280190" y="3437453"/>
            <a:ext cx="22860" cy="1716643"/>
          </a:xfrm>
          <a:prstGeom prst="rect">
            <a:avLst/>
          </a:prstGeom>
          <a:solidFill>
            <a:srgbClr val="835E54"/>
          </a:solidFill>
          <a:ln/>
        </p:spPr>
      </p:sp>
      <p:sp>
        <p:nvSpPr>
          <p:cNvPr id="6" name="Text 3"/>
          <p:cNvSpPr/>
          <p:nvPr/>
        </p:nvSpPr>
        <p:spPr>
          <a:xfrm>
            <a:off x="6280190" y="5377339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Ефективна цифрова трансформація HR вимагає знаходження правильного балансу між автоматизацією рутинних процесів та збереженням людського дотику у вирішенні складних, чутливих питань управління персоналом.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799"/>
            <a:ext cx="1089124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Виміри успіху цифрової трансформації HR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984891"/>
            <a:ext cx="3074670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65%</a:t>
            </a:r>
            <a:endParaRPr lang="en-US" sz="5150" dirty="0"/>
          </a:p>
        </p:txBody>
      </p:sp>
      <p:sp>
        <p:nvSpPr>
          <p:cNvPr id="4" name="Text 2"/>
          <p:cNvSpPr/>
          <p:nvPr/>
        </p:nvSpPr>
        <p:spPr>
          <a:xfrm>
            <a:off x="793790" y="2887861"/>
            <a:ext cx="307467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Скорочення часу найму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3627239"/>
            <a:ext cx="307467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Середнє зменшення терміну від публікації вакансії до прийняття пропозиції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4116467" y="1984891"/>
            <a:ext cx="3074670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40%</a:t>
            </a:r>
            <a:endParaRPr lang="en-US" sz="5150" dirty="0"/>
          </a:p>
        </p:txBody>
      </p:sp>
      <p:sp>
        <p:nvSpPr>
          <p:cNvPr id="7" name="Text 5"/>
          <p:cNvSpPr/>
          <p:nvPr/>
        </p:nvSpPr>
        <p:spPr>
          <a:xfrm>
            <a:off x="4413290" y="288786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Економія часу HR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4116467" y="3317081"/>
            <a:ext cx="307467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Вивільнення робочого часу завдяки автоматизації рутинних завдань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439144" y="1984891"/>
            <a:ext cx="3074670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78%</a:t>
            </a:r>
            <a:endParaRPr lang="en-US" sz="5150" dirty="0"/>
          </a:p>
        </p:txBody>
      </p:sp>
      <p:sp>
        <p:nvSpPr>
          <p:cNvPr id="10" name="Text 8"/>
          <p:cNvSpPr/>
          <p:nvPr/>
        </p:nvSpPr>
        <p:spPr>
          <a:xfrm>
            <a:off x="7439144" y="2887861"/>
            <a:ext cx="3074670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Задоволеність співробітників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439144" y="3627239"/>
            <a:ext cx="307467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Покращення досвіду працівників через портали самообслуговування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10761821" y="1984891"/>
            <a:ext cx="3074789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50%</a:t>
            </a:r>
            <a:endParaRPr lang="en-US" sz="5150" dirty="0"/>
          </a:p>
        </p:txBody>
      </p:sp>
      <p:sp>
        <p:nvSpPr>
          <p:cNvPr id="13" name="Text 11"/>
          <p:cNvSpPr/>
          <p:nvPr/>
        </p:nvSpPr>
        <p:spPr>
          <a:xfrm>
            <a:off x="11019115" y="2887861"/>
            <a:ext cx="256008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Зниження помилок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10761821" y="3317081"/>
            <a:ext cx="30747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Зменшення кількості помилок у кадровій документації та нарахуванні зарплати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4116467" y="5075873"/>
            <a:ext cx="3074670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85%</a:t>
            </a:r>
            <a:endParaRPr lang="en-US" sz="5150" dirty="0"/>
          </a:p>
        </p:txBody>
      </p:sp>
      <p:sp>
        <p:nvSpPr>
          <p:cNvPr id="16" name="Text 14"/>
          <p:cNvSpPr/>
          <p:nvPr/>
        </p:nvSpPr>
        <p:spPr>
          <a:xfrm>
            <a:off x="4413290" y="597884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Якість аналітики</a:t>
            </a:r>
            <a:endParaRPr lang="en-US" sz="1950" dirty="0"/>
          </a:p>
        </p:txBody>
      </p:sp>
      <p:sp>
        <p:nvSpPr>
          <p:cNvPr id="17" name="Text 15"/>
          <p:cNvSpPr/>
          <p:nvPr/>
        </p:nvSpPr>
        <p:spPr>
          <a:xfrm>
            <a:off x="4116467" y="6408063"/>
            <a:ext cx="307467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Покращення якості даних для прийняття стратегічних рішень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7439144" y="5075873"/>
            <a:ext cx="3074670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150"/>
              </a:lnSpc>
              <a:buNone/>
            </a:pPr>
            <a:r>
              <a:rPr lang="en-US" sz="5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30%</a:t>
            </a:r>
            <a:endParaRPr lang="en-US" sz="5150" dirty="0"/>
          </a:p>
        </p:txBody>
      </p:sp>
      <p:sp>
        <p:nvSpPr>
          <p:cNvPr id="19" name="Text 17"/>
          <p:cNvSpPr/>
          <p:nvPr/>
        </p:nvSpPr>
        <p:spPr>
          <a:xfrm>
            <a:off x="7735967" y="597884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ROI від навчання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7439144" y="6408063"/>
            <a:ext cx="307467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Підвищення ефективності корпоративного навчання через LMS-платформи</a:t>
            </a:r>
            <a:endParaRPr lang="en-US" sz="1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7864"/>
            <a:ext cx="636234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Майбутнє HR-технологій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974777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204" y="3049131"/>
            <a:ext cx="297656" cy="2976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38632" y="3042999"/>
            <a:ext cx="321802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Прогностична аналітика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438632" y="3472220"/>
            <a:ext cx="575250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ШІ-системи передбачатимуть плинність кадрів, визначатимуть працівників з високим потенціалом та прогнозуватимуть майбутні потреби у талантах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7439144" y="2974777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558" y="3049131"/>
            <a:ext cx="297656" cy="29765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083987" y="3042999"/>
            <a:ext cx="265664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Гіперперсоналізація</a:t>
            </a:r>
            <a:endParaRPr lang="en-US" sz="1950" dirty="0"/>
          </a:p>
        </p:txBody>
      </p:sp>
      <p:sp>
        <p:nvSpPr>
          <p:cNvPr id="10" name="Text 6"/>
          <p:cNvSpPr/>
          <p:nvPr/>
        </p:nvSpPr>
        <p:spPr>
          <a:xfrm>
            <a:off x="8083987" y="3472220"/>
            <a:ext cx="5752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Індивідуалізовані шляхи розвитку, навчання та винагород на основі унікальних характеристик кожного працівника</a:t>
            </a:r>
            <a:endParaRPr lang="en-US" sz="1550" dirty="0"/>
          </a:p>
        </p:txBody>
      </p:sp>
      <p:sp>
        <p:nvSpPr>
          <p:cNvPr id="11" name="Shape 7"/>
          <p:cNvSpPr/>
          <p:nvPr/>
        </p:nvSpPr>
        <p:spPr>
          <a:xfrm>
            <a:off x="793790" y="482167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4" y="4896029"/>
            <a:ext cx="297656" cy="29765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38632" y="48898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Блокчейн для HR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1438632" y="5319117"/>
            <a:ext cx="575250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Верифікація кваліфікацій, надійне зберігання трудових записів та прозорість у винагородах через розподілені реєстри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7439144" y="482167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558" y="4896029"/>
            <a:ext cx="297656" cy="297656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083987" y="48898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VR/AR навчання</a:t>
            </a:r>
            <a:endParaRPr lang="en-US" sz="1950" dirty="0"/>
          </a:p>
        </p:txBody>
      </p:sp>
      <p:sp>
        <p:nvSpPr>
          <p:cNvPr id="18" name="Text 12"/>
          <p:cNvSpPr/>
          <p:nvPr/>
        </p:nvSpPr>
        <p:spPr>
          <a:xfrm>
            <a:off x="8083987" y="5319117"/>
            <a:ext cx="575262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Імерсивні симуляції для розвитку навичок, віртуальний онбординг та дистанційна співпраця в метавсесвіті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36477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Цифрова трансформація в управлінні людськими ресурсами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3494365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Цифрова трансформація управління людськими ресурсами (УЛР) стала неминучою реальністю сучасного бізнесу. Організації переходять від паперових процесів до інтегрованих цифрових екосистем, що охоплюють всі аспекти роботи з персоналом.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80190" y="4987766"/>
            <a:ext cx="7556421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Ця трансформація не обмежується простою автоматизацією існуючих процесів. Вона передбачає фундаментальну зміну підходів до управління талантами, залучення працівників та прийняття стратегічних рішень на основі даних. Сучасні HR-системи інтегруються з іншими бізнес-процесами, створюючи єдиний інформаційний простір для ефективного управління організацією.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4032"/>
            <a:ext cx="4465558" cy="558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Ключові висновки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793790" y="1739384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60703" y="1772781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1374219" y="1800701"/>
            <a:ext cx="324492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Стратегічна трансформація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374219" y="2186821"/>
            <a:ext cx="1246239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Цифровізація HR — це не просто впровадження технологій, а фундаментальна зміна ролі HR з адміністративної функції на стратегічного партнера бізнесу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93790" y="3115508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60703" y="3148905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1374219" y="3176826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Інтеграція систем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1374219" y="3562945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Перехід від ізольованих ІСУП до комплексних систем УЛК та спеціалізованих інструментів створює єдину екосистему управління талантами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793790" y="4205883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60703" y="4239280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1374219" y="4267200"/>
            <a:ext cx="2416254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ШІ та автоматизація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1374219" y="4653320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Штучний інтелект та РАП звільняють час HR-фахівців для стратегічних завдань, але вимагають уваги до етичних аспектів та упередженості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793790" y="5296257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60703" y="5329654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1374219" y="5357574"/>
            <a:ext cx="2232779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Безпека та етика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1374219" y="5743694"/>
            <a:ext cx="1246239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Захист персональних даних (GDPR), кібербезпека та етичне використання ШІ є критичними для довіри та відповідності регуляторним вимогам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93790" y="6672382"/>
            <a:ext cx="401836" cy="401836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60703" y="6705779"/>
            <a:ext cx="267891" cy="33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21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5</a:t>
            </a:r>
            <a:endParaRPr lang="en-US" sz="2100" dirty="0"/>
          </a:p>
        </p:txBody>
      </p:sp>
      <p:sp>
        <p:nvSpPr>
          <p:cNvPr id="21" name="Text 19"/>
          <p:cNvSpPr/>
          <p:nvPr/>
        </p:nvSpPr>
        <p:spPr>
          <a:xfrm>
            <a:off x="1374219" y="6733699"/>
            <a:ext cx="3182183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Людиноцентричний підхід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1374219" y="7119818"/>
            <a:ext cx="12462391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Найуспішніші організації знаходять баланс між автоматизацією та збереженням людського фактору у прийнятті складних HR-рішень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9484"/>
            <a:ext cx="937402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Еволюція HR-систем: від ІСУП до УЛК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4782026"/>
            <a:ext cx="13042821" cy="22860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4" name="Shape 2"/>
          <p:cNvSpPr/>
          <p:nvPr/>
        </p:nvSpPr>
        <p:spPr>
          <a:xfrm>
            <a:off x="3316486" y="4186714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5" name="Shape 3"/>
          <p:cNvSpPr/>
          <p:nvPr/>
        </p:nvSpPr>
        <p:spPr>
          <a:xfrm>
            <a:off x="3104674" y="455878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179088" y="459599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2087404" y="26063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1990-ті роки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992148" y="3035618"/>
            <a:ext cx="467153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Базові </a:t>
            </a:r>
            <a:pPr algn="ctr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Інформаційні системи управління персоналом (ІСУП)</a:t>
            </a:r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для обліку кадрів та заробітної плати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974556" y="4782026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10" name="Shape 8"/>
          <p:cNvSpPr/>
          <p:nvPr/>
        </p:nvSpPr>
        <p:spPr>
          <a:xfrm>
            <a:off x="5762744" y="455878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837158" y="459599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4745593" y="557581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2000-ті роки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3650218" y="6005036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Розширені ІСУП з модулями рекрутингу, навчання та оцінки ефективності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8632746" y="4186714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15" name="Shape 13"/>
          <p:cNvSpPr/>
          <p:nvPr/>
        </p:nvSpPr>
        <p:spPr>
          <a:xfrm>
            <a:off x="8420933" y="455878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95348" y="459599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7403783" y="260639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2010-ті роки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6308408" y="3035618"/>
            <a:ext cx="467165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Перехід до систем </a:t>
            </a:r>
            <a:pPr algn="ctr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управління людським капіталом (УЛК)</a:t>
            </a:r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з аналітикою та стратегічним плануванням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11290935" y="4782026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D1C8C6"/>
          </a:solidFill>
          <a:ln/>
        </p:spPr>
      </p:sp>
      <p:sp>
        <p:nvSpPr>
          <p:cNvPr id="20" name="Shape 18"/>
          <p:cNvSpPr/>
          <p:nvPr/>
        </p:nvSpPr>
        <p:spPr>
          <a:xfrm>
            <a:off x="11079123" y="4558784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153537" y="459599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10061972" y="557581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2020-ті роки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8966597" y="6005036"/>
            <a:ext cx="467165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Інтелектуальні платформи з ШІ, машинним навчанням та прогностичною аналітикою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59293"/>
            <a:ext cx="8363069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Ключові відмінності: ІСУП vs УЛК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075384"/>
            <a:ext cx="6279356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835E54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Інформаційні системи управління персоналом (ІСУП)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01788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Фокус на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адміністративних процесах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та обліку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4404836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Базові функції: облік часу, нарахування зарплати, ведення особових справ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510932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Реактивний підхід до управління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49628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Обмежена аналітика та звітність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88323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Орієнтація на оперативні потреби HR-відділу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564874" y="3075384"/>
            <a:ext cx="6279356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835E54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Системи управління людським капіталом (УЛК)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7564874" y="401788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Стратегічний підхід до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розвитку талантів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4404836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Комплексне управління: від рекрутингу до планування наступництва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7564874" y="510932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Проактивний підхід з прогнозуванням потреб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549628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Розширена аналітика людського капіталу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564874" y="588323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Інтеграція з бізнес-стратегією організації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97781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Спеціалізовані HR-інструменти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280190" y="2835593"/>
            <a:ext cx="3679031" cy="2421493"/>
          </a:xfrm>
          <a:prstGeom prst="roundRect">
            <a:avLst>
              <a:gd name="adj" fmla="val 344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86168" y="3041571"/>
            <a:ext cx="3267075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Системи відстеження кандидатів (СКК)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486168" y="3780949"/>
            <a:ext cx="326707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Автоматизація процесу найму: публікація вакансій, скринінг резюме, планування співбесід та комунікація з кандидатами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10157579" y="2835593"/>
            <a:ext cx="3679031" cy="2421493"/>
          </a:xfrm>
          <a:prstGeom prst="roundRect">
            <a:avLst>
              <a:gd name="adj" fmla="val 344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63557" y="3041571"/>
            <a:ext cx="3267075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Платформи навчання (LMS)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10363557" y="3780949"/>
            <a:ext cx="326707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Управління корпоративним навчанням, онбордингом та розвитком компетенцій співробітників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280190" y="5455444"/>
            <a:ext cx="7556421" cy="1476256"/>
          </a:xfrm>
          <a:prstGeom prst="roundRect">
            <a:avLst>
              <a:gd name="adj" fmla="val 564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86168" y="5661422"/>
            <a:ext cx="455033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Системи управління ефективністю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486168" y="6090642"/>
            <a:ext cx="71444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Постановка цілей, проведення оцінок, збір зворотного зв'язку та управління талантами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407"/>
            <a:ext cx="826115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Штучний інтелект у рекрутингу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110383"/>
            <a:ext cx="4926568" cy="49265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2086" y="2065734"/>
            <a:ext cx="763202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Застосування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штучного інтелекту (ШІ)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революціонізує процес залучення та відбору талантів. Сучасні алгоритми здатні аналізувати тисячі резюме за лічені хвилини, виявляючи найбільш релевантних кандидатів на основі заданих критеріїв.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6212086" y="3514487"/>
            <a:ext cx="763202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ШІ-системи можуть проводити попередній скринінг через чат-боти, які ставлять кваліфікаційні питання кандидатам, аналізувати відеоінтерв'ю на предмет вербальних та невербальних сигналів, а також прогнозувати успішність кандидата на конкретній посаді на основі історичних даних.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77347"/>
            <a:ext cx="6128742" cy="589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Переваги ШІ-рекрутингу</a:t>
            </a:r>
            <a:endParaRPr lang="en-US" sz="37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3790" y="1643539"/>
            <a:ext cx="471368" cy="4713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350532"/>
            <a:ext cx="2437328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Швидкість обробки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793790" y="2758321"/>
            <a:ext cx="6403538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Скорочення часу на обробку заявок з тижнів до днів завдяки автоматизованому скринінгу резюме</a:t>
            </a:r>
            <a:endParaRPr lang="en-US" sz="14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2953" y="1643539"/>
            <a:ext cx="471368" cy="4713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32953" y="2350532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Точність підбору</a:t>
            </a:r>
            <a:endParaRPr lang="en-US" sz="1850" dirty="0"/>
          </a:p>
        </p:txBody>
      </p:sp>
      <p:sp>
        <p:nvSpPr>
          <p:cNvPr id="8" name="Text 4"/>
          <p:cNvSpPr/>
          <p:nvPr/>
        </p:nvSpPr>
        <p:spPr>
          <a:xfrm>
            <a:off x="7432953" y="2758321"/>
            <a:ext cx="6403658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Підвищення якості відбору через аналіз великих обсягів даних та виявлення прихованих патернів успішності</a:t>
            </a:r>
            <a:endParaRPr lang="en-US" sz="14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790" y="3738801"/>
            <a:ext cx="471368" cy="4713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4445794"/>
            <a:ext cx="4026218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Покращення досвіду кандидатів</a:t>
            </a:r>
            <a:endParaRPr lang="en-US" sz="1850" dirty="0"/>
          </a:p>
        </p:txBody>
      </p:sp>
      <p:sp>
        <p:nvSpPr>
          <p:cNvPr id="11" name="Text 6"/>
          <p:cNvSpPr/>
          <p:nvPr/>
        </p:nvSpPr>
        <p:spPr>
          <a:xfrm>
            <a:off x="793790" y="4853583"/>
            <a:ext cx="6403538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Швидший відгук, персоналізована комунікація та прозорість процесу підвищують залученість</a:t>
            </a:r>
            <a:endParaRPr lang="en-US" sz="14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2953" y="3738801"/>
            <a:ext cx="471368" cy="4713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32953" y="4445794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Зниження витрат</a:t>
            </a:r>
            <a:endParaRPr lang="en-US" sz="1850" dirty="0"/>
          </a:p>
        </p:txBody>
      </p:sp>
      <p:sp>
        <p:nvSpPr>
          <p:cNvPr id="14" name="Text 8"/>
          <p:cNvSpPr/>
          <p:nvPr/>
        </p:nvSpPr>
        <p:spPr>
          <a:xfrm>
            <a:off x="7432953" y="4853583"/>
            <a:ext cx="6403658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Автоматизація рутинних завдань дозволяє HR-фахівцям фокусуватися на стратегічних аспектах</a:t>
            </a:r>
            <a:endParaRPr lang="en-US" sz="14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90" y="5834063"/>
            <a:ext cx="471368" cy="47136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93790" y="6541056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Аналітика даних</a:t>
            </a:r>
            <a:endParaRPr lang="en-US" sz="1850" dirty="0"/>
          </a:p>
        </p:txBody>
      </p:sp>
      <p:sp>
        <p:nvSpPr>
          <p:cNvPr id="17" name="Text 10"/>
          <p:cNvSpPr/>
          <p:nvPr/>
        </p:nvSpPr>
        <p:spPr>
          <a:xfrm>
            <a:off x="793790" y="6948845"/>
            <a:ext cx="6403538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Глибокий аналіз ефективності джерел залучення, конверсії та якості найму для оптимізації процесів</a:t>
            </a:r>
            <a:endParaRPr lang="en-US" sz="145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32953" y="5834063"/>
            <a:ext cx="471368" cy="471368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7432953" y="6541056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Масштабованість</a:t>
            </a:r>
            <a:endParaRPr lang="en-US" sz="1850" dirty="0"/>
          </a:p>
        </p:txBody>
      </p:sp>
      <p:sp>
        <p:nvSpPr>
          <p:cNvPr id="20" name="Text 12"/>
          <p:cNvSpPr/>
          <p:nvPr/>
        </p:nvSpPr>
        <p:spPr>
          <a:xfrm>
            <a:off x="7432953" y="6948845"/>
            <a:ext cx="6403658" cy="603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Можливість обробляти великі обсяги заявок без пропорційного збільшення HR-команди</a:t>
            </a:r>
            <a:endParaRPr lang="en-US" sz="14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07375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Роботизована автоматизація процесів (РАП)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3065264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Роботизована автоматизація процесів (РАП)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або RPA (Robotic Process Automation) представляє собою технологію, яка використовує програмних роботів для виконання повторюваних, структурованих завдань, які раніше виконувалися людьми.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4558665"/>
            <a:ext cx="7556421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контексті HR, РАП може автоматизувати такі процеси як: введення даних про нових співробітників у різні системи, генерацію стандартних документів (договорів, довідок), обробку запитів на відпустки, оновлення інформації про працівників у кількох системах одночасно, формування регулярних звітів та багато іншого.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93790" y="6369606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Впровадження РАП дозволяє HR-фахівцям звільнити до 40% робочого часу, який раніше витрачався на рутинні адміністративні завдання, та перенаправити його на стратегічні ініціативи.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51478"/>
            <a:ext cx="1278159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Портали самообслуговування для співробітників</a:t>
            </a:r>
            <a:endParaRPr lang="en-US" sz="39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368391"/>
            <a:ext cx="6521410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3360539"/>
            <a:ext cx="423957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Управління особистими даними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992148" y="3789759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Оновлення контактної інформації, банківських реквізитів, документів</a:t>
            </a:r>
            <a:endParaRPr lang="en-US" sz="15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368391"/>
            <a:ext cx="6521410" cy="7937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13558" y="33605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Запити та заяви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513558" y="3789759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Подання заявок на відпустки, лікарняні, компенсації без паперової тяганини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623197"/>
            <a:ext cx="6521410" cy="7937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92148" y="5615345"/>
            <a:ext cx="28260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Доступ до документів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992148" y="6044565"/>
            <a:ext cx="612469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Перегляд розрахункових листків, трудових договорів, довідок</a:t>
            </a:r>
            <a:endParaRPr lang="en-US" sz="15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623197"/>
            <a:ext cx="6521410" cy="79379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13558" y="5615345"/>
            <a:ext cx="289298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Навчання та розвиток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513558" y="6044565"/>
            <a:ext cx="612469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Запис на тренінги, доступ до навчальних матеріалів, відстеження прогресу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2025-10-28T11:36:38Z</dcterms:created>
  <dcterms:modified xsi:type="dcterms:W3CDTF">2025-10-28T11:36:38Z</dcterms:modified>
</cp:coreProperties>
</file>