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Crimson Pro"/>
      <p:regular r:id="rId27"/>
    </p:embeddedFont>
    <p:embeddedFont>
      <p:font typeface="Crimson Pro"/>
      <p:regular r:id="rId28"/>
    </p:embeddedFont>
    <p:embeddedFont>
      <p:font typeface="Crimson Pro"/>
      <p:regular r:id="rId29"/>
    </p:embeddedFont>
    <p:embeddedFont>
      <p:font typeface="Crimson Pro"/>
      <p:regular r:id="rId30"/>
    </p:embeddedFont>
    <p:embeddedFont>
      <p:font typeface="Open Sans"/>
      <p:regular r:id="rId31"/>
    </p:embeddedFont>
    <p:embeddedFont>
      <p:font typeface="Open Sans"/>
      <p:regular r:id="rId32"/>
    </p:embeddedFont>
    <p:embeddedFont>
      <p:font typeface="Open Sans"/>
      <p:regular r:id="rId33"/>
    </p:embeddedFont>
    <p:embeddedFont>
      <p:font typeface="Open Sans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image" Target="../media/image-11-9.png"/><Relationship Id="rId10" Type="http://schemas.openxmlformats.org/officeDocument/2006/relationships/image" Target="../media/image-11-10.svg"/><Relationship Id="rId11" Type="http://schemas.openxmlformats.org/officeDocument/2006/relationships/slideLayout" Target="../slideLayouts/slideLayout12.xml"/><Relationship Id="rId1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slideLayout" Target="../slideLayouts/slideLayout8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702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Аналітика персоналу: data-driven підходи в управлінні персоналом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03491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Трансформація HR через призму даних та аналітики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7745"/>
            <a:ext cx="95992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Вимірювання залученості персоналу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246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Залученість співробітників є критичним показником організаційного здоров'я. Високий рівень engagement корелює з продуктивністю, утриманням талантів та задоволеністю клієнтів.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664256" y="4172902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67%</a:t>
            </a:r>
            <a:endParaRPr lang="en-US" sz="3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6365" y="2932509"/>
            <a:ext cx="2977039" cy="29770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25404" y="6157436"/>
            <a:ext cx="31188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Employee Net Promoter Score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6586657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Ймовірність рекомендації компанії як роботодавця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094452" y="4172902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85%</a:t>
            </a:r>
            <a:endParaRPr lang="en-US" sz="39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562" y="2932509"/>
            <a:ext cx="2977039" cy="297703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074688" y="61574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Participation Rate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223986" y="6586657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Відсоток співробітників, які беруть участь у опитуваннях залученості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10524768" y="4172902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42%</a:t>
            </a:r>
            <a:endParaRPr lang="en-US" sz="39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877" y="2932509"/>
            <a:ext cx="2977039" cy="297703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505003" y="61574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Response to Feedback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654302" y="6586657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Швидкість реагування менеджменту на результати опитувань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7178"/>
            <a:ext cx="86845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Джерела даних для HR-аналітики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54091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46006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3479" y="262366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HRIS системи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682960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Основне джерело структурованих даних про співробітників, історію зайнятості, компенсації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2254091"/>
            <a:ext cx="4215408" cy="2587466"/>
          </a:xfrm>
          <a:prstGeom prst="roundRect">
            <a:avLst>
              <a:gd name="adj" fmla="val 322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13415" y="246006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7126" y="2623661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ATS платформи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3682960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Дані про кандидатів, процес найму, воронку рекрутингу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2254091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7181" y="246006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2623661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3253740"/>
            <a:ext cx="27964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Performance Management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368296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Оцінки ефективності, зворотній зв'язок, цілі та досягнення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93790" y="5039916"/>
            <a:ext cx="6422112" cy="1952387"/>
          </a:xfrm>
          <a:prstGeom prst="roundRect">
            <a:avLst>
              <a:gd name="adj" fmla="val 42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999768" y="524589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479" y="540948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99768" y="60395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Опитування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999768" y="6468785"/>
            <a:ext cx="6010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Пульс-опитування, eNPS, оцінка залученості та культури</a:t>
            </a:r>
            <a:endParaRPr lang="en-US" sz="1550" dirty="0"/>
          </a:p>
        </p:txBody>
      </p:sp>
      <p:sp>
        <p:nvSpPr>
          <p:cNvPr id="23" name="Shape 17"/>
          <p:cNvSpPr/>
          <p:nvPr/>
        </p:nvSpPr>
        <p:spPr>
          <a:xfrm>
            <a:off x="7414260" y="5039916"/>
            <a:ext cx="6422231" cy="1952387"/>
          </a:xfrm>
          <a:prstGeom prst="roundRect">
            <a:avLst>
              <a:gd name="adj" fmla="val 42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7620238" y="524589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3949" y="5409486"/>
            <a:ext cx="267891" cy="26789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620238" y="60395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LMS системи</a:t>
            </a:r>
            <a:endParaRPr lang="en-US" sz="1950" dirty="0"/>
          </a:p>
        </p:txBody>
      </p:sp>
      <p:sp>
        <p:nvSpPr>
          <p:cNvPr id="27" name="Text 20"/>
          <p:cNvSpPr/>
          <p:nvPr/>
        </p:nvSpPr>
        <p:spPr>
          <a:xfrm>
            <a:off x="7620238" y="646878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Дані про навчання, сертифікації, розвиток компетенцій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241" y="537805"/>
            <a:ext cx="10061019" cy="611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Якість даних: критичний фактор успіху</a:t>
            </a:r>
            <a:endParaRPr lang="en-US" sz="3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241" y="1662113"/>
            <a:ext cx="4262795" cy="42627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29858" y="1637705"/>
            <a:ext cx="3855006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Принципи якісних даних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5529858" y="2199918"/>
            <a:ext cx="8325803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Аналітика настільки ж хороша, наскільки хороші дані, на яких вона базується. Низька якість даних призводить до помилкових висновків та неефективних рішень.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5529858" y="3149501"/>
            <a:ext cx="97750" cy="97750"/>
          </a:xfrm>
          <a:prstGeom prst="roundRect">
            <a:avLst>
              <a:gd name="adj" fmla="val 467724"/>
            </a:avLst>
          </a:prstGeom>
          <a:solidFill>
            <a:srgbClr val="835E54"/>
          </a:solidFill>
          <a:ln/>
        </p:spPr>
      </p:sp>
      <p:sp>
        <p:nvSpPr>
          <p:cNvPr id="7" name="Text 4"/>
          <p:cNvSpPr/>
          <p:nvPr/>
        </p:nvSpPr>
        <p:spPr>
          <a:xfrm>
            <a:off x="5823109" y="3045619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Точність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5823109" y="3546634"/>
            <a:ext cx="803255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Дані відповідають реальності без помилок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5529858" y="4354532"/>
            <a:ext cx="97750" cy="97750"/>
          </a:xfrm>
          <a:prstGeom prst="roundRect">
            <a:avLst>
              <a:gd name="adj" fmla="val 467724"/>
            </a:avLst>
          </a:prstGeom>
          <a:solidFill>
            <a:srgbClr val="835E54"/>
          </a:solidFill>
          <a:ln/>
        </p:spPr>
      </p:sp>
      <p:sp>
        <p:nvSpPr>
          <p:cNvPr id="10" name="Text 7"/>
          <p:cNvSpPr/>
          <p:nvPr/>
        </p:nvSpPr>
        <p:spPr>
          <a:xfrm>
            <a:off x="5823109" y="4250650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Повнота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823109" y="4751665"/>
            <a:ext cx="803255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Відсутні критичні пропуски в даних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5529858" y="5559564"/>
            <a:ext cx="97750" cy="97750"/>
          </a:xfrm>
          <a:prstGeom prst="roundRect">
            <a:avLst>
              <a:gd name="adj" fmla="val 467724"/>
            </a:avLst>
          </a:prstGeom>
          <a:solidFill>
            <a:srgbClr val="835E54"/>
          </a:solidFill>
          <a:ln/>
        </p:spPr>
      </p:sp>
      <p:sp>
        <p:nvSpPr>
          <p:cNvPr id="13" name="Text 10"/>
          <p:cNvSpPr/>
          <p:nvPr/>
        </p:nvSpPr>
        <p:spPr>
          <a:xfrm>
            <a:off x="5823109" y="5455682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Консистентність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5823109" y="5956697"/>
            <a:ext cx="803255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Однорідність формату та стандартів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5529858" y="6764595"/>
            <a:ext cx="97750" cy="97750"/>
          </a:xfrm>
          <a:prstGeom prst="roundRect">
            <a:avLst>
              <a:gd name="adj" fmla="val 467724"/>
            </a:avLst>
          </a:prstGeom>
          <a:solidFill>
            <a:srgbClr val="835E54"/>
          </a:solidFill>
          <a:ln/>
        </p:spPr>
      </p:sp>
      <p:sp>
        <p:nvSpPr>
          <p:cNvPr id="16" name="Text 13"/>
          <p:cNvSpPr/>
          <p:nvPr/>
        </p:nvSpPr>
        <p:spPr>
          <a:xfrm>
            <a:off x="5823109" y="6660713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Актуальність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5823109" y="7161728"/>
            <a:ext cx="803255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Своєчасне оновлення інформації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545" y="636627"/>
            <a:ext cx="7666911" cy="1153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Прогнозування ризику звільнення: практичний кейс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38545" y="2067520"/>
            <a:ext cx="7666911" cy="886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Одне з найпопулярніших застосувань предиктивної аналітики — прогнозування ймовірності звільнення співробітника. Це дозволяє HR-командам проактивно втручатися та утримувати цінних талантів.</a:t>
            </a:r>
            <a:endParaRPr lang="en-US" sz="1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45" y="3161348"/>
            <a:ext cx="923211" cy="11078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46302" y="3345894"/>
            <a:ext cx="2308027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Збір даних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846302" y="3745111"/>
            <a:ext cx="6559153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Історія звільнень, демографія, продуктивність, залученість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5" y="4269224"/>
            <a:ext cx="923211" cy="110787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46302" y="4453771"/>
            <a:ext cx="2308027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Моделювання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1846302" y="4852988"/>
            <a:ext cx="6559153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Побудова ML-моделі для виявлення патернів та факторів ризику</a:t>
            </a:r>
            <a:endParaRPr lang="en-US" sz="14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45" y="5377101"/>
            <a:ext cx="923211" cy="110787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46302" y="5561648"/>
            <a:ext cx="2308027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Ідентифікація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1846302" y="5960864"/>
            <a:ext cx="6559153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Виявлення співробітників з високим ризиком звільнення</a:t>
            </a:r>
            <a:endParaRPr lang="en-US" sz="14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45" y="6484977"/>
            <a:ext cx="923211" cy="110787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846302" y="6669524"/>
            <a:ext cx="2308027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Втручання</a:t>
            </a:r>
            <a:endParaRPr lang="en-US" sz="1800" dirty="0"/>
          </a:p>
        </p:txBody>
      </p:sp>
      <p:sp>
        <p:nvSpPr>
          <p:cNvPr id="16" name="Text 9"/>
          <p:cNvSpPr/>
          <p:nvPr/>
        </p:nvSpPr>
        <p:spPr>
          <a:xfrm>
            <a:off x="1846302" y="7068741"/>
            <a:ext cx="6559153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Розробка персоналізованих стратегій утримання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908238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Побудова HR-дашбордів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309086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Від даних до інсайтів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8070" y="210371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HR-панелі (дашборди) трансформують сирі дані в зрозумілі візуалізації, що дозволяють швидко приймати рішення. Ефективний дашборд поєднує релевантність, ясність та інтерактивність.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188256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Основні принципи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48070" y="366748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Фокус на ключових метриках для аудиторії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403205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Чітка візуальна ієрархія інформації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8070" y="4396621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Можливість drill-down для деталізації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8070" y="4761190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або регулярне оновлення даних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8070" y="5125760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Інтуїтивно зрозумілий дизайн</a:t>
            </a:r>
            <a:endParaRPr lang="en-US" sz="14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4362"/>
            <a:ext cx="64599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Мистецтво data storytelling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812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Навичка "розповіді на основі даних" (data storytelling) перетворює цифри та графіки в переконливі наративи. Це ключова компетенція для HR-аналітиків, які повинні комунікувати інсайти різним стейкхолдерам.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43959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753922"/>
            <a:ext cx="4215289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8988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Контекст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32804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Встановіть рамку: чому ці дані важливі зараз?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43959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753922"/>
            <a:ext cx="4215408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8988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Інсайт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328041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Виділіть ключовий висновок або відкриття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43959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753922"/>
            <a:ext cx="4215289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8988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Візуалізація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32804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Оберіть найкращий спосіб представлення даних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31030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624632"/>
            <a:ext cx="6422112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7695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Наратив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6198751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Побудуйте логічну послідовність від проблеми до рішення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414260" y="531030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260" y="5624632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2" name="Text 20"/>
          <p:cNvSpPr/>
          <p:nvPr/>
        </p:nvSpPr>
        <p:spPr>
          <a:xfrm>
            <a:off x="7414260" y="57695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Дія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414260" y="619875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Сформулюйте чіткі рекомендації та next steps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39679"/>
            <a:ext cx="75564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Кореляція ≠ Причинність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6280190" y="401812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Одна з найпоширеніших методологічних пасток в HR-аналітиці — плутанина між кореляцією та причинно-наслідковим зв'язком. Той факт, що два показники змінюються разом, не означає, що один спричиняє інший.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193983"/>
            <a:ext cx="7556421" cy="1795820"/>
          </a:xfrm>
          <a:prstGeom prst="roundRect">
            <a:avLst>
              <a:gd name="adj" fmla="val 4642"/>
            </a:avLst>
          </a:prstGeom>
          <a:solidFill>
            <a:srgbClr val="E1D4D0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548" y="5496878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5441871"/>
            <a:ext cx="671333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Приклад: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Висока залученість може корелювати з високою продуктивністю, але це не доводить, що залученість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спричиняє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продуктивність. Можливо, обидва показники є результатом якісного лідерства або інших факторів.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1659"/>
            <a:ext cx="98301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Методологічні виклики HR-аналітики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58572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858572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Малі вибірки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509010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HR-дані часто обмежені розміром організації, що ускладнює статистичну значущість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858572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4577" y="2858572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Confounding variables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509010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Множина взаємопов'язаних факторів ускладнює ізоляцію причин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2858572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598343" y="2858572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Selection bias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509010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Упередженість у даних через неслучайні процеси найму та просування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4881205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70930" y="4881205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</p:sp>
      <p:sp>
        <p:nvSpPr>
          <p:cNvPr id="17" name="Text 15"/>
          <p:cNvSpPr/>
          <p:nvPr/>
        </p:nvSpPr>
        <p:spPr>
          <a:xfrm>
            <a:off x="1083588" y="51024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Survivorship bias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083588" y="5531644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Аналіз лише тих, хто залишився, ігнорує тих, хто пішов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5207437" y="4881205"/>
            <a:ext cx="4215408" cy="1506736"/>
          </a:xfrm>
          <a:prstGeom prst="roundRect">
            <a:avLst>
              <a:gd name="adj" fmla="val 7282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184577" y="4881205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</p:sp>
      <p:sp>
        <p:nvSpPr>
          <p:cNvPr id="21" name="Text 19"/>
          <p:cNvSpPr/>
          <p:nvPr/>
        </p:nvSpPr>
        <p:spPr>
          <a:xfrm>
            <a:off x="5497235" y="51024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Reverse causality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5497235" y="5531644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Складність визначення напрямку причинно-наслідкового зв'язку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01122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Етика та алгоритмічна справедливість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 розвитком AI та machine learning в HR з'являються важливі етичні питання. Алгоритми можуть увіковічувати або навіть посилювати існуючі упередження, якщо не розроблені та контрольовані належним чином.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16712"/>
            <a:ext cx="31590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Ключові етичні дилеми: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72522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Bias в даних: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Історичні дані можуть містити дискримінаційні патерни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11218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Прозорість: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"Чорні скриньки" алгоритмів ускладнюють пояснення рішень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4991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Приватність: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Баланс між аналітикою та конфіденційністю даних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88608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Автономія: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Роль людини у фінальних HR-рішеннях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27304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Підзвітність: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Хто відповідає за помилки алгоритмів?</a:t>
            </a:r>
            <a:endParaRPr lang="en-US" sz="15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46088" y="495657"/>
            <a:ext cx="9963269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Забезпечення справедливості алгоритмів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303770" y="1419463"/>
            <a:ext cx="22860" cy="6315194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4" name="Shape 2"/>
          <p:cNvSpPr/>
          <p:nvPr/>
        </p:nvSpPr>
        <p:spPr>
          <a:xfrm>
            <a:off x="6594515" y="1610797"/>
            <a:ext cx="540782" cy="22860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5" name="Shape 3"/>
          <p:cNvSpPr/>
          <p:nvPr/>
        </p:nvSpPr>
        <p:spPr>
          <a:xfrm>
            <a:off x="7112437" y="1419463"/>
            <a:ext cx="405527" cy="405527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80005" y="1453217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4160520" y="1481376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Audit даних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21043" y="1871186"/>
            <a:ext cx="5692854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Регулярна перевірка тренувальних даних на наявність упереджень та дисбалансів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5103" y="2692360"/>
            <a:ext cx="540782" cy="22860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10" name="Shape 8"/>
          <p:cNvSpPr/>
          <p:nvPr/>
        </p:nvSpPr>
        <p:spPr>
          <a:xfrm>
            <a:off x="7112437" y="2501027"/>
            <a:ext cx="405527" cy="405527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80005" y="2534781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216503" y="2562939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Diverse teams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216503" y="2952750"/>
            <a:ext cx="5692854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Залучення різноманітних команд до розробки та тестування алгоритмів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94515" y="3624620"/>
            <a:ext cx="540782" cy="22860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15" name="Shape 13"/>
          <p:cNvSpPr/>
          <p:nvPr/>
        </p:nvSpPr>
        <p:spPr>
          <a:xfrm>
            <a:off x="7112437" y="3433286"/>
            <a:ext cx="405527" cy="405527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80005" y="3467040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4160520" y="3495199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Fairness metrics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21043" y="3885009"/>
            <a:ext cx="5692854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спеціальних метрик для оцінки справедливості моделей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5103" y="4556998"/>
            <a:ext cx="540782" cy="22860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20" name="Shape 18"/>
          <p:cNvSpPr/>
          <p:nvPr/>
        </p:nvSpPr>
        <p:spPr>
          <a:xfrm>
            <a:off x="7112437" y="4365665"/>
            <a:ext cx="405527" cy="405527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80005" y="4399419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8216503" y="4427577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Human oversight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8216503" y="4817388"/>
            <a:ext cx="5692854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Обов'язкове залучення людей до критичних HR-рішень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94515" y="5489377"/>
            <a:ext cx="540782" cy="22860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25" name="Shape 23"/>
          <p:cNvSpPr/>
          <p:nvPr/>
        </p:nvSpPr>
        <p:spPr>
          <a:xfrm>
            <a:off x="7112437" y="5298043"/>
            <a:ext cx="405527" cy="405527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80005" y="5331797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5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4160520" y="5359956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Transparency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721043" y="5749766"/>
            <a:ext cx="5692854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Пояснюваність рішень та можливість їх оскарження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7495103" y="6421755"/>
            <a:ext cx="540782" cy="22860"/>
          </a:xfrm>
          <a:prstGeom prst="roundRect">
            <a:avLst>
              <a:gd name="adj" fmla="val 331222"/>
            </a:avLst>
          </a:prstGeom>
          <a:solidFill>
            <a:srgbClr val="D1C8C6"/>
          </a:solidFill>
          <a:ln/>
        </p:spPr>
      </p:sp>
      <p:sp>
        <p:nvSpPr>
          <p:cNvPr id="30" name="Shape 28"/>
          <p:cNvSpPr/>
          <p:nvPr/>
        </p:nvSpPr>
        <p:spPr>
          <a:xfrm>
            <a:off x="7112437" y="6230422"/>
            <a:ext cx="405527" cy="405527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180005" y="6264176"/>
            <a:ext cx="270391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6</a:t>
            </a:r>
            <a:endParaRPr lang="en-US" sz="2100" dirty="0"/>
          </a:p>
        </p:txBody>
      </p:sp>
      <p:sp>
        <p:nvSpPr>
          <p:cNvPr id="32" name="Text 30"/>
          <p:cNvSpPr/>
          <p:nvPr/>
        </p:nvSpPr>
        <p:spPr>
          <a:xfrm>
            <a:off x="8216503" y="6292334"/>
            <a:ext cx="226349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Continuous monitoring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8216503" y="6682145"/>
            <a:ext cx="5692854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Постійний моніторинг результатів на предмет непередбачених наслідків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11551801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HR-аналітика: нова ера управління персоналом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2922508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Від інтуїції до даних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8070" y="2103715"/>
            <a:ext cx="6339007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HR-аналітика перетворює управління персоналом з мистецтва на науку. Замість покладатися виключно на досвід та інтуїцію, сучасні HR-професіонали використовують дані для прийняття обґрунтованих рішень.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468767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Цей підхід дозволяє виміряти ефективність HR-ініціатив, передбачити тренди та оптимізувати процеси управління талантами на всіх етапахEmployee Lifecycle.</a:t>
            </a:r>
            <a:endParaRPr lang="en-US" sz="14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87097"/>
            <a:ext cx="61947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Майбутнє HR-аналітики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50483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HR-аналітика продовжує швидко еволюціонувати, інтегруючи нові технології та методології. Організації, які інвестують у розвиток аналітичних компетенцій та культури прийняття рішень на основі даних, отримують значні конкурентні переваги.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998232"/>
            <a:ext cx="3679031" cy="2111335"/>
          </a:xfrm>
          <a:prstGeom prst="roundRect">
            <a:avLst>
              <a:gd name="adj" fmla="val 2256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32042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Democratization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633430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Доступ до аналітичних інструментів для всіх HR-професіоналів, не лише спеціалістів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2998232"/>
            <a:ext cx="3679031" cy="2111335"/>
          </a:xfrm>
          <a:prstGeom prst="roundRect">
            <a:avLst>
              <a:gd name="adj" fmla="val 2256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77157" y="32042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Real-time insights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3633430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Перехід від історичної звітності до аналізу та реагування в реальному часі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307925"/>
            <a:ext cx="7556421" cy="1476256"/>
          </a:xfrm>
          <a:prstGeom prst="roundRect">
            <a:avLst>
              <a:gd name="adj" fmla="val 32267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9768" y="55139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AI integration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8" y="5943124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Більш широке використання штучного інтелекту для автоматизації та підтримки рішень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3790" y="70074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Успіх у цій сфері вимагає поєднання технічних навичок, бізнес-розуміння та етичної відповідальності.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1694"/>
            <a:ext cx="76947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Три рівні аналітичної зрілості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1091446" y="3932396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733919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2618" y="3882747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527590"/>
            <a:ext cx="24909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Описова аналітика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956810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Констатація фактів: що сталося? Базові звіти, історичні дані, статистика ключових показників.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505093" y="3634740"/>
            <a:ext cx="3917633" cy="198358"/>
          </a:xfrm>
          <a:prstGeom prst="roundRect">
            <a:avLst>
              <a:gd name="adj" fmla="val 4202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07437" y="3436263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6265" y="3585091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4229933"/>
            <a:ext cx="31372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Предиктивна аналітика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05795" y="4659154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Прогнозування майбутнього: що станеться? Моделі передбачення, ідентифікація трендів, оцінка ризиків.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918859" y="3337084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21203" y="3138607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0031" y="3287435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932277"/>
            <a:ext cx="34187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Прескриптивна аналітика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19561" y="4361498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Рекомендації до дії: що робити? Конкретні поради, оптимізація рішень, сценарне планування.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43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516136"/>
            <a:ext cx="7642622" cy="1173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Описова аналітика: фундамент data-driven HR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50689" y="1970603"/>
            <a:ext cx="7642622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Описова аналітика відповідає на питання "що сталося?" та формує базу для більш складних видів аналізу. Вона включає збір історичних даних, створення звітів та візуалізацію ключових метрик.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50689" y="3082171"/>
            <a:ext cx="7642622" cy="2224207"/>
          </a:xfrm>
          <a:prstGeom prst="roundRect">
            <a:avLst>
              <a:gd name="adj" fmla="val 3544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61192" y="3292673"/>
            <a:ext cx="2577108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Основні інструменти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961192" y="369843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Звіти про плинність кадрів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961192" y="406419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Статистика найму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61192" y="442995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Аналіз структури персоналу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961192" y="479571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Моніторинг продуктивності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750689" y="5494020"/>
            <a:ext cx="7642622" cy="2224207"/>
          </a:xfrm>
          <a:prstGeom prst="roundRect">
            <a:avLst>
              <a:gd name="adj" fmla="val 3544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61192" y="5704523"/>
            <a:ext cx="2463165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Цінність для бізнесу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961192" y="611028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Розуміння поточного стану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961192" y="647604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Виявлення патернів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961192" y="684180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Бенчмаркінг показників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961192" y="7207568"/>
            <a:ext cx="722161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Базова звітність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7096" y="396716"/>
            <a:ext cx="8231267" cy="450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Предиктивна аналітика: погляд у майбутнє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77096" y="1193721"/>
            <a:ext cx="5179219" cy="692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Предиктивна аналітика використовує статистичні моделі та machine learning для передбачення майбутніх подій. Вона дозволяє HR-командам бути проактивними, а не реактивними.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77096" y="2016085"/>
            <a:ext cx="5179219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Ключові застосування: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77096" y="2376726"/>
            <a:ext cx="5179219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Прогнозування ризику звільнення співробітників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77096" y="2658070"/>
            <a:ext cx="5179219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Оцінка ймовірності успіху кандидата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77096" y="2939415"/>
            <a:ext cx="5179219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Передбачення потреб у навчанні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77096" y="3220760"/>
            <a:ext cx="5179219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Планування кадрового резерву</a:t>
            </a:r>
            <a:endParaRPr lang="en-US" sz="11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883" y="1226225"/>
            <a:ext cx="7944922" cy="79449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0637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Прескриптивна аналітика: від прогнозів до рішень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877628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40836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Що робити?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4512826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Прескриптивна аналітика не просто передбачає майбутнє — вона рекомендує конкретні дії для досягнення бажаних результатів.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877628"/>
            <a:ext cx="4215408" cy="2111335"/>
          </a:xfrm>
          <a:prstGeom prst="roundRect">
            <a:avLst>
              <a:gd name="adj" fmla="val 3948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40836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Як це працює?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4512826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Алгоритми аналізують множину сценаріїв та їх наслідків, пропонуючи оптимальні рішення на основі заданих цілей.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877628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7181" y="4083606"/>
            <a:ext cx="31302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Приклади застосування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4512826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Оптимізація компенсаційних пакетів, персоналізовані плани розвитку, стратегії утримання талантів.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0543" y="525780"/>
            <a:ext cx="7615714" cy="1193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Ключові HR-метрики: сфера найму</a:t>
            </a:r>
            <a:endParaRPr lang="en-US" sz="3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0543" y="2005965"/>
            <a:ext cx="477560" cy="4775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66823" y="2119313"/>
            <a:ext cx="2388037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Time to Hire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966823" y="2532340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Середній час від публікації вакансії до прийняття пропозиції. Показник ефективності процесу рекрутингу.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0543" y="3525917"/>
            <a:ext cx="477560" cy="4775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66823" y="3639264"/>
            <a:ext cx="2388037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Cost per Hire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6966823" y="4052292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Вартість залучення одного співробітника, включаючи всі витрати на рекрутинг та онбординг.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0543" y="5045869"/>
            <a:ext cx="477560" cy="4775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66823" y="5159216"/>
            <a:ext cx="2388037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Quality of Hire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966823" y="5572244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Комплексна оцінка якості нових співробітників через продуктивність, утримання та культурну відповідність.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0543" y="6565821"/>
            <a:ext cx="477560" cy="47756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966823" y="6679168"/>
            <a:ext cx="2388037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Candidate Pipeline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966823" y="7092196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Аналіз воронки кандидатів на кожному етапі процесу найму для виявлення вузьких місць.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7706797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Метрики навчання та розвитку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4697135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Вимірювання ефективності L&amp;D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8070" y="210371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Оцінка програм навчання виходить за межі простого підрахунку годин тренінгів. Сучасні метрики фокусуються на бізнес-впливі та розвитку компетенцій.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748070" y="3211711"/>
            <a:ext cx="420767" cy="420767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355765" y="3276005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Training ROI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355765" y="3755231"/>
            <a:ext cx="573131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Співвідношення вигоди від навчання до його вартості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48070" y="4428411"/>
            <a:ext cx="420767" cy="420767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355765" y="4492704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Skill Gap Analysis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355765" y="4971931"/>
            <a:ext cx="573131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Різниця між наявними та необхідними компетенціями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8070" y="5645110"/>
            <a:ext cx="420767" cy="420767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55765" y="5709404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Learning Impact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1355765" y="6188631"/>
            <a:ext cx="573131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Вплив навчання на продуктивність та результати бізнесу</a:t>
            </a:r>
            <a:endParaRPr lang="en-US" sz="14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3958"/>
            <a:ext cx="109132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Метрики ефективності та продуктивності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60050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360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630918" y="4163020"/>
            <a:ext cx="2507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Комплексна оцінка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592241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Зворотній зв'язок від керівників, колег, підлеглих та самооцінка для повної картини ефективності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223986" y="3260050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OKR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6074688" y="41630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Цілі та результати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223986" y="459224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Система постановки цілей та вимірювання прогресу для align'у особистих та бізнес-цілей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654302" y="3260050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KPI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10459998" y="4163020"/>
            <a:ext cx="25709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Ключові показники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654302" y="4592241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Специфічні метрики продуктивності для кожної ролі та функції в організації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76810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Ці метрики допомагають об'єктивно оцінити внесок кожного співробітника та ідентифікувати зони для розвитку та підтримки.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2025-10-28T13:18:26Z</dcterms:created>
  <dcterms:modified xsi:type="dcterms:W3CDTF">2025-10-28T13:18:26Z</dcterms:modified>
</cp:coreProperties>
</file>