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notesMasterIdLst>
    <p:notesMasterId r:id="rId22"/>
  </p:notesMasterIdLst>
  <p:sldSz cx="14630400" cy="8229600"/>
  <p:notesSz cx="8229600" cy="14630400"/>
  <p:embeddedFontLst>
    <p:embeddedFont>
      <p:font typeface="Crimson Pro"/>
      <p:regular r:id="rId27"/>
    </p:embeddedFont>
    <p:embeddedFont>
      <p:font typeface="Crimson Pro"/>
      <p:regular r:id="rId28"/>
    </p:embeddedFont>
    <p:embeddedFont>
      <p:font typeface="Crimson Pro"/>
      <p:regular r:id="rId29"/>
    </p:embeddedFont>
    <p:embeddedFont>
      <p:font typeface="Crimson Pro"/>
      <p:regular r:id="rId30"/>
    </p:embeddedFont>
    <p:embeddedFont>
      <p:font typeface="Open Sans"/>
      <p:regular r:id="rId31"/>
    </p:embeddedFont>
    <p:embeddedFont>
      <p:font typeface="Open Sans"/>
      <p:regular r:id="rId32"/>
    </p:embeddedFont>
    <p:embeddedFont>
      <p:font typeface="Open Sans"/>
      <p:regular r:id="rId33"/>
    </p:embeddedFont>
    <p:embeddedFont>
      <p:font typeface="Open Sans"/>
      <p:regular r:id="rId34"/>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27" Type="http://schemas.openxmlformats.org/officeDocument/2006/relationships/font" Target="fonts/font1.fntdata"/><Relationship Id="rId28" Type="http://schemas.openxmlformats.org/officeDocument/2006/relationships/font" Target="fonts/font2.fntdata"/><Relationship Id="rId29" Type="http://schemas.openxmlformats.org/officeDocument/2006/relationships/font" Target="fonts/font3.fntdata"/><Relationship Id="rId30" Type="http://schemas.openxmlformats.org/officeDocument/2006/relationships/font" Target="fonts/font4.fntdata"/><Relationship Id="rId31" Type="http://schemas.openxmlformats.org/officeDocument/2006/relationships/font" Target="fonts/font5.fntdata"/><Relationship Id="rId32" Type="http://schemas.openxmlformats.org/officeDocument/2006/relationships/font" Target="fonts/font6.fntdata"/><Relationship Id="rId33" Type="http://schemas.openxmlformats.org/officeDocument/2006/relationships/font" Target="fonts/font7.fntdata"/><Relationship Id="rId34" Type="http://schemas.openxmlformats.org/officeDocument/2006/relationships/font" Target="fonts/font8.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sp>
        <p:nvSpPr>
          <p:cNvPr id="3" name="Shape 1"/>
          <p:cNvSpPr/>
          <p:nvPr/>
        </p:nvSpPr>
        <p:spPr>
          <a:xfrm>
            <a:off x="0" y="0"/>
            <a:ext cx="14630400" cy="8229600"/>
          </a:xfrm>
          <a:prstGeom prst="rect">
            <a:avLst/>
          </a:prstGeom>
          <a:solidFill>
            <a:srgbClr val="FFFCFA"/>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sp>
        <p:nvSpPr>
          <p:cNvPr id="3" name="Shape 1"/>
          <p:cNvSpPr/>
          <p:nvPr/>
        </p:nvSpPr>
        <p:spPr>
          <a:xfrm>
            <a:off x="0" y="0"/>
            <a:ext cx="14630400" cy="8229600"/>
          </a:xfrm>
          <a:prstGeom prst="rect">
            <a:avLst/>
          </a:prstGeom>
          <a:solidFill>
            <a:srgbClr val="FFFCFA"/>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sp>
        <p:nvSpPr>
          <p:cNvPr id="3" name="Shape 1"/>
          <p:cNvSpPr/>
          <p:nvPr/>
        </p:nvSpPr>
        <p:spPr>
          <a:xfrm>
            <a:off x="0" y="0"/>
            <a:ext cx="14630400" cy="8229600"/>
          </a:xfrm>
          <a:prstGeom prst="rect">
            <a:avLst/>
          </a:prstGeom>
          <a:solidFill>
            <a:srgbClr val="FFFCFA"/>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sp>
        <p:nvSpPr>
          <p:cNvPr id="3" name="Shape 1"/>
          <p:cNvSpPr/>
          <p:nvPr/>
        </p:nvSpPr>
        <p:spPr>
          <a:xfrm>
            <a:off x="0" y="0"/>
            <a:ext cx="14630400" cy="8229600"/>
          </a:xfrm>
          <a:prstGeom prst="rect">
            <a:avLst/>
          </a:prstGeom>
          <a:solidFill>
            <a:srgbClr val="FFFCFA"/>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sp>
        <p:nvSpPr>
          <p:cNvPr id="3" name="Shape 1"/>
          <p:cNvSpPr/>
          <p:nvPr/>
        </p:nvSpPr>
        <p:spPr>
          <a:xfrm>
            <a:off x="0" y="0"/>
            <a:ext cx="14630400" cy="8229600"/>
          </a:xfrm>
          <a:prstGeom prst="rect">
            <a:avLst/>
          </a:prstGeom>
          <a:solidFill>
            <a:srgbClr val="FFFCFA"/>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sp>
        <p:nvSpPr>
          <p:cNvPr id="3" name="Shape 1"/>
          <p:cNvSpPr/>
          <p:nvPr/>
        </p:nvSpPr>
        <p:spPr>
          <a:xfrm>
            <a:off x="0" y="0"/>
            <a:ext cx="14630400" cy="8229600"/>
          </a:xfrm>
          <a:prstGeom prst="rect">
            <a:avLst/>
          </a:prstGeom>
          <a:solidFill>
            <a:srgbClr val="FFFCFA"/>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sp>
        <p:nvSpPr>
          <p:cNvPr id="3" name="Shape 1"/>
          <p:cNvSpPr/>
          <p:nvPr/>
        </p:nvSpPr>
        <p:spPr>
          <a:xfrm>
            <a:off x="0" y="0"/>
            <a:ext cx="14630400" cy="8229600"/>
          </a:xfrm>
          <a:prstGeom prst="rect">
            <a:avLst/>
          </a:prstGeom>
          <a:solidFill>
            <a:srgbClr val="FFFCFA"/>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sp>
        <p:nvSpPr>
          <p:cNvPr id="3" name="Shape 1"/>
          <p:cNvSpPr/>
          <p:nvPr/>
        </p:nvSpPr>
        <p:spPr>
          <a:xfrm>
            <a:off x="0" y="0"/>
            <a:ext cx="14630400" cy="8229600"/>
          </a:xfrm>
          <a:prstGeom prst="rect">
            <a:avLst/>
          </a:prstGeom>
          <a:solidFill>
            <a:srgbClr val="FFFCFA"/>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sp>
        <p:nvSpPr>
          <p:cNvPr id="3" name="Shape 1"/>
          <p:cNvSpPr/>
          <p:nvPr/>
        </p:nvSpPr>
        <p:spPr>
          <a:xfrm>
            <a:off x="0" y="0"/>
            <a:ext cx="14630400" cy="8229600"/>
          </a:xfrm>
          <a:prstGeom prst="rect">
            <a:avLst/>
          </a:prstGeom>
          <a:solidFill>
            <a:srgbClr val="FFFCFA"/>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sp>
        <p:nvSpPr>
          <p:cNvPr id="3" name="Shape 1"/>
          <p:cNvSpPr/>
          <p:nvPr/>
        </p:nvSpPr>
        <p:spPr>
          <a:xfrm>
            <a:off x="0" y="0"/>
            <a:ext cx="14630400" cy="8229600"/>
          </a:xfrm>
          <a:prstGeom prst="rect">
            <a:avLst/>
          </a:prstGeom>
          <a:solidFill>
            <a:srgbClr val="FFFCFA"/>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sp>
        <p:nvSpPr>
          <p:cNvPr id="3" name="Shape 1"/>
          <p:cNvSpPr/>
          <p:nvPr/>
        </p:nvSpPr>
        <p:spPr>
          <a:xfrm>
            <a:off x="0" y="0"/>
            <a:ext cx="14630400" cy="8229600"/>
          </a:xfrm>
          <a:prstGeom prst="rect">
            <a:avLst/>
          </a:prstGeom>
          <a:solidFill>
            <a:srgbClr val="FFFCFA"/>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sp>
        <p:nvSpPr>
          <p:cNvPr id="3" name="Shape 1"/>
          <p:cNvSpPr/>
          <p:nvPr/>
        </p:nvSpPr>
        <p:spPr>
          <a:xfrm>
            <a:off x="0" y="0"/>
            <a:ext cx="14630400" cy="8229600"/>
          </a:xfrm>
          <a:prstGeom prst="rect">
            <a:avLst/>
          </a:prstGeom>
          <a:solidFill>
            <a:srgbClr val="FFFCFA"/>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sp>
        <p:nvSpPr>
          <p:cNvPr id="3" name="Shape 1"/>
          <p:cNvSpPr/>
          <p:nvPr/>
        </p:nvSpPr>
        <p:spPr>
          <a:xfrm>
            <a:off x="0" y="0"/>
            <a:ext cx="14630400" cy="8229600"/>
          </a:xfrm>
          <a:prstGeom prst="rect">
            <a:avLst/>
          </a:prstGeom>
          <a:solidFill>
            <a:srgbClr val="FFFCFA"/>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sp>
        <p:nvSpPr>
          <p:cNvPr id="3" name="Shape 1"/>
          <p:cNvSpPr/>
          <p:nvPr/>
        </p:nvSpPr>
        <p:spPr>
          <a:xfrm>
            <a:off x="0" y="0"/>
            <a:ext cx="14630400" cy="8229600"/>
          </a:xfrm>
          <a:prstGeom prst="rect">
            <a:avLst/>
          </a:prstGeom>
          <a:solidFill>
            <a:srgbClr val="FFFCFA"/>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sp>
        <p:nvSpPr>
          <p:cNvPr id="3" name="Shape 1"/>
          <p:cNvSpPr/>
          <p:nvPr/>
        </p:nvSpPr>
        <p:spPr>
          <a:xfrm>
            <a:off x="0" y="0"/>
            <a:ext cx="14630400" cy="8229600"/>
          </a:xfrm>
          <a:prstGeom prst="rect">
            <a:avLst/>
          </a:prstGeom>
          <a:solidFill>
            <a:srgbClr val="FFFCFA"/>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sp>
        <p:nvSpPr>
          <p:cNvPr id="3" name="Shape 1"/>
          <p:cNvSpPr/>
          <p:nvPr/>
        </p:nvSpPr>
        <p:spPr>
          <a:xfrm>
            <a:off x="0" y="0"/>
            <a:ext cx="14630400" cy="8229600"/>
          </a:xfrm>
          <a:prstGeom prst="rect">
            <a:avLst/>
          </a:prstGeom>
          <a:solidFill>
            <a:srgbClr val="FFFCFA"/>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sp>
        <p:nvSpPr>
          <p:cNvPr id="3" name="Shape 1"/>
          <p:cNvSpPr/>
          <p:nvPr/>
        </p:nvSpPr>
        <p:spPr>
          <a:xfrm>
            <a:off x="0" y="0"/>
            <a:ext cx="14630400" cy="8229600"/>
          </a:xfrm>
          <a:prstGeom prst="rect">
            <a:avLst/>
          </a:prstGeom>
          <a:solidFill>
            <a:srgbClr val="FFFCFA"/>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sp>
        <p:nvSpPr>
          <p:cNvPr id="3" name="Shape 1"/>
          <p:cNvSpPr/>
          <p:nvPr/>
        </p:nvSpPr>
        <p:spPr>
          <a:xfrm>
            <a:off x="0" y="0"/>
            <a:ext cx="14630400" cy="8229600"/>
          </a:xfrm>
          <a:prstGeom prst="rect">
            <a:avLst/>
          </a:prstGeom>
          <a:solidFill>
            <a:srgbClr val="FFFCFA"/>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sp>
        <p:nvSpPr>
          <p:cNvPr id="3" name="Shape 1"/>
          <p:cNvSpPr/>
          <p:nvPr/>
        </p:nvSpPr>
        <p:spPr>
          <a:xfrm>
            <a:off x="0" y="0"/>
            <a:ext cx="14630400" cy="8229600"/>
          </a:xfrm>
          <a:prstGeom prst="rect">
            <a:avLst/>
          </a:prstGeom>
          <a:solidFill>
            <a:srgbClr val="FFFCFA"/>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sp>
        <p:nvSpPr>
          <p:cNvPr id="3" name="Shape 1"/>
          <p:cNvSpPr/>
          <p:nvPr/>
        </p:nvSpPr>
        <p:spPr>
          <a:xfrm>
            <a:off x="0" y="0"/>
            <a:ext cx="14630400" cy="8229600"/>
          </a:xfrm>
          <a:prstGeom prst="rect">
            <a:avLst/>
          </a:prstGeom>
          <a:solidFill>
            <a:srgbClr val="FFFCFA"/>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slideLayout" Target="../slideLayouts/slideLayout11.xml"/><Relationship Id="rId3"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image" Target="../media/image-11-3.svg"/><Relationship Id="rId4" Type="http://schemas.openxmlformats.org/officeDocument/2006/relationships/image" Target="../media/image-11-4.png"/><Relationship Id="rId5" Type="http://schemas.openxmlformats.org/officeDocument/2006/relationships/image" Target="../media/image-11-5.png"/><Relationship Id="rId6" Type="http://schemas.openxmlformats.org/officeDocument/2006/relationships/image" Target="../media/image-11-6.svg"/><Relationship Id="rId7" Type="http://schemas.openxmlformats.org/officeDocument/2006/relationships/image" Target="../media/image-11-7.png"/><Relationship Id="rId8" Type="http://schemas.openxmlformats.org/officeDocument/2006/relationships/image" Target="../media/image-11-8.png"/><Relationship Id="rId9" Type="http://schemas.openxmlformats.org/officeDocument/2006/relationships/image" Target="../media/image-11-9.svg"/><Relationship Id="rId10" Type="http://schemas.openxmlformats.org/officeDocument/2006/relationships/image" Target="../media/image-11-10.png"/><Relationship Id="rId11" Type="http://schemas.openxmlformats.org/officeDocument/2006/relationships/image" Target="../media/image-11-11.png"/><Relationship Id="rId12" Type="http://schemas.openxmlformats.org/officeDocument/2006/relationships/image" Target="../media/image-11-12.svg"/><Relationship Id="rId13" Type="http://schemas.openxmlformats.org/officeDocument/2006/relationships/image" Target="../media/image-11-13.png"/><Relationship Id="rId14" Type="http://schemas.openxmlformats.org/officeDocument/2006/relationships/image" Target="../media/image-11-14.png"/><Relationship Id="rId15" Type="http://schemas.openxmlformats.org/officeDocument/2006/relationships/image" Target="../media/image-11-15.svg"/><Relationship Id="rId16" Type="http://schemas.openxmlformats.org/officeDocument/2006/relationships/image" Target="../media/image-11-16.png"/><Relationship Id="rId17" Type="http://schemas.openxmlformats.org/officeDocument/2006/relationships/image" Target="../media/image-11-17.png"/><Relationship Id="rId18" Type="http://schemas.openxmlformats.org/officeDocument/2006/relationships/image" Target="../media/image-11-18.svg"/><Relationship Id="rId19" Type="http://schemas.openxmlformats.org/officeDocument/2006/relationships/slideLayout" Target="../slideLayouts/slideLayout12.xml"/><Relationship Id="rId20"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png"/><Relationship Id="rId3" Type="http://schemas.openxmlformats.org/officeDocument/2006/relationships/image" Target="../media/image-12-3.svg"/><Relationship Id="rId4" Type="http://schemas.openxmlformats.org/officeDocument/2006/relationships/image" Target="../media/image-12-4.png"/><Relationship Id="rId5" Type="http://schemas.openxmlformats.org/officeDocument/2006/relationships/image" Target="../media/image-12-5.svg"/><Relationship Id="rId6" Type="http://schemas.openxmlformats.org/officeDocument/2006/relationships/image" Target="../media/image-12-6.png"/><Relationship Id="rId7" Type="http://schemas.openxmlformats.org/officeDocument/2006/relationships/image" Target="../media/image-12-7.svg"/><Relationship Id="rId8" Type="http://schemas.openxmlformats.org/officeDocument/2006/relationships/slideLayout" Target="../slideLayouts/slideLayout13.xml"/><Relationship Id="rId9"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slideLayout" Target="../slideLayouts/slideLayout15.xml"/><Relationship Id="rId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svg"/><Relationship Id="rId3" Type="http://schemas.openxmlformats.org/officeDocument/2006/relationships/image" Target="../media/image-15-3.png"/><Relationship Id="rId4" Type="http://schemas.openxmlformats.org/officeDocument/2006/relationships/image" Target="../media/image-15-4.svg"/><Relationship Id="rId5" Type="http://schemas.openxmlformats.org/officeDocument/2006/relationships/image" Target="../media/image-15-5.png"/><Relationship Id="rId6" Type="http://schemas.openxmlformats.org/officeDocument/2006/relationships/image" Target="../media/image-15-6.svg"/><Relationship Id="rId7" Type="http://schemas.openxmlformats.org/officeDocument/2006/relationships/slideLayout" Target="../slideLayouts/slideLayout16.xml"/><Relationship Id="rId8"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slideLayout" Target="../slideLayouts/slideLayout18.xml"/><Relationship Id="rId3"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png"/><Relationship Id="rId3" Type="http://schemas.openxmlformats.org/officeDocument/2006/relationships/image" Target="../media/image-18-3.svg"/><Relationship Id="rId4" Type="http://schemas.openxmlformats.org/officeDocument/2006/relationships/image" Target="../media/image-18-4.png"/><Relationship Id="rId5" Type="http://schemas.openxmlformats.org/officeDocument/2006/relationships/image" Target="../media/image-18-5.svg"/><Relationship Id="rId6" Type="http://schemas.openxmlformats.org/officeDocument/2006/relationships/image" Target="../media/image-18-6.png"/><Relationship Id="rId7" Type="http://schemas.openxmlformats.org/officeDocument/2006/relationships/image" Target="../media/image-18-7.svg"/><Relationship Id="rId8" Type="http://schemas.openxmlformats.org/officeDocument/2006/relationships/image" Target="../media/image-18-8.png"/><Relationship Id="rId9" Type="http://schemas.openxmlformats.org/officeDocument/2006/relationships/image" Target="../media/image-18-9.svg"/><Relationship Id="rId10" Type="http://schemas.openxmlformats.org/officeDocument/2006/relationships/slideLayout" Target="../slideLayouts/slideLayout19.xml"/><Relationship Id="rId11"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png"/><Relationship Id="rId3" Type="http://schemas.openxmlformats.org/officeDocument/2006/relationships/image" Target="../media/image-19-3.png"/><Relationship Id="rId4" Type="http://schemas.openxmlformats.org/officeDocument/2006/relationships/slideLayout" Target="../slideLayouts/slideLayout20.xml"/><Relationship Id="rId5"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3.xml"/><Relationship Id="rId3"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svg"/><Relationship Id="rId3" Type="http://schemas.openxmlformats.org/officeDocument/2006/relationships/image" Target="../media/image-3-3.png"/><Relationship Id="rId4" Type="http://schemas.openxmlformats.org/officeDocument/2006/relationships/image" Target="../media/image-3-4.svg"/><Relationship Id="rId5" Type="http://schemas.openxmlformats.org/officeDocument/2006/relationships/image" Target="../media/image-3-5.png"/><Relationship Id="rId6" Type="http://schemas.openxmlformats.org/officeDocument/2006/relationships/image" Target="../media/image-3-6.svg"/><Relationship Id="rId7" Type="http://schemas.openxmlformats.org/officeDocument/2006/relationships/slideLayout" Target="../slideLayouts/slideLayout4.xml"/><Relationship Id="rId8"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5.xml"/><Relationship Id="rId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slideLayout" Target="../slideLayouts/slideLayout7.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sv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7-6.svg"/><Relationship Id="rId7" Type="http://schemas.openxmlformats.org/officeDocument/2006/relationships/image" Target="../media/image-7-7.png"/><Relationship Id="rId8" Type="http://schemas.openxmlformats.org/officeDocument/2006/relationships/image" Target="../media/image-7-8.png"/><Relationship Id="rId9" Type="http://schemas.openxmlformats.org/officeDocument/2006/relationships/image" Target="../media/image-7-9.svg"/><Relationship Id="rId10" Type="http://schemas.openxmlformats.org/officeDocument/2006/relationships/image" Target="../media/image-7-10.png"/><Relationship Id="rId11" Type="http://schemas.openxmlformats.org/officeDocument/2006/relationships/image" Target="../media/image-7-11.png"/><Relationship Id="rId12" Type="http://schemas.openxmlformats.org/officeDocument/2006/relationships/image" Target="../media/image-7-12.svg"/><Relationship Id="rId13" Type="http://schemas.openxmlformats.org/officeDocument/2006/relationships/image" Target="../media/image-7-13.png"/><Relationship Id="rId14" Type="http://schemas.openxmlformats.org/officeDocument/2006/relationships/image" Target="../media/image-7-14.png"/><Relationship Id="rId15" Type="http://schemas.openxmlformats.org/officeDocument/2006/relationships/image" Target="../media/image-7-15.svg"/><Relationship Id="rId16" Type="http://schemas.openxmlformats.org/officeDocument/2006/relationships/slideLayout" Target="../slideLayouts/slideLayout8.xml"/><Relationship Id="rId17"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slideLayout" Target="../slideLayouts/slideLayout9.xml"/><Relationship Id="rId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80190" y="2241947"/>
            <a:ext cx="7556421" cy="1860233"/>
          </a:xfrm>
          <a:prstGeom prst="rect">
            <a:avLst/>
          </a:prstGeom>
          <a:noFill/>
          <a:ln/>
        </p:spPr>
        <p:txBody>
          <a:bodyPr wrap="square" lIns="0" tIns="0" rIns="0" bIns="0" rtlCol="0" anchor="t"/>
          <a:lstStyle/>
          <a:p>
            <a:pPr algn="l" indent="0" marL="0">
              <a:lnSpc>
                <a:spcPts val="4850"/>
              </a:lnSpc>
              <a:buNone/>
            </a:pPr>
            <a:r>
              <a:rPr lang="en-US" sz="3900" b="1" dirty="0">
                <a:solidFill>
                  <a:srgbClr val="443728"/>
                </a:solidFill>
                <a:latin typeface="Crimson Pro Bold" pitchFamily="34" charset="0"/>
                <a:ea typeface="Crimson Pro Bold" pitchFamily="34" charset="-122"/>
                <a:cs typeface="Crimson Pro Bold" pitchFamily="34" charset="-120"/>
              </a:rPr>
              <a:t>Організаційна культура, добробут та досвід співробітників</a:t>
            </a:r>
            <a:endParaRPr lang="en-US" sz="3900" dirty="0"/>
          </a:p>
        </p:txBody>
      </p:sp>
      <p:sp>
        <p:nvSpPr>
          <p:cNvPr id="4" name="Text 1"/>
          <p:cNvSpPr/>
          <p:nvPr/>
        </p:nvSpPr>
        <p:spPr>
          <a:xfrm>
            <a:off x="6280190" y="4399836"/>
            <a:ext cx="7556421" cy="1587698"/>
          </a:xfrm>
          <a:prstGeom prst="rect">
            <a:avLst/>
          </a:prstGeom>
          <a:noFill/>
          <a:ln/>
        </p:spPr>
        <p:txBody>
          <a:bodyPr wrap="square" lIns="0" tIns="0" rIns="0" bIns="0" rtlCol="0" anchor="t"/>
          <a:lstStyle/>
          <a:p>
            <a:pPr algn="l" indent="0" marL="0">
              <a:lnSpc>
                <a:spcPts val="2500"/>
              </a:lnSpc>
              <a:buNone/>
            </a:pPr>
            <a:r>
              <a:rPr lang="en-US" sz="1550" dirty="0">
                <a:solidFill>
                  <a:srgbClr val="443728"/>
                </a:solidFill>
                <a:latin typeface="Open Sans" pitchFamily="34" charset="0"/>
                <a:ea typeface="Open Sans" pitchFamily="34" charset="-122"/>
                <a:cs typeface="Open Sans" pitchFamily="34" charset="-120"/>
              </a:rPr>
              <a:t>Сучасне управління людськими ресурсами вимагає комплексного підходу до створення організаційної культури, що забезпечує психологічну безпеку, стимулює інновації та підтримує добробут кожного співробітника. Ця презентація розкриває взаємозв'язки між культурою організації, досвідом працівників та стратегіями різноманітності й інклюзивності.</a:t>
            </a:r>
            <a:endParaRPr lang="en-US" sz="15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588883" y="404813"/>
            <a:ext cx="11294626" cy="460177"/>
          </a:xfrm>
          <a:prstGeom prst="rect">
            <a:avLst/>
          </a:prstGeom>
          <a:noFill/>
          <a:ln/>
        </p:spPr>
        <p:txBody>
          <a:bodyPr wrap="none" lIns="0" tIns="0" rIns="0" bIns="0" rtlCol="0" anchor="t"/>
          <a:lstStyle/>
          <a:p>
            <a:pPr algn="l" indent="0" marL="0">
              <a:lnSpc>
                <a:spcPts val="3600"/>
              </a:lnSpc>
              <a:buNone/>
            </a:pPr>
            <a:r>
              <a:rPr lang="en-US" sz="2850" b="1" dirty="0">
                <a:solidFill>
                  <a:srgbClr val="443728"/>
                </a:solidFill>
                <a:latin typeface="Crimson Pro Bold" pitchFamily="34" charset="0"/>
                <a:ea typeface="Crimson Pro Bold" pitchFamily="34" charset="-122"/>
                <a:cs typeface="Crimson Pro Bold" pitchFamily="34" charset="-120"/>
              </a:rPr>
              <a:t>Ключові моменти, що мають значення (Moments That Matter)</a:t>
            </a:r>
            <a:endParaRPr lang="en-US" sz="2850" dirty="0"/>
          </a:p>
        </p:txBody>
      </p:sp>
      <p:sp>
        <p:nvSpPr>
          <p:cNvPr id="3" name="Text 1"/>
          <p:cNvSpPr/>
          <p:nvPr/>
        </p:nvSpPr>
        <p:spPr>
          <a:xfrm>
            <a:off x="588883" y="1218367"/>
            <a:ext cx="6546771" cy="706874"/>
          </a:xfrm>
          <a:prstGeom prst="rect">
            <a:avLst/>
          </a:prstGeom>
          <a:noFill/>
          <a:ln/>
        </p:spPr>
        <p:txBody>
          <a:bodyPr wrap="square" lIns="0" tIns="0" rIns="0" bIns="0" rtlCol="0" anchor="t"/>
          <a:lstStyle/>
          <a:p>
            <a:pPr algn="l" indent="0" marL="0">
              <a:lnSpc>
                <a:spcPts val="1850"/>
              </a:lnSpc>
              <a:buNone/>
            </a:pPr>
            <a:r>
              <a:rPr lang="en-US" sz="1150" dirty="0">
                <a:solidFill>
                  <a:srgbClr val="443728"/>
                </a:solidFill>
                <a:latin typeface="Open Sans" pitchFamily="34" charset="0"/>
                <a:ea typeface="Open Sans" pitchFamily="34" charset="-122"/>
                <a:cs typeface="Open Sans" pitchFamily="34" charset="-120"/>
              </a:rPr>
              <a:t>Це критичні точки в досвіді співробітника, які мають непропорційно великий вплив на загальне сприйняття організації та рівень залученості. Ці моменти можуть бути як позитивними, так і негативними.</a:t>
            </a:r>
            <a:endParaRPr lang="en-US" sz="1150" dirty="0"/>
          </a:p>
        </p:txBody>
      </p:sp>
      <p:sp>
        <p:nvSpPr>
          <p:cNvPr id="4" name="Text 2"/>
          <p:cNvSpPr/>
          <p:nvPr/>
        </p:nvSpPr>
        <p:spPr>
          <a:xfrm>
            <a:off x="588883" y="2072402"/>
            <a:ext cx="3017758" cy="230029"/>
          </a:xfrm>
          <a:prstGeom prst="rect">
            <a:avLst/>
          </a:prstGeom>
          <a:noFill/>
          <a:ln/>
        </p:spPr>
        <p:txBody>
          <a:bodyPr wrap="none" lIns="0" tIns="0" rIns="0" bIns="0" rtlCol="0" anchor="t"/>
          <a:lstStyle/>
          <a:p>
            <a:pPr algn="l" indent="0" marL="0">
              <a:lnSpc>
                <a:spcPts val="1800"/>
              </a:lnSpc>
              <a:buNone/>
            </a:pPr>
            <a:r>
              <a:rPr lang="en-US" sz="1400" b="1" dirty="0">
                <a:solidFill>
                  <a:srgbClr val="443728"/>
                </a:solidFill>
                <a:latin typeface="Crimson Pro Bold" pitchFamily="34" charset="0"/>
                <a:ea typeface="Crimson Pro Bold" pitchFamily="34" charset="-122"/>
                <a:cs typeface="Crimson Pro Bold" pitchFamily="34" charset="-120"/>
              </a:rPr>
              <a:t>Приклади ключових моментів:</a:t>
            </a:r>
            <a:endParaRPr lang="en-US" sz="1400" dirty="0"/>
          </a:p>
        </p:txBody>
      </p:sp>
      <p:sp>
        <p:nvSpPr>
          <p:cNvPr id="5" name="Text 3"/>
          <p:cNvSpPr/>
          <p:nvPr/>
        </p:nvSpPr>
        <p:spPr>
          <a:xfrm>
            <a:off x="588883" y="2449592"/>
            <a:ext cx="6546771" cy="235625"/>
          </a:xfrm>
          <a:prstGeom prst="rect">
            <a:avLst/>
          </a:prstGeom>
          <a:noFill/>
          <a:ln/>
        </p:spPr>
        <p:txBody>
          <a:bodyPr wrap="none" lIns="0" tIns="0" rIns="0" bIns="0" rtlCol="0" anchor="t"/>
          <a:lstStyle/>
          <a:p>
            <a:pPr algn="l" marL="342900" indent="-342900">
              <a:lnSpc>
                <a:spcPts val="1850"/>
              </a:lnSpc>
              <a:buSzPct val="100000"/>
              <a:buChar char="•"/>
            </a:pPr>
            <a:r>
              <a:rPr lang="en-US" sz="1150" dirty="0">
                <a:solidFill>
                  <a:srgbClr val="443728"/>
                </a:solidFill>
                <a:latin typeface="Open Sans" pitchFamily="34" charset="0"/>
                <a:ea typeface="Open Sans" pitchFamily="34" charset="-122"/>
                <a:cs typeface="Open Sans" pitchFamily="34" charset="-120"/>
              </a:rPr>
              <a:t>Перший робочий день</a:t>
            </a:r>
            <a:endParaRPr lang="en-US" sz="1150" dirty="0"/>
          </a:p>
        </p:txBody>
      </p:sp>
      <p:sp>
        <p:nvSpPr>
          <p:cNvPr id="6" name="Text 4"/>
          <p:cNvSpPr/>
          <p:nvPr/>
        </p:nvSpPr>
        <p:spPr>
          <a:xfrm>
            <a:off x="588883" y="2736652"/>
            <a:ext cx="6546771" cy="235625"/>
          </a:xfrm>
          <a:prstGeom prst="rect">
            <a:avLst/>
          </a:prstGeom>
          <a:noFill/>
          <a:ln/>
        </p:spPr>
        <p:txBody>
          <a:bodyPr wrap="none" lIns="0" tIns="0" rIns="0" bIns="0" rtlCol="0" anchor="t"/>
          <a:lstStyle/>
          <a:p>
            <a:pPr algn="l" marL="342900" indent="-342900">
              <a:lnSpc>
                <a:spcPts val="1850"/>
              </a:lnSpc>
              <a:buSzPct val="100000"/>
              <a:buChar char="•"/>
            </a:pPr>
            <a:r>
              <a:rPr lang="en-US" sz="1150" dirty="0">
                <a:solidFill>
                  <a:srgbClr val="443728"/>
                </a:solidFill>
                <a:latin typeface="Open Sans" pitchFamily="34" charset="0"/>
                <a:ea typeface="Open Sans" pitchFamily="34" charset="-122"/>
                <a:cs typeface="Open Sans" pitchFamily="34" charset="-120"/>
              </a:rPr>
              <a:t>Отримання першого проєкту</a:t>
            </a:r>
            <a:endParaRPr lang="en-US" sz="1150" dirty="0"/>
          </a:p>
        </p:txBody>
      </p:sp>
      <p:sp>
        <p:nvSpPr>
          <p:cNvPr id="7" name="Text 5"/>
          <p:cNvSpPr/>
          <p:nvPr/>
        </p:nvSpPr>
        <p:spPr>
          <a:xfrm>
            <a:off x="588883" y="3023711"/>
            <a:ext cx="6546771" cy="235625"/>
          </a:xfrm>
          <a:prstGeom prst="rect">
            <a:avLst/>
          </a:prstGeom>
          <a:noFill/>
          <a:ln/>
        </p:spPr>
        <p:txBody>
          <a:bodyPr wrap="none" lIns="0" tIns="0" rIns="0" bIns="0" rtlCol="0" anchor="t"/>
          <a:lstStyle/>
          <a:p>
            <a:pPr algn="l" marL="342900" indent="-342900">
              <a:lnSpc>
                <a:spcPts val="1850"/>
              </a:lnSpc>
              <a:buSzPct val="100000"/>
              <a:buChar char="•"/>
            </a:pPr>
            <a:r>
              <a:rPr lang="en-US" sz="1150" dirty="0">
                <a:solidFill>
                  <a:srgbClr val="443728"/>
                </a:solidFill>
                <a:latin typeface="Open Sans" pitchFamily="34" charset="0"/>
                <a:ea typeface="Open Sans" pitchFamily="34" charset="-122"/>
                <a:cs typeface="Open Sans" pitchFamily="34" charset="-120"/>
              </a:rPr>
              <a:t>Річниця роботи в компанії</a:t>
            </a:r>
            <a:endParaRPr lang="en-US" sz="1150" dirty="0"/>
          </a:p>
        </p:txBody>
      </p:sp>
      <p:sp>
        <p:nvSpPr>
          <p:cNvPr id="8" name="Text 6"/>
          <p:cNvSpPr/>
          <p:nvPr/>
        </p:nvSpPr>
        <p:spPr>
          <a:xfrm>
            <a:off x="588883" y="3310771"/>
            <a:ext cx="6546771" cy="235625"/>
          </a:xfrm>
          <a:prstGeom prst="rect">
            <a:avLst/>
          </a:prstGeom>
          <a:noFill/>
          <a:ln/>
        </p:spPr>
        <p:txBody>
          <a:bodyPr wrap="none" lIns="0" tIns="0" rIns="0" bIns="0" rtlCol="0" anchor="t"/>
          <a:lstStyle/>
          <a:p>
            <a:pPr algn="l" marL="342900" indent="-342900">
              <a:lnSpc>
                <a:spcPts val="1850"/>
              </a:lnSpc>
              <a:buSzPct val="100000"/>
              <a:buChar char="•"/>
            </a:pPr>
            <a:r>
              <a:rPr lang="en-US" sz="1150" dirty="0">
                <a:solidFill>
                  <a:srgbClr val="443728"/>
                </a:solidFill>
                <a:latin typeface="Open Sans" pitchFamily="34" charset="0"/>
                <a:ea typeface="Open Sans" pitchFamily="34" charset="-122"/>
                <a:cs typeface="Open Sans" pitchFamily="34" charset="-120"/>
              </a:rPr>
              <a:t>Підвищення або просування</a:t>
            </a:r>
            <a:endParaRPr lang="en-US" sz="1150" dirty="0"/>
          </a:p>
        </p:txBody>
      </p:sp>
      <p:sp>
        <p:nvSpPr>
          <p:cNvPr id="9" name="Text 7"/>
          <p:cNvSpPr/>
          <p:nvPr/>
        </p:nvSpPr>
        <p:spPr>
          <a:xfrm>
            <a:off x="588883" y="3597831"/>
            <a:ext cx="6546771" cy="235625"/>
          </a:xfrm>
          <a:prstGeom prst="rect">
            <a:avLst/>
          </a:prstGeom>
          <a:noFill/>
          <a:ln/>
        </p:spPr>
        <p:txBody>
          <a:bodyPr wrap="none" lIns="0" tIns="0" rIns="0" bIns="0" rtlCol="0" anchor="t"/>
          <a:lstStyle/>
          <a:p>
            <a:pPr algn="l" marL="342900" indent="-342900">
              <a:lnSpc>
                <a:spcPts val="1850"/>
              </a:lnSpc>
              <a:buSzPct val="100000"/>
              <a:buChar char="•"/>
            </a:pPr>
            <a:r>
              <a:rPr lang="en-US" sz="1150" dirty="0">
                <a:solidFill>
                  <a:srgbClr val="443728"/>
                </a:solidFill>
                <a:latin typeface="Open Sans" pitchFamily="34" charset="0"/>
                <a:ea typeface="Open Sans" pitchFamily="34" charset="-122"/>
                <a:cs typeface="Open Sans" pitchFamily="34" charset="-120"/>
              </a:rPr>
              <a:t>Зміна керівника</a:t>
            </a:r>
            <a:endParaRPr lang="en-US" sz="1150" dirty="0"/>
          </a:p>
        </p:txBody>
      </p:sp>
      <p:sp>
        <p:nvSpPr>
          <p:cNvPr id="10" name="Text 8"/>
          <p:cNvSpPr/>
          <p:nvPr/>
        </p:nvSpPr>
        <p:spPr>
          <a:xfrm>
            <a:off x="588883" y="3884890"/>
            <a:ext cx="6546771" cy="235625"/>
          </a:xfrm>
          <a:prstGeom prst="rect">
            <a:avLst/>
          </a:prstGeom>
          <a:noFill/>
          <a:ln/>
        </p:spPr>
        <p:txBody>
          <a:bodyPr wrap="none" lIns="0" tIns="0" rIns="0" bIns="0" rtlCol="0" anchor="t"/>
          <a:lstStyle/>
          <a:p>
            <a:pPr algn="l" marL="342900" indent="-342900">
              <a:lnSpc>
                <a:spcPts val="1850"/>
              </a:lnSpc>
              <a:buSzPct val="100000"/>
              <a:buChar char="•"/>
            </a:pPr>
            <a:r>
              <a:rPr lang="en-US" sz="1150" dirty="0">
                <a:solidFill>
                  <a:srgbClr val="443728"/>
                </a:solidFill>
                <a:latin typeface="Open Sans" pitchFamily="34" charset="0"/>
                <a:ea typeface="Open Sans" pitchFamily="34" charset="-122"/>
                <a:cs typeface="Open Sans" pitchFamily="34" charset="-120"/>
              </a:rPr>
              <a:t>Особисті життєві події (народження дитини, важка хвороба)</a:t>
            </a:r>
            <a:endParaRPr lang="en-US" sz="1150" dirty="0"/>
          </a:p>
        </p:txBody>
      </p:sp>
      <p:sp>
        <p:nvSpPr>
          <p:cNvPr id="11" name="Text 9"/>
          <p:cNvSpPr/>
          <p:nvPr/>
        </p:nvSpPr>
        <p:spPr>
          <a:xfrm>
            <a:off x="588883" y="4171950"/>
            <a:ext cx="6546771" cy="235625"/>
          </a:xfrm>
          <a:prstGeom prst="rect">
            <a:avLst/>
          </a:prstGeom>
          <a:noFill/>
          <a:ln/>
        </p:spPr>
        <p:txBody>
          <a:bodyPr wrap="none" lIns="0" tIns="0" rIns="0" bIns="0" rtlCol="0" anchor="t"/>
          <a:lstStyle/>
          <a:p>
            <a:pPr algn="l" marL="342900" indent="-342900">
              <a:lnSpc>
                <a:spcPts val="1850"/>
              </a:lnSpc>
              <a:buSzPct val="100000"/>
              <a:buChar char="•"/>
            </a:pPr>
            <a:r>
              <a:rPr lang="en-US" sz="1150" dirty="0">
                <a:solidFill>
                  <a:srgbClr val="443728"/>
                </a:solidFill>
                <a:latin typeface="Open Sans" pitchFamily="34" charset="0"/>
                <a:ea typeface="Open Sans" pitchFamily="34" charset="-122"/>
                <a:cs typeface="Open Sans" pitchFamily="34" charset="-120"/>
              </a:rPr>
              <a:t>Кризові ситуації в компанії</a:t>
            </a:r>
            <a:endParaRPr lang="en-US" sz="1150" dirty="0"/>
          </a:p>
        </p:txBody>
      </p:sp>
      <p:pic>
        <p:nvPicPr>
          <p:cNvPr id="12" name="Image 0" descr="preencoded.png">    </p:cNvPr>
          <p:cNvPicPr>
            <a:picLocks noChangeAspect="1"/>
          </p:cNvPicPr>
          <p:nvPr/>
        </p:nvPicPr>
        <p:blipFill>
          <a:blip r:embed="rId1"/>
          <a:stretch>
            <a:fillRect/>
          </a:stretch>
        </p:blipFill>
        <p:spPr>
          <a:xfrm>
            <a:off x="7502366" y="1251466"/>
            <a:ext cx="6546771" cy="6546771"/>
          </a:xfrm>
          <a:prstGeom prst="rect">
            <a:avLst/>
          </a:prstGeom>
        </p:spPr>
      </p:pic>
      <p:sp>
        <p:nvSpPr>
          <p:cNvPr id="13" name="Text 10"/>
          <p:cNvSpPr/>
          <p:nvPr/>
        </p:nvSpPr>
        <p:spPr>
          <a:xfrm>
            <a:off x="7502366" y="7963853"/>
            <a:ext cx="6546771" cy="471249"/>
          </a:xfrm>
          <a:prstGeom prst="rect">
            <a:avLst/>
          </a:prstGeom>
          <a:noFill/>
          <a:ln/>
        </p:spPr>
        <p:txBody>
          <a:bodyPr wrap="square" lIns="0" tIns="0" rIns="0" bIns="0" rtlCol="0" anchor="t"/>
          <a:lstStyle/>
          <a:p>
            <a:pPr algn="l" indent="0" marL="0">
              <a:lnSpc>
                <a:spcPts val="1850"/>
              </a:lnSpc>
              <a:buNone/>
            </a:pPr>
            <a:r>
              <a:rPr lang="en-US" sz="1150" dirty="0">
                <a:solidFill>
                  <a:srgbClr val="443728"/>
                </a:solidFill>
                <a:latin typeface="Open Sans" pitchFamily="34" charset="0"/>
                <a:ea typeface="Open Sans" pitchFamily="34" charset="-122"/>
                <a:cs typeface="Open Sans" pitchFamily="34" charset="-120"/>
              </a:rPr>
              <a:t>Усвідомлене проектування цих моментів дозволяє створювати позитивні емоційні враження, що формують довгострокову лояльність та залученість співробітників.</a:t>
            </a:r>
            <a:endParaRPr lang="en-US" sz="11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93790" y="1053465"/>
            <a:ext cx="8947190" cy="620078"/>
          </a:xfrm>
          <a:prstGeom prst="rect">
            <a:avLst/>
          </a:prstGeom>
          <a:noFill/>
          <a:ln/>
        </p:spPr>
        <p:txBody>
          <a:bodyPr wrap="none" lIns="0" tIns="0" rIns="0" bIns="0" rtlCol="0" anchor="t"/>
          <a:lstStyle/>
          <a:p>
            <a:pPr algn="l" indent="0" marL="0">
              <a:lnSpc>
                <a:spcPts val="4850"/>
              </a:lnSpc>
              <a:buNone/>
            </a:pPr>
            <a:r>
              <a:rPr lang="en-US" sz="3900" b="1" dirty="0">
                <a:solidFill>
                  <a:srgbClr val="443728"/>
                </a:solidFill>
                <a:latin typeface="Crimson Pro Bold" pitchFamily="34" charset="0"/>
                <a:ea typeface="Crimson Pro Bold" pitchFamily="34" charset="-122"/>
                <a:cs typeface="Crimson Pro Bold" pitchFamily="34" charset="-120"/>
              </a:rPr>
              <a:t>Комплексний добробут персоналу</a:t>
            </a:r>
            <a:endParaRPr lang="en-US" sz="3900" dirty="0"/>
          </a:p>
        </p:txBody>
      </p:sp>
      <p:sp>
        <p:nvSpPr>
          <p:cNvPr id="3" name="Text 1"/>
          <p:cNvSpPr/>
          <p:nvPr/>
        </p:nvSpPr>
        <p:spPr>
          <a:xfrm>
            <a:off x="2551748" y="2411492"/>
            <a:ext cx="2480905" cy="310158"/>
          </a:xfrm>
          <a:prstGeom prst="rect">
            <a:avLst/>
          </a:prstGeom>
          <a:noFill/>
          <a:ln/>
        </p:spPr>
        <p:txBody>
          <a:bodyPr wrap="none" lIns="0" tIns="0" rIns="0" bIns="0" rtlCol="0" anchor="t"/>
          <a:lstStyle/>
          <a:p>
            <a:pPr algn="r" indent="0" marL="0">
              <a:lnSpc>
                <a:spcPts val="2400"/>
              </a:lnSpc>
              <a:buNone/>
            </a:pPr>
            <a:r>
              <a:rPr lang="en-US" sz="1950" b="1" dirty="0">
                <a:solidFill>
                  <a:srgbClr val="443728"/>
                </a:solidFill>
                <a:latin typeface="Crimson Pro Bold" pitchFamily="34" charset="0"/>
                <a:ea typeface="Crimson Pro Bold" pitchFamily="34" charset="-122"/>
                <a:cs typeface="Crimson Pro Bold" pitchFamily="34" charset="-120"/>
              </a:rPr>
              <a:t>Фізичне здоров'я</a:t>
            </a:r>
            <a:endParaRPr lang="en-US" sz="1950" dirty="0"/>
          </a:p>
        </p:txBody>
      </p:sp>
      <p:sp>
        <p:nvSpPr>
          <p:cNvPr id="4" name="Text 2"/>
          <p:cNvSpPr/>
          <p:nvPr/>
        </p:nvSpPr>
        <p:spPr>
          <a:xfrm>
            <a:off x="793790" y="2840712"/>
            <a:ext cx="4238863" cy="317540"/>
          </a:xfrm>
          <a:prstGeom prst="rect">
            <a:avLst/>
          </a:prstGeom>
          <a:noFill/>
          <a:ln/>
        </p:spPr>
        <p:txBody>
          <a:bodyPr wrap="none" lIns="0" tIns="0" rIns="0" bIns="0" rtlCol="0" anchor="t"/>
          <a:lstStyle/>
          <a:p>
            <a:pPr algn="r" indent="0" marL="0">
              <a:lnSpc>
                <a:spcPts val="2500"/>
              </a:lnSpc>
              <a:buNone/>
            </a:pPr>
            <a:r>
              <a:rPr lang="en-US" sz="1550" dirty="0">
                <a:solidFill>
                  <a:srgbClr val="443728"/>
                </a:solidFill>
                <a:latin typeface="Open Sans" pitchFamily="34" charset="0"/>
                <a:ea typeface="Open Sans" pitchFamily="34" charset="-122"/>
                <a:cs typeface="Open Sans" pitchFamily="34" charset="-120"/>
              </a:rPr>
              <a:t>Медичне страхування, фітнес, ергономіка</a:t>
            </a:r>
            <a:endParaRPr lang="en-US" sz="1550" dirty="0"/>
          </a:p>
        </p:txBody>
      </p:sp>
      <p:pic>
        <p:nvPicPr>
          <p:cNvPr id="5" name="Image 0" descr="preencoded.png">    </p:cNvPr>
          <p:cNvPicPr>
            <a:picLocks noChangeAspect="1"/>
          </p:cNvPicPr>
          <p:nvPr/>
        </p:nvPicPr>
        <p:blipFill>
          <a:blip r:embed="rId1"/>
          <a:stretch>
            <a:fillRect/>
          </a:stretch>
        </p:blipFill>
        <p:spPr>
          <a:xfrm>
            <a:off x="5032653" y="2070378"/>
            <a:ext cx="4564975" cy="4564975"/>
          </a:xfrm>
          <a:prstGeom prst="rect">
            <a:avLst/>
          </a:prstGeom>
        </p:spPr>
      </p:pic>
      <p:pic>
        <p:nvPicPr>
          <p:cNvPr id="6" name="Image 1" descr="preencoded.png">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87788" y="3195221"/>
            <a:ext cx="279083" cy="279083"/>
          </a:xfrm>
          <a:prstGeom prst="rect">
            <a:avLst/>
          </a:prstGeom>
        </p:spPr>
      </p:pic>
      <p:sp>
        <p:nvSpPr>
          <p:cNvPr id="7" name="Text 3"/>
          <p:cNvSpPr/>
          <p:nvPr/>
        </p:nvSpPr>
        <p:spPr>
          <a:xfrm>
            <a:off x="9597628" y="2252663"/>
            <a:ext cx="2480905" cy="310158"/>
          </a:xfrm>
          <a:prstGeom prst="rect">
            <a:avLst/>
          </a:prstGeom>
          <a:noFill/>
          <a:ln/>
        </p:spPr>
        <p:txBody>
          <a:bodyPr wrap="none" lIns="0" tIns="0" rIns="0" bIns="0" rtlCol="0" anchor="t"/>
          <a:lstStyle/>
          <a:p>
            <a:pPr algn="l" indent="0" marL="0">
              <a:lnSpc>
                <a:spcPts val="2400"/>
              </a:lnSpc>
              <a:buNone/>
            </a:pPr>
            <a:r>
              <a:rPr lang="en-US" sz="1950" b="1" dirty="0">
                <a:solidFill>
                  <a:srgbClr val="443728"/>
                </a:solidFill>
                <a:latin typeface="Crimson Pro Bold" pitchFamily="34" charset="0"/>
                <a:ea typeface="Crimson Pro Bold" pitchFamily="34" charset="-122"/>
                <a:cs typeface="Crimson Pro Bold" pitchFamily="34" charset="-120"/>
              </a:rPr>
              <a:t>Психічне здоров'я</a:t>
            </a:r>
            <a:endParaRPr lang="en-US" sz="1950" dirty="0"/>
          </a:p>
        </p:txBody>
      </p:sp>
      <p:sp>
        <p:nvSpPr>
          <p:cNvPr id="8" name="Text 4"/>
          <p:cNvSpPr/>
          <p:nvPr/>
        </p:nvSpPr>
        <p:spPr>
          <a:xfrm>
            <a:off x="9597628" y="2681883"/>
            <a:ext cx="4238982" cy="635079"/>
          </a:xfrm>
          <a:prstGeom prst="rect">
            <a:avLst/>
          </a:prstGeom>
          <a:noFill/>
          <a:ln/>
        </p:spPr>
        <p:txBody>
          <a:bodyPr wrap="square" lIns="0" tIns="0" rIns="0" bIns="0" rtlCol="0" anchor="t"/>
          <a:lstStyle/>
          <a:p>
            <a:pPr algn="l" indent="0" marL="0">
              <a:lnSpc>
                <a:spcPts val="2500"/>
              </a:lnSpc>
              <a:buNone/>
            </a:pPr>
            <a:r>
              <a:rPr lang="en-US" sz="1550" dirty="0">
                <a:solidFill>
                  <a:srgbClr val="443728"/>
                </a:solidFill>
                <a:latin typeface="Open Sans" pitchFamily="34" charset="0"/>
                <a:ea typeface="Open Sans" pitchFamily="34" charset="-122"/>
                <a:cs typeface="Open Sans" pitchFamily="34" charset="-120"/>
              </a:rPr>
              <a:t>Підтримка, консультації, програми допомоги</a:t>
            </a:r>
            <a:endParaRPr lang="en-US" sz="1550" dirty="0"/>
          </a:p>
        </p:txBody>
      </p:sp>
      <p:pic>
        <p:nvPicPr>
          <p:cNvPr id="9" name="Image 2" descr="preencoded.png">    </p:cNvPr>
          <p:cNvPicPr>
            <a:picLocks noChangeAspect="1"/>
          </p:cNvPicPr>
          <p:nvPr/>
        </p:nvPicPr>
        <p:blipFill>
          <a:blip r:embed="rId4"/>
          <a:stretch>
            <a:fillRect/>
          </a:stretch>
        </p:blipFill>
        <p:spPr>
          <a:xfrm>
            <a:off x="5032653" y="2070378"/>
            <a:ext cx="4564975" cy="4564975"/>
          </a:xfrm>
          <a:prstGeom prst="rect">
            <a:avLst/>
          </a:prstGeom>
        </p:spPr>
      </p:pic>
      <p:pic>
        <p:nvPicPr>
          <p:cNvPr id="10" name="Image 3"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63173" y="3195221"/>
            <a:ext cx="279083" cy="279083"/>
          </a:xfrm>
          <a:prstGeom prst="rect">
            <a:avLst/>
          </a:prstGeom>
        </p:spPr>
      </p:pic>
      <p:sp>
        <p:nvSpPr>
          <p:cNvPr id="11" name="Text 5"/>
          <p:cNvSpPr/>
          <p:nvPr/>
        </p:nvSpPr>
        <p:spPr>
          <a:xfrm>
            <a:off x="9994463" y="3979426"/>
            <a:ext cx="2824758" cy="310158"/>
          </a:xfrm>
          <a:prstGeom prst="rect">
            <a:avLst/>
          </a:prstGeom>
          <a:noFill/>
          <a:ln/>
        </p:spPr>
        <p:txBody>
          <a:bodyPr wrap="none" lIns="0" tIns="0" rIns="0" bIns="0" rtlCol="0" anchor="t"/>
          <a:lstStyle/>
          <a:p>
            <a:pPr algn="l" indent="0" marL="0">
              <a:lnSpc>
                <a:spcPts val="2400"/>
              </a:lnSpc>
              <a:buNone/>
            </a:pPr>
            <a:r>
              <a:rPr lang="en-US" sz="1950" b="1" dirty="0">
                <a:solidFill>
                  <a:srgbClr val="443728"/>
                </a:solidFill>
                <a:latin typeface="Crimson Pro Bold" pitchFamily="34" charset="0"/>
                <a:ea typeface="Crimson Pro Bold" pitchFamily="34" charset="-122"/>
                <a:cs typeface="Crimson Pro Bold" pitchFamily="34" charset="-120"/>
              </a:rPr>
              <a:t>Фінансовий добробут</a:t>
            </a:r>
            <a:endParaRPr lang="en-US" sz="1950" dirty="0"/>
          </a:p>
        </p:txBody>
      </p:sp>
      <p:sp>
        <p:nvSpPr>
          <p:cNvPr id="12" name="Text 6"/>
          <p:cNvSpPr/>
          <p:nvPr/>
        </p:nvSpPr>
        <p:spPr>
          <a:xfrm>
            <a:off x="9994463" y="4408646"/>
            <a:ext cx="3842147" cy="635079"/>
          </a:xfrm>
          <a:prstGeom prst="rect">
            <a:avLst/>
          </a:prstGeom>
          <a:noFill/>
          <a:ln/>
        </p:spPr>
        <p:txBody>
          <a:bodyPr wrap="square" lIns="0" tIns="0" rIns="0" bIns="0" rtlCol="0" anchor="t"/>
          <a:lstStyle/>
          <a:p>
            <a:pPr algn="l" indent="0" marL="0">
              <a:lnSpc>
                <a:spcPts val="2500"/>
              </a:lnSpc>
              <a:buNone/>
            </a:pPr>
            <a:r>
              <a:rPr lang="en-US" sz="1550" dirty="0">
                <a:solidFill>
                  <a:srgbClr val="443728"/>
                </a:solidFill>
                <a:latin typeface="Open Sans" pitchFamily="34" charset="0"/>
                <a:ea typeface="Open Sans" pitchFamily="34" charset="-122"/>
                <a:cs typeface="Open Sans" pitchFamily="34" charset="-120"/>
              </a:rPr>
              <a:t>Конкурентна оплата, пенсійні плани, навчання</a:t>
            </a:r>
            <a:endParaRPr lang="en-US" sz="1550" dirty="0"/>
          </a:p>
        </p:txBody>
      </p:sp>
      <p:pic>
        <p:nvPicPr>
          <p:cNvPr id="13" name="Image 4" descr="preencoded.png">    </p:cNvPr>
          <p:cNvPicPr>
            <a:picLocks noChangeAspect="1"/>
          </p:cNvPicPr>
          <p:nvPr/>
        </p:nvPicPr>
        <p:blipFill>
          <a:blip r:embed="rId7"/>
          <a:stretch>
            <a:fillRect/>
          </a:stretch>
        </p:blipFill>
        <p:spPr>
          <a:xfrm>
            <a:off x="5032653" y="2070378"/>
            <a:ext cx="4564975" cy="4564975"/>
          </a:xfrm>
          <a:prstGeom prst="rect">
            <a:avLst/>
          </a:prstGeom>
        </p:spPr>
      </p:pic>
      <p:pic>
        <p:nvPicPr>
          <p:cNvPr id="14" name="Image 5" descr="preencoded.png">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350984" y="4213205"/>
            <a:ext cx="279083" cy="279083"/>
          </a:xfrm>
          <a:prstGeom prst="rect">
            <a:avLst/>
          </a:prstGeom>
        </p:spPr>
      </p:pic>
      <p:sp>
        <p:nvSpPr>
          <p:cNvPr id="15" name="Text 7"/>
          <p:cNvSpPr/>
          <p:nvPr/>
        </p:nvSpPr>
        <p:spPr>
          <a:xfrm>
            <a:off x="9597628" y="5706189"/>
            <a:ext cx="2480905" cy="310158"/>
          </a:xfrm>
          <a:prstGeom prst="rect">
            <a:avLst/>
          </a:prstGeom>
          <a:noFill/>
          <a:ln/>
        </p:spPr>
        <p:txBody>
          <a:bodyPr wrap="none" lIns="0" tIns="0" rIns="0" bIns="0" rtlCol="0" anchor="t"/>
          <a:lstStyle/>
          <a:p>
            <a:pPr algn="l" indent="0" marL="0">
              <a:lnSpc>
                <a:spcPts val="2400"/>
              </a:lnSpc>
              <a:buNone/>
            </a:pPr>
            <a:r>
              <a:rPr lang="en-US" sz="1950" b="1" dirty="0">
                <a:solidFill>
                  <a:srgbClr val="443728"/>
                </a:solidFill>
                <a:latin typeface="Crimson Pro Bold" pitchFamily="34" charset="0"/>
                <a:ea typeface="Crimson Pro Bold" pitchFamily="34" charset="-122"/>
                <a:cs typeface="Crimson Pro Bold" pitchFamily="34" charset="-120"/>
              </a:rPr>
              <a:t>Соціальні зв'язки</a:t>
            </a:r>
            <a:endParaRPr lang="en-US" sz="1950" dirty="0"/>
          </a:p>
        </p:txBody>
      </p:sp>
      <p:sp>
        <p:nvSpPr>
          <p:cNvPr id="16" name="Text 8"/>
          <p:cNvSpPr/>
          <p:nvPr/>
        </p:nvSpPr>
        <p:spPr>
          <a:xfrm>
            <a:off x="9597628" y="6135410"/>
            <a:ext cx="4238982" cy="317540"/>
          </a:xfrm>
          <a:prstGeom prst="rect">
            <a:avLst/>
          </a:prstGeom>
          <a:noFill/>
          <a:ln/>
        </p:spPr>
        <p:txBody>
          <a:bodyPr wrap="none" lIns="0" tIns="0" rIns="0" bIns="0" rtlCol="0" anchor="t"/>
          <a:lstStyle/>
          <a:p>
            <a:pPr algn="l" indent="0" marL="0">
              <a:lnSpc>
                <a:spcPts val="2500"/>
              </a:lnSpc>
              <a:buNone/>
            </a:pPr>
            <a:r>
              <a:rPr lang="en-US" sz="1550" dirty="0">
                <a:solidFill>
                  <a:srgbClr val="443728"/>
                </a:solidFill>
                <a:latin typeface="Open Sans" pitchFamily="34" charset="0"/>
                <a:ea typeface="Open Sans" pitchFamily="34" charset="-122"/>
                <a:cs typeface="Open Sans" pitchFamily="34" charset="-120"/>
              </a:rPr>
              <a:t>Командні активності, підтримка колег</a:t>
            </a:r>
            <a:endParaRPr lang="en-US" sz="1550" dirty="0"/>
          </a:p>
        </p:txBody>
      </p:sp>
      <p:pic>
        <p:nvPicPr>
          <p:cNvPr id="17" name="Image 6" descr="preencoded.png">    </p:cNvPr>
          <p:cNvPicPr>
            <a:picLocks noChangeAspect="1"/>
          </p:cNvPicPr>
          <p:nvPr/>
        </p:nvPicPr>
        <p:blipFill>
          <a:blip r:embed="rId10"/>
          <a:stretch>
            <a:fillRect/>
          </a:stretch>
        </p:blipFill>
        <p:spPr>
          <a:xfrm>
            <a:off x="5032653" y="2070378"/>
            <a:ext cx="4564975" cy="4564975"/>
          </a:xfrm>
          <a:prstGeom prst="rect">
            <a:avLst/>
          </a:prstGeom>
        </p:spPr>
      </p:pic>
      <p:pic>
        <p:nvPicPr>
          <p:cNvPr id="18" name="Image 7" descr="preencoded.png">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763173" y="5231190"/>
            <a:ext cx="279083" cy="279083"/>
          </a:xfrm>
          <a:prstGeom prst="rect">
            <a:avLst/>
          </a:prstGeom>
        </p:spPr>
      </p:pic>
      <p:sp>
        <p:nvSpPr>
          <p:cNvPr id="19" name="Text 9"/>
          <p:cNvSpPr/>
          <p:nvPr/>
        </p:nvSpPr>
        <p:spPr>
          <a:xfrm>
            <a:off x="2010847" y="5706189"/>
            <a:ext cx="3021806" cy="310158"/>
          </a:xfrm>
          <a:prstGeom prst="rect">
            <a:avLst/>
          </a:prstGeom>
          <a:noFill/>
          <a:ln/>
        </p:spPr>
        <p:txBody>
          <a:bodyPr wrap="none" lIns="0" tIns="0" rIns="0" bIns="0" rtlCol="0" anchor="t"/>
          <a:lstStyle/>
          <a:p>
            <a:pPr algn="r" indent="0" marL="0">
              <a:lnSpc>
                <a:spcPts val="2400"/>
              </a:lnSpc>
              <a:buNone/>
            </a:pPr>
            <a:r>
              <a:rPr lang="en-US" sz="1950" b="1" dirty="0">
                <a:solidFill>
                  <a:srgbClr val="443728"/>
                </a:solidFill>
                <a:latin typeface="Crimson Pro Bold" pitchFamily="34" charset="0"/>
                <a:ea typeface="Crimson Pro Bold" pitchFamily="34" charset="-122"/>
                <a:cs typeface="Crimson Pro Bold" pitchFamily="34" charset="-120"/>
              </a:rPr>
              <a:t>Професійний розвиток</a:t>
            </a:r>
            <a:endParaRPr lang="en-US" sz="1950" dirty="0"/>
          </a:p>
        </p:txBody>
      </p:sp>
      <p:sp>
        <p:nvSpPr>
          <p:cNvPr id="20" name="Text 10"/>
          <p:cNvSpPr/>
          <p:nvPr/>
        </p:nvSpPr>
        <p:spPr>
          <a:xfrm>
            <a:off x="793790" y="6135410"/>
            <a:ext cx="4238863" cy="317540"/>
          </a:xfrm>
          <a:prstGeom prst="rect">
            <a:avLst/>
          </a:prstGeom>
          <a:noFill/>
          <a:ln/>
        </p:spPr>
        <p:txBody>
          <a:bodyPr wrap="none" lIns="0" tIns="0" rIns="0" bIns="0" rtlCol="0" anchor="t"/>
          <a:lstStyle/>
          <a:p>
            <a:pPr algn="r" indent="0" marL="0">
              <a:lnSpc>
                <a:spcPts val="2500"/>
              </a:lnSpc>
              <a:buNone/>
            </a:pPr>
            <a:r>
              <a:rPr lang="en-US" sz="1550" dirty="0">
                <a:solidFill>
                  <a:srgbClr val="443728"/>
                </a:solidFill>
                <a:latin typeface="Open Sans" pitchFamily="34" charset="0"/>
                <a:ea typeface="Open Sans" pitchFamily="34" charset="-122"/>
                <a:cs typeface="Open Sans" pitchFamily="34" charset="-120"/>
              </a:rPr>
              <a:t>Навчання, кар'єрне зростання, менторство</a:t>
            </a:r>
            <a:endParaRPr lang="en-US" sz="1550" dirty="0"/>
          </a:p>
        </p:txBody>
      </p:sp>
      <p:pic>
        <p:nvPicPr>
          <p:cNvPr id="21" name="Image 8" descr="preencoded.png">    </p:cNvPr>
          <p:cNvPicPr>
            <a:picLocks noChangeAspect="1"/>
          </p:cNvPicPr>
          <p:nvPr/>
        </p:nvPicPr>
        <p:blipFill>
          <a:blip r:embed="rId13"/>
          <a:stretch>
            <a:fillRect/>
          </a:stretch>
        </p:blipFill>
        <p:spPr>
          <a:xfrm>
            <a:off x="5032653" y="2070378"/>
            <a:ext cx="4564975" cy="4564975"/>
          </a:xfrm>
          <a:prstGeom prst="rect">
            <a:avLst/>
          </a:prstGeom>
        </p:spPr>
      </p:pic>
      <p:pic>
        <p:nvPicPr>
          <p:cNvPr id="22" name="Image 9" descr="preencoded.png">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587788" y="5231190"/>
            <a:ext cx="279083" cy="279083"/>
          </a:xfrm>
          <a:prstGeom prst="rect">
            <a:avLst/>
          </a:prstGeom>
        </p:spPr>
      </p:pic>
      <p:sp>
        <p:nvSpPr>
          <p:cNvPr id="23" name="Text 11"/>
          <p:cNvSpPr/>
          <p:nvPr/>
        </p:nvSpPr>
        <p:spPr>
          <a:xfrm>
            <a:off x="2154912" y="4138136"/>
            <a:ext cx="2480905" cy="310158"/>
          </a:xfrm>
          <a:prstGeom prst="rect">
            <a:avLst/>
          </a:prstGeom>
          <a:noFill/>
          <a:ln/>
        </p:spPr>
        <p:txBody>
          <a:bodyPr wrap="none" lIns="0" tIns="0" rIns="0" bIns="0" rtlCol="0" anchor="t"/>
          <a:lstStyle/>
          <a:p>
            <a:pPr algn="r" indent="0" marL="0">
              <a:lnSpc>
                <a:spcPts val="2400"/>
              </a:lnSpc>
              <a:buNone/>
            </a:pPr>
            <a:r>
              <a:rPr lang="en-US" sz="1950" b="1" dirty="0">
                <a:solidFill>
                  <a:srgbClr val="443728"/>
                </a:solidFill>
                <a:latin typeface="Crimson Pro Bold" pitchFamily="34" charset="0"/>
                <a:ea typeface="Crimson Pro Bold" pitchFamily="34" charset="-122"/>
                <a:cs typeface="Crimson Pro Bold" pitchFamily="34" charset="-120"/>
              </a:rPr>
              <a:t>Сенс та цілі</a:t>
            </a:r>
            <a:endParaRPr lang="en-US" sz="1950" dirty="0"/>
          </a:p>
        </p:txBody>
      </p:sp>
      <p:sp>
        <p:nvSpPr>
          <p:cNvPr id="24" name="Text 12"/>
          <p:cNvSpPr/>
          <p:nvPr/>
        </p:nvSpPr>
        <p:spPr>
          <a:xfrm>
            <a:off x="793790" y="4567357"/>
            <a:ext cx="3842028" cy="317540"/>
          </a:xfrm>
          <a:prstGeom prst="rect">
            <a:avLst/>
          </a:prstGeom>
          <a:noFill/>
          <a:ln/>
        </p:spPr>
        <p:txBody>
          <a:bodyPr wrap="none" lIns="0" tIns="0" rIns="0" bIns="0" rtlCol="0" anchor="t"/>
          <a:lstStyle/>
          <a:p>
            <a:pPr algn="r" indent="0" marL="0">
              <a:lnSpc>
                <a:spcPts val="2500"/>
              </a:lnSpc>
              <a:buNone/>
            </a:pPr>
            <a:r>
              <a:rPr lang="en-US" sz="1550" dirty="0">
                <a:solidFill>
                  <a:srgbClr val="443728"/>
                </a:solidFill>
                <a:latin typeface="Open Sans" pitchFamily="34" charset="0"/>
                <a:ea typeface="Open Sans" pitchFamily="34" charset="-122"/>
                <a:cs typeface="Open Sans" pitchFamily="34" charset="-120"/>
              </a:rPr>
              <a:t>Відчуття значущості роботи, цінності</a:t>
            </a:r>
            <a:endParaRPr lang="en-US" sz="1550" dirty="0"/>
          </a:p>
        </p:txBody>
      </p:sp>
      <p:pic>
        <p:nvPicPr>
          <p:cNvPr id="25" name="Image 10" descr="preencoded.png">    </p:cNvPr>
          <p:cNvPicPr>
            <a:picLocks noChangeAspect="1"/>
          </p:cNvPicPr>
          <p:nvPr/>
        </p:nvPicPr>
        <p:blipFill>
          <a:blip r:embed="rId16"/>
          <a:stretch>
            <a:fillRect/>
          </a:stretch>
        </p:blipFill>
        <p:spPr>
          <a:xfrm>
            <a:off x="5032653" y="2070378"/>
            <a:ext cx="4564975" cy="4564975"/>
          </a:xfrm>
          <a:prstGeom prst="rect">
            <a:avLst/>
          </a:prstGeom>
        </p:spPr>
      </p:pic>
      <p:pic>
        <p:nvPicPr>
          <p:cNvPr id="26" name="Image 11" descr="preencoded.png">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999976" y="4213205"/>
            <a:ext cx="279083" cy="279083"/>
          </a:xfrm>
          <a:prstGeom prst="rect">
            <a:avLst/>
          </a:prstGeom>
        </p:spPr>
      </p:pic>
      <p:sp>
        <p:nvSpPr>
          <p:cNvPr id="27" name="Text 13"/>
          <p:cNvSpPr/>
          <p:nvPr/>
        </p:nvSpPr>
        <p:spPr>
          <a:xfrm>
            <a:off x="793790" y="6858595"/>
            <a:ext cx="13042821" cy="317540"/>
          </a:xfrm>
          <a:prstGeom prst="rect">
            <a:avLst/>
          </a:prstGeom>
          <a:noFill/>
          <a:ln/>
        </p:spPr>
        <p:txBody>
          <a:bodyPr wrap="none" lIns="0" tIns="0" rIns="0" bIns="0" rtlCol="0" anchor="t"/>
          <a:lstStyle/>
          <a:p>
            <a:pPr algn="l" indent="0" marL="0">
              <a:lnSpc>
                <a:spcPts val="2500"/>
              </a:lnSpc>
              <a:buNone/>
            </a:pPr>
            <a:r>
              <a:rPr lang="en-US" sz="1550" dirty="0">
                <a:solidFill>
                  <a:srgbClr val="443728"/>
                </a:solidFill>
                <a:latin typeface="Open Sans" pitchFamily="34" charset="0"/>
                <a:ea typeface="Open Sans" pitchFamily="34" charset="-122"/>
                <a:cs typeface="Open Sans" pitchFamily="34" charset="-120"/>
              </a:rPr>
              <a:t>Добробут персоналу — це багатовимірна концепція, що вимагає уваги до всіх аспектів життя співробітника.</a:t>
            </a:r>
            <a:endParaRPr lang="en-US" sz="15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16875" y="920234"/>
            <a:ext cx="7710249" cy="1119902"/>
          </a:xfrm>
          <a:prstGeom prst="rect">
            <a:avLst/>
          </a:prstGeom>
          <a:noFill/>
          <a:ln/>
        </p:spPr>
        <p:txBody>
          <a:bodyPr wrap="square" lIns="0" tIns="0" rIns="0" bIns="0" rtlCol="0" anchor="t"/>
          <a:lstStyle/>
          <a:p>
            <a:pPr algn="l" indent="0" marL="0">
              <a:lnSpc>
                <a:spcPts val="4400"/>
              </a:lnSpc>
              <a:buNone/>
            </a:pPr>
            <a:r>
              <a:rPr lang="en-US" sz="3500" b="1" dirty="0">
                <a:solidFill>
                  <a:srgbClr val="443728"/>
                </a:solidFill>
                <a:latin typeface="Crimson Pro Bold" pitchFamily="34" charset="0"/>
                <a:ea typeface="Crimson Pro Bold" pitchFamily="34" charset="-122"/>
                <a:cs typeface="Crimson Pro Bold" pitchFamily="34" charset="-120"/>
              </a:rPr>
              <a:t>Психічне здоров'я на робочому місці</a:t>
            </a:r>
            <a:endParaRPr lang="en-US" sz="3500" dirty="0"/>
          </a:p>
        </p:txBody>
      </p:sp>
      <p:sp>
        <p:nvSpPr>
          <p:cNvPr id="4" name="Text 1"/>
          <p:cNvSpPr/>
          <p:nvPr/>
        </p:nvSpPr>
        <p:spPr>
          <a:xfrm>
            <a:off x="716875" y="2308860"/>
            <a:ext cx="7710249" cy="860108"/>
          </a:xfrm>
          <a:prstGeom prst="rect">
            <a:avLst/>
          </a:prstGeom>
          <a:noFill/>
          <a:ln/>
        </p:spPr>
        <p:txBody>
          <a:bodyPr wrap="square" lIns="0" tIns="0" rIns="0" bIns="0" rtlCol="0" anchor="t"/>
          <a:lstStyle/>
          <a:p>
            <a:pPr algn="l" indent="0" marL="0">
              <a:lnSpc>
                <a:spcPts val="2250"/>
              </a:lnSpc>
              <a:buNone/>
            </a:pPr>
            <a:r>
              <a:rPr lang="en-US" sz="1400" dirty="0">
                <a:solidFill>
                  <a:srgbClr val="443728"/>
                </a:solidFill>
                <a:latin typeface="Open Sans" pitchFamily="34" charset="0"/>
                <a:ea typeface="Open Sans" pitchFamily="34" charset="-122"/>
                <a:cs typeface="Open Sans" pitchFamily="34" charset="-120"/>
              </a:rPr>
              <a:t>Психічне здоров'я співробітників стає критично важливим аспектом управління людськими ресурсами. За даними ВООЗ, депресія та тривожні розлади коштують світовій економіці 1 трільйон доларів щорічно через втрату продуктивності.</a:t>
            </a:r>
            <a:endParaRPr lang="en-US" sz="1400" dirty="0"/>
          </a:p>
        </p:txBody>
      </p:sp>
      <p:sp>
        <p:nvSpPr>
          <p:cNvPr id="5" name="Shape 2"/>
          <p:cNvSpPr/>
          <p:nvPr/>
        </p:nvSpPr>
        <p:spPr>
          <a:xfrm>
            <a:off x="716875" y="3639264"/>
            <a:ext cx="3765471" cy="1897737"/>
          </a:xfrm>
          <a:prstGeom prst="roundRect">
            <a:avLst>
              <a:gd name="adj" fmla="val 5782"/>
            </a:avLst>
          </a:prstGeom>
          <a:solidFill>
            <a:srgbClr val="FFFCFA"/>
          </a:solidFill>
          <a:ln/>
        </p:spPr>
      </p:sp>
      <p:sp>
        <p:nvSpPr>
          <p:cNvPr id="6" name="Shape 3"/>
          <p:cNvSpPr/>
          <p:nvPr/>
        </p:nvSpPr>
        <p:spPr>
          <a:xfrm>
            <a:off x="716875" y="3616404"/>
            <a:ext cx="3765471" cy="91440"/>
          </a:xfrm>
          <a:prstGeom prst="roundRect">
            <a:avLst>
              <a:gd name="adj" fmla="val 82321"/>
            </a:avLst>
          </a:prstGeom>
          <a:solidFill>
            <a:srgbClr val="835E54"/>
          </a:solidFill>
          <a:ln/>
        </p:spPr>
      </p:sp>
      <p:sp>
        <p:nvSpPr>
          <p:cNvPr id="7" name="Shape 4"/>
          <p:cNvSpPr/>
          <p:nvPr/>
        </p:nvSpPr>
        <p:spPr>
          <a:xfrm>
            <a:off x="2330827" y="3370540"/>
            <a:ext cx="537567" cy="537567"/>
          </a:xfrm>
          <a:prstGeom prst="roundRect">
            <a:avLst>
              <a:gd name="adj" fmla="val 170100"/>
            </a:avLst>
          </a:prstGeom>
          <a:solidFill>
            <a:srgbClr val="835E54"/>
          </a:solidFill>
          <a:ln/>
        </p:spPr>
      </p:sp>
      <p:pic>
        <p:nvPicPr>
          <p:cNvPr id="8" name="Image 1" descr="preencoded.png">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92038" y="3531751"/>
            <a:ext cx="215027" cy="215027"/>
          </a:xfrm>
          <a:prstGeom prst="rect">
            <a:avLst/>
          </a:prstGeom>
        </p:spPr>
      </p:pic>
      <p:sp>
        <p:nvSpPr>
          <p:cNvPr id="9" name="Text 5"/>
          <p:cNvSpPr/>
          <p:nvPr/>
        </p:nvSpPr>
        <p:spPr>
          <a:xfrm>
            <a:off x="918924" y="4087297"/>
            <a:ext cx="2860000" cy="280035"/>
          </a:xfrm>
          <a:prstGeom prst="rect">
            <a:avLst/>
          </a:prstGeom>
          <a:noFill/>
          <a:ln/>
        </p:spPr>
        <p:txBody>
          <a:bodyPr wrap="none" lIns="0" tIns="0" rIns="0" bIns="0" rtlCol="0" anchor="t"/>
          <a:lstStyle/>
          <a:p>
            <a:pPr algn="l" indent="0" marL="0">
              <a:lnSpc>
                <a:spcPts val="2200"/>
              </a:lnSpc>
              <a:buNone/>
            </a:pPr>
            <a:r>
              <a:rPr lang="en-US" sz="1750" b="1" dirty="0">
                <a:solidFill>
                  <a:srgbClr val="443728"/>
                </a:solidFill>
                <a:latin typeface="Crimson Pro Bold" pitchFamily="34" charset="0"/>
                <a:ea typeface="Crimson Pro Bold" pitchFamily="34" charset="-122"/>
                <a:cs typeface="Crimson Pro Bold" pitchFamily="34" charset="-120"/>
              </a:rPr>
              <a:t>Підвищення обізнаності</a:t>
            </a:r>
            <a:endParaRPr lang="en-US" sz="1750" dirty="0"/>
          </a:p>
        </p:txBody>
      </p:sp>
      <p:sp>
        <p:nvSpPr>
          <p:cNvPr id="10" name="Text 6"/>
          <p:cNvSpPr/>
          <p:nvPr/>
        </p:nvSpPr>
        <p:spPr>
          <a:xfrm>
            <a:off x="918924" y="4474845"/>
            <a:ext cx="3361373" cy="860108"/>
          </a:xfrm>
          <a:prstGeom prst="rect">
            <a:avLst/>
          </a:prstGeom>
          <a:noFill/>
          <a:ln/>
        </p:spPr>
        <p:txBody>
          <a:bodyPr wrap="square" lIns="0" tIns="0" rIns="0" bIns="0" rtlCol="0" anchor="t"/>
          <a:lstStyle/>
          <a:p>
            <a:pPr algn="l" indent="0" marL="0">
              <a:lnSpc>
                <a:spcPts val="2250"/>
              </a:lnSpc>
              <a:buNone/>
            </a:pPr>
            <a:r>
              <a:rPr lang="en-US" sz="1400" dirty="0">
                <a:solidFill>
                  <a:srgbClr val="443728"/>
                </a:solidFill>
                <a:latin typeface="Open Sans" pitchFamily="34" charset="0"/>
                <a:ea typeface="Open Sans" pitchFamily="34" charset="-122"/>
                <a:cs typeface="Open Sans" pitchFamily="34" charset="-120"/>
              </a:rPr>
              <a:t>Навчання керівників розпізнавати ознаки проблем з психічним здоров'ям, зменшення стигматизації</a:t>
            </a:r>
            <a:endParaRPr lang="en-US" sz="1400" dirty="0"/>
          </a:p>
        </p:txBody>
      </p:sp>
      <p:sp>
        <p:nvSpPr>
          <p:cNvPr id="11" name="Shape 7"/>
          <p:cNvSpPr/>
          <p:nvPr/>
        </p:nvSpPr>
        <p:spPr>
          <a:xfrm>
            <a:off x="4661535" y="3639264"/>
            <a:ext cx="3765590" cy="1897737"/>
          </a:xfrm>
          <a:prstGeom prst="roundRect">
            <a:avLst>
              <a:gd name="adj" fmla="val 5782"/>
            </a:avLst>
          </a:prstGeom>
          <a:solidFill>
            <a:srgbClr val="FFFCFA"/>
          </a:solidFill>
          <a:ln/>
        </p:spPr>
      </p:sp>
      <p:sp>
        <p:nvSpPr>
          <p:cNvPr id="12" name="Shape 8"/>
          <p:cNvSpPr/>
          <p:nvPr/>
        </p:nvSpPr>
        <p:spPr>
          <a:xfrm>
            <a:off x="4661535" y="3616404"/>
            <a:ext cx="3765590" cy="91440"/>
          </a:xfrm>
          <a:prstGeom prst="roundRect">
            <a:avLst>
              <a:gd name="adj" fmla="val 82321"/>
            </a:avLst>
          </a:prstGeom>
          <a:solidFill>
            <a:srgbClr val="835E54"/>
          </a:solidFill>
          <a:ln/>
        </p:spPr>
      </p:sp>
      <p:sp>
        <p:nvSpPr>
          <p:cNvPr id="13" name="Shape 9"/>
          <p:cNvSpPr/>
          <p:nvPr/>
        </p:nvSpPr>
        <p:spPr>
          <a:xfrm>
            <a:off x="6275487" y="3370540"/>
            <a:ext cx="537567" cy="537567"/>
          </a:xfrm>
          <a:prstGeom prst="roundRect">
            <a:avLst>
              <a:gd name="adj" fmla="val 170100"/>
            </a:avLst>
          </a:prstGeom>
          <a:solidFill>
            <a:srgbClr val="835E54"/>
          </a:solidFill>
          <a:ln/>
        </p:spPr>
      </p:sp>
      <p:pic>
        <p:nvPicPr>
          <p:cNvPr id="14" name="Image 2" descr="preencoded.png">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36697" y="3531751"/>
            <a:ext cx="215027" cy="215027"/>
          </a:xfrm>
          <a:prstGeom prst="rect">
            <a:avLst/>
          </a:prstGeom>
        </p:spPr>
      </p:pic>
      <p:sp>
        <p:nvSpPr>
          <p:cNvPr id="15" name="Text 10"/>
          <p:cNvSpPr/>
          <p:nvPr/>
        </p:nvSpPr>
        <p:spPr>
          <a:xfrm>
            <a:off x="4863584" y="4087297"/>
            <a:ext cx="2240280" cy="280035"/>
          </a:xfrm>
          <a:prstGeom prst="rect">
            <a:avLst/>
          </a:prstGeom>
          <a:noFill/>
          <a:ln/>
        </p:spPr>
        <p:txBody>
          <a:bodyPr wrap="none" lIns="0" tIns="0" rIns="0" bIns="0" rtlCol="0" anchor="t"/>
          <a:lstStyle/>
          <a:p>
            <a:pPr algn="l" indent="0" marL="0">
              <a:lnSpc>
                <a:spcPts val="2200"/>
              </a:lnSpc>
              <a:buNone/>
            </a:pPr>
            <a:r>
              <a:rPr lang="en-US" sz="1750" b="1" dirty="0">
                <a:solidFill>
                  <a:srgbClr val="443728"/>
                </a:solidFill>
                <a:latin typeface="Crimson Pro Bold" pitchFamily="34" charset="0"/>
                <a:ea typeface="Crimson Pro Bold" pitchFamily="34" charset="-122"/>
                <a:cs typeface="Crimson Pro Bold" pitchFamily="34" charset="-120"/>
              </a:rPr>
              <a:t>Доступ до ресурсів</a:t>
            </a:r>
            <a:endParaRPr lang="en-US" sz="1750" dirty="0"/>
          </a:p>
        </p:txBody>
      </p:sp>
      <p:sp>
        <p:nvSpPr>
          <p:cNvPr id="16" name="Text 11"/>
          <p:cNvSpPr/>
          <p:nvPr/>
        </p:nvSpPr>
        <p:spPr>
          <a:xfrm>
            <a:off x="4863584" y="4474845"/>
            <a:ext cx="3361492" cy="860108"/>
          </a:xfrm>
          <a:prstGeom prst="rect">
            <a:avLst/>
          </a:prstGeom>
          <a:noFill/>
          <a:ln/>
        </p:spPr>
        <p:txBody>
          <a:bodyPr wrap="square" lIns="0" tIns="0" rIns="0" bIns="0" rtlCol="0" anchor="t"/>
          <a:lstStyle/>
          <a:p>
            <a:pPr algn="l" indent="0" marL="0">
              <a:lnSpc>
                <a:spcPts val="2250"/>
              </a:lnSpc>
              <a:buNone/>
            </a:pPr>
            <a:r>
              <a:rPr lang="en-US" sz="1400" dirty="0">
                <a:solidFill>
                  <a:srgbClr val="443728"/>
                </a:solidFill>
                <a:latin typeface="Open Sans" pitchFamily="34" charset="0"/>
                <a:ea typeface="Open Sans" pitchFamily="34" charset="-122"/>
                <a:cs typeface="Open Sans" pitchFamily="34" charset="-120"/>
              </a:rPr>
              <a:t>Програми допомоги співробітникам (EAP), онлайн-платформи підтримки, консультації психологів</a:t>
            </a:r>
            <a:endParaRPr lang="en-US" sz="1400" dirty="0"/>
          </a:p>
        </p:txBody>
      </p:sp>
      <p:sp>
        <p:nvSpPr>
          <p:cNvPr id="17" name="Shape 12"/>
          <p:cNvSpPr/>
          <p:nvPr/>
        </p:nvSpPr>
        <p:spPr>
          <a:xfrm>
            <a:off x="716875" y="5984915"/>
            <a:ext cx="7710249" cy="1324332"/>
          </a:xfrm>
          <a:prstGeom prst="roundRect">
            <a:avLst>
              <a:gd name="adj" fmla="val 8286"/>
            </a:avLst>
          </a:prstGeom>
          <a:solidFill>
            <a:srgbClr val="FFFCFA"/>
          </a:solidFill>
          <a:ln/>
        </p:spPr>
      </p:sp>
      <p:sp>
        <p:nvSpPr>
          <p:cNvPr id="18" name="Shape 13"/>
          <p:cNvSpPr/>
          <p:nvPr/>
        </p:nvSpPr>
        <p:spPr>
          <a:xfrm>
            <a:off x="716875" y="5962055"/>
            <a:ext cx="7710249" cy="91440"/>
          </a:xfrm>
          <a:prstGeom prst="roundRect">
            <a:avLst>
              <a:gd name="adj" fmla="val 82321"/>
            </a:avLst>
          </a:prstGeom>
          <a:solidFill>
            <a:srgbClr val="835E54"/>
          </a:solidFill>
          <a:ln/>
        </p:spPr>
      </p:sp>
      <p:sp>
        <p:nvSpPr>
          <p:cNvPr id="19" name="Shape 14"/>
          <p:cNvSpPr/>
          <p:nvPr/>
        </p:nvSpPr>
        <p:spPr>
          <a:xfrm>
            <a:off x="4303216" y="5716191"/>
            <a:ext cx="537567" cy="537567"/>
          </a:xfrm>
          <a:prstGeom prst="roundRect">
            <a:avLst>
              <a:gd name="adj" fmla="val 170100"/>
            </a:avLst>
          </a:prstGeom>
          <a:solidFill>
            <a:srgbClr val="835E54"/>
          </a:solidFill>
          <a:ln/>
        </p:spPr>
      </p:sp>
      <p:pic>
        <p:nvPicPr>
          <p:cNvPr id="20" name="Image 3" descr="preencoded.png">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464427" y="5877401"/>
            <a:ext cx="215027" cy="215027"/>
          </a:xfrm>
          <a:prstGeom prst="rect">
            <a:avLst/>
          </a:prstGeom>
        </p:spPr>
      </p:pic>
      <p:sp>
        <p:nvSpPr>
          <p:cNvPr id="21" name="Text 15"/>
          <p:cNvSpPr/>
          <p:nvPr/>
        </p:nvSpPr>
        <p:spPr>
          <a:xfrm>
            <a:off x="918924" y="6432947"/>
            <a:ext cx="2505194" cy="280035"/>
          </a:xfrm>
          <a:prstGeom prst="rect">
            <a:avLst/>
          </a:prstGeom>
          <a:noFill/>
          <a:ln/>
        </p:spPr>
        <p:txBody>
          <a:bodyPr wrap="none" lIns="0" tIns="0" rIns="0" bIns="0" rtlCol="0" anchor="t"/>
          <a:lstStyle/>
          <a:p>
            <a:pPr algn="l" indent="0" marL="0">
              <a:lnSpc>
                <a:spcPts val="2200"/>
              </a:lnSpc>
              <a:buNone/>
            </a:pPr>
            <a:r>
              <a:rPr lang="en-US" sz="1750" b="1" dirty="0">
                <a:solidFill>
                  <a:srgbClr val="443728"/>
                </a:solidFill>
                <a:latin typeface="Crimson Pro Bold" pitchFamily="34" charset="0"/>
                <a:ea typeface="Crimson Pro Bold" pitchFamily="34" charset="-122"/>
                <a:cs typeface="Crimson Pro Bold" pitchFamily="34" charset="-120"/>
              </a:rPr>
              <a:t>Баланс робота-життя</a:t>
            </a:r>
            <a:endParaRPr lang="en-US" sz="1750" dirty="0"/>
          </a:p>
        </p:txBody>
      </p:sp>
      <p:sp>
        <p:nvSpPr>
          <p:cNvPr id="22" name="Text 16"/>
          <p:cNvSpPr/>
          <p:nvPr/>
        </p:nvSpPr>
        <p:spPr>
          <a:xfrm>
            <a:off x="918924" y="6820495"/>
            <a:ext cx="7306151" cy="286703"/>
          </a:xfrm>
          <a:prstGeom prst="rect">
            <a:avLst/>
          </a:prstGeom>
          <a:noFill/>
          <a:ln/>
        </p:spPr>
        <p:txBody>
          <a:bodyPr wrap="none" lIns="0" tIns="0" rIns="0" bIns="0" rtlCol="0" anchor="t"/>
          <a:lstStyle/>
          <a:p>
            <a:pPr algn="l" indent="0" marL="0">
              <a:lnSpc>
                <a:spcPts val="2250"/>
              </a:lnSpc>
              <a:buNone/>
            </a:pPr>
            <a:r>
              <a:rPr lang="en-US" sz="1400" dirty="0">
                <a:solidFill>
                  <a:srgbClr val="443728"/>
                </a:solidFill>
                <a:latin typeface="Open Sans" pitchFamily="34" charset="0"/>
                <a:ea typeface="Open Sans" pitchFamily="34" charset="-122"/>
                <a:cs typeface="Open Sans" pitchFamily="34" charset="-120"/>
              </a:rPr>
              <a:t>Гнучкий графік, віддалена робота, політика відпусток, право на відключення</a:t>
            </a:r>
            <a:endParaRPr lang="en-US" sz="14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610910" y="419933"/>
            <a:ext cx="11116508" cy="477202"/>
          </a:xfrm>
          <a:prstGeom prst="rect">
            <a:avLst/>
          </a:prstGeom>
          <a:noFill/>
          <a:ln/>
        </p:spPr>
        <p:txBody>
          <a:bodyPr wrap="none" lIns="0" tIns="0" rIns="0" bIns="0" rtlCol="0" anchor="t"/>
          <a:lstStyle/>
          <a:p>
            <a:pPr algn="l" indent="0" marL="0">
              <a:lnSpc>
                <a:spcPts val="3750"/>
              </a:lnSpc>
              <a:buNone/>
            </a:pPr>
            <a:r>
              <a:rPr lang="en-US" sz="3000" b="1" dirty="0">
                <a:solidFill>
                  <a:srgbClr val="443728"/>
                </a:solidFill>
                <a:latin typeface="Crimson Pro Bold" pitchFamily="34" charset="0"/>
                <a:ea typeface="Crimson Pro Bold" pitchFamily="34" charset="-122"/>
                <a:cs typeface="Crimson Pro Bold" pitchFamily="34" charset="-120"/>
              </a:rPr>
              <a:t>Професійне вигорання: розпізнавання та профілактика</a:t>
            </a:r>
            <a:endParaRPr lang="en-US" sz="3000" dirty="0"/>
          </a:p>
        </p:txBody>
      </p:sp>
      <p:sp>
        <p:nvSpPr>
          <p:cNvPr id="3" name="Text 1"/>
          <p:cNvSpPr/>
          <p:nvPr/>
        </p:nvSpPr>
        <p:spPr>
          <a:xfrm>
            <a:off x="610910" y="1278850"/>
            <a:ext cx="2694503" cy="286345"/>
          </a:xfrm>
          <a:prstGeom prst="rect">
            <a:avLst/>
          </a:prstGeom>
          <a:noFill/>
          <a:ln/>
        </p:spPr>
        <p:txBody>
          <a:bodyPr wrap="none" lIns="0" tIns="0" rIns="0" bIns="0" rtlCol="0" anchor="t"/>
          <a:lstStyle/>
          <a:p>
            <a:pPr algn="l" indent="0" marL="0">
              <a:lnSpc>
                <a:spcPts val="2250"/>
              </a:lnSpc>
              <a:buNone/>
            </a:pPr>
            <a:r>
              <a:rPr lang="en-US" sz="1800" b="1" dirty="0">
                <a:solidFill>
                  <a:srgbClr val="443728"/>
                </a:solidFill>
                <a:latin typeface="Crimson Pro Bold" pitchFamily="34" charset="0"/>
                <a:ea typeface="Crimson Pro Bold" pitchFamily="34" charset="-122"/>
                <a:cs typeface="Crimson Pro Bold" pitchFamily="34" charset="-120"/>
              </a:rPr>
              <a:t>Три виміри вигорання</a:t>
            </a:r>
            <a:endParaRPr lang="en-US" sz="1800" dirty="0"/>
          </a:p>
        </p:txBody>
      </p:sp>
      <p:sp>
        <p:nvSpPr>
          <p:cNvPr id="4" name="Text 2"/>
          <p:cNvSpPr/>
          <p:nvPr/>
        </p:nvSpPr>
        <p:spPr>
          <a:xfrm>
            <a:off x="610910" y="1717834"/>
            <a:ext cx="4450913" cy="732949"/>
          </a:xfrm>
          <a:prstGeom prst="rect">
            <a:avLst/>
          </a:prstGeom>
          <a:noFill/>
          <a:ln/>
        </p:spPr>
        <p:txBody>
          <a:bodyPr wrap="square" lIns="0" tIns="0" rIns="0" bIns="0" rtlCol="0" anchor="t"/>
          <a:lstStyle/>
          <a:p>
            <a:pPr algn="l" indent="0" marL="0">
              <a:lnSpc>
                <a:spcPts val="1900"/>
              </a:lnSpc>
              <a:buNone/>
            </a:pPr>
            <a:r>
              <a:rPr lang="en-US" sz="1200" dirty="0">
                <a:solidFill>
                  <a:srgbClr val="443728"/>
                </a:solidFill>
                <a:latin typeface="Open Sans" pitchFamily="34" charset="0"/>
                <a:ea typeface="Open Sans" pitchFamily="34" charset="-122"/>
                <a:cs typeface="Open Sans" pitchFamily="34" charset="-120"/>
              </a:rPr>
              <a:t>За визначенням ВООЗ, професійне вигорання характеризується трьома основними ознаками, що виникають внаслідок хронічного стресу на робочому місці.</a:t>
            </a:r>
            <a:endParaRPr lang="en-US" sz="1200" dirty="0"/>
          </a:p>
        </p:txBody>
      </p:sp>
      <p:sp>
        <p:nvSpPr>
          <p:cNvPr id="5" name="Shape 3"/>
          <p:cNvSpPr/>
          <p:nvPr/>
        </p:nvSpPr>
        <p:spPr>
          <a:xfrm>
            <a:off x="9723001" y="1298019"/>
            <a:ext cx="22860" cy="4211598"/>
          </a:xfrm>
          <a:prstGeom prst="roundRect">
            <a:avLst>
              <a:gd name="adj" fmla="val 280610"/>
            </a:avLst>
          </a:prstGeom>
          <a:solidFill>
            <a:srgbClr val="D1C8C6"/>
          </a:solidFill>
          <a:ln/>
        </p:spPr>
      </p:sp>
      <p:sp>
        <p:nvSpPr>
          <p:cNvPr id="6" name="Shape 4"/>
          <p:cNvSpPr/>
          <p:nvPr/>
        </p:nvSpPr>
        <p:spPr>
          <a:xfrm>
            <a:off x="5419011" y="1298019"/>
            <a:ext cx="4292560" cy="1200269"/>
          </a:xfrm>
          <a:prstGeom prst="roundRect">
            <a:avLst>
              <a:gd name="adj" fmla="val 5344"/>
            </a:avLst>
          </a:prstGeom>
          <a:solidFill>
            <a:srgbClr val="EBE2E0"/>
          </a:solidFill>
          <a:ln w="7620">
            <a:solidFill>
              <a:srgbClr val="D1C8C6"/>
            </a:solidFill>
            <a:prstDash val="solid"/>
          </a:ln>
        </p:spPr>
      </p:sp>
      <p:sp>
        <p:nvSpPr>
          <p:cNvPr id="7" name="Text 5"/>
          <p:cNvSpPr/>
          <p:nvPr/>
        </p:nvSpPr>
        <p:spPr>
          <a:xfrm>
            <a:off x="7327344" y="1458278"/>
            <a:ext cx="2231588" cy="238482"/>
          </a:xfrm>
          <a:prstGeom prst="rect">
            <a:avLst/>
          </a:prstGeom>
          <a:noFill/>
          <a:ln/>
        </p:spPr>
        <p:txBody>
          <a:bodyPr wrap="none" lIns="0" tIns="0" rIns="0" bIns="0" rtlCol="0" anchor="t"/>
          <a:lstStyle/>
          <a:p>
            <a:pPr algn="r" indent="0" marL="0">
              <a:lnSpc>
                <a:spcPts val="1850"/>
              </a:lnSpc>
              <a:buNone/>
            </a:pPr>
            <a:r>
              <a:rPr lang="en-US" sz="1500" b="1" dirty="0">
                <a:solidFill>
                  <a:srgbClr val="443728"/>
                </a:solidFill>
                <a:latin typeface="Crimson Pro Bold" pitchFamily="34" charset="0"/>
                <a:ea typeface="Crimson Pro Bold" pitchFamily="34" charset="-122"/>
                <a:cs typeface="Crimson Pro Bold" pitchFamily="34" charset="-120"/>
              </a:rPr>
              <a:t>Емоційне виснаження</a:t>
            </a:r>
            <a:endParaRPr lang="en-US" sz="1500" dirty="0"/>
          </a:p>
        </p:txBody>
      </p:sp>
      <p:sp>
        <p:nvSpPr>
          <p:cNvPr id="8" name="Text 6"/>
          <p:cNvSpPr/>
          <p:nvPr/>
        </p:nvSpPr>
        <p:spPr>
          <a:xfrm>
            <a:off x="5579269" y="1849398"/>
            <a:ext cx="3979664" cy="488633"/>
          </a:xfrm>
          <a:prstGeom prst="rect">
            <a:avLst/>
          </a:prstGeom>
          <a:noFill/>
          <a:ln/>
        </p:spPr>
        <p:txBody>
          <a:bodyPr wrap="square" lIns="0" tIns="0" rIns="0" bIns="0" rtlCol="0" anchor="t"/>
          <a:lstStyle/>
          <a:p>
            <a:pPr algn="r" indent="0" marL="0">
              <a:lnSpc>
                <a:spcPts val="1900"/>
              </a:lnSpc>
              <a:buNone/>
            </a:pPr>
            <a:r>
              <a:rPr lang="en-US" sz="1200" dirty="0">
                <a:solidFill>
                  <a:srgbClr val="443728"/>
                </a:solidFill>
                <a:latin typeface="Open Sans" pitchFamily="34" charset="0"/>
                <a:ea typeface="Open Sans" pitchFamily="34" charset="-122"/>
                <a:cs typeface="Open Sans" pitchFamily="34" charset="-120"/>
              </a:rPr>
              <a:t>Відчуття втоми, вичерпаності енергії, втрата ентузіазму до роботи</a:t>
            </a:r>
            <a:endParaRPr lang="en-US" sz="1200" dirty="0"/>
          </a:p>
        </p:txBody>
      </p:sp>
      <p:sp>
        <p:nvSpPr>
          <p:cNvPr id="9" name="Shape 7"/>
          <p:cNvSpPr/>
          <p:nvPr/>
        </p:nvSpPr>
        <p:spPr>
          <a:xfrm>
            <a:off x="9757291" y="2803684"/>
            <a:ext cx="4292560" cy="1200269"/>
          </a:xfrm>
          <a:prstGeom prst="rect">
            <a:avLst/>
          </a:prstGeom>
          <a:solidFill>
            <a:srgbClr val="EBE2E0"/>
          </a:solidFill>
          <a:ln w="7620">
            <a:solidFill>
              <a:srgbClr val="D1C8C6"/>
            </a:solidFill>
            <a:prstDash val="solid"/>
          </a:ln>
        </p:spPr>
      </p:sp>
      <p:sp>
        <p:nvSpPr>
          <p:cNvPr id="10" name="Text 8"/>
          <p:cNvSpPr/>
          <p:nvPr/>
        </p:nvSpPr>
        <p:spPr>
          <a:xfrm>
            <a:off x="9909929" y="2963942"/>
            <a:ext cx="1909048" cy="238482"/>
          </a:xfrm>
          <a:prstGeom prst="rect">
            <a:avLst/>
          </a:prstGeom>
          <a:noFill/>
          <a:ln/>
        </p:spPr>
        <p:txBody>
          <a:bodyPr wrap="none" lIns="0" tIns="0" rIns="0" bIns="0" rtlCol="0" anchor="t"/>
          <a:lstStyle/>
          <a:p>
            <a:pPr algn="l" indent="0" marL="0">
              <a:lnSpc>
                <a:spcPts val="1850"/>
              </a:lnSpc>
              <a:buNone/>
            </a:pPr>
            <a:r>
              <a:rPr lang="en-US" sz="1500" b="1" dirty="0">
                <a:solidFill>
                  <a:srgbClr val="443728"/>
                </a:solidFill>
                <a:latin typeface="Crimson Pro Bold" pitchFamily="34" charset="0"/>
                <a:ea typeface="Crimson Pro Bold" pitchFamily="34" charset="-122"/>
                <a:cs typeface="Crimson Pro Bold" pitchFamily="34" charset="-120"/>
              </a:rPr>
              <a:t>Деперсоналізація</a:t>
            </a:r>
            <a:endParaRPr lang="en-US" sz="1500" dirty="0"/>
          </a:p>
        </p:txBody>
      </p:sp>
      <p:sp>
        <p:nvSpPr>
          <p:cNvPr id="11" name="Text 9"/>
          <p:cNvSpPr/>
          <p:nvPr/>
        </p:nvSpPr>
        <p:spPr>
          <a:xfrm>
            <a:off x="9909929" y="3355062"/>
            <a:ext cx="3979664" cy="488633"/>
          </a:xfrm>
          <a:prstGeom prst="rect">
            <a:avLst/>
          </a:prstGeom>
          <a:noFill/>
          <a:ln/>
        </p:spPr>
        <p:txBody>
          <a:bodyPr wrap="square" lIns="0" tIns="0" rIns="0" bIns="0" rtlCol="0" anchor="t"/>
          <a:lstStyle/>
          <a:p>
            <a:pPr algn="l" indent="0" marL="0">
              <a:lnSpc>
                <a:spcPts val="1900"/>
              </a:lnSpc>
              <a:buNone/>
            </a:pPr>
            <a:r>
              <a:rPr lang="en-US" sz="1200" dirty="0">
                <a:solidFill>
                  <a:srgbClr val="443728"/>
                </a:solidFill>
                <a:latin typeface="Open Sans" pitchFamily="34" charset="0"/>
                <a:ea typeface="Open Sans" pitchFamily="34" charset="-122"/>
                <a:cs typeface="Open Sans" pitchFamily="34" charset="-120"/>
              </a:rPr>
              <a:t>Цинічне ставлення до роботи, відсторонення від колег та клієнтів</a:t>
            </a:r>
            <a:endParaRPr lang="en-US" sz="1200" dirty="0"/>
          </a:p>
        </p:txBody>
      </p:sp>
      <p:sp>
        <p:nvSpPr>
          <p:cNvPr id="12" name="Shape 10"/>
          <p:cNvSpPr/>
          <p:nvPr/>
        </p:nvSpPr>
        <p:spPr>
          <a:xfrm>
            <a:off x="5419011" y="4309348"/>
            <a:ext cx="4292560" cy="1200269"/>
          </a:xfrm>
          <a:prstGeom prst="roundRect">
            <a:avLst>
              <a:gd name="adj" fmla="val 5344"/>
            </a:avLst>
          </a:prstGeom>
          <a:solidFill>
            <a:srgbClr val="EBE2E0"/>
          </a:solidFill>
          <a:ln w="7620">
            <a:solidFill>
              <a:srgbClr val="D1C8C6"/>
            </a:solidFill>
            <a:prstDash val="solid"/>
          </a:ln>
        </p:spPr>
      </p:sp>
      <p:sp>
        <p:nvSpPr>
          <p:cNvPr id="13" name="Text 11"/>
          <p:cNvSpPr/>
          <p:nvPr/>
        </p:nvSpPr>
        <p:spPr>
          <a:xfrm>
            <a:off x="7120771" y="4469606"/>
            <a:ext cx="2438162" cy="238482"/>
          </a:xfrm>
          <a:prstGeom prst="rect">
            <a:avLst/>
          </a:prstGeom>
          <a:noFill/>
          <a:ln/>
        </p:spPr>
        <p:txBody>
          <a:bodyPr wrap="none" lIns="0" tIns="0" rIns="0" bIns="0" rtlCol="0" anchor="t"/>
          <a:lstStyle/>
          <a:p>
            <a:pPr algn="r" indent="0" marL="0">
              <a:lnSpc>
                <a:spcPts val="1850"/>
              </a:lnSpc>
              <a:buNone/>
            </a:pPr>
            <a:r>
              <a:rPr lang="en-US" sz="1500" b="1" dirty="0">
                <a:solidFill>
                  <a:srgbClr val="443728"/>
                </a:solidFill>
                <a:latin typeface="Crimson Pro Bold" pitchFamily="34" charset="0"/>
                <a:ea typeface="Crimson Pro Bold" pitchFamily="34" charset="-122"/>
                <a:cs typeface="Crimson Pro Bold" pitchFamily="34" charset="-120"/>
              </a:rPr>
              <a:t>Зниження ефективності</a:t>
            </a:r>
            <a:endParaRPr lang="en-US" sz="1500" dirty="0"/>
          </a:p>
        </p:txBody>
      </p:sp>
      <p:sp>
        <p:nvSpPr>
          <p:cNvPr id="14" name="Text 12"/>
          <p:cNvSpPr/>
          <p:nvPr/>
        </p:nvSpPr>
        <p:spPr>
          <a:xfrm>
            <a:off x="5579269" y="4860727"/>
            <a:ext cx="3979664" cy="488633"/>
          </a:xfrm>
          <a:prstGeom prst="rect">
            <a:avLst/>
          </a:prstGeom>
          <a:noFill/>
          <a:ln/>
        </p:spPr>
        <p:txBody>
          <a:bodyPr wrap="square" lIns="0" tIns="0" rIns="0" bIns="0" rtlCol="0" anchor="t"/>
          <a:lstStyle/>
          <a:p>
            <a:pPr algn="r" indent="0" marL="0">
              <a:lnSpc>
                <a:spcPts val="1900"/>
              </a:lnSpc>
              <a:buNone/>
            </a:pPr>
            <a:r>
              <a:rPr lang="en-US" sz="1200" dirty="0">
                <a:solidFill>
                  <a:srgbClr val="443728"/>
                </a:solidFill>
                <a:latin typeface="Open Sans" pitchFamily="34" charset="0"/>
                <a:ea typeface="Open Sans" pitchFamily="34" charset="-122"/>
                <a:cs typeface="Open Sans" pitchFamily="34" charset="-120"/>
              </a:rPr>
              <a:t>Відчуття некомпетентності, зменшення продуктивності та якості роботи</a:t>
            </a:r>
            <a:endParaRPr lang="en-US" sz="1200" dirty="0"/>
          </a:p>
        </p:txBody>
      </p:sp>
      <p:sp>
        <p:nvSpPr>
          <p:cNvPr id="15" name="Text 13"/>
          <p:cNvSpPr/>
          <p:nvPr/>
        </p:nvSpPr>
        <p:spPr>
          <a:xfrm>
            <a:off x="610910" y="5910501"/>
            <a:ext cx="3516987" cy="238482"/>
          </a:xfrm>
          <a:prstGeom prst="rect">
            <a:avLst/>
          </a:prstGeom>
          <a:noFill/>
          <a:ln/>
        </p:spPr>
        <p:txBody>
          <a:bodyPr wrap="none" lIns="0" tIns="0" rIns="0" bIns="0" rtlCol="0" anchor="t"/>
          <a:lstStyle/>
          <a:p>
            <a:pPr algn="l" indent="0" marL="0">
              <a:lnSpc>
                <a:spcPts val="1850"/>
              </a:lnSpc>
              <a:buNone/>
            </a:pPr>
            <a:r>
              <a:rPr lang="en-US" sz="1500" b="1" dirty="0">
                <a:solidFill>
                  <a:srgbClr val="443728"/>
                </a:solidFill>
                <a:latin typeface="Crimson Pro Bold" pitchFamily="34" charset="0"/>
                <a:ea typeface="Crimson Pro Bold" pitchFamily="34" charset="-122"/>
                <a:cs typeface="Crimson Pro Bold" pitchFamily="34" charset="-120"/>
              </a:rPr>
              <a:t>Стратегії профілактики вигорання:</a:t>
            </a:r>
            <a:endParaRPr lang="en-US" sz="1500" dirty="0"/>
          </a:p>
        </p:txBody>
      </p:sp>
      <p:sp>
        <p:nvSpPr>
          <p:cNvPr id="16" name="Text 14"/>
          <p:cNvSpPr/>
          <p:nvPr/>
        </p:nvSpPr>
        <p:spPr>
          <a:xfrm>
            <a:off x="610910" y="6378059"/>
            <a:ext cx="13408581" cy="244316"/>
          </a:xfrm>
          <a:prstGeom prst="rect">
            <a:avLst/>
          </a:prstGeom>
          <a:noFill/>
          <a:ln/>
        </p:spPr>
        <p:txBody>
          <a:bodyPr wrap="none" lIns="0" tIns="0" rIns="0" bIns="0" rtlCol="0" anchor="t"/>
          <a:lstStyle/>
          <a:p>
            <a:pPr algn="l" marL="342900" indent="-342900">
              <a:lnSpc>
                <a:spcPts val="1900"/>
              </a:lnSpc>
              <a:buSzPct val="100000"/>
              <a:buChar char="•"/>
            </a:pPr>
            <a:r>
              <a:rPr lang="en-US" sz="1200" dirty="0">
                <a:solidFill>
                  <a:srgbClr val="443728"/>
                </a:solidFill>
                <a:latin typeface="Open Sans" pitchFamily="34" charset="0"/>
                <a:ea typeface="Open Sans" pitchFamily="34" charset="-122"/>
                <a:cs typeface="Open Sans" pitchFamily="34" charset="-120"/>
              </a:rPr>
              <a:t>Чітке визначення ролей та очікувань</a:t>
            </a:r>
            <a:endParaRPr lang="en-US" sz="1200" dirty="0"/>
          </a:p>
        </p:txBody>
      </p:sp>
      <p:sp>
        <p:nvSpPr>
          <p:cNvPr id="17" name="Text 15"/>
          <p:cNvSpPr/>
          <p:nvPr/>
        </p:nvSpPr>
        <p:spPr>
          <a:xfrm>
            <a:off x="610910" y="6675715"/>
            <a:ext cx="13408581" cy="244316"/>
          </a:xfrm>
          <a:prstGeom prst="rect">
            <a:avLst/>
          </a:prstGeom>
          <a:noFill/>
          <a:ln/>
        </p:spPr>
        <p:txBody>
          <a:bodyPr wrap="none" lIns="0" tIns="0" rIns="0" bIns="0" rtlCol="0" anchor="t"/>
          <a:lstStyle/>
          <a:p>
            <a:pPr algn="l" marL="342900" indent="-342900">
              <a:lnSpc>
                <a:spcPts val="1900"/>
              </a:lnSpc>
              <a:buSzPct val="100000"/>
              <a:buChar char="•"/>
            </a:pPr>
            <a:r>
              <a:rPr lang="en-US" sz="1200" dirty="0">
                <a:solidFill>
                  <a:srgbClr val="443728"/>
                </a:solidFill>
                <a:latin typeface="Open Sans" pitchFamily="34" charset="0"/>
                <a:ea typeface="Open Sans" pitchFamily="34" charset="-122"/>
                <a:cs typeface="Open Sans" pitchFamily="34" charset="-120"/>
              </a:rPr>
              <a:t>Справедливе навантаження та розподіл ресурсів</a:t>
            </a:r>
            <a:endParaRPr lang="en-US" sz="1200" dirty="0"/>
          </a:p>
        </p:txBody>
      </p:sp>
      <p:sp>
        <p:nvSpPr>
          <p:cNvPr id="18" name="Text 16"/>
          <p:cNvSpPr/>
          <p:nvPr/>
        </p:nvSpPr>
        <p:spPr>
          <a:xfrm>
            <a:off x="610910" y="6973372"/>
            <a:ext cx="13408581" cy="244316"/>
          </a:xfrm>
          <a:prstGeom prst="rect">
            <a:avLst/>
          </a:prstGeom>
          <a:noFill/>
          <a:ln/>
        </p:spPr>
        <p:txBody>
          <a:bodyPr wrap="none" lIns="0" tIns="0" rIns="0" bIns="0" rtlCol="0" anchor="t"/>
          <a:lstStyle/>
          <a:p>
            <a:pPr algn="l" marL="342900" indent="-342900">
              <a:lnSpc>
                <a:spcPts val="1900"/>
              </a:lnSpc>
              <a:buSzPct val="100000"/>
              <a:buChar char="•"/>
            </a:pPr>
            <a:r>
              <a:rPr lang="en-US" sz="1200" dirty="0">
                <a:solidFill>
                  <a:srgbClr val="443728"/>
                </a:solidFill>
                <a:latin typeface="Open Sans" pitchFamily="34" charset="0"/>
                <a:ea typeface="Open Sans" pitchFamily="34" charset="-122"/>
                <a:cs typeface="Open Sans" pitchFamily="34" charset="-120"/>
              </a:rPr>
              <a:t>Автономія та контроль над робочим процесом</a:t>
            </a:r>
            <a:endParaRPr lang="en-US" sz="1200" dirty="0"/>
          </a:p>
        </p:txBody>
      </p:sp>
      <p:sp>
        <p:nvSpPr>
          <p:cNvPr id="19" name="Text 17"/>
          <p:cNvSpPr/>
          <p:nvPr/>
        </p:nvSpPr>
        <p:spPr>
          <a:xfrm>
            <a:off x="610910" y="7271028"/>
            <a:ext cx="13408581" cy="244316"/>
          </a:xfrm>
          <a:prstGeom prst="rect">
            <a:avLst/>
          </a:prstGeom>
          <a:noFill/>
          <a:ln/>
        </p:spPr>
        <p:txBody>
          <a:bodyPr wrap="none" lIns="0" tIns="0" rIns="0" bIns="0" rtlCol="0" anchor="t"/>
          <a:lstStyle/>
          <a:p>
            <a:pPr algn="l" marL="342900" indent="-342900">
              <a:lnSpc>
                <a:spcPts val="1900"/>
              </a:lnSpc>
              <a:buSzPct val="100000"/>
              <a:buChar char="•"/>
            </a:pPr>
            <a:r>
              <a:rPr lang="en-US" sz="1200" dirty="0">
                <a:solidFill>
                  <a:srgbClr val="443728"/>
                </a:solidFill>
                <a:latin typeface="Open Sans" pitchFamily="34" charset="0"/>
                <a:ea typeface="Open Sans" pitchFamily="34" charset="-122"/>
                <a:cs typeface="Open Sans" pitchFamily="34" charset="-120"/>
              </a:rPr>
              <a:t>Можливості для відновлення та відпочинку</a:t>
            </a:r>
            <a:endParaRPr lang="en-US" sz="1200" dirty="0"/>
          </a:p>
        </p:txBody>
      </p:sp>
      <p:sp>
        <p:nvSpPr>
          <p:cNvPr id="20" name="Text 18"/>
          <p:cNvSpPr/>
          <p:nvPr/>
        </p:nvSpPr>
        <p:spPr>
          <a:xfrm>
            <a:off x="610910" y="7568684"/>
            <a:ext cx="13408581" cy="244316"/>
          </a:xfrm>
          <a:prstGeom prst="rect">
            <a:avLst/>
          </a:prstGeom>
          <a:noFill/>
          <a:ln/>
        </p:spPr>
        <p:txBody>
          <a:bodyPr wrap="none" lIns="0" tIns="0" rIns="0" bIns="0" rtlCol="0" anchor="t"/>
          <a:lstStyle/>
          <a:p>
            <a:pPr algn="l" marL="342900" indent="-342900">
              <a:lnSpc>
                <a:spcPts val="1900"/>
              </a:lnSpc>
              <a:buSzPct val="100000"/>
              <a:buChar char="•"/>
            </a:pPr>
            <a:r>
              <a:rPr lang="en-US" sz="1200" dirty="0">
                <a:solidFill>
                  <a:srgbClr val="443728"/>
                </a:solidFill>
                <a:latin typeface="Open Sans" pitchFamily="34" charset="0"/>
                <a:ea typeface="Open Sans" pitchFamily="34" charset="-122"/>
                <a:cs typeface="Open Sans" pitchFamily="34" charset="-120"/>
              </a:rPr>
              <a:t>Підтримка від керівництва та колег</a:t>
            </a:r>
            <a:endParaRPr lang="en-US" sz="1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80190" y="1008817"/>
            <a:ext cx="7556421" cy="4961573"/>
          </a:xfrm>
          <a:prstGeom prst="rect">
            <a:avLst/>
          </a:prstGeom>
          <a:noFill/>
          <a:ln/>
        </p:spPr>
        <p:txBody>
          <a:bodyPr wrap="square" lIns="0" tIns="0" rIns="0" bIns="0" rtlCol="0" anchor="t"/>
          <a:lstStyle/>
          <a:p>
            <a:pPr algn="l" indent="0" marL="0">
              <a:lnSpc>
                <a:spcPts val="9750"/>
              </a:lnSpc>
              <a:buNone/>
            </a:pPr>
            <a:r>
              <a:rPr lang="en-US" sz="7800" b="1" dirty="0">
                <a:solidFill>
                  <a:srgbClr val="443728"/>
                </a:solidFill>
                <a:latin typeface="Crimson Pro Bold" pitchFamily="34" charset="0"/>
                <a:ea typeface="Crimson Pro Bold" pitchFamily="34" charset="-122"/>
                <a:cs typeface="Crimson Pro Bold" pitchFamily="34" charset="-120"/>
              </a:rPr>
              <a:t>Різноманітність, рівність та інклюзивність (РРІ)</a:t>
            </a:r>
            <a:endParaRPr lang="en-US" sz="7800" dirty="0"/>
          </a:p>
        </p:txBody>
      </p:sp>
      <p:sp>
        <p:nvSpPr>
          <p:cNvPr id="4" name="Text 1"/>
          <p:cNvSpPr/>
          <p:nvPr/>
        </p:nvSpPr>
        <p:spPr>
          <a:xfrm>
            <a:off x="6280190" y="6268045"/>
            <a:ext cx="7556421" cy="952619"/>
          </a:xfrm>
          <a:prstGeom prst="rect">
            <a:avLst/>
          </a:prstGeom>
          <a:noFill/>
          <a:ln/>
        </p:spPr>
        <p:txBody>
          <a:bodyPr wrap="square" lIns="0" tIns="0" rIns="0" bIns="0" rtlCol="0" anchor="t"/>
          <a:lstStyle/>
          <a:p>
            <a:pPr algn="l" indent="0" marL="0">
              <a:lnSpc>
                <a:spcPts val="2500"/>
              </a:lnSpc>
              <a:buNone/>
            </a:pPr>
            <a:r>
              <a:rPr lang="en-US" sz="1550" dirty="0">
                <a:solidFill>
                  <a:srgbClr val="443728"/>
                </a:solidFill>
                <a:latin typeface="Open Sans" pitchFamily="34" charset="0"/>
                <a:ea typeface="Open Sans" pitchFamily="34" charset="-122"/>
                <a:cs typeface="Open Sans" pitchFamily="34" charset="-120"/>
              </a:rPr>
              <a:t>РРІ — це не просто етичний імператив, а стратегічна перевага. Дослідження McKinsey показують, що компанії з високою різноманітністю на 35% частіше демонструють вищі фінансові результати порівняно з конкурентами.</a:t>
            </a:r>
            <a:endParaRPr lang="en-US" sz="15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793790" y="1677472"/>
            <a:ext cx="6207085" cy="620078"/>
          </a:xfrm>
          <a:prstGeom prst="rect">
            <a:avLst/>
          </a:prstGeom>
          <a:noFill/>
          <a:ln/>
        </p:spPr>
        <p:txBody>
          <a:bodyPr wrap="none" lIns="0" tIns="0" rIns="0" bIns="0" rtlCol="0" anchor="t"/>
          <a:lstStyle/>
          <a:p>
            <a:pPr algn="l" indent="0" marL="0">
              <a:lnSpc>
                <a:spcPts val="4850"/>
              </a:lnSpc>
              <a:buNone/>
            </a:pPr>
            <a:r>
              <a:rPr lang="en-US" sz="3900" b="1" dirty="0">
                <a:solidFill>
                  <a:srgbClr val="443728"/>
                </a:solidFill>
                <a:latin typeface="Crimson Pro Bold" pitchFamily="34" charset="0"/>
                <a:ea typeface="Crimson Pro Bold" pitchFamily="34" charset="-122"/>
                <a:cs typeface="Crimson Pro Bold" pitchFamily="34" charset="-120"/>
              </a:rPr>
              <a:t>Три стовпи РРІ-стратегії</a:t>
            </a:r>
            <a:endParaRPr lang="en-US" sz="3900" dirty="0"/>
          </a:p>
        </p:txBody>
      </p:sp>
      <p:sp>
        <p:nvSpPr>
          <p:cNvPr id="3" name="Shape 1"/>
          <p:cNvSpPr/>
          <p:nvPr/>
        </p:nvSpPr>
        <p:spPr>
          <a:xfrm>
            <a:off x="793790" y="2694384"/>
            <a:ext cx="4215289" cy="3857625"/>
          </a:xfrm>
          <a:prstGeom prst="roundRect">
            <a:avLst>
              <a:gd name="adj" fmla="val 2161"/>
            </a:avLst>
          </a:prstGeom>
          <a:solidFill>
            <a:srgbClr val="EBE2E0"/>
          </a:solidFill>
          <a:ln w="7620">
            <a:solidFill>
              <a:srgbClr val="D1C8C6"/>
            </a:solidFill>
            <a:prstDash val="solid"/>
          </a:ln>
        </p:spPr>
      </p:sp>
      <p:sp>
        <p:nvSpPr>
          <p:cNvPr id="4" name="Shape 2"/>
          <p:cNvSpPr/>
          <p:nvPr/>
        </p:nvSpPr>
        <p:spPr>
          <a:xfrm>
            <a:off x="999768" y="2900363"/>
            <a:ext cx="595313" cy="595313"/>
          </a:xfrm>
          <a:prstGeom prst="roundRect">
            <a:avLst>
              <a:gd name="adj" fmla="val 15358451"/>
            </a:avLst>
          </a:prstGeom>
          <a:solidFill>
            <a:srgbClr val="835E54"/>
          </a:solidFill>
          <a:ln/>
        </p:spPr>
      </p:sp>
      <p:pic>
        <p:nvPicPr>
          <p:cNvPr id="5"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163479" y="3063954"/>
            <a:ext cx="267891" cy="267891"/>
          </a:xfrm>
          <a:prstGeom prst="rect">
            <a:avLst/>
          </a:prstGeom>
        </p:spPr>
      </p:pic>
      <p:sp>
        <p:nvSpPr>
          <p:cNvPr id="6" name="Text 3"/>
          <p:cNvSpPr/>
          <p:nvPr/>
        </p:nvSpPr>
        <p:spPr>
          <a:xfrm>
            <a:off x="999768" y="3694033"/>
            <a:ext cx="3268028" cy="310158"/>
          </a:xfrm>
          <a:prstGeom prst="rect">
            <a:avLst/>
          </a:prstGeom>
          <a:noFill/>
          <a:ln/>
        </p:spPr>
        <p:txBody>
          <a:bodyPr wrap="none" lIns="0" tIns="0" rIns="0" bIns="0" rtlCol="0" anchor="t"/>
          <a:lstStyle/>
          <a:p>
            <a:pPr algn="l" indent="0" marL="0">
              <a:lnSpc>
                <a:spcPts val="2400"/>
              </a:lnSpc>
              <a:buNone/>
            </a:pPr>
            <a:r>
              <a:rPr lang="en-US" sz="1950" b="1" dirty="0">
                <a:solidFill>
                  <a:srgbClr val="443728"/>
                </a:solidFill>
                <a:latin typeface="Crimson Pro Bold" pitchFamily="34" charset="0"/>
                <a:ea typeface="Crimson Pro Bold" pitchFamily="34" charset="-122"/>
                <a:cs typeface="Crimson Pro Bold" pitchFamily="34" charset="-120"/>
              </a:rPr>
              <a:t>Різноманітність (Diversity)</a:t>
            </a:r>
            <a:endParaRPr lang="en-US" sz="1950" dirty="0"/>
          </a:p>
        </p:txBody>
      </p:sp>
      <p:sp>
        <p:nvSpPr>
          <p:cNvPr id="7" name="Text 4"/>
          <p:cNvSpPr/>
          <p:nvPr/>
        </p:nvSpPr>
        <p:spPr>
          <a:xfrm>
            <a:off x="999768" y="4123253"/>
            <a:ext cx="3803333" cy="1905238"/>
          </a:xfrm>
          <a:prstGeom prst="rect">
            <a:avLst/>
          </a:prstGeom>
          <a:noFill/>
          <a:ln/>
        </p:spPr>
        <p:txBody>
          <a:bodyPr wrap="square" lIns="0" tIns="0" rIns="0" bIns="0" rtlCol="0" anchor="t"/>
          <a:lstStyle/>
          <a:p>
            <a:pPr algn="l" indent="0" marL="0">
              <a:lnSpc>
                <a:spcPts val="2500"/>
              </a:lnSpc>
              <a:buNone/>
            </a:pPr>
            <a:r>
              <a:rPr lang="en-US" sz="1550" dirty="0">
                <a:solidFill>
                  <a:srgbClr val="443728"/>
                </a:solidFill>
                <a:latin typeface="Open Sans" pitchFamily="34" charset="0"/>
                <a:ea typeface="Open Sans" pitchFamily="34" charset="-122"/>
                <a:cs typeface="Open Sans" pitchFamily="34" charset="-120"/>
              </a:rPr>
              <a:t>Представленість людей різного походження, досвіду, ідентичності у всіх аспектах організації. Це включає гендер, етнічність, вік, освіту, фізичні здібності, сексуальну орієнтацію, релігію та інші характеристики.</a:t>
            </a:r>
            <a:endParaRPr lang="en-US" sz="1550" dirty="0"/>
          </a:p>
        </p:txBody>
      </p:sp>
      <p:sp>
        <p:nvSpPr>
          <p:cNvPr id="8" name="Shape 5"/>
          <p:cNvSpPr/>
          <p:nvPr/>
        </p:nvSpPr>
        <p:spPr>
          <a:xfrm>
            <a:off x="5207437" y="2694384"/>
            <a:ext cx="4215408" cy="3857625"/>
          </a:xfrm>
          <a:prstGeom prst="roundRect">
            <a:avLst>
              <a:gd name="adj" fmla="val 2161"/>
            </a:avLst>
          </a:prstGeom>
          <a:solidFill>
            <a:srgbClr val="EBE2E0"/>
          </a:solidFill>
          <a:ln w="7620">
            <a:solidFill>
              <a:srgbClr val="D1C8C6"/>
            </a:solidFill>
            <a:prstDash val="solid"/>
          </a:ln>
        </p:spPr>
      </p:sp>
      <p:sp>
        <p:nvSpPr>
          <p:cNvPr id="9" name="Shape 6"/>
          <p:cNvSpPr/>
          <p:nvPr/>
        </p:nvSpPr>
        <p:spPr>
          <a:xfrm>
            <a:off x="5413415" y="2900363"/>
            <a:ext cx="595313" cy="595313"/>
          </a:xfrm>
          <a:prstGeom prst="roundRect">
            <a:avLst>
              <a:gd name="adj" fmla="val 15358451"/>
            </a:avLst>
          </a:prstGeom>
          <a:solidFill>
            <a:srgbClr val="835E54"/>
          </a:solidFill>
          <a:ln/>
        </p:spPr>
      </p:sp>
      <p:pic>
        <p:nvPicPr>
          <p:cNvPr id="10" name="Image 1"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77126" y="3063954"/>
            <a:ext cx="267891" cy="267891"/>
          </a:xfrm>
          <a:prstGeom prst="rect">
            <a:avLst/>
          </a:prstGeom>
        </p:spPr>
      </p:pic>
      <p:sp>
        <p:nvSpPr>
          <p:cNvPr id="11" name="Text 7"/>
          <p:cNvSpPr/>
          <p:nvPr/>
        </p:nvSpPr>
        <p:spPr>
          <a:xfrm>
            <a:off x="5413415" y="3694033"/>
            <a:ext cx="2480905" cy="310158"/>
          </a:xfrm>
          <a:prstGeom prst="rect">
            <a:avLst/>
          </a:prstGeom>
          <a:noFill/>
          <a:ln/>
        </p:spPr>
        <p:txBody>
          <a:bodyPr wrap="none" lIns="0" tIns="0" rIns="0" bIns="0" rtlCol="0" anchor="t"/>
          <a:lstStyle/>
          <a:p>
            <a:pPr algn="l" indent="0" marL="0">
              <a:lnSpc>
                <a:spcPts val="2400"/>
              </a:lnSpc>
              <a:buNone/>
            </a:pPr>
            <a:r>
              <a:rPr lang="en-US" sz="1950" b="1" dirty="0">
                <a:solidFill>
                  <a:srgbClr val="443728"/>
                </a:solidFill>
                <a:latin typeface="Crimson Pro Bold" pitchFamily="34" charset="0"/>
                <a:ea typeface="Crimson Pro Bold" pitchFamily="34" charset="-122"/>
                <a:cs typeface="Crimson Pro Bold" pitchFamily="34" charset="-120"/>
              </a:rPr>
              <a:t>Рівність (Equity)</a:t>
            </a:r>
            <a:endParaRPr lang="en-US" sz="1950" dirty="0"/>
          </a:p>
        </p:txBody>
      </p:sp>
      <p:sp>
        <p:nvSpPr>
          <p:cNvPr id="12" name="Text 8"/>
          <p:cNvSpPr/>
          <p:nvPr/>
        </p:nvSpPr>
        <p:spPr>
          <a:xfrm>
            <a:off x="5413415" y="4123253"/>
            <a:ext cx="3803452" cy="1905238"/>
          </a:xfrm>
          <a:prstGeom prst="rect">
            <a:avLst/>
          </a:prstGeom>
          <a:noFill/>
          <a:ln/>
        </p:spPr>
        <p:txBody>
          <a:bodyPr wrap="square" lIns="0" tIns="0" rIns="0" bIns="0" rtlCol="0" anchor="t"/>
          <a:lstStyle/>
          <a:p>
            <a:pPr algn="l" indent="0" marL="0">
              <a:lnSpc>
                <a:spcPts val="2500"/>
              </a:lnSpc>
              <a:buNone/>
            </a:pPr>
            <a:r>
              <a:rPr lang="en-US" sz="1550" dirty="0">
                <a:solidFill>
                  <a:srgbClr val="443728"/>
                </a:solidFill>
                <a:latin typeface="Open Sans" pitchFamily="34" charset="0"/>
                <a:ea typeface="Open Sans" pitchFamily="34" charset="-122"/>
                <a:cs typeface="Open Sans" pitchFamily="34" charset="-120"/>
              </a:rPr>
              <a:t>Справедливий доступ до можливостей, ресурсів та підтримки для всіх співробітників. Рівність визнає, що люди мають різні стартові позиції та потребують різної підтримки для досягнення успіху.</a:t>
            </a:r>
            <a:endParaRPr lang="en-US" sz="1550" dirty="0"/>
          </a:p>
        </p:txBody>
      </p:sp>
      <p:sp>
        <p:nvSpPr>
          <p:cNvPr id="13" name="Shape 9"/>
          <p:cNvSpPr/>
          <p:nvPr/>
        </p:nvSpPr>
        <p:spPr>
          <a:xfrm>
            <a:off x="9621203" y="2694384"/>
            <a:ext cx="4215289" cy="3857625"/>
          </a:xfrm>
          <a:prstGeom prst="roundRect">
            <a:avLst>
              <a:gd name="adj" fmla="val 2161"/>
            </a:avLst>
          </a:prstGeom>
          <a:solidFill>
            <a:srgbClr val="EBE2E0"/>
          </a:solidFill>
          <a:ln w="7620">
            <a:solidFill>
              <a:srgbClr val="D1C8C6"/>
            </a:solidFill>
            <a:prstDash val="solid"/>
          </a:ln>
        </p:spPr>
      </p:sp>
      <p:sp>
        <p:nvSpPr>
          <p:cNvPr id="14" name="Shape 10"/>
          <p:cNvSpPr/>
          <p:nvPr/>
        </p:nvSpPr>
        <p:spPr>
          <a:xfrm>
            <a:off x="9827181" y="2900363"/>
            <a:ext cx="595313" cy="595313"/>
          </a:xfrm>
          <a:prstGeom prst="roundRect">
            <a:avLst>
              <a:gd name="adj" fmla="val 15358451"/>
            </a:avLst>
          </a:prstGeom>
          <a:solidFill>
            <a:srgbClr val="835E54"/>
          </a:solidFill>
          <a:ln/>
        </p:spPr>
      </p:sp>
      <p:pic>
        <p:nvPicPr>
          <p:cNvPr id="15" name="Image 2"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90892" y="3063954"/>
            <a:ext cx="267891" cy="267891"/>
          </a:xfrm>
          <a:prstGeom prst="rect">
            <a:avLst/>
          </a:prstGeom>
        </p:spPr>
      </p:pic>
      <p:sp>
        <p:nvSpPr>
          <p:cNvPr id="16" name="Text 11"/>
          <p:cNvSpPr/>
          <p:nvPr/>
        </p:nvSpPr>
        <p:spPr>
          <a:xfrm>
            <a:off x="9827181" y="3694033"/>
            <a:ext cx="3136344" cy="310158"/>
          </a:xfrm>
          <a:prstGeom prst="rect">
            <a:avLst/>
          </a:prstGeom>
          <a:noFill/>
          <a:ln/>
        </p:spPr>
        <p:txBody>
          <a:bodyPr wrap="none" lIns="0" tIns="0" rIns="0" bIns="0" rtlCol="0" anchor="t"/>
          <a:lstStyle/>
          <a:p>
            <a:pPr algn="l" indent="0" marL="0">
              <a:lnSpc>
                <a:spcPts val="2400"/>
              </a:lnSpc>
              <a:buNone/>
            </a:pPr>
            <a:r>
              <a:rPr lang="en-US" sz="1950" b="1" dirty="0">
                <a:solidFill>
                  <a:srgbClr val="443728"/>
                </a:solidFill>
                <a:latin typeface="Crimson Pro Bold" pitchFamily="34" charset="0"/>
                <a:ea typeface="Crimson Pro Bold" pitchFamily="34" charset="-122"/>
                <a:cs typeface="Crimson Pro Bold" pitchFamily="34" charset="-120"/>
              </a:rPr>
              <a:t>Інклюзивність (Inclusion)</a:t>
            </a:r>
            <a:endParaRPr lang="en-US" sz="1950" dirty="0"/>
          </a:p>
        </p:txBody>
      </p:sp>
      <p:sp>
        <p:nvSpPr>
          <p:cNvPr id="17" name="Text 12"/>
          <p:cNvSpPr/>
          <p:nvPr/>
        </p:nvSpPr>
        <p:spPr>
          <a:xfrm>
            <a:off x="9827181" y="4123253"/>
            <a:ext cx="3803333" cy="2222778"/>
          </a:xfrm>
          <a:prstGeom prst="rect">
            <a:avLst/>
          </a:prstGeom>
          <a:noFill/>
          <a:ln/>
        </p:spPr>
        <p:txBody>
          <a:bodyPr wrap="square" lIns="0" tIns="0" rIns="0" bIns="0" rtlCol="0" anchor="t"/>
          <a:lstStyle/>
          <a:p>
            <a:pPr algn="l" indent="0" marL="0">
              <a:lnSpc>
                <a:spcPts val="2500"/>
              </a:lnSpc>
              <a:buNone/>
            </a:pPr>
            <a:r>
              <a:rPr lang="en-US" sz="1550" dirty="0">
                <a:solidFill>
                  <a:srgbClr val="443728"/>
                </a:solidFill>
                <a:latin typeface="Open Sans" pitchFamily="34" charset="0"/>
                <a:ea typeface="Open Sans" pitchFamily="34" charset="-122"/>
                <a:cs typeface="Open Sans" pitchFamily="34" charset="-120"/>
              </a:rPr>
              <a:t>Створення середовища, де всі співробітники відчувають себе цінними, почутими та можуть повністю реалізувати свій потенціал. Інклюзивність перетворює різноманітність на конкурентну перевагу.</a:t>
            </a:r>
            <a:endParaRPr lang="en-US" sz="15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Text 0"/>
          <p:cNvSpPr/>
          <p:nvPr/>
        </p:nvSpPr>
        <p:spPr>
          <a:xfrm>
            <a:off x="793790" y="2143958"/>
            <a:ext cx="11189256" cy="620078"/>
          </a:xfrm>
          <a:prstGeom prst="rect">
            <a:avLst/>
          </a:prstGeom>
          <a:noFill/>
          <a:ln/>
        </p:spPr>
        <p:txBody>
          <a:bodyPr wrap="none" lIns="0" tIns="0" rIns="0" bIns="0" rtlCol="0" anchor="t"/>
          <a:lstStyle/>
          <a:p>
            <a:pPr algn="l" indent="0" marL="0">
              <a:lnSpc>
                <a:spcPts val="4850"/>
              </a:lnSpc>
              <a:buNone/>
            </a:pPr>
            <a:r>
              <a:rPr lang="en-US" sz="3900" b="1" dirty="0">
                <a:solidFill>
                  <a:srgbClr val="443728"/>
                </a:solidFill>
                <a:latin typeface="Crimson Pro Bold" pitchFamily="34" charset="0"/>
                <a:ea typeface="Crimson Pro Bold" pitchFamily="34" charset="-122"/>
                <a:cs typeface="Crimson Pro Bold" pitchFamily="34" charset="-120"/>
              </a:rPr>
              <a:t>РРІ як критичний фактор успіху організації</a:t>
            </a:r>
            <a:endParaRPr lang="en-US" sz="3900" dirty="0"/>
          </a:p>
        </p:txBody>
      </p:sp>
      <p:sp>
        <p:nvSpPr>
          <p:cNvPr id="3" name="Text 1"/>
          <p:cNvSpPr/>
          <p:nvPr/>
        </p:nvSpPr>
        <p:spPr>
          <a:xfrm>
            <a:off x="793790" y="3260050"/>
            <a:ext cx="3074670" cy="654963"/>
          </a:xfrm>
          <a:prstGeom prst="rect">
            <a:avLst/>
          </a:prstGeom>
          <a:noFill/>
          <a:ln/>
        </p:spPr>
        <p:txBody>
          <a:bodyPr wrap="none" lIns="0" tIns="0" rIns="0" bIns="0" rtlCol="0" anchor="t"/>
          <a:lstStyle/>
          <a:p>
            <a:pPr algn="ctr" indent="0" marL="0">
              <a:lnSpc>
                <a:spcPts val="5150"/>
              </a:lnSpc>
              <a:buNone/>
            </a:pPr>
            <a:r>
              <a:rPr lang="en-US" sz="5150" b="1" dirty="0">
                <a:solidFill>
                  <a:srgbClr val="443728"/>
                </a:solidFill>
                <a:latin typeface="Crimson Pro Bold" pitchFamily="34" charset="0"/>
                <a:ea typeface="Crimson Pro Bold" pitchFamily="34" charset="-122"/>
                <a:cs typeface="Crimson Pro Bold" pitchFamily="34" charset="-120"/>
              </a:rPr>
              <a:t>35%</a:t>
            </a:r>
            <a:endParaRPr lang="en-US" sz="5150" dirty="0"/>
          </a:p>
        </p:txBody>
      </p:sp>
      <p:sp>
        <p:nvSpPr>
          <p:cNvPr id="4" name="Text 2"/>
          <p:cNvSpPr/>
          <p:nvPr/>
        </p:nvSpPr>
        <p:spPr>
          <a:xfrm>
            <a:off x="994767" y="4163020"/>
            <a:ext cx="2672596" cy="310158"/>
          </a:xfrm>
          <a:prstGeom prst="rect">
            <a:avLst/>
          </a:prstGeom>
          <a:noFill/>
          <a:ln/>
        </p:spPr>
        <p:txBody>
          <a:bodyPr wrap="none" lIns="0" tIns="0" rIns="0" bIns="0" rtlCol="0" anchor="t"/>
          <a:lstStyle/>
          <a:p>
            <a:pPr algn="ctr" indent="0" marL="0">
              <a:lnSpc>
                <a:spcPts val="2400"/>
              </a:lnSpc>
              <a:buNone/>
            </a:pPr>
            <a:r>
              <a:rPr lang="en-US" sz="1950" b="1" dirty="0">
                <a:solidFill>
                  <a:srgbClr val="443728"/>
                </a:solidFill>
                <a:latin typeface="Crimson Pro Bold" pitchFamily="34" charset="0"/>
                <a:ea typeface="Crimson Pro Bold" pitchFamily="34" charset="-122"/>
                <a:cs typeface="Crimson Pro Bold" pitchFamily="34" charset="-120"/>
              </a:rPr>
              <a:t>Вища прибутковість</a:t>
            </a:r>
            <a:endParaRPr lang="en-US" sz="1950" dirty="0"/>
          </a:p>
        </p:txBody>
      </p:sp>
      <p:sp>
        <p:nvSpPr>
          <p:cNvPr id="5" name="Text 3"/>
          <p:cNvSpPr/>
          <p:nvPr/>
        </p:nvSpPr>
        <p:spPr>
          <a:xfrm>
            <a:off x="793790" y="4592241"/>
            <a:ext cx="3074670" cy="952619"/>
          </a:xfrm>
          <a:prstGeom prst="rect">
            <a:avLst/>
          </a:prstGeom>
          <a:noFill/>
          <a:ln/>
        </p:spPr>
        <p:txBody>
          <a:bodyPr wrap="square" lIns="0" tIns="0" rIns="0" bIns="0" rtlCol="0" anchor="t"/>
          <a:lstStyle/>
          <a:p>
            <a:pPr algn="ctr" indent="0" marL="0">
              <a:lnSpc>
                <a:spcPts val="2500"/>
              </a:lnSpc>
              <a:buNone/>
            </a:pPr>
            <a:r>
              <a:rPr lang="en-US" sz="1550" dirty="0">
                <a:solidFill>
                  <a:srgbClr val="443728"/>
                </a:solidFill>
                <a:latin typeface="Open Sans" pitchFamily="34" charset="0"/>
                <a:ea typeface="Open Sans" pitchFamily="34" charset="-122"/>
                <a:cs typeface="Open Sans" pitchFamily="34" charset="-120"/>
              </a:rPr>
              <a:t>Компанії з гендерною різноманітністю в топ-менеджменті</a:t>
            </a:r>
            <a:endParaRPr lang="en-US" sz="1550" dirty="0"/>
          </a:p>
        </p:txBody>
      </p:sp>
      <p:sp>
        <p:nvSpPr>
          <p:cNvPr id="6" name="Text 4"/>
          <p:cNvSpPr/>
          <p:nvPr/>
        </p:nvSpPr>
        <p:spPr>
          <a:xfrm>
            <a:off x="4116467" y="3260050"/>
            <a:ext cx="3074670" cy="654963"/>
          </a:xfrm>
          <a:prstGeom prst="rect">
            <a:avLst/>
          </a:prstGeom>
          <a:noFill/>
          <a:ln/>
        </p:spPr>
        <p:txBody>
          <a:bodyPr wrap="none" lIns="0" tIns="0" rIns="0" bIns="0" rtlCol="0" anchor="t"/>
          <a:lstStyle/>
          <a:p>
            <a:pPr algn="ctr" indent="0" marL="0">
              <a:lnSpc>
                <a:spcPts val="5150"/>
              </a:lnSpc>
              <a:buNone/>
            </a:pPr>
            <a:r>
              <a:rPr lang="en-US" sz="5150" b="1" dirty="0">
                <a:solidFill>
                  <a:srgbClr val="443728"/>
                </a:solidFill>
                <a:latin typeface="Crimson Pro Bold" pitchFamily="34" charset="0"/>
                <a:ea typeface="Crimson Pro Bold" pitchFamily="34" charset="-122"/>
                <a:cs typeface="Crimson Pro Bold" pitchFamily="34" charset="-120"/>
              </a:rPr>
              <a:t>70%</a:t>
            </a:r>
            <a:endParaRPr lang="en-US" sz="5150" dirty="0"/>
          </a:p>
        </p:txBody>
      </p:sp>
      <p:sp>
        <p:nvSpPr>
          <p:cNvPr id="7" name="Text 5"/>
          <p:cNvSpPr/>
          <p:nvPr/>
        </p:nvSpPr>
        <p:spPr>
          <a:xfrm>
            <a:off x="4413290" y="4163020"/>
            <a:ext cx="2480905" cy="310158"/>
          </a:xfrm>
          <a:prstGeom prst="rect">
            <a:avLst/>
          </a:prstGeom>
          <a:noFill/>
          <a:ln/>
        </p:spPr>
        <p:txBody>
          <a:bodyPr wrap="none" lIns="0" tIns="0" rIns="0" bIns="0" rtlCol="0" anchor="t"/>
          <a:lstStyle/>
          <a:p>
            <a:pPr algn="ctr" indent="0" marL="0">
              <a:lnSpc>
                <a:spcPts val="2400"/>
              </a:lnSpc>
              <a:buNone/>
            </a:pPr>
            <a:r>
              <a:rPr lang="en-US" sz="1950" b="1" dirty="0">
                <a:solidFill>
                  <a:srgbClr val="443728"/>
                </a:solidFill>
                <a:latin typeface="Crimson Pro Bold" pitchFamily="34" charset="0"/>
                <a:ea typeface="Crimson Pro Bold" pitchFamily="34" charset="-122"/>
                <a:cs typeface="Crimson Pro Bold" pitchFamily="34" charset="-120"/>
              </a:rPr>
              <a:t>Більше шансів</a:t>
            </a:r>
            <a:endParaRPr lang="en-US" sz="1950" dirty="0"/>
          </a:p>
        </p:txBody>
      </p:sp>
      <p:sp>
        <p:nvSpPr>
          <p:cNvPr id="8" name="Text 6"/>
          <p:cNvSpPr/>
          <p:nvPr/>
        </p:nvSpPr>
        <p:spPr>
          <a:xfrm>
            <a:off x="4116467" y="4592241"/>
            <a:ext cx="3074670" cy="952619"/>
          </a:xfrm>
          <a:prstGeom prst="rect">
            <a:avLst/>
          </a:prstGeom>
          <a:noFill/>
          <a:ln/>
        </p:spPr>
        <p:txBody>
          <a:bodyPr wrap="square" lIns="0" tIns="0" rIns="0" bIns="0" rtlCol="0" anchor="t"/>
          <a:lstStyle/>
          <a:p>
            <a:pPr algn="ctr" indent="0" marL="0">
              <a:lnSpc>
                <a:spcPts val="2500"/>
              </a:lnSpc>
              <a:buNone/>
            </a:pPr>
            <a:r>
              <a:rPr lang="en-US" sz="1550" dirty="0">
                <a:solidFill>
                  <a:srgbClr val="443728"/>
                </a:solidFill>
                <a:latin typeface="Open Sans" pitchFamily="34" charset="0"/>
                <a:ea typeface="Open Sans" pitchFamily="34" charset="-122"/>
                <a:cs typeface="Open Sans" pitchFamily="34" charset="-120"/>
              </a:rPr>
              <a:t>Захопити нові ринки при культурній різноманітності команд</a:t>
            </a:r>
            <a:endParaRPr lang="en-US" sz="1550" dirty="0"/>
          </a:p>
        </p:txBody>
      </p:sp>
      <p:sp>
        <p:nvSpPr>
          <p:cNvPr id="9" name="Text 7"/>
          <p:cNvSpPr/>
          <p:nvPr/>
        </p:nvSpPr>
        <p:spPr>
          <a:xfrm>
            <a:off x="7439144" y="3260050"/>
            <a:ext cx="3074670" cy="654963"/>
          </a:xfrm>
          <a:prstGeom prst="rect">
            <a:avLst/>
          </a:prstGeom>
          <a:noFill/>
          <a:ln/>
        </p:spPr>
        <p:txBody>
          <a:bodyPr wrap="none" lIns="0" tIns="0" rIns="0" bIns="0" rtlCol="0" anchor="t"/>
          <a:lstStyle/>
          <a:p>
            <a:pPr algn="ctr" indent="0" marL="0">
              <a:lnSpc>
                <a:spcPts val="5150"/>
              </a:lnSpc>
              <a:buNone/>
            </a:pPr>
            <a:r>
              <a:rPr lang="en-US" sz="5150" b="1" dirty="0">
                <a:solidFill>
                  <a:srgbClr val="443728"/>
                </a:solidFill>
                <a:latin typeface="Crimson Pro Bold" pitchFamily="34" charset="0"/>
                <a:ea typeface="Crimson Pro Bold" pitchFamily="34" charset="-122"/>
                <a:cs typeface="Crimson Pro Bold" pitchFamily="34" charset="-120"/>
              </a:rPr>
              <a:t>2x</a:t>
            </a:r>
            <a:endParaRPr lang="en-US" sz="5150" dirty="0"/>
          </a:p>
        </p:txBody>
      </p:sp>
      <p:sp>
        <p:nvSpPr>
          <p:cNvPr id="10" name="Text 8"/>
          <p:cNvSpPr/>
          <p:nvPr/>
        </p:nvSpPr>
        <p:spPr>
          <a:xfrm>
            <a:off x="7735967" y="4163020"/>
            <a:ext cx="2480905" cy="310158"/>
          </a:xfrm>
          <a:prstGeom prst="rect">
            <a:avLst/>
          </a:prstGeom>
          <a:noFill/>
          <a:ln/>
        </p:spPr>
        <p:txBody>
          <a:bodyPr wrap="none" lIns="0" tIns="0" rIns="0" bIns="0" rtlCol="0" anchor="t"/>
          <a:lstStyle/>
          <a:p>
            <a:pPr algn="ctr" indent="0" marL="0">
              <a:lnSpc>
                <a:spcPts val="2400"/>
              </a:lnSpc>
              <a:buNone/>
            </a:pPr>
            <a:r>
              <a:rPr lang="en-US" sz="1950" b="1" dirty="0">
                <a:solidFill>
                  <a:srgbClr val="443728"/>
                </a:solidFill>
                <a:latin typeface="Crimson Pro Bold" pitchFamily="34" charset="0"/>
                <a:ea typeface="Crimson Pro Bold" pitchFamily="34" charset="-122"/>
                <a:cs typeface="Crimson Pro Bold" pitchFamily="34" charset="-120"/>
              </a:rPr>
              <a:t>Вдвічі вища</a:t>
            </a:r>
            <a:endParaRPr lang="en-US" sz="1950" dirty="0"/>
          </a:p>
        </p:txBody>
      </p:sp>
      <p:sp>
        <p:nvSpPr>
          <p:cNvPr id="11" name="Text 9"/>
          <p:cNvSpPr/>
          <p:nvPr/>
        </p:nvSpPr>
        <p:spPr>
          <a:xfrm>
            <a:off x="7439144" y="4592241"/>
            <a:ext cx="3074670" cy="635079"/>
          </a:xfrm>
          <a:prstGeom prst="rect">
            <a:avLst/>
          </a:prstGeom>
          <a:noFill/>
          <a:ln/>
        </p:spPr>
        <p:txBody>
          <a:bodyPr wrap="square" lIns="0" tIns="0" rIns="0" bIns="0" rtlCol="0" anchor="t"/>
          <a:lstStyle/>
          <a:p>
            <a:pPr algn="ctr" indent="0" marL="0">
              <a:lnSpc>
                <a:spcPts val="2500"/>
              </a:lnSpc>
              <a:buNone/>
            </a:pPr>
            <a:r>
              <a:rPr lang="en-US" sz="1550" dirty="0">
                <a:solidFill>
                  <a:srgbClr val="443728"/>
                </a:solidFill>
                <a:latin typeface="Open Sans" pitchFamily="34" charset="0"/>
                <a:ea typeface="Open Sans" pitchFamily="34" charset="-122"/>
                <a:cs typeface="Open Sans" pitchFamily="34" charset="-120"/>
              </a:rPr>
              <a:t>Ймовірність досягнення фінансових цілей</a:t>
            </a:r>
            <a:endParaRPr lang="en-US" sz="1550" dirty="0"/>
          </a:p>
        </p:txBody>
      </p:sp>
      <p:sp>
        <p:nvSpPr>
          <p:cNvPr id="12" name="Text 10"/>
          <p:cNvSpPr/>
          <p:nvPr/>
        </p:nvSpPr>
        <p:spPr>
          <a:xfrm>
            <a:off x="10761821" y="3260050"/>
            <a:ext cx="3074789" cy="654963"/>
          </a:xfrm>
          <a:prstGeom prst="rect">
            <a:avLst/>
          </a:prstGeom>
          <a:noFill/>
          <a:ln/>
        </p:spPr>
        <p:txBody>
          <a:bodyPr wrap="none" lIns="0" tIns="0" rIns="0" bIns="0" rtlCol="0" anchor="t"/>
          <a:lstStyle/>
          <a:p>
            <a:pPr algn="ctr" indent="0" marL="0">
              <a:lnSpc>
                <a:spcPts val="5150"/>
              </a:lnSpc>
              <a:buNone/>
            </a:pPr>
            <a:r>
              <a:rPr lang="en-US" sz="5150" b="1" dirty="0">
                <a:solidFill>
                  <a:srgbClr val="443728"/>
                </a:solidFill>
                <a:latin typeface="Crimson Pro Bold" pitchFamily="34" charset="0"/>
                <a:ea typeface="Crimson Pro Bold" pitchFamily="34" charset="-122"/>
                <a:cs typeface="Crimson Pro Bold" pitchFamily="34" charset="-120"/>
              </a:rPr>
              <a:t>87%</a:t>
            </a:r>
            <a:endParaRPr lang="en-US" sz="5150" dirty="0"/>
          </a:p>
        </p:txBody>
      </p:sp>
      <p:sp>
        <p:nvSpPr>
          <p:cNvPr id="13" name="Text 11"/>
          <p:cNvSpPr/>
          <p:nvPr/>
        </p:nvSpPr>
        <p:spPr>
          <a:xfrm>
            <a:off x="10761821" y="4163020"/>
            <a:ext cx="3074789" cy="620316"/>
          </a:xfrm>
          <a:prstGeom prst="rect">
            <a:avLst/>
          </a:prstGeom>
          <a:noFill/>
          <a:ln/>
        </p:spPr>
        <p:txBody>
          <a:bodyPr wrap="square" lIns="0" tIns="0" rIns="0" bIns="0" rtlCol="0" anchor="t"/>
          <a:lstStyle/>
          <a:p>
            <a:pPr algn="ctr" indent="0" marL="0">
              <a:lnSpc>
                <a:spcPts val="2400"/>
              </a:lnSpc>
              <a:buNone/>
            </a:pPr>
            <a:r>
              <a:rPr lang="en-US" sz="1950" b="1" dirty="0">
                <a:solidFill>
                  <a:srgbClr val="443728"/>
                </a:solidFill>
                <a:latin typeface="Crimson Pro Bold" pitchFamily="34" charset="0"/>
                <a:ea typeface="Crimson Pro Bold" pitchFamily="34" charset="-122"/>
                <a:cs typeface="Crimson Pro Bold" pitchFamily="34" charset="-120"/>
              </a:rPr>
              <a:t>Краще прийняття рішень</a:t>
            </a:r>
            <a:endParaRPr lang="en-US" sz="1950" dirty="0"/>
          </a:p>
        </p:txBody>
      </p:sp>
      <p:sp>
        <p:nvSpPr>
          <p:cNvPr id="14" name="Text 12"/>
          <p:cNvSpPr/>
          <p:nvPr/>
        </p:nvSpPr>
        <p:spPr>
          <a:xfrm>
            <a:off x="10761821" y="4902398"/>
            <a:ext cx="3074789" cy="635079"/>
          </a:xfrm>
          <a:prstGeom prst="rect">
            <a:avLst/>
          </a:prstGeom>
          <a:noFill/>
          <a:ln/>
        </p:spPr>
        <p:txBody>
          <a:bodyPr wrap="square" lIns="0" tIns="0" rIns="0" bIns="0" rtlCol="0" anchor="t"/>
          <a:lstStyle/>
          <a:p>
            <a:pPr algn="ctr" indent="0" marL="0">
              <a:lnSpc>
                <a:spcPts val="2500"/>
              </a:lnSpc>
              <a:buNone/>
            </a:pPr>
            <a:r>
              <a:rPr lang="en-US" sz="1550" dirty="0">
                <a:solidFill>
                  <a:srgbClr val="443728"/>
                </a:solidFill>
                <a:latin typeface="Open Sans" pitchFamily="34" charset="0"/>
                <a:ea typeface="Open Sans" pitchFamily="34" charset="-122"/>
                <a:cs typeface="Open Sans" pitchFamily="34" charset="-120"/>
              </a:rPr>
              <a:t>Інклюзивні команди приймають кращі рішення</a:t>
            </a:r>
            <a:endParaRPr lang="en-US" sz="1550" dirty="0"/>
          </a:p>
        </p:txBody>
      </p:sp>
      <p:sp>
        <p:nvSpPr>
          <p:cNvPr id="15" name="Text 13"/>
          <p:cNvSpPr/>
          <p:nvPr/>
        </p:nvSpPr>
        <p:spPr>
          <a:xfrm>
            <a:off x="793790" y="5768102"/>
            <a:ext cx="13042821" cy="317540"/>
          </a:xfrm>
          <a:prstGeom prst="rect">
            <a:avLst/>
          </a:prstGeom>
          <a:noFill/>
          <a:ln/>
        </p:spPr>
        <p:txBody>
          <a:bodyPr wrap="none" lIns="0" tIns="0" rIns="0" bIns="0" rtlCol="0" anchor="t"/>
          <a:lstStyle/>
          <a:p>
            <a:pPr algn="l" indent="0" marL="0">
              <a:lnSpc>
                <a:spcPts val="2500"/>
              </a:lnSpc>
              <a:buNone/>
            </a:pPr>
            <a:r>
              <a:rPr lang="en-US" sz="1550" dirty="0">
                <a:solidFill>
                  <a:srgbClr val="443728"/>
                </a:solidFill>
                <a:latin typeface="Open Sans" pitchFamily="34" charset="0"/>
                <a:ea typeface="Open Sans" pitchFamily="34" charset="-122"/>
                <a:cs typeface="Open Sans" pitchFamily="34" charset="-120"/>
              </a:rPr>
              <a:t>Інвестиції в РРІ приносять вимірні бізнес-результати через інновації, кращі рішення та вищу залученість співробітників.</a:t>
            </a:r>
            <a:endParaRPr lang="en-US" sz="155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Text 0"/>
          <p:cNvSpPr/>
          <p:nvPr/>
        </p:nvSpPr>
        <p:spPr>
          <a:xfrm>
            <a:off x="512683" y="352425"/>
            <a:ext cx="6685359" cy="400645"/>
          </a:xfrm>
          <a:prstGeom prst="rect">
            <a:avLst/>
          </a:prstGeom>
          <a:noFill/>
          <a:ln/>
        </p:spPr>
        <p:txBody>
          <a:bodyPr wrap="none" lIns="0" tIns="0" rIns="0" bIns="0" rtlCol="0" anchor="t"/>
          <a:lstStyle/>
          <a:p>
            <a:pPr algn="l" indent="0" marL="0">
              <a:lnSpc>
                <a:spcPts val="3150"/>
              </a:lnSpc>
              <a:buNone/>
            </a:pPr>
            <a:r>
              <a:rPr lang="en-US" sz="2500" b="1" dirty="0">
                <a:solidFill>
                  <a:srgbClr val="443728"/>
                </a:solidFill>
                <a:latin typeface="Crimson Pro Bold" pitchFamily="34" charset="0"/>
                <a:ea typeface="Crimson Pro Bold" pitchFamily="34" charset="-122"/>
                <a:cs typeface="Crimson Pro Bold" pitchFamily="34" charset="-120"/>
              </a:rPr>
              <a:t>Несвідомі упередження (Unconscious Bias)</a:t>
            </a:r>
            <a:endParaRPr lang="en-US" sz="2500" dirty="0"/>
          </a:p>
        </p:txBody>
      </p:sp>
      <p:sp>
        <p:nvSpPr>
          <p:cNvPr id="3" name="Text 1"/>
          <p:cNvSpPr/>
          <p:nvPr/>
        </p:nvSpPr>
        <p:spPr>
          <a:xfrm>
            <a:off x="512683" y="1060728"/>
            <a:ext cx="6646188" cy="615434"/>
          </a:xfrm>
          <a:prstGeom prst="rect">
            <a:avLst/>
          </a:prstGeom>
          <a:noFill/>
          <a:ln/>
        </p:spPr>
        <p:txBody>
          <a:bodyPr wrap="square" lIns="0" tIns="0" rIns="0" bIns="0" rtlCol="0" anchor="t"/>
          <a:lstStyle/>
          <a:p>
            <a:pPr algn="l" indent="0" marL="0">
              <a:lnSpc>
                <a:spcPts val="1600"/>
              </a:lnSpc>
              <a:buNone/>
            </a:pPr>
            <a:r>
              <a:rPr lang="en-US" sz="1000" dirty="0">
                <a:solidFill>
                  <a:srgbClr val="443728"/>
                </a:solidFill>
                <a:latin typeface="Open Sans" pitchFamily="34" charset="0"/>
                <a:ea typeface="Open Sans" pitchFamily="34" charset="-122"/>
                <a:cs typeface="Open Sans" pitchFamily="34" charset="-120"/>
              </a:rPr>
              <a:t>Несвідомі упередження — це автоматичні судження про людей на основі стереотипів, що формуються поза нашою свідомістю. Вони впливають на рішення щодо найму, оцінювання, просування та щоденні взаємодії.</a:t>
            </a:r>
            <a:endParaRPr lang="en-US" sz="1000" dirty="0"/>
          </a:p>
        </p:txBody>
      </p:sp>
      <p:sp>
        <p:nvSpPr>
          <p:cNvPr id="4" name="Text 2"/>
          <p:cNvSpPr/>
          <p:nvPr/>
        </p:nvSpPr>
        <p:spPr>
          <a:xfrm>
            <a:off x="512683" y="1804273"/>
            <a:ext cx="2546390" cy="200263"/>
          </a:xfrm>
          <a:prstGeom prst="rect">
            <a:avLst/>
          </a:prstGeom>
          <a:noFill/>
          <a:ln/>
        </p:spPr>
        <p:txBody>
          <a:bodyPr wrap="none" lIns="0" tIns="0" rIns="0" bIns="0" rtlCol="0" anchor="t"/>
          <a:lstStyle/>
          <a:p>
            <a:pPr algn="l" indent="0" marL="0">
              <a:lnSpc>
                <a:spcPts val="1550"/>
              </a:lnSpc>
              <a:buNone/>
            </a:pPr>
            <a:r>
              <a:rPr lang="en-US" sz="1250" b="1" dirty="0">
                <a:solidFill>
                  <a:srgbClr val="443728"/>
                </a:solidFill>
                <a:latin typeface="Crimson Pro Bold" pitchFamily="34" charset="0"/>
                <a:ea typeface="Crimson Pro Bold" pitchFamily="34" charset="-122"/>
                <a:cs typeface="Crimson Pro Bold" pitchFamily="34" charset="-120"/>
              </a:rPr>
              <a:t>Типи несвідомих упереджень:</a:t>
            </a:r>
            <a:endParaRPr lang="en-US" sz="1250" dirty="0"/>
          </a:p>
        </p:txBody>
      </p:sp>
      <p:sp>
        <p:nvSpPr>
          <p:cNvPr id="5" name="Text 3"/>
          <p:cNvSpPr/>
          <p:nvPr/>
        </p:nvSpPr>
        <p:spPr>
          <a:xfrm>
            <a:off x="512683" y="2132648"/>
            <a:ext cx="6646188" cy="205145"/>
          </a:xfrm>
          <a:prstGeom prst="rect">
            <a:avLst/>
          </a:prstGeom>
          <a:noFill/>
          <a:ln/>
        </p:spPr>
        <p:txBody>
          <a:bodyPr wrap="none" lIns="0" tIns="0" rIns="0" bIns="0" rtlCol="0" anchor="t"/>
          <a:lstStyle/>
          <a:p>
            <a:pPr algn="l" marL="342900" indent="-342900">
              <a:lnSpc>
                <a:spcPts val="1600"/>
              </a:lnSpc>
              <a:buSzPct val="100000"/>
              <a:buChar char="•"/>
            </a:pPr>
            <a:r>
              <a:rPr lang="en-US" sz="1000" b="1" dirty="0">
                <a:solidFill>
                  <a:srgbClr val="443728"/>
                </a:solidFill>
                <a:latin typeface="Open Sans" pitchFamily="34" charset="0"/>
                <a:ea typeface="Open Sans" pitchFamily="34" charset="-122"/>
                <a:cs typeface="Open Sans" pitchFamily="34" charset="-120"/>
              </a:rPr>
              <a:t>Афінітивне упередження:</a:t>
            </a:r>
            <a:pPr algn="l" indent="0" marL="0">
              <a:lnSpc>
                <a:spcPts val="1600"/>
              </a:lnSpc>
              <a:buNone/>
            </a:pPr>
            <a:r>
              <a:rPr lang="en-US" sz="1000" dirty="0">
                <a:solidFill>
                  <a:srgbClr val="443728"/>
                </a:solidFill>
                <a:latin typeface="Open Sans" pitchFamily="34" charset="0"/>
                <a:ea typeface="Open Sans" pitchFamily="34" charset="-122"/>
                <a:cs typeface="Open Sans" pitchFamily="34" charset="-120"/>
              </a:rPr>
              <a:t> схильність віддавати перевагу людям, схожим на нас</a:t>
            </a:r>
            <a:endParaRPr lang="en-US" sz="1000" dirty="0"/>
          </a:p>
        </p:txBody>
      </p:sp>
      <p:sp>
        <p:nvSpPr>
          <p:cNvPr id="6" name="Text 4"/>
          <p:cNvSpPr/>
          <p:nvPr/>
        </p:nvSpPr>
        <p:spPr>
          <a:xfrm>
            <a:off x="512683" y="2382560"/>
            <a:ext cx="6646188" cy="205145"/>
          </a:xfrm>
          <a:prstGeom prst="rect">
            <a:avLst/>
          </a:prstGeom>
          <a:noFill/>
          <a:ln/>
        </p:spPr>
        <p:txBody>
          <a:bodyPr wrap="none" lIns="0" tIns="0" rIns="0" bIns="0" rtlCol="0" anchor="t"/>
          <a:lstStyle/>
          <a:p>
            <a:pPr algn="l" marL="342900" indent="-342900">
              <a:lnSpc>
                <a:spcPts val="1600"/>
              </a:lnSpc>
              <a:buSzPct val="100000"/>
              <a:buChar char="•"/>
            </a:pPr>
            <a:r>
              <a:rPr lang="en-US" sz="1000" b="1" dirty="0">
                <a:solidFill>
                  <a:srgbClr val="443728"/>
                </a:solidFill>
                <a:latin typeface="Open Sans" pitchFamily="34" charset="0"/>
                <a:ea typeface="Open Sans" pitchFamily="34" charset="-122"/>
                <a:cs typeface="Open Sans" pitchFamily="34" charset="-120"/>
              </a:rPr>
              <a:t>Ефект ореола:</a:t>
            </a:r>
            <a:pPr algn="l" indent="0" marL="0">
              <a:lnSpc>
                <a:spcPts val="1600"/>
              </a:lnSpc>
              <a:buNone/>
            </a:pPr>
            <a:r>
              <a:rPr lang="en-US" sz="1000" dirty="0">
                <a:solidFill>
                  <a:srgbClr val="443728"/>
                </a:solidFill>
                <a:latin typeface="Open Sans" pitchFamily="34" charset="0"/>
                <a:ea typeface="Open Sans" pitchFamily="34" charset="-122"/>
                <a:cs typeface="Open Sans" pitchFamily="34" charset="-120"/>
              </a:rPr>
              <a:t> загальна оцінка на основі однієї характеристики</a:t>
            </a:r>
            <a:endParaRPr lang="en-US" sz="1000" dirty="0"/>
          </a:p>
        </p:txBody>
      </p:sp>
      <p:sp>
        <p:nvSpPr>
          <p:cNvPr id="7" name="Text 5"/>
          <p:cNvSpPr/>
          <p:nvPr/>
        </p:nvSpPr>
        <p:spPr>
          <a:xfrm>
            <a:off x="512683" y="2632472"/>
            <a:ext cx="6646188" cy="205145"/>
          </a:xfrm>
          <a:prstGeom prst="rect">
            <a:avLst/>
          </a:prstGeom>
          <a:noFill/>
          <a:ln/>
        </p:spPr>
        <p:txBody>
          <a:bodyPr wrap="none" lIns="0" tIns="0" rIns="0" bIns="0" rtlCol="0" anchor="t"/>
          <a:lstStyle/>
          <a:p>
            <a:pPr algn="l" marL="342900" indent="-342900">
              <a:lnSpc>
                <a:spcPts val="1600"/>
              </a:lnSpc>
              <a:buSzPct val="100000"/>
              <a:buChar char="•"/>
            </a:pPr>
            <a:r>
              <a:rPr lang="en-US" sz="1000" b="1" dirty="0">
                <a:solidFill>
                  <a:srgbClr val="443728"/>
                </a:solidFill>
                <a:latin typeface="Open Sans" pitchFamily="34" charset="0"/>
                <a:ea typeface="Open Sans" pitchFamily="34" charset="-122"/>
                <a:cs typeface="Open Sans" pitchFamily="34" charset="-120"/>
              </a:rPr>
              <a:t>Стереотипи:</a:t>
            </a:r>
            <a:pPr algn="l" indent="0" marL="0">
              <a:lnSpc>
                <a:spcPts val="1600"/>
              </a:lnSpc>
              <a:buNone/>
            </a:pPr>
            <a:r>
              <a:rPr lang="en-US" sz="1000" dirty="0">
                <a:solidFill>
                  <a:srgbClr val="443728"/>
                </a:solidFill>
                <a:latin typeface="Open Sans" pitchFamily="34" charset="0"/>
                <a:ea typeface="Open Sans" pitchFamily="34" charset="-122"/>
                <a:cs typeface="Open Sans" pitchFamily="34" charset="-120"/>
              </a:rPr>
              <a:t> узагальнені припущення про групи людей</a:t>
            </a:r>
            <a:endParaRPr lang="en-US" sz="1000" dirty="0"/>
          </a:p>
        </p:txBody>
      </p:sp>
      <p:sp>
        <p:nvSpPr>
          <p:cNvPr id="8" name="Text 6"/>
          <p:cNvSpPr/>
          <p:nvPr/>
        </p:nvSpPr>
        <p:spPr>
          <a:xfrm>
            <a:off x="512683" y="2882384"/>
            <a:ext cx="6646188" cy="205145"/>
          </a:xfrm>
          <a:prstGeom prst="rect">
            <a:avLst/>
          </a:prstGeom>
          <a:noFill/>
          <a:ln/>
        </p:spPr>
        <p:txBody>
          <a:bodyPr wrap="none" lIns="0" tIns="0" rIns="0" bIns="0" rtlCol="0" anchor="t"/>
          <a:lstStyle/>
          <a:p>
            <a:pPr algn="l" marL="342900" indent="-342900">
              <a:lnSpc>
                <a:spcPts val="1600"/>
              </a:lnSpc>
              <a:buSzPct val="100000"/>
              <a:buChar char="•"/>
            </a:pPr>
            <a:r>
              <a:rPr lang="en-US" sz="1000" b="1" dirty="0">
                <a:solidFill>
                  <a:srgbClr val="443728"/>
                </a:solidFill>
                <a:latin typeface="Open Sans" pitchFamily="34" charset="0"/>
                <a:ea typeface="Open Sans" pitchFamily="34" charset="-122"/>
                <a:cs typeface="Open Sans" pitchFamily="34" charset="-120"/>
              </a:rPr>
              <a:t>Підтвердження власної думки:</a:t>
            </a:r>
            <a:pPr algn="l" indent="0" marL="0">
              <a:lnSpc>
                <a:spcPts val="1600"/>
              </a:lnSpc>
              <a:buNone/>
            </a:pPr>
            <a:r>
              <a:rPr lang="en-US" sz="1000" dirty="0">
                <a:solidFill>
                  <a:srgbClr val="443728"/>
                </a:solidFill>
                <a:latin typeface="Open Sans" pitchFamily="34" charset="0"/>
                <a:ea typeface="Open Sans" pitchFamily="34" charset="-122"/>
                <a:cs typeface="Open Sans" pitchFamily="34" charset="-120"/>
              </a:rPr>
              <a:t> пошук інформації, що підтверджує наші переконання</a:t>
            </a:r>
            <a:endParaRPr lang="en-US" sz="1000" dirty="0"/>
          </a:p>
        </p:txBody>
      </p:sp>
      <p:pic>
        <p:nvPicPr>
          <p:cNvPr id="9" name="Image 0" descr="preencoded.png">    </p:cNvPr>
          <p:cNvPicPr>
            <a:picLocks noChangeAspect="1"/>
          </p:cNvPicPr>
          <p:nvPr/>
        </p:nvPicPr>
        <p:blipFill>
          <a:blip r:embed="rId1"/>
          <a:stretch>
            <a:fillRect/>
          </a:stretch>
        </p:blipFill>
        <p:spPr>
          <a:xfrm>
            <a:off x="7479149" y="1089541"/>
            <a:ext cx="6646188" cy="6646188"/>
          </a:xfrm>
          <a:prstGeom prst="rect">
            <a:avLst/>
          </a:prstGeom>
        </p:spPr>
      </p:pic>
      <p:sp>
        <p:nvSpPr>
          <p:cNvPr id="10" name="Text 7"/>
          <p:cNvSpPr/>
          <p:nvPr/>
        </p:nvSpPr>
        <p:spPr>
          <a:xfrm>
            <a:off x="7479149" y="7879913"/>
            <a:ext cx="3066336" cy="200263"/>
          </a:xfrm>
          <a:prstGeom prst="rect">
            <a:avLst/>
          </a:prstGeom>
          <a:noFill/>
          <a:ln/>
        </p:spPr>
        <p:txBody>
          <a:bodyPr wrap="none" lIns="0" tIns="0" rIns="0" bIns="0" rtlCol="0" anchor="t"/>
          <a:lstStyle/>
          <a:p>
            <a:pPr algn="l" indent="0" marL="0">
              <a:lnSpc>
                <a:spcPts val="1550"/>
              </a:lnSpc>
              <a:buNone/>
            </a:pPr>
            <a:r>
              <a:rPr lang="en-US" sz="1250" b="1" dirty="0">
                <a:solidFill>
                  <a:srgbClr val="443728"/>
                </a:solidFill>
                <a:latin typeface="Crimson Pro Bold" pitchFamily="34" charset="0"/>
                <a:ea typeface="Crimson Pro Bold" pitchFamily="34" charset="-122"/>
                <a:cs typeface="Crimson Pro Bold" pitchFamily="34" charset="-120"/>
              </a:rPr>
              <a:t>Методи боротьби з упередженнями:</a:t>
            </a:r>
            <a:endParaRPr lang="en-US" sz="1250" dirty="0"/>
          </a:p>
        </p:txBody>
      </p:sp>
      <p:sp>
        <p:nvSpPr>
          <p:cNvPr id="11" name="Text 8"/>
          <p:cNvSpPr/>
          <p:nvPr/>
        </p:nvSpPr>
        <p:spPr>
          <a:xfrm>
            <a:off x="7479149" y="8208288"/>
            <a:ext cx="6646188" cy="205145"/>
          </a:xfrm>
          <a:prstGeom prst="rect">
            <a:avLst/>
          </a:prstGeom>
          <a:noFill/>
          <a:ln/>
        </p:spPr>
        <p:txBody>
          <a:bodyPr wrap="none" lIns="0" tIns="0" rIns="0" bIns="0" rtlCol="0" anchor="t"/>
          <a:lstStyle/>
          <a:p>
            <a:pPr algn="l" marL="342900" indent="-342900">
              <a:lnSpc>
                <a:spcPts val="1600"/>
              </a:lnSpc>
              <a:buSzPct val="100000"/>
              <a:buFont typeface="+mj-lt"/>
              <a:buAutoNum type="arabicPeriod" startAt="1"/>
            </a:pPr>
            <a:r>
              <a:rPr lang="en-US" sz="1000" dirty="0">
                <a:solidFill>
                  <a:srgbClr val="443728"/>
                </a:solidFill>
                <a:latin typeface="Open Sans" pitchFamily="34" charset="0"/>
                <a:ea typeface="Open Sans" pitchFamily="34" charset="-122"/>
                <a:cs typeface="Open Sans" pitchFamily="34" charset="-120"/>
              </a:rPr>
              <a:t>Освіта та підвищення обізнаності</a:t>
            </a:r>
            <a:endParaRPr lang="en-US" sz="1000" dirty="0"/>
          </a:p>
        </p:txBody>
      </p:sp>
      <p:sp>
        <p:nvSpPr>
          <p:cNvPr id="12" name="Text 9"/>
          <p:cNvSpPr/>
          <p:nvPr/>
        </p:nvSpPr>
        <p:spPr>
          <a:xfrm>
            <a:off x="7479149" y="8458200"/>
            <a:ext cx="6646188" cy="205145"/>
          </a:xfrm>
          <a:prstGeom prst="rect">
            <a:avLst/>
          </a:prstGeom>
          <a:noFill/>
          <a:ln/>
        </p:spPr>
        <p:txBody>
          <a:bodyPr wrap="none" lIns="0" tIns="0" rIns="0" bIns="0" rtlCol="0" anchor="t"/>
          <a:lstStyle/>
          <a:p>
            <a:pPr algn="l" marL="342900" indent="-342900">
              <a:lnSpc>
                <a:spcPts val="1600"/>
              </a:lnSpc>
              <a:buSzPct val="100000"/>
              <a:buFont typeface="+mj-lt"/>
              <a:buAutoNum type="arabicPeriod" startAt="2"/>
            </a:pPr>
            <a:r>
              <a:rPr lang="en-US" sz="1000" dirty="0">
                <a:solidFill>
                  <a:srgbClr val="443728"/>
                </a:solidFill>
                <a:latin typeface="Open Sans" pitchFamily="34" charset="0"/>
                <a:ea typeface="Open Sans" pitchFamily="34" charset="-122"/>
                <a:cs typeface="Open Sans" pitchFamily="34" charset="-120"/>
              </a:rPr>
              <a:t>Структуровані процеси прийняття рішень</a:t>
            </a:r>
            <a:endParaRPr lang="en-US" sz="1000" dirty="0"/>
          </a:p>
        </p:txBody>
      </p:sp>
      <p:sp>
        <p:nvSpPr>
          <p:cNvPr id="13" name="Text 10"/>
          <p:cNvSpPr/>
          <p:nvPr/>
        </p:nvSpPr>
        <p:spPr>
          <a:xfrm>
            <a:off x="7479149" y="8708112"/>
            <a:ext cx="6646188" cy="205145"/>
          </a:xfrm>
          <a:prstGeom prst="rect">
            <a:avLst/>
          </a:prstGeom>
          <a:noFill/>
          <a:ln/>
        </p:spPr>
        <p:txBody>
          <a:bodyPr wrap="none" lIns="0" tIns="0" rIns="0" bIns="0" rtlCol="0" anchor="t"/>
          <a:lstStyle/>
          <a:p>
            <a:pPr algn="l" marL="342900" indent="-342900">
              <a:lnSpc>
                <a:spcPts val="1600"/>
              </a:lnSpc>
              <a:buSzPct val="100000"/>
              <a:buFont typeface="+mj-lt"/>
              <a:buAutoNum type="arabicPeriod" startAt="3"/>
            </a:pPr>
            <a:r>
              <a:rPr lang="en-US" sz="1000" dirty="0">
                <a:solidFill>
                  <a:srgbClr val="443728"/>
                </a:solidFill>
                <a:latin typeface="Open Sans" pitchFamily="34" charset="0"/>
                <a:ea typeface="Open Sans" pitchFamily="34" charset="-122"/>
                <a:cs typeface="Open Sans" pitchFamily="34" charset="-120"/>
              </a:rPr>
              <a:t>Стандартизовані критерії оцінювання</a:t>
            </a:r>
            <a:endParaRPr lang="en-US" sz="1000" dirty="0"/>
          </a:p>
        </p:txBody>
      </p:sp>
      <p:sp>
        <p:nvSpPr>
          <p:cNvPr id="14" name="Text 11"/>
          <p:cNvSpPr/>
          <p:nvPr/>
        </p:nvSpPr>
        <p:spPr>
          <a:xfrm>
            <a:off x="7479149" y="8958024"/>
            <a:ext cx="6646188" cy="205145"/>
          </a:xfrm>
          <a:prstGeom prst="rect">
            <a:avLst/>
          </a:prstGeom>
          <a:noFill/>
          <a:ln/>
        </p:spPr>
        <p:txBody>
          <a:bodyPr wrap="none" lIns="0" tIns="0" rIns="0" bIns="0" rtlCol="0" anchor="t"/>
          <a:lstStyle/>
          <a:p>
            <a:pPr algn="l" marL="342900" indent="-342900">
              <a:lnSpc>
                <a:spcPts val="1600"/>
              </a:lnSpc>
              <a:buSzPct val="100000"/>
              <a:buFont typeface="+mj-lt"/>
              <a:buAutoNum type="arabicPeriod" startAt="4"/>
            </a:pPr>
            <a:r>
              <a:rPr lang="en-US" sz="1000" dirty="0">
                <a:solidFill>
                  <a:srgbClr val="443728"/>
                </a:solidFill>
                <a:latin typeface="Open Sans" pitchFamily="34" charset="0"/>
                <a:ea typeface="Open Sans" pitchFamily="34" charset="-122"/>
                <a:cs typeface="Open Sans" pitchFamily="34" charset="-120"/>
              </a:rPr>
              <a:t>Залучення різноманітних команд до рекрутингу</a:t>
            </a:r>
            <a:endParaRPr lang="en-US" sz="1000" dirty="0"/>
          </a:p>
        </p:txBody>
      </p:sp>
      <p:sp>
        <p:nvSpPr>
          <p:cNvPr id="15" name="Text 12"/>
          <p:cNvSpPr/>
          <p:nvPr/>
        </p:nvSpPr>
        <p:spPr>
          <a:xfrm>
            <a:off x="7479149" y="9207937"/>
            <a:ext cx="6646188" cy="205145"/>
          </a:xfrm>
          <a:prstGeom prst="rect">
            <a:avLst/>
          </a:prstGeom>
          <a:noFill/>
          <a:ln/>
        </p:spPr>
        <p:txBody>
          <a:bodyPr wrap="none" lIns="0" tIns="0" rIns="0" bIns="0" rtlCol="0" anchor="t"/>
          <a:lstStyle/>
          <a:p>
            <a:pPr algn="l" marL="342900" indent="-342900">
              <a:lnSpc>
                <a:spcPts val="1600"/>
              </a:lnSpc>
              <a:buSzPct val="100000"/>
              <a:buFont typeface="+mj-lt"/>
              <a:buAutoNum type="arabicPeriod" startAt="5"/>
            </a:pPr>
            <a:r>
              <a:rPr lang="en-US" sz="1000" dirty="0">
                <a:solidFill>
                  <a:srgbClr val="443728"/>
                </a:solidFill>
                <a:latin typeface="Open Sans" pitchFamily="34" charset="0"/>
                <a:ea typeface="Open Sans" pitchFamily="34" charset="-122"/>
                <a:cs typeface="Open Sans" pitchFamily="34" charset="-120"/>
              </a:rPr>
              <a:t>Регулярний аудит процесів на предмет упереджень</a:t>
            </a:r>
            <a:endParaRPr lang="en-US" sz="10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198989" y="947023"/>
            <a:ext cx="7490222" cy="556736"/>
          </a:xfrm>
          <a:prstGeom prst="rect">
            <a:avLst/>
          </a:prstGeom>
          <a:noFill/>
          <a:ln/>
        </p:spPr>
        <p:txBody>
          <a:bodyPr wrap="none" lIns="0" tIns="0" rIns="0" bIns="0" rtlCol="0" anchor="t"/>
          <a:lstStyle/>
          <a:p>
            <a:pPr algn="l" indent="0" marL="0">
              <a:lnSpc>
                <a:spcPts val="4350"/>
              </a:lnSpc>
              <a:buNone/>
            </a:pPr>
            <a:r>
              <a:rPr lang="en-US" sz="3500" b="1" dirty="0">
                <a:solidFill>
                  <a:srgbClr val="443728"/>
                </a:solidFill>
                <a:latin typeface="Crimson Pro Bold" pitchFamily="34" charset="0"/>
                <a:ea typeface="Crimson Pro Bold" pitchFamily="34" charset="-122"/>
                <a:cs typeface="Crimson Pro Bold" pitchFamily="34" charset="-120"/>
              </a:rPr>
              <a:t>Роль УЛР в етичному управлінні</a:t>
            </a:r>
            <a:endParaRPr lang="en-US" sz="3500" dirty="0"/>
          </a:p>
        </p:txBody>
      </p:sp>
      <p:sp>
        <p:nvSpPr>
          <p:cNvPr id="4" name="Text 1"/>
          <p:cNvSpPr/>
          <p:nvPr/>
        </p:nvSpPr>
        <p:spPr>
          <a:xfrm>
            <a:off x="6198989" y="1770936"/>
            <a:ext cx="7718822" cy="854750"/>
          </a:xfrm>
          <a:prstGeom prst="rect">
            <a:avLst/>
          </a:prstGeom>
          <a:noFill/>
          <a:ln/>
        </p:spPr>
        <p:txBody>
          <a:bodyPr wrap="square" lIns="0" tIns="0" rIns="0" bIns="0" rtlCol="0" anchor="t"/>
          <a:lstStyle/>
          <a:p>
            <a:pPr algn="l" indent="0" marL="0">
              <a:lnSpc>
                <a:spcPts val="2200"/>
              </a:lnSpc>
              <a:buNone/>
            </a:pPr>
            <a:r>
              <a:rPr lang="en-US" sz="1400" dirty="0">
                <a:solidFill>
                  <a:srgbClr val="443728"/>
                </a:solidFill>
                <a:latin typeface="Open Sans" pitchFamily="34" charset="0"/>
                <a:ea typeface="Open Sans" pitchFamily="34" charset="-122"/>
                <a:cs typeface="Open Sans" pitchFamily="34" charset="-120"/>
              </a:rPr>
              <a:t>Департамент управління людськими ресурсами відіграє ключову роль у формуванні етичної культури організації. УЛР виступає як guardian корпоративних цінностей та етичних стандартів, забезпечуючи їх інтеграцію в усі HR-процеси.</a:t>
            </a:r>
            <a:endParaRPr lang="en-US" sz="1400" dirty="0"/>
          </a:p>
        </p:txBody>
      </p:sp>
      <p:pic>
        <p:nvPicPr>
          <p:cNvPr id="5" name="Image 1" descr="preencoded.png">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98989" y="2826068"/>
            <a:ext cx="445294" cy="445294"/>
          </a:xfrm>
          <a:prstGeom prst="rect">
            <a:avLst/>
          </a:prstGeom>
        </p:spPr>
      </p:pic>
      <p:sp>
        <p:nvSpPr>
          <p:cNvPr id="6" name="Text 2"/>
          <p:cNvSpPr/>
          <p:nvPr/>
        </p:nvSpPr>
        <p:spPr>
          <a:xfrm>
            <a:off x="6866930" y="2931795"/>
            <a:ext cx="2226826" cy="278249"/>
          </a:xfrm>
          <a:prstGeom prst="rect">
            <a:avLst/>
          </a:prstGeom>
          <a:noFill/>
          <a:ln/>
        </p:spPr>
        <p:txBody>
          <a:bodyPr wrap="none" lIns="0" tIns="0" rIns="0" bIns="0" rtlCol="0" anchor="t"/>
          <a:lstStyle/>
          <a:p>
            <a:pPr algn="l" indent="0" marL="0">
              <a:lnSpc>
                <a:spcPts val="2150"/>
              </a:lnSpc>
              <a:buNone/>
            </a:pPr>
            <a:r>
              <a:rPr lang="en-US" sz="1750" b="1" dirty="0">
                <a:solidFill>
                  <a:srgbClr val="443728"/>
                </a:solidFill>
                <a:latin typeface="Crimson Pro Bold" pitchFamily="34" charset="0"/>
                <a:ea typeface="Crimson Pro Bold" pitchFamily="34" charset="-122"/>
                <a:cs typeface="Crimson Pro Bold" pitchFamily="34" charset="-120"/>
              </a:rPr>
              <a:t>Розробка політик</a:t>
            </a:r>
            <a:endParaRPr lang="en-US" sz="1750" dirty="0"/>
          </a:p>
        </p:txBody>
      </p:sp>
      <p:sp>
        <p:nvSpPr>
          <p:cNvPr id="7" name="Text 3"/>
          <p:cNvSpPr/>
          <p:nvPr/>
        </p:nvSpPr>
        <p:spPr>
          <a:xfrm>
            <a:off x="6866930" y="3316843"/>
            <a:ext cx="7050881" cy="569833"/>
          </a:xfrm>
          <a:prstGeom prst="rect">
            <a:avLst/>
          </a:prstGeom>
          <a:noFill/>
          <a:ln/>
        </p:spPr>
        <p:txBody>
          <a:bodyPr wrap="square" lIns="0" tIns="0" rIns="0" bIns="0" rtlCol="0" anchor="t"/>
          <a:lstStyle/>
          <a:p>
            <a:pPr algn="l" indent="0" marL="0">
              <a:lnSpc>
                <a:spcPts val="2200"/>
              </a:lnSpc>
              <a:buNone/>
            </a:pPr>
            <a:r>
              <a:rPr lang="en-US" sz="1400" dirty="0">
                <a:solidFill>
                  <a:srgbClr val="443728"/>
                </a:solidFill>
                <a:latin typeface="Open Sans" pitchFamily="34" charset="0"/>
                <a:ea typeface="Open Sans" pitchFamily="34" charset="-122"/>
                <a:cs typeface="Open Sans" pitchFamily="34" charset="-120"/>
              </a:rPr>
              <a:t>Створення етичних кодексів, політик протидії дискримінації, процедур розгляду скарг</a:t>
            </a:r>
            <a:endParaRPr lang="en-US" sz="1400" dirty="0"/>
          </a:p>
        </p:txBody>
      </p:sp>
      <p:pic>
        <p:nvPicPr>
          <p:cNvPr id="8" name="Image 2" descr="preencoded.png">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98989" y="4242911"/>
            <a:ext cx="445294" cy="445294"/>
          </a:xfrm>
          <a:prstGeom prst="rect">
            <a:avLst/>
          </a:prstGeom>
        </p:spPr>
      </p:pic>
      <p:sp>
        <p:nvSpPr>
          <p:cNvPr id="9" name="Text 4"/>
          <p:cNvSpPr/>
          <p:nvPr/>
        </p:nvSpPr>
        <p:spPr>
          <a:xfrm>
            <a:off x="6866930" y="4348639"/>
            <a:ext cx="2226826" cy="278249"/>
          </a:xfrm>
          <a:prstGeom prst="rect">
            <a:avLst/>
          </a:prstGeom>
          <a:noFill/>
          <a:ln/>
        </p:spPr>
        <p:txBody>
          <a:bodyPr wrap="none" lIns="0" tIns="0" rIns="0" bIns="0" rtlCol="0" anchor="t"/>
          <a:lstStyle/>
          <a:p>
            <a:pPr algn="l" indent="0" marL="0">
              <a:lnSpc>
                <a:spcPts val="2150"/>
              </a:lnSpc>
              <a:buNone/>
            </a:pPr>
            <a:r>
              <a:rPr lang="en-US" sz="1750" b="1" dirty="0">
                <a:solidFill>
                  <a:srgbClr val="443728"/>
                </a:solidFill>
                <a:latin typeface="Crimson Pro Bold" pitchFamily="34" charset="0"/>
                <a:ea typeface="Crimson Pro Bold" pitchFamily="34" charset="-122"/>
                <a:cs typeface="Crimson Pro Bold" pitchFamily="34" charset="-120"/>
              </a:rPr>
              <a:t>Навчання</a:t>
            </a:r>
            <a:endParaRPr lang="en-US" sz="1750" dirty="0"/>
          </a:p>
        </p:txBody>
      </p:sp>
      <p:sp>
        <p:nvSpPr>
          <p:cNvPr id="10" name="Text 5"/>
          <p:cNvSpPr/>
          <p:nvPr/>
        </p:nvSpPr>
        <p:spPr>
          <a:xfrm>
            <a:off x="6866930" y="4733687"/>
            <a:ext cx="7050881" cy="284917"/>
          </a:xfrm>
          <a:prstGeom prst="rect">
            <a:avLst/>
          </a:prstGeom>
          <a:noFill/>
          <a:ln/>
        </p:spPr>
        <p:txBody>
          <a:bodyPr wrap="none" lIns="0" tIns="0" rIns="0" bIns="0" rtlCol="0" anchor="t"/>
          <a:lstStyle/>
          <a:p>
            <a:pPr algn="l" indent="0" marL="0">
              <a:lnSpc>
                <a:spcPts val="2200"/>
              </a:lnSpc>
              <a:buNone/>
            </a:pPr>
            <a:r>
              <a:rPr lang="en-US" sz="1400" dirty="0">
                <a:solidFill>
                  <a:srgbClr val="443728"/>
                </a:solidFill>
                <a:latin typeface="Open Sans" pitchFamily="34" charset="0"/>
                <a:ea typeface="Open Sans" pitchFamily="34" charset="-122"/>
                <a:cs typeface="Open Sans" pitchFamily="34" charset="-120"/>
              </a:rPr>
              <a:t>Тренінги з етики, інклюзивності, протидії домаганям та булінгу</a:t>
            </a:r>
            <a:endParaRPr lang="en-US" sz="1400" dirty="0"/>
          </a:p>
        </p:txBody>
      </p:sp>
      <p:pic>
        <p:nvPicPr>
          <p:cNvPr id="11" name="Image 3" descr="preencoded.png">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98989" y="5374838"/>
            <a:ext cx="445294" cy="445294"/>
          </a:xfrm>
          <a:prstGeom prst="rect">
            <a:avLst/>
          </a:prstGeom>
        </p:spPr>
      </p:pic>
      <p:sp>
        <p:nvSpPr>
          <p:cNvPr id="12" name="Text 6"/>
          <p:cNvSpPr/>
          <p:nvPr/>
        </p:nvSpPr>
        <p:spPr>
          <a:xfrm>
            <a:off x="6866930" y="5480566"/>
            <a:ext cx="2226826" cy="278249"/>
          </a:xfrm>
          <a:prstGeom prst="rect">
            <a:avLst/>
          </a:prstGeom>
          <a:noFill/>
          <a:ln/>
        </p:spPr>
        <p:txBody>
          <a:bodyPr wrap="none" lIns="0" tIns="0" rIns="0" bIns="0" rtlCol="0" anchor="t"/>
          <a:lstStyle/>
          <a:p>
            <a:pPr algn="l" indent="0" marL="0">
              <a:lnSpc>
                <a:spcPts val="2150"/>
              </a:lnSpc>
              <a:buNone/>
            </a:pPr>
            <a:r>
              <a:rPr lang="en-US" sz="1750" b="1" dirty="0">
                <a:solidFill>
                  <a:srgbClr val="443728"/>
                </a:solidFill>
                <a:latin typeface="Crimson Pro Bold" pitchFamily="34" charset="0"/>
                <a:ea typeface="Crimson Pro Bold" pitchFamily="34" charset="-122"/>
                <a:cs typeface="Crimson Pro Bold" pitchFamily="34" charset="-120"/>
              </a:rPr>
              <a:t>Моніторинг</a:t>
            </a:r>
            <a:endParaRPr lang="en-US" sz="1750" dirty="0"/>
          </a:p>
        </p:txBody>
      </p:sp>
      <p:sp>
        <p:nvSpPr>
          <p:cNvPr id="13" name="Text 7"/>
          <p:cNvSpPr/>
          <p:nvPr/>
        </p:nvSpPr>
        <p:spPr>
          <a:xfrm>
            <a:off x="6866930" y="5865614"/>
            <a:ext cx="7050881" cy="284917"/>
          </a:xfrm>
          <a:prstGeom prst="rect">
            <a:avLst/>
          </a:prstGeom>
          <a:noFill/>
          <a:ln/>
        </p:spPr>
        <p:txBody>
          <a:bodyPr wrap="none" lIns="0" tIns="0" rIns="0" bIns="0" rtlCol="0" anchor="t"/>
          <a:lstStyle/>
          <a:p>
            <a:pPr algn="l" indent="0" marL="0">
              <a:lnSpc>
                <a:spcPts val="2200"/>
              </a:lnSpc>
              <a:buNone/>
            </a:pPr>
            <a:r>
              <a:rPr lang="en-US" sz="1400" dirty="0">
                <a:solidFill>
                  <a:srgbClr val="443728"/>
                </a:solidFill>
                <a:latin typeface="Open Sans" pitchFamily="34" charset="0"/>
                <a:ea typeface="Open Sans" pitchFamily="34" charset="-122"/>
                <a:cs typeface="Open Sans" pitchFamily="34" charset="-120"/>
              </a:rPr>
              <a:t>Відстеження показників різноманітності, аудит практик, збір зворотного зв'язку</a:t>
            </a:r>
            <a:endParaRPr lang="en-US" sz="1400" dirty="0"/>
          </a:p>
        </p:txBody>
      </p:sp>
      <p:pic>
        <p:nvPicPr>
          <p:cNvPr id="14" name="Image 4" descr="preencoded.png">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98989" y="6506766"/>
            <a:ext cx="445294" cy="445294"/>
          </a:xfrm>
          <a:prstGeom prst="rect">
            <a:avLst/>
          </a:prstGeom>
        </p:spPr>
      </p:pic>
      <p:sp>
        <p:nvSpPr>
          <p:cNvPr id="15" name="Text 8"/>
          <p:cNvSpPr/>
          <p:nvPr/>
        </p:nvSpPr>
        <p:spPr>
          <a:xfrm>
            <a:off x="6866930" y="6612493"/>
            <a:ext cx="2226826" cy="278249"/>
          </a:xfrm>
          <a:prstGeom prst="rect">
            <a:avLst/>
          </a:prstGeom>
          <a:noFill/>
          <a:ln/>
        </p:spPr>
        <p:txBody>
          <a:bodyPr wrap="none" lIns="0" tIns="0" rIns="0" bIns="0" rtlCol="0" anchor="t"/>
          <a:lstStyle/>
          <a:p>
            <a:pPr algn="l" indent="0" marL="0">
              <a:lnSpc>
                <a:spcPts val="2150"/>
              </a:lnSpc>
              <a:buNone/>
            </a:pPr>
            <a:r>
              <a:rPr lang="en-US" sz="1750" b="1" dirty="0">
                <a:solidFill>
                  <a:srgbClr val="443728"/>
                </a:solidFill>
                <a:latin typeface="Crimson Pro Bold" pitchFamily="34" charset="0"/>
                <a:ea typeface="Crimson Pro Bold" pitchFamily="34" charset="-122"/>
                <a:cs typeface="Crimson Pro Bold" pitchFamily="34" charset="-120"/>
              </a:rPr>
              <a:t>Захист</a:t>
            </a:r>
            <a:endParaRPr lang="en-US" sz="1750" dirty="0"/>
          </a:p>
        </p:txBody>
      </p:sp>
      <p:sp>
        <p:nvSpPr>
          <p:cNvPr id="16" name="Text 9"/>
          <p:cNvSpPr/>
          <p:nvPr/>
        </p:nvSpPr>
        <p:spPr>
          <a:xfrm>
            <a:off x="6866930" y="6997541"/>
            <a:ext cx="7050881" cy="284917"/>
          </a:xfrm>
          <a:prstGeom prst="rect">
            <a:avLst/>
          </a:prstGeom>
          <a:noFill/>
          <a:ln/>
        </p:spPr>
        <p:txBody>
          <a:bodyPr wrap="none" lIns="0" tIns="0" rIns="0" bIns="0" rtlCol="0" anchor="t"/>
          <a:lstStyle/>
          <a:p>
            <a:pPr algn="l" indent="0" marL="0">
              <a:lnSpc>
                <a:spcPts val="2200"/>
              </a:lnSpc>
              <a:buNone/>
            </a:pPr>
            <a:r>
              <a:rPr lang="en-US" sz="1400" dirty="0">
                <a:solidFill>
                  <a:srgbClr val="443728"/>
                </a:solidFill>
                <a:latin typeface="Open Sans" pitchFamily="34" charset="0"/>
                <a:ea typeface="Open Sans" pitchFamily="34" charset="-122"/>
                <a:cs typeface="Open Sans" pitchFamily="34" charset="-120"/>
              </a:rPr>
              <a:t>Механізми захисту викривачів, конфіденційні канали звітності про порушення</a:t>
            </a:r>
            <a:endParaRPr lang="en-US" sz="14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Text 0"/>
          <p:cNvSpPr/>
          <p:nvPr/>
        </p:nvSpPr>
        <p:spPr>
          <a:xfrm>
            <a:off x="793790" y="1151811"/>
            <a:ext cx="13042821" cy="1240155"/>
          </a:xfrm>
          <a:prstGeom prst="rect">
            <a:avLst/>
          </a:prstGeom>
          <a:noFill/>
          <a:ln/>
        </p:spPr>
        <p:txBody>
          <a:bodyPr wrap="square" lIns="0" tIns="0" rIns="0" bIns="0" rtlCol="0" anchor="t"/>
          <a:lstStyle/>
          <a:p>
            <a:pPr algn="l" indent="0" marL="0">
              <a:lnSpc>
                <a:spcPts val="4850"/>
              </a:lnSpc>
              <a:buNone/>
            </a:pPr>
            <a:r>
              <a:rPr lang="en-US" sz="3900" b="1" dirty="0">
                <a:solidFill>
                  <a:srgbClr val="443728"/>
                </a:solidFill>
                <a:latin typeface="Crimson Pro Bold" pitchFamily="34" charset="0"/>
                <a:ea typeface="Crimson Pro Bold" pitchFamily="34" charset="-122"/>
                <a:cs typeface="Crimson Pro Bold" pitchFamily="34" charset="-120"/>
              </a:rPr>
              <a:t>Корпоративна соціальна відповідальність (КСВ) та УЛР</a:t>
            </a:r>
            <a:endParaRPr lang="en-US" sz="3900" dirty="0"/>
          </a:p>
        </p:txBody>
      </p:sp>
      <p:pic>
        <p:nvPicPr>
          <p:cNvPr id="3" name="Image 0" descr="preencoded.png">    </p:cNvPr>
          <p:cNvPicPr>
            <a:picLocks noChangeAspect="1"/>
          </p:cNvPicPr>
          <p:nvPr/>
        </p:nvPicPr>
        <p:blipFill>
          <a:blip r:embed="rId1"/>
          <a:stretch>
            <a:fillRect/>
          </a:stretch>
        </p:blipFill>
        <p:spPr>
          <a:xfrm>
            <a:off x="793790" y="2788801"/>
            <a:ext cx="4347567" cy="793790"/>
          </a:xfrm>
          <a:prstGeom prst="rect">
            <a:avLst/>
          </a:prstGeom>
        </p:spPr>
      </p:pic>
      <p:sp>
        <p:nvSpPr>
          <p:cNvPr id="4" name="Text 1"/>
          <p:cNvSpPr/>
          <p:nvPr/>
        </p:nvSpPr>
        <p:spPr>
          <a:xfrm>
            <a:off x="992148" y="3780949"/>
            <a:ext cx="3704868" cy="310158"/>
          </a:xfrm>
          <a:prstGeom prst="rect">
            <a:avLst/>
          </a:prstGeom>
          <a:noFill/>
          <a:ln/>
        </p:spPr>
        <p:txBody>
          <a:bodyPr wrap="none" lIns="0" tIns="0" rIns="0" bIns="0" rtlCol="0" anchor="t"/>
          <a:lstStyle/>
          <a:p>
            <a:pPr algn="l" indent="0" marL="0">
              <a:lnSpc>
                <a:spcPts val="2400"/>
              </a:lnSpc>
              <a:buNone/>
            </a:pPr>
            <a:r>
              <a:rPr lang="en-US" sz="1950" b="1" dirty="0">
                <a:solidFill>
                  <a:srgbClr val="443728"/>
                </a:solidFill>
                <a:latin typeface="Crimson Pro Bold" pitchFamily="34" charset="0"/>
                <a:ea typeface="Crimson Pro Bold" pitchFamily="34" charset="-122"/>
                <a:cs typeface="Crimson Pro Bold" pitchFamily="34" charset="-120"/>
              </a:rPr>
              <a:t>Екологічна відповідальність</a:t>
            </a:r>
            <a:endParaRPr lang="en-US" sz="1950" dirty="0"/>
          </a:p>
        </p:txBody>
      </p:sp>
      <p:sp>
        <p:nvSpPr>
          <p:cNvPr id="5" name="Text 2"/>
          <p:cNvSpPr/>
          <p:nvPr/>
        </p:nvSpPr>
        <p:spPr>
          <a:xfrm>
            <a:off x="992148" y="4210169"/>
            <a:ext cx="3950851" cy="635079"/>
          </a:xfrm>
          <a:prstGeom prst="rect">
            <a:avLst/>
          </a:prstGeom>
          <a:noFill/>
          <a:ln/>
        </p:spPr>
        <p:txBody>
          <a:bodyPr wrap="square" lIns="0" tIns="0" rIns="0" bIns="0" rtlCol="0" anchor="t"/>
          <a:lstStyle/>
          <a:p>
            <a:pPr algn="l" indent="0" marL="0">
              <a:lnSpc>
                <a:spcPts val="2500"/>
              </a:lnSpc>
              <a:buNone/>
            </a:pPr>
            <a:r>
              <a:rPr lang="en-US" sz="1550" dirty="0">
                <a:solidFill>
                  <a:srgbClr val="443728"/>
                </a:solidFill>
                <a:latin typeface="Open Sans" pitchFamily="34" charset="0"/>
                <a:ea typeface="Open Sans" pitchFamily="34" charset="-122"/>
                <a:cs typeface="Open Sans" pitchFamily="34" charset="-120"/>
              </a:rPr>
              <a:t>Залучення співробітників до екологічних ініціатив, "зелені" програми</a:t>
            </a:r>
            <a:endParaRPr lang="en-US" sz="1550" dirty="0"/>
          </a:p>
        </p:txBody>
      </p:sp>
      <p:pic>
        <p:nvPicPr>
          <p:cNvPr id="6" name="Image 1" descr="preencoded.png">    </p:cNvPr>
          <p:cNvPicPr>
            <a:picLocks noChangeAspect="1"/>
          </p:cNvPicPr>
          <p:nvPr/>
        </p:nvPicPr>
        <p:blipFill>
          <a:blip r:embed="rId2"/>
          <a:stretch>
            <a:fillRect/>
          </a:stretch>
        </p:blipFill>
        <p:spPr>
          <a:xfrm>
            <a:off x="5141357" y="2788801"/>
            <a:ext cx="4347567" cy="793790"/>
          </a:xfrm>
          <a:prstGeom prst="rect">
            <a:avLst/>
          </a:prstGeom>
        </p:spPr>
      </p:pic>
      <p:sp>
        <p:nvSpPr>
          <p:cNvPr id="7" name="Text 3"/>
          <p:cNvSpPr/>
          <p:nvPr/>
        </p:nvSpPr>
        <p:spPr>
          <a:xfrm>
            <a:off x="5339715" y="3780949"/>
            <a:ext cx="3608427" cy="310158"/>
          </a:xfrm>
          <a:prstGeom prst="rect">
            <a:avLst/>
          </a:prstGeom>
          <a:noFill/>
          <a:ln/>
        </p:spPr>
        <p:txBody>
          <a:bodyPr wrap="none" lIns="0" tIns="0" rIns="0" bIns="0" rtlCol="0" anchor="t"/>
          <a:lstStyle/>
          <a:p>
            <a:pPr algn="l" indent="0" marL="0">
              <a:lnSpc>
                <a:spcPts val="2400"/>
              </a:lnSpc>
              <a:buNone/>
            </a:pPr>
            <a:r>
              <a:rPr lang="en-US" sz="1950" b="1" dirty="0">
                <a:solidFill>
                  <a:srgbClr val="443728"/>
                </a:solidFill>
                <a:latin typeface="Crimson Pro Bold" pitchFamily="34" charset="0"/>
                <a:ea typeface="Crimson Pro Bold" pitchFamily="34" charset="-122"/>
                <a:cs typeface="Crimson Pro Bold" pitchFamily="34" charset="-120"/>
              </a:rPr>
              <a:t>Соціальна відповідальність</a:t>
            </a:r>
            <a:endParaRPr lang="en-US" sz="1950" dirty="0"/>
          </a:p>
        </p:txBody>
      </p:sp>
      <p:sp>
        <p:nvSpPr>
          <p:cNvPr id="8" name="Text 4"/>
          <p:cNvSpPr/>
          <p:nvPr/>
        </p:nvSpPr>
        <p:spPr>
          <a:xfrm>
            <a:off x="5339715" y="4210169"/>
            <a:ext cx="3950851" cy="952619"/>
          </a:xfrm>
          <a:prstGeom prst="rect">
            <a:avLst/>
          </a:prstGeom>
          <a:noFill/>
          <a:ln/>
        </p:spPr>
        <p:txBody>
          <a:bodyPr wrap="square" lIns="0" tIns="0" rIns="0" bIns="0" rtlCol="0" anchor="t"/>
          <a:lstStyle/>
          <a:p>
            <a:pPr algn="l" indent="0" marL="0">
              <a:lnSpc>
                <a:spcPts val="2500"/>
              </a:lnSpc>
              <a:buNone/>
            </a:pPr>
            <a:r>
              <a:rPr lang="en-US" sz="1550" dirty="0">
                <a:solidFill>
                  <a:srgbClr val="443728"/>
                </a:solidFill>
                <a:latin typeface="Open Sans" pitchFamily="34" charset="0"/>
                <a:ea typeface="Open Sans" pitchFamily="34" charset="-122"/>
                <a:cs typeface="Open Sans" pitchFamily="34" charset="-120"/>
              </a:rPr>
              <a:t>Волонтерство, партнерство з громадами, підтримка соціальних проєктів</a:t>
            </a:r>
            <a:endParaRPr lang="en-US" sz="1550" dirty="0"/>
          </a:p>
        </p:txBody>
      </p:sp>
      <p:pic>
        <p:nvPicPr>
          <p:cNvPr id="9" name="Image 2" descr="preencoded.png">    </p:cNvPr>
          <p:cNvPicPr>
            <a:picLocks noChangeAspect="1"/>
          </p:cNvPicPr>
          <p:nvPr/>
        </p:nvPicPr>
        <p:blipFill>
          <a:blip r:embed="rId3"/>
          <a:stretch>
            <a:fillRect/>
          </a:stretch>
        </p:blipFill>
        <p:spPr>
          <a:xfrm>
            <a:off x="9488924" y="2788801"/>
            <a:ext cx="4347567" cy="793790"/>
          </a:xfrm>
          <a:prstGeom prst="rect">
            <a:avLst/>
          </a:prstGeom>
        </p:spPr>
      </p:pic>
      <p:sp>
        <p:nvSpPr>
          <p:cNvPr id="10" name="Text 5"/>
          <p:cNvSpPr/>
          <p:nvPr/>
        </p:nvSpPr>
        <p:spPr>
          <a:xfrm>
            <a:off x="9687282" y="3780949"/>
            <a:ext cx="2480905" cy="310158"/>
          </a:xfrm>
          <a:prstGeom prst="rect">
            <a:avLst/>
          </a:prstGeom>
          <a:noFill/>
          <a:ln/>
        </p:spPr>
        <p:txBody>
          <a:bodyPr wrap="none" lIns="0" tIns="0" rIns="0" bIns="0" rtlCol="0" anchor="t"/>
          <a:lstStyle/>
          <a:p>
            <a:pPr algn="l" indent="0" marL="0">
              <a:lnSpc>
                <a:spcPts val="2400"/>
              </a:lnSpc>
              <a:buNone/>
            </a:pPr>
            <a:r>
              <a:rPr lang="en-US" sz="1950" b="1" dirty="0">
                <a:solidFill>
                  <a:srgbClr val="443728"/>
                </a:solidFill>
                <a:latin typeface="Crimson Pro Bold" pitchFamily="34" charset="0"/>
                <a:ea typeface="Crimson Pro Bold" pitchFamily="34" charset="-122"/>
                <a:cs typeface="Crimson Pro Bold" pitchFamily="34" charset="-120"/>
              </a:rPr>
              <a:t>Етична практика</a:t>
            </a:r>
            <a:endParaRPr lang="en-US" sz="1950" dirty="0"/>
          </a:p>
        </p:txBody>
      </p:sp>
      <p:sp>
        <p:nvSpPr>
          <p:cNvPr id="11" name="Text 6"/>
          <p:cNvSpPr/>
          <p:nvPr/>
        </p:nvSpPr>
        <p:spPr>
          <a:xfrm>
            <a:off x="9687282" y="4210169"/>
            <a:ext cx="3950851" cy="635079"/>
          </a:xfrm>
          <a:prstGeom prst="rect">
            <a:avLst/>
          </a:prstGeom>
          <a:noFill/>
          <a:ln/>
        </p:spPr>
        <p:txBody>
          <a:bodyPr wrap="square" lIns="0" tIns="0" rIns="0" bIns="0" rtlCol="0" anchor="t"/>
          <a:lstStyle/>
          <a:p>
            <a:pPr algn="l" indent="0" marL="0">
              <a:lnSpc>
                <a:spcPts val="2500"/>
              </a:lnSpc>
              <a:buNone/>
            </a:pPr>
            <a:r>
              <a:rPr lang="en-US" sz="1550" dirty="0">
                <a:solidFill>
                  <a:srgbClr val="443728"/>
                </a:solidFill>
                <a:latin typeface="Open Sans" pitchFamily="34" charset="0"/>
                <a:ea typeface="Open Sans" pitchFamily="34" charset="-122"/>
                <a:cs typeface="Open Sans" pitchFamily="34" charset="-120"/>
              </a:rPr>
              <a:t>Справедливі умови праці, повага до прав людини, чесність у бізнесі</a:t>
            </a:r>
            <a:endParaRPr lang="en-US" sz="1550" dirty="0"/>
          </a:p>
        </p:txBody>
      </p:sp>
      <p:sp>
        <p:nvSpPr>
          <p:cNvPr id="12" name="Text 7"/>
          <p:cNvSpPr/>
          <p:nvPr/>
        </p:nvSpPr>
        <p:spPr>
          <a:xfrm>
            <a:off x="793790" y="5584388"/>
            <a:ext cx="13042821" cy="635079"/>
          </a:xfrm>
          <a:prstGeom prst="rect">
            <a:avLst/>
          </a:prstGeom>
          <a:noFill/>
          <a:ln/>
        </p:spPr>
        <p:txBody>
          <a:bodyPr wrap="square" lIns="0" tIns="0" rIns="0" bIns="0" rtlCol="0" anchor="t"/>
          <a:lstStyle/>
          <a:p>
            <a:pPr algn="l" indent="0" marL="0">
              <a:lnSpc>
                <a:spcPts val="2500"/>
              </a:lnSpc>
              <a:buNone/>
            </a:pPr>
            <a:r>
              <a:rPr lang="en-US" sz="1550" dirty="0">
                <a:solidFill>
                  <a:srgbClr val="443728"/>
                </a:solidFill>
                <a:latin typeface="Open Sans" pitchFamily="34" charset="0"/>
                <a:ea typeface="Open Sans" pitchFamily="34" charset="-122"/>
                <a:cs typeface="Open Sans" pitchFamily="34" charset="-120"/>
              </a:rPr>
              <a:t>УЛР інтегрує КСВ у культуру організації через залучення співробітників до соціально значущих ініціатив, що підвищує сенс роботи та залученість. Програми волонтерства, екологічні ініціативи та етичні практики стають частиною employee value proposition.</a:t>
            </a:r>
            <a:endParaRPr lang="en-US" sz="1550" dirty="0"/>
          </a:p>
        </p:txBody>
      </p:sp>
      <p:sp>
        <p:nvSpPr>
          <p:cNvPr id="13" name="Text 8"/>
          <p:cNvSpPr/>
          <p:nvPr/>
        </p:nvSpPr>
        <p:spPr>
          <a:xfrm>
            <a:off x="793790" y="6442710"/>
            <a:ext cx="13042821" cy="635079"/>
          </a:xfrm>
          <a:prstGeom prst="rect">
            <a:avLst/>
          </a:prstGeom>
          <a:noFill/>
          <a:ln/>
        </p:spPr>
        <p:txBody>
          <a:bodyPr wrap="square" lIns="0" tIns="0" rIns="0" bIns="0" rtlCol="0" anchor="t"/>
          <a:lstStyle/>
          <a:p>
            <a:pPr algn="l" indent="0" marL="0">
              <a:lnSpc>
                <a:spcPts val="2500"/>
              </a:lnSpc>
              <a:buNone/>
            </a:pPr>
            <a:r>
              <a:rPr lang="en-US" sz="1550" dirty="0">
                <a:solidFill>
                  <a:srgbClr val="443728"/>
                </a:solidFill>
                <a:latin typeface="Open Sans" pitchFamily="34" charset="0"/>
                <a:ea typeface="Open Sans" pitchFamily="34" charset="-122"/>
                <a:cs typeface="Open Sans" pitchFamily="34" charset="-120"/>
              </a:rPr>
              <a:t>Організації з сильною КСВ привертають таланти, які цінують соціальну відповідальність та прагнуть працювати в компаніях, що роблять позитивний внесок у суспільство.</a:t>
            </a:r>
            <a:endParaRPr lang="en-US" sz="15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48070" y="514350"/>
            <a:ext cx="10486549" cy="584359"/>
          </a:xfrm>
          <a:prstGeom prst="rect">
            <a:avLst/>
          </a:prstGeom>
          <a:noFill/>
          <a:ln/>
        </p:spPr>
        <p:txBody>
          <a:bodyPr wrap="none" lIns="0" tIns="0" rIns="0" bIns="0" rtlCol="0" anchor="t"/>
          <a:lstStyle/>
          <a:p>
            <a:pPr algn="l" indent="0" marL="0">
              <a:lnSpc>
                <a:spcPts val="4600"/>
              </a:lnSpc>
              <a:buNone/>
            </a:pPr>
            <a:r>
              <a:rPr lang="en-US" sz="3650" b="1" dirty="0">
                <a:solidFill>
                  <a:srgbClr val="443728"/>
                </a:solidFill>
                <a:latin typeface="Crimson Pro Bold" pitchFamily="34" charset="0"/>
                <a:ea typeface="Crimson Pro Bold" pitchFamily="34" charset="-122"/>
                <a:cs typeface="Crimson Pro Bold" pitchFamily="34" charset="-120"/>
              </a:rPr>
              <a:t>Організаційна культура: фундамент успіху</a:t>
            </a:r>
            <a:endParaRPr lang="en-US" sz="3650" dirty="0"/>
          </a:p>
        </p:txBody>
      </p:sp>
      <p:sp>
        <p:nvSpPr>
          <p:cNvPr id="3" name="Text 1"/>
          <p:cNvSpPr/>
          <p:nvPr/>
        </p:nvSpPr>
        <p:spPr>
          <a:xfrm>
            <a:off x="748070" y="1547455"/>
            <a:ext cx="6339007" cy="1196816"/>
          </a:xfrm>
          <a:prstGeom prst="rect">
            <a:avLst/>
          </a:prstGeom>
          <a:noFill/>
          <a:ln/>
        </p:spPr>
        <p:txBody>
          <a:bodyPr wrap="square" lIns="0" tIns="0" rIns="0" bIns="0" rtlCol="0" anchor="t"/>
          <a:lstStyle/>
          <a:p>
            <a:pPr algn="l" indent="0" marL="0">
              <a:lnSpc>
                <a:spcPts val="2350"/>
              </a:lnSpc>
              <a:buNone/>
            </a:pPr>
            <a:r>
              <a:rPr lang="en-US" sz="1450" dirty="0">
                <a:solidFill>
                  <a:srgbClr val="443728"/>
                </a:solidFill>
                <a:latin typeface="Open Sans" pitchFamily="34" charset="0"/>
                <a:ea typeface="Open Sans" pitchFamily="34" charset="-122"/>
                <a:cs typeface="Open Sans" pitchFamily="34" charset="-120"/>
              </a:rPr>
              <a:t>Організаційна культура — це система цінностей, переконань, норм та практик, що визначають характер організації та впливають на поведінку її членів. Вона формує середовище, в якому співробітники взаємодіють, приймають рішення та досягають цілей.</a:t>
            </a:r>
            <a:endParaRPr lang="en-US" sz="1450" dirty="0"/>
          </a:p>
        </p:txBody>
      </p:sp>
      <p:sp>
        <p:nvSpPr>
          <p:cNvPr id="4" name="Text 2"/>
          <p:cNvSpPr/>
          <p:nvPr/>
        </p:nvSpPr>
        <p:spPr>
          <a:xfrm>
            <a:off x="748070" y="2912507"/>
            <a:ext cx="6339007" cy="1196816"/>
          </a:xfrm>
          <a:prstGeom prst="rect">
            <a:avLst/>
          </a:prstGeom>
          <a:noFill/>
          <a:ln/>
        </p:spPr>
        <p:txBody>
          <a:bodyPr wrap="square" lIns="0" tIns="0" rIns="0" bIns="0" rtlCol="0" anchor="t"/>
          <a:lstStyle/>
          <a:p>
            <a:pPr algn="l" indent="0" marL="0">
              <a:lnSpc>
                <a:spcPts val="2350"/>
              </a:lnSpc>
              <a:buNone/>
            </a:pPr>
            <a:r>
              <a:rPr lang="en-US" sz="1450" dirty="0">
                <a:solidFill>
                  <a:srgbClr val="443728"/>
                </a:solidFill>
                <a:latin typeface="Open Sans" pitchFamily="34" charset="0"/>
                <a:ea typeface="Open Sans" pitchFamily="34" charset="-122"/>
                <a:cs typeface="Open Sans" pitchFamily="34" charset="-120"/>
              </a:rPr>
              <a:t>Культура проявляється на різних рівнях: від видимих артефактів до глибинних базових припущень. Розуміння цих рівнів допомагає лідерам свідомо формувати та трансформувати культурне середовище організації.</a:t>
            </a:r>
            <a:endParaRPr lang="en-US" sz="1450" dirty="0"/>
          </a:p>
        </p:txBody>
      </p:sp>
      <p:pic>
        <p:nvPicPr>
          <p:cNvPr id="5" name="Image 0" descr="preencoded.png">    </p:cNvPr>
          <p:cNvPicPr>
            <a:picLocks noChangeAspect="1"/>
          </p:cNvPicPr>
          <p:nvPr/>
        </p:nvPicPr>
        <p:blipFill>
          <a:blip r:embed="rId1"/>
          <a:stretch>
            <a:fillRect/>
          </a:stretch>
        </p:blipFill>
        <p:spPr>
          <a:xfrm>
            <a:off x="7550944" y="1589603"/>
            <a:ext cx="6339007" cy="633900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2" name="Text 0"/>
          <p:cNvSpPr/>
          <p:nvPr/>
        </p:nvSpPr>
        <p:spPr>
          <a:xfrm>
            <a:off x="793790" y="1676043"/>
            <a:ext cx="4961811" cy="620078"/>
          </a:xfrm>
          <a:prstGeom prst="rect">
            <a:avLst/>
          </a:prstGeom>
          <a:noFill/>
          <a:ln/>
        </p:spPr>
        <p:txBody>
          <a:bodyPr wrap="none" lIns="0" tIns="0" rIns="0" bIns="0" rtlCol="0" anchor="t"/>
          <a:lstStyle/>
          <a:p>
            <a:pPr algn="l" indent="0" marL="0">
              <a:lnSpc>
                <a:spcPts val="4850"/>
              </a:lnSpc>
              <a:buNone/>
            </a:pPr>
            <a:r>
              <a:rPr lang="en-US" sz="3900" b="1" dirty="0">
                <a:solidFill>
                  <a:srgbClr val="443728"/>
                </a:solidFill>
                <a:latin typeface="Crimson Pro Bold" pitchFamily="34" charset="0"/>
                <a:ea typeface="Crimson Pro Bold" pitchFamily="34" charset="-122"/>
                <a:cs typeface="Crimson Pro Bold" pitchFamily="34" charset="-120"/>
              </a:rPr>
              <a:t>Ключові висновки</a:t>
            </a:r>
            <a:endParaRPr lang="en-US" sz="3900" dirty="0"/>
          </a:p>
        </p:txBody>
      </p:sp>
      <p:sp>
        <p:nvSpPr>
          <p:cNvPr id="3" name="Text 1"/>
          <p:cNvSpPr/>
          <p:nvPr/>
        </p:nvSpPr>
        <p:spPr>
          <a:xfrm>
            <a:off x="793790" y="2692956"/>
            <a:ext cx="198358" cy="248007"/>
          </a:xfrm>
          <a:prstGeom prst="rect">
            <a:avLst/>
          </a:prstGeom>
          <a:noFill/>
          <a:ln/>
        </p:spPr>
        <p:txBody>
          <a:bodyPr wrap="none" lIns="0" tIns="0" rIns="0" bIns="0" rtlCol="0" anchor="t"/>
          <a:lstStyle/>
          <a:p>
            <a:pPr algn="l" indent="0" marL="0">
              <a:lnSpc>
                <a:spcPts val="2500"/>
              </a:lnSpc>
              <a:buNone/>
            </a:pPr>
            <a:r>
              <a:rPr lang="en-US" sz="1550" dirty="0">
                <a:solidFill>
                  <a:srgbClr val="443728"/>
                </a:solidFill>
                <a:latin typeface="Crimson Pro Light" pitchFamily="34" charset="0"/>
                <a:ea typeface="Crimson Pro Light" pitchFamily="34" charset="-122"/>
                <a:cs typeface="Crimson Pro Light" pitchFamily="34" charset="-120"/>
              </a:rPr>
              <a:t>01</a:t>
            </a:r>
            <a:endParaRPr lang="en-US" sz="1550" dirty="0"/>
          </a:p>
        </p:txBody>
      </p:sp>
      <p:sp>
        <p:nvSpPr>
          <p:cNvPr id="4" name="Shape 2"/>
          <p:cNvSpPr/>
          <p:nvPr/>
        </p:nvSpPr>
        <p:spPr>
          <a:xfrm>
            <a:off x="793790" y="3007281"/>
            <a:ext cx="4215289" cy="22860"/>
          </a:xfrm>
          <a:prstGeom prst="rect">
            <a:avLst/>
          </a:prstGeom>
          <a:solidFill>
            <a:srgbClr val="835E54"/>
          </a:solidFill>
          <a:ln/>
        </p:spPr>
      </p:sp>
      <p:sp>
        <p:nvSpPr>
          <p:cNvPr id="5" name="Text 3"/>
          <p:cNvSpPr/>
          <p:nvPr/>
        </p:nvSpPr>
        <p:spPr>
          <a:xfrm>
            <a:off x="793790" y="3152180"/>
            <a:ext cx="3079909" cy="310158"/>
          </a:xfrm>
          <a:prstGeom prst="rect">
            <a:avLst/>
          </a:prstGeom>
          <a:noFill/>
          <a:ln/>
        </p:spPr>
        <p:txBody>
          <a:bodyPr wrap="none" lIns="0" tIns="0" rIns="0" bIns="0" rtlCol="0" anchor="t"/>
          <a:lstStyle/>
          <a:p>
            <a:pPr algn="l" indent="0" marL="0">
              <a:lnSpc>
                <a:spcPts val="2400"/>
              </a:lnSpc>
              <a:buNone/>
            </a:pPr>
            <a:r>
              <a:rPr lang="en-US" sz="1950" b="1" dirty="0">
                <a:solidFill>
                  <a:srgbClr val="443728"/>
                </a:solidFill>
                <a:latin typeface="Crimson Pro Bold" pitchFamily="34" charset="0"/>
                <a:ea typeface="Crimson Pro Bold" pitchFamily="34" charset="-122"/>
                <a:cs typeface="Crimson Pro Bold" pitchFamily="34" charset="-120"/>
              </a:rPr>
              <a:t>Культура як фундамент</a:t>
            </a:r>
            <a:endParaRPr lang="en-US" sz="1950" dirty="0"/>
          </a:p>
        </p:txBody>
      </p:sp>
      <p:sp>
        <p:nvSpPr>
          <p:cNvPr id="6" name="Text 4"/>
          <p:cNvSpPr/>
          <p:nvPr/>
        </p:nvSpPr>
        <p:spPr>
          <a:xfrm>
            <a:off x="793790" y="3581400"/>
            <a:ext cx="4215289" cy="952619"/>
          </a:xfrm>
          <a:prstGeom prst="rect">
            <a:avLst/>
          </a:prstGeom>
          <a:noFill/>
          <a:ln/>
        </p:spPr>
        <p:txBody>
          <a:bodyPr wrap="square" lIns="0" tIns="0" rIns="0" bIns="0" rtlCol="0" anchor="t"/>
          <a:lstStyle/>
          <a:p>
            <a:pPr algn="l" indent="0" marL="0">
              <a:lnSpc>
                <a:spcPts val="2500"/>
              </a:lnSpc>
              <a:buNone/>
            </a:pPr>
            <a:r>
              <a:rPr lang="en-US" sz="1550" dirty="0">
                <a:solidFill>
                  <a:srgbClr val="443728"/>
                </a:solidFill>
                <a:latin typeface="Open Sans" pitchFamily="34" charset="0"/>
                <a:ea typeface="Open Sans" pitchFamily="34" charset="-122"/>
                <a:cs typeface="Open Sans" pitchFamily="34" charset="-120"/>
              </a:rPr>
              <a:t>Організаційна культура та психологічна безпека створюють основу для інновацій та успіху команди</a:t>
            </a:r>
            <a:endParaRPr lang="en-US" sz="1550" dirty="0"/>
          </a:p>
        </p:txBody>
      </p:sp>
      <p:sp>
        <p:nvSpPr>
          <p:cNvPr id="7" name="Text 5"/>
          <p:cNvSpPr/>
          <p:nvPr/>
        </p:nvSpPr>
        <p:spPr>
          <a:xfrm>
            <a:off x="5207437" y="2692956"/>
            <a:ext cx="198358" cy="248007"/>
          </a:xfrm>
          <a:prstGeom prst="rect">
            <a:avLst/>
          </a:prstGeom>
          <a:noFill/>
          <a:ln/>
        </p:spPr>
        <p:txBody>
          <a:bodyPr wrap="none" lIns="0" tIns="0" rIns="0" bIns="0" rtlCol="0" anchor="t"/>
          <a:lstStyle/>
          <a:p>
            <a:pPr algn="l" indent="0" marL="0">
              <a:lnSpc>
                <a:spcPts val="2500"/>
              </a:lnSpc>
              <a:buNone/>
            </a:pPr>
            <a:r>
              <a:rPr lang="en-US" sz="1550" dirty="0">
                <a:solidFill>
                  <a:srgbClr val="443728"/>
                </a:solidFill>
                <a:latin typeface="Crimson Pro Light" pitchFamily="34" charset="0"/>
                <a:ea typeface="Crimson Pro Light" pitchFamily="34" charset="-122"/>
                <a:cs typeface="Crimson Pro Light" pitchFamily="34" charset="-120"/>
              </a:rPr>
              <a:t>02</a:t>
            </a:r>
            <a:endParaRPr lang="en-US" sz="1550" dirty="0"/>
          </a:p>
        </p:txBody>
      </p:sp>
      <p:sp>
        <p:nvSpPr>
          <p:cNvPr id="8" name="Shape 6"/>
          <p:cNvSpPr/>
          <p:nvPr/>
        </p:nvSpPr>
        <p:spPr>
          <a:xfrm>
            <a:off x="5207437" y="3007281"/>
            <a:ext cx="4215408" cy="22860"/>
          </a:xfrm>
          <a:prstGeom prst="rect">
            <a:avLst/>
          </a:prstGeom>
          <a:solidFill>
            <a:srgbClr val="835E54"/>
          </a:solidFill>
          <a:ln/>
        </p:spPr>
      </p:sp>
      <p:sp>
        <p:nvSpPr>
          <p:cNvPr id="9" name="Text 7"/>
          <p:cNvSpPr/>
          <p:nvPr/>
        </p:nvSpPr>
        <p:spPr>
          <a:xfrm>
            <a:off x="5207437" y="3152180"/>
            <a:ext cx="2687836" cy="310158"/>
          </a:xfrm>
          <a:prstGeom prst="rect">
            <a:avLst/>
          </a:prstGeom>
          <a:noFill/>
          <a:ln/>
        </p:spPr>
        <p:txBody>
          <a:bodyPr wrap="none" lIns="0" tIns="0" rIns="0" bIns="0" rtlCol="0" anchor="t"/>
          <a:lstStyle/>
          <a:p>
            <a:pPr algn="l" indent="0" marL="0">
              <a:lnSpc>
                <a:spcPts val="2400"/>
              </a:lnSpc>
              <a:buNone/>
            </a:pPr>
            <a:r>
              <a:rPr lang="en-US" sz="1950" b="1" dirty="0">
                <a:solidFill>
                  <a:srgbClr val="443728"/>
                </a:solidFill>
                <a:latin typeface="Crimson Pro Bold" pitchFamily="34" charset="0"/>
                <a:ea typeface="Crimson Pro Bold" pitchFamily="34" charset="-122"/>
                <a:cs typeface="Crimson Pro Bold" pitchFamily="34" charset="-120"/>
              </a:rPr>
              <a:t>Досвід має значення</a:t>
            </a:r>
            <a:endParaRPr lang="en-US" sz="1950" dirty="0"/>
          </a:p>
        </p:txBody>
      </p:sp>
      <p:sp>
        <p:nvSpPr>
          <p:cNvPr id="10" name="Text 8"/>
          <p:cNvSpPr/>
          <p:nvPr/>
        </p:nvSpPr>
        <p:spPr>
          <a:xfrm>
            <a:off x="5207437" y="3581400"/>
            <a:ext cx="4215408" cy="952619"/>
          </a:xfrm>
          <a:prstGeom prst="rect">
            <a:avLst/>
          </a:prstGeom>
          <a:noFill/>
          <a:ln/>
        </p:spPr>
        <p:txBody>
          <a:bodyPr wrap="square" lIns="0" tIns="0" rIns="0" bIns="0" rtlCol="0" anchor="t"/>
          <a:lstStyle/>
          <a:p>
            <a:pPr algn="l" indent="0" marL="0">
              <a:lnSpc>
                <a:spcPts val="2500"/>
              </a:lnSpc>
              <a:buNone/>
            </a:pPr>
            <a:r>
              <a:rPr lang="en-US" sz="1550" dirty="0">
                <a:solidFill>
                  <a:srgbClr val="443728"/>
                </a:solidFill>
                <a:latin typeface="Open Sans" pitchFamily="34" charset="0"/>
                <a:ea typeface="Open Sans" pitchFamily="34" charset="-122"/>
                <a:cs typeface="Open Sans" pitchFamily="34" charset="-120"/>
              </a:rPr>
              <a:t>Проектування позитивного досвіду співробітника через картування шляху підвищує залученість та утримання</a:t>
            </a:r>
            <a:endParaRPr lang="en-US" sz="1550" dirty="0"/>
          </a:p>
        </p:txBody>
      </p:sp>
      <p:sp>
        <p:nvSpPr>
          <p:cNvPr id="11" name="Text 9"/>
          <p:cNvSpPr/>
          <p:nvPr/>
        </p:nvSpPr>
        <p:spPr>
          <a:xfrm>
            <a:off x="9621203" y="2692956"/>
            <a:ext cx="198358" cy="248007"/>
          </a:xfrm>
          <a:prstGeom prst="rect">
            <a:avLst/>
          </a:prstGeom>
          <a:noFill/>
          <a:ln/>
        </p:spPr>
        <p:txBody>
          <a:bodyPr wrap="none" lIns="0" tIns="0" rIns="0" bIns="0" rtlCol="0" anchor="t"/>
          <a:lstStyle/>
          <a:p>
            <a:pPr algn="l" indent="0" marL="0">
              <a:lnSpc>
                <a:spcPts val="2500"/>
              </a:lnSpc>
              <a:buNone/>
            </a:pPr>
            <a:r>
              <a:rPr lang="en-US" sz="1550" dirty="0">
                <a:solidFill>
                  <a:srgbClr val="443728"/>
                </a:solidFill>
                <a:latin typeface="Crimson Pro Light" pitchFamily="34" charset="0"/>
                <a:ea typeface="Crimson Pro Light" pitchFamily="34" charset="-122"/>
                <a:cs typeface="Crimson Pro Light" pitchFamily="34" charset="-120"/>
              </a:rPr>
              <a:t>03</a:t>
            </a:r>
            <a:endParaRPr lang="en-US" sz="1550" dirty="0"/>
          </a:p>
        </p:txBody>
      </p:sp>
      <p:sp>
        <p:nvSpPr>
          <p:cNvPr id="12" name="Shape 10"/>
          <p:cNvSpPr/>
          <p:nvPr/>
        </p:nvSpPr>
        <p:spPr>
          <a:xfrm>
            <a:off x="9621203" y="3007281"/>
            <a:ext cx="4215289" cy="22860"/>
          </a:xfrm>
          <a:prstGeom prst="rect">
            <a:avLst/>
          </a:prstGeom>
          <a:solidFill>
            <a:srgbClr val="835E54"/>
          </a:solidFill>
          <a:ln/>
        </p:spPr>
      </p:sp>
      <p:sp>
        <p:nvSpPr>
          <p:cNvPr id="13" name="Text 11"/>
          <p:cNvSpPr/>
          <p:nvPr/>
        </p:nvSpPr>
        <p:spPr>
          <a:xfrm>
            <a:off x="9621203" y="3152180"/>
            <a:ext cx="3063597" cy="310158"/>
          </a:xfrm>
          <a:prstGeom prst="rect">
            <a:avLst/>
          </a:prstGeom>
          <a:noFill/>
          <a:ln/>
        </p:spPr>
        <p:txBody>
          <a:bodyPr wrap="none" lIns="0" tIns="0" rIns="0" bIns="0" rtlCol="0" anchor="t"/>
          <a:lstStyle/>
          <a:p>
            <a:pPr algn="l" indent="0" marL="0">
              <a:lnSpc>
                <a:spcPts val="2400"/>
              </a:lnSpc>
              <a:buNone/>
            </a:pPr>
            <a:r>
              <a:rPr lang="en-US" sz="1950" b="1" dirty="0">
                <a:solidFill>
                  <a:srgbClr val="443728"/>
                </a:solidFill>
                <a:latin typeface="Crimson Pro Bold" pitchFamily="34" charset="0"/>
                <a:ea typeface="Crimson Pro Bold" pitchFamily="34" charset="-122"/>
                <a:cs typeface="Crimson Pro Bold" pitchFamily="34" charset="-120"/>
              </a:rPr>
              <a:t>Комплексний добробут</a:t>
            </a:r>
            <a:endParaRPr lang="en-US" sz="1950" dirty="0"/>
          </a:p>
        </p:txBody>
      </p:sp>
      <p:sp>
        <p:nvSpPr>
          <p:cNvPr id="14" name="Text 12"/>
          <p:cNvSpPr/>
          <p:nvPr/>
        </p:nvSpPr>
        <p:spPr>
          <a:xfrm>
            <a:off x="9621203" y="3581400"/>
            <a:ext cx="4215289" cy="952619"/>
          </a:xfrm>
          <a:prstGeom prst="rect">
            <a:avLst/>
          </a:prstGeom>
          <a:noFill/>
          <a:ln/>
        </p:spPr>
        <p:txBody>
          <a:bodyPr wrap="square" lIns="0" tIns="0" rIns="0" bIns="0" rtlCol="0" anchor="t"/>
          <a:lstStyle/>
          <a:p>
            <a:pPr algn="l" indent="0" marL="0">
              <a:lnSpc>
                <a:spcPts val="2500"/>
              </a:lnSpc>
              <a:buNone/>
            </a:pPr>
            <a:r>
              <a:rPr lang="en-US" sz="1550" dirty="0">
                <a:solidFill>
                  <a:srgbClr val="443728"/>
                </a:solidFill>
                <a:latin typeface="Open Sans" pitchFamily="34" charset="0"/>
                <a:ea typeface="Open Sans" pitchFamily="34" charset="-122"/>
                <a:cs typeface="Open Sans" pitchFamily="34" charset="-120"/>
              </a:rPr>
              <a:t>Увага до психічного здоров'я та профілактика вигорання — критичні елементи сучасного УЛР</a:t>
            </a:r>
            <a:endParaRPr lang="en-US" sz="1550" dirty="0"/>
          </a:p>
        </p:txBody>
      </p:sp>
      <p:sp>
        <p:nvSpPr>
          <p:cNvPr id="15" name="Text 13"/>
          <p:cNvSpPr/>
          <p:nvPr/>
        </p:nvSpPr>
        <p:spPr>
          <a:xfrm>
            <a:off x="793790" y="4881205"/>
            <a:ext cx="198358" cy="248007"/>
          </a:xfrm>
          <a:prstGeom prst="rect">
            <a:avLst/>
          </a:prstGeom>
          <a:noFill/>
          <a:ln/>
        </p:spPr>
        <p:txBody>
          <a:bodyPr wrap="none" lIns="0" tIns="0" rIns="0" bIns="0" rtlCol="0" anchor="t"/>
          <a:lstStyle/>
          <a:p>
            <a:pPr algn="l" indent="0" marL="0">
              <a:lnSpc>
                <a:spcPts val="2500"/>
              </a:lnSpc>
              <a:buNone/>
            </a:pPr>
            <a:r>
              <a:rPr lang="en-US" sz="1550" dirty="0">
                <a:solidFill>
                  <a:srgbClr val="443728"/>
                </a:solidFill>
                <a:latin typeface="Crimson Pro Light" pitchFamily="34" charset="0"/>
                <a:ea typeface="Crimson Pro Light" pitchFamily="34" charset="-122"/>
                <a:cs typeface="Crimson Pro Light" pitchFamily="34" charset="-120"/>
              </a:rPr>
              <a:t>04</a:t>
            </a:r>
            <a:endParaRPr lang="en-US" sz="1550" dirty="0"/>
          </a:p>
        </p:txBody>
      </p:sp>
      <p:sp>
        <p:nvSpPr>
          <p:cNvPr id="16" name="Shape 14"/>
          <p:cNvSpPr/>
          <p:nvPr/>
        </p:nvSpPr>
        <p:spPr>
          <a:xfrm>
            <a:off x="793790" y="5195530"/>
            <a:ext cx="6422112" cy="22860"/>
          </a:xfrm>
          <a:prstGeom prst="rect">
            <a:avLst/>
          </a:prstGeom>
          <a:solidFill>
            <a:srgbClr val="835E54"/>
          </a:solidFill>
          <a:ln/>
        </p:spPr>
      </p:sp>
      <p:sp>
        <p:nvSpPr>
          <p:cNvPr id="17" name="Text 15"/>
          <p:cNvSpPr/>
          <p:nvPr/>
        </p:nvSpPr>
        <p:spPr>
          <a:xfrm>
            <a:off x="793790" y="5340429"/>
            <a:ext cx="2480905" cy="310158"/>
          </a:xfrm>
          <a:prstGeom prst="rect">
            <a:avLst/>
          </a:prstGeom>
          <a:noFill/>
          <a:ln/>
        </p:spPr>
        <p:txBody>
          <a:bodyPr wrap="none" lIns="0" tIns="0" rIns="0" bIns="0" rtlCol="0" anchor="t"/>
          <a:lstStyle/>
          <a:p>
            <a:pPr algn="l" indent="0" marL="0">
              <a:lnSpc>
                <a:spcPts val="2400"/>
              </a:lnSpc>
              <a:buNone/>
            </a:pPr>
            <a:r>
              <a:rPr lang="en-US" sz="1950" b="1" dirty="0">
                <a:solidFill>
                  <a:srgbClr val="443728"/>
                </a:solidFill>
                <a:latin typeface="Crimson Pro Bold" pitchFamily="34" charset="0"/>
                <a:ea typeface="Crimson Pro Bold" pitchFamily="34" charset="-122"/>
                <a:cs typeface="Crimson Pro Bold" pitchFamily="34" charset="-120"/>
              </a:rPr>
              <a:t>РРІ як стратегія</a:t>
            </a:r>
            <a:endParaRPr lang="en-US" sz="1950" dirty="0"/>
          </a:p>
        </p:txBody>
      </p:sp>
      <p:sp>
        <p:nvSpPr>
          <p:cNvPr id="18" name="Text 16"/>
          <p:cNvSpPr/>
          <p:nvPr/>
        </p:nvSpPr>
        <p:spPr>
          <a:xfrm>
            <a:off x="793790" y="5769650"/>
            <a:ext cx="6422112" cy="635079"/>
          </a:xfrm>
          <a:prstGeom prst="rect">
            <a:avLst/>
          </a:prstGeom>
          <a:noFill/>
          <a:ln/>
        </p:spPr>
        <p:txBody>
          <a:bodyPr wrap="square" lIns="0" tIns="0" rIns="0" bIns="0" rtlCol="0" anchor="t"/>
          <a:lstStyle/>
          <a:p>
            <a:pPr algn="l" indent="0" marL="0">
              <a:lnSpc>
                <a:spcPts val="2500"/>
              </a:lnSpc>
              <a:buNone/>
            </a:pPr>
            <a:r>
              <a:rPr lang="en-US" sz="1550" dirty="0">
                <a:solidFill>
                  <a:srgbClr val="443728"/>
                </a:solidFill>
                <a:latin typeface="Open Sans" pitchFamily="34" charset="0"/>
                <a:ea typeface="Open Sans" pitchFamily="34" charset="-122"/>
                <a:cs typeface="Open Sans" pitchFamily="34" charset="-120"/>
              </a:rPr>
              <a:t>Різноманітність, рівність та інклюзивність забезпечують конкурентну перевагу через інновації та кращі рішення</a:t>
            </a:r>
            <a:endParaRPr lang="en-US" sz="1550" dirty="0"/>
          </a:p>
        </p:txBody>
      </p:sp>
      <p:sp>
        <p:nvSpPr>
          <p:cNvPr id="19" name="Text 17"/>
          <p:cNvSpPr/>
          <p:nvPr/>
        </p:nvSpPr>
        <p:spPr>
          <a:xfrm>
            <a:off x="7414260" y="4881205"/>
            <a:ext cx="198358" cy="248007"/>
          </a:xfrm>
          <a:prstGeom prst="rect">
            <a:avLst/>
          </a:prstGeom>
          <a:noFill/>
          <a:ln/>
        </p:spPr>
        <p:txBody>
          <a:bodyPr wrap="none" lIns="0" tIns="0" rIns="0" bIns="0" rtlCol="0" anchor="t"/>
          <a:lstStyle/>
          <a:p>
            <a:pPr algn="l" indent="0" marL="0">
              <a:lnSpc>
                <a:spcPts val="2500"/>
              </a:lnSpc>
              <a:buNone/>
            </a:pPr>
            <a:r>
              <a:rPr lang="en-US" sz="1550" dirty="0">
                <a:solidFill>
                  <a:srgbClr val="443728"/>
                </a:solidFill>
                <a:latin typeface="Crimson Pro Light" pitchFamily="34" charset="0"/>
                <a:ea typeface="Crimson Pro Light" pitchFamily="34" charset="-122"/>
                <a:cs typeface="Crimson Pro Light" pitchFamily="34" charset="-120"/>
              </a:rPr>
              <a:t>05</a:t>
            </a:r>
            <a:endParaRPr lang="en-US" sz="1550" dirty="0"/>
          </a:p>
        </p:txBody>
      </p:sp>
      <p:sp>
        <p:nvSpPr>
          <p:cNvPr id="20" name="Shape 18"/>
          <p:cNvSpPr/>
          <p:nvPr/>
        </p:nvSpPr>
        <p:spPr>
          <a:xfrm>
            <a:off x="7414260" y="5195530"/>
            <a:ext cx="6422231" cy="22860"/>
          </a:xfrm>
          <a:prstGeom prst="rect">
            <a:avLst/>
          </a:prstGeom>
          <a:solidFill>
            <a:srgbClr val="835E54"/>
          </a:solidFill>
          <a:ln/>
        </p:spPr>
      </p:sp>
      <p:sp>
        <p:nvSpPr>
          <p:cNvPr id="21" name="Text 19"/>
          <p:cNvSpPr/>
          <p:nvPr/>
        </p:nvSpPr>
        <p:spPr>
          <a:xfrm>
            <a:off x="7414260" y="5340429"/>
            <a:ext cx="3367326" cy="310158"/>
          </a:xfrm>
          <a:prstGeom prst="rect">
            <a:avLst/>
          </a:prstGeom>
          <a:noFill/>
          <a:ln/>
        </p:spPr>
        <p:txBody>
          <a:bodyPr wrap="none" lIns="0" tIns="0" rIns="0" bIns="0" rtlCol="0" anchor="t"/>
          <a:lstStyle/>
          <a:p>
            <a:pPr algn="l" indent="0" marL="0">
              <a:lnSpc>
                <a:spcPts val="2400"/>
              </a:lnSpc>
              <a:buNone/>
            </a:pPr>
            <a:r>
              <a:rPr lang="en-US" sz="1950" b="1" dirty="0">
                <a:solidFill>
                  <a:srgbClr val="443728"/>
                </a:solidFill>
                <a:latin typeface="Crimson Pro Bold" pitchFamily="34" charset="0"/>
                <a:ea typeface="Crimson Pro Bold" pitchFamily="34" charset="-122"/>
                <a:cs typeface="Crimson Pro Bold" pitchFamily="34" charset="-120"/>
              </a:rPr>
              <a:t>Етика та відповідальність</a:t>
            </a:r>
            <a:endParaRPr lang="en-US" sz="1950" dirty="0"/>
          </a:p>
        </p:txBody>
      </p:sp>
      <p:sp>
        <p:nvSpPr>
          <p:cNvPr id="22" name="Text 20"/>
          <p:cNvSpPr/>
          <p:nvPr/>
        </p:nvSpPr>
        <p:spPr>
          <a:xfrm>
            <a:off x="7414260" y="5769650"/>
            <a:ext cx="6422231" cy="635079"/>
          </a:xfrm>
          <a:prstGeom prst="rect">
            <a:avLst/>
          </a:prstGeom>
          <a:noFill/>
          <a:ln/>
        </p:spPr>
        <p:txBody>
          <a:bodyPr wrap="square" lIns="0" tIns="0" rIns="0" bIns="0" rtlCol="0" anchor="t"/>
          <a:lstStyle/>
          <a:p>
            <a:pPr algn="l" indent="0" marL="0">
              <a:lnSpc>
                <a:spcPts val="2500"/>
              </a:lnSpc>
              <a:buNone/>
            </a:pPr>
            <a:r>
              <a:rPr lang="en-US" sz="1550" dirty="0">
                <a:solidFill>
                  <a:srgbClr val="443728"/>
                </a:solidFill>
                <a:latin typeface="Open Sans" pitchFamily="34" charset="0"/>
                <a:ea typeface="Open Sans" pitchFamily="34" charset="-122"/>
                <a:cs typeface="Open Sans" pitchFamily="34" charset="-120"/>
              </a:rPr>
              <a:t>УЛР виступає guardian етичних стандартів та інтегрує КСВ у організаційну культуру</a:t>
            </a:r>
            <a:endParaRPr lang="en-US" sz="15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1375053"/>
            <a:ext cx="10853738" cy="620078"/>
          </a:xfrm>
          <a:prstGeom prst="rect">
            <a:avLst/>
          </a:prstGeom>
          <a:noFill/>
          <a:ln/>
        </p:spPr>
        <p:txBody>
          <a:bodyPr wrap="none" lIns="0" tIns="0" rIns="0" bIns="0" rtlCol="0" anchor="t"/>
          <a:lstStyle/>
          <a:p>
            <a:pPr algn="l" indent="0" marL="0">
              <a:lnSpc>
                <a:spcPts val="4850"/>
              </a:lnSpc>
              <a:buNone/>
            </a:pPr>
            <a:r>
              <a:rPr lang="en-US" sz="3900" b="1" dirty="0">
                <a:solidFill>
                  <a:srgbClr val="443728"/>
                </a:solidFill>
                <a:latin typeface="Crimson Pro Bold" pitchFamily="34" charset="0"/>
                <a:ea typeface="Crimson Pro Bold" pitchFamily="34" charset="-122"/>
                <a:cs typeface="Crimson Pro Bold" pitchFamily="34" charset="-120"/>
              </a:rPr>
              <a:t>Модель Едгара Шейна: три рівні культури</a:t>
            </a:r>
            <a:endParaRPr lang="en-US" sz="3900" dirty="0"/>
          </a:p>
        </p:txBody>
      </p:sp>
      <p:sp>
        <p:nvSpPr>
          <p:cNvPr id="3" name="Shape 1"/>
          <p:cNvSpPr/>
          <p:nvPr/>
        </p:nvSpPr>
        <p:spPr>
          <a:xfrm>
            <a:off x="1091446" y="3185755"/>
            <a:ext cx="3917513" cy="198358"/>
          </a:xfrm>
          <a:prstGeom prst="roundRect">
            <a:avLst>
              <a:gd name="adj" fmla="val 42025"/>
            </a:avLst>
          </a:prstGeom>
          <a:solidFill>
            <a:srgbClr val="EBE2E0"/>
          </a:solidFill>
          <a:ln w="7620">
            <a:solidFill>
              <a:srgbClr val="D1C8C6"/>
            </a:solidFill>
            <a:prstDash val="solid"/>
          </a:ln>
        </p:spPr>
      </p:sp>
      <p:sp>
        <p:nvSpPr>
          <p:cNvPr id="4" name="Shape 2"/>
          <p:cNvSpPr/>
          <p:nvPr/>
        </p:nvSpPr>
        <p:spPr>
          <a:xfrm>
            <a:off x="793790" y="2987278"/>
            <a:ext cx="595313" cy="595313"/>
          </a:xfrm>
          <a:prstGeom prst="roundRect">
            <a:avLst>
              <a:gd name="adj" fmla="val 76800"/>
            </a:avLst>
          </a:prstGeom>
          <a:solidFill>
            <a:srgbClr val="EBE2E0"/>
          </a:solidFill>
          <a:ln w="7620">
            <a:solidFill>
              <a:srgbClr val="D1C8C6"/>
            </a:solidFill>
            <a:prstDash val="solid"/>
          </a:ln>
        </p:spPr>
      </p:sp>
      <p:pic>
        <p:nvPicPr>
          <p:cNvPr id="5"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942618" y="3136106"/>
            <a:ext cx="297656" cy="297656"/>
          </a:xfrm>
          <a:prstGeom prst="rect">
            <a:avLst/>
          </a:prstGeom>
        </p:spPr>
      </p:pic>
      <p:sp>
        <p:nvSpPr>
          <p:cNvPr id="6" name="Text 3"/>
          <p:cNvSpPr/>
          <p:nvPr/>
        </p:nvSpPr>
        <p:spPr>
          <a:xfrm>
            <a:off x="992148" y="3780949"/>
            <a:ext cx="2480905" cy="310158"/>
          </a:xfrm>
          <a:prstGeom prst="rect">
            <a:avLst/>
          </a:prstGeom>
          <a:noFill/>
          <a:ln/>
        </p:spPr>
        <p:txBody>
          <a:bodyPr wrap="none" lIns="0" tIns="0" rIns="0" bIns="0" rtlCol="0" anchor="t"/>
          <a:lstStyle/>
          <a:p>
            <a:pPr algn="l" indent="0" marL="0">
              <a:lnSpc>
                <a:spcPts val="2400"/>
              </a:lnSpc>
              <a:buNone/>
            </a:pPr>
            <a:r>
              <a:rPr lang="en-US" sz="1950" b="1" dirty="0">
                <a:solidFill>
                  <a:srgbClr val="443728"/>
                </a:solidFill>
                <a:latin typeface="Crimson Pro Bold" pitchFamily="34" charset="0"/>
                <a:ea typeface="Crimson Pro Bold" pitchFamily="34" charset="-122"/>
                <a:cs typeface="Crimson Pro Bold" pitchFamily="34" charset="-120"/>
              </a:rPr>
              <a:t>Артефакти</a:t>
            </a:r>
            <a:endParaRPr lang="en-US" sz="1950" dirty="0"/>
          </a:p>
        </p:txBody>
      </p:sp>
      <p:sp>
        <p:nvSpPr>
          <p:cNvPr id="7" name="Text 4"/>
          <p:cNvSpPr/>
          <p:nvPr/>
        </p:nvSpPr>
        <p:spPr>
          <a:xfrm>
            <a:off x="992148" y="4210169"/>
            <a:ext cx="3818573" cy="1587698"/>
          </a:xfrm>
          <a:prstGeom prst="rect">
            <a:avLst/>
          </a:prstGeom>
          <a:noFill/>
          <a:ln/>
        </p:spPr>
        <p:txBody>
          <a:bodyPr wrap="square" lIns="0" tIns="0" rIns="0" bIns="0" rtlCol="0" anchor="t"/>
          <a:lstStyle/>
          <a:p>
            <a:pPr algn="l" indent="0" marL="0">
              <a:lnSpc>
                <a:spcPts val="2500"/>
              </a:lnSpc>
              <a:buNone/>
            </a:pPr>
            <a:r>
              <a:rPr lang="en-US" sz="1550" dirty="0">
                <a:solidFill>
                  <a:srgbClr val="443728"/>
                </a:solidFill>
                <a:latin typeface="Open Sans" pitchFamily="34" charset="0"/>
                <a:ea typeface="Open Sans" pitchFamily="34" charset="-122"/>
                <a:cs typeface="Open Sans" pitchFamily="34" charset="-120"/>
              </a:rPr>
              <a:t>Видимі організаційні структури, дизайн офісу, символи, ритуали, мова, технології. Це те, що можна побачити, почути або відчути при входженні до організації.</a:t>
            </a:r>
            <a:endParaRPr lang="en-US" sz="1550" dirty="0"/>
          </a:p>
        </p:txBody>
      </p:sp>
      <p:sp>
        <p:nvSpPr>
          <p:cNvPr id="8" name="Shape 5"/>
          <p:cNvSpPr/>
          <p:nvPr/>
        </p:nvSpPr>
        <p:spPr>
          <a:xfrm>
            <a:off x="5505093" y="2888099"/>
            <a:ext cx="3917633" cy="198358"/>
          </a:xfrm>
          <a:prstGeom prst="roundRect">
            <a:avLst>
              <a:gd name="adj" fmla="val 42025"/>
            </a:avLst>
          </a:prstGeom>
          <a:solidFill>
            <a:srgbClr val="EBE2E0"/>
          </a:solidFill>
          <a:ln w="7620">
            <a:solidFill>
              <a:srgbClr val="D1C8C6"/>
            </a:solidFill>
            <a:prstDash val="solid"/>
          </a:ln>
        </p:spPr>
      </p:sp>
      <p:sp>
        <p:nvSpPr>
          <p:cNvPr id="9" name="Shape 6"/>
          <p:cNvSpPr/>
          <p:nvPr/>
        </p:nvSpPr>
        <p:spPr>
          <a:xfrm>
            <a:off x="5207437" y="2689622"/>
            <a:ext cx="595313" cy="595313"/>
          </a:xfrm>
          <a:prstGeom prst="roundRect">
            <a:avLst>
              <a:gd name="adj" fmla="val 76800"/>
            </a:avLst>
          </a:prstGeom>
          <a:solidFill>
            <a:srgbClr val="EBE2E0"/>
          </a:solidFill>
          <a:ln w="7620">
            <a:solidFill>
              <a:srgbClr val="D1C8C6"/>
            </a:solidFill>
            <a:prstDash val="solid"/>
          </a:ln>
        </p:spPr>
      </p:sp>
      <p:pic>
        <p:nvPicPr>
          <p:cNvPr id="10" name="Image 1"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56265" y="2838450"/>
            <a:ext cx="297656" cy="297656"/>
          </a:xfrm>
          <a:prstGeom prst="rect">
            <a:avLst/>
          </a:prstGeom>
        </p:spPr>
      </p:pic>
      <p:sp>
        <p:nvSpPr>
          <p:cNvPr id="11" name="Text 7"/>
          <p:cNvSpPr/>
          <p:nvPr/>
        </p:nvSpPr>
        <p:spPr>
          <a:xfrm>
            <a:off x="5405795" y="3483293"/>
            <a:ext cx="2824163" cy="310158"/>
          </a:xfrm>
          <a:prstGeom prst="rect">
            <a:avLst/>
          </a:prstGeom>
          <a:noFill/>
          <a:ln/>
        </p:spPr>
        <p:txBody>
          <a:bodyPr wrap="none" lIns="0" tIns="0" rIns="0" bIns="0" rtlCol="0" anchor="t"/>
          <a:lstStyle/>
          <a:p>
            <a:pPr algn="l" indent="0" marL="0">
              <a:lnSpc>
                <a:spcPts val="2400"/>
              </a:lnSpc>
              <a:buNone/>
            </a:pPr>
            <a:r>
              <a:rPr lang="en-US" sz="1950" b="1" dirty="0">
                <a:solidFill>
                  <a:srgbClr val="443728"/>
                </a:solidFill>
                <a:latin typeface="Crimson Pro Bold" pitchFamily="34" charset="0"/>
                <a:ea typeface="Crimson Pro Bold" pitchFamily="34" charset="-122"/>
                <a:cs typeface="Crimson Pro Bold" pitchFamily="34" charset="-120"/>
              </a:rPr>
              <a:t>Проголошені цінності</a:t>
            </a:r>
            <a:endParaRPr lang="en-US" sz="1950" dirty="0"/>
          </a:p>
        </p:txBody>
      </p:sp>
      <p:sp>
        <p:nvSpPr>
          <p:cNvPr id="12" name="Text 8"/>
          <p:cNvSpPr/>
          <p:nvPr/>
        </p:nvSpPr>
        <p:spPr>
          <a:xfrm>
            <a:off x="5405795" y="3912513"/>
            <a:ext cx="3818692" cy="1270159"/>
          </a:xfrm>
          <a:prstGeom prst="rect">
            <a:avLst/>
          </a:prstGeom>
          <a:noFill/>
          <a:ln/>
        </p:spPr>
        <p:txBody>
          <a:bodyPr wrap="square" lIns="0" tIns="0" rIns="0" bIns="0" rtlCol="0" anchor="t"/>
          <a:lstStyle/>
          <a:p>
            <a:pPr algn="l" indent="0" marL="0">
              <a:lnSpc>
                <a:spcPts val="2500"/>
              </a:lnSpc>
              <a:buNone/>
            </a:pPr>
            <a:r>
              <a:rPr lang="en-US" sz="1550" dirty="0">
                <a:solidFill>
                  <a:srgbClr val="443728"/>
                </a:solidFill>
                <a:latin typeface="Open Sans" pitchFamily="34" charset="0"/>
                <a:ea typeface="Open Sans" pitchFamily="34" charset="-122"/>
                <a:cs typeface="Open Sans" pitchFamily="34" charset="-120"/>
              </a:rPr>
              <a:t>Стратегії, цілі, філософія організації. Те, що декларується як важливе. Часто відображено в місії та корпоративних документах.</a:t>
            </a:r>
            <a:endParaRPr lang="en-US" sz="1550" dirty="0"/>
          </a:p>
        </p:txBody>
      </p:sp>
      <p:sp>
        <p:nvSpPr>
          <p:cNvPr id="13" name="Shape 9"/>
          <p:cNvSpPr/>
          <p:nvPr/>
        </p:nvSpPr>
        <p:spPr>
          <a:xfrm>
            <a:off x="9918859" y="2590443"/>
            <a:ext cx="3917513" cy="198358"/>
          </a:xfrm>
          <a:prstGeom prst="roundRect">
            <a:avLst>
              <a:gd name="adj" fmla="val 42025"/>
            </a:avLst>
          </a:prstGeom>
          <a:solidFill>
            <a:srgbClr val="EBE2E0"/>
          </a:solidFill>
          <a:ln w="7620">
            <a:solidFill>
              <a:srgbClr val="D1C8C6"/>
            </a:solidFill>
            <a:prstDash val="solid"/>
          </a:ln>
        </p:spPr>
      </p:sp>
      <p:sp>
        <p:nvSpPr>
          <p:cNvPr id="14" name="Shape 10"/>
          <p:cNvSpPr/>
          <p:nvPr/>
        </p:nvSpPr>
        <p:spPr>
          <a:xfrm>
            <a:off x="9621203" y="2391966"/>
            <a:ext cx="595313" cy="595313"/>
          </a:xfrm>
          <a:prstGeom prst="roundRect">
            <a:avLst>
              <a:gd name="adj" fmla="val 76800"/>
            </a:avLst>
          </a:prstGeom>
          <a:solidFill>
            <a:srgbClr val="EBE2E0"/>
          </a:solidFill>
          <a:ln w="7620">
            <a:solidFill>
              <a:srgbClr val="D1C8C6"/>
            </a:solidFill>
            <a:prstDash val="solid"/>
          </a:ln>
        </p:spPr>
      </p:sp>
      <p:pic>
        <p:nvPicPr>
          <p:cNvPr id="15" name="Image 2"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70031" y="2540794"/>
            <a:ext cx="297656" cy="297656"/>
          </a:xfrm>
          <a:prstGeom prst="rect">
            <a:avLst/>
          </a:prstGeom>
        </p:spPr>
      </p:pic>
      <p:sp>
        <p:nvSpPr>
          <p:cNvPr id="16" name="Text 11"/>
          <p:cNvSpPr/>
          <p:nvPr/>
        </p:nvSpPr>
        <p:spPr>
          <a:xfrm>
            <a:off x="9819561" y="3185636"/>
            <a:ext cx="2544961" cy="310158"/>
          </a:xfrm>
          <a:prstGeom prst="rect">
            <a:avLst/>
          </a:prstGeom>
          <a:noFill/>
          <a:ln/>
        </p:spPr>
        <p:txBody>
          <a:bodyPr wrap="none" lIns="0" tIns="0" rIns="0" bIns="0" rtlCol="0" anchor="t"/>
          <a:lstStyle/>
          <a:p>
            <a:pPr algn="l" indent="0" marL="0">
              <a:lnSpc>
                <a:spcPts val="2400"/>
              </a:lnSpc>
              <a:buNone/>
            </a:pPr>
            <a:r>
              <a:rPr lang="en-US" sz="1950" b="1" dirty="0">
                <a:solidFill>
                  <a:srgbClr val="443728"/>
                </a:solidFill>
                <a:latin typeface="Crimson Pro Bold" pitchFamily="34" charset="0"/>
                <a:ea typeface="Crimson Pro Bold" pitchFamily="34" charset="-122"/>
                <a:cs typeface="Crimson Pro Bold" pitchFamily="34" charset="-120"/>
              </a:rPr>
              <a:t>Базові припущення</a:t>
            </a:r>
            <a:endParaRPr lang="en-US" sz="1950" dirty="0"/>
          </a:p>
        </p:txBody>
      </p:sp>
      <p:sp>
        <p:nvSpPr>
          <p:cNvPr id="17" name="Text 12"/>
          <p:cNvSpPr/>
          <p:nvPr/>
        </p:nvSpPr>
        <p:spPr>
          <a:xfrm>
            <a:off x="9819561" y="3614857"/>
            <a:ext cx="3818573" cy="1587698"/>
          </a:xfrm>
          <a:prstGeom prst="rect">
            <a:avLst/>
          </a:prstGeom>
          <a:noFill/>
          <a:ln/>
        </p:spPr>
        <p:txBody>
          <a:bodyPr wrap="square" lIns="0" tIns="0" rIns="0" bIns="0" rtlCol="0" anchor="t"/>
          <a:lstStyle/>
          <a:p>
            <a:pPr algn="l" indent="0" marL="0">
              <a:lnSpc>
                <a:spcPts val="2500"/>
              </a:lnSpc>
              <a:buNone/>
            </a:pPr>
            <a:r>
              <a:rPr lang="en-US" sz="1550" dirty="0">
                <a:solidFill>
                  <a:srgbClr val="443728"/>
                </a:solidFill>
                <a:latin typeface="Open Sans" pitchFamily="34" charset="0"/>
                <a:ea typeface="Open Sans" pitchFamily="34" charset="-122"/>
                <a:cs typeface="Open Sans" pitchFamily="34" charset="-120"/>
              </a:rPr>
              <a:t>Несвідомі, само собою зрозумілі переконання, сприйняття, думки та почуття. Це глибинний рівень культури, що визначає поведінку та рішення.</a:t>
            </a:r>
            <a:endParaRPr lang="en-US" sz="1550" dirty="0"/>
          </a:p>
        </p:txBody>
      </p:sp>
      <p:sp>
        <p:nvSpPr>
          <p:cNvPr id="18" name="Text 13"/>
          <p:cNvSpPr/>
          <p:nvPr/>
        </p:nvSpPr>
        <p:spPr>
          <a:xfrm>
            <a:off x="793790" y="6219468"/>
            <a:ext cx="13042821" cy="635079"/>
          </a:xfrm>
          <a:prstGeom prst="rect">
            <a:avLst/>
          </a:prstGeom>
          <a:noFill/>
          <a:ln/>
        </p:spPr>
        <p:txBody>
          <a:bodyPr wrap="square" lIns="0" tIns="0" rIns="0" bIns="0" rtlCol="0" anchor="t"/>
          <a:lstStyle/>
          <a:p>
            <a:pPr algn="l" indent="0" marL="0">
              <a:lnSpc>
                <a:spcPts val="2500"/>
              </a:lnSpc>
              <a:buNone/>
            </a:pPr>
            <a:r>
              <a:rPr lang="en-US" sz="1550" dirty="0">
                <a:solidFill>
                  <a:srgbClr val="443728"/>
                </a:solidFill>
                <a:latin typeface="Open Sans" pitchFamily="34" charset="0"/>
                <a:ea typeface="Open Sans" pitchFamily="34" charset="-122"/>
                <a:cs typeface="Open Sans" pitchFamily="34" charset="-120"/>
              </a:rPr>
              <a:t>Модель Шейна допомагає зрозуміти, чому зміна культури вимагає роботи на всіх трьох рівнях, особливо з глибинними припущеннями.</a:t>
            </a:r>
            <a:endParaRPr lang="en-US" sz="15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687348" y="534472"/>
            <a:ext cx="7769304" cy="1073944"/>
          </a:xfrm>
          <a:prstGeom prst="rect">
            <a:avLst/>
          </a:prstGeom>
          <a:noFill/>
          <a:ln/>
        </p:spPr>
        <p:txBody>
          <a:bodyPr wrap="square" lIns="0" tIns="0" rIns="0" bIns="0" rtlCol="0" anchor="t"/>
          <a:lstStyle/>
          <a:p>
            <a:pPr algn="l" indent="0" marL="0">
              <a:lnSpc>
                <a:spcPts val="4200"/>
              </a:lnSpc>
              <a:buNone/>
            </a:pPr>
            <a:r>
              <a:rPr lang="en-US" sz="3350" b="1" dirty="0">
                <a:solidFill>
                  <a:srgbClr val="443728"/>
                </a:solidFill>
                <a:latin typeface="Crimson Pro Bold" pitchFamily="34" charset="0"/>
                <a:ea typeface="Crimson Pro Bold" pitchFamily="34" charset="-122"/>
                <a:cs typeface="Crimson Pro Bold" pitchFamily="34" charset="-120"/>
              </a:rPr>
              <a:t>Рамка конкуруючих цінностей Камерона-Куїнна</a:t>
            </a:r>
            <a:endParaRPr lang="en-US" sz="3350" dirty="0"/>
          </a:p>
        </p:txBody>
      </p:sp>
      <p:sp>
        <p:nvSpPr>
          <p:cNvPr id="4" name="Text 1"/>
          <p:cNvSpPr/>
          <p:nvPr/>
        </p:nvSpPr>
        <p:spPr>
          <a:xfrm>
            <a:off x="687348" y="1866186"/>
            <a:ext cx="7769304" cy="824389"/>
          </a:xfrm>
          <a:prstGeom prst="rect">
            <a:avLst/>
          </a:prstGeom>
          <a:noFill/>
          <a:ln/>
        </p:spPr>
        <p:txBody>
          <a:bodyPr wrap="square" lIns="0" tIns="0" rIns="0" bIns="0" rtlCol="0" anchor="t"/>
          <a:lstStyle/>
          <a:p>
            <a:pPr algn="l" indent="0" marL="0">
              <a:lnSpc>
                <a:spcPts val="2150"/>
              </a:lnSpc>
              <a:buNone/>
            </a:pPr>
            <a:r>
              <a:rPr lang="en-US" sz="1350" dirty="0">
                <a:solidFill>
                  <a:srgbClr val="443728"/>
                </a:solidFill>
                <a:latin typeface="Open Sans" pitchFamily="34" charset="0"/>
                <a:ea typeface="Open Sans" pitchFamily="34" charset="-122"/>
                <a:cs typeface="Open Sans" pitchFamily="34" charset="-120"/>
              </a:rPr>
              <a:t>Модель Камерона-Куїнна визначає чотири типи організаційної культури на основі двох вимірів: гнучкість versus стабільність та внутрішня versus зовнішня орієнтація. Кожен тип культури має свої переваги та обмеження.</a:t>
            </a:r>
            <a:endParaRPr lang="en-US" sz="1350" dirty="0"/>
          </a:p>
        </p:txBody>
      </p:sp>
      <p:sp>
        <p:nvSpPr>
          <p:cNvPr id="5" name="Shape 2"/>
          <p:cNvSpPr/>
          <p:nvPr/>
        </p:nvSpPr>
        <p:spPr>
          <a:xfrm>
            <a:off x="687348" y="2883813"/>
            <a:ext cx="7769304" cy="1005245"/>
          </a:xfrm>
          <a:prstGeom prst="roundRect">
            <a:avLst>
              <a:gd name="adj" fmla="val 7180"/>
            </a:avLst>
          </a:prstGeom>
          <a:solidFill>
            <a:srgbClr val="EBE2E0"/>
          </a:solidFill>
          <a:ln w="7620">
            <a:solidFill>
              <a:srgbClr val="D1C8C6"/>
            </a:solidFill>
            <a:prstDash val="solid"/>
          </a:ln>
        </p:spPr>
      </p:sp>
      <p:sp>
        <p:nvSpPr>
          <p:cNvPr id="6" name="Text 3"/>
          <p:cNvSpPr/>
          <p:nvPr/>
        </p:nvSpPr>
        <p:spPr>
          <a:xfrm>
            <a:off x="866775" y="3063240"/>
            <a:ext cx="2148126" cy="268486"/>
          </a:xfrm>
          <a:prstGeom prst="rect">
            <a:avLst/>
          </a:prstGeom>
          <a:noFill/>
          <a:ln/>
        </p:spPr>
        <p:txBody>
          <a:bodyPr wrap="none" lIns="0" tIns="0" rIns="0" bIns="0" rtlCol="0" anchor="t"/>
          <a:lstStyle/>
          <a:p>
            <a:pPr algn="l" indent="0" marL="0">
              <a:lnSpc>
                <a:spcPts val="2100"/>
              </a:lnSpc>
              <a:buNone/>
            </a:pPr>
            <a:r>
              <a:rPr lang="en-US" sz="1650" b="1" dirty="0">
                <a:solidFill>
                  <a:srgbClr val="443728"/>
                </a:solidFill>
                <a:latin typeface="Crimson Pro Bold" pitchFamily="34" charset="0"/>
                <a:ea typeface="Crimson Pro Bold" pitchFamily="34" charset="-122"/>
                <a:cs typeface="Crimson Pro Bold" pitchFamily="34" charset="-120"/>
              </a:rPr>
              <a:t>Кланова культура</a:t>
            </a:r>
            <a:endParaRPr lang="en-US" sz="1650" dirty="0"/>
          </a:p>
        </p:txBody>
      </p:sp>
      <p:sp>
        <p:nvSpPr>
          <p:cNvPr id="7" name="Text 4"/>
          <p:cNvSpPr/>
          <p:nvPr/>
        </p:nvSpPr>
        <p:spPr>
          <a:xfrm>
            <a:off x="866775" y="3434834"/>
            <a:ext cx="7410450" cy="274796"/>
          </a:xfrm>
          <a:prstGeom prst="rect">
            <a:avLst/>
          </a:prstGeom>
          <a:noFill/>
          <a:ln/>
        </p:spPr>
        <p:txBody>
          <a:bodyPr wrap="none" lIns="0" tIns="0" rIns="0" bIns="0" rtlCol="0" anchor="t"/>
          <a:lstStyle/>
          <a:p>
            <a:pPr algn="l" indent="0" marL="0">
              <a:lnSpc>
                <a:spcPts val="2150"/>
              </a:lnSpc>
              <a:buNone/>
            </a:pPr>
            <a:r>
              <a:rPr lang="en-US" sz="1350" dirty="0">
                <a:solidFill>
                  <a:srgbClr val="443728"/>
                </a:solidFill>
                <a:latin typeface="Open Sans" pitchFamily="34" charset="0"/>
                <a:ea typeface="Open Sans" pitchFamily="34" charset="-122"/>
                <a:cs typeface="Open Sans" pitchFamily="34" charset="-120"/>
              </a:rPr>
              <a:t>Орієнтація на співпрацю, командну роботу, розвиток людей. Організація як сім'я.</a:t>
            </a:r>
            <a:endParaRPr lang="en-US" sz="1350" dirty="0"/>
          </a:p>
        </p:txBody>
      </p:sp>
      <p:sp>
        <p:nvSpPr>
          <p:cNvPr id="8" name="Shape 5"/>
          <p:cNvSpPr/>
          <p:nvPr/>
        </p:nvSpPr>
        <p:spPr>
          <a:xfrm>
            <a:off x="687348" y="4060865"/>
            <a:ext cx="7769304" cy="1005245"/>
          </a:xfrm>
          <a:prstGeom prst="roundRect">
            <a:avLst>
              <a:gd name="adj" fmla="val 7180"/>
            </a:avLst>
          </a:prstGeom>
          <a:solidFill>
            <a:srgbClr val="EBE2E0"/>
          </a:solidFill>
          <a:ln w="7620">
            <a:solidFill>
              <a:srgbClr val="D1C8C6"/>
            </a:solidFill>
            <a:prstDash val="solid"/>
          </a:ln>
        </p:spPr>
      </p:sp>
      <p:sp>
        <p:nvSpPr>
          <p:cNvPr id="9" name="Text 6"/>
          <p:cNvSpPr/>
          <p:nvPr/>
        </p:nvSpPr>
        <p:spPr>
          <a:xfrm>
            <a:off x="866775" y="4240292"/>
            <a:ext cx="2706529" cy="268486"/>
          </a:xfrm>
          <a:prstGeom prst="rect">
            <a:avLst/>
          </a:prstGeom>
          <a:noFill/>
          <a:ln/>
        </p:spPr>
        <p:txBody>
          <a:bodyPr wrap="none" lIns="0" tIns="0" rIns="0" bIns="0" rtlCol="0" anchor="t"/>
          <a:lstStyle/>
          <a:p>
            <a:pPr algn="l" indent="0" marL="0">
              <a:lnSpc>
                <a:spcPts val="2100"/>
              </a:lnSpc>
              <a:buNone/>
            </a:pPr>
            <a:r>
              <a:rPr lang="en-US" sz="1650" b="1" dirty="0">
                <a:solidFill>
                  <a:srgbClr val="443728"/>
                </a:solidFill>
                <a:latin typeface="Crimson Pro Bold" pitchFamily="34" charset="0"/>
                <a:ea typeface="Crimson Pro Bold" pitchFamily="34" charset="-122"/>
                <a:cs typeface="Crimson Pro Bold" pitchFamily="34" charset="-120"/>
              </a:rPr>
              <a:t>Адхократична культура</a:t>
            </a:r>
            <a:endParaRPr lang="en-US" sz="1650" dirty="0"/>
          </a:p>
        </p:txBody>
      </p:sp>
      <p:sp>
        <p:nvSpPr>
          <p:cNvPr id="10" name="Text 7"/>
          <p:cNvSpPr/>
          <p:nvPr/>
        </p:nvSpPr>
        <p:spPr>
          <a:xfrm>
            <a:off x="866775" y="4611886"/>
            <a:ext cx="7410450" cy="274796"/>
          </a:xfrm>
          <a:prstGeom prst="rect">
            <a:avLst/>
          </a:prstGeom>
          <a:noFill/>
          <a:ln/>
        </p:spPr>
        <p:txBody>
          <a:bodyPr wrap="none" lIns="0" tIns="0" rIns="0" bIns="0" rtlCol="0" anchor="t"/>
          <a:lstStyle/>
          <a:p>
            <a:pPr algn="l" indent="0" marL="0">
              <a:lnSpc>
                <a:spcPts val="2150"/>
              </a:lnSpc>
              <a:buNone/>
            </a:pPr>
            <a:r>
              <a:rPr lang="en-US" sz="1350" dirty="0">
                <a:solidFill>
                  <a:srgbClr val="443728"/>
                </a:solidFill>
                <a:latin typeface="Open Sans" pitchFamily="34" charset="0"/>
                <a:ea typeface="Open Sans" pitchFamily="34" charset="-122"/>
                <a:cs typeface="Open Sans" pitchFamily="34" charset="-120"/>
              </a:rPr>
              <a:t>Інновації, підприємництво, ризик, гнучкість. Організація як інкубатор ідей.</a:t>
            </a:r>
            <a:endParaRPr lang="en-US" sz="1350" dirty="0"/>
          </a:p>
        </p:txBody>
      </p:sp>
      <p:sp>
        <p:nvSpPr>
          <p:cNvPr id="11" name="Shape 8"/>
          <p:cNvSpPr/>
          <p:nvPr/>
        </p:nvSpPr>
        <p:spPr>
          <a:xfrm>
            <a:off x="687348" y="5237917"/>
            <a:ext cx="7769304" cy="1280041"/>
          </a:xfrm>
          <a:prstGeom prst="roundRect">
            <a:avLst>
              <a:gd name="adj" fmla="val 5639"/>
            </a:avLst>
          </a:prstGeom>
          <a:solidFill>
            <a:srgbClr val="EBE2E0"/>
          </a:solidFill>
          <a:ln w="7620">
            <a:solidFill>
              <a:srgbClr val="D1C8C6"/>
            </a:solidFill>
            <a:prstDash val="solid"/>
          </a:ln>
        </p:spPr>
      </p:sp>
      <p:sp>
        <p:nvSpPr>
          <p:cNvPr id="12" name="Text 9"/>
          <p:cNvSpPr/>
          <p:nvPr/>
        </p:nvSpPr>
        <p:spPr>
          <a:xfrm>
            <a:off x="866775" y="5417344"/>
            <a:ext cx="2148126" cy="268486"/>
          </a:xfrm>
          <a:prstGeom prst="rect">
            <a:avLst/>
          </a:prstGeom>
          <a:noFill/>
          <a:ln/>
        </p:spPr>
        <p:txBody>
          <a:bodyPr wrap="none" lIns="0" tIns="0" rIns="0" bIns="0" rtlCol="0" anchor="t"/>
          <a:lstStyle/>
          <a:p>
            <a:pPr algn="l" indent="0" marL="0">
              <a:lnSpc>
                <a:spcPts val="2100"/>
              </a:lnSpc>
              <a:buNone/>
            </a:pPr>
            <a:r>
              <a:rPr lang="en-US" sz="1650" b="1" dirty="0">
                <a:solidFill>
                  <a:srgbClr val="443728"/>
                </a:solidFill>
                <a:latin typeface="Crimson Pro Bold" pitchFamily="34" charset="0"/>
                <a:ea typeface="Crimson Pro Bold" pitchFamily="34" charset="-122"/>
                <a:cs typeface="Crimson Pro Bold" pitchFamily="34" charset="-120"/>
              </a:rPr>
              <a:t>Ринкова культура</a:t>
            </a:r>
            <a:endParaRPr lang="en-US" sz="1650" dirty="0"/>
          </a:p>
        </p:txBody>
      </p:sp>
      <p:sp>
        <p:nvSpPr>
          <p:cNvPr id="13" name="Text 10"/>
          <p:cNvSpPr/>
          <p:nvPr/>
        </p:nvSpPr>
        <p:spPr>
          <a:xfrm>
            <a:off x="866775" y="5788938"/>
            <a:ext cx="7410450" cy="549593"/>
          </a:xfrm>
          <a:prstGeom prst="rect">
            <a:avLst/>
          </a:prstGeom>
          <a:noFill/>
          <a:ln/>
        </p:spPr>
        <p:txBody>
          <a:bodyPr wrap="square" lIns="0" tIns="0" rIns="0" bIns="0" rtlCol="0" anchor="t"/>
          <a:lstStyle/>
          <a:p>
            <a:pPr algn="l" indent="0" marL="0">
              <a:lnSpc>
                <a:spcPts val="2150"/>
              </a:lnSpc>
              <a:buNone/>
            </a:pPr>
            <a:r>
              <a:rPr lang="en-US" sz="1350" dirty="0">
                <a:solidFill>
                  <a:srgbClr val="443728"/>
                </a:solidFill>
                <a:latin typeface="Open Sans" pitchFamily="34" charset="0"/>
                <a:ea typeface="Open Sans" pitchFamily="34" charset="-122"/>
                <a:cs typeface="Open Sans" pitchFamily="34" charset="-120"/>
              </a:rPr>
              <a:t>Результативність, конкуренція, досягнення цілей. Організація орієнтована на зовнішні результати.</a:t>
            </a:r>
            <a:endParaRPr lang="en-US" sz="1350" dirty="0"/>
          </a:p>
        </p:txBody>
      </p:sp>
      <p:sp>
        <p:nvSpPr>
          <p:cNvPr id="14" name="Shape 11"/>
          <p:cNvSpPr/>
          <p:nvPr/>
        </p:nvSpPr>
        <p:spPr>
          <a:xfrm>
            <a:off x="687348" y="6689765"/>
            <a:ext cx="7769304" cy="1005245"/>
          </a:xfrm>
          <a:prstGeom prst="roundRect">
            <a:avLst>
              <a:gd name="adj" fmla="val 7180"/>
            </a:avLst>
          </a:prstGeom>
          <a:solidFill>
            <a:srgbClr val="EBE2E0"/>
          </a:solidFill>
          <a:ln w="7620">
            <a:solidFill>
              <a:srgbClr val="D1C8C6"/>
            </a:solidFill>
            <a:prstDash val="solid"/>
          </a:ln>
        </p:spPr>
      </p:sp>
      <p:sp>
        <p:nvSpPr>
          <p:cNvPr id="15" name="Text 12"/>
          <p:cNvSpPr/>
          <p:nvPr/>
        </p:nvSpPr>
        <p:spPr>
          <a:xfrm>
            <a:off x="866775" y="6869192"/>
            <a:ext cx="2261354" cy="268486"/>
          </a:xfrm>
          <a:prstGeom prst="rect">
            <a:avLst/>
          </a:prstGeom>
          <a:noFill/>
          <a:ln/>
        </p:spPr>
        <p:txBody>
          <a:bodyPr wrap="none" lIns="0" tIns="0" rIns="0" bIns="0" rtlCol="0" anchor="t"/>
          <a:lstStyle/>
          <a:p>
            <a:pPr algn="l" indent="0" marL="0">
              <a:lnSpc>
                <a:spcPts val="2100"/>
              </a:lnSpc>
              <a:buNone/>
            </a:pPr>
            <a:r>
              <a:rPr lang="en-US" sz="1650" b="1" dirty="0">
                <a:solidFill>
                  <a:srgbClr val="443728"/>
                </a:solidFill>
                <a:latin typeface="Crimson Pro Bold" pitchFamily="34" charset="0"/>
                <a:ea typeface="Crimson Pro Bold" pitchFamily="34" charset="-122"/>
                <a:cs typeface="Crimson Pro Bold" pitchFamily="34" charset="-120"/>
              </a:rPr>
              <a:t>Ієрархічна культура</a:t>
            </a:r>
            <a:endParaRPr lang="en-US" sz="1650" dirty="0"/>
          </a:p>
        </p:txBody>
      </p:sp>
      <p:sp>
        <p:nvSpPr>
          <p:cNvPr id="16" name="Text 13"/>
          <p:cNvSpPr/>
          <p:nvPr/>
        </p:nvSpPr>
        <p:spPr>
          <a:xfrm>
            <a:off x="866775" y="7240786"/>
            <a:ext cx="7410450" cy="274796"/>
          </a:xfrm>
          <a:prstGeom prst="rect">
            <a:avLst/>
          </a:prstGeom>
          <a:noFill/>
          <a:ln/>
        </p:spPr>
        <p:txBody>
          <a:bodyPr wrap="none" lIns="0" tIns="0" rIns="0" bIns="0" rtlCol="0" anchor="t"/>
          <a:lstStyle/>
          <a:p>
            <a:pPr algn="l" indent="0" marL="0">
              <a:lnSpc>
                <a:spcPts val="2150"/>
              </a:lnSpc>
              <a:buNone/>
            </a:pPr>
            <a:r>
              <a:rPr lang="en-US" sz="1350" dirty="0">
                <a:solidFill>
                  <a:srgbClr val="443728"/>
                </a:solidFill>
                <a:latin typeface="Open Sans" pitchFamily="34" charset="0"/>
                <a:ea typeface="Open Sans" pitchFamily="34" charset="-122"/>
                <a:cs typeface="Open Sans" pitchFamily="34" charset="-120"/>
              </a:rPr>
              <a:t>Контроль, стабільність, ефективність, формальні процедури. Організація як механізм.</a:t>
            </a:r>
            <a:endParaRPr lang="en-US" sz="13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93790" y="598170"/>
            <a:ext cx="10333077" cy="620078"/>
          </a:xfrm>
          <a:prstGeom prst="rect">
            <a:avLst/>
          </a:prstGeom>
          <a:noFill/>
          <a:ln/>
        </p:spPr>
        <p:txBody>
          <a:bodyPr wrap="none" lIns="0" tIns="0" rIns="0" bIns="0" rtlCol="0" anchor="t"/>
          <a:lstStyle/>
          <a:p>
            <a:pPr algn="l" indent="0" marL="0">
              <a:lnSpc>
                <a:spcPts val="4850"/>
              </a:lnSpc>
              <a:buNone/>
            </a:pPr>
            <a:r>
              <a:rPr lang="en-US" sz="3900" b="1" dirty="0">
                <a:solidFill>
                  <a:srgbClr val="443728"/>
                </a:solidFill>
                <a:latin typeface="Crimson Pro Bold" pitchFamily="34" charset="0"/>
                <a:ea typeface="Crimson Pro Bold" pitchFamily="34" charset="-122"/>
                <a:cs typeface="Crimson Pro Bold" pitchFamily="34" charset="-120"/>
              </a:rPr>
              <a:t>Психологічна безпека за Емі Едмондсон</a:t>
            </a:r>
            <a:endParaRPr lang="en-US" sz="3900" dirty="0"/>
          </a:p>
        </p:txBody>
      </p:sp>
      <p:sp>
        <p:nvSpPr>
          <p:cNvPr id="3" name="Text 1"/>
          <p:cNvSpPr/>
          <p:nvPr/>
        </p:nvSpPr>
        <p:spPr>
          <a:xfrm>
            <a:off x="793790" y="1714262"/>
            <a:ext cx="4860369" cy="372070"/>
          </a:xfrm>
          <a:prstGeom prst="rect">
            <a:avLst/>
          </a:prstGeom>
          <a:noFill/>
          <a:ln/>
        </p:spPr>
        <p:txBody>
          <a:bodyPr wrap="none" lIns="0" tIns="0" rIns="0" bIns="0" rtlCol="0" anchor="t"/>
          <a:lstStyle/>
          <a:p>
            <a:pPr algn="l" indent="0" marL="0">
              <a:lnSpc>
                <a:spcPts val="2900"/>
              </a:lnSpc>
              <a:buNone/>
            </a:pPr>
            <a:r>
              <a:rPr lang="en-US" sz="2300" b="1" dirty="0">
                <a:solidFill>
                  <a:srgbClr val="443728"/>
                </a:solidFill>
                <a:latin typeface="Crimson Pro Bold" pitchFamily="34" charset="0"/>
                <a:ea typeface="Crimson Pro Bold" pitchFamily="34" charset="-122"/>
                <a:cs typeface="Crimson Pro Bold" pitchFamily="34" charset="-120"/>
              </a:rPr>
              <a:t>Що таке психологічна безпека?</a:t>
            </a:r>
            <a:endParaRPr lang="en-US" sz="2300" dirty="0"/>
          </a:p>
        </p:txBody>
      </p:sp>
      <p:sp>
        <p:nvSpPr>
          <p:cNvPr id="4" name="Text 2"/>
          <p:cNvSpPr/>
          <p:nvPr/>
        </p:nvSpPr>
        <p:spPr>
          <a:xfrm>
            <a:off x="793790" y="2284690"/>
            <a:ext cx="4926568" cy="952619"/>
          </a:xfrm>
          <a:prstGeom prst="rect">
            <a:avLst/>
          </a:prstGeom>
          <a:noFill/>
          <a:ln/>
        </p:spPr>
        <p:txBody>
          <a:bodyPr wrap="square" lIns="0" tIns="0" rIns="0" bIns="0" rtlCol="0" anchor="t"/>
          <a:lstStyle/>
          <a:p>
            <a:pPr algn="l" indent="0" marL="0">
              <a:lnSpc>
                <a:spcPts val="2500"/>
              </a:lnSpc>
              <a:buNone/>
            </a:pPr>
            <a:r>
              <a:rPr lang="en-US" sz="1550" dirty="0">
                <a:solidFill>
                  <a:srgbClr val="443728"/>
                </a:solidFill>
                <a:latin typeface="Open Sans" pitchFamily="34" charset="0"/>
                <a:ea typeface="Open Sans" pitchFamily="34" charset="-122"/>
                <a:cs typeface="Open Sans" pitchFamily="34" charset="-120"/>
              </a:rPr>
              <a:t>Психологічна безпека — це переконання, що можна висловлювати ідеї, питання, занепокоєння та помилки без страху покарання чи приниження.</a:t>
            </a:r>
            <a:endParaRPr lang="en-US" sz="1550" dirty="0"/>
          </a:p>
        </p:txBody>
      </p:sp>
      <p:sp>
        <p:nvSpPr>
          <p:cNvPr id="5" name="Text 3"/>
          <p:cNvSpPr/>
          <p:nvPr/>
        </p:nvSpPr>
        <p:spPr>
          <a:xfrm>
            <a:off x="793790" y="3415903"/>
            <a:ext cx="4926568" cy="1270159"/>
          </a:xfrm>
          <a:prstGeom prst="rect">
            <a:avLst/>
          </a:prstGeom>
          <a:noFill/>
          <a:ln/>
        </p:spPr>
        <p:txBody>
          <a:bodyPr wrap="square" lIns="0" tIns="0" rIns="0" bIns="0" rtlCol="0" anchor="t"/>
          <a:lstStyle/>
          <a:p>
            <a:pPr algn="l" indent="0" marL="0">
              <a:lnSpc>
                <a:spcPts val="2500"/>
              </a:lnSpc>
              <a:buNone/>
            </a:pPr>
            <a:r>
              <a:rPr lang="en-US" sz="1550" dirty="0">
                <a:solidFill>
                  <a:srgbClr val="443728"/>
                </a:solidFill>
                <a:latin typeface="Open Sans" pitchFamily="34" charset="0"/>
                <a:ea typeface="Open Sans" pitchFamily="34" charset="-122"/>
                <a:cs typeface="Open Sans" pitchFamily="34" charset="-120"/>
              </a:rPr>
              <a:t>Дослідження Едмондсон показали, що команди з високою психологічною безпекою досягають кращих результатів, більше інновують та швидше вчаться на помилках.</a:t>
            </a:r>
            <a:endParaRPr lang="en-US" sz="1550" dirty="0"/>
          </a:p>
        </p:txBody>
      </p:sp>
      <p:sp>
        <p:nvSpPr>
          <p:cNvPr id="6" name="Shape 4"/>
          <p:cNvSpPr/>
          <p:nvPr/>
        </p:nvSpPr>
        <p:spPr>
          <a:xfrm>
            <a:off x="6212086" y="1739146"/>
            <a:ext cx="7632025" cy="1268492"/>
          </a:xfrm>
          <a:prstGeom prst="roundRect">
            <a:avLst>
              <a:gd name="adj" fmla="val 8650"/>
            </a:avLst>
          </a:prstGeom>
          <a:solidFill>
            <a:srgbClr val="FFFCFA"/>
          </a:solidFill>
          <a:ln w="22860">
            <a:solidFill>
              <a:srgbClr val="D1C8C6"/>
            </a:solidFill>
            <a:prstDash val="solid"/>
          </a:ln>
        </p:spPr>
      </p:sp>
      <p:sp>
        <p:nvSpPr>
          <p:cNvPr id="7" name="Shape 5"/>
          <p:cNvSpPr/>
          <p:nvPr/>
        </p:nvSpPr>
        <p:spPr>
          <a:xfrm>
            <a:off x="6189226" y="1739146"/>
            <a:ext cx="91440" cy="1268492"/>
          </a:xfrm>
          <a:prstGeom prst="roundRect">
            <a:avLst>
              <a:gd name="adj" fmla="val 91163"/>
            </a:avLst>
          </a:prstGeom>
          <a:solidFill>
            <a:srgbClr val="835E54"/>
          </a:solidFill>
          <a:ln/>
        </p:spPr>
      </p:sp>
      <p:sp>
        <p:nvSpPr>
          <p:cNvPr id="8" name="Text 6"/>
          <p:cNvSpPr/>
          <p:nvPr/>
        </p:nvSpPr>
        <p:spPr>
          <a:xfrm>
            <a:off x="6501884" y="1960364"/>
            <a:ext cx="3239453" cy="310158"/>
          </a:xfrm>
          <a:prstGeom prst="rect">
            <a:avLst/>
          </a:prstGeom>
          <a:noFill/>
          <a:ln/>
        </p:spPr>
        <p:txBody>
          <a:bodyPr wrap="none" lIns="0" tIns="0" rIns="0" bIns="0" rtlCol="0" anchor="t"/>
          <a:lstStyle/>
          <a:p>
            <a:pPr algn="l" indent="0" marL="0">
              <a:lnSpc>
                <a:spcPts val="2400"/>
              </a:lnSpc>
              <a:buNone/>
            </a:pPr>
            <a:r>
              <a:rPr lang="en-US" sz="1950" b="1" dirty="0">
                <a:solidFill>
                  <a:srgbClr val="443728"/>
                </a:solidFill>
                <a:latin typeface="Crimson Pro Bold" pitchFamily="34" charset="0"/>
                <a:ea typeface="Crimson Pro Bold" pitchFamily="34" charset="-122"/>
                <a:cs typeface="Crimson Pro Bold" pitchFamily="34" charset="-120"/>
              </a:rPr>
              <a:t>Можливість помилятися</a:t>
            </a:r>
            <a:endParaRPr lang="en-US" sz="1950" dirty="0"/>
          </a:p>
        </p:txBody>
      </p:sp>
      <p:sp>
        <p:nvSpPr>
          <p:cNvPr id="9" name="Text 7"/>
          <p:cNvSpPr/>
          <p:nvPr/>
        </p:nvSpPr>
        <p:spPr>
          <a:xfrm>
            <a:off x="6501884" y="2468880"/>
            <a:ext cx="7121009" cy="317540"/>
          </a:xfrm>
          <a:prstGeom prst="rect">
            <a:avLst/>
          </a:prstGeom>
          <a:noFill/>
          <a:ln/>
        </p:spPr>
        <p:txBody>
          <a:bodyPr wrap="none" lIns="0" tIns="0" rIns="0" bIns="0" rtlCol="0" anchor="t"/>
          <a:lstStyle/>
          <a:p>
            <a:pPr algn="l" indent="0" marL="0">
              <a:lnSpc>
                <a:spcPts val="2500"/>
              </a:lnSpc>
              <a:buNone/>
            </a:pPr>
            <a:r>
              <a:rPr lang="en-US" sz="1550" dirty="0">
                <a:solidFill>
                  <a:srgbClr val="443728"/>
                </a:solidFill>
                <a:latin typeface="Open Sans" pitchFamily="34" charset="0"/>
                <a:ea typeface="Open Sans" pitchFamily="34" charset="-122"/>
                <a:cs typeface="Open Sans" pitchFamily="34" charset="-120"/>
              </a:rPr>
              <a:t>Помилки розглядаються як можливості для навчання</a:t>
            </a:r>
            <a:endParaRPr lang="en-US" sz="1550" dirty="0"/>
          </a:p>
        </p:txBody>
      </p:sp>
      <p:sp>
        <p:nvSpPr>
          <p:cNvPr id="10" name="Shape 8"/>
          <p:cNvSpPr/>
          <p:nvPr/>
        </p:nvSpPr>
        <p:spPr>
          <a:xfrm>
            <a:off x="6212086" y="3205996"/>
            <a:ext cx="7632025" cy="1268492"/>
          </a:xfrm>
          <a:prstGeom prst="roundRect">
            <a:avLst>
              <a:gd name="adj" fmla="val 8650"/>
            </a:avLst>
          </a:prstGeom>
          <a:solidFill>
            <a:srgbClr val="FFFCFA"/>
          </a:solidFill>
          <a:ln w="22860">
            <a:solidFill>
              <a:srgbClr val="D1C8C6"/>
            </a:solidFill>
            <a:prstDash val="solid"/>
          </a:ln>
        </p:spPr>
      </p:sp>
      <p:sp>
        <p:nvSpPr>
          <p:cNvPr id="11" name="Shape 9"/>
          <p:cNvSpPr/>
          <p:nvPr/>
        </p:nvSpPr>
        <p:spPr>
          <a:xfrm>
            <a:off x="6189226" y="3205996"/>
            <a:ext cx="91440" cy="1268492"/>
          </a:xfrm>
          <a:prstGeom prst="roundRect">
            <a:avLst>
              <a:gd name="adj" fmla="val 91163"/>
            </a:avLst>
          </a:prstGeom>
          <a:solidFill>
            <a:srgbClr val="835E54"/>
          </a:solidFill>
          <a:ln/>
        </p:spPr>
      </p:sp>
      <p:sp>
        <p:nvSpPr>
          <p:cNvPr id="12" name="Text 10"/>
          <p:cNvSpPr/>
          <p:nvPr/>
        </p:nvSpPr>
        <p:spPr>
          <a:xfrm>
            <a:off x="6501884" y="3427214"/>
            <a:ext cx="3291840" cy="310158"/>
          </a:xfrm>
          <a:prstGeom prst="rect">
            <a:avLst/>
          </a:prstGeom>
          <a:noFill/>
          <a:ln/>
        </p:spPr>
        <p:txBody>
          <a:bodyPr wrap="none" lIns="0" tIns="0" rIns="0" bIns="0" rtlCol="0" anchor="t"/>
          <a:lstStyle/>
          <a:p>
            <a:pPr algn="l" indent="0" marL="0">
              <a:lnSpc>
                <a:spcPts val="2400"/>
              </a:lnSpc>
              <a:buNone/>
            </a:pPr>
            <a:r>
              <a:rPr lang="en-US" sz="1950" b="1" dirty="0">
                <a:solidFill>
                  <a:srgbClr val="443728"/>
                </a:solidFill>
                <a:latin typeface="Crimson Pro Bold" pitchFamily="34" charset="0"/>
                <a:ea typeface="Crimson Pro Bold" pitchFamily="34" charset="-122"/>
                <a:cs typeface="Crimson Pro Bold" pitchFamily="34" charset="-120"/>
              </a:rPr>
              <a:t>Відкритість у спілкуванні</a:t>
            </a:r>
            <a:endParaRPr lang="en-US" sz="1950" dirty="0"/>
          </a:p>
        </p:txBody>
      </p:sp>
      <p:sp>
        <p:nvSpPr>
          <p:cNvPr id="13" name="Text 11"/>
          <p:cNvSpPr/>
          <p:nvPr/>
        </p:nvSpPr>
        <p:spPr>
          <a:xfrm>
            <a:off x="6501884" y="3935730"/>
            <a:ext cx="7121009" cy="317540"/>
          </a:xfrm>
          <a:prstGeom prst="rect">
            <a:avLst/>
          </a:prstGeom>
          <a:noFill/>
          <a:ln/>
        </p:spPr>
        <p:txBody>
          <a:bodyPr wrap="none" lIns="0" tIns="0" rIns="0" bIns="0" rtlCol="0" anchor="t"/>
          <a:lstStyle/>
          <a:p>
            <a:pPr algn="l" indent="0" marL="0">
              <a:lnSpc>
                <a:spcPts val="2500"/>
              </a:lnSpc>
              <a:buNone/>
            </a:pPr>
            <a:r>
              <a:rPr lang="en-US" sz="1550" dirty="0">
                <a:solidFill>
                  <a:srgbClr val="443728"/>
                </a:solidFill>
                <a:latin typeface="Open Sans" pitchFamily="34" charset="0"/>
                <a:ea typeface="Open Sans" pitchFamily="34" charset="-122"/>
                <a:cs typeface="Open Sans" pitchFamily="34" charset="-120"/>
              </a:rPr>
              <a:t>Люди вільно діляться думками та ідеями</a:t>
            </a:r>
            <a:endParaRPr lang="en-US" sz="1550" dirty="0"/>
          </a:p>
        </p:txBody>
      </p:sp>
      <p:sp>
        <p:nvSpPr>
          <p:cNvPr id="14" name="Shape 12"/>
          <p:cNvSpPr/>
          <p:nvPr/>
        </p:nvSpPr>
        <p:spPr>
          <a:xfrm>
            <a:off x="6212086" y="4672846"/>
            <a:ext cx="7632025" cy="1268492"/>
          </a:xfrm>
          <a:prstGeom prst="roundRect">
            <a:avLst>
              <a:gd name="adj" fmla="val 8650"/>
            </a:avLst>
          </a:prstGeom>
          <a:solidFill>
            <a:srgbClr val="FFFCFA"/>
          </a:solidFill>
          <a:ln w="22860">
            <a:solidFill>
              <a:srgbClr val="D1C8C6"/>
            </a:solidFill>
            <a:prstDash val="solid"/>
          </a:ln>
        </p:spPr>
      </p:sp>
      <p:sp>
        <p:nvSpPr>
          <p:cNvPr id="15" name="Shape 13"/>
          <p:cNvSpPr/>
          <p:nvPr/>
        </p:nvSpPr>
        <p:spPr>
          <a:xfrm>
            <a:off x="6189226" y="4672846"/>
            <a:ext cx="91440" cy="1268492"/>
          </a:xfrm>
          <a:prstGeom prst="roundRect">
            <a:avLst>
              <a:gd name="adj" fmla="val 91163"/>
            </a:avLst>
          </a:prstGeom>
          <a:solidFill>
            <a:srgbClr val="835E54"/>
          </a:solidFill>
          <a:ln/>
        </p:spPr>
      </p:sp>
      <p:sp>
        <p:nvSpPr>
          <p:cNvPr id="16" name="Text 14"/>
          <p:cNvSpPr/>
          <p:nvPr/>
        </p:nvSpPr>
        <p:spPr>
          <a:xfrm>
            <a:off x="6501884" y="4894064"/>
            <a:ext cx="3408759" cy="310158"/>
          </a:xfrm>
          <a:prstGeom prst="rect">
            <a:avLst/>
          </a:prstGeom>
          <a:noFill/>
          <a:ln/>
        </p:spPr>
        <p:txBody>
          <a:bodyPr wrap="none" lIns="0" tIns="0" rIns="0" bIns="0" rtlCol="0" anchor="t"/>
          <a:lstStyle/>
          <a:p>
            <a:pPr algn="l" indent="0" marL="0">
              <a:lnSpc>
                <a:spcPts val="2400"/>
              </a:lnSpc>
              <a:buNone/>
            </a:pPr>
            <a:r>
              <a:rPr lang="en-US" sz="1950" b="1" dirty="0">
                <a:solidFill>
                  <a:srgbClr val="443728"/>
                </a:solidFill>
                <a:latin typeface="Crimson Pro Bold" pitchFamily="34" charset="0"/>
                <a:ea typeface="Crimson Pro Bold" pitchFamily="34" charset="-122"/>
                <a:cs typeface="Crimson Pro Bold" pitchFamily="34" charset="-120"/>
              </a:rPr>
              <a:t>Повага до різноманітності</a:t>
            </a:r>
            <a:endParaRPr lang="en-US" sz="1950" dirty="0"/>
          </a:p>
        </p:txBody>
      </p:sp>
      <p:sp>
        <p:nvSpPr>
          <p:cNvPr id="17" name="Text 15"/>
          <p:cNvSpPr/>
          <p:nvPr/>
        </p:nvSpPr>
        <p:spPr>
          <a:xfrm>
            <a:off x="6501884" y="5402580"/>
            <a:ext cx="7121009" cy="317540"/>
          </a:xfrm>
          <a:prstGeom prst="rect">
            <a:avLst/>
          </a:prstGeom>
          <a:noFill/>
          <a:ln/>
        </p:spPr>
        <p:txBody>
          <a:bodyPr wrap="none" lIns="0" tIns="0" rIns="0" bIns="0" rtlCol="0" anchor="t"/>
          <a:lstStyle/>
          <a:p>
            <a:pPr algn="l" indent="0" marL="0">
              <a:lnSpc>
                <a:spcPts val="2500"/>
              </a:lnSpc>
              <a:buNone/>
            </a:pPr>
            <a:r>
              <a:rPr lang="en-US" sz="1550" dirty="0">
                <a:solidFill>
                  <a:srgbClr val="443728"/>
                </a:solidFill>
                <a:latin typeface="Open Sans" pitchFamily="34" charset="0"/>
                <a:ea typeface="Open Sans" pitchFamily="34" charset="-122"/>
                <a:cs typeface="Open Sans" pitchFamily="34" charset="-120"/>
              </a:rPr>
              <a:t>Різні точки зору цінуються та враховуються</a:t>
            </a:r>
            <a:endParaRPr lang="en-US" sz="1550" dirty="0"/>
          </a:p>
        </p:txBody>
      </p:sp>
      <p:sp>
        <p:nvSpPr>
          <p:cNvPr id="18" name="Shape 16"/>
          <p:cNvSpPr/>
          <p:nvPr/>
        </p:nvSpPr>
        <p:spPr>
          <a:xfrm>
            <a:off x="6212086" y="6139696"/>
            <a:ext cx="7632025" cy="1268492"/>
          </a:xfrm>
          <a:prstGeom prst="roundRect">
            <a:avLst>
              <a:gd name="adj" fmla="val 8650"/>
            </a:avLst>
          </a:prstGeom>
          <a:solidFill>
            <a:srgbClr val="FFFCFA"/>
          </a:solidFill>
          <a:ln w="22860">
            <a:solidFill>
              <a:srgbClr val="D1C8C6"/>
            </a:solidFill>
            <a:prstDash val="solid"/>
          </a:ln>
        </p:spPr>
      </p:sp>
      <p:sp>
        <p:nvSpPr>
          <p:cNvPr id="19" name="Shape 17"/>
          <p:cNvSpPr/>
          <p:nvPr/>
        </p:nvSpPr>
        <p:spPr>
          <a:xfrm>
            <a:off x="6189226" y="6139696"/>
            <a:ext cx="91440" cy="1268492"/>
          </a:xfrm>
          <a:prstGeom prst="roundRect">
            <a:avLst>
              <a:gd name="adj" fmla="val 91163"/>
            </a:avLst>
          </a:prstGeom>
          <a:solidFill>
            <a:srgbClr val="835E54"/>
          </a:solidFill>
          <a:ln/>
        </p:spPr>
      </p:sp>
      <p:sp>
        <p:nvSpPr>
          <p:cNvPr id="20" name="Text 18"/>
          <p:cNvSpPr/>
          <p:nvPr/>
        </p:nvSpPr>
        <p:spPr>
          <a:xfrm>
            <a:off x="6501884" y="6360914"/>
            <a:ext cx="2495550" cy="310158"/>
          </a:xfrm>
          <a:prstGeom prst="rect">
            <a:avLst/>
          </a:prstGeom>
          <a:noFill/>
          <a:ln/>
        </p:spPr>
        <p:txBody>
          <a:bodyPr wrap="none" lIns="0" tIns="0" rIns="0" bIns="0" rtlCol="0" anchor="t"/>
          <a:lstStyle/>
          <a:p>
            <a:pPr algn="l" indent="0" marL="0">
              <a:lnSpc>
                <a:spcPts val="2400"/>
              </a:lnSpc>
              <a:buNone/>
            </a:pPr>
            <a:r>
              <a:rPr lang="en-US" sz="1950" b="1" dirty="0">
                <a:solidFill>
                  <a:srgbClr val="443728"/>
                </a:solidFill>
                <a:latin typeface="Crimson Pro Bold" pitchFamily="34" charset="0"/>
                <a:ea typeface="Crimson Pro Bold" pitchFamily="34" charset="-122"/>
                <a:cs typeface="Crimson Pro Bold" pitchFamily="34" charset="-120"/>
              </a:rPr>
              <a:t>Підтримка ризиків</a:t>
            </a:r>
            <a:endParaRPr lang="en-US" sz="1950" dirty="0"/>
          </a:p>
        </p:txBody>
      </p:sp>
      <p:sp>
        <p:nvSpPr>
          <p:cNvPr id="21" name="Text 19"/>
          <p:cNvSpPr/>
          <p:nvPr/>
        </p:nvSpPr>
        <p:spPr>
          <a:xfrm>
            <a:off x="6501884" y="6869430"/>
            <a:ext cx="7121009" cy="317540"/>
          </a:xfrm>
          <a:prstGeom prst="rect">
            <a:avLst/>
          </a:prstGeom>
          <a:noFill/>
          <a:ln/>
        </p:spPr>
        <p:txBody>
          <a:bodyPr wrap="none" lIns="0" tIns="0" rIns="0" bIns="0" rtlCol="0" anchor="t"/>
          <a:lstStyle/>
          <a:p>
            <a:pPr algn="l" indent="0" marL="0">
              <a:lnSpc>
                <a:spcPts val="2500"/>
              </a:lnSpc>
              <a:buNone/>
            </a:pPr>
            <a:r>
              <a:rPr lang="en-US" sz="1550" dirty="0">
                <a:solidFill>
                  <a:srgbClr val="443728"/>
                </a:solidFill>
                <a:latin typeface="Open Sans" pitchFamily="34" charset="0"/>
                <a:ea typeface="Open Sans" pitchFamily="34" charset="-122"/>
                <a:cs typeface="Open Sans" pitchFamily="34" charset="-120"/>
              </a:rPr>
              <a:t>Експериментування заохочується керівництвом</a:t>
            </a:r>
            <a:endParaRPr lang="en-US" sz="15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1470303"/>
            <a:ext cx="7556421" cy="3721179"/>
          </a:xfrm>
          <a:prstGeom prst="rect">
            <a:avLst/>
          </a:prstGeom>
          <a:noFill/>
          <a:ln/>
        </p:spPr>
        <p:txBody>
          <a:bodyPr wrap="square" lIns="0" tIns="0" rIns="0" bIns="0" rtlCol="0" anchor="t"/>
          <a:lstStyle/>
          <a:p>
            <a:pPr algn="l" indent="0" marL="0">
              <a:lnSpc>
                <a:spcPts val="9750"/>
              </a:lnSpc>
              <a:buNone/>
            </a:pPr>
            <a:r>
              <a:rPr lang="en-US" sz="7800" b="1" dirty="0">
                <a:solidFill>
                  <a:srgbClr val="443728"/>
                </a:solidFill>
                <a:latin typeface="Crimson Pro Bold" pitchFamily="34" charset="0"/>
                <a:ea typeface="Crimson Pro Bold" pitchFamily="34" charset="-122"/>
                <a:cs typeface="Crimson Pro Bold" pitchFamily="34" charset="-120"/>
              </a:rPr>
              <a:t>Психологічна безпека = інновації</a:t>
            </a:r>
            <a:endParaRPr lang="en-US" sz="7800" dirty="0"/>
          </a:p>
        </p:txBody>
      </p:sp>
      <p:sp>
        <p:nvSpPr>
          <p:cNvPr id="4" name="Text 1"/>
          <p:cNvSpPr/>
          <p:nvPr/>
        </p:nvSpPr>
        <p:spPr>
          <a:xfrm>
            <a:off x="793790" y="5489138"/>
            <a:ext cx="7556421" cy="1270159"/>
          </a:xfrm>
          <a:prstGeom prst="rect">
            <a:avLst/>
          </a:prstGeom>
          <a:noFill/>
          <a:ln/>
        </p:spPr>
        <p:txBody>
          <a:bodyPr wrap="square" lIns="0" tIns="0" rIns="0" bIns="0" rtlCol="0" anchor="t"/>
          <a:lstStyle/>
          <a:p>
            <a:pPr algn="l" indent="0" marL="0">
              <a:lnSpc>
                <a:spcPts val="2500"/>
              </a:lnSpc>
              <a:buNone/>
            </a:pPr>
            <a:r>
              <a:rPr lang="en-US" sz="1550" dirty="0">
                <a:solidFill>
                  <a:srgbClr val="443728"/>
                </a:solidFill>
                <a:latin typeface="Open Sans" pitchFamily="34" charset="0"/>
                <a:ea typeface="Open Sans" pitchFamily="34" charset="-122"/>
                <a:cs typeface="Open Sans" pitchFamily="34" charset="-120"/>
              </a:rPr>
              <a:t>Організації з високим рівнем психологічної безпеки демонструють вищий інноваційний потенціал. Коли люди не бояться висловлювати нестандартні ідеї та ставити складні питання, народжуються проривні рішення. Культура безпеки створює простір для творчості та експериментування.</a:t>
            </a:r>
            <a:endParaRPr lang="en-US" sz="15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584597"/>
            <a:ext cx="13042821" cy="1240155"/>
          </a:xfrm>
          <a:prstGeom prst="rect">
            <a:avLst/>
          </a:prstGeom>
          <a:noFill/>
          <a:ln/>
        </p:spPr>
        <p:txBody>
          <a:bodyPr wrap="square" lIns="0" tIns="0" rIns="0" bIns="0" rtlCol="0" anchor="t"/>
          <a:lstStyle/>
          <a:p>
            <a:pPr algn="l" indent="0" marL="0">
              <a:lnSpc>
                <a:spcPts val="4850"/>
              </a:lnSpc>
              <a:buNone/>
            </a:pPr>
            <a:r>
              <a:rPr lang="en-US" sz="3900" b="1" dirty="0">
                <a:solidFill>
                  <a:srgbClr val="443728"/>
                </a:solidFill>
                <a:latin typeface="Crimson Pro Bold" pitchFamily="34" charset="0"/>
                <a:ea typeface="Crimson Pro Bold" pitchFamily="34" charset="-122"/>
                <a:cs typeface="Crimson Pro Bold" pitchFamily="34" charset="-120"/>
              </a:rPr>
              <a:t>Взаємозв'язок культури та інноваційного потенціалу</a:t>
            </a:r>
            <a:endParaRPr lang="en-US" sz="3900" dirty="0"/>
          </a:p>
        </p:txBody>
      </p:sp>
      <p:sp>
        <p:nvSpPr>
          <p:cNvPr id="3" name="Text 1"/>
          <p:cNvSpPr/>
          <p:nvPr/>
        </p:nvSpPr>
        <p:spPr>
          <a:xfrm>
            <a:off x="1864876" y="2994303"/>
            <a:ext cx="2870121" cy="310158"/>
          </a:xfrm>
          <a:prstGeom prst="rect">
            <a:avLst/>
          </a:prstGeom>
          <a:noFill/>
          <a:ln/>
        </p:spPr>
        <p:txBody>
          <a:bodyPr wrap="none" lIns="0" tIns="0" rIns="0" bIns="0" rtlCol="0" anchor="t"/>
          <a:lstStyle/>
          <a:p>
            <a:pPr algn="r" indent="0" marL="0">
              <a:lnSpc>
                <a:spcPts val="2400"/>
              </a:lnSpc>
              <a:buNone/>
            </a:pPr>
            <a:r>
              <a:rPr lang="en-US" sz="1950" b="1" dirty="0">
                <a:solidFill>
                  <a:srgbClr val="443728"/>
                </a:solidFill>
                <a:latin typeface="Crimson Pro Bold" pitchFamily="34" charset="0"/>
                <a:ea typeface="Crimson Pro Bold" pitchFamily="34" charset="-122"/>
                <a:cs typeface="Crimson Pro Bold" pitchFamily="34" charset="-120"/>
              </a:rPr>
              <a:t>Психологічна безпека</a:t>
            </a:r>
            <a:endParaRPr lang="en-US" sz="1950" dirty="0"/>
          </a:p>
        </p:txBody>
      </p:sp>
      <p:sp>
        <p:nvSpPr>
          <p:cNvPr id="4" name="Text 2"/>
          <p:cNvSpPr/>
          <p:nvPr/>
        </p:nvSpPr>
        <p:spPr>
          <a:xfrm>
            <a:off x="793790" y="3423523"/>
            <a:ext cx="3941207" cy="317540"/>
          </a:xfrm>
          <a:prstGeom prst="rect">
            <a:avLst/>
          </a:prstGeom>
          <a:noFill/>
          <a:ln/>
        </p:spPr>
        <p:txBody>
          <a:bodyPr wrap="none" lIns="0" tIns="0" rIns="0" bIns="0" rtlCol="0" anchor="t"/>
          <a:lstStyle/>
          <a:p>
            <a:pPr algn="r" indent="0" marL="0">
              <a:lnSpc>
                <a:spcPts val="2500"/>
              </a:lnSpc>
              <a:buNone/>
            </a:pPr>
            <a:r>
              <a:rPr lang="en-US" sz="1550" dirty="0">
                <a:solidFill>
                  <a:srgbClr val="443728"/>
                </a:solidFill>
                <a:latin typeface="Open Sans" pitchFamily="34" charset="0"/>
                <a:ea typeface="Open Sans" pitchFamily="34" charset="-122"/>
                <a:cs typeface="Open Sans" pitchFamily="34" charset="-120"/>
              </a:rPr>
              <a:t>Створює довіру та відкритість</a:t>
            </a:r>
            <a:endParaRPr lang="en-US" sz="1550" dirty="0"/>
          </a:p>
        </p:txBody>
      </p:sp>
      <p:pic>
        <p:nvPicPr>
          <p:cNvPr id="5" name="Image 0" descr="preencoded.png">    </p:cNvPr>
          <p:cNvPicPr>
            <a:picLocks noChangeAspect="1"/>
          </p:cNvPicPr>
          <p:nvPr/>
        </p:nvPicPr>
        <p:blipFill>
          <a:blip r:embed="rId1"/>
          <a:stretch>
            <a:fillRect/>
          </a:stretch>
        </p:blipFill>
        <p:spPr>
          <a:xfrm>
            <a:off x="5032653" y="2221587"/>
            <a:ext cx="4564975" cy="4564975"/>
          </a:xfrm>
          <a:prstGeom prst="rect">
            <a:avLst/>
          </a:prstGeom>
        </p:spPr>
      </p:pic>
      <p:pic>
        <p:nvPicPr>
          <p:cNvPr id="6" name="Image 1" descr="preencoded.png">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54626" y="3208080"/>
            <a:ext cx="296942" cy="296942"/>
          </a:xfrm>
          <a:prstGeom prst="rect">
            <a:avLst/>
          </a:prstGeom>
        </p:spPr>
      </p:pic>
      <p:sp>
        <p:nvSpPr>
          <p:cNvPr id="7" name="Text 3"/>
          <p:cNvSpPr/>
          <p:nvPr/>
        </p:nvSpPr>
        <p:spPr>
          <a:xfrm>
            <a:off x="9895284" y="2456855"/>
            <a:ext cx="2480905" cy="310158"/>
          </a:xfrm>
          <a:prstGeom prst="rect">
            <a:avLst/>
          </a:prstGeom>
          <a:noFill/>
          <a:ln/>
        </p:spPr>
        <p:txBody>
          <a:bodyPr wrap="none" lIns="0" tIns="0" rIns="0" bIns="0" rtlCol="0" anchor="t"/>
          <a:lstStyle/>
          <a:p>
            <a:pPr algn="l" indent="0" marL="0">
              <a:lnSpc>
                <a:spcPts val="2400"/>
              </a:lnSpc>
              <a:buNone/>
            </a:pPr>
            <a:r>
              <a:rPr lang="en-US" sz="1950" b="1" dirty="0">
                <a:solidFill>
                  <a:srgbClr val="443728"/>
                </a:solidFill>
                <a:latin typeface="Crimson Pro Bold" pitchFamily="34" charset="0"/>
                <a:ea typeface="Crimson Pro Bold" pitchFamily="34" charset="-122"/>
                <a:cs typeface="Crimson Pro Bold" pitchFamily="34" charset="-120"/>
              </a:rPr>
              <a:t>Генерація ідей</a:t>
            </a:r>
            <a:endParaRPr lang="en-US" sz="1950" dirty="0"/>
          </a:p>
        </p:txBody>
      </p:sp>
      <p:sp>
        <p:nvSpPr>
          <p:cNvPr id="8" name="Text 4"/>
          <p:cNvSpPr/>
          <p:nvPr/>
        </p:nvSpPr>
        <p:spPr>
          <a:xfrm>
            <a:off x="9895284" y="2886075"/>
            <a:ext cx="3941326" cy="635079"/>
          </a:xfrm>
          <a:prstGeom prst="rect">
            <a:avLst/>
          </a:prstGeom>
          <a:noFill/>
          <a:ln/>
        </p:spPr>
        <p:txBody>
          <a:bodyPr wrap="square" lIns="0" tIns="0" rIns="0" bIns="0" rtlCol="0" anchor="t"/>
          <a:lstStyle/>
          <a:p>
            <a:pPr algn="l" indent="0" marL="0">
              <a:lnSpc>
                <a:spcPts val="2500"/>
              </a:lnSpc>
              <a:buNone/>
            </a:pPr>
            <a:r>
              <a:rPr lang="en-US" sz="1550" dirty="0">
                <a:solidFill>
                  <a:srgbClr val="443728"/>
                </a:solidFill>
                <a:latin typeface="Open Sans" pitchFamily="34" charset="0"/>
                <a:ea typeface="Open Sans" pitchFamily="34" charset="-122"/>
                <a:cs typeface="Open Sans" pitchFamily="34" charset="-120"/>
              </a:rPr>
              <a:t>Команди вільно пропонують нові рішення</a:t>
            </a:r>
            <a:endParaRPr lang="en-US" sz="1550" dirty="0"/>
          </a:p>
        </p:txBody>
      </p:sp>
      <p:pic>
        <p:nvPicPr>
          <p:cNvPr id="9" name="Image 2" descr="preencoded.png">    </p:cNvPr>
          <p:cNvPicPr>
            <a:picLocks noChangeAspect="1"/>
          </p:cNvPicPr>
          <p:nvPr/>
        </p:nvPicPr>
        <p:blipFill>
          <a:blip r:embed="rId4"/>
          <a:stretch>
            <a:fillRect/>
          </a:stretch>
        </p:blipFill>
        <p:spPr>
          <a:xfrm>
            <a:off x="5032653" y="2221587"/>
            <a:ext cx="4564975" cy="4564975"/>
          </a:xfrm>
          <a:prstGeom prst="rect">
            <a:avLst/>
          </a:prstGeom>
        </p:spPr>
      </p:pic>
      <p:pic>
        <p:nvPicPr>
          <p:cNvPr id="10" name="Image 3"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14144" y="2943404"/>
            <a:ext cx="296942" cy="296942"/>
          </a:xfrm>
          <a:prstGeom prst="rect">
            <a:avLst/>
          </a:prstGeom>
        </p:spPr>
      </p:pic>
      <p:sp>
        <p:nvSpPr>
          <p:cNvPr id="11" name="Text 5"/>
          <p:cNvSpPr/>
          <p:nvPr/>
        </p:nvSpPr>
        <p:spPr>
          <a:xfrm>
            <a:off x="9994463" y="4289346"/>
            <a:ext cx="2643426" cy="310158"/>
          </a:xfrm>
          <a:prstGeom prst="rect">
            <a:avLst/>
          </a:prstGeom>
          <a:noFill/>
          <a:ln/>
        </p:spPr>
        <p:txBody>
          <a:bodyPr wrap="none" lIns="0" tIns="0" rIns="0" bIns="0" rtlCol="0" anchor="t"/>
          <a:lstStyle/>
          <a:p>
            <a:pPr algn="l" indent="0" marL="0">
              <a:lnSpc>
                <a:spcPts val="2400"/>
              </a:lnSpc>
              <a:buNone/>
            </a:pPr>
            <a:r>
              <a:rPr lang="en-US" sz="1950" b="1" dirty="0">
                <a:solidFill>
                  <a:srgbClr val="443728"/>
                </a:solidFill>
                <a:latin typeface="Crimson Pro Bold" pitchFamily="34" charset="0"/>
                <a:ea typeface="Crimson Pro Bold" pitchFamily="34" charset="-122"/>
                <a:cs typeface="Crimson Pro Bold" pitchFamily="34" charset="-120"/>
              </a:rPr>
              <a:t>Експериментування</a:t>
            </a:r>
            <a:endParaRPr lang="en-US" sz="1950" dirty="0"/>
          </a:p>
        </p:txBody>
      </p:sp>
      <p:sp>
        <p:nvSpPr>
          <p:cNvPr id="12" name="Text 6"/>
          <p:cNvSpPr/>
          <p:nvPr/>
        </p:nvSpPr>
        <p:spPr>
          <a:xfrm>
            <a:off x="9994463" y="4718566"/>
            <a:ext cx="3842147" cy="317540"/>
          </a:xfrm>
          <a:prstGeom prst="rect">
            <a:avLst/>
          </a:prstGeom>
          <a:noFill/>
          <a:ln/>
        </p:spPr>
        <p:txBody>
          <a:bodyPr wrap="none" lIns="0" tIns="0" rIns="0" bIns="0" rtlCol="0" anchor="t"/>
          <a:lstStyle/>
          <a:p>
            <a:pPr algn="l" indent="0" marL="0">
              <a:lnSpc>
                <a:spcPts val="2500"/>
              </a:lnSpc>
              <a:buNone/>
            </a:pPr>
            <a:r>
              <a:rPr lang="en-US" sz="1550" dirty="0">
                <a:solidFill>
                  <a:srgbClr val="443728"/>
                </a:solidFill>
                <a:latin typeface="Open Sans" pitchFamily="34" charset="0"/>
                <a:ea typeface="Open Sans" pitchFamily="34" charset="-122"/>
                <a:cs typeface="Open Sans" pitchFamily="34" charset="-120"/>
              </a:rPr>
              <a:t>Тестування гіпотез без страху невдачі</a:t>
            </a:r>
            <a:endParaRPr lang="en-US" sz="1550" dirty="0"/>
          </a:p>
        </p:txBody>
      </p:sp>
      <p:pic>
        <p:nvPicPr>
          <p:cNvPr id="13" name="Image 4" descr="preencoded.png">    </p:cNvPr>
          <p:cNvPicPr>
            <a:picLocks noChangeAspect="1"/>
          </p:cNvPicPr>
          <p:nvPr/>
        </p:nvPicPr>
        <p:blipFill>
          <a:blip r:embed="rId7"/>
          <a:stretch>
            <a:fillRect/>
          </a:stretch>
        </p:blipFill>
        <p:spPr>
          <a:xfrm>
            <a:off x="5032653" y="2221587"/>
            <a:ext cx="4564975" cy="4564975"/>
          </a:xfrm>
          <a:prstGeom prst="rect">
            <a:avLst/>
          </a:prstGeom>
        </p:spPr>
      </p:pic>
      <p:pic>
        <p:nvPicPr>
          <p:cNvPr id="14" name="Image 5" descr="preencoded.png">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740557" y="4630162"/>
            <a:ext cx="296942" cy="296942"/>
          </a:xfrm>
          <a:prstGeom prst="rect">
            <a:avLst/>
          </a:prstGeom>
        </p:spPr>
      </p:pic>
      <p:sp>
        <p:nvSpPr>
          <p:cNvPr id="15" name="Text 7"/>
          <p:cNvSpPr/>
          <p:nvPr/>
        </p:nvSpPr>
        <p:spPr>
          <a:xfrm>
            <a:off x="9895284" y="5804416"/>
            <a:ext cx="2480905" cy="310158"/>
          </a:xfrm>
          <a:prstGeom prst="rect">
            <a:avLst/>
          </a:prstGeom>
          <a:noFill/>
          <a:ln/>
        </p:spPr>
        <p:txBody>
          <a:bodyPr wrap="none" lIns="0" tIns="0" rIns="0" bIns="0" rtlCol="0" anchor="t"/>
          <a:lstStyle/>
          <a:p>
            <a:pPr algn="l" indent="0" marL="0">
              <a:lnSpc>
                <a:spcPts val="2400"/>
              </a:lnSpc>
              <a:buNone/>
            </a:pPr>
            <a:r>
              <a:rPr lang="en-US" sz="1950" b="1" dirty="0">
                <a:solidFill>
                  <a:srgbClr val="443728"/>
                </a:solidFill>
                <a:latin typeface="Crimson Pro Bold" pitchFamily="34" charset="0"/>
                <a:ea typeface="Crimson Pro Bold" pitchFamily="34" charset="-122"/>
                <a:cs typeface="Crimson Pro Bold" pitchFamily="34" charset="-120"/>
              </a:rPr>
              <a:t>Навчання</a:t>
            </a:r>
            <a:endParaRPr lang="en-US" sz="1950" dirty="0"/>
          </a:p>
        </p:txBody>
      </p:sp>
      <p:sp>
        <p:nvSpPr>
          <p:cNvPr id="16" name="Text 8"/>
          <p:cNvSpPr/>
          <p:nvPr/>
        </p:nvSpPr>
        <p:spPr>
          <a:xfrm>
            <a:off x="9895284" y="6233636"/>
            <a:ext cx="3941326" cy="317540"/>
          </a:xfrm>
          <a:prstGeom prst="rect">
            <a:avLst/>
          </a:prstGeom>
          <a:noFill/>
          <a:ln/>
        </p:spPr>
        <p:txBody>
          <a:bodyPr wrap="none" lIns="0" tIns="0" rIns="0" bIns="0" rtlCol="0" anchor="t"/>
          <a:lstStyle/>
          <a:p>
            <a:pPr algn="l" indent="0" marL="0">
              <a:lnSpc>
                <a:spcPts val="2500"/>
              </a:lnSpc>
              <a:buNone/>
            </a:pPr>
            <a:r>
              <a:rPr lang="en-US" sz="1550" dirty="0">
                <a:solidFill>
                  <a:srgbClr val="443728"/>
                </a:solidFill>
                <a:latin typeface="Open Sans" pitchFamily="34" charset="0"/>
                <a:ea typeface="Open Sans" pitchFamily="34" charset="-122"/>
                <a:cs typeface="Open Sans" pitchFamily="34" charset="-120"/>
              </a:rPr>
              <a:t>Аналіз результатів та вдосконалення</a:t>
            </a:r>
            <a:endParaRPr lang="en-US" sz="1550" dirty="0"/>
          </a:p>
        </p:txBody>
      </p:sp>
      <p:pic>
        <p:nvPicPr>
          <p:cNvPr id="17" name="Image 6" descr="preencoded.png">    </p:cNvPr>
          <p:cNvPicPr>
            <a:picLocks noChangeAspect="1"/>
          </p:cNvPicPr>
          <p:nvPr/>
        </p:nvPicPr>
        <p:blipFill>
          <a:blip r:embed="rId10"/>
          <a:stretch>
            <a:fillRect/>
          </a:stretch>
        </p:blipFill>
        <p:spPr>
          <a:xfrm>
            <a:off x="5032653" y="2221587"/>
            <a:ext cx="4564975" cy="4564975"/>
          </a:xfrm>
          <a:prstGeom prst="rect">
            <a:avLst/>
          </a:prstGeom>
        </p:spPr>
      </p:pic>
      <p:pic>
        <p:nvPicPr>
          <p:cNvPr id="18" name="Image 7" descr="preencoded.png">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391698" y="5937230"/>
            <a:ext cx="296942" cy="296942"/>
          </a:xfrm>
          <a:prstGeom prst="rect">
            <a:avLst/>
          </a:prstGeom>
        </p:spPr>
      </p:pic>
      <p:sp>
        <p:nvSpPr>
          <p:cNvPr id="19" name="Text 9"/>
          <p:cNvSpPr/>
          <p:nvPr/>
        </p:nvSpPr>
        <p:spPr>
          <a:xfrm>
            <a:off x="2254091" y="5425678"/>
            <a:ext cx="2480905" cy="310158"/>
          </a:xfrm>
          <a:prstGeom prst="rect">
            <a:avLst/>
          </a:prstGeom>
          <a:noFill/>
          <a:ln/>
        </p:spPr>
        <p:txBody>
          <a:bodyPr wrap="none" lIns="0" tIns="0" rIns="0" bIns="0" rtlCol="0" anchor="t"/>
          <a:lstStyle/>
          <a:p>
            <a:pPr algn="r" indent="0" marL="0">
              <a:lnSpc>
                <a:spcPts val="2400"/>
              </a:lnSpc>
              <a:buNone/>
            </a:pPr>
            <a:r>
              <a:rPr lang="en-US" sz="1950" b="1" dirty="0">
                <a:solidFill>
                  <a:srgbClr val="443728"/>
                </a:solidFill>
                <a:latin typeface="Crimson Pro Bold" pitchFamily="34" charset="0"/>
                <a:ea typeface="Crimson Pro Bold" pitchFamily="34" charset="-122"/>
                <a:cs typeface="Crimson Pro Bold" pitchFamily="34" charset="-120"/>
              </a:rPr>
              <a:t>Інновації</a:t>
            </a:r>
            <a:endParaRPr lang="en-US" sz="1950" dirty="0"/>
          </a:p>
        </p:txBody>
      </p:sp>
      <p:sp>
        <p:nvSpPr>
          <p:cNvPr id="20" name="Text 10"/>
          <p:cNvSpPr/>
          <p:nvPr/>
        </p:nvSpPr>
        <p:spPr>
          <a:xfrm>
            <a:off x="793790" y="5854898"/>
            <a:ext cx="3941207" cy="317540"/>
          </a:xfrm>
          <a:prstGeom prst="rect">
            <a:avLst/>
          </a:prstGeom>
          <a:noFill/>
          <a:ln/>
        </p:spPr>
        <p:txBody>
          <a:bodyPr wrap="none" lIns="0" tIns="0" rIns="0" bIns="0" rtlCol="0" anchor="t"/>
          <a:lstStyle/>
          <a:p>
            <a:pPr algn="r" indent="0" marL="0">
              <a:lnSpc>
                <a:spcPts val="2500"/>
              </a:lnSpc>
              <a:buNone/>
            </a:pPr>
            <a:r>
              <a:rPr lang="en-US" sz="1550" dirty="0">
                <a:solidFill>
                  <a:srgbClr val="443728"/>
                </a:solidFill>
                <a:latin typeface="Open Sans" pitchFamily="34" charset="0"/>
                <a:ea typeface="Open Sans" pitchFamily="34" charset="-122"/>
                <a:cs typeface="Open Sans" pitchFamily="34" charset="-120"/>
              </a:rPr>
              <a:t>Впровадження успішних рішень</a:t>
            </a:r>
            <a:endParaRPr lang="en-US" sz="1550" dirty="0"/>
          </a:p>
        </p:txBody>
      </p:sp>
      <p:pic>
        <p:nvPicPr>
          <p:cNvPr id="21" name="Image 8" descr="preencoded.png">    </p:cNvPr>
          <p:cNvPicPr>
            <a:picLocks noChangeAspect="1"/>
          </p:cNvPicPr>
          <p:nvPr/>
        </p:nvPicPr>
        <p:blipFill>
          <a:blip r:embed="rId13"/>
          <a:stretch>
            <a:fillRect/>
          </a:stretch>
        </p:blipFill>
        <p:spPr>
          <a:xfrm>
            <a:off x="5032653" y="2221587"/>
            <a:ext cx="4564975" cy="4564975"/>
          </a:xfrm>
          <a:prstGeom prst="rect">
            <a:avLst/>
          </a:prstGeom>
        </p:spPr>
      </p:pic>
      <p:pic>
        <p:nvPicPr>
          <p:cNvPr id="22" name="Image 9" descr="preencoded.png">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731728" y="5058430"/>
            <a:ext cx="296942" cy="296942"/>
          </a:xfrm>
          <a:prstGeom prst="rect">
            <a:avLst/>
          </a:prstGeom>
        </p:spPr>
      </p:pic>
      <p:sp>
        <p:nvSpPr>
          <p:cNvPr id="23" name="Text 11"/>
          <p:cNvSpPr/>
          <p:nvPr/>
        </p:nvSpPr>
        <p:spPr>
          <a:xfrm>
            <a:off x="793790" y="7009805"/>
            <a:ext cx="13042821" cy="635079"/>
          </a:xfrm>
          <a:prstGeom prst="rect">
            <a:avLst/>
          </a:prstGeom>
          <a:noFill/>
          <a:ln/>
        </p:spPr>
        <p:txBody>
          <a:bodyPr wrap="square" lIns="0" tIns="0" rIns="0" bIns="0" rtlCol="0" anchor="t"/>
          <a:lstStyle/>
          <a:p>
            <a:pPr algn="l" indent="0" marL="0">
              <a:lnSpc>
                <a:spcPts val="2500"/>
              </a:lnSpc>
              <a:buNone/>
            </a:pPr>
            <a:r>
              <a:rPr lang="en-US" sz="1550" dirty="0">
                <a:solidFill>
                  <a:srgbClr val="443728"/>
                </a:solidFill>
                <a:latin typeface="Open Sans" pitchFamily="34" charset="0"/>
                <a:ea typeface="Open Sans" pitchFamily="34" charset="-122"/>
                <a:cs typeface="Open Sans" pitchFamily="34" charset="-120"/>
              </a:rPr>
              <a:t>Цей цикл демонструє, як культура психологічної безпеки стимулює інноваційний потенціал через створення середовища, де експерименти та помилки є частиною процесу навчання.</a:t>
            </a:r>
            <a:endParaRPr lang="en-US" sz="15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1964055"/>
            <a:ext cx="7556421" cy="1240155"/>
          </a:xfrm>
          <a:prstGeom prst="rect">
            <a:avLst/>
          </a:prstGeom>
          <a:noFill/>
          <a:ln/>
        </p:spPr>
        <p:txBody>
          <a:bodyPr wrap="square" lIns="0" tIns="0" rIns="0" bIns="0" rtlCol="0" anchor="t"/>
          <a:lstStyle/>
          <a:p>
            <a:pPr algn="l" indent="0" marL="0">
              <a:lnSpc>
                <a:spcPts val="4850"/>
              </a:lnSpc>
              <a:buNone/>
            </a:pPr>
            <a:r>
              <a:rPr lang="en-US" sz="3900" b="1" dirty="0">
                <a:solidFill>
                  <a:srgbClr val="443728"/>
                </a:solidFill>
                <a:latin typeface="Crimson Pro Bold" pitchFamily="34" charset="0"/>
                <a:ea typeface="Crimson Pro Bold" pitchFamily="34" charset="-122"/>
                <a:cs typeface="Crimson Pro Bold" pitchFamily="34" charset="-120"/>
              </a:rPr>
              <a:t>Досвід співробітника (Employee Experience)</a:t>
            </a:r>
            <a:endParaRPr lang="en-US" sz="3900" dirty="0"/>
          </a:p>
        </p:txBody>
      </p:sp>
      <p:sp>
        <p:nvSpPr>
          <p:cNvPr id="4" name="Text 1"/>
          <p:cNvSpPr/>
          <p:nvPr/>
        </p:nvSpPr>
        <p:spPr>
          <a:xfrm>
            <a:off x="793790" y="3501866"/>
            <a:ext cx="7556421" cy="1270159"/>
          </a:xfrm>
          <a:prstGeom prst="rect">
            <a:avLst/>
          </a:prstGeom>
          <a:noFill/>
          <a:ln/>
        </p:spPr>
        <p:txBody>
          <a:bodyPr wrap="square" lIns="0" tIns="0" rIns="0" bIns="0" rtlCol="0" anchor="t"/>
          <a:lstStyle/>
          <a:p>
            <a:pPr algn="l" indent="0" marL="0">
              <a:lnSpc>
                <a:spcPts val="2500"/>
              </a:lnSpc>
              <a:buNone/>
            </a:pPr>
            <a:r>
              <a:rPr lang="en-US" sz="1550" dirty="0">
                <a:solidFill>
                  <a:srgbClr val="443728"/>
                </a:solidFill>
                <a:latin typeface="Open Sans" pitchFamily="34" charset="0"/>
                <a:ea typeface="Open Sans" pitchFamily="34" charset="-122"/>
                <a:cs typeface="Open Sans" pitchFamily="34" charset="-120"/>
              </a:rPr>
              <a:t>Досвід співробітника охоплює всі взаємодії працівника з організацією від моменту першого контакту до завершення співпраці. Це комплексне поняття включає фізичне середовище, технологічні інструменти, культурні аспекти та емоційні переживання на кожному етапі.</a:t>
            </a:r>
            <a:endParaRPr lang="en-US" sz="1550" dirty="0"/>
          </a:p>
        </p:txBody>
      </p:sp>
      <p:sp>
        <p:nvSpPr>
          <p:cNvPr id="5" name="Text 2"/>
          <p:cNvSpPr/>
          <p:nvPr/>
        </p:nvSpPr>
        <p:spPr>
          <a:xfrm>
            <a:off x="793790" y="4995267"/>
            <a:ext cx="7556421" cy="1270159"/>
          </a:xfrm>
          <a:prstGeom prst="rect">
            <a:avLst/>
          </a:prstGeom>
          <a:noFill/>
          <a:ln/>
        </p:spPr>
        <p:txBody>
          <a:bodyPr wrap="square" lIns="0" tIns="0" rIns="0" bIns="0" rtlCol="0" anchor="t"/>
          <a:lstStyle/>
          <a:p>
            <a:pPr algn="l" indent="0" marL="0">
              <a:lnSpc>
                <a:spcPts val="2500"/>
              </a:lnSpc>
              <a:buNone/>
            </a:pPr>
            <a:r>
              <a:rPr lang="en-US" sz="1550" dirty="0">
                <a:solidFill>
                  <a:srgbClr val="443728"/>
                </a:solidFill>
                <a:latin typeface="Open Sans" pitchFamily="34" charset="0"/>
                <a:ea typeface="Open Sans" pitchFamily="34" charset="-122"/>
                <a:cs typeface="Open Sans" pitchFamily="34" charset="-120"/>
              </a:rPr>
              <a:t>Проектування позитивного досвіду співробітника стає стратегічним пріоритетом для залучення та утримання талантів. Організації, що інвестують у досвід працівників, демонструють вищі показники залученості, продуктивності та лояльності.</a:t>
            </a:r>
            <a:endParaRPr lang="en-US" sz="15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62119" y="523875"/>
            <a:ext cx="8266509" cy="595432"/>
          </a:xfrm>
          <a:prstGeom prst="rect">
            <a:avLst/>
          </a:prstGeom>
          <a:noFill/>
          <a:ln/>
        </p:spPr>
        <p:txBody>
          <a:bodyPr wrap="none" lIns="0" tIns="0" rIns="0" bIns="0" rtlCol="0" anchor="t"/>
          <a:lstStyle/>
          <a:p>
            <a:pPr algn="l" indent="0" marL="0">
              <a:lnSpc>
                <a:spcPts val="4650"/>
              </a:lnSpc>
              <a:buNone/>
            </a:pPr>
            <a:r>
              <a:rPr lang="en-US" sz="3750" b="1" dirty="0">
                <a:solidFill>
                  <a:srgbClr val="443728"/>
                </a:solidFill>
                <a:latin typeface="Crimson Pro Bold" pitchFamily="34" charset="0"/>
                <a:ea typeface="Crimson Pro Bold" pitchFamily="34" charset="-122"/>
                <a:cs typeface="Crimson Pro Bold" pitchFamily="34" charset="-120"/>
              </a:rPr>
              <a:t>Картування шляху співробітника</a:t>
            </a:r>
            <a:endParaRPr lang="en-US" sz="3750" dirty="0"/>
          </a:p>
        </p:txBody>
      </p:sp>
      <p:sp>
        <p:nvSpPr>
          <p:cNvPr id="3" name="Shape 1"/>
          <p:cNvSpPr/>
          <p:nvPr/>
        </p:nvSpPr>
        <p:spPr>
          <a:xfrm>
            <a:off x="7303770" y="1500307"/>
            <a:ext cx="22860" cy="5688925"/>
          </a:xfrm>
          <a:prstGeom prst="roundRect">
            <a:avLst>
              <a:gd name="adj" fmla="val 350065"/>
            </a:avLst>
          </a:prstGeom>
          <a:solidFill>
            <a:srgbClr val="D1C8C6"/>
          </a:solidFill>
          <a:ln/>
        </p:spPr>
      </p:sp>
      <p:sp>
        <p:nvSpPr>
          <p:cNvPr id="4" name="Shape 2"/>
          <p:cNvSpPr/>
          <p:nvPr/>
        </p:nvSpPr>
        <p:spPr>
          <a:xfrm>
            <a:off x="6552248" y="1703189"/>
            <a:ext cx="571500" cy="22860"/>
          </a:xfrm>
          <a:prstGeom prst="roundRect">
            <a:avLst>
              <a:gd name="adj" fmla="val 350065"/>
            </a:avLst>
          </a:prstGeom>
          <a:solidFill>
            <a:srgbClr val="D1C8C6"/>
          </a:solidFill>
          <a:ln/>
        </p:spPr>
      </p:sp>
      <p:sp>
        <p:nvSpPr>
          <p:cNvPr id="5" name="Shape 3"/>
          <p:cNvSpPr/>
          <p:nvPr/>
        </p:nvSpPr>
        <p:spPr>
          <a:xfrm>
            <a:off x="7100888" y="1500307"/>
            <a:ext cx="428625" cy="428625"/>
          </a:xfrm>
          <a:prstGeom prst="roundRect">
            <a:avLst>
              <a:gd name="adj" fmla="val 18670"/>
            </a:avLst>
          </a:prstGeom>
          <a:solidFill>
            <a:srgbClr val="EBE2E0"/>
          </a:solidFill>
          <a:ln w="7620">
            <a:solidFill>
              <a:srgbClr val="D1C8C6"/>
            </a:solidFill>
            <a:prstDash val="solid"/>
          </a:ln>
        </p:spPr>
      </p:sp>
      <p:sp>
        <p:nvSpPr>
          <p:cNvPr id="6" name="Text 4"/>
          <p:cNvSpPr/>
          <p:nvPr/>
        </p:nvSpPr>
        <p:spPr>
          <a:xfrm>
            <a:off x="7172325" y="1536025"/>
            <a:ext cx="285750" cy="357188"/>
          </a:xfrm>
          <a:prstGeom prst="rect">
            <a:avLst/>
          </a:prstGeom>
          <a:noFill/>
          <a:ln/>
        </p:spPr>
        <p:txBody>
          <a:bodyPr wrap="none" lIns="0" tIns="0" rIns="0" bIns="0" rtlCol="0" anchor="t"/>
          <a:lstStyle/>
          <a:p>
            <a:pPr algn="ctr" indent="0" marL="0">
              <a:lnSpc>
                <a:spcPts val="2250"/>
              </a:lnSpc>
              <a:buNone/>
            </a:pPr>
            <a:r>
              <a:rPr lang="en-US" sz="2250" b="1" dirty="0">
                <a:solidFill>
                  <a:srgbClr val="443728"/>
                </a:solidFill>
                <a:latin typeface="Crimson Pro Bold" pitchFamily="34" charset="0"/>
                <a:ea typeface="Crimson Pro Bold" pitchFamily="34" charset="-122"/>
                <a:cs typeface="Crimson Pro Bold" pitchFamily="34" charset="-120"/>
              </a:rPr>
              <a:t>1</a:t>
            </a:r>
            <a:endParaRPr lang="en-US" sz="2250" dirty="0"/>
          </a:p>
        </p:txBody>
      </p:sp>
      <p:sp>
        <p:nvSpPr>
          <p:cNvPr id="7" name="Text 5"/>
          <p:cNvSpPr/>
          <p:nvPr/>
        </p:nvSpPr>
        <p:spPr>
          <a:xfrm>
            <a:off x="3980974" y="1565791"/>
            <a:ext cx="2381607" cy="297656"/>
          </a:xfrm>
          <a:prstGeom prst="rect">
            <a:avLst/>
          </a:prstGeom>
          <a:noFill/>
          <a:ln/>
        </p:spPr>
        <p:txBody>
          <a:bodyPr wrap="none" lIns="0" tIns="0" rIns="0" bIns="0" rtlCol="0" anchor="t"/>
          <a:lstStyle/>
          <a:p>
            <a:pPr algn="r" indent="0" marL="0">
              <a:lnSpc>
                <a:spcPts val="2300"/>
              </a:lnSpc>
              <a:buNone/>
            </a:pPr>
            <a:r>
              <a:rPr lang="en-US" sz="1850" b="1" dirty="0">
                <a:solidFill>
                  <a:srgbClr val="443728"/>
                </a:solidFill>
                <a:latin typeface="Crimson Pro Bold" pitchFamily="34" charset="0"/>
                <a:ea typeface="Crimson Pro Bold" pitchFamily="34" charset="-122"/>
                <a:cs typeface="Crimson Pro Bold" pitchFamily="34" charset="-120"/>
              </a:rPr>
              <a:t>Залучення</a:t>
            </a:r>
            <a:endParaRPr lang="en-US" sz="1850" dirty="0"/>
          </a:p>
        </p:txBody>
      </p:sp>
      <p:sp>
        <p:nvSpPr>
          <p:cNvPr id="8" name="Text 6"/>
          <p:cNvSpPr/>
          <p:nvPr/>
        </p:nvSpPr>
        <p:spPr>
          <a:xfrm>
            <a:off x="762119" y="1977747"/>
            <a:ext cx="5600462" cy="609600"/>
          </a:xfrm>
          <a:prstGeom prst="rect">
            <a:avLst/>
          </a:prstGeom>
          <a:noFill/>
          <a:ln/>
        </p:spPr>
        <p:txBody>
          <a:bodyPr wrap="square" lIns="0" tIns="0" rIns="0" bIns="0" rtlCol="0" anchor="t"/>
          <a:lstStyle/>
          <a:p>
            <a:pPr algn="r" indent="0" marL="0">
              <a:lnSpc>
                <a:spcPts val="2400"/>
              </a:lnSpc>
              <a:buNone/>
            </a:pPr>
            <a:r>
              <a:rPr lang="en-US" sz="1500" dirty="0">
                <a:solidFill>
                  <a:srgbClr val="443728"/>
                </a:solidFill>
                <a:latin typeface="Open Sans" pitchFamily="34" charset="0"/>
                <a:ea typeface="Open Sans" pitchFamily="34" charset="-122"/>
                <a:cs typeface="Open Sans" pitchFamily="34" charset="-120"/>
              </a:rPr>
              <a:t>Перше знайомство з брендом роботодавця, процес відбору, інтерв'ю</a:t>
            </a:r>
            <a:endParaRPr lang="en-US" sz="1500" dirty="0"/>
          </a:p>
        </p:txBody>
      </p:sp>
      <p:sp>
        <p:nvSpPr>
          <p:cNvPr id="9" name="Shape 7"/>
          <p:cNvSpPr/>
          <p:nvPr/>
        </p:nvSpPr>
        <p:spPr>
          <a:xfrm>
            <a:off x="7506653" y="2846308"/>
            <a:ext cx="571500" cy="22860"/>
          </a:xfrm>
          <a:prstGeom prst="roundRect">
            <a:avLst>
              <a:gd name="adj" fmla="val 350065"/>
            </a:avLst>
          </a:prstGeom>
          <a:solidFill>
            <a:srgbClr val="D1C8C6"/>
          </a:solidFill>
          <a:ln/>
        </p:spPr>
      </p:sp>
      <p:sp>
        <p:nvSpPr>
          <p:cNvPr id="10" name="Shape 8"/>
          <p:cNvSpPr/>
          <p:nvPr/>
        </p:nvSpPr>
        <p:spPr>
          <a:xfrm>
            <a:off x="7100888" y="2643426"/>
            <a:ext cx="428625" cy="428625"/>
          </a:xfrm>
          <a:prstGeom prst="roundRect">
            <a:avLst>
              <a:gd name="adj" fmla="val 18670"/>
            </a:avLst>
          </a:prstGeom>
          <a:solidFill>
            <a:srgbClr val="EBE2E0"/>
          </a:solidFill>
          <a:ln w="7620">
            <a:solidFill>
              <a:srgbClr val="D1C8C6"/>
            </a:solidFill>
            <a:prstDash val="solid"/>
          </a:ln>
        </p:spPr>
      </p:sp>
      <p:sp>
        <p:nvSpPr>
          <p:cNvPr id="11" name="Text 9"/>
          <p:cNvSpPr/>
          <p:nvPr/>
        </p:nvSpPr>
        <p:spPr>
          <a:xfrm>
            <a:off x="7172325" y="2679144"/>
            <a:ext cx="285750" cy="357188"/>
          </a:xfrm>
          <a:prstGeom prst="rect">
            <a:avLst/>
          </a:prstGeom>
          <a:noFill/>
          <a:ln/>
        </p:spPr>
        <p:txBody>
          <a:bodyPr wrap="none" lIns="0" tIns="0" rIns="0" bIns="0" rtlCol="0" anchor="t"/>
          <a:lstStyle/>
          <a:p>
            <a:pPr algn="ctr" indent="0" marL="0">
              <a:lnSpc>
                <a:spcPts val="2250"/>
              </a:lnSpc>
              <a:buNone/>
            </a:pPr>
            <a:r>
              <a:rPr lang="en-US" sz="2250" b="1" dirty="0">
                <a:solidFill>
                  <a:srgbClr val="443728"/>
                </a:solidFill>
                <a:latin typeface="Crimson Pro Bold" pitchFamily="34" charset="0"/>
                <a:ea typeface="Crimson Pro Bold" pitchFamily="34" charset="-122"/>
                <a:cs typeface="Crimson Pro Bold" pitchFamily="34" charset="-120"/>
              </a:rPr>
              <a:t>2</a:t>
            </a:r>
            <a:endParaRPr lang="en-US" sz="2250" dirty="0"/>
          </a:p>
        </p:txBody>
      </p:sp>
      <p:sp>
        <p:nvSpPr>
          <p:cNvPr id="12" name="Text 10"/>
          <p:cNvSpPr/>
          <p:nvPr/>
        </p:nvSpPr>
        <p:spPr>
          <a:xfrm>
            <a:off x="8267819" y="2708910"/>
            <a:ext cx="2381607" cy="297656"/>
          </a:xfrm>
          <a:prstGeom prst="rect">
            <a:avLst/>
          </a:prstGeom>
          <a:noFill/>
          <a:ln/>
        </p:spPr>
        <p:txBody>
          <a:bodyPr wrap="none" lIns="0" tIns="0" rIns="0" bIns="0" rtlCol="0" anchor="t"/>
          <a:lstStyle/>
          <a:p>
            <a:pPr algn="l" indent="0" marL="0">
              <a:lnSpc>
                <a:spcPts val="2300"/>
              </a:lnSpc>
              <a:buNone/>
            </a:pPr>
            <a:r>
              <a:rPr lang="en-US" sz="1850" b="1" dirty="0">
                <a:solidFill>
                  <a:srgbClr val="443728"/>
                </a:solidFill>
                <a:latin typeface="Crimson Pro Bold" pitchFamily="34" charset="0"/>
                <a:ea typeface="Crimson Pro Bold" pitchFamily="34" charset="-122"/>
                <a:cs typeface="Crimson Pro Bold" pitchFamily="34" charset="-120"/>
              </a:rPr>
              <a:t>Онбординг</a:t>
            </a:r>
            <a:endParaRPr lang="en-US" sz="1850" dirty="0"/>
          </a:p>
        </p:txBody>
      </p:sp>
      <p:sp>
        <p:nvSpPr>
          <p:cNvPr id="13" name="Text 11"/>
          <p:cNvSpPr/>
          <p:nvPr/>
        </p:nvSpPr>
        <p:spPr>
          <a:xfrm>
            <a:off x="8267819" y="3120866"/>
            <a:ext cx="5600462" cy="304800"/>
          </a:xfrm>
          <a:prstGeom prst="rect">
            <a:avLst/>
          </a:prstGeom>
          <a:noFill/>
          <a:ln/>
        </p:spPr>
        <p:txBody>
          <a:bodyPr wrap="none" lIns="0" tIns="0" rIns="0" bIns="0" rtlCol="0" anchor="t"/>
          <a:lstStyle/>
          <a:p>
            <a:pPr algn="l" indent="0" marL="0">
              <a:lnSpc>
                <a:spcPts val="2400"/>
              </a:lnSpc>
              <a:buNone/>
            </a:pPr>
            <a:r>
              <a:rPr lang="en-US" sz="1500" dirty="0">
                <a:solidFill>
                  <a:srgbClr val="443728"/>
                </a:solidFill>
                <a:latin typeface="Open Sans" pitchFamily="34" charset="0"/>
                <a:ea typeface="Open Sans" pitchFamily="34" charset="-122"/>
                <a:cs typeface="Open Sans" pitchFamily="34" charset="-120"/>
              </a:rPr>
              <a:t>Адаптація, навчання, інтеграція в команду, перші враження</a:t>
            </a:r>
            <a:endParaRPr lang="en-US" sz="1500" dirty="0"/>
          </a:p>
        </p:txBody>
      </p:sp>
      <p:sp>
        <p:nvSpPr>
          <p:cNvPr id="14" name="Shape 12"/>
          <p:cNvSpPr/>
          <p:nvPr/>
        </p:nvSpPr>
        <p:spPr>
          <a:xfrm>
            <a:off x="6552248" y="3831669"/>
            <a:ext cx="571500" cy="22860"/>
          </a:xfrm>
          <a:prstGeom prst="roundRect">
            <a:avLst>
              <a:gd name="adj" fmla="val 350065"/>
            </a:avLst>
          </a:prstGeom>
          <a:solidFill>
            <a:srgbClr val="D1C8C6"/>
          </a:solidFill>
          <a:ln/>
        </p:spPr>
      </p:sp>
      <p:sp>
        <p:nvSpPr>
          <p:cNvPr id="15" name="Shape 13"/>
          <p:cNvSpPr/>
          <p:nvPr/>
        </p:nvSpPr>
        <p:spPr>
          <a:xfrm>
            <a:off x="7100888" y="3628787"/>
            <a:ext cx="428625" cy="428625"/>
          </a:xfrm>
          <a:prstGeom prst="roundRect">
            <a:avLst>
              <a:gd name="adj" fmla="val 18670"/>
            </a:avLst>
          </a:prstGeom>
          <a:solidFill>
            <a:srgbClr val="EBE2E0"/>
          </a:solidFill>
          <a:ln w="7620">
            <a:solidFill>
              <a:srgbClr val="D1C8C6"/>
            </a:solidFill>
            <a:prstDash val="solid"/>
          </a:ln>
        </p:spPr>
      </p:sp>
      <p:sp>
        <p:nvSpPr>
          <p:cNvPr id="16" name="Text 14"/>
          <p:cNvSpPr/>
          <p:nvPr/>
        </p:nvSpPr>
        <p:spPr>
          <a:xfrm>
            <a:off x="7172325" y="3664506"/>
            <a:ext cx="285750" cy="357188"/>
          </a:xfrm>
          <a:prstGeom prst="rect">
            <a:avLst/>
          </a:prstGeom>
          <a:noFill/>
          <a:ln/>
        </p:spPr>
        <p:txBody>
          <a:bodyPr wrap="none" lIns="0" tIns="0" rIns="0" bIns="0" rtlCol="0" anchor="t"/>
          <a:lstStyle/>
          <a:p>
            <a:pPr algn="ctr" indent="0" marL="0">
              <a:lnSpc>
                <a:spcPts val="2250"/>
              </a:lnSpc>
              <a:buNone/>
            </a:pPr>
            <a:r>
              <a:rPr lang="en-US" sz="2250" b="1" dirty="0">
                <a:solidFill>
                  <a:srgbClr val="443728"/>
                </a:solidFill>
                <a:latin typeface="Crimson Pro Bold" pitchFamily="34" charset="0"/>
                <a:ea typeface="Crimson Pro Bold" pitchFamily="34" charset="-122"/>
                <a:cs typeface="Crimson Pro Bold" pitchFamily="34" charset="-120"/>
              </a:rPr>
              <a:t>3</a:t>
            </a:r>
            <a:endParaRPr lang="en-US" sz="2250" dirty="0"/>
          </a:p>
        </p:txBody>
      </p:sp>
      <p:sp>
        <p:nvSpPr>
          <p:cNvPr id="17" name="Text 15"/>
          <p:cNvSpPr/>
          <p:nvPr/>
        </p:nvSpPr>
        <p:spPr>
          <a:xfrm>
            <a:off x="3980974" y="3694271"/>
            <a:ext cx="2381607" cy="297656"/>
          </a:xfrm>
          <a:prstGeom prst="rect">
            <a:avLst/>
          </a:prstGeom>
          <a:noFill/>
          <a:ln/>
        </p:spPr>
        <p:txBody>
          <a:bodyPr wrap="none" lIns="0" tIns="0" rIns="0" bIns="0" rtlCol="0" anchor="t"/>
          <a:lstStyle/>
          <a:p>
            <a:pPr algn="r" indent="0" marL="0">
              <a:lnSpc>
                <a:spcPts val="2300"/>
              </a:lnSpc>
              <a:buNone/>
            </a:pPr>
            <a:r>
              <a:rPr lang="en-US" sz="1850" b="1" dirty="0">
                <a:solidFill>
                  <a:srgbClr val="443728"/>
                </a:solidFill>
                <a:latin typeface="Crimson Pro Bold" pitchFamily="34" charset="0"/>
                <a:ea typeface="Crimson Pro Bold" pitchFamily="34" charset="-122"/>
                <a:cs typeface="Crimson Pro Bold" pitchFamily="34" charset="-120"/>
              </a:rPr>
              <a:t>Розвиток</a:t>
            </a:r>
            <a:endParaRPr lang="en-US" sz="1850" dirty="0"/>
          </a:p>
        </p:txBody>
      </p:sp>
      <p:sp>
        <p:nvSpPr>
          <p:cNvPr id="18" name="Text 16"/>
          <p:cNvSpPr/>
          <p:nvPr/>
        </p:nvSpPr>
        <p:spPr>
          <a:xfrm>
            <a:off x="762119" y="4106228"/>
            <a:ext cx="5600462" cy="609600"/>
          </a:xfrm>
          <a:prstGeom prst="rect">
            <a:avLst/>
          </a:prstGeom>
          <a:noFill/>
          <a:ln/>
        </p:spPr>
        <p:txBody>
          <a:bodyPr wrap="square" lIns="0" tIns="0" rIns="0" bIns="0" rtlCol="0" anchor="t"/>
          <a:lstStyle/>
          <a:p>
            <a:pPr algn="r" indent="0" marL="0">
              <a:lnSpc>
                <a:spcPts val="2400"/>
              </a:lnSpc>
              <a:buNone/>
            </a:pPr>
            <a:r>
              <a:rPr lang="en-US" sz="1500" dirty="0">
                <a:solidFill>
                  <a:srgbClr val="443728"/>
                </a:solidFill>
                <a:latin typeface="Open Sans" pitchFamily="34" charset="0"/>
                <a:ea typeface="Open Sans" pitchFamily="34" charset="-122"/>
                <a:cs typeface="Open Sans" pitchFamily="34" charset="-120"/>
              </a:rPr>
              <a:t>Навчання, кар'єрне зростання, зворотний зв'язок, досягнення</a:t>
            </a:r>
            <a:endParaRPr lang="en-US" sz="1500" dirty="0"/>
          </a:p>
        </p:txBody>
      </p:sp>
      <p:sp>
        <p:nvSpPr>
          <p:cNvPr id="19" name="Shape 17"/>
          <p:cNvSpPr/>
          <p:nvPr/>
        </p:nvSpPr>
        <p:spPr>
          <a:xfrm>
            <a:off x="7506653" y="4817031"/>
            <a:ext cx="571500" cy="22860"/>
          </a:xfrm>
          <a:prstGeom prst="roundRect">
            <a:avLst>
              <a:gd name="adj" fmla="val 350065"/>
            </a:avLst>
          </a:prstGeom>
          <a:solidFill>
            <a:srgbClr val="D1C8C6"/>
          </a:solidFill>
          <a:ln/>
        </p:spPr>
      </p:sp>
      <p:sp>
        <p:nvSpPr>
          <p:cNvPr id="20" name="Shape 18"/>
          <p:cNvSpPr/>
          <p:nvPr/>
        </p:nvSpPr>
        <p:spPr>
          <a:xfrm>
            <a:off x="7100888" y="4614148"/>
            <a:ext cx="428625" cy="428625"/>
          </a:xfrm>
          <a:prstGeom prst="roundRect">
            <a:avLst>
              <a:gd name="adj" fmla="val 18670"/>
            </a:avLst>
          </a:prstGeom>
          <a:solidFill>
            <a:srgbClr val="EBE2E0"/>
          </a:solidFill>
          <a:ln w="7620">
            <a:solidFill>
              <a:srgbClr val="D1C8C6"/>
            </a:solidFill>
            <a:prstDash val="solid"/>
          </a:ln>
        </p:spPr>
      </p:sp>
      <p:sp>
        <p:nvSpPr>
          <p:cNvPr id="21" name="Text 19"/>
          <p:cNvSpPr/>
          <p:nvPr/>
        </p:nvSpPr>
        <p:spPr>
          <a:xfrm>
            <a:off x="7172325" y="4649867"/>
            <a:ext cx="285750" cy="357188"/>
          </a:xfrm>
          <a:prstGeom prst="rect">
            <a:avLst/>
          </a:prstGeom>
          <a:noFill/>
          <a:ln/>
        </p:spPr>
        <p:txBody>
          <a:bodyPr wrap="none" lIns="0" tIns="0" rIns="0" bIns="0" rtlCol="0" anchor="t"/>
          <a:lstStyle/>
          <a:p>
            <a:pPr algn="ctr" indent="0" marL="0">
              <a:lnSpc>
                <a:spcPts val="2250"/>
              </a:lnSpc>
              <a:buNone/>
            </a:pPr>
            <a:r>
              <a:rPr lang="en-US" sz="2250" b="1" dirty="0">
                <a:solidFill>
                  <a:srgbClr val="443728"/>
                </a:solidFill>
                <a:latin typeface="Crimson Pro Bold" pitchFamily="34" charset="0"/>
                <a:ea typeface="Crimson Pro Bold" pitchFamily="34" charset="-122"/>
                <a:cs typeface="Crimson Pro Bold" pitchFamily="34" charset="-120"/>
              </a:rPr>
              <a:t>4</a:t>
            </a:r>
            <a:endParaRPr lang="en-US" sz="2250" dirty="0"/>
          </a:p>
        </p:txBody>
      </p:sp>
      <p:sp>
        <p:nvSpPr>
          <p:cNvPr id="22" name="Text 20"/>
          <p:cNvSpPr/>
          <p:nvPr/>
        </p:nvSpPr>
        <p:spPr>
          <a:xfrm>
            <a:off x="8267819" y="4679633"/>
            <a:ext cx="2381607" cy="297656"/>
          </a:xfrm>
          <a:prstGeom prst="rect">
            <a:avLst/>
          </a:prstGeom>
          <a:noFill/>
          <a:ln/>
        </p:spPr>
        <p:txBody>
          <a:bodyPr wrap="none" lIns="0" tIns="0" rIns="0" bIns="0" rtlCol="0" anchor="t"/>
          <a:lstStyle/>
          <a:p>
            <a:pPr algn="l" indent="0" marL="0">
              <a:lnSpc>
                <a:spcPts val="2300"/>
              </a:lnSpc>
              <a:buNone/>
            </a:pPr>
            <a:r>
              <a:rPr lang="en-US" sz="1850" b="1" dirty="0">
                <a:solidFill>
                  <a:srgbClr val="443728"/>
                </a:solidFill>
                <a:latin typeface="Crimson Pro Bold" pitchFamily="34" charset="0"/>
                <a:ea typeface="Crimson Pro Bold" pitchFamily="34" charset="-122"/>
                <a:cs typeface="Crimson Pro Bold" pitchFamily="34" charset="-120"/>
              </a:rPr>
              <a:t>Утримання</a:t>
            </a:r>
            <a:endParaRPr lang="en-US" sz="1850" dirty="0"/>
          </a:p>
        </p:txBody>
      </p:sp>
      <p:sp>
        <p:nvSpPr>
          <p:cNvPr id="23" name="Text 21"/>
          <p:cNvSpPr/>
          <p:nvPr/>
        </p:nvSpPr>
        <p:spPr>
          <a:xfrm>
            <a:off x="8267819" y="5091589"/>
            <a:ext cx="5600462" cy="304800"/>
          </a:xfrm>
          <a:prstGeom prst="rect">
            <a:avLst/>
          </a:prstGeom>
          <a:noFill/>
          <a:ln/>
        </p:spPr>
        <p:txBody>
          <a:bodyPr wrap="none" lIns="0" tIns="0" rIns="0" bIns="0" rtlCol="0" anchor="t"/>
          <a:lstStyle/>
          <a:p>
            <a:pPr algn="l" indent="0" marL="0">
              <a:lnSpc>
                <a:spcPts val="2400"/>
              </a:lnSpc>
              <a:buNone/>
            </a:pPr>
            <a:r>
              <a:rPr lang="en-US" sz="1500" dirty="0">
                <a:solidFill>
                  <a:srgbClr val="443728"/>
                </a:solidFill>
                <a:latin typeface="Open Sans" pitchFamily="34" charset="0"/>
                <a:ea typeface="Open Sans" pitchFamily="34" charset="-122"/>
                <a:cs typeface="Open Sans" pitchFamily="34" charset="-120"/>
              </a:rPr>
              <a:t>Визнання, винагорода, баланс роботи і життя, залученість</a:t>
            </a:r>
            <a:endParaRPr lang="en-US" sz="1500" dirty="0"/>
          </a:p>
        </p:txBody>
      </p:sp>
      <p:sp>
        <p:nvSpPr>
          <p:cNvPr id="24" name="Shape 22"/>
          <p:cNvSpPr/>
          <p:nvPr/>
        </p:nvSpPr>
        <p:spPr>
          <a:xfrm>
            <a:off x="6552248" y="5802392"/>
            <a:ext cx="571500" cy="22860"/>
          </a:xfrm>
          <a:prstGeom prst="roundRect">
            <a:avLst>
              <a:gd name="adj" fmla="val 350065"/>
            </a:avLst>
          </a:prstGeom>
          <a:solidFill>
            <a:srgbClr val="D1C8C6"/>
          </a:solidFill>
          <a:ln/>
        </p:spPr>
      </p:sp>
      <p:sp>
        <p:nvSpPr>
          <p:cNvPr id="25" name="Shape 23"/>
          <p:cNvSpPr/>
          <p:nvPr/>
        </p:nvSpPr>
        <p:spPr>
          <a:xfrm>
            <a:off x="7100888" y="5599509"/>
            <a:ext cx="428625" cy="428625"/>
          </a:xfrm>
          <a:prstGeom prst="roundRect">
            <a:avLst>
              <a:gd name="adj" fmla="val 18670"/>
            </a:avLst>
          </a:prstGeom>
          <a:solidFill>
            <a:srgbClr val="EBE2E0"/>
          </a:solidFill>
          <a:ln w="7620">
            <a:solidFill>
              <a:srgbClr val="D1C8C6"/>
            </a:solidFill>
            <a:prstDash val="solid"/>
          </a:ln>
        </p:spPr>
      </p:sp>
      <p:sp>
        <p:nvSpPr>
          <p:cNvPr id="26" name="Text 24"/>
          <p:cNvSpPr/>
          <p:nvPr/>
        </p:nvSpPr>
        <p:spPr>
          <a:xfrm>
            <a:off x="7172325" y="5635228"/>
            <a:ext cx="285750" cy="357188"/>
          </a:xfrm>
          <a:prstGeom prst="rect">
            <a:avLst/>
          </a:prstGeom>
          <a:noFill/>
          <a:ln/>
        </p:spPr>
        <p:txBody>
          <a:bodyPr wrap="none" lIns="0" tIns="0" rIns="0" bIns="0" rtlCol="0" anchor="t"/>
          <a:lstStyle/>
          <a:p>
            <a:pPr algn="ctr" indent="0" marL="0">
              <a:lnSpc>
                <a:spcPts val="2250"/>
              </a:lnSpc>
              <a:buNone/>
            </a:pPr>
            <a:r>
              <a:rPr lang="en-US" sz="2250" b="1" dirty="0">
                <a:solidFill>
                  <a:srgbClr val="443728"/>
                </a:solidFill>
                <a:latin typeface="Crimson Pro Bold" pitchFamily="34" charset="0"/>
                <a:ea typeface="Crimson Pro Bold" pitchFamily="34" charset="-122"/>
                <a:cs typeface="Crimson Pro Bold" pitchFamily="34" charset="-120"/>
              </a:rPr>
              <a:t>5</a:t>
            </a:r>
            <a:endParaRPr lang="en-US" sz="2250" dirty="0"/>
          </a:p>
        </p:txBody>
      </p:sp>
      <p:sp>
        <p:nvSpPr>
          <p:cNvPr id="27" name="Text 25"/>
          <p:cNvSpPr/>
          <p:nvPr/>
        </p:nvSpPr>
        <p:spPr>
          <a:xfrm>
            <a:off x="3980974" y="5664994"/>
            <a:ext cx="2381607" cy="297656"/>
          </a:xfrm>
          <a:prstGeom prst="rect">
            <a:avLst/>
          </a:prstGeom>
          <a:noFill/>
          <a:ln/>
        </p:spPr>
        <p:txBody>
          <a:bodyPr wrap="none" lIns="0" tIns="0" rIns="0" bIns="0" rtlCol="0" anchor="t"/>
          <a:lstStyle/>
          <a:p>
            <a:pPr algn="r" indent="0" marL="0">
              <a:lnSpc>
                <a:spcPts val="2300"/>
              </a:lnSpc>
              <a:buNone/>
            </a:pPr>
            <a:r>
              <a:rPr lang="en-US" sz="1850" b="1" dirty="0">
                <a:solidFill>
                  <a:srgbClr val="443728"/>
                </a:solidFill>
                <a:latin typeface="Crimson Pro Bold" pitchFamily="34" charset="0"/>
                <a:ea typeface="Crimson Pro Bold" pitchFamily="34" charset="-122"/>
                <a:cs typeface="Crimson Pro Bold" pitchFamily="34" charset="-120"/>
              </a:rPr>
              <a:t>Відхід</a:t>
            </a:r>
            <a:endParaRPr lang="en-US" sz="1850" dirty="0"/>
          </a:p>
        </p:txBody>
      </p:sp>
      <p:sp>
        <p:nvSpPr>
          <p:cNvPr id="28" name="Text 26"/>
          <p:cNvSpPr/>
          <p:nvPr/>
        </p:nvSpPr>
        <p:spPr>
          <a:xfrm>
            <a:off x="762119" y="6076950"/>
            <a:ext cx="5600462" cy="304800"/>
          </a:xfrm>
          <a:prstGeom prst="rect">
            <a:avLst/>
          </a:prstGeom>
          <a:noFill/>
          <a:ln/>
        </p:spPr>
        <p:txBody>
          <a:bodyPr wrap="none" lIns="0" tIns="0" rIns="0" bIns="0" rtlCol="0" anchor="t"/>
          <a:lstStyle/>
          <a:p>
            <a:pPr algn="r" indent="0" marL="0">
              <a:lnSpc>
                <a:spcPts val="2400"/>
              </a:lnSpc>
              <a:buNone/>
            </a:pPr>
            <a:r>
              <a:rPr lang="en-US" sz="1500" dirty="0">
                <a:solidFill>
                  <a:srgbClr val="443728"/>
                </a:solidFill>
                <a:latin typeface="Open Sans" pitchFamily="34" charset="0"/>
                <a:ea typeface="Open Sans" pitchFamily="34" charset="-122"/>
                <a:cs typeface="Open Sans" pitchFamily="34" charset="-120"/>
              </a:rPr>
              <a:t>Exit-інтерв'ю, передача справ, підтримка зв'язку як alumni</a:t>
            </a:r>
            <a:endParaRPr lang="en-US" sz="1500" dirty="0"/>
          </a:p>
        </p:txBody>
      </p:sp>
      <p:sp>
        <p:nvSpPr>
          <p:cNvPr id="29" name="Text 27"/>
          <p:cNvSpPr/>
          <p:nvPr/>
        </p:nvSpPr>
        <p:spPr>
          <a:xfrm>
            <a:off x="762119" y="7403544"/>
            <a:ext cx="13106162" cy="304800"/>
          </a:xfrm>
          <a:prstGeom prst="rect">
            <a:avLst/>
          </a:prstGeom>
          <a:noFill/>
          <a:ln/>
        </p:spPr>
        <p:txBody>
          <a:bodyPr wrap="none" lIns="0" tIns="0" rIns="0" bIns="0" rtlCol="0" anchor="t"/>
          <a:lstStyle/>
          <a:p>
            <a:pPr algn="l" indent="0" marL="0">
              <a:lnSpc>
                <a:spcPts val="2400"/>
              </a:lnSpc>
              <a:buNone/>
            </a:pPr>
            <a:r>
              <a:rPr lang="en-US" sz="1500" dirty="0">
                <a:solidFill>
                  <a:srgbClr val="443728"/>
                </a:solidFill>
                <a:latin typeface="Open Sans" pitchFamily="34" charset="0"/>
                <a:ea typeface="Open Sans" pitchFamily="34" charset="-122"/>
                <a:cs typeface="Open Sans" pitchFamily="34" charset="-120"/>
              </a:rPr>
              <a:t>Картування допомагає виявити критичні точки контакту та можливості для покращення досвіду на кожному етапі.</a:t>
            </a:r>
            <a:endParaRPr lang="en-US" sz="15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20</Slides>
  <Notes>20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2025-10-28T13:54:50Z</dcterms:created>
  <dcterms:modified xsi:type="dcterms:W3CDTF">2025-10-28T13:54:50Z</dcterms:modified>
</cp:coreProperties>
</file>