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Crimson Pro"/>
      <p:regular r:id="rId27"/>
    </p:embeddedFont>
    <p:embeddedFont>
      <p:font typeface="Crimson Pro"/>
      <p:regular r:id="rId28"/>
    </p:embeddedFont>
    <p:embeddedFont>
      <p:font typeface="Crimson Pro"/>
      <p:regular r:id="rId29"/>
    </p:embeddedFont>
    <p:embeddedFont>
      <p:font typeface="Crimson Pro"/>
      <p:regular r:id="rId30"/>
    </p:embeddedFont>
    <p:embeddedFont>
      <p:font typeface="Open Sans"/>
      <p:regular r:id="rId31"/>
    </p:embeddedFont>
    <p:embeddedFont>
      <p:font typeface="Open Sans"/>
      <p:regular r:id="rId32"/>
    </p:embeddedFont>
    <p:embeddedFont>
      <p:font typeface="Open Sans"/>
      <p:regular r:id="rId33"/>
    </p:embeddedFont>
    <p:embeddedFont>
      <p:font typeface="Open Sans"/>
      <p:regular r:id="rId3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Relationship Id="rId33" Type="http://schemas.openxmlformats.org/officeDocument/2006/relationships/font" Target="fonts/font7.fntdata"/><Relationship Id="rId3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svg"/><Relationship Id="rId3" Type="http://schemas.openxmlformats.org/officeDocument/2006/relationships/image" Target="../media/image-17-3.png"/><Relationship Id="rId4" Type="http://schemas.openxmlformats.org/officeDocument/2006/relationships/image" Target="../media/image-17-4.svg"/><Relationship Id="rId5" Type="http://schemas.openxmlformats.org/officeDocument/2006/relationships/image" Target="../media/image-17-5.png"/><Relationship Id="rId6" Type="http://schemas.openxmlformats.org/officeDocument/2006/relationships/image" Target="../media/image-17-6.svg"/><Relationship Id="rId7" Type="http://schemas.openxmlformats.org/officeDocument/2006/relationships/image" Target="../media/image-17-7.png"/><Relationship Id="rId8" Type="http://schemas.openxmlformats.org/officeDocument/2006/relationships/image" Target="../media/image-17-8.svg"/><Relationship Id="rId9" Type="http://schemas.openxmlformats.org/officeDocument/2006/relationships/image" Target="../media/image-17-9.png"/><Relationship Id="rId10" Type="http://schemas.openxmlformats.org/officeDocument/2006/relationships/image" Target="../media/image-17-10.svg"/><Relationship Id="rId11" Type="http://schemas.openxmlformats.org/officeDocument/2006/relationships/slideLayout" Target="../slideLayouts/slideLayout18.xml"/><Relationship Id="rId1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sv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image" Target="../media/image-19-6.svg"/><Relationship Id="rId7" Type="http://schemas.openxmlformats.org/officeDocument/2006/relationships/image" Target="../media/image-19-7.png"/><Relationship Id="rId8" Type="http://schemas.openxmlformats.org/officeDocument/2006/relationships/image" Target="../media/image-19-8.png"/><Relationship Id="rId9" Type="http://schemas.openxmlformats.org/officeDocument/2006/relationships/image" Target="../media/image-19-9.svg"/><Relationship Id="rId10" Type="http://schemas.openxmlformats.org/officeDocument/2006/relationships/image" Target="../media/image-19-10.png"/><Relationship Id="rId11" Type="http://schemas.openxmlformats.org/officeDocument/2006/relationships/image" Target="../media/image-19-11.png"/><Relationship Id="rId12" Type="http://schemas.openxmlformats.org/officeDocument/2006/relationships/image" Target="../media/image-19-12.svg"/><Relationship Id="rId13" Type="http://schemas.openxmlformats.org/officeDocument/2006/relationships/image" Target="../media/image-19-13.png"/><Relationship Id="rId14" Type="http://schemas.openxmlformats.org/officeDocument/2006/relationships/image" Target="../media/image-19-14.png"/><Relationship Id="rId15" Type="http://schemas.openxmlformats.org/officeDocument/2006/relationships/image" Target="../media/image-19-15.svg"/><Relationship Id="rId16" Type="http://schemas.openxmlformats.org/officeDocument/2006/relationships/image" Target="../media/image-19-16.png"/><Relationship Id="rId17" Type="http://schemas.openxmlformats.org/officeDocument/2006/relationships/image" Target="../media/image-19-17.png"/><Relationship Id="rId18" Type="http://schemas.openxmlformats.org/officeDocument/2006/relationships/image" Target="../media/image-19-18.svg"/><Relationship Id="rId19" Type="http://schemas.openxmlformats.org/officeDocument/2006/relationships/slideLayout" Target="../slideLayouts/slideLayout20.xml"/><Relationship Id="rId20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svg"/><Relationship Id="rId9" Type="http://schemas.openxmlformats.org/officeDocument/2006/relationships/slideLayout" Target="../slideLayouts/slideLayout3.xml"/><Relationship Id="rId10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image" Target="../media/image-9-12.svg"/><Relationship Id="rId13" Type="http://schemas.openxmlformats.org/officeDocument/2006/relationships/image" Target="../media/image-9-13.png"/><Relationship Id="rId14" Type="http://schemas.openxmlformats.org/officeDocument/2006/relationships/image" Target="../media/image-9-14.png"/><Relationship Id="rId15" Type="http://schemas.openxmlformats.org/officeDocument/2006/relationships/image" Target="../media/image-9-15.svg"/><Relationship Id="rId16" Type="http://schemas.openxmlformats.org/officeDocument/2006/relationships/slideLayout" Target="../slideLayouts/slideLayout10.xml"/><Relationship Id="rId1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83237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Майбутнє праці: гібридні моделі, гіг-економіка та гнучкі організації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241125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Трансформація світу праці відбувається стрімкими темпами. Сьогодні ми стоїмо на порозі нової ери, де традиційні моделі зайнятості поступаються місцем гібридним форматам, гіг-економіці та гнучким організаційним структурам. Цей курс досліджує ключові тренди та практичні стратегії адаптації до нових реалій управління людськими ресурсами в епоху цифрової трансформації.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3429" y="524828"/>
            <a:ext cx="9580602" cy="596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Управління змішаною робочою силою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63429" y="1598414"/>
            <a:ext cx="2914055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Штатні працівники</a:t>
            </a:r>
            <a:endParaRPr lang="en-US" sz="2250" dirty="0"/>
          </a:p>
        </p:txBody>
      </p:sp>
      <p:sp>
        <p:nvSpPr>
          <p:cNvPr id="4" name="Shape 2"/>
          <p:cNvSpPr/>
          <p:nvPr/>
        </p:nvSpPr>
        <p:spPr>
          <a:xfrm>
            <a:off x="763429" y="2170986"/>
            <a:ext cx="6319004" cy="2338030"/>
          </a:xfrm>
          <a:prstGeom prst="roundRect">
            <a:avLst>
              <a:gd name="adj" fmla="val 3429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77146" y="2384703"/>
            <a:ext cx="2385893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Переваги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977146" y="2873812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Довгострокова лояльність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977146" y="3245882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Глибоке знання бізнесу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77146" y="3617952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Стабільна продуктивність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77146" y="3990023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Командна культура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763429" y="4699873"/>
            <a:ext cx="6319004" cy="1965960"/>
          </a:xfrm>
          <a:prstGeom prst="roundRect">
            <a:avLst>
              <a:gd name="adj" fmla="val 4078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77146" y="4913590"/>
            <a:ext cx="2385893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Виклики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977146" y="5402699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Вищі фіксовані витрати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977146" y="5774769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Обмежена гнучкість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977146" y="6146840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Потреба в постійному розвитку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7555587" y="1598414"/>
            <a:ext cx="4461034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Фрілансери та гіг-працівники</a:t>
            </a:r>
            <a:endParaRPr lang="en-US" sz="2250" dirty="0"/>
          </a:p>
        </p:txBody>
      </p:sp>
      <p:sp>
        <p:nvSpPr>
          <p:cNvPr id="16" name="Shape 14"/>
          <p:cNvSpPr/>
          <p:nvPr/>
        </p:nvSpPr>
        <p:spPr>
          <a:xfrm>
            <a:off x="7555587" y="2170986"/>
            <a:ext cx="6319004" cy="2338030"/>
          </a:xfrm>
          <a:prstGeom prst="roundRect">
            <a:avLst>
              <a:gd name="adj" fmla="val 3429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769304" y="2384703"/>
            <a:ext cx="2385893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Переваги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7769304" y="2873812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Гнучкість масштабування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7769304" y="3245882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Спеціалізована експертиза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7769304" y="3617952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Швидке залучення талантів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7769304" y="3990023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Оптимізація витрат</a:t>
            </a:r>
            <a:endParaRPr lang="en-US" sz="1500" dirty="0"/>
          </a:p>
        </p:txBody>
      </p:sp>
      <p:sp>
        <p:nvSpPr>
          <p:cNvPr id="22" name="Shape 20"/>
          <p:cNvSpPr/>
          <p:nvPr/>
        </p:nvSpPr>
        <p:spPr>
          <a:xfrm>
            <a:off x="7555587" y="4699873"/>
            <a:ext cx="6319004" cy="1965960"/>
          </a:xfrm>
          <a:prstGeom prst="roundRect">
            <a:avLst>
              <a:gd name="adj" fmla="val 4078"/>
            </a:avLst>
          </a:prstGeom>
          <a:solidFill>
            <a:srgbClr val="FFFCFA"/>
          </a:solidFill>
          <a:ln w="22860">
            <a:solidFill>
              <a:srgbClr val="D1C8C6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7769304" y="4913590"/>
            <a:ext cx="2385893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Виклики</a:t>
            </a:r>
            <a:endParaRPr lang="en-US" sz="1850" dirty="0"/>
          </a:p>
        </p:txBody>
      </p:sp>
      <p:sp>
        <p:nvSpPr>
          <p:cNvPr id="24" name="Text 22"/>
          <p:cNvSpPr/>
          <p:nvPr/>
        </p:nvSpPr>
        <p:spPr>
          <a:xfrm>
            <a:off x="7769304" y="5402699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Нижча залученість</a:t>
            </a:r>
            <a:endParaRPr lang="en-US" sz="1500" dirty="0"/>
          </a:p>
        </p:txBody>
      </p:sp>
      <p:sp>
        <p:nvSpPr>
          <p:cNvPr id="25" name="Text 23"/>
          <p:cNvSpPr/>
          <p:nvPr/>
        </p:nvSpPr>
        <p:spPr>
          <a:xfrm>
            <a:off x="7769304" y="5774769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Ризики конфіденційності</a:t>
            </a:r>
            <a:endParaRPr lang="en-US" sz="1500" dirty="0"/>
          </a:p>
        </p:txBody>
      </p:sp>
      <p:sp>
        <p:nvSpPr>
          <p:cNvPr id="26" name="Text 24"/>
          <p:cNvSpPr/>
          <p:nvPr/>
        </p:nvSpPr>
        <p:spPr>
          <a:xfrm>
            <a:off x="7769304" y="6146840"/>
            <a:ext cx="58915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Складність інтеграції в команду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763429" y="7095173"/>
            <a:ext cx="13103543" cy="610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Ефективна організація використовує обидва типи робочої сили стратегічно, залучаючи штатних працівників для ключових функцій та гіг-працівників для проектних робіт та спеціалізованих завдань.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228"/>
            <a:ext cx="123304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Кращі практики роботи зі змішаною командою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7514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389465"/>
            <a:ext cx="6422231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2534364"/>
            <a:ext cx="33632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Чіткі процеси онбордингу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296358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Стандартизовані процедури введення у проект для усіх типів працівників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14379" y="207514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389465"/>
            <a:ext cx="6422231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9" name="Text 7"/>
          <p:cNvSpPr/>
          <p:nvPr/>
        </p:nvSpPr>
        <p:spPr>
          <a:xfrm>
            <a:off x="7414379" y="2534364"/>
            <a:ext cx="36680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Єдині комунікаційні канали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414379" y="296358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Використання спільних платформ для взаємодії штату та фрілансерів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394585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4260175"/>
            <a:ext cx="6422231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4405074"/>
            <a:ext cx="37699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Прозора постановка завдань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93790" y="4834295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Чіткі критерії успіху, дедлайни та очікувані результати для всіх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414379" y="394585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4260175"/>
            <a:ext cx="6422231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17" name="Text 15"/>
          <p:cNvSpPr/>
          <p:nvPr/>
        </p:nvSpPr>
        <p:spPr>
          <a:xfrm>
            <a:off x="7414379" y="4405074"/>
            <a:ext cx="4361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Захист інтелектуальної власності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414379" y="4834295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Юридичні угоди щодо конфіденційності та прав на розробки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549902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93790" y="5813346"/>
            <a:ext cx="6422231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21" name="Text 19"/>
          <p:cNvSpPr/>
          <p:nvPr/>
        </p:nvSpPr>
        <p:spPr>
          <a:xfrm>
            <a:off x="793790" y="5958245"/>
            <a:ext cx="24916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Регулярний фідбек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93790" y="638746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Систематична оцінка якості роботи та конструктивний зворотній зв'язок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414379" y="549902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06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7414379" y="5813346"/>
            <a:ext cx="6422231" cy="2286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25" name="Text 23"/>
          <p:cNvSpPr/>
          <p:nvPr/>
        </p:nvSpPr>
        <p:spPr>
          <a:xfrm>
            <a:off x="7414379" y="5958245"/>
            <a:ext cx="31540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Культура інклюзивності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7414379" y="638746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Залучення гіг-працівників до командних активностей та обміну знаннями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4831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Agile-методології в управлінні людськими ресурсами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906203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Гнучкі методології, які спочатку виникли у сфері розробки програмного забезпечення, сьогодні трансформують HR-практики. Agile HR передбачає ітераційний підхід до управління талантами, швидку адаптацію до змін та фокус на створенні цінності для працівників та бізнесу.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1091446" y="5622846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«У світі, що швидко змінюється, здатність організації до адаптації стає критичнішою за її поточні процеси та структури»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5399603"/>
            <a:ext cx="22860" cy="1081564"/>
          </a:xfrm>
          <a:prstGeom prst="rect">
            <a:avLst/>
          </a:prstGeom>
          <a:solidFill>
            <a:srgbClr val="835E54"/>
          </a:solidFill>
          <a:ln/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2139"/>
            <a:ext cx="80045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Принципи Agile в HR-практиках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889052"/>
            <a:ext cx="4215289" cy="1793796"/>
          </a:xfrm>
          <a:prstGeom prst="roundRect">
            <a:avLst>
              <a:gd name="adj" fmla="val 2655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30950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Ітеративність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524250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Короткі цикли планування та постійне вдосконалення HR-процесів замість річних циклів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2889052"/>
            <a:ext cx="4215408" cy="1793796"/>
          </a:xfrm>
          <a:prstGeom prst="roundRect">
            <a:avLst>
              <a:gd name="adj" fmla="val 2655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13415" y="3095030"/>
            <a:ext cx="29483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Кросфункціональність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13415" y="3524250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Співпраця HR з іншими підрозділами у спільних командах для вирішення бізнес-завдань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2889052"/>
            <a:ext cx="4215289" cy="1793796"/>
          </a:xfrm>
          <a:prstGeom prst="roundRect">
            <a:avLst>
              <a:gd name="adj" fmla="val 2655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27181" y="3095030"/>
            <a:ext cx="26812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Орієнтація на людей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27181" y="3524250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Працівники як клієнти HR-сервісів, фокус на їхньому досвіді та задоволенні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4881205"/>
            <a:ext cx="6422112" cy="1476256"/>
          </a:xfrm>
          <a:prstGeom prst="roundRect">
            <a:avLst>
              <a:gd name="adj" fmla="val 32267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99768" y="5087183"/>
            <a:ext cx="33338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Прозорість та відкритість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9768" y="5516404"/>
            <a:ext cx="6010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Відкритий обмін інформацією, регулярні ретроспективи та навчання на помилках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260" y="4881205"/>
            <a:ext cx="6422231" cy="1476256"/>
          </a:xfrm>
          <a:prstGeom prst="roundRect">
            <a:avLst>
              <a:gd name="adj" fmla="val 32267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20238" y="50871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Адаптивність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7620238" y="551640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Швидка реакція на зміни ринку праці, потреб бізнесу та очікувань працівників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187" y="371356"/>
            <a:ext cx="5551527" cy="422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Agile в організаційному дизайні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540187" y="1130975"/>
            <a:ext cx="2353270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Традиційна структура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540187" y="1519118"/>
            <a:ext cx="591633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Ієрархічні рівні управління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40187" y="1782366"/>
            <a:ext cx="591633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Функціональні "силоси"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540187" y="2045613"/>
            <a:ext cx="591633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Повільне прийняття рішень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540187" y="2308860"/>
            <a:ext cx="591633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Жорсткі процедури та правила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540187" y="2572107"/>
            <a:ext cx="591633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Річні цикли планування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40187" y="2923103"/>
            <a:ext cx="2025729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Agile-структура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540187" y="3311247"/>
            <a:ext cx="591633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Автономні команди навколо продуктів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540187" y="3574494"/>
            <a:ext cx="591633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Кросфункціональна колаборація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540187" y="3837742"/>
            <a:ext cx="591633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Децентралізовані рішення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540187" y="4100989"/>
            <a:ext cx="591633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Експерименти та швидкі зміни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540187" y="4364236"/>
            <a:ext cx="591633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Спринти та коротші цикли</a:t>
            </a:r>
            <a:endParaRPr lang="en-US" sz="105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3468" y="1147882"/>
            <a:ext cx="7304246" cy="7304246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6793468" y="8604052"/>
            <a:ext cx="730424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Гнучкі організації використовують моделі команд на кшталт Spotify (tribes, squads, chapters, guilds) або структури самоорганізованих команд. Це дозволяє швидше реагувати на зміни ринку та підвищує залученість працівників.</a:t>
            </a:r>
            <a:endParaRPr lang="en-US" sz="10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34014"/>
            <a:ext cx="7556421" cy="4961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Штучний інтелект та майбутнє професій</a:t>
            </a:r>
            <a:endParaRPr lang="en-US" sz="7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00501"/>
            <a:ext cx="111407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Вплив AI на ринок праці: ключові тенденції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1659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40%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793790" y="4119563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Автоматизація завдань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858941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Частка рутинних робочих завдань, які можуть бути автоматизовані за допомогою AI до 2030 року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4116467" y="321659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97M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4413290" y="41195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Нові робочі місця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116467" y="4548783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Очікувана кількість нових професій, створених завдяки AI та цифровій економіці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439144" y="321659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58%</a:t>
            </a:r>
            <a:endParaRPr lang="en-US" sz="5150" dirty="0"/>
          </a:p>
        </p:txBody>
      </p:sp>
      <p:sp>
        <p:nvSpPr>
          <p:cNvPr id="10" name="Text 8"/>
          <p:cNvSpPr/>
          <p:nvPr/>
        </p:nvSpPr>
        <p:spPr>
          <a:xfrm>
            <a:off x="7439144" y="4119563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Потреба в перенавчанні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39144" y="4858941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Працівників, які потребуватимуть значного оновлення навичок протягом наступних 5 років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761821" y="3216592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85M</a:t>
            </a:r>
            <a:endParaRPr lang="en-US" sz="5150" dirty="0"/>
          </a:p>
        </p:txBody>
      </p:sp>
      <p:sp>
        <p:nvSpPr>
          <p:cNvPr id="13" name="Text 11"/>
          <p:cNvSpPr/>
          <p:nvPr/>
        </p:nvSpPr>
        <p:spPr>
          <a:xfrm>
            <a:off x="11025426" y="4119563"/>
            <a:ext cx="25474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Зникнення позицій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761821" y="4548783"/>
            <a:ext cx="30747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Робочих місць, які можуть бути витіснені автоматизацією в найближчому десятилітті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7830" y="507206"/>
            <a:ext cx="10850999" cy="57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Стратегії перенавчання та розвитку навичок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922258" y="1729145"/>
            <a:ext cx="184428" cy="829985"/>
          </a:xfrm>
          <a:prstGeom prst="roundRect">
            <a:avLst>
              <a:gd name="adj" fmla="val 4200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37830" y="1608058"/>
            <a:ext cx="553403" cy="553403"/>
          </a:xfrm>
          <a:prstGeom prst="roundRect">
            <a:avLst>
              <a:gd name="adj" fmla="val 82616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6181" y="1746409"/>
            <a:ext cx="276701" cy="27670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75661" y="1636871"/>
            <a:ext cx="2305764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Аудит навичок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475661" y="2035731"/>
            <a:ext cx="12416909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Оцінка поточних компетенцій працівників та прогнозування майбутніх потреб організації з урахуванням технологічних змін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1198959" y="3020378"/>
            <a:ext cx="184428" cy="829985"/>
          </a:xfrm>
          <a:prstGeom prst="roundRect">
            <a:avLst>
              <a:gd name="adj" fmla="val 4200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4532" y="2899291"/>
            <a:ext cx="553403" cy="553403"/>
          </a:xfrm>
          <a:prstGeom prst="roundRect">
            <a:avLst>
              <a:gd name="adj" fmla="val 82616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2882" y="3037642"/>
            <a:ext cx="276701" cy="2767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752362" y="2928104"/>
            <a:ext cx="2977158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Індивідуальні траєкторії</a:t>
            </a:r>
            <a:endParaRPr lang="en-US" sz="1800" dirty="0"/>
          </a:p>
        </p:txBody>
      </p:sp>
      <p:sp>
        <p:nvSpPr>
          <p:cNvPr id="12" name="Text 8"/>
          <p:cNvSpPr/>
          <p:nvPr/>
        </p:nvSpPr>
        <p:spPr>
          <a:xfrm>
            <a:off x="1752362" y="3326963"/>
            <a:ext cx="12140208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Розробка персоналізованих планів розвитку на основі кар'єрних амбіцій та бізнес-потреб</a:t>
            </a:r>
            <a:endParaRPr lang="en-US" sz="1450" dirty="0"/>
          </a:p>
        </p:txBody>
      </p:sp>
      <p:sp>
        <p:nvSpPr>
          <p:cNvPr id="13" name="Shape 9"/>
          <p:cNvSpPr/>
          <p:nvPr/>
        </p:nvSpPr>
        <p:spPr>
          <a:xfrm>
            <a:off x="1475661" y="4311610"/>
            <a:ext cx="184428" cy="829985"/>
          </a:xfrm>
          <a:prstGeom prst="roundRect">
            <a:avLst>
              <a:gd name="adj" fmla="val 4200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291233" y="4190524"/>
            <a:ext cx="553403" cy="553403"/>
          </a:xfrm>
          <a:prstGeom prst="roundRect">
            <a:avLst>
              <a:gd name="adj" fmla="val 82616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9583" y="4328874"/>
            <a:ext cx="276701" cy="27670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2029063" y="4219337"/>
            <a:ext cx="2305764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Мікронавчання</a:t>
            </a:r>
            <a:endParaRPr lang="en-US" sz="1800" dirty="0"/>
          </a:p>
        </p:txBody>
      </p:sp>
      <p:sp>
        <p:nvSpPr>
          <p:cNvPr id="17" name="Text 12"/>
          <p:cNvSpPr/>
          <p:nvPr/>
        </p:nvSpPr>
        <p:spPr>
          <a:xfrm>
            <a:off x="2029063" y="4618196"/>
            <a:ext cx="118635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Впровадження коротких навчальних модулів, інтегрованих у робочий процес</a:t>
            </a:r>
            <a:endParaRPr lang="en-US" sz="1450" dirty="0"/>
          </a:p>
        </p:txBody>
      </p:sp>
      <p:sp>
        <p:nvSpPr>
          <p:cNvPr id="18" name="Shape 13"/>
          <p:cNvSpPr/>
          <p:nvPr/>
        </p:nvSpPr>
        <p:spPr>
          <a:xfrm>
            <a:off x="1752362" y="5602843"/>
            <a:ext cx="184428" cy="829985"/>
          </a:xfrm>
          <a:prstGeom prst="roundRect">
            <a:avLst>
              <a:gd name="adj" fmla="val 4200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1567934" y="5481757"/>
            <a:ext cx="553403" cy="553403"/>
          </a:xfrm>
          <a:prstGeom prst="roundRect">
            <a:avLst>
              <a:gd name="adj" fmla="val 82616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06285" y="5620107"/>
            <a:ext cx="276701" cy="27670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2305764" y="5510570"/>
            <a:ext cx="3097411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Колаборативне навчання</a:t>
            </a:r>
            <a:endParaRPr lang="en-US" sz="1800" dirty="0"/>
          </a:p>
        </p:txBody>
      </p:sp>
      <p:sp>
        <p:nvSpPr>
          <p:cNvPr id="22" name="Text 16"/>
          <p:cNvSpPr/>
          <p:nvPr/>
        </p:nvSpPr>
        <p:spPr>
          <a:xfrm>
            <a:off x="2305764" y="5909429"/>
            <a:ext cx="11586805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Створення культури обміну знаннями через менторство, peer-to-peer навчання та внутрішні спільноти практики</a:t>
            </a:r>
            <a:endParaRPr lang="en-US" sz="1450" dirty="0"/>
          </a:p>
        </p:txBody>
      </p:sp>
      <p:sp>
        <p:nvSpPr>
          <p:cNvPr id="23" name="Shape 17"/>
          <p:cNvSpPr/>
          <p:nvPr/>
        </p:nvSpPr>
        <p:spPr>
          <a:xfrm>
            <a:off x="1475661" y="6894076"/>
            <a:ext cx="184428" cy="829985"/>
          </a:xfrm>
          <a:prstGeom prst="roundRect">
            <a:avLst>
              <a:gd name="adj" fmla="val 4200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1291233" y="6772989"/>
            <a:ext cx="553403" cy="553403"/>
          </a:xfrm>
          <a:prstGeom prst="roundRect">
            <a:avLst>
              <a:gd name="adj" fmla="val 82616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2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29583" y="6911340"/>
            <a:ext cx="276701" cy="276701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2029063" y="6801803"/>
            <a:ext cx="2940129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Безперервний розвиток</a:t>
            </a:r>
            <a:endParaRPr lang="en-US" sz="1800" dirty="0"/>
          </a:p>
        </p:txBody>
      </p:sp>
      <p:sp>
        <p:nvSpPr>
          <p:cNvPr id="27" name="Text 20"/>
          <p:cNvSpPr/>
          <p:nvPr/>
        </p:nvSpPr>
        <p:spPr>
          <a:xfrm>
            <a:off x="2029063" y="7200662"/>
            <a:ext cx="1186350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Формування звички до постійного навчання як частини робочої рутини</a:t>
            </a:r>
            <a:endParaRPr lang="en-US" sz="14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545" y="396597"/>
            <a:ext cx="5732502" cy="430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HR як агент організаційних змін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0545" y="1170742"/>
            <a:ext cx="2658547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Модель 8 кроків Коттера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50545" y="1583531"/>
            <a:ext cx="137636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550545" y="1802249"/>
            <a:ext cx="6596777" cy="1524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6" name="Text 4"/>
          <p:cNvSpPr/>
          <p:nvPr/>
        </p:nvSpPr>
        <p:spPr>
          <a:xfrm>
            <a:off x="550545" y="1901547"/>
            <a:ext cx="6596777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Створення відчуття терміновості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550545" y="2362557"/>
            <a:ext cx="137636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550545" y="2581275"/>
            <a:ext cx="6596777" cy="1524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9" name="Text 7"/>
          <p:cNvSpPr/>
          <p:nvPr/>
        </p:nvSpPr>
        <p:spPr>
          <a:xfrm>
            <a:off x="550545" y="2680573"/>
            <a:ext cx="6596777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Формування коаліції лідерів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550545" y="3141583"/>
            <a:ext cx="137636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550545" y="3360301"/>
            <a:ext cx="6596777" cy="1524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12" name="Text 10"/>
          <p:cNvSpPr/>
          <p:nvPr/>
        </p:nvSpPr>
        <p:spPr>
          <a:xfrm>
            <a:off x="550545" y="3459599"/>
            <a:ext cx="6596777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Розробка бачення та стратегії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550545" y="3920609"/>
            <a:ext cx="137636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550545" y="4139327"/>
            <a:ext cx="6596777" cy="1524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15" name="Text 13"/>
          <p:cNvSpPr/>
          <p:nvPr/>
        </p:nvSpPr>
        <p:spPr>
          <a:xfrm>
            <a:off x="550545" y="4238625"/>
            <a:ext cx="6596777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Комунікація бачення змін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550545" y="4699635"/>
            <a:ext cx="137636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05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550545" y="4918353"/>
            <a:ext cx="6596777" cy="1524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18" name="Text 16"/>
          <p:cNvSpPr/>
          <p:nvPr/>
        </p:nvSpPr>
        <p:spPr>
          <a:xfrm>
            <a:off x="550545" y="5017651"/>
            <a:ext cx="6596777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Усунення перешкод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50545" y="5478661"/>
            <a:ext cx="137636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06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550545" y="5697379"/>
            <a:ext cx="6596777" cy="1524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21" name="Text 19"/>
          <p:cNvSpPr/>
          <p:nvPr/>
        </p:nvSpPr>
        <p:spPr>
          <a:xfrm>
            <a:off x="550545" y="5796677"/>
            <a:ext cx="6596777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Створення швидких перемог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550545" y="6257687"/>
            <a:ext cx="137636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07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550545" y="6476405"/>
            <a:ext cx="6596777" cy="1524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24" name="Text 22"/>
          <p:cNvSpPr/>
          <p:nvPr/>
        </p:nvSpPr>
        <p:spPr>
          <a:xfrm>
            <a:off x="550545" y="6575703"/>
            <a:ext cx="6596777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Закріплення успіхів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550545" y="7036713"/>
            <a:ext cx="137636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Crimson Pro Light" pitchFamily="34" charset="0"/>
                <a:ea typeface="Crimson Pro Light" pitchFamily="34" charset="-122"/>
                <a:cs typeface="Crimson Pro Light" pitchFamily="34" charset="-120"/>
              </a:rPr>
              <a:t>08</a:t>
            </a:r>
            <a:endParaRPr lang="en-US" sz="1050" dirty="0"/>
          </a:p>
        </p:txBody>
      </p:sp>
      <p:sp>
        <p:nvSpPr>
          <p:cNvPr id="26" name="Shape 24"/>
          <p:cNvSpPr/>
          <p:nvPr/>
        </p:nvSpPr>
        <p:spPr>
          <a:xfrm>
            <a:off x="550545" y="7255431"/>
            <a:ext cx="6596777" cy="15240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27" name="Text 25"/>
          <p:cNvSpPr/>
          <p:nvPr/>
        </p:nvSpPr>
        <p:spPr>
          <a:xfrm>
            <a:off x="550545" y="7354729"/>
            <a:ext cx="6596777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Інтеграція змін у культуру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7490698" y="1170742"/>
            <a:ext cx="2064663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Модель ADKAR</a:t>
            </a:r>
            <a:endParaRPr lang="en-US" sz="1600" dirty="0"/>
          </a:p>
        </p:txBody>
      </p:sp>
      <p:pic>
        <p:nvPicPr>
          <p:cNvPr id="2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0698" y="1583531"/>
            <a:ext cx="688181" cy="710446"/>
          </a:xfrm>
          <a:prstGeom prst="rect">
            <a:avLst/>
          </a:prstGeom>
        </p:spPr>
      </p:pic>
      <p:sp>
        <p:nvSpPr>
          <p:cNvPr id="30" name="Text 27"/>
          <p:cNvSpPr/>
          <p:nvPr/>
        </p:nvSpPr>
        <p:spPr>
          <a:xfrm>
            <a:off x="8316516" y="1583531"/>
            <a:ext cx="1720572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Awareness</a:t>
            </a:r>
            <a:endParaRPr lang="en-US" sz="1350" dirty="0"/>
          </a:p>
        </p:txBody>
      </p:sp>
      <p:sp>
        <p:nvSpPr>
          <p:cNvPr id="31" name="Text 28"/>
          <p:cNvSpPr/>
          <p:nvPr/>
        </p:nvSpPr>
        <p:spPr>
          <a:xfrm>
            <a:off x="8316516" y="1936194"/>
            <a:ext cx="5770959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Усвідомлення необхідності змін</a:t>
            </a:r>
            <a:endParaRPr lang="en-US" sz="1050" dirty="0"/>
          </a:p>
        </p:txBody>
      </p:sp>
      <p:pic>
        <p:nvPicPr>
          <p:cNvPr id="3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698" y="2431613"/>
            <a:ext cx="688181" cy="710446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8316516" y="2431613"/>
            <a:ext cx="1720572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Desire</a:t>
            </a:r>
            <a:endParaRPr lang="en-US" sz="1350" dirty="0"/>
          </a:p>
        </p:txBody>
      </p:sp>
      <p:sp>
        <p:nvSpPr>
          <p:cNvPr id="34" name="Text 30"/>
          <p:cNvSpPr/>
          <p:nvPr/>
        </p:nvSpPr>
        <p:spPr>
          <a:xfrm>
            <a:off x="8316516" y="2784277"/>
            <a:ext cx="5770959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Бажання підтримати зміни</a:t>
            </a:r>
            <a:endParaRPr lang="en-US" sz="1050" dirty="0"/>
          </a:p>
        </p:txBody>
      </p:sp>
      <p:pic>
        <p:nvPicPr>
          <p:cNvPr id="3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698" y="3279696"/>
            <a:ext cx="688181" cy="710446"/>
          </a:xfrm>
          <a:prstGeom prst="rect">
            <a:avLst/>
          </a:prstGeom>
        </p:spPr>
      </p:pic>
      <p:sp>
        <p:nvSpPr>
          <p:cNvPr id="36" name="Text 31"/>
          <p:cNvSpPr/>
          <p:nvPr/>
        </p:nvSpPr>
        <p:spPr>
          <a:xfrm>
            <a:off x="8316516" y="3279696"/>
            <a:ext cx="1720572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Knowledge</a:t>
            </a:r>
            <a:endParaRPr lang="en-US" sz="1350" dirty="0"/>
          </a:p>
        </p:txBody>
      </p:sp>
      <p:sp>
        <p:nvSpPr>
          <p:cNvPr id="37" name="Text 32"/>
          <p:cNvSpPr/>
          <p:nvPr/>
        </p:nvSpPr>
        <p:spPr>
          <a:xfrm>
            <a:off x="8316516" y="3632359"/>
            <a:ext cx="5770959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Знання про те, як змінюватися</a:t>
            </a:r>
            <a:endParaRPr lang="en-US" sz="1050" dirty="0"/>
          </a:p>
        </p:txBody>
      </p:sp>
      <p:pic>
        <p:nvPicPr>
          <p:cNvPr id="3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698" y="4127778"/>
            <a:ext cx="688181" cy="710446"/>
          </a:xfrm>
          <a:prstGeom prst="rect">
            <a:avLst/>
          </a:prstGeom>
        </p:spPr>
      </p:pic>
      <p:sp>
        <p:nvSpPr>
          <p:cNvPr id="39" name="Text 33"/>
          <p:cNvSpPr/>
          <p:nvPr/>
        </p:nvSpPr>
        <p:spPr>
          <a:xfrm>
            <a:off x="8316516" y="4127778"/>
            <a:ext cx="1720572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Ability</a:t>
            </a:r>
            <a:endParaRPr lang="en-US" sz="1350" dirty="0"/>
          </a:p>
        </p:txBody>
      </p:sp>
      <p:sp>
        <p:nvSpPr>
          <p:cNvPr id="40" name="Text 34"/>
          <p:cNvSpPr/>
          <p:nvPr/>
        </p:nvSpPr>
        <p:spPr>
          <a:xfrm>
            <a:off x="8316516" y="4480441"/>
            <a:ext cx="5770959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Здатність впроваджувати зміни</a:t>
            </a:r>
            <a:endParaRPr lang="en-US" sz="1050" dirty="0"/>
          </a:p>
        </p:txBody>
      </p:sp>
      <p:pic>
        <p:nvPicPr>
          <p:cNvPr id="4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698" y="4975860"/>
            <a:ext cx="688181" cy="710446"/>
          </a:xfrm>
          <a:prstGeom prst="rect">
            <a:avLst/>
          </a:prstGeom>
        </p:spPr>
      </p:pic>
      <p:sp>
        <p:nvSpPr>
          <p:cNvPr id="42" name="Text 35"/>
          <p:cNvSpPr/>
          <p:nvPr/>
        </p:nvSpPr>
        <p:spPr>
          <a:xfrm>
            <a:off x="8316516" y="4975860"/>
            <a:ext cx="1720572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Reinforcement</a:t>
            </a:r>
            <a:endParaRPr lang="en-US" sz="1350" dirty="0"/>
          </a:p>
        </p:txBody>
      </p:sp>
      <p:sp>
        <p:nvSpPr>
          <p:cNvPr id="43" name="Text 36"/>
          <p:cNvSpPr/>
          <p:nvPr/>
        </p:nvSpPr>
        <p:spPr>
          <a:xfrm>
            <a:off x="8316516" y="5328523"/>
            <a:ext cx="5770959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Підкріплення для утримання змін</a:t>
            </a:r>
            <a:endParaRPr lang="en-US" sz="10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3856"/>
            <a:ext cx="114906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Роль HR у підтримці організаційної стійкості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147530" y="2470190"/>
            <a:ext cx="28851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Стратегічний партнер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899410"/>
            <a:ext cx="42388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Участь у формуванні бізнес-стратегії та довгострокового планування</a:t>
            </a:r>
            <a:endParaRPr lang="en-US" sz="1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788" y="3465612"/>
            <a:ext cx="279083" cy="2790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4701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Каталізатор змін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597628" y="2899410"/>
            <a:ext cx="423898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Ініціювання та супровід трансформаційних проектів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3173" y="3465612"/>
            <a:ext cx="279083" cy="2790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94463" y="40909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Дизайнер досвіду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994463" y="4520208"/>
            <a:ext cx="38421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Створення позитивного employee experience на всіх етапах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0984" y="4483596"/>
            <a:ext cx="279083" cy="27908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57119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Аналітик даних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597628" y="6141125"/>
            <a:ext cx="423898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Використання HR-аналітики для обґрунтованих рішень</a:t>
            </a:r>
            <a:endParaRPr lang="en-US" sz="15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63173" y="5501580"/>
            <a:ext cx="279083" cy="27908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353270" y="5711904"/>
            <a:ext cx="26793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Хранитель культури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793790" y="6141125"/>
            <a:ext cx="42388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Формування та підтримка цінностей організації</a:t>
            </a:r>
            <a:endParaRPr lang="en-US" sz="15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7788" y="5501580"/>
            <a:ext cx="279083" cy="279083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1975009" y="4090988"/>
            <a:ext cx="26608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Захисник добробуту</a:t>
            </a:r>
            <a:endParaRPr lang="en-US" sz="1950" dirty="0"/>
          </a:p>
        </p:txBody>
      </p:sp>
      <p:sp>
        <p:nvSpPr>
          <p:cNvPr id="24" name="Text 12"/>
          <p:cNvSpPr/>
          <p:nvPr/>
        </p:nvSpPr>
        <p:spPr>
          <a:xfrm>
            <a:off x="793790" y="4520208"/>
            <a:ext cx="384202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Забезпечення mental health та work-life balance</a:t>
            </a:r>
            <a:endParaRPr lang="en-US" sz="1550" dirty="0"/>
          </a:p>
        </p:txBody>
      </p:sp>
      <p:pic>
        <p:nvPicPr>
          <p:cNvPr id="25" name="Image 10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26" name="Image 11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99976" y="4483596"/>
            <a:ext cx="279083" cy="2790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8077"/>
            <a:ext cx="96620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Ключові тренди майбутнього роботи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82499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203096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5E54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3479" y="2194560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8246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Гібридні моделі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25385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Поєднання офісної та віддаленої роботи як новий стандарт організації праці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82499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20357" y="203096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5E54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4068" y="2194560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0357" y="28246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Цифровізація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20357" y="325385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Інтеграція AI та автоматизації у робочі процеси на всіх рівнях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293275"/>
            <a:ext cx="6422231" cy="1952387"/>
          </a:xfrm>
          <a:prstGeom prst="roundRect">
            <a:avLst>
              <a:gd name="adj" fmla="val 42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99768" y="449925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5E54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3479" y="4662845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768" y="52929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Гіг-економіка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9768" y="5722144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Зростання проектної зайнятості та тимчасових контрактів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293275"/>
            <a:ext cx="6422231" cy="1952387"/>
          </a:xfrm>
          <a:prstGeom prst="roundRect">
            <a:avLst>
              <a:gd name="adj" fmla="val 42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20357" y="449925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5E54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84068" y="4662845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0357" y="52929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Гнучкість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20357" y="5722144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Адаптивні організаційні структури та Agile-методології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793790" y="6468904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Ці чотири мегатренди радикально змінюють ландшафт сучасного бізнесу. За даними досліджень, понад 70% компаній у світі вже впровадили або планують впровадити гібридні моделі роботи. В Україні цей показник також стрімко зростає, особливо у секторі IT та професійних послуг.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3427" y="667822"/>
            <a:ext cx="7637145" cy="1177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Висновки: побудова адаптивної організації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753427" y="2127409"/>
            <a:ext cx="7637145" cy="1205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Майбутнє праці вимагає від організацій та HR-професіоналів радикальної трансформації підходів до управління людськими ресурсами. Гібридні моделі, гіг-економіка, Agile-методології та інтеграція AI — це не окремі тренди, а взаємопов'язані елементи нової парадигми роботи.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753427" y="3544610"/>
            <a:ext cx="7637145" cy="1205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Успішні організації створюють культуру постійного навчання, інвестують у розвиток гнучких навичок та забезпечують психологічну безпеку для експериментів. HR стає ключовим агентом змін, який допомагає бізнесу не лише адаптуватися до нових реалій, а й використовувати їх як конкурентну перевагу.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753427" y="4961811"/>
            <a:ext cx="7637145" cy="2599849"/>
          </a:xfrm>
          <a:prstGeom prst="roundRect">
            <a:avLst>
              <a:gd name="adj" fmla="val 4221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30568" y="4961811"/>
            <a:ext cx="91440" cy="2599849"/>
          </a:xfrm>
          <a:prstGeom prst="roundRect">
            <a:avLst>
              <a:gd name="adj" fmla="val 86517"/>
            </a:avLst>
          </a:prstGeom>
          <a:solidFill>
            <a:srgbClr val="835E54"/>
          </a:solidFill>
          <a:ln/>
        </p:spPr>
      </p:sp>
      <p:sp>
        <p:nvSpPr>
          <p:cNvPr id="8" name="Text 5"/>
          <p:cNvSpPr/>
          <p:nvPr/>
        </p:nvSpPr>
        <p:spPr>
          <a:xfrm>
            <a:off x="1033224" y="5173028"/>
            <a:ext cx="522267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Ключові принципи адаптивної організації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033224" y="5580340"/>
            <a:ext cx="7146131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Гнучкість у форматах роботи та організаційних структурах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1033224" y="5947529"/>
            <a:ext cx="7146131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Справедливість та інклюзивність для всіх типів працівників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1033224" y="6314718"/>
            <a:ext cx="7146131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Фокус на результатах замість контролю процесів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1033224" y="6681907"/>
            <a:ext cx="7146131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Інвестиції в безперервний розвиток талантів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033224" y="7049095"/>
            <a:ext cx="7146131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Стратегічна роль HR у бізнес-трансформації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3414"/>
            <a:ext cx="93314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Еволюція моделей організації праці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1660327"/>
            <a:ext cx="22860" cy="5925860"/>
          </a:xfrm>
          <a:prstGeom prst="roundRect">
            <a:avLst>
              <a:gd name="adj" fmla="val 364651"/>
            </a:avLst>
          </a:prstGeom>
          <a:solidFill>
            <a:srgbClr val="D1C8C6"/>
          </a:solidFill>
          <a:ln/>
        </p:spPr>
      </p:sp>
      <p:sp>
        <p:nvSpPr>
          <p:cNvPr id="4" name="Shape 2"/>
          <p:cNvSpPr/>
          <p:nvPr/>
        </p:nvSpPr>
        <p:spPr>
          <a:xfrm>
            <a:off x="6519505" y="1872139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D1C8C6"/>
          </a:solidFill>
          <a:ln/>
        </p:spPr>
      </p:sp>
      <p:sp>
        <p:nvSpPr>
          <p:cNvPr id="5" name="Shape 3"/>
          <p:cNvSpPr/>
          <p:nvPr/>
        </p:nvSpPr>
        <p:spPr>
          <a:xfrm>
            <a:off x="7091958" y="166032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66372" y="169753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3756184" y="1728549"/>
            <a:ext cx="25667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Традиційна модель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2157770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Повний робочий день в офісі, 9:00-18:00, п'ятиденний тиждень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15582" y="3062764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D1C8C6"/>
          </a:solidFill>
          <a:ln/>
        </p:spPr>
      </p:sp>
      <p:sp>
        <p:nvSpPr>
          <p:cNvPr id="10" name="Shape 8"/>
          <p:cNvSpPr/>
          <p:nvPr/>
        </p:nvSpPr>
        <p:spPr>
          <a:xfrm>
            <a:off x="7091958" y="2850952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66372" y="288815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29191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Гнучкий графік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8307467" y="3348395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Змінний початок/кінець робочого дня при збереженні офісної присутності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6519505" y="4089083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D1C8C6"/>
          </a:solidFill>
          <a:ln/>
        </p:spPr>
      </p:sp>
      <p:sp>
        <p:nvSpPr>
          <p:cNvPr id="15" name="Shape 13"/>
          <p:cNvSpPr/>
          <p:nvPr/>
        </p:nvSpPr>
        <p:spPr>
          <a:xfrm>
            <a:off x="7091958" y="387727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66372" y="391447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3842028" y="39454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Віддалена робота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4374713"/>
            <a:ext cx="55291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Повністю дистанційний формат без офісної прив'язки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515582" y="511552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D1C8C6"/>
          </a:solidFill>
          <a:ln/>
        </p:spPr>
      </p:sp>
      <p:sp>
        <p:nvSpPr>
          <p:cNvPr id="20" name="Shape 18"/>
          <p:cNvSpPr/>
          <p:nvPr/>
        </p:nvSpPr>
        <p:spPr>
          <a:xfrm>
            <a:off x="7091958" y="490370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66372" y="494091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307467" y="49719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Гібридна модель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307467" y="5401151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Комбінація офісної та віддаленої роботи за гнучким графіком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6519505" y="6141958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D1C8C6"/>
          </a:solidFill>
          <a:ln/>
        </p:spPr>
      </p:sp>
      <p:sp>
        <p:nvSpPr>
          <p:cNvPr id="25" name="Shape 23"/>
          <p:cNvSpPr/>
          <p:nvPr/>
        </p:nvSpPr>
        <p:spPr>
          <a:xfrm>
            <a:off x="7091958" y="593014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166372" y="596735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5</a:t>
            </a:r>
            <a:endParaRPr lang="en-US" sz="2300" dirty="0"/>
          </a:p>
        </p:txBody>
      </p:sp>
      <p:sp>
        <p:nvSpPr>
          <p:cNvPr id="27" name="Text 25"/>
          <p:cNvSpPr/>
          <p:nvPr/>
        </p:nvSpPr>
        <p:spPr>
          <a:xfrm>
            <a:off x="3842028" y="59983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Повна гнучкість</a:t>
            </a:r>
            <a:endParaRPr lang="en-US" sz="1950" dirty="0"/>
          </a:p>
        </p:txBody>
      </p:sp>
      <p:sp>
        <p:nvSpPr>
          <p:cNvPr id="28" name="Text 26"/>
          <p:cNvSpPr/>
          <p:nvPr/>
        </p:nvSpPr>
        <p:spPr>
          <a:xfrm>
            <a:off x="793790" y="6427589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Результат-орієнтований підхід без прив'язки до місця та часу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7337" y="410647"/>
            <a:ext cx="9509522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Гібридні моделі роботи: варіанти впровадження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97337" y="1250633"/>
            <a:ext cx="3909893" cy="279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Основні типи гібридних моделей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597337" y="1698546"/>
            <a:ext cx="6535698" cy="950595"/>
          </a:xfrm>
          <a:prstGeom prst="roundRect">
            <a:avLst>
              <a:gd name="adj" fmla="val 6598"/>
            </a:avLst>
          </a:prstGeom>
          <a:solidFill>
            <a:srgbClr val="FFFCFA"/>
          </a:solidFill>
          <a:ln w="15240">
            <a:solidFill>
              <a:srgbClr val="D1C8C6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12577" y="1713786"/>
            <a:ext cx="597337" cy="920115"/>
          </a:xfrm>
          <a:prstGeom prst="roundRect">
            <a:avLst>
              <a:gd name="adj" fmla="val 7439"/>
            </a:avLst>
          </a:prstGeom>
          <a:solidFill>
            <a:srgbClr val="EBE2E0"/>
          </a:solidFill>
          <a:ln/>
        </p:spPr>
      </p:sp>
      <p:sp>
        <p:nvSpPr>
          <p:cNvPr id="6" name="Text 4"/>
          <p:cNvSpPr/>
          <p:nvPr/>
        </p:nvSpPr>
        <p:spPr>
          <a:xfrm>
            <a:off x="795457" y="2033826"/>
            <a:ext cx="223957" cy="279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359218" y="1863090"/>
            <a:ext cx="1866662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Фіксований гібрид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1359218" y="2245757"/>
            <a:ext cx="5609273" cy="23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Чіткий графік офісних та віддалених днів (наприклад, ПН-СР в офісі)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597337" y="2798445"/>
            <a:ext cx="6535698" cy="950595"/>
          </a:xfrm>
          <a:prstGeom prst="roundRect">
            <a:avLst>
              <a:gd name="adj" fmla="val 6598"/>
            </a:avLst>
          </a:prstGeom>
          <a:solidFill>
            <a:srgbClr val="FFFCFA"/>
          </a:solidFill>
          <a:ln w="15240">
            <a:solidFill>
              <a:srgbClr val="D1C8C6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12577" y="2813685"/>
            <a:ext cx="597337" cy="920115"/>
          </a:xfrm>
          <a:prstGeom prst="roundRect">
            <a:avLst>
              <a:gd name="adj" fmla="val 7439"/>
            </a:avLst>
          </a:prstGeom>
          <a:solidFill>
            <a:srgbClr val="EBE2E0"/>
          </a:solidFill>
          <a:ln/>
        </p:spPr>
      </p:sp>
      <p:sp>
        <p:nvSpPr>
          <p:cNvPr id="11" name="Text 9"/>
          <p:cNvSpPr/>
          <p:nvPr/>
        </p:nvSpPr>
        <p:spPr>
          <a:xfrm>
            <a:off x="795457" y="3133725"/>
            <a:ext cx="223957" cy="279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1359218" y="2962989"/>
            <a:ext cx="1866662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Гнучкий гібрид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1359218" y="3345656"/>
            <a:ext cx="5609273" cy="23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Працівник самостійно обирає дні роботи з офісу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597337" y="3898344"/>
            <a:ext cx="6535698" cy="950595"/>
          </a:xfrm>
          <a:prstGeom prst="roundRect">
            <a:avLst>
              <a:gd name="adj" fmla="val 6598"/>
            </a:avLst>
          </a:prstGeom>
          <a:solidFill>
            <a:srgbClr val="FFFCFA"/>
          </a:solidFill>
          <a:ln w="15240">
            <a:solidFill>
              <a:srgbClr val="D1C8C6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612577" y="3913584"/>
            <a:ext cx="597337" cy="920115"/>
          </a:xfrm>
          <a:prstGeom prst="roundRect">
            <a:avLst>
              <a:gd name="adj" fmla="val 7439"/>
            </a:avLst>
          </a:prstGeom>
          <a:solidFill>
            <a:srgbClr val="EBE2E0"/>
          </a:solidFill>
          <a:ln/>
        </p:spPr>
      </p:sp>
      <p:sp>
        <p:nvSpPr>
          <p:cNvPr id="16" name="Text 14"/>
          <p:cNvSpPr/>
          <p:nvPr/>
        </p:nvSpPr>
        <p:spPr>
          <a:xfrm>
            <a:off x="795457" y="4233624"/>
            <a:ext cx="223957" cy="279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3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1359218" y="4062889"/>
            <a:ext cx="1866662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Office-first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1359218" y="4445556"/>
            <a:ext cx="5609273" cy="23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Пріоритет офісної роботи з можливістю 1-2 дні працювати віддалено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597337" y="4998244"/>
            <a:ext cx="6535698" cy="950595"/>
          </a:xfrm>
          <a:prstGeom prst="roundRect">
            <a:avLst>
              <a:gd name="adj" fmla="val 6598"/>
            </a:avLst>
          </a:prstGeom>
          <a:solidFill>
            <a:srgbClr val="FFFCFA"/>
          </a:solidFill>
          <a:ln w="15240">
            <a:solidFill>
              <a:srgbClr val="D1C8C6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612577" y="5013484"/>
            <a:ext cx="597337" cy="920115"/>
          </a:xfrm>
          <a:prstGeom prst="roundRect">
            <a:avLst>
              <a:gd name="adj" fmla="val 7439"/>
            </a:avLst>
          </a:prstGeom>
          <a:solidFill>
            <a:srgbClr val="EBE2E0"/>
          </a:solidFill>
          <a:ln/>
        </p:spPr>
      </p:sp>
      <p:sp>
        <p:nvSpPr>
          <p:cNvPr id="21" name="Text 19"/>
          <p:cNvSpPr/>
          <p:nvPr/>
        </p:nvSpPr>
        <p:spPr>
          <a:xfrm>
            <a:off x="795457" y="5333524"/>
            <a:ext cx="223957" cy="279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4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1359218" y="5162788"/>
            <a:ext cx="1866662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Remote-first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1359218" y="5545455"/>
            <a:ext cx="5609273" cy="23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Основна робота віддалена, офіс для зустрічей та колаборації</a:t>
            </a:r>
            <a:endParaRPr lang="en-US" sz="1150" dirty="0"/>
          </a:p>
        </p:txBody>
      </p:sp>
      <p:pic>
        <p:nvPicPr>
          <p:cNvPr id="2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4986" y="1269325"/>
            <a:ext cx="6535698" cy="6535698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7504986" y="7973020"/>
            <a:ext cx="6535698" cy="716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Вибір моделі залежить від специфіки бізнесу, корпоративної культури та характеру завдань. Дослідження показують, що найбільш ефективними є моделі, де працівники проводять 2-3 дні на тиждень в офісі.</a:t>
            </a:r>
            <a:endParaRPr lang="en-US" sz="1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2200"/>
            <a:ext cx="1236678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Виклики управління віртуальними командами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627120"/>
            <a:ext cx="29220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Комунікаційні бар'єри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4056340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Складність невербальної комунікації, затримки в обміні інформацією, ризик непорозумінь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5223986" y="36271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Соціальна ізоляція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5223986" y="4056340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Відчуття відірваності від команди, зниження неформальної взаємодії, втрата корпоративної культури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654302" y="3627120"/>
            <a:ext cx="248340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Контроль та довіра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654302" y="4056340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Балансування між довірою та підзвітністю, виміром продуктивності за результатами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23220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Успішне управління віртуальними командами вимагає нових компетенцій від менеджерів: здатність будувати довіру на відстані, організовувати ефективну асинхронну комунікацію, підтримувати залученість та мотивацію команди.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00487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Упередження близькості (Proximity Bias)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10383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208549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Що це таке?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12086" y="2655927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Proximity bias — це несвідоме упередження керівників, коли вони сприймають працівників, які фізично присутні в офісі, як більш продуктивних, відданих та гідних просування по службі порівняно з віддаленими співробітниками.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2086" y="4124444"/>
            <a:ext cx="31949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Наслідки для організації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12086" y="463296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Несправедливий розподіл можливостей кар'єрного росту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2086" y="5019913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Зниження мотивації віддалених працівників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12086" y="5406866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Ризик втрати талантів через дискримінацію за локацією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212086" y="5793819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Порушення принципів рівності та інклюзивності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51478"/>
            <a:ext cx="839997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Стратегії подолання Proximity Bias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68391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360539"/>
            <a:ext cx="26244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Об'єктивні метрики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789759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Оцінка результатів праці на основі вимірюваних KPI, а не часу присутності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368391"/>
            <a:ext cx="6521410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13558" y="33605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Рівні можливості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513558" y="3789759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Забезпечення однакового доступу до проектів, навчання та кар'єрних можливостей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623197"/>
            <a:ext cx="6521410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2148" y="5615345"/>
            <a:ext cx="25517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Інклюзивні зустрічі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92148" y="6044565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Активне залучення віддалених учасників, ротація форматів комунікації</a:t>
            </a:r>
            <a:endParaRPr lang="en-US" sz="15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623197"/>
            <a:ext cx="6521410" cy="79379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13558" y="56153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Навчання лідерів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513558" y="6044565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Підвищення обізнаності про неусвідомлені упередження та їх вплив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4014"/>
            <a:ext cx="7556421" cy="4961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Гіг-економіка: нова реальність зайнятості</a:t>
            </a:r>
            <a:endParaRPr lang="en-US" sz="7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69324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Особливості гіг-економіки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033468" y="2446139"/>
            <a:ext cx="27015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Проектна зайнятість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875359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Короткострокові контракти замість постійного працевлаштування</a:t>
            </a:r>
            <a:endParaRPr lang="en-US" sz="1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4008" y="3106281"/>
            <a:ext cx="296942" cy="2969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2040969"/>
            <a:ext cx="26730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Цифрові платформи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895284" y="2470190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Використання онлайн-сервісів для пошуку замовлень та клієнтів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0303" y="2525851"/>
            <a:ext cx="296942" cy="2969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94463" y="36617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Автономність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994463" y="4090988"/>
            <a:ext cx="38421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Самостійний вибір проектів, графіка та умов роботи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64250" y="4045446"/>
            <a:ext cx="296942" cy="29694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95284" y="5282684"/>
            <a:ext cx="25431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Портфоліо навичок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895284" y="5711904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Розвиток різноманітних компетенцій через різні проекти</a:t>
            </a:r>
            <a:endParaRPr lang="en-US" sz="15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0303" y="5565041"/>
            <a:ext cx="296942" cy="296942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254091" y="48773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Глобальний ринок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793790" y="5306616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Доступ до міжнародних замовлень без географічних обмежень</a:t>
            </a:r>
            <a:endParaRPr lang="en-US" sz="15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74008" y="4984611"/>
            <a:ext cx="296942" cy="296942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93790" y="669976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 оцінками експертів, до 2030 року гіг-працівники становитимуть понад 50% робочої сили у розвинених країнах. В Україні цей тренд особливо помітний у IT-секторі, креативних індустріях та професійних послугах.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2025-10-28T14:06:10Z</dcterms:created>
  <dcterms:modified xsi:type="dcterms:W3CDTF">2025-10-28T14:06:10Z</dcterms:modified>
</cp:coreProperties>
</file>