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Fraunces Extra Bold"/>
      <p:regular r:id="rId27"/>
    </p:embeddedFont>
    <p:embeddedFont>
      <p:font typeface="Fraunces Extra Bold"/>
      <p:regular r:id="rId28"/>
    </p:embeddedFont>
    <p:embeddedFont>
      <p:font typeface="Nobile"/>
      <p:regular r:id="rId29"/>
    </p:embeddedFont>
    <p:embeddedFont>
      <p:font typeface="Nobile"/>
      <p:regular r:id="rId30"/>
    </p:embeddedFont>
    <p:embeddedFont>
      <p:font typeface="Nobile"/>
      <p:regular r:id="rId31"/>
    </p:embeddedFont>
    <p:embeddedFont>
      <p:font typeface="Nobile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svg"/><Relationship Id="rId3" Type="http://schemas.openxmlformats.org/officeDocument/2006/relationships/image" Target="../media/image-17-3.png"/><Relationship Id="rId4" Type="http://schemas.openxmlformats.org/officeDocument/2006/relationships/image" Target="../media/image-17-4.svg"/><Relationship Id="rId5" Type="http://schemas.openxmlformats.org/officeDocument/2006/relationships/image" Target="../media/image-17-5.png"/><Relationship Id="rId6" Type="http://schemas.openxmlformats.org/officeDocument/2006/relationships/image" Target="../media/image-17-6.svg"/><Relationship Id="rId7" Type="http://schemas.openxmlformats.org/officeDocument/2006/relationships/image" Target="../media/image-17-7.png"/><Relationship Id="rId8" Type="http://schemas.openxmlformats.org/officeDocument/2006/relationships/image" Target="../media/image-17-8.svg"/><Relationship Id="rId9" Type="http://schemas.openxmlformats.org/officeDocument/2006/relationships/slideLayout" Target="../slideLayouts/slideLayout18.xml"/><Relationship Id="rId10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svg"/><Relationship Id="rId4" Type="http://schemas.openxmlformats.org/officeDocument/2006/relationships/image" Target="../media/image-19-4.png"/><Relationship Id="rId5" Type="http://schemas.openxmlformats.org/officeDocument/2006/relationships/image" Target="../media/image-19-5.svg"/><Relationship Id="rId6" Type="http://schemas.openxmlformats.org/officeDocument/2006/relationships/image" Target="../media/image-19-6.png"/><Relationship Id="rId7" Type="http://schemas.openxmlformats.org/officeDocument/2006/relationships/image" Target="../media/image-19-7.svg"/><Relationship Id="rId8" Type="http://schemas.openxmlformats.org/officeDocument/2006/relationships/image" Target="../media/image-19-8.png"/><Relationship Id="rId9" Type="http://schemas.openxmlformats.org/officeDocument/2006/relationships/image" Target="../media/image-19-9.svg"/><Relationship Id="rId10" Type="http://schemas.openxmlformats.org/officeDocument/2006/relationships/slideLayout" Target="../slideLayouts/slideLayout20.xml"/><Relationship Id="rId11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image" Target="../media/image-9-10.png"/><Relationship Id="rId11" Type="http://schemas.openxmlformats.org/officeDocument/2006/relationships/image" Target="../media/image-9-11.png"/><Relationship Id="rId12" Type="http://schemas.openxmlformats.org/officeDocument/2006/relationships/image" Target="../media/image-9-12.svg"/><Relationship Id="rId13" Type="http://schemas.openxmlformats.org/officeDocument/2006/relationships/image" Target="../media/image-9-13.png"/><Relationship Id="rId14" Type="http://schemas.openxmlformats.org/officeDocument/2006/relationships/image" Target="../media/image-9-14.png"/><Relationship Id="rId15" Type="http://schemas.openxmlformats.org/officeDocument/2006/relationships/image" Target="../media/image-9-15.svg"/><Relationship Id="rId16" Type="http://schemas.openxmlformats.org/officeDocument/2006/relationships/image" Target="../media/image-9-16.png"/><Relationship Id="rId17" Type="http://schemas.openxmlformats.org/officeDocument/2006/relationships/image" Target="../media/image-9-17.png"/><Relationship Id="rId18" Type="http://schemas.openxmlformats.org/officeDocument/2006/relationships/image" Target="../media/image-9-18.svg"/><Relationship Id="rId19" Type="http://schemas.openxmlformats.org/officeDocument/2006/relationships/slideLayout" Target="../slideLayouts/slideLayout10.xml"/><Relationship Id="rId2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5198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Підбір персоналу як стратегічна бізнес-функція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089797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Сучасний рекрутинг — це набагато більше, ніж просто заповнення вакансій. Це стратегічна функція, що визначає конкурентоспроможність організації на ринку. У цьому курсі ми дослідимо, як трансформація підбору персоналу з адміністративної в стратегічну функцію змінює підхід до управління талантами.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10520601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Внутрішня мобільність vs. Зовнішній найм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66148"/>
            <a:ext cx="339923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Внутрішня мобільність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8070" y="2103715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Переміщення існуючих співробітників на нові позиції всередині компанії — потужний інструмент розвитку та утримання талантів.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8070" y="2870359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Переваги: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48070" y="3337798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Швидша адаптація завдяки знанню культури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48070" y="3702368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Підвищення лояльності та мотивації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48070" y="4066937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Нижчі витрати на найм та онбординг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48070" y="4431506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Зниження ризику невдалого найму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48070" y="4796076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Створення культури розвитку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748070" y="5263515"/>
            <a:ext cx="6339007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Виклики: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Ризик створення вакууму на попередній позиції, можливі конфлікти інтересів, необхідність розвитку нових компетенцій.</a:t>
            </a:r>
            <a:endParaRPr lang="en-US" sz="14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8901" y="600551"/>
            <a:ext cx="8385691" cy="569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Аутсорсинг процесів підбору (RPO)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28901" y="1534477"/>
            <a:ext cx="13172599" cy="583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Recruitment Process Outsourcing — передача частини або всіх процесів підбору зовнішньому провайдеру. Це стратегічне рішення, яке може бути доцільним у певних ситуаціях.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303770" y="2322552"/>
            <a:ext cx="22860" cy="5306497"/>
          </a:xfrm>
          <a:prstGeom prst="roundRect">
            <a:avLst>
              <a:gd name="adj" fmla="val 717496"/>
            </a:avLst>
          </a:prstGeom>
          <a:solidFill>
            <a:srgbClr val="CED9CE"/>
          </a:solidFill>
          <a:ln/>
        </p:spPr>
      </p:sp>
      <p:sp>
        <p:nvSpPr>
          <p:cNvPr id="5" name="Shape 3"/>
          <p:cNvSpPr/>
          <p:nvPr/>
        </p:nvSpPr>
        <p:spPr>
          <a:xfrm>
            <a:off x="706041" y="2322552"/>
            <a:ext cx="6586299" cy="2471023"/>
          </a:xfrm>
          <a:prstGeom prst="roundRect">
            <a:avLst>
              <a:gd name="adj" fmla="val 6638"/>
            </a:avLst>
          </a:prstGeom>
          <a:solidFill>
            <a:srgbClr val="E8F3E8"/>
          </a:solidFill>
          <a:ln/>
        </p:spPr>
      </p:sp>
      <p:sp>
        <p:nvSpPr>
          <p:cNvPr id="6" name="Text 4"/>
          <p:cNvSpPr/>
          <p:nvPr/>
        </p:nvSpPr>
        <p:spPr>
          <a:xfrm>
            <a:off x="4461867" y="2504718"/>
            <a:ext cx="2648307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Переваги аутсорсингу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888206" y="2898696"/>
            <a:ext cx="6221968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Доступ до експертизи та кращих практик ринку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888206" y="3253978"/>
            <a:ext cx="6221968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Масштабованість ресурсів під потреби бізнесу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888206" y="3609261"/>
            <a:ext cx="6221968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Фокус внутрішньої команди на стратегічних завданнях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888206" y="3964543"/>
            <a:ext cx="6221968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Зниження постійних витрат на утримання великої команди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888206" y="4319826"/>
            <a:ext cx="6221968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Використання спеціалізованих технологій та баз кандидатів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7338060" y="5158026"/>
            <a:ext cx="6586299" cy="2471023"/>
          </a:xfrm>
          <a:prstGeom prst="rect">
            <a:avLst/>
          </a:prstGeom>
          <a:solidFill>
            <a:srgbClr val="E8F3E8"/>
          </a:solidFill>
          <a:ln/>
        </p:spPr>
      </p:sp>
      <p:sp>
        <p:nvSpPr>
          <p:cNvPr id="13" name="Text 11"/>
          <p:cNvSpPr/>
          <p:nvPr/>
        </p:nvSpPr>
        <p:spPr>
          <a:xfrm>
            <a:off x="7520226" y="5340191"/>
            <a:ext cx="2383036" cy="284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Недоліки та ризики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520226" y="5734169"/>
            <a:ext cx="6221968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Можлива втрата контролю над якістю та процесами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7520226" y="6089452"/>
            <a:ext cx="6221968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Ризик погіршення candidate experience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7520226" y="6444734"/>
            <a:ext cx="6221968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Недостатнє розуміння культури та специфіки компанії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7520226" y="6800017"/>
            <a:ext cx="6221968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Залежність від зовнішнього провайдера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7520226" y="7155299"/>
            <a:ext cx="6221968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Потенційно вищі витрати на одиницю найму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98646"/>
            <a:ext cx="829353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Специфіка різних видів підбору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7139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Масовий підбір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4143137"/>
            <a:ext cx="418218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Найм великої кількості співробітників на типові позиції (виробництво, ритейл, call-центри). Вимагає автоматизації, стандартизованих процесів та швидкості обробки кандидатів.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5223986" y="37139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Підбір в ІТ-сфері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5223986" y="4143137"/>
            <a:ext cx="418230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Високо конкурентний ринок з дефіцитом талантів. Необхідні технічні знання для оцінки, гнучкі процеси найму, конкурентні пропозиції та сильний employer brand.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654302" y="37139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Executive Search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654302" y="4143137"/>
            <a:ext cx="418230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Пошук топ-менеджменту вимагає конфіденційності, глибокої оцінки компетенцій, розуміння бізнес-контексту та довгострокового впливу рішення про найм.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8660" y="643890"/>
            <a:ext cx="7726680" cy="1107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Аналіз ринку праці: хто диктує умови?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708660" y="2017157"/>
            <a:ext cx="7726680" cy="2695694"/>
          </a:xfrm>
          <a:prstGeom prst="roundRect">
            <a:avLst>
              <a:gd name="adj" fmla="val 5916"/>
            </a:avLst>
          </a:prstGeom>
          <a:solidFill>
            <a:srgbClr val="FAFFFA"/>
          </a:solidFill>
          <a:ln w="22860">
            <a:solidFill>
              <a:srgbClr val="438951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08685" y="2217182"/>
            <a:ext cx="2214801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Ринок кандидата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908685" y="2600206"/>
            <a:ext cx="7326630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Ситуація, коли попит на працівників перевищує пропозицію. Кандидати мають вибір і можуть диктувати умови.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908685" y="3273147"/>
            <a:ext cx="7326630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Характеристики: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Низьке безробіття, множинні пропозиції кандидатам, швидке зростання зарплат, складність залучення талантів.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08685" y="3946088"/>
            <a:ext cx="7326630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Стратегія роботодавця: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Інвестиції в employer brand, конкурентні компенсації, швидкість процесу найму, фокус на candidate experience.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708660" y="4890016"/>
            <a:ext cx="7726680" cy="2695694"/>
          </a:xfrm>
          <a:prstGeom prst="roundRect">
            <a:avLst>
              <a:gd name="adj" fmla="val 5916"/>
            </a:avLst>
          </a:prstGeom>
          <a:solidFill>
            <a:srgbClr val="FAFFFA"/>
          </a:solidFill>
          <a:ln w="22860">
            <a:solidFill>
              <a:srgbClr val="4A644E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908685" y="5090041"/>
            <a:ext cx="2279571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Ринок роботодавця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908685" y="5473065"/>
            <a:ext cx="7326630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Ситуація, коли пропозиція працівників перевищує попит. Роботодавці мають більше варіантів вибору.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908685" y="6146006"/>
            <a:ext cx="7326630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Характеристики: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Високе безробіття, велика кількість кандидатів на позицію, стабільні або знижуючі зарплати, жорсткіші вимоги до кандидатів.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908685" y="6818947"/>
            <a:ext cx="7326630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Стратегія роботодавця: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Підвищення вимог до якості, інвестиції в розвиток, фокус на довгостроковій лояльності, побудова кадрового резерву.</a:t>
            </a:r>
            <a:endParaRPr lang="en-US" sz="13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58979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Юридичні та етичні основи найму</a:t>
            </a:r>
            <a:endParaRPr lang="en-US" sz="53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8112"/>
            <a:ext cx="82237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Правові основи найму в Україні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0502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Процес найму в Україні регулюється Кодексом законів про працю (КЗпП), Конституцією України та численними спеціальними законами. Знання правової бази — обов'язкова компетенція кожного HR-фахівця.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96334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277672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422571"/>
            <a:ext cx="33856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Кодекс законів про працю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3851791"/>
            <a:ext cx="64222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Основний документ, що регулює трудові відносини: укладання, зміну та припинення трудового договору, права та обов'язки сторін.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414379" y="296334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414379" y="3277672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8"/>
          <p:cNvSpPr/>
          <p:nvPr/>
        </p:nvSpPr>
        <p:spPr>
          <a:xfrm>
            <a:off x="7414379" y="3422571"/>
            <a:ext cx="49543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Антидискримінаційне законодавство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414379" y="3851791"/>
            <a:ext cx="64222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Заборона дискримінації за ознаками раси, кольору шкіри, статі, віку, інвалідності, релігії, політичних переконань, національності.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15159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5465921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610820"/>
            <a:ext cx="36592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Захист персональних даних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93790" y="6040041"/>
            <a:ext cx="64222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Обробка та зберігання даних кандидатів має відповідати Закону "Про захист персональних даних" та вимогам GDPR для міжнародних компаній.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414379" y="515159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414379" y="5465921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8" name="Text 16"/>
          <p:cNvSpPr/>
          <p:nvPr/>
        </p:nvSpPr>
        <p:spPr>
          <a:xfrm>
            <a:off x="7414379" y="5610820"/>
            <a:ext cx="435030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Трудовий договір та оформлення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414379" y="6040041"/>
            <a:ext cx="64222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Обов'язкове письмове оформлення трудових відносин, випробувальний термін, умови оплати праці та соціальні гарантії.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2112" y="482679"/>
            <a:ext cx="10342245" cy="548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Етичний кодекс фахівця з підбору персоналу</a:t>
            </a:r>
            <a:endParaRPr lang="en-US" sz="3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112" y="1491853"/>
            <a:ext cx="5033486" cy="503348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71367" y="1452443"/>
            <a:ext cx="7764423" cy="561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Професійна етика рекрутера виходить далеко за рамки юридичних вимог. Це фундамент довіри між всіма учасниками процесу найму.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171367" y="2211348"/>
            <a:ext cx="394930" cy="394930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</p:sp>
      <p:sp>
        <p:nvSpPr>
          <p:cNvPr id="6" name="Text 3"/>
          <p:cNvSpPr/>
          <p:nvPr/>
        </p:nvSpPr>
        <p:spPr>
          <a:xfrm>
            <a:off x="6741795" y="2271593"/>
            <a:ext cx="2576989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Чесність та прозорість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741795" y="2721293"/>
            <a:ext cx="7193994" cy="561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Надання точної інформації про вакансію, компанію, умови роботи. Відсутність маніпуляцій та прихованих умов.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6171367" y="3633788"/>
            <a:ext cx="394930" cy="394930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6741795" y="3694033"/>
            <a:ext cx="2194322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Конфіденційність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6741795" y="4143732"/>
            <a:ext cx="7193994" cy="561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Захист персональних даних кандидатів, нерозголошення інформації про пошук роботи, збереження комерційної таємниці компанії.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6171367" y="5056227"/>
            <a:ext cx="394930" cy="394930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6741795" y="5116473"/>
            <a:ext cx="2194322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Об'єктивність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6741795" y="5566172"/>
            <a:ext cx="7193994" cy="561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Оцінка кандидатів виключно за професійними критеріями, уникнення упереджень та стереотипів, рівні можливості для всіх.</a:t>
            </a:r>
            <a:endParaRPr lang="en-US" sz="1350" dirty="0"/>
          </a:p>
        </p:txBody>
      </p:sp>
      <p:sp>
        <p:nvSpPr>
          <p:cNvPr id="14" name="Shape 11"/>
          <p:cNvSpPr/>
          <p:nvPr/>
        </p:nvSpPr>
        <p:spPr>
          <a:xfrm>
            <a:off x="6171367" y="6478667"/>
            <a:ext cx="394930" cy="394930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</p:sp>
      <p:sp>
        <p:nvSpPr>
          <p:cNvPr id="15" name="Text 12"/>
          <p:cNvSpPr/>
          <p:nvPr/>
        </p:nvSpPr>
        <p:spPr>
          <a:xfrm>
            <a:off x="6741795" y="6538913"/>
            <a:ext cx="2500551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Повага до кандидатів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1795" y="6988612"/>
            <a:ext cx="7193994" cy="561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Своєчасний зворотний зв'язок, коректна комунікація, дотримання домовленостей, якісний candidate experience.</a:t>
            </a:r>
            <a:endParaRPr lang="en-US" sz="13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61574"/>
            <a:ext cx="1063537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Вплив якості найму на бізнес-показники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7848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Правильні рішення про найм мають прямий, вимірюваний вплив на ключові показники ефективності бізнесу. Розуміння цих взаємозв'язків допомагає обґрунтувати інвестиції в якісні процеси підбору.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036808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7930" y="31545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Продуктивність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537930" y="3583781"/>
            <a:ext cx="565320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Якісний найм підвищує продуктивність команди на 20-30%. Сильні кандидати не лише виконують свої обов'язки ефективніше, але й позитивно впливають на колег, підвищуючи загальний рівень команди.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9144" y="3036808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183285" y="31545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Інноваційність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8183285" y="3583781"/>
            <a:ext cx="565332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Найм талантів з різноманітним досвідом та поглядами стимулює креативність та інновації. Компанії з високою якістю найму демонструють на 35% більше інновацій.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250775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37930" y="53685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Плинність кадрів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537930" y="5797748"/>
            <a:ext cx="565320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Якісний підбір знижує плинність на 40-50%. Правильний candidate-job fit означає, що співробітники залишаються довше, що економить значні кошти на повторний найм.</a:t>
            </a:r>
            <a:endParaRPr lang="en-US" sz="15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9144" y="5250775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183285" y="5368528"/>
            <a:ext cx="27624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Фінансові показники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8183285" y="5797748"/>
            <a:ext cx="565332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Невдалий найм коштує компанії 1.5-2x річної зарплати позиції. Інвестиції в якісний підбір окупаються через зниження витрат на плинність та підвищення продуктивності.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8028" y="287417"/>
            <a:ext cx="5779294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Метрики ефективності підбору персоналу</a:t>
            </a:r>
            <a:endParaRPr lang="en-US" sz="2050" dirty="0"/>
          </a:p>
        </p:txBody>
      </p:sp>
      <p:sp>
        <p:nvSpPr>
          <p:cNvPr id="3" name="Text 1"/>
          <p:cNvSpPr/>
          <p:nvPr/>
        </p:nvSpPr>
        <p:spPr>
          <a:xfrm>
            <a:off x="418028" y="822960"/>
            <a:ext cx="13794343" cy="167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Успішність функції підбору необхідно вимірювати систематично. Ключові метрики допомагають визначити зони для покращення та обґрунтувати інвестиції в розвиток процесів.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18028" y="1159788"/>
            <a:ext cx="3350538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42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1439942" y="1635204"/>
            <a:ext cx="1306592" cy="163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Time to Hire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18028" y="1861066"/>
            <a:ext cx="3350538" cy="334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Середня кількість днів від публікації вакансії до прийняття оффера кандидатом</a:t>
            </a:r>
            <a:endParaRPr lang="en-US" sz="800" dirty="0"/>
          </a:p>
        </p:txBody>
      </p:sp>
      <p:sp>
        <p:nvSpPr>
          <p:cNvPr id="7" name="Text 5"/>
          <p:cNvSpPr/>
          <p:nvPr/>
        </p:nvSpPr>
        <p:spPr>
          <a:xfrm>
            <a:off x="3899178" y="1159788"/>
            <a:ext cx="3350657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$15K</a:t>
            </a:r>
            <a:endParaRPr lang="en-US" sz="2700" dirty="0"/>
          </a:p>
        </p:txBody>
      </p:sp>
      <p:sp>
        <p:nvSpPr>
          <p:cNvPr id="8" name="Text 6"/>
          <p:cNvSpPr/>
          <p:nvPr/>
        </p:nvSpPr>
        <p:spPr>
          <a:xfrm>
            <a:off x="4921210" y="1635204"/>
            <a:ext cx="1306592" cy="163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Cost per Hire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3899178" y="1861066"/>
            <a:ext cx="3350657" cy="334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Загальні витрати на підбір одного співробітника, включаючи рекламу, час рекрутера та інструменти</a:t>
            </a:r>
            <a:endParaRPr lang="en-US" sz="800" dirty="0"/>
          </a:p>
        </p:txBody>
      </p:sp>
      <p:sp>
        <p:nvSpPr>
          <p:cNvPr id="10" name="Text 8"/>
          <p:cNvSpPr/>
          <p:nvPr/>
        </p:nvSpPr>
        <p:spPr>
          <a:xfrm>
            <a:off x="7380446" y="1159788"/>
            <a:ext cx="3350657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87%</a:t>
            </a:r>
            <a:endParaRPr lang="en-US" sz="2700" dirty="0"/>
          </a:p>
        </p:txBody>
      </p:sp>
      <p:sp>
        <p:nvSpPr>
          <p:cNvPr id="11" name="Text 9"/>
          <p:cNvSpPr/>
          <p:nvPr/>
        </p:nvSpPr>
        <p:spPr>
          <a:xfrm>
            <a:off x="8402479" y="1635204"/>
            <a:ext cx="1306592" cy="163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Quality of Hire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7380446" y="1861066"/>
            <a:ext cx="3350657" cy="334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Оцінка ефективності нових співробітників через 6-12 місяців після найму</a:t>
            </a:r>
            <a:endParaRPr lang="en-US" sz="800" dirty="0"/>
          </a:p>
        </p:txBody>
      </p:sp>
      <p:sp>
        <p:nvSpPr>
          <p:cNvPr id="13" name="Text 11"/>
          <p:cNvSpPr/>
          <p:nvPr/>
        </p:nvSpPr>
        <p:spPr>
          <a:xfrm>
            <a:off x="10861715" y="1159788"/>
            <a:ext cx="3350657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3.2</a:t>
            </a:r>
            <a:endParaRPr lang="en-US" sz="2700" dirty="0"/>
          </a:p>
        </p:txBody>
      </p:sp>
      <p:sp>
        <p:nvSpPr>
          <p:cNvPr id="14" name="Text 12"/>
          <p:cNvSpPr/>
          <p:nvPr/>
        </p:nvSpPr>
        <p:spPr>
          <a:xfrm>
            <a:off x="11793855" y="1635204"/>
            <a:ext cx="1486376" cy="163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Offer Acceptance Rate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10861715" y="1861066"/>
            <a:ext cx="3350657" cy="334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Відсоток прийнятих офферів від загальної кількості зроблених пропозицій</a:t>
            </a:r>
            <a:endParaRPr lang="en-US" sz="80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028" y="2312908"/>
            <a:ext cx="13794343" cy="7411164"/>
          </a:xfrm>
          <a:prstGeom prst="rect">
            <a:avLst/>
          </a:prstGeom>
        </p:spPr>
      </p:pic>
      <p:sp>
        <p:nvSpPr>
          <p:cNvPr id="17" name="Shape 14"/>
          <p:cNvSpPr/>
          <p:nvPr/>
        </p:nvSpPr>
        <p:spPr>
          <a:xfrm>
            <a:off x="6015157" y="9724073"/>
            <a:ext cx="104418" cy="104418"/>
          </a:xfrm>
          <a:prstGeom prst="roundRect">
            <a:avLst>
              <a:gd name="adj" fmla="val 17514"/>
            </a:avLst>
          </a:prstGeom>
          <a:solidFill>
            <a:srgbClr val="19331E"/>
          </a:solidFill>
          <a:ln/>
        </p:spPr>
      </p:sp>
      <p:sp>
        <p:nvSpPr>
          <p:cNvPr id="18" name="Text 15"/>
          <p:cNvSpPr/>
          <p:nvPr/>
        </p:nvSpPr>
        <p:spPr>
          <a:xfrm>
            <a:off x="6180534" y="9724073"/>
            <a:ext cx="1058466" cy="104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800"/>
              </a:lnSpc>
              <a:buNone/>
            </a:pPr>
            <a:r>
              <a:rPr 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Поточний показник</a:t>
            </a:r>
            <a:endParaRPr lang="en-US" sz="800" dirty="0"/>
          </a:p>
        </p:txBody>
      </p:sp>
      <p:sp>
        <p:nvSpPr>
          <p:cNvPr id="19" name="Shape 16"/>
          <p:cNvSpPr/>
          <p:nvPr/>
        </p:nvSpPr>
        <p:spPr>
          <a:xfrm>
            <a:off x="7391400" y="9724073"/>
            <a:ext cx="104418" cy="104418"/>
          </a:xfrm>
          <a:prstGeom prst="roundRect">
            <a:avLst>
              <a:gd name="adj" fmla="val 17514"/>
            </a:avLst>
          </a:prstGeom>
          <a:solidFill>
            <a:srgbClr val="346A3F"/>
          </a:solidFill>
          <a:ln/>
        </p:spPr>
      </p:sp>
      <p:sp>
        <p:nvSpPr>
          <p:cNvPr id="20" name="Text 17"/>
          <p:cNvSpPr/>
          <p:nvPr/>
        </p:nvSpPr>
        <p:spPr>
          <a:xfrm>
            <a:off x="7556778" y="9724073"/>
            <a:ext cx="1023699" cy="104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800"/>
              </a:lnSpc>
              <a:buNone/>
            </a:pPr>
            <a:r>
              <a:rPr lang="en-US" sz="8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Цільовий показник</a:t>
            </a:r>
            <a:endParaRPr lang="en-US" sz="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9942" y="529947"/>
            <a:ext cx="7716917" cy="11149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Тренди та майбутнє підбору персоналу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199942" y="1912382"/>
            <a:ext cx="713542" cy="1313021"/>
          </a:xfrm>
          <a:prstGeom prst="roundRect">
            <a:avLst>
              <a:gd name="adj" fmla="val 360058"/>
            </a:avLst>
          </a:prstGeom>
          <a:solidFill>
            <a:srgbClr val="E8F3E8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2946" y="2435066"/>
            <a:ext cx="267533" cy="26753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91839" y="2090738"/>
            <a:ext cx="2376726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AI та автоматизація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7091839" y="2476500"/>
            <a:ext cx="6825020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Штучний інтелект для скринінгу резюме, чат-боти для первинної комунікації, предиктивна аналітика для оцінки кандидатів</a:t>
            </a:r>
            <a:endParaRPr lang="en-US" sz="1400" dirty="0"/>
          </a:p>
        </p:txBody>
      </p:sp>
      <p:sp>
        <p:nvSpPr>
          <p:cNvPr id="8" name="Shape 4"/>
          <p:cNvSpPr/>
          <p:nvPr/>
        </p:nvSpPr>
        <p:spPr>
          <a:xfrm>
            <a:off x="6199942" y="3403759"/>
            <a:ext cx="713542" cy="1313021"/>
          </a:xfrm>
          <a:prstGeom prst="roundRect">
            <a:avLst>
              <a:gd name="adj" fmla="val 360058"/>
            </a:avLst>
          </a:prstGeom>
          <a:solidFill>
            <a:srgbClr val="E8F3E8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2946" y="3926443"/>
            <a:ext cx="267533" cy="2675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91839" y="3582114"/>
            <a:ext cx="2230160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Data-driven підхід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7091839" y="3967877"/>
            <a:ext cx="6825020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Прийняття рішень на основі даних, A/B тестування в рекрутингу, прогностична аналітика успішності найму</a:t>
            </a:r>
            <a:endParaRPr lang="en-US" sz="1400" dirty="0"/>
          </a:p>
        </p:txBody>
      </p:sp>
      <p:sp>
        <p:nvSpPr>
          <p:cNvPr id="12" name="Shape 7"/>
          <p:cNvSpPr/>
          <p:nvPr/>
        </p:nvSpPr>
        <p:spPr>
          <a:xfrm>
            <a:off x="6199942" y="4895136"/>
            <a:ext cx="713542" cy="1313021"/>
          </a:xfrm>
          <a:prstGeom prst="roundRect">
            <a:avLst>
              <a:gd name="adj" fmla="val 360058"/>
            </a:avLst>
          </a:prstGeom>
          <a:solidFill>
            <a:srgbClr val="E8F3E8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22946" y="5417820"/>
            <a:ext cx="267533" cy="2675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91839" y="5073491"/>
            <a:ext cx="2388751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Diversity &amp; Inclusion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7091839" y="5459254"/>
            <a:ext cx="6825020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Фокус на різноманітність, інклюзивні практики найму, подолання несвідомих упереджень через структуровані процеси</a:t>
            </a:r>
            <a:endParaRPr lang="en-US" sz="1400" dirty="0"/>
          </a:p>
        </p:txBody>
      </p:sp>
      <p:sp>
        <p:nvSpPr>
          <p:cNvPr id="16" name="Shape 10"/>
          <p:cNvSpPr/>
          <p:nvPr/>
        </p:nvSpPr>
        <p:spPr>
          <a:xfrm>
            <a:off x="6199942" y="6386513"/>
            <a:ext cx="713542" cy="1313021"/>
          </a:xfrm>
          <a:prstGeom prst="roundRect">
            <a:avLst>
              <a:gd name="adj" fmla="val 360058"/>
            </a:avLst>
          </a:prstGeom>
          <a:solidFill>
            <a:srgbClr val="E8F3E8"/>
          </a:solidFill>
          <a:ln/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22946" y="6909197"/>
            <a:ext cx="267533" cy="267533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091839" y="6564868"/>
            <a:ext cx="2230160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Віддалена робота</a:t>
            </a:r>
            <a:endParaRPr lang="en-US" sz="1750" dirty="0"/>
          </a:p>
        </p:txBody>
      </p:sp>
      <p:sp>
        <p:nvSpPr>
          <p:cNvPr id="19" name="Text 12"/>
          <p:cNvSpPr/>
          <p:nvPr/>
        </p:nvSpPr>
        <p:spPr>
          <a:xfrm>
            <a:off x="7091839" y="6950631"/>
            <a:ext cx="6825020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Глобальний пул талантів, віртуальний онбординг, нові виклики в оцінці та адаптації дистанційних співробітників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14323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Війна за таланти: новий виклик для бізнесу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65734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Термін "війна за таланти" описує інтенсивну конкуренцію між компаніями за залучення найкращих фахівців. Це явище радикально змінило баланс сил на ринку праці.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196947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Сьогодні талановиті кандидати можуть обирати між кількома пропозиціями, що змушує роботодавців переосмислювати свої стратегії залучення та утримання персоналу. Компанії, які не адаптуються до цієї реальності, ризикують втратити конкурентні позиції.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645700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Ця трансформація вимагає від HR-фахівців нових компетенцій: маркетингового мислення, навичок продажу бренду роботодавця та вміння будувати довгострокові відносини з талантами.</a:t>
            </a:r>
            <a:endParaRPr lang="en-US" sz="15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5325" y="478036"/>
            <a:ext cx="4346138" cy="543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висновки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95325" y="1438394"/>
            <a:ext cx="6407825" cy="834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Підбір персоналу трансформувався з адміністративної функції в стратегічну бізнес-функцію, що безпосередньо впливає на конкурентоспроможність організації.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695325" y="2429232"/>
            <a:ext cx="6407825" cy="556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Сучасний рекрутер повинен поєднувати стратегічне мислення, глибоке розуміння бізнесу, володіння технологіями та високі етичні стандарти.</a:t>
            </a:r>
            <a:endParaRPr lang="en-US" sz="1350" dirty="0"/>
          </a:p>
        </p:txBody>
      </p:sp>
      <p:sp>
        <p:nvSpPr>
          <p:cNvPr id="5" name="Shape 3"/>
          <p:cNvSpPr/>
          <p:nvPr/>
        </p:nvSpPr>
        <p:spPr>
          <a:xfrm>
            <a:off x="7534870" y="1569720"/>
            <a:ext cx="86916" cy="86916"/>
          </a:xfrm>
          <a:prstGeom prst="roundRect">
            <a:avLst>
              <a:gd name="adj" fmla="val 526025"/>
            </a:avLst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7795617" y="1477447"/>
            <a:ext cx="2847856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Стратегічне партнерство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795617" y="1922859"/>
            <a:ext cx="6147078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Рекрутер як бізнес-консультант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7534870" y="2640925"/>
            <a:ext cx="86916" cy="86916"/>
          </a:xfrm>
          <a:prstGeom prst="roundRect">
            <a:avLst>
              <a:gd name="adj" fmla="val 526025"/>
            </a:avLst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7795617" y="2548652"/>
            <a:ext cx="2173010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Проактивність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7795617" y="2994065"/>
            <a:ext cx="6147078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Формування кадрового резерву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7534870" y="3712131"/>
            <a:ext cx="86916" cy="86916"/>
          </a:xfrm>
          <a:prstGeom prst="roundRect">
            <a:avLst>
              <a:gd name="adj" fmla="val 526025"/>
            </a:avLst>
          </a:prstGeom>
          <a:solidFill>
            <a:srgbClr val="438951"/>
          </a:solidFill>
          <a:ln/>
        </p:spPr>
      </p:sp>
      <p:sp>
        <p:nvSpPr>
          <p:cNvPr id="12" name="Text 10"/>
          <p:cNvSpPr/>
          <p:nvPr/>
        </p:nvSpPr>
        <p:spPr>
          <a:xfrm>
            <a:off x="7795617" y="3619857"/>
            <a:ext cx="2173010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Повний цикл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7795617" y="4065270"/>
            <a:ext cx="6147078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Контроль усіх етапів найму</a:t>
            </a:r>
            <a:endParaRPr lang="en-US" sz="1350" dirty="0"/>
          </a:p>
        </p:txBody>
      </p:sp>
      <p:sp>
        <p:nvSpPr>
          <p:cNvPr id="14" name="Shape 12"/>
          <p:cNvSpPr/>
          <p:nvPr/>
        </p:nvSpPr>
        <p:spPr>
          <a:xfrm>
            <a:off x="7534870" y="4783336"/>
            <a:ext cx="86916" cy="86916"/>
          </a:xfrm>
          <a:prstGeom prst="roundRect">
            <a:avLst>
              <a:gd name="adj" fmla="val 526025"/>
            </a:avLst>
          </a:prstGeom>
          <a:solidFill>
            <a:srgbClr val="438951"/>
          </a:solidFill>
          <a:ln/>
        </p:spPr>
      </p:sp>
      <p:sp>
        <p:nvSpPr>
          <p:cNvPr id="15" name="Text 13"/>
          <p:cNvSpPr/>
          <p:nvPr/>
        </p:nvSpPr>
        <p:spPr>
          <a:xfrm>
            <a:off x="7795617" y="4691063"/>
            <a:ext cx="2674739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Юридична грамотність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7795617" y="5136475"/>
            <a:ext cx="6147078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Знання законодавства та етики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7534870" y="5854541"/>
            <a:ext cx="86916" cy="86916"/>
          </a:xfrm>
          <a:prstGeom prst="roundRect">
            <a:avLst>
              <a:gd name="adj" fmla="val 526025"/>
            </a:avLst>
          </a:prstGeom>
          <a:solidFill>
            <a:srgbClr val="438951"/>
          </a:solidFill>
          <a:ln/>
        </p:spPr>
      </p:sp>
      <p:sp>
        <p:nvSpPr>
          <p:cNvPr id="18" name="Text 16"/>
          <p:cNvSpPr/>
          <p:nvPr/>
        </p:nvSpPr>
        <p:spPr>
          <a:xfrm>
            <a:off x="7795617" y="5762268"/>
            <a:ext cx="2966442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Вимірювання результатів</a:t>
            </a:r>
            <a:endParaRPr lang="en-US" sz="1700" dirty="0"/>
          </a:p>
        </p:txBody>
      </p:sp>
      <p:sp>
        <p:nvSpPr>
          <p:cNvPr id="19" name="Text 17"/>
          <p:cNvSpPr/>
          <p:nvPr/>
        </p:nvSpPr>
        <p:spPr>
          <a:xfrm>
            <a:off x="7795617" y="6207681"/>
            <a:ext cx="6147078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Метрики та аналітика ефективності</a:t>
            </a:r>
            <a:endParaRPr lang="en-US" sz="1350" dirty="0"/>
          </a:p>
        </p:txBody>
      </p:sp>
      <p:sp>
        <p:nvSpPr>
          <p:cNvPr id="20" name="Shape 18"/>
          <p:cNvSpPr/>
          <p:nvPr/>
        </p:nvSpPr>
        <p:spPr>
          <a:xfrm>
            <a:off x="7534870" y="6925747"/>
            <a:ext cx="86916" cy="86916"/>
          </a:xfrm>
          <a:prstGeom prst="roundRect">
            <a:avLst>
              <a:gd name="adj" fmla="val 526025"/>
            </a:avLst>
          </a:prstGeom>
          <a:solidFill>
            <a:srgbClr val="438951"/>
          </a:solidFill>
          <a:ln/>
        </p:spPr>
      </p:sp>
      <p:sp>
        <p:nvSpPr>
          <p:cNvPr id="21" name="Text 19"/>
          <p:cNvSpPr/>
          <p:nvPr/>
        </p:nvSpPr>
        <p:spPr>
          <a:xfrm>
            <a:off x="7795617" y="6833473"/>
            <a:ext cx="2407920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Адаптація до трендів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7795617" y="7278886"/>
            <a:ext cx="6147078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Готовність до змін та інновацій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4543"/>
            <a:ext cx="945249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Еволюція функції підбору персоналу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303770" y="2121456"/>
            <a:ext cx="22860" cy="5003602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4" name="Shape 2"/>
          <p:cNvSpPr/>
          <p:nvPr/>
        </p:nvSpPr>
        <p:spPr>
          <a:xfrm>
            <a:off x="6519505" y="2333268"/>
            <a:ext cx="595313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5" name="Shape 3"/>
          <p:cNvSpPr/>
          <p:nvPr/>
        </p:nvSpPr>
        <p:spPr>
          <a:xfrm>
            <a:off x="7091958" y="2121456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6" name="Text 4"/>
          <p:cNvSpPr/>
          <p:nvPr/>
        </p:nvSpPr>
        <p:spPr>
          <a:xfrm>
            <a:off x="7166372" y="215866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3159919" y="2189678"/>
            <a:ext cx="316301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1950-1970: Відділ кадрів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2618899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Пасивне оформлення документів, ведення особових справ, адміністративні функції. Фокус на дотриманні законодавства.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515582" y="3523893"/>
            <a:ext cx="595313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10" name="Shape 8"/>
          <p:cNvSpPr/>
          <p:nvPr/>
        </p:nvSpPr>
        <p:spPr>
          <a:xfrm>
            <a:off x="7091958" y="3312081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11" name="Text 9"/>
          <p:cNvSpPr/>
          <p:nvPr/>
        </p:nvSpPr>
        <p:spPr>
          <a:xfrm>
            <a:off x="7166372" y="334928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8307467" y="3380303"/>
            <a:ext cx="46228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1980-1990: Управління персоналом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8307467" y="3809524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Розширення функцій: навчання, мотивація, оцінка ефективності. Перші спроби систематизації процесів найму.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6519505" y="4550212"/>
            <a:ext cx="595313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15" name="Shape 13"/>
          <p:cNvSpPr/>
          <p:nvPr/>
        </p:nvSpPr>
        <p:spPr>
          <a:xfrm>
            <a:off x="7091958" y="4338399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16" name="Text 14"/>
          <p:cNvSpPr/>
          <p:nvPr/>
        </p:nvSpPr>
        <p:spPr>
          <a:xfrm>
            <a:off x="7166372" y="437560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793790" y="4406622"/>
            <a:ext cx="552914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2000-2010: Управління людськими ресурсами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5146000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Стратегічне партнерство з бізнесом, розвиток HR-аналітики, впровадження автоматизованих систем підбору (ATS).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515582" y="5628680"/>
            <a:ext cx="595313" cy="22860"/>
          </a:xfrm>
          <a:prstGeom prst="roundRect">
            <a:avLst>
              <a:gd name="adj" fmla="val 781396"/>
            </a:avLst>
          </a:prstGeom>
          <a:solidFill>
            <a:srgbClr val="CED9CE"/>
          </a:solidFill>
          <a:ln/>
        </p:spPr>
      </p:sp>
      <p:sp>
        <p:nvSpPr>
          <p:cNvPr id="20" name="Shape 18"/>
          <p:cNvSpPr/>
          <p:nvPr/>
        </p:nvSpPr>
        <p:spPr>
          <a:xfrm>
            <a:off x="7091958" y="5416867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E8F3E8"/>
          </a:solidFill>
          <a:ln/>
        </p:spPr>
      </p:sp>
      <p:sp>
        <p:nvSpPr>
          <p:cNvPr id="21" name="Text 19"/>
          <p:cNvSpPr/>
          <p:nvPr/>
        </p:nvSpPr>
        <p:spPr>
          <a:xfrm>
            <a:off x="7166372" y="545407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8307467" y="5485090"/>
            <a:ext cx="49664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2010-сьогодні: Управління талантами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8307467" y="5914311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Проактивний пошук, employer branding, candidate experience, використання Big Data та штучного інтелекту в підборі.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19118"/>
            <a:ext cx="117299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Підбір персоналу в реалізації бізнес-стратегії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33685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Ефективний підбір персоналу — це не окрема функція, а невід'ємна частина загальної стратегії компанії. Кожне рішення про найм має бути узгоджене з довгостроковими цілями організації.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5195173"/>
            <a:ext cx="4215289" cy="2096095"/>
          </a:xfrm>
          <a:prstGeom prst="roundRect">
            <a:avLst>
              <a:gd name="adj" fmla="val 8522"/>
            </a:avLst>
          </a:prstGeom>
          <a:solidFill>
            <a:srgbClr val="E8F3E8"/>
          </a:solidFill>
          <a:ln/>
        </p:spPr>
      </p:sp>
      <p:sp>
        <p:nvSpPr>
          <p:cNvPr id="6" name="Text 3"/>
          <p:cNvSpPr/>
          <p:nvPr/>
        </p:nvSpPr>
        <p:spPr>
          <a:xfrm>
            <a:off x="992148" y="5393531"/>
            <a:ext cx="26165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Стратегія зростання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2148" y="5822752"/>
            <a:ext cx="38185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Масштабування команд, пошук універсальних спеціалістів з потенціалом до розвитку, акцент на швидкості найму.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5195173"/>
            <a:ext cx="4215408" cy="2096095"/>
          </a:xfrm>
          <a:prstGeom prst="roundRect">
            <a:avLst>
              <a:gd name="adj" fmla="val 8522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5405795" y="5393531"/>
            <a:ext cx="28039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Стратегія оптимізації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5405795" y="5822752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Селективний підхід до найму, фокус на внутрішній мобільності, пошук мультифункціональних фахівців.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9621203" y="5195173"/>
            <a:ext cx="4215289" cy="2096095"/>
          </a:xfrm>
          <a:prstGeom prst="roundRect">
            <a:avLst>
              <a:gd name="adj" fmla="val 8522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9819561" y="5393531"/>
            <a:ext cx="25667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Стратегія інновацій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9819561" y="5822752"/>
            <a:ext cx="38185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Залучення експертів з унікальними компетенціями, створення інноваційної культури через diversity hiring.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4996"/>
            <a:ext cx="1091100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Рекрутер як стратегічний партнер бізнесу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99108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Традиційна роль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56151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Реагування на заявки керівників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94847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Пошук кандидатів за типовими вимогами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33542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Фокус на швидкості закриття вакансії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72237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Мінімальне занурення в бізнес-контекст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10932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Виконання адміністративних завдань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2991088"/>
            <a:ext cx="449794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Роль стратегічного партнера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7564874" y="356151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Консультування керівників щодо потреб у талантах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394847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Аналіз ринку та прогнозування трендів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4874" y="433542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Участь у плануванні бізнес-цілей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64874" y="472237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Розробка EVP (Employee Value Proposition)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564874" y="510932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Вплив на організаційну культуру через найм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71952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Сучасний рекрутер повинен розуміти бізнес-модель компанії, конкурентне середовище та специфіку індустрії, щоб приймати обґрунтовані рішення про найм.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14800"/>
            <a:ext cx="130428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Реактивний vs. Проактивний підбір</a:t>
            </a:r>
            <a:endParaRPr lang="en-US" sz="7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4223"/>
            <a:ext cx="886277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Два підходи до підбору персоналу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21136"/>
            <a:ext cx="6422231" cy="4404241"/>
          </a:xfrm>
          <a:prstGeom prst="roundRect">
            <a:avLst>
              <a:gd name="adj" fmla="val 2491"/>
            </a:avLst>
          </a:prstGeom>
          <a:solidFill>
            <a:srgbClr val="FAFFFA"/>
          </a:solidFill>
          <a:ln w="22860">
            <a:solidFill>
              <a:srgbClr val="438951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930" y="2421136"/>
            <a:ext cx="91440" cy="4404241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26423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Реактивний підбір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3071574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Суть: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Реагування на поточні потреби в персоналі після виникнення вакансії.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1083588" y="3825716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Коли використовується: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Незаплановане звільнення, раптове розширення проєкту, масовий підбір сезонного персоналу.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83588" y="4897398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Переваги: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Чіткі терміни, конкретні вимоги, легше виміряти результат.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1083588" y="5651540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Недоліки: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Часовий тиск, обмежений вибір кандидатів, вищі витрати на термінові пошуки.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414379" y="2421136"/>
            <a:ext cx="6422231" cy="4404241"/>
          </a:xfrm>
          <a:prstGeom prst="roundRect">
            <a:avLst>
              <a:gd name="adj" fmla="val 2491"/>
            </a:avLst>
          </a:prstGeom>
          <a:solidFill>
            <a:srgbClr val="FAFFFA"/>
          </a:solidFill>
          <a:ln w="22860">
            <a:solidFill>
              <a:srgbClr val="4A644E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7391519" y="2421136"/>
            <a:ext cx="91440" cy="4404241"/>
          </a:xfrm>
          <a:prstGeom prst="roundRect">
            <a:avLst>
              <a:gd name="adj" fmla="val 195349"/>
            </a:avLst>
          </a:prstGeom>
          <a:solidFill>
            <a:srgbClr val="4A644E"/>
          </a:solidFill>
          <a:ln/>
        </p:spPr>
      </p:sp>
      <p:sp>
        <p:nvSpPr>
          <p:cNvPr id="12" name="Text 10"/>
          <p:cNvSpPr/>
          <p:nvPr/>
        </p:nvSpPr>
        <p:spPr>
          <a:xfrm>
            <a:off x="7704177" y="2642354"/>
            <a:ext cx="26322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Проактивний підбір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7704177" y="3071574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Суть: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Формування кадрового резерву та побудова відносин з потенційними кандидатами до виникнення потреби.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704177" y="4143256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Коли використовується: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Стратегічне планування розвитку, дефіцитні спеціалізації, підготовка до масштабування.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704177" y="5214938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Переваги: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Доступ до кращих кандидатів, нижчі витрати на найм, швидше закриття вакансій.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704177" y="5969079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Недоліки: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Потребує постійних інвестицій часу та ресурсів без гарантованого результату.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31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9114" y="524351"/>
            <a:ext cx="7618571" cy="1191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Повний цикл підбору персоналу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249114" y="2002155"/>
            <a:ext cx="7618571" cy="915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Повний цикл підбору (full-cycle recruiting) — це комплексний процес, де один рекрутер відповідає за всі етапи найму від аналізу потреби до успішного завершення випробувального терміну нового співробітника.</a:t>
            </a:r>
            <a:endParaRPr lang="en-US" sz="15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114" y="3132058"/>
            <a:ext cx="953453" cy="11441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393186" y="3322677"/>
            <a:ext cx="2383750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Аналіз потреби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7393186" y="3734991"/>
            <a:ext cx="6474500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Визначення вакансії та вимог</a:t>
            </a:r>
            <a:endParaRPr lang="en-US" sz="15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114" y="4276249"/>
            <a:ext cx="953453" cy="114419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393186" y="4466868"/>
            <a:ext cx="2383750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Пошук кандидатів</a:t>
            </a: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7393186" y="4879181"/>
            <a:ext cx="6474500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Sourcing та залучення</a:t>
            </a:r>
            <a:endParaRPr lang="en-US" sz="15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114" y="5420439"/>
            <a:ext cx="953453" cy="114419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393186" y="5611058"/>
            <a:ext cx="2383750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Відбір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7393186" y="6023372"/>
            <a:ext cx="6474500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Скринінг, інтерв'ю, оцінка</a:t>
            </a:r>
            <a:endParaRPr lang="en-US" sz="150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114" y="6564630"/>
            <a:ext cx="953453" cy="114419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393186" y="6755249"/>
            <a:ext cx="2476500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Прийняття рішення</a:t>
            </a:r>
            <a:endParaRPr lang="en-US" sz="1850" dirty="0"/>
          </a:p>
        </p:txBody>
      </p:sp>
      <p:sp>
        <p:nvSpPr>
          <p:cNvPr id="16" name="Text 9"/>
          <p:cNvSpPr/>
          <p:nvPr/>
        </p:nvSpPr>
        <p:spPr>
          <a:xfrm>
            <a:off x="7393186" y="7167563"/>
            <a:ext cx="6474500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Оффер та онбординг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636"/>
            <a:ext cx="1162157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Ключові зацікавлені сторони процесу найму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551748" y="20409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Кандидати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470190"/>
            <a:ext cx="42388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Очікують прозорості, швидкості та поваги в процесі</a:t>
            </a:r>
            <a:endParaRPr lang="en-US" sz="15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788" y="3036391"/>
            <a:ext cx="279083" cy="2790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040969"/>
            <a:ext cx="29576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Керівники-замовники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597628" y="2470190"/>
            <a:ext cx="423898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Потребують якісних кандидатів у короткі терміни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3173" y="3036391"/>
            <a:ext cx="279083" cy="2790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94463" y="3661767"/>
            <a:ext cx="27206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Команда, що наймає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994463" y="4090988"/>
            <a:ext cx="38421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Зацікавлена в культурній відповідності та компетентності</a:t>
            </a:r>
            <a:endParaRPr lang="en-US" sz="15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0984" y="4054376"/>
            <a:ext cx="279083" cy="27908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5282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Топ-менеджмент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9597628" y="5711904"/>
            <a:ext cx="423898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Очікує досягнення бізнес-цілей через правильний найм</a:t>
            </a:r>
            <a:endParaRPr lang="en-US" sz="15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63173" y="5072360"/>
            <a:ext cx="279083" cy="27908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551748" y="54415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Юридичний відділ</a:t>
            </a:r>
            <a:endParaRPr lang="en-US" sz="1950" dirty="0"/>
          </a:p>
        </p:txBody>
      </p:sp>
      <p:sp>
        <p:nvSpPr>
          <p:cNvPr id="20" name="Text 10"/>
          <p:cNvSpPr/>
          <p:nvPr/>
        </p:nvSpPr>
        <p:spPr>
          <a:xfrm>
            <a:off x="793790" y="5870734"/>
            <a:ext cx="423886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Забезпечує відповідність законодавству</a:t>
            </a:r>
            <a:endParaRPr lang="en-US" sz="15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87788" y="5072360"/>
            <a:ext cx="279083" cy="279083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2154912" y="36617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Фінансовий відділ</a:t>
            </a:r>
            <a:endParaRPr lang="en-US" sz="1950" dirty="0"/>
          </a:p>
        </p:txBody>
      </p:sp>
      <p:sp>
        <p:nvSpPr>
          <p:cNvPr id="24" name="Text 12"/>
          <p:cNvSpPr/>
          <p:nvPr/>
        </p:nvSpPr>
        <p:spPr>
          <a:xfrm>
            <a:off x="793790" y="4090988"/>
            <a:ext cx="384202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Контролює бюджет на найм та компенсації</a:t>
            </a:r>
            <a:endParaRPr lang="en-US" sz="1550" dirty="0"/>
          </a:p>
        </p:txBody>
      </p:sp>
      <p:pic>
        <p:nvPicPr>
          <p:cNvPr id="25" name="Image 10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2653" y="1911548"/>
            <a:ext cx="4564975" cy="4564975"/>
          </a:xfrm>
          <a:prstGeom prst="rect">
            <a:avLst/>
          </a:prstGeom>
        </p:spPr>
      </p:pic>
      <p:pic>
        <p:nvPicPr>
          <p:cNvPr id="26" name="Image 11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99976" y="4054376"/>
            <a:ext cx="279083" cy="279083"/>
          </a:xfrm>
          <a:prstGeom prst="rect">
            <a:avLst/>
          </a:prstGeom>
        </p:spPr>
      </p:pic>
      <p:sp>
        <p:nvSpPr>
          <p:cNvPr id="27" name="Text 13"/>
          <p:cNvSpPr/>
          <p:nvPr/>
        </p:nvSpPr>
        <p:spPr>
          <a:xfrm>
            <a:off x="793790" y="669976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Успішне управління очікуваннями всіх сторін — ключова навичка професійного рекрутера. Це вимагає постійної комунікації, встановлення реалістичних очікувань та балансування різних інтересів.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2025-10-28T15:24:25Z</dcterms:created>
  <dcterms:modified xsi:type="dcterms:W3CDTF">2025-10-28T15:24:25Z</dcterms:modified>
</cp:coreProperties>
</file>