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Fraunces Extra Bold"/>
      <p:regular r:id="rId27"/>
    </p:embeddedFont>
    <p:embeddedFont>
      <p:font typeface="Fraunces Extra Bold"/>
      <p:regular r:id="rId28"/>
    </p:embeddedFont>
    <p:embeddedFont>
      <p:font typeface="Nobile"/>
      <p:regular r:id="rId29"/>
    </p:embeddedFont>
    <p:embeddedFont>
      <p:font typeface="Nobile"/>
      <p:regular r:id="rId30"/>
    </p:embeddedFont>
    <p:embeddedFont>
      <p:font typeface="Nobile"/>
      <p:regular r:id="rId31"/>
    </p:embeddedFont>
    <p:embeddedFont>
      <p:font typeface="Nobile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image" Target="../media/image-11-4.svg"/><Relationship Id="rId5" Type="http://schemas.openxmlformats.org/officeDocument/2006/relationships/image" Target="../media/image-11-5.png"/><Relationship Id="rId6" Type="http://schemas.openxmlformats.org/officeDocument/2006/relationships/image" Target="../media/image-11-6.svg"/><Relationship Id="rId7" Type="http://schemas.openxmlformats.org/officeDocument/2006/relationships/image" Target="../media/image-11-7.png"/><Relationship Id="rId8" Type="http://schemas.openxmlformats.org/officeDocument/2006/relationships/image" Target="../media/image-11-8.svg"/><Relationship Id="rId9" Type="http://schemas.openxmlformats.org/officeDocument/2006/relationships/image" Target="../media/image-11-9.png"/><Relationship Id="rId10" Type="http://schemas.openxmlformats.org/officeDocument/2006/relationships/image" Target="../media/image-11-10.svg"/><Relationship Id="rId11" Type="http://schemas.openxmlformats.org/officeDocument/2006/relationships/image" Target="../media/image-11-11.png"/><Relationship Id="rId12" Type="http://schemas.openxmlformats.org/officeDocument/2006/relationships/image" Target="../media/image-11-12.svg"/><Relationship Id="rId13" Type="http://schemas.openxmlformats.org/officeDocument/2006/relationships/slideLayout" Target="../slideLayouts/slideLayout12.xml"/><Relationship Id="rId1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svg"/><Relationship Id="rId4" Type="http://schemas.openxmlformats.org/officeDocument/2006/relationships/image" Target="../media/image-14-4.png"/><Relationship Id="rId5" Type="http://schemas.openxmlformats.org/officeDocument/2006/relationships/image" Target="../media/image-14-5.svg"/><Relationship Id="rId6" Type="http://schemas.openxmlformats.org/officeDocument/2006/relationships/image" Target="../media/image-14-6.png"/><Relationship Id="rId7" Type="http://schemas.openxmlformats.org/officeDocument/2006/relationships/image" Target="../media/image-14-7.svg"/><Relationship Id="rId8" Type="http://schemas.openxmlformats.org/officeDocument/2006/relationships/image" Target="../media/image-14-8.png"/><Relationship Id="rId9" Type="http://schemas.openxmlformats.org/officeDocument/2006/relationships/image" Target="../media/image-14-9.svg"/><Relationship Id="rId10" Type="http://schemas.openxmlformats.org/officeDocument/2006/relationships/image" Target="../media/image-14-10.png"/><Relationship Id="rId11" Type="http://schemas.openxmlformats.org/officeDocument/2006/relationships/slideLayout" Target="../slideLayouts/slideLayout15.xml"/><Relationship Id="rId1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image" Target="../media/image-19-6.png"/><Relationship Id="rId7" Type="http://schemas.openxmlformats.org/officeDocument/2006/relationships/slideLayout" Target="../slideLayouts/slideLayout20.xml"/><Relationship Id="rId8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image" Target="../media/image-6-10.png"/><Relationship Id="rId11" Type="http://schemas.openxmlformats.org/officeDocument/2006/relationships/image" Target="../media/image-6-11.png"/><Relationship Id="rId12" Type="http://schemas.openxmlformats.org/officeDocument/2006/relationships/image" Target="../media/image-6-12.svg"/><Relationship Id="rId13" Type="http://schemas.openxmlformats.org/officeDocument/2006/relationships/image" Target="../media/image-6-13.png"/><Relationship Id="rId14" Type="http://schemas.openxmlformats.org/officeDocument/2006/relationships/image" Target="../media/image-6-14.png"/><Relationship Id="rId15" Type="http://schemas.openxmlformats.org/officeDocument/2006/relationships/image" Target="../media/image-6-15.svg"/><Relationship Id="rId16" Type="http://schemas.openxmlformats.org/officeDocument/2006/relationships/slideLayout" Target="../slideLayouts/slideLayout7.xml"/><Relationship Id="rId1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283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Бренд роботодавця та ціннісна пропозиція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56616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Стратегічний підхід до побудови привабливого іміджу компанії на ринку праці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203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4502" y="2952750"/>
            <a:ext cx="6559391" cy="605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Критичні точки взаємодії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74502" y="4041815"/>
            <a:ext cx="37407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Цифрові точки контакту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774502" y="4598313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Опис вакансії на job-порталах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74502" y="4975741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Кар'єрна сторінка сайту компанії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74502" y="5353169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Форма подачі заявки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74502" y="5730597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Автоматичні email-повідомлення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74502" y="6108025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Календар для запису на співбесіду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74502" y="6485453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Відео-інтерв'ю платформи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7559040" y="4041815"/>
            <a:ext cx="36934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Людські точки контакту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7559040" y="4598313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Перший дзвінок від рекрутера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559040" y="4975741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Телефонне інтерв'ю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559040" y="5353169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Зустріч в офісі (враження від reception)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7559040" y="5730597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Співбесіда з менеджером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7559040" y="6108025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Презентація оффера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7559040" y="6485453"/>
            <a:ext cx="630447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Комунікація при відмові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774502" y="7080647"/>
            <a:ext cx="13081397" cy="619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Кожна точка взаємодії — це можливість посилити або послабити бренд роботодавця. Компанії повинні "проектувати" ці моменти так само ретельно, як дизайнери проектують користувацький досвід продукту.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79" y="488990"/>
            <a:ext cx="5686187" cy="555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Кар'єрний сайт компанії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1279" y="1400294"/>
            <a:ext cx="13207841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Кар'єрний сайт (або careers-розділ корпоративного сайту) — це головний digital-інструмент комунікації ЦПР та залучення кандидатів. Це "вітрина" компанії як роботодавця, яка має відповідати на всі питання потенційних співробітників.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1279" y="2169438"/>
            <a:ext cx="444579" cy="44457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11279" y="2836307"/>
            <a:ext cx="2222897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Сторінка "Про нас"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11279" y="3220760"/>
            <a:ext cx="6492716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Історія компанії, місія, цінності, команда керівників. Чіткий опис того, чим займається бізнес.</a:t>
            </a:r>
            <a:endParaRPr lang="en-US" sz="14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6285" y="2169438"/>
            <a:ext cx="444579" cy="44457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26285" y="2836307"/>
            <a:ext cx="2222897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Переваги роботи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426285" y="3220760"/>
            <a:ext cx="6492835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Детальний опис ЦПР: компенсації, розвиток, культура, баланс. Візуалізація соціального пакету.</a:t>
            </a:r>
            <a:endParaRPr lang="en-US" sz="14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279" y="4145518"/>
            <a:ext cx="444579" cy="44457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11279" y="4812387"/>
            <a:ext cx="2222897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Життя в компанії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11279" y="5196840"/>
            <a:ext cx="6492716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Фото та відео з офісу, корпоративів, робочих процесів. Сторітелінг від співробітників.</a:t>
            </a:r>
            <a:endParaRPr lang="en-US" sz="14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6285" y="4145518"/>
            <a:ext cx="444579" cy="44457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26285" y="4812387"/>
            <a:ext cx="2222897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Вакансії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7426285" y="5196840"/>
            <a:ext cx="6492835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Зручний пошук за категоріями, локаціями. Докладні описи посад з чітким ЦПР.</a:t>
            </a:r>
            <a:endParaRPr lang="en-US" sz="140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1279" y="6121598"/>
            <a:ext cx="444579" cy="44457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11279" y="6788468"/>
            <a:ext cx="3225879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Різноманітність та інклюзія</a:t>
            </a:r>
            <a:endParaRPr lang="en-US" sz="1750" dirty="0"/>
          </a:p>
        </p:txBody>
      </p:sp>
      <p:sp>
        <p:nvSpPr>
          <p:cNvPr id="18" name="Text 11"/>
          <p:cNvSpPr/>
          <p:nvPr/>
        </p:nvSpPr>
        <p:spPr>
          <a:xfrm>
            <a:off x="711279" y="7172920"/>
            <a:ext cx="6492716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Політика компанії щодо рівності, підтримки різних груп, створення inclusive-середовища.</a:t>
            </a:r>
            <a:endParaRPr lang="en-US" sz="1400" dirty="0"/>
          </a:p>
        </p:txBody>
      </p:sp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6285" y="6121598"/>
            <a:ext cx="444579" cy="444579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426285" y="6788468"/>
            <a:ext cx="2336840" cy="277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FAQ для кандидатів</a:t>
            </a:r>
            <a:endParaRPr lang="en-US" sz="1750" dirty="0"/>
          </a:p>
        </p:txBody>
      </p:sp>
      <p:sp>
        <p:nvSpPr>
          <p:cNvPr id="21" name="Text 13"/>
          <p:cNvSpPr/>
          <p:nvPr/>
        </p:nvSpPr>
        <p:spPr>
          <a:xfrm>
            <a:off x="7426285" y="7172920"/>
            <a:ext cx="6492835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Відповіді на типові питання про процес відбору, релокацію, онбординг тощо.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9052"/>
            <a:ext cx="966716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Найкращі практики кар'єрних сайтів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005965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227183"/>
            <a:ext cx="28919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Мобільна оптимізація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2656403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Понад 60% кандидатів шукають роботу зі смартфонів. Сайт має бути адаптивним, з простою формою подачі заявки.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005965"/>
            <a:ext cx="64222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5597" y="2227183"/>
            <a:ext cx="33472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Швидкість завантаження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265640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Сайт повинен завантажуватися за 2-3 секунди. Повільні сторінки відштовхують кандидатів.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028599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5008" y="4249817"/>
            <a:ext cx="31592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Автентичність контенту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467903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Реальні фото співробітників, справжні історії, чесні відгуки замість stock-фото та загальних фраз.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4028599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35597" y="42498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Відео-контент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467903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Короткі відео (1-2 хв) про компанію, культуру, робочі процеси мають високу залученість.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733693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15008" y="5954911"/>
            <a:ext cx="27206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Легка подача заявки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15008" y="638413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Мінімум полів у формі, можливість прикріпити LinkedIn-профіль, збереження прогресу.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733693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35597" y="59549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Персоналізація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35597" y="638413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Контент адаптується під сегменти аудиторії (студенти, досвідчені фахівці, ветерани тощо).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752" y="468749"/>
            <a:ext cx="9169360" cy="532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Соціальні мережі для просування бренду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1752" y="1427321"/>
            <a:ext cx="2130743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LinkedIn</a:t>
            </a:r>
            <a:endParaRPr lang="en-US" sz="16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752" y="1885355"/>
            <a:ext cx="4099441" cy="409944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1752" y="6176486"/>
            <a:ext cx="4099441" cy="818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Основна платформа для B2B-рекрутингу. Публікація вакансій, контент про культуру, employee advocacy, таргетована реклама.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04579" y="1427321"/>
            <a:ext cx="2503170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Facebook та Instagram</a:t>
            </a:r>
            <a:endParaRPr lang="en-US" sz="16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579" y="1885355"/>
            <a:ext cx="4099441" cy="40994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04579" y="6176486"/>
            <a:ext cx="4099441" cy="818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Візуальний сторітелінг, охоплення молодшої аудиторії. Stories про робочі будні, life@company контент.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9727406" y="1427321"/>
            <a:ext cx="2130743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Telegram та інші</a:t>
            </a:r>
            <a:endParaRPr lang="en-US" sz="16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406" y="1885355"/>
            <a:ext cx="4236244" cy="423624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27406" y="6313289"/>
            <a:ext cx="4236244" cy="5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Канали для IT-компаній, швидка комунікація з кандидатами, нішеві спільноти професіоналів.</a:t>
            </a:r>
            <a:endParaRPr lang="en-US" sz="1300" dirty="0"/>
          </a:p>
        </p:txBody>
      </p:sp>
      <p:sp>
        <p:nvSpPr>
          <p:cNvPr id="12" name="Text 7"/>
          <p:cNvSpPr/>
          <p:nvPr/>
        </p:nvSpPr>
        <p:spPr>
          <a:xfrm>
            <a:off x="681752" y="7339846"/>
            <a:ext cx="13266896" cy="5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Соцмережі дозволяють показати "людське обличчя" компанії, транслювати культуру в реальному часі та взаємодіяти з кандидатами в неформальному середовищі. Ключ до успіху — регулярність публікацій, автентичність контенту та двостороння комунікація.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22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9693" y="435412"/>
            <a:ext cx="7877413" cy="989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Управління репутацією: сайти відгуків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119693" y="1662470"/>
            <a:ext cx="7877413" cy="506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Платформи відгуків співробітників (DOU, GlassCar, Robota.ua) мають величезний вплив на бренд роботодавця. До 85% кандидатів читають відгуки перед тим, як подавати заявку.</a:t>
            </a:r>
            <a:endParaRPr lang="en-US" sz="12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9106" y="2352199"/>
            <a:ext cx="237411" cy="23741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634163" y="2347317"/>
            <a:ext cx="2097643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Моніторинг відгуків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6634163" y="2689503"/>
            <a:ext cx="7362944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Регулярне відстеження коментарів на всіх платформах, аналіз рейтингів та тенденцій</a:t>
            </a:r>
            <a:endParaRPr lang="en-US" sz="12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9106" y="3264337"/>
            <a:ext cx="237411" cy="23741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634163" y="3259455"/>
            <a:ext cx="2312075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Реагування на відгуки</a:t>
            </a:r>
            <a:endParaRPr lang="en-US" sz="1550" dirty="0"/>
          </a:p>
        </p:txBody>
      </p:sp>
      <p:sp>
        <p:nvSpPr>
          <p:cNvPr id="10" name="Text 5"/>
          <p:cNvSpPr/>
          <p:nvPr/>
        </p:nvSpPr>
        <p:spPr>
          <a:xfrm>
            <a:off x="6634163" y="3601641"/>
            <a:ext cx="7362944" cy="506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Професійні, емпатійні відповіді як на позитивні, так і на негативні коментарі. Демонстрація готовності вирішувати проблеми</a:t>
            </a:r>
            <a:endParaRPr lang="en-US" sz="12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9106" y="4429839"/>
            <a:ext cx="237411" cy="23741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634163" y="4424958"/>
            <a:ext cx="3414236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Заохочення позитивних відгуків</a:t>
            </a:r>
            <a:endParaRPr lang="en-US" sz="1550" dirty="0"/>
          </a:p>
        </p:txBody>
      </p:sp>
      <p:sp>
        <p:nvSpPr>
          <p:cNvPr id="13" name="Text 7"/>
          <p:cNvSpPr/>
          <p:nvPr/>
        </p:nvSpPr>
        <p:spPr>
          <a:xfrm>
            <a:off x="6634163" y="4767143"/>
            <a:ext cx="7362944" cy="506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Просити задоволених співробітників ділитися досвідом (етично, без примусу чи винагород)</a:t>
            </a:r>
            <a:endParaRPr lang="en-US" sz="12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9106" y="5595342"/>
            <a:ext cx="237411" cy="23741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634163" y="5590461"/>
            <a:ext cx="1979295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Аналіз критики</a:t>
            </a:r>
            <a:endParaRPr lang="en-US" sz="1550" dirty="0"/>
          </a:p>
        </p:txBody>
      </p:sp>
      <p:sp>
        <p:nvSpPr>
          <p:cNvPr id="16" name="Text 9"/>
          <p:cNvSpPr/>
          <p:nvPr/>
        </p:nvSpPr>
        <p:spPr>
          <a:xfrm>
            <a:off x="6634163" y="5932646"/>
            <a:ext cx="7362944" cy="506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Використання негативних відгуків як джерела інсайтів для покращення employee experience</a:t>
            </a:r>
            <a:endParaRPr lang="en-US" sz="1200" dirty="0"/>
          </a:p>
        </p:txBody>
      </p:sp>
      <p:sp>
        <p:nvSpPr>
          <p:cNvPr id="17" name="Shape 10"/>
          <p:cNvSpPr/>
          <p:nvPr/>
        </p:nvSpPr>
        <p:spPr>
          <a:xfrm>
            <a:off x="6119693" y="6617494"/>
            <a:ext cx="7877413" cy="1179314"/>
          </a:xfrm>
          <a:prstGeom prst="roundRect">
            <a:avLst>
              <a:gd name="adj" fmla="val 12084"/>
            </a:avLst>
          </a:prstGeom>
          <a:solidFill>
            <a:srgbClr val="CCE6D1"/>
          </a:solidFill>
          <a:ln/>
        </p:spPr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928" y="6844427"/>
            <a:ext cx="197882" cy="158234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6634043" y="6815257"/>
            <a:ext cx="7204829" cy="760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Важливо:</a:t>
            </a:r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Неможливо видалити всі негативні відгуки, та це й не потрібно. Кандидати більше довіряють компаніям зі змішаними відгуками, але професійними відповідями на критику.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7468" y="616148"/>
            <a:ext cx="7749064" cy="1089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Співробітники як амбасадори бренду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97468" y="1967627"/>
            <a:ext cx="7749064" cy="837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Поточні співробітники — найпотужніші промоутери бренду роботодавця. Їхнім відгукам довіряють у 3 рази більше, ніж офіційним повідомленням компанії. Employee advocacy перетворює команду на "армію" рекрутерів.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97468" y="3000970"/>
            <a:ext cx="3787378" cy="2120979"/>
          </a:xfrm>
          <a:prstGeom prst="roundRect">
            <a:avLst>
              <a:gd name="adj" fmla="val 7400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871776" y="3175278"/>
            <a:ext cx="3374112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Програма "Адвокатів бренду"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871776" y="3552230"/>
            <a:ext cx="3438763" cy="1395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Навчання співробітників ділитися контентом про компанію в соцмережах. Надання готових матеріалів для публікацій. Визнання активних амбасадорів.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4659154" y="3000970"/>
            <a:ext cx="3787378" cy="2120979"/>
          </a:xfrm>
          <a:prstGeom prst="roundRect">
            <a:avLst>
              <a:gd name="adj" fmla="val 7400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4833461" y="3175278"/>
            <a:ext cx="3438763" cy="544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Рекомендаційні програми (Referral)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4833461" y="3824645"/>
            <a:ext cx="3438763" cy="1116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Фінансове заохочення співробітників, які рекомендують кандидатів. Бонуси за успішне проходження випробувального терміну.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697468" y="5296257"/>
            <a:ext cx="7749064" cy="1283732"/>
          </a:xfrm>
          <a:prstGeom prst="roundRect">
            <a:avLst>
              <a:gd name="adj" fmla="val 12226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871776" y="5470565"/>
            <a:ext cx="3070622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Контент від співробітників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871776" y="5847517"/>
            <a:ext cx="7400449" cy="558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Інтерв'ю з членами команди, їхні історії кар'єрного зростання, поради для кандидатів. User-generated content для кар'єрного сайту.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697468" y="6776085"/>
            <a:ext cx="7749064" cy="837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 до успішної програми — щирість та добровільність. Співробітники повинні справді вірити в компанію, щоб стати її амбасадорами. Це ще раз підкреслює важливість сильного внутрішнього бренду.</a:t>
            </a:r>
            <a:endParaRPr lang="en-US" sz="13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38029" y="1300520"/>
            <a:ext cx="76985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Сторітелінг у описах вакансій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743319" y="241661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Традиційний опис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987040"/>
            <a:ext cx="49265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"Шукаємо Senior Developer. Вимоги: 5+ років досвіду, знання Python, Django. Обов'язки: розробка backend, code review, менторинг."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118253"/>
            <a:ext cx="4926568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❌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Сухо, шаблонно, не викликає емоцій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212086" y="241661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Сторітелінг підхід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6212086" y="2987040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"Ми розробляємо платформу, яка допомагає тисячам українських підприємців запускати бізнес онлайн. Наша команда з 12 інженерів працює над масштабуванням продукту, який вже обробляє 100K транзакцій щодня.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6212086" y="4435793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Ти приєднаєшся як Senior Backend Engineer і візьмеш під своє крило модуль платежів. Ментори двох джуніорів, архітектуриш рішення разом з CTO, впливаєш на product roadmap."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6212086" y="5567005"/>
            <a:ext cx="763202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✅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Контекст, місія, конкретика, роль у команді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629400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Сторітелінг у вакансіях створює емоційний зв'язок, допомагає кандидату уявити себе на позиції та зрозуміти свій внесок у більшу місію. Використовуйте конкретні приклади, цифри, деталі про команду та проєкти.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2570"/>
            <a:ext cx="1109138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Вплив сильного бренду на бізнес-метрики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2866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50%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849392" y="3531632"/>
            <a:ext cx="29633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Зниження cost per hire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960852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Сильний бренд роботодавця зменшує потребу в дорогих каналах залучення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116467" y="262866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2x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4116467" y="3531632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Зростання конверсії кандидатів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116467" y="4271010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Більше кандидатів погоджуються на оффери від компаній з позитивною репутацією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439144" y="262866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28%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7545348" y="3531632"/>
            <a:ext cx="2862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Підвищення retention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39144" y="3960852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Співробітники, чиї очікування збіглися з реальністю, довше працюють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761821" y="2628662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3x</a:t>
            </a:r>
            <a:endParaRPr lang="en-US" sz="5150" dirty="0"/>
          </a:p>
        </p:txBody>
      </p:sp>
      <p:sp>
        <p:nvSpPr>
          <p:cNvPr id="13" name="Text 11"/>
          <p:cNvSpPr/>
          <p:nvPr/>
        </p:nvSpPr>
        <p:spPr>
          <a:xfrm>
            <a:off x="10761821" y="3531632"/>
            <a:ext cx="30747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Збільшення referral hire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761821" y="4271010"/>
            <a:ext cx="30747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Задоволені співробітники активно рекомендують компанію знайомим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764411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Інвестиції в бренд роботодавця окупаються через зниження витрат на рекрутинг, зменшення плинності кадрів та підвищення продуктивності. Згідно з дослідженням LinkedIn, компанії з сильним брендом роботодавця отримують на 50% більше кваліфікованих кандидатів на позицію.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1803"/>
            <a:ext cx="823829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Позиціонування на ринку праці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087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Позиціонування бренду роботодавця — це визначення унікального місця компанії у свідомості кандидатів відносно конкурентів. Це відповідь на питання: "Чим ми відрізняємося від інших роботодавців у нашій індустрії?"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96703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281363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426262"/>
            <a:ext cx="25123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Аналіз конкурентів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3855482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Дослідження ЦПР, кар'єрних сайтів, відгуків співробітників ключових конкурентів на ринку праці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296703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3281363"/>
            <a:ext cx="4215408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3426262"/>
            <a:ext cx="42154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Визначення конкурентних переваг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4165640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Що ми пропонуємо краще або унікальне? Технології, культура, темп зростання, соціальна місія?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2967038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3281363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3426262"/>
            <a:ext cx="33064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Вибір цільових сегментів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3855482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Для яких груп кандидатів наші переваги найбільш релевантні? Junior, middle, senior? Які спеціалізації?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54654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5779770"/>
            <a:ext cx="6422112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924669"/>
            <a:ext cx="30377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Формулювання позиції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93790" y="6353889"/>
            <a:ext cx="642211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Створення чіткого positioning statement: "Для [цільова аудиторія], які хочуть [потреба], ми [унікальна пропозиція]"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414260" y="54654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414260" y="577977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2" name="Text 20"/>
          <p:cNvSpPr/>
          <p:nvPr/>
        </p:nvSpPr>
        <p:spPr>
          <a:xfrm>
            <a:off x="7414260" y="5924669"/>
            <a:ext cx="26121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Комунікація позиції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414260" y="635388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Інтеграція positioning у всі канали: вакансії, кар'єрний сайт, соцмережі, employer branding campaigns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42522" y="1530668"/>
            <a:ext cx="699408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Приклади позиціонування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47580"/>
            <a:ext cx="4215289" cy="3293031"/>
          </a:xfrm>
          <a:prstGeom prst="roundRect">
            <a:avLst>
              <a:gd name="adj" fmla="val 5424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587" y="2451378"/>
            <a:ext cx="238125" cy="238125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156" y="5698688"/>
            <a:ext cx="238125" cy="23812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207657" y="28680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Стартап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1114306" y="3297317"/>
            <a:ext cx="3574256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"Для амбітних інженерів, які хочуть впливати на продукт з перших днів, ми пропонуємо equity, прямий доступ до founders та можливість формувати технологічну стратегію компанії."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5207437" y="2547580"/>
            <a:ext cx="4215408" cy="3293031"/>
          </a:xfrm>
          <a:prstGeom prst="roundRect">
            <a:avLst>
              <a:gd name="adj" fmla="val 5424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34" y="2451378"/>
            <a:ext cx="238125" cy="23812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922" y="5698688"/>
            <a:ext cx="238125" cy="23812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527953" y="28680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Корпорація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5527953" y="3297317"/>
            <a:ext cx="3574375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"Для професіоналів, які цінують стабільність та структурований розвиток, ми пропонуємо глобальні кар'єрні можливості, докладні програми навчання та найкращий соціальний пакет в індустрії."</a:t>
            </a:r>
            <a:endParaRPr lang="en-US" sz="1550" dirty="0"/>
          </a:p>
        </p:txBody>
      </p:sp>
      <p:sp>
        <p:nvSpPr>
          <p:cNvPr id="13" name="Shape 7"/>
          <p:cNvSpPr/>
          <p:nvPr/>
        </p:nvSpPr>
        <p:spPr>
          <a:xfrm>
            <a:off x="9621203" y="2547580"/>
            <a:ext cx="4215289" cy="3293031"/>
          </a:xfrm>
          <a:prstGeom prst="roundRect">
            <a:avLst>
              <a:gd name="adj" fmla="val 5424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2451378"/>
            <a:ext cx="238125" cy="238125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4569" y="5698688"/>
            <a:ext cx="238125" cy="23812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41719" y="28680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Product-компанія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9941719" y="3297317"/>
            <a:ext cx="357425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"Для технологічних ентузіастів, які хочуть працювати над складними викликами на масштабі, ми пропонуємо роботу з cutting-edge технологіями, мільйонами користувачів та культуру інновацій."</a:t>
            </a:r>
            <a:endParaRPr lang="en-US" sz="1550" dirty="0"/>
          </a:p>
        </p:txBody>
      </p:sp>
      <p:sp>
        <p:nvSpPr>
          <p:cNvPr id="18" name="Text 10"/>
          <p:cNvSpPr/>
          <p:nvPr/>
        </p:nvSpPr>
        <p:spPr>
          <a:xfrm>
            <a:off x="793790" y="606385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Позиціонування має бути правдивим, диференційованим та резонувати з цільовою аудиторією. Не можна бути "всім для всіх" — сильний бренд роботодавця приваблює "своїх" кандидатів і це нормально.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9173"/>
            <a:ext cx="1121747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Підбір персоналу як маркетингова функція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75265"/>
            <a:ext cx="309193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Традиційний підхід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645694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Підбір персоналу розглядався як суто адміністративна функція, спрямована на закриття вакансій. Роботодавець обирав серед кандидатів, які самі звертались.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564874" y="307526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Сучасний підхід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7564874" y="3645694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Підбір персоналу — це активний маркетинг і "продаж" компанії кандидату. Роботодавець конкурує за таланти, презентуючи переваги роботи та створюючи привабливий образ.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31768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сучасних умовах дефіциту кваліфікованих кадрів компанії повинні активно просувати себе як привабливих роботодавців. Це вимагає застосування маркетингових принципів: сегментації аудиторії, позиціонування, комунікаційної стратегії та управління враженням кандидатів на всіх етапах взаємодії.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853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висновки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645444"/>
            <a:ext cx="6422231" cy="1778556"/>
          </a:xfrm>
          <a:prstGeom prst="roundRect">
            <a:avLst>
              <a:gd name="adj" fmla="val 26782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18438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Бренд = Репутація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2273022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Бренд роботодавця — це не маркетинг, а відображення реального досвіду співробітників. Починайте з внутрішнього бренду.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1645444"/>
            <a:ext cx="6422231" cy="1778556"/>
          </a:xfrm>
          <a:prstGeom prst="roundRect">
            <a:avLst>
              <a:gd name="adj" fmla="val 26782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7612737" y="1843802"/>
            <a:ext cx="33335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ЦПР — основа комунікації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12737" y="2273022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Чітка, правдива ціннісна пропозиція допомагає залучати правильних кандидатів та утримувати їх довше.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622358"/>
            <a:ext cx="6422231" cy="1461016"/>
          </a:xfrm>
          <a:prstGeom prst="roundRect">
            <a:avLst>
              <a:gd name="adj" fmla="val 32603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992148" y="3820716"/>
            <a:ext cx="38710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Досвід кандидата критичний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2148" y="4249936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Кожна взаємодія впливає на репутацію. Проектуйте candidate journey так само ретельно, як user journey.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3622358"/>
            <a:ext cx="6422231" cy="1461016"/>
          </a:xfrm>
          <a:prstGeom prst="roundRect">
            <a:avLst>
              <a:gd name="adj" fmla="val 32603"/>
            </a:avLst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7612737" y="3820716"/>
            <a:ext cx="48517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Співробітники — головні амбасадори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12737" y="4249936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Інвестуйте в employee advocacy та референсні програми. Їхній голос звучить найгучніше.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281732"/>
            <a:ext cx="6422231" cy="1778556"/>
          </a:xfrm>
          <a:prstGeom prst="roundRect">
            <a:avLst>
              <a:gd name="adj" fmla="val 26782"/>
            </a:avLst>
          </a:prstGeom>
          <a:solidFill>
            <a:srgbClr val="E8F3E8"/>
          </a:solidFill>
          <a:ln/>
        </p:spPr>
      </p:sp>
      <p:sp>
        <p:nvSpPr>
          <p:cNvPr id="16" name="Text 14"/>
          <p:cNvSpPr/>
          <p:nvPr/>
        </p:nvSpPr>
        <p:spPr>
          <a:xfrm>
            <a:off x="992148" y="5480090"/>
            <a:ext cx="35140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Вимірюйте та оптимізуйте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92148" y="5909310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Відстежуйте метрики: application rate, offer acceptance, glassdoor ratings. Використовуйте дані для покращень.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281732"/>
            <a:ext cx="6422231" cy="1778556"/>
          </a:xfrm>
          <a:prstGeom prst="roundRect">
            <a:avLst>
              <a:gd name="adj" fmla="val 26782"/>
            </a:avLst>
          </a:prstGeom>
          <a:solidFill>
            <a:srgbClr val="E8F3E8"/>
          </a:solidFill>
          <a:ln/>
        </p:spPr>
      </p:sp>
      <p:sp>
        <p:nvSpPr>
          <p:cNvPr id="19" name="Text 17"/>
          <p:cNvSpPr/>
          <p:nvPr/>
        </p:nvSpPr>
        <p:spPr>
          <a:xfrm>
            <a:off x="7612737" y="5480090"/>
            <a:ext cx="33897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Довгострокова інвестиція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12737" y="5909310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Бренд роботодавця будується роками, але окупається через зниження витрат на рекрутинг та вищу продуктивність.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93790" y="728352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конкурентному ринку праці сильний бренд роботодавця — це не розкіш, а необхідність для залучення та утримання талантів.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81112"/>
            <a:ext cx="76026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Що таке бренд роботодавця?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09884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Бренд роботодавця (Employer Brand) — це сприйняття компанії як місця роботи в очах поточних і потенційних співробітників, партнерів та громадськості. Це репутація організації на ринку праці, що формується через досвід взаємодії, комунікації та реальні умови роботи.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274707"/>
            <a:ext cx="4215289" cy="2254687"/>
          </a:xfrm>
          <a:prstGeom prst="roundRect">
            <a:avLst>
              <a:gd name="adj" fmla="val 7922"/>
            </a:avLst>
          </a:prstGeom>
          <a:solidFill>
            <a:srgbClr val="E8F3E8"/>
          </a:solidFill>
          <a:ln/>
        </p:spPr>
      </p:sp>
      <p:sp>
        <p:nvSpPr>
          <p:cNvPr id="6" name="Shape 3"/>
          <p:cNvSpPr/>
          <p:nvPr/>
        </p:nvSpPr>
        <p:spPr>
          <a:xfrm>
            <a:off x="992148" y="5473065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859" y="5636657"/>
            <a:ext cx="267891" cy="2678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2148" y="62667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Ідентичність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92148" y="6695956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Цінності, місія та культура компанії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5207437" y="5274707"/>
            <a:ext cx="4215408" cy="2254687"/>
          </a:xfrm>
          <a:prstGeom prst="roundRect">
            <a:avLst>
              <a:gd name="adj" fmla="val 7922"/>
            </a:avLst>
          </a:prstGeom>
          <a:solidFill>
            <a:srgbClr val="E8F3E8"/>
          </a:solidFill>
          <a:ln/>
        </p:spPr>
      </p:sp>
      <p:sp>
        <p:nvSpPr>
          <p:cNvPr id="11" name="Shape 7"/>
          <p:cNvSpPr/>
          <p:nvPr/>
        </p:nvSpPr>
        <p:spPr>
          <a:xfrm>
            <a:off x="5405795" y="5473065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9506" y="5636657"/>
            <a:ext cx="267891" cy="2678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405795" y="62667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Репутація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5405795" y="6695956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Відгуки співробітників та громадська думка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9621203" y="5274707"/>
            <a:ext cx="4215289" cy="2254687"/>
          </a:xfrm>
          <a:prstGeom prst="roundRect">
            <a:avLst>
              <a:gd name="adj" fmla="val 7922"/>
            </a:avLst>
          </a:prstGeom>
          <a:solidFill>
            <a:srgbClr val="E8F3E8"/>
          </a:solidFill>
          <a:ln/>
        </p:spPr>
      </p:sp>
      <p:sp>
        <p:nvSpPr>
          <p:cNvPr id="16" name="Shape 11"/>
          <p:cNvSpPr/>
          <p:nvPr/>
        </p:nvSpPr>
        <p:spPr>
          <a:xfrm>
            <a:off x="9819561" y="5473065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83272" y="5636657"/>
            <a:ext cx="267891" cy="2678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19561" y="62667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Обіцянка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9819561" y="6695956"/>
            <a:ext cx="38185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Ціннісна пропозиція та очікування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1822"/>
            <a:ext cx="816554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Внутрішній vs Зовнішній бренд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58735"/>
            <a:ext cx="6422231" cy="3870603"/>
          </a:xfrm>
          <a:prstGeom prst="roundRect">
            <a:avLst>
              <a:gd name="adj" fmla="val 283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258735"/>
            <a:ext cx="91440" cy="3870603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479953"/>
            <a:ext cx="490347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Внутрішній бренд роботодавця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83588" y="2971086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Сприйняття компанії поточними співробітниками на основі їхнього реального досвіду роботи. Формується через: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083588" y="4042767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Корпоративну культуру та цінності в дії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83588" y="4429720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Умови праці та соціальний пакет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83588" y="4816673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Можливості розвитку та кар'єрного зростання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1083588" y="5203627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Стиль керівництва та внутрішні комунікації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083588" y="5590580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Баланс між роботою та особистим життям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2258735"/>
            <a:ext cx="6422231" cy="3870603"/>
          </a:xfrm>
          <a:prstGeom prst="roundRect">
            <a:avLst>
              <a:gd name="adj" fmla="val 283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391519" y="2258735"/>
            <a:ext cx="91440" cy="3870603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7704177" y="2479953"/>
            <a:ext cx="474547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Зовнішній бренд роботодавця</a:t>
            </a:r>
            <a:endParaRPr lang="en-US" sz="2300" dirty="0"/>
          </a:p>
        </p:txBody>
      </p:sp>
      <p:sp>
        <p:nvSpPr>
          <p:cNvPr id="15" name="Text 13"/>
          <p:cNvSpPr/>
          <p:nvPr/>
        </p:nvSpPr>
        <p:spPr>
          <a:xfrm>
            <a:off x="7704177" y="2971086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Сприйняття компанії потенційними кандидатами та ринком праці. Формується через: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704177" y="3725227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Комунікації на кар'єрному сайті та в соцмережах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704177" y="4112181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Відгуки колишніх та поточних співробітників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7704177" y="4499134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Досвід кандидатів під час рекрутингу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704177" y="4886087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Медіа-присутність та PR-активності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704177" y="5273040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Репутацію компанії в індустрії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93790" y="635258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Найсильніший бренд роботодавця досягається, коли внутрішнє та зовнішнє сприйняття збігаються — коли обіцянки відповідають реальності.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640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Ціннісна пропозиція роботодавця (ЦПР)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01866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Ціннісна пропозиція роботодавця (Employee Value Proposition, EVP) — це унікальний набір переваг, які компанія пропонує співробітникам в обмін на їхні навички, досвід та внесок у розвиток організації. ЦПР відповідає на ключове питання: "Чому талановитий фахівець повинен обрати саме нашу компанію?"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531280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Ефективна ЦПР є чіткою, правдивою, диференційованою від конкурентів та резонує з цільовою аудиторією. Вона стає основою для всіх комунікацій з кандидатами та співробітниками.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59722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П'ять компонентів ЦПР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254091" y="22873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Винагорода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716530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Конкурентна зарплата, бонуси, соціальний пакет, додаткові фінансові переваги</a:t>
            </a:r>
            <a:endParaRPr lang="en-US" sz="1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4008" y="3106281"/>
            <a:ext cx="296942" cy="2969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2040969"/>
            <a:ext cx="26119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Кар'єрний розвиток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5284" y="2470190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Навчання, менторство, можливості просування, професійний ріст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0303" y="2525851"/>
            <a:ext cx="296942" cy="2969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4463" y="3661767"/>
            <a:ext cx="25987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Робоче середовище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94463" y="4090988"/>
            <a:ext cx="3842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Сучасний офіс, технології, інструменти, фізичні умови праці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64250" y="4045446"/>
            <a:ext cx="296942" cy="29694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95284" y="5282684"/>
            <a:ext cx="31281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Корпоративна культура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895284" y="5711904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Цінності, місія, стиль керівництва, атмосфера в команді</a:t>
            </a:r>
            <a:endParaRPr lang="en-US" sz="15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0303" y="5565041"/>
            <a:ext cx="296942" cy="296942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952744" y="4877395"/>
            <a:ext cx="27822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Баланс робота-життя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93790" y="5306616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Гнучкий графік, віддалена робота, відпустки, підтримка wellbeing</a:t>
            </a:r>
            <a:endParaRPr lang="en-US" sz="15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74008" y="4984611"/>
            <a:ext cx="296942" cy="296942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93790" y="669976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Кожен компонент має різну вагу для різних сегментів кандидатів. Молоді фахівці можуть цінувати розвиток, досвідчені — баланс та культуру.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379" y="515541"/>
            <a:ext cx="6659523" cy="585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Методологія розробки ЦПР</a:t>
            </a:r>
            <a:endParaRPr lang="en-US" sz="3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79" y="1756648"/>
            <a:ext cx="6472118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36665" y="2506028"/>
            <a:ext cx="2342078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Дослідження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936665" y="2911078"/>
            <a:ext cx="6097548" cy="899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Проведення опитувань поточних співробітників, фокус-груп, exit-інтерв'ю. Аналіз пропозицій конкурентів та очікувань цільових кандидатів.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783" y="1475661"/>
            <a:ext cx="6472238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96068" y="2225040"/>
            <a:ext cx="2342078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Формулювання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7596068" y="2630091"/>
            <a:ext cx="6097667" cy="599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Виявлення унікальних переваг компанії. Створення чіткого, стислого та емоційно привабливого послання.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9" y="4466034"/>
            <a:ext cx="6472118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36665" y="5215414"/>
            <a:ext cx="2342078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Тестування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936665" y="5620464"/>
            <a:ext cx="6097548" cy="599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Перевірка ЦПР на фокус-групах співробітників та кандидатів. Коригування на основі зворотного зв'язку.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783" y="4185047"/>
            <a:ext cx="6472238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96068" y="4934426"/>
            <a:ext cx="2342078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Впровадження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7596068" y="5339477"/>
            <a:ext cx="6097667" cy="599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Інтеграція ЦПР у всі канали комунікації: вакансії, кар'єрний сайт, соцмережі, інтерв'ю. Навчання рекрутерів.</a:t>
            </a:r>
            <a:endParaRPr lang="en-US" sz="1450" dirty="0"/>
          </a:p>
        </p:txBody>
      </p:sp>
      <p:sp>
        <p:nvSpPr>
          <p:cNvPr id="15" name="Shape 9"/>
          <p:cNvSpPr/>
          <p:nvPr/>
        </p:nvSpPr>
        <p:spPr>
          <a:xfrm>
            <a:off x="749379" y="6618089"/>
            <a:ext cx="13131641" cy="1095851"/>
          </a:xfrm>
          <a:prstGeom prst="roundRect">
            <a:avLst>
              <a:gd name="adj" fmla="val 15388"/>
            </a:avLst>
          </a:prstGeom>
          <a:solidFill>
            <a:srgbClr val="CCE6D1"/>
          </a:solidFill>
          <a:ln/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65" y="6886337"/>
            <a:ext cx="234196" cy="18728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358146" y="6852166"/>
            <a:ext cx="12335589" cy="599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Важливо: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ЦПР має базуватися на реальних перевагах компанії. Невідповідність обіцянок і реальності призводить до швидкого звільнення нових співробітників та погіршення репутації.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4230" y="802719"/>
            <a:ext cx="7668339" cy="1152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Досвід кандидата (Candidate Experience)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224230" y="2232184"/>
            <a:ext cx="7668339" cy="885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Досвід кандидата — це сукупність вражень та емоцій, які людина отримує під час взаємодії з компанією на всіх етапах рекрутингового процесу: від першого знайомства з вакансією до прийняття рішення про оффер або відмови.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224230" y="3324820"/>
            <a:ext cx="7668339" cy="885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Позитивний досвід кандидата посилює бренд роботодавця, навіть якщо людина не отримала посаду. Негативний досвід швидко поширюється через соціальні мережі та портали відгуків, завдаючи шкоди репутації.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6224230" y="4417457"/>
            <a:ext cx="415052" cy="415052"/>
          </a:xfrm>
          <a:prstGeom prst="roundRect">
            <a:avLst>
              <a:gd name="adj" fmla="val 40000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6823710" y="4480798"/>
            <a:ext cx="2305764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Швидкість реакції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6823710" y="4879658"/>
            <a:ext cx="7068860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Кандидати очікують відповіді на резюме протягом 1-3 днів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224230" y="5543550"/>
            <a:ext cx="415052" cy="415052"/>
          </a:xfrm>
          <a:prstGeom prst="roundRect">
            <a:avLst>
              <a:gd name="adj" fmla="val 40000"/>
            </a:avLst>
          </a:prstGeom>
          <a:solidFill>
            <a:srgbClr val="E8F3E8"/>
          </a:solidFill>
          <a:ln/>
        </p:spPr>
      </p:sp>
      <p:sp>
        <p:nvSpPr>
          <p:cNvPr id="10" name="Text 7"/>
          <p:cNvSpPr/>
          <p:nvPr/>
        </p:nvSpPr>
        <p:spPr>
          <a:xfrm>
            <a:off x="6823710" y="5606891"/>
            <a:ext cx="2365772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Прозорість процесу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6823710" y="6005751"/>
            <a:ext cx="7068860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Чітке розуміння етапів відбору та термінів прийняття рішення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224230" y="6669643"/>
            <a:ext cx="415052" cy="415052"/>
          </a:xfrm>
          <a:prstGeom prst="roundRect">
            <a:avLst>
              <a:gd name="adj" fmla="val 40000"/>
            </a:avLst>
          </a:prstGeom>
          <a:solidFill>
            <a:srgbClr val="E8F3E8"/>
          </a:solidFill>
          <a:ln/>
        </p:spPr>
      </p:sp>
      <p:sp>
        <p:nvSpPr>
          <p:cNvPr id="13" name="Text 10"/>
          <p:cNvSpPr/>
          <p:nvPr/>
        </p:nvSpPr>
        <p:spPr>
          <a:xfrm>
            <a:off x="6823710" y="6732984"/>
            <a:ext cx="2305764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Повага до часу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6823710" y="7131844"/>
            <a:ext cx="7068860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Пунктуальність, підготовленість інтерв'юерів, структурованість зустрічей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416" y="453628"/>
            <a:ext cx="7968734" cy="514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Шлях кандидата (Candidate Journey)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7303770" y="1297305"/>
            <a:ext cx="22860" cy="5766792"/>
          </a:xfrm>
          <a:prstGeom prst="roundRect">
            <a:avLst>
              <a:gd name="adj" fmla="val 648164"/>
            </a:avLst>
          </a:prstGeom>
          <a:solidFill>
            <a:srgbClr val="CED9CE"/>
          </a:solidFill>
          <a:ln/>
        </p:spPr>
      </p:sp>
      <p:sp>
        <p:nvSpPr>
          <p:cNvPr id="4" name="Shape 2"/>
          <p:cNvSpPr/>
          <p:nvPr/>
        </p:nvSpPr>
        <p:spPr>
          <a:xfrm>
            <a:off x="6658987" y="1471017"/>
            <a:ext cx="493871" cy="22860"/>
          </a:xfrm>
          <a:prstGeom prst="roundRect">
            <a:avLst>
              <a:gd name="adj" fmla="val 648164"/>
            </a:avLst>
          </a:prstGeom>
          <a:solidFill>
            <a:srgbClr val="CED9CE"/>
          </a:solidFill>
          <a:ln/>
        </p:spPr>
      </p:sp>
      <p:sp>
        <p:nvSpPr>
          <p:cNvPr id="5" name="Shape 3"/>
          <p:cNvSpPr/>
          <p:nvPr/>
        </p:nvSpPr>
        <p:spPr>
          <a:xfrm>
            <a:off x="7129998" y="1297305"/>
            <a:ext cx="370403" cy="370403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7191673" y="1328142"/>
            <a:ext cx="24693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4434245" y="1353860"/>
            <a:ext cx="205787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Обізнаність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658416" y="1709738"/>
            <a:ext cx="5833705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Знайомство з компанією через рекламу, соцмережі, рекомендації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7477542" y="2458641"/>
            <a:ext cx="493871" cy="22860"/>
          </a:xfrm>
          <a:prstGeom prst="roundRect">
            <a:avLst>
              <a:gd name="adj" fmla="val 648164"/>
            </a:avLst>
          </a:prstGeom>
          <a:solidFill>
            <a:srgbClr val="CED9CE"/>
          </a:solidFill>
          <a:ln/>
        </p:spPr>
      </p:sp>
      <p:sp>
        <p:nvSpPr>
          <p:cNvPr id="10" name="Shape 8"/>
          <p:cNvSpPr/>
          <p:nvPr/>
        </p:nvSpPr>
        <p:spPr>
          <a:xfrm>
            <a:off x="7129998" y="2284928"/>
            <a:ext cx="370403" cy="370403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7191673" y="2315766"/>
            <a:ext cx="24693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8138279" y="2341483"/>
            <a:ext cx="205787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Розгляд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138279" y="2697361"/>
            <a:ext cx="5833705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Вивчення вакансій на кар'єрному сайті, читання відгуків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6658987" y="3309938"/>
            <a:ext cx="493871" cy="22860"/>
          </a:xfrm>
          <a:prstGeom prst="roundRect">
            <a:avLst>
              <a:gd name="adj" fmla="val 648164"/>
            </a:avLst>
          </a:prstGeom>
          <a:solidFill>
            <a:srgbClr val="CED9CE"/>
          </a:solidFill>
          <a:ln/>
        </p:spPr>
      </p:sp>
      <p:sp>
        <p:nvSpPr>
          <p:cNvPr id="15" name="Shape 13"/>
          <p:cNvSpPr/>
          <p:nvPr/>
        </p:nvSpPr>
        <p:spPr>
          <a:xfrm>
            <a:off x="7129998" y="3136225"/>
            <a:ext cx="370403" cy="370403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16" name="Text 14"/>
          <p:cNvSpPr/>
          <p:nvPr/>
        </p:nvSpPr>
        <p:spPr>
          <a:xfrm>
            <a:off x="7191673" y="3167063"/>
            <a:ext cx="24693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4434245" y="3192780"/>
            <a:ext cx="205787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Подача заявки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58416" y="3548658"/>
            <a:ext cx="5833705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Заповнення форми, відправлення резюме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7477542" y="4161353"/>
            <a:ext cx="493871" cy="22860"/>
          </a:xfrm>
          <a:prstGeom prst="roundRect">
            <a:avLst>
              <a:gd name="adj" fmla="val 648164"/>
            </a:avLst>
          </a:prstGeom>
          <a:solidFill>
            <a:srgbClr val="CED9CE"/>
          </a:solidFill>
          <a:ln/>
        </p:spPr>
      </p:sp>
      <p:sp>
        <p:nvSpPr>
          <p:cNvPr id="20" name="Shape 18"/>
          <p:cNvSpPr/>
          <p:nvPr/>
        </p:nvSpPr>
        <p:spPr>
          <a:xfrm>
            <a:off x="7129998" y="3987641"/>
            <a:ext cx="370403" cy="370403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21" name="Text 19"/>
          <p:cNvSpPr/>
          <p:nvPr/>
        </p:nvSpPr>
        <p:spPr>
          <a:xfrm>
            <a:off x="7191673" y="4018478"/>
            <a:ext cx="24693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900" dirty="0"/>
          </a:p>
        </p:txBody>
      </p:sp>
      <p:sp>
        <p:nvSpPr>
          <p:cNvPr id="22" name="Text 20"/>
          <p:cNvSpPr/>
          <p:nvPr/>
        </p:nvSpPr>
        <p:spPr>
          <a:xfrm>
            <a:off x="8138279" y="4044196"/>
            <a:ext cx="205787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Відбір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8138279" y="4400074"/>
            <a:ext cx="5833705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Співбесіди, тестові завдання, assessment</a:t>
            </a:r>
            <a:endParaRPr lang="en-US" sz="1250" dirty="0"/>
          </a:p>
        </p:txBody>
      </p:sp>
      <p:sp>
        <p:nvSpPr>
          <p:cNvPr id="24" name="Shape 22"/>
          <p:cNvSpPr/>
          <p:nvPr/>
        </p:nvSpPr>
        <p:spPr>
          <a:xfrm>
            <a:off x="6658987" y="5012769"/>
            <a:ext cx="493871" cy="22860"/>
          </a:xfrm>
          <a:prstGeom prst="roundRect">
            <a:avLst>
              <a:gd name="adj" fmla="val 648164"/>
            </a:avLst>
          </a:prstGeom>
          <a:solidFill>
            <a:srgbClr val="CED9CE"/>
          </a:solidFill>
          <a:ln/>
        </p:spPr>
      </p:sp>
      <p:sp>
        <p:nvSpPr>
          <p:cNvPr id="25" name="Shape 23"/>
          <p:cNvSpPr/>
          <p:nvPr/>
        </p:nvSpPr>
        <p:spPr>
          <a:xfrm>
            <a:off x="7129998" y="4839057"/>
            <a:ext cx="370403" cy="370403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26" name="Text 24"/>
          <p:cNvSpPr/>
          <p:nvPr/>
        </p:nvSpPr>
        <p:spPr>
          <a:xfrm>
            <a:off x="7191673" y="4869894"/>
            <a:ext cx="24693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1900" dirty="0"/>
          </a:p>
        </p:txBody>
      </p:sp>
      <p:sp>
        <p:nvSpPr>
          <p:cNvPr id="27" name="Text 25"/>
          <p:cNvSpPr/>
          <p:nvPr/>
        </p:nvSpPr>
        <p:spPr>
          <a:xfrm>
            <a:off x="4434245" y="4895612"/>
            <a:ext cx="205787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Оффер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58416" y="5251490"/>
            <a:ext cx="5833705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Отримання пропозиції, переговори про умови</a:t>
            </a:r>
            <a:endParaRPr lang="en-US" sz="1250" dirty="0"/>
          </a:p>
        </p:txBody>
      </p:sp>
      <p:sp>
        <p:nvSpPr>
          <p:cNvPr id="29" name="Shape 27"/>
          <p:cNvSpPr/>
          <p:nvPr/>
        </p:nvSpPr>
        <p:spPr>
          <a:xfrm>
            <a:off x="7477542" y="5864185"/>
            <a:ext cx="493871" cy="22860"/>
          </a:xfrm>
          <a:prstGeom prst="roundRect">
            <a:avLst>
              <a:gd name="adj" fmla="val 648164"/>
            </a:avLst>
          </a:prstGeom>
          <a:solidFill>
            <a:srgbClr val="CED9CE"/>
          </a:solidFill>
          <a:ln/>
        </p:spPr>
      </p:sp>
      <p:sp>
        <p:nvSpPr>
          <p:cNvPr id="30" name="Shape 28"/>
          <p:cNvSpPr/>
          <p:nvPr/>
        </p:nvSpPr>
        <p:spPr>
          <a:xfrm>
            <a:off x="7129998" y="5690473"/>
            <a:ext cx="370403" cy="370403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31" name="Text 29"/>
          <p:cNvSpPr/>
          <p:nvPr/>
        </p:nvSpPr>
        <p:spPr>
          <a:xfrm>
            <a:off x="7191673" y="5721310"/>
            <a:ext cx="24693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6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8138279" y="5747028"/>
            <a:ext cx="205787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Онбординг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138279" y="6102906"/>
            <a:ext cx="5833705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Перші дні та місяці роботи в компанії</a:t>
            </a:r>
            <a:endParaRPr lang="en-US" sz="1250" dirty="0"/>
          </a:p>
        </p:txBody>
      </p:sp>
      <p:sp>
        <p:nvSpPr>
          <p:cNvPr id="34" name="Text 32"/>
          <p:cNvSpPr/>
          <p:nvPr/>
        </p:nvSpPr>
        <p:spPr>
          <a:xfrm>
            <a:off x="658416" y="7249239"/>
            <a:ext cx="13313569" cy="52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 кожному етапі існують критичні "точки взаємодії" (touchpoints) — моменти контакту кандидата з брендом роботодавця. Оптимізація цих точок забезпечує позитивний досвід та підвищує конверсію.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2025-10-28T15:31:32Z</dcterms:created>
  <dcterms:modified xsi:type="dcterms:W3CDTF">2025-10-28T15:31:32Z</dcterms:modified>
</cp:coreProperties>
</file>