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4630400" cy="8229600"/>
  <p:notesSz cx="8229600" cy="14630400"/>
  <p:embeddedFontLst>
    <p:embeddedFont>
      <p:font typeface="Fraunces Extra Bold"/>
      <p:regular r:id="rId27"/>
    </p:embeddedFont>
    <p:embeddedFont>
      <p:font typeface="Fraunces Extra Bold"/>
      <p:regular r:id="rId28"/>
    </p:embeddedFont>
    <p:embeddedFont>
      <p:font typeface="Nobile"/>
      <p:regular r:id="rId29"/>
    </p:embeddedFont>
    <p:embeddedFont>
      <p:font typeface="Nobile"/>
      <p:regular r:id="rId30"/>
    </p:embeddedFont>
    <p:embeddedFont>
      <p:font typeface="Nobile"/>
      <p:regular r:id="rId31"/>
    </p:embeddedFont>
    <p:embeddedFont>
      <p:font typeface="Nobile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Relationship Id="rId31" Type="http://schemas.openxmlformats.org/officeDocument/2006/relationships/font" Target="fonts/font5.fntdata"/><Relationship Id="rId3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image" Target="../media/image-13-3.png"/><Relationship Id="rId4" Type="http://schemas.openxmlformats.org/officeDocument/2006/relationships/image" Target="../media/image-13-4.svg"/><Relationship Id="rId5" Type="http://schemas.openxmlformats.org/officeDocument/2006/relationships/image" Target="../media/image-13-5.png"/><Relationship Id="rId6" Type="http://schemas.openxmlformats.org/officeDocument/2006/relationships/image" Target="../media/image-13-6.svg"/><Relationship Id="rId7" Type="http://schemas.openxmlformats.org/officeDocument/2006/relationships/slideLayout" Target="../slideLayouts/slideLayout14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sv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sv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sv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svg"/><Relationship Id="rId13" Type="http://schemas.openxmlformats.org/officeDocument/2006/relationships/slideLayout" Target="../slideLayouts/slideLayout17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8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20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5.png"/><Relationship Id="rId6" Type="http://schemas.openxmlformats.org/officeDocument/2006/relationships/image" Target="../media/image-4-6.svg"/><Relationship Id="rId7" Type="http://schemas.openxmlformats.org/officeDocument/2006/relationships/image" Target="../media/image-4-7.png"/><Relationship Id="rId8" Type="http://schemas.openxmlformats.org/officeDocument/2006/relationships/image" Target="../media/image-4-8.svg"/><Relationship Id="rId9" Type="http://schemas.openxmlformats.org/officeDocument/2006/relationships/slideLayout" Target="../slideLayouts/slideLayout5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image" Target="../media/image-7-3.png"/><Relationship Id="rId4" Type="http://schemas.openxmlformats.org/officeDocument/2006/relationships/image" Target="../media/image-7-4.svg"/><Relationship Id="rId5" Type="http://schemas.openxmlformats.org/officeDocument/2006/relationships/image" Target="../media/image-7-5.png"/><Relationship Id="rId6" Type="http://schemas.openxmlformats.org/officeDocument/2006/relationships/image" Target="../media/image-7-6.svg"/><Relationship Id="rId7" Type="http://schemas.openxmlformats.org/officeDocument/2006/relationships/image" Target="../media/image-7-7.png"/><Relationship Id="rId8" Type="http://schemas.openxmlformats.org/officeDocument/2006/relationships/image" Target="../media/image-7-8.svg"/><Relationship Id="rId9" Type="http://schemas.openxmlformats.org/officeDocument/2006/relationships/image" Target="../media/image-7-9.png"/><Relationship Id="rId10" Type="http://schemas.openxmlformats.org/officeDocument/2006/relationships/image" Target="../media/image-7-10.svg"/><Relationship Id="rId11" Type="http://schemas.openxmlformats.org/officeDocument/2006/relationships/slideLayout" Target="../slideLayouts/slideLayout8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028355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Стратегії та інструменти пошуку талантів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4566166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Комплексний огляд сучасних методів та технологій джерельного пошуку для ефективного рекрутингу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66035"/>
            <a:ext cx="1115675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Нішеві платформи для специфічних ролей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781306"/>
            <a:ext cx="315170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GitHub &amp; Stack Overflow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4210526"/>
            <a:ext cx="4182189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Для розробників та інженерів. GitHub показує реальні проекти та активність коду, Stack Overflow – рівень експертизи через відповіді на питання.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5223986" y="3781306"/>
            <a:ext cx="249019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Behance &amp; Dribbble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5223986" y="4210526"/>
            <a:ext cx="4182308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Для дизайнерів та креативних професіоналів. Портфоліо з візуальними роботами дозволяють одразу оцінити стиль та рівень кандидата.</a:t>
            </a:r>
            <a:endParaRPr lang="en-US" sz="155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4302" y="3582948"/>
            <a:ext cx="4182308" cy="1828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654302" y="396418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Medium &amp; Dev.to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9654302" y="4393406"/>
            <a:ext cx="4182308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Для контент-мейкерів, маркетологів та technical writers. Публікації демонструють стиль написання та експертизу в темі.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4846" y="463868"/>
            <a:ext cx="8387358" cy="527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Картування талантів (Talent Mapping)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674846" y="1412796"/>
            <a:ext cx="409432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Стратегічний підхід до пошуку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674846" y="1897856"/>
            <a:ext cx="7119223" cy="809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Talent Mapping – це систематичний процес визначення та аналізу компаній-донорів, де працюють потенційні кандидати з потрібними навичками та досвідом.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74846" y="2859405"/>
            <a:ext cx="7119223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Ключові етапи картування: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74846" y="3281124"/>
            <a:ext cx="7119223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00"/>
              </a:lnSpc>
              <a:buSzPct val="100000"/>
              <a:buFont typeface="+mj-lt"/>
              <a:buAutoNum type="arabicPeriod" startAt="1"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Визначення компаній-конкурентів та суміжних галузей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74846" y="3609975"/>
            <a:ext cx="7119223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00"/>
              </a:lnSpc>
              <a:buSzPct val="100000"/>
              <a:buFont typeface="+mj-lt"/>
              <a:buAutoNum type="arabicPeriod" startAt="2"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Аналіз організаційних структур цільових компаній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674846" y="3938826"/>
            <a:ext cx="7119223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00"/>
              </a:lnSpc>
              <a:buSzPct val="100000"/>
              <a:buFont typeface="+mj-lt"/>
              <a:buAutoNum type="arabicPeriod" startAt="3"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Ідентифікація ключових спеціалістів та лідерів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74846" y="4267676"/>
            <a:ext cx="7119223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00"/>
              </a:lnSpc>
              <a:buSzPct val="100000"/>
              <a:buFont typeface="+mj-lt"/>
              <a:buAutoNum type="arabicPeriod" startAt="4"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Створення бази потенційних кандидатів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674846" y="4596527"/>
            <a:ext cx="7119223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00"/>
              </a:lnSpc>
              <a:buSzPct val="100000"/>
              <a:buFont typeface="+mj-lt"/>
              <a:buAutoNum type="arabicPeriod" startAt="5"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Моніторинг змін та руху талантів</a:t>
            </a:r>
            <a:endParaRPr lang="en-US" sz="1300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3169" y="1433870"/>
            <a:ext cx="5750004" cy="5750004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8213169" y="7373660"/>
            <a:ext cx="5750004" cy="809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Talent Mapping особливо ефективний для довгострокового планування та заповнення критичних позицій, де потрібні унікальні компетенції.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4849" y="479584"/>
            <a:ext cx="7399734" cy="542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Воронка підбору та її управління</a:t>
            </a:r>
            <a:endParaRPr lang="en-US" sz="34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49" y="1369933"/>
            <a:ext cx="521137" cy="1143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89698" y="1543645"/>
            <a:ext cx="2373035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Джерела кандидатів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1389698" y="1919288"/>
            <a:ext cx="12545854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1000+ профілів у результатах пошуку через різні канали</a:t>
            </a:r>
            <a:endParaRPr lang="en-US" sz="13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8" y="2586038"/>
            <a:ext cx="521137" cy="1143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50206" y="2759750"/>
            <a:ext cx="2267783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Контакт та скринінг</a:t>
            </a:r>
            <a:endParaRPr lang="en-US" sz="1700" dirty="0"/>
          </a:p>
        </p:txBody>
      </p:sp>
      <p:sp>
        <p:nvSpPr>
          <p:cNvPr id="8" name="Text 4"/>
          <p:cNvSpPr/>
          <p:nvPr/>
        </p:nvSpPr>
        <p:spPr>
          <a:xfrm>
            <a:off x="1650206" y="3135392"/>
            <a:ext cx="12285345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200 відправлених повідомлень з персоналізованими пропозиціями</a:t>
            </a:r>
            <a:endParaRPr lang="en-US" sz="13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985" y="3802142"/>
            <a:ext cx="521137" cy="11430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910834" y="3975854"/>
            <a:ext cx="2673787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Зацікавлені кандидати</a:t>
            </a:r>
            <a:endParaRPr lang="en-US" sz="1700" dirty="0"/>
          </a:p>
        </p:txBody>
      </p:sp>
      <p:sp>
        <p:nvSpPr>
          <p:cNvPr id="11" name="Text 6"/>
          <p:cNvSpPr/>
          <p:nvPr/>
        </p:nvSpPr>
        <p:spPr>
          <a:xfrm>
            <a:off x="1910834" y="4351496"/>
            <a:ext cx="12024717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50 позитивних відповідей та телефонних розмов</a:t>
            </a:r>
            <a:endParaRPr lang="en-US" sz="13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613" y="5018246"/>
            <a:ext cx="521137" cy="11430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171462" y="5191958"/>
            <a:ext cx="2171581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Співбесіди</a:t>
            </a:r>
            <a:endParaRPr lang="en-US" sz="1700" dirty="0"/>
          </a:p>
        </p:txBody>
      </p:sp>
      <p:sp>
        <p:nvSpPr>
          <p:cNvPr id="14" name="Text 8"/>
          <p:cNvSpPr/>
          <p:nvPr/>
        </p:nvSpPr>
        <p:spPr>
          <a:xfrm>
            <a:off x="2171462" y="5567601"/>
            <a:ext cx="11764089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15 кандидатів пройшли повний цикл інтерв'ю</a:t>
            </a:r>
            <a:endParaRPr lang="en-US" sz="13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985" y="6234351"/>
            <a:ext cx="521137" cy="11430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910834" y="6408063"/>
            <a:ext cx="2171581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Оффери та найм</a:t>
            </a:r>
            <a:endParaRPr lang="en-US" sz="1700" dirty="0"/>
          </a:p>
        </p:txBody>
      </p:sp>
      <p:sp>
        <p:nvSpPr>
          <p:cNvPr id="17" name="Text 10"/>
          <p:cNvSpPr/>
          <p:nvPr/>
        </p:nvSpPr>
        <p:spPr>
          <a:xfrm>
            <a:off x="1910834" y="6783705"/>
            <a:ext cx="12024717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 фінальних пропозиції, 1-2 успішних найми</a:t>
            </a:r>
            <a:endParaRPr lang="en-US" sz="1350" dirty="0"/>
          </a:p>
        </p:txBody>
      </p:sp>
      <p:sp>
        <p:nvSpPr>
          <p:cNvPr id="18" name="Text 11"/>
          <p:cNvSpPr/>
          <p:nvPr/>
        </p:nvSpPr>
        <p:spPr>
          <a:xfrm>
            <a:off x="694849" y="7472124"/>
            <a:ext cx="13240702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Ефективне управління воронкою вимагає постійного моніторингу конверсій на кожному етапі та швидкої реакції на провали в процесі.</a:t>
            </a:r>
            <a:endParaRPr lang="en-US" sz="1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14701"/>
            <a:ext cx="1014114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Створення кадрового резерву талантів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431613"/>
            <a:ext cx="4215289" cy="3524845"/>
          </a:xfrm>
          <a:prstGeom prst="roundRect">
            <a:avLst>
              <a:gd name="adj" fmla="val 5068"/>
            </a:avLst>
          </a:prstGeom>
          <a:solidFill>
            <a:srgbClr val="E8F3E8"/>
          </a:solidFill>
          <a:ln/>
        </p:spPr>
      </p:sp>
      <p:sp>
        <p:nvSpPr>
          <p:cNvPr id="4" name="Shape 2"/>
          <p:cNvSpPr/>
          <p:nvPr/>
        </p:nvSpPr>
        <p:spPr>
          <a:xfrm>
            <a:off x="992148" y="2629972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38951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5859" y="2793563"/>
            <a:ext cx="267891" cy="26789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92148" y="3423642"/>
            <a:ext cx="259830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Структурована база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992148" y="3852863"/>
            <a:ext cx="3818573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Організована база даних кваліфікованих кандидатів, які були оцінені, але не найняті з різних причин або не підійшли для конкретної ролі в певний момент часу.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5207437" y="2431613"/>
            <a:ext cx="4215408" cy="3524845"/>
          </a:xfrm>
          <a:prstGeom prst="roundRect">
            <a:avLst>
              <a:gd name="adj" fmla="val 5068"/>
            </a:avLst>
          </a:prstGeom>
          <a:solidFill>
            <a:srgbClr val="E8F3E8"/>
          </a:solidFill>
          <a:ln/>
        </p:spPr>
      </p:sp>
      <p:sp>
        <p:nvSpPr>
          <p:cNvPr id="9" name="Shape 6"/>
          <p:cNvSpPr/>
          <p:nvPr/>
        </p:nvSpPr>
        <p:spPr>
          <a:xfrm>
            <a:off x="5405795" y="2629972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38951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9506" y="2793563"/>
            <a:ext cx="267891" cy="26789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05795" y="342364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Підтримка зв'язку</a:t>
            </a:r>
            <a:endParaRPr lang="en-US" sz="1950" dirty="0"/>
          </a:p>
        </p:txBody>
      </p:sp>
      <p:sp>
        <p:nvSpPr>
          <p:cNvPr id="12" name="Text 8"/>
          <p:cNvSpPr/>
          <p:nvPr/>
        </p:nvSpPr>
        <p:spPr>
          <a:xfrm>
            <a:off x="5405795" y="3852863"/>
            <a:ext cx="3818692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Регулярна комунікація з талантами в резерві: корисний контент, запрошення на події, оновлення про компанію. Це утримує інтерес та зміцнює відносини.</a:t>
            </a:r>
            <a:endParaRPr lang="en-US" sz="1550" dirty="0"/>
          </a:p>
        </p:txBody>
      </p:sp>
      <p:sp>
        <p:nvSpPr>
          <p:cNvPr id="13" name="Shape 9"/>
          <p:cNvSpPr/>
          <p:nvPr/>
        </p:nvSpPr>
        <p:spPr>
          <a:xfrm>
            <a:off x="9621203" y="2431613"/>
            <a:ext cx="4215289" cy="3524845"/>
          </a:xfrm>
          <a:prstGeom prst="roundRect">
            <a:avLst>
              <a:gd name="adj" fmla="val 5068"/>
            </a:avLst>
          </a:prstGeom>
          <a:solidFill>
            <a:srgbClr val="E8F3E8"/>
          </a:solidFill>
          <a:ln/>
        </p:spPr>
      </p:sp>
      <p:sp>
        <p:nvSpPr>
          <p:cNvPr id="14" name="Shape 10"/>
          <p:cNvSpPr/>
          <p:nvPr/>
        </p:nvSpPr>
        <p:spPr>
          <a:xfrm>
            <a:off x="9819561" y="2629972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38951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3272" y="2793563"/>
            <a:ext cx="267891" cy="26789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19561" y="342364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Швидкий запуск</a:t>
            </a:r>
            <a:endParaRPr lang="en-US" sz="1950" dirty="0"/>
          </a:p>
        </p:txBody>
      </p:sp>
      <p:sp>
        <p:nvSpPr>
          <p:cNvPr id="17" name="Text 12"/>
          <p:cNvSpPr/>
          <p:nvPr/>
        </p:nvSpPr>
        <p:spPr>
          <a:xfrm>
            <a:off x="9819561" y="3852863"/>
            <a:ext cx="381857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 виникненні нової вакансії резерв дозволяє миттєво зв'язатися з перевіреними кандидатами, скорочуючи time-to-hire на 50-70%.</a:t>
            </a:r>
            <a:endParaRPr lang="en-US" sz="1550" dirty="0"/>
          </a:p>
        </p:txBody>
      </p:sp>
      <p:sp>
        <p:nvSpPr>
          <p:cNvPr id="18" name="Text 13"/>
          <p:cNvSpPr/>
          <p:nvPr/>
        </p:nvSpPr>
        <p:spPr>
          <a:xfrm>
            <a:off x="793790" y="6179701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Talent Pipeline – це не просто список контактів, а стратегічний актив компанії, що вимагає інвестицій в підтримку та розвиток відносин.</a:t>
            </a:r>
            <a:endParaRPr lang="en-US" sz="1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5430" y="402550"/>
            <a:ext cx="9324023" cy="457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28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Перший контакт: мистецтво холодних звернень</a:t>
            </a:r>
            <a:endParaRPr lang="en-US" sz="2850" dirty="0"/>
          </a:p>
        </p:txBody>
      </p:sp>
      <p:sp>
        <p:nvSpPr>
          <p:cNvPr id="3" name="Text 1"/>
          <p:cNvSpPr/>
          <p:nvPr/>
        </p:nvSpPr>
        <p:spPr>
          <a:xfrm>
            <a:off x="585430" y="1225868"/>
            <a:ext cx="4424958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Структура ефективного повідомлення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585430" y="1646634"/>
            <a:ext cx="6551295" cy="468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800"/>
              </a:lnSpc>
              <a:buSzPct val="100000"/>
              <a:buFont typeface="+mj-lt"/>
              <a:buAutoNum type="arabicPeriod" startAt="1"/>
            </a:pPr>
            <a:r>
              <a:rPr lang="en-US" sz="11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Персоналізація</a:t>
            </a:r>
            <a:pPr algn="l" indent="0" marL="0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– згадайте конкретний проект, публікацію або досягнення кандидата</a:t>
            </a:r>
            <a:endParaRPr lang="en-US" sz="1150" dirty="0"/>
          </a:p>
        </p:txBody>
      </p:sp>
      <p:sp>
        <p:nvSpPr>
          <p:cNvPr id="5" name="Text 3"/>
          <p:cNvSpPr/>
          <p:nvPr/>
        </p:nvSpPr>
        <p:spPr>
          <a:xfrm>
            <a:off x="585430" y="2165985"/>
            <a:ext cx="6551295" cy="2340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00"/>
              </a:lnSpc>
              <a:buSzPct val="100000"/>
              <a:buFont typeface="+mj-lt"/>
              <a:buAutoNum type="arabicPeriod" startAt="2"/>
            </a:pPr>
            <a:r>
              <a:rPr lang="en-US" sz="11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Цінність</a:t>
            </a:r>
            <a:pPr algn="l" indent="0" marL="0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– чітко опишіть, чому саме ця можливість може бути цікавою</a:t>
            </a:r>
            <a:endParaRPr lang="en-US" sz="1150" dirty="0"/>
          </a:p>
        </p:txBody>
      </p:sp>
      <p:sp>
        <p:nvSpPr>
          <p:cNvPr id="6" name="Text 4"/>
          <p:cNvSpPr/>
          <p:nvPr/>
        </p:nvSpPr>
        <p:spPr>
          <a:xfrm>
            <a:off x="585430" y="2451259"/>
            <a:ext cx="6551295" cy="2340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00"/>
              </a:lnSpc>
              <a:buSzPct val="100000"/>
              <a:buFont typeface="+mj-lt"/>
              <a:buAutoNum type="arabicPeriod" startAt="3"/>
            </a:pPr>
            <a:r>
              <a:rPr lang="en-US" sz="11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Контекст</a:t>
            </a:r>
            <a:pPr algn="l" indent="0" marL="0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– коротко про компанію та роль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585430" y="2736533"/>
            <a:ext cx="6551295" cy="2340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00"/>
              </a:lnSpc>
              <a:buSzPct val="100000"/>
              <a:buFont typeface="+mj-lt"/>
              <a:buAutoNum type="arabicPeriod" startAt="4"/>
            </a:pPr>
            <a:r>
              <a:rPr lang="en-US" sz="11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Заклик до дії</a:t>
            </a:r>
            <a:pPr algn="l" indent="0" marL="0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– проста пропозиція наступного кроку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585430" y="3102293"/>
            <a:ext cx="6551295" cy="4681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Уникайте загальних шаблонів, емоджі-спаму та надмірної довжини. Ідеальне повідомлення – 100-150 слів.</a:t>
            </a:r>
            <a:endParaRPr lang="en-US" sz="115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1295" y="1244203"/>
            <a:ext cx="6551295" cy="6551295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585430" y="8124825"/>
            <a:ext cx="13459539" cy="621744"/>
          </a:xfrm>
          <a:prstGeom prst="roundRect">
            <a:avLst>
              <a:gd name="adj" fmla="val 21190"/>
            </a:avLst>
          </a:prstGeom>
          <a:solidFill>
            <a:srgbClr val="CCE6D1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58" y="8331994"/>
            <a:ext cx="182880" cy="146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060966" y="8307705"/>
            <a:ext cx="12837676" cy="2340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Приклад вдалого початку:</a:t>
            </a:r>
            <a:pPr algn="l" indent="0" marL="0">
              <a:lnSpc>
                <a:spcPts val="18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"Василю, побачив ваше рішення оптимізації алгоритму на GitHub – імпонує підхід до масштабування. У нас схожі виклики..."</a:t>
            </a:r>
            <a:endParaRPr lang="en-US" sz="11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91546"/>
            <a:ext cx="966989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Приклад: добре vs. погане звернення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908459"/>
            <a:ext cx="6422231" cy="3429476"/>
          </a:xfrm>
          <a:prstGeom prst="roundRect">
            <a:avLst>
              <a:gd name="adj" fmla="val 5209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15008" y="3129677"/>
            <a:ext cx="2712363" cy="317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❌</a:t>
            </a:r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Погане звернення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1312664" y="3670697"/>
            <a:ext cx="56821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"Привіт! У нас є вакансія розробника. Хочеш працювати? Пиши!"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1015008" y="3670697"/>
            <a:ext cx="22860" cy="635079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7" name="Text 5"/>
          <p:cNvSpPr/>
          <p:nvPr/>
        </p:nvSpPr>
        <p:spPr>
          <a:xfrm>
            <a:off x="1015008" y="4529018"/>
            <a:ext cx="59797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Проблеми: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Неперсоналізоване, без контексту, не пояснює цінність, занадто коротке та безликове.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7414379" y="2908459"/>
            <a:ext cx="6422231" cy="3429476"/>
          </a:xfrm>
          <a:prstGeom prst="roundRect">
            <a:avLst>
              <a:gd name="adj" fmla="val 5209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35597" y="3129677"/>
            <a:ext cx="2551509" cy="317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✅</a:t>
            </a:r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Гарне звернення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7933253" y="3670697"/>
            <a:ext cx="5682139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"Привіт, Олено! Вразила ваша доповідь на DevFest про мікросервіси. У нас в CloudTech схожі архітектурні виклики – будуємо платформу для 2M користувачів. Шукаємо Senior Backend Engineer для команди Platform. Цікаво обговорити можливості?"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7635597" y="3670697"/>
            <a:ext cx="22860" cy="1587698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2" name="Text 10"/>
          <p:cNvSpPr/>
          <p:nvPr/>
        </p:nvSpPr>
        <p:spPr>
          <a:xfrm>
            <a:off x="7635597" y="5481638"/>
            <a:ext cx="59797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38951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Чому працює: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Персоналізація, чіткий контекст, зрозуміла роль, конкретний заклик до дії.</a:t>
            </a:r>
            <a:endParaRPr lang="en-US" sz="15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3856"/>
            <a:ext cx="852809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Нетворкінг та професійні заходи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2254091" y="255782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Конференції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2987040"/>
            <a:ext cx="3941207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IT Arena, iForum, WebSummit, Product Tank – найкращі місця для знайомства з топ-фахівцями галузі в неформальній атмосфері.</a:t>
            </a:r>
            <a:endParaRPr lang="en-US" sz="15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340769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6766" y="3344882"/>
            <a:ext cx="296942" cy="2969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895284" y="2557820"/>
            <a:ext cx="262794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Meetup-и та зустрічі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9895284" y="2987040"/>
            <a:ext cx="3941326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Локальні спільноти проводять регулярні заходи. Участь дозволяє побудувати довгострокові професійні зв'язки.</a:t>
            </a:r>
            <a:endParaRPr lang="en-US" sz="15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340769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6335" y="3344882"/>
            <a:ext cx="296942" cy="29694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895284" y="5147905"/>
            <a:ext cx="298477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Воркшопи та хакатони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9895284" y="5577126"/>
            <a:ext cx="394132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Практичні заходи показують реальні навички учасників та їхню здатність працювати в команді.</a:t>
            </a:r>
            <a:endParaRPr lang="en-US" sz="15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0769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6335" y="5604450"/>
            <a:ext cx="296942" cy="29694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254091" y="498919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Онлайн-вебінари</a:t>
            </a:r>
            <a:endParaRPr lang="en-US" sz="1950" dirty="0"/>
          </a:p>
        </p:txBody>
      </p:sp>
      <p:sp>
        <p:nvSpPr>
          <p:cNvPr id="16" name="Text 8"/>
          <p:cNvSpPr/>
          <p:nvPr/>
        </p:nvSpPr>
        <p:spPr>
          <a:xfrm>
            <a:off x="793790" y="5418415"/>
            <a:ext cx="3941207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Віртуальні події розширюють географію пошуку та дозволяють познайомитися з експертами з усього світу.</a:t>
            </a:r>
            <a:endParaRPr lang="en-US" sz="15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53" y="2340769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36766" y="5604450"/>
            <a:ext cx="296942" cy="2969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96045"/>
            <a:ext cx="959560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Інструменти автоматизації сорсингу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712958"/>
            <a:ext cx="1521738" cy="9404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513886" y="2712958"/>
            <a:ext cx="246209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LinkedIn Helper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2513886" y="3142178"/>
            <a:ext cx="2462093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Автоматизація масових запитів на з'єднання, відправка персоналізованих повідомлень за шаблонами, експорт профілів у CSV.</a:t>
            </a:r>
            <a:endParaRPr lang="en-US" sz="15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986" y="2712958"/>
            <a:ext cx="1521738" cy="9404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944082" y="2712958"/>
            <a:ext cx="246221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ContactOut &amp; Hunter.io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6944082" y="3452336"/>
            <a:ext cx="2462212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Знаходять email-адреси та телефони кандидатів безпосередньо з LinkedIn профілів, значно прискорюючи можливість прямого контакту.</a:t>
            </a:r>
            <a:endParaRPr lang="en-US" sz="15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302" y="2712958"/>
            <a:ext cx="1521738" cy="9404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374398" y="2712958"/>
            <a:ext cx="246221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Hiretual &amp; SeekOut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11374398" y="3142178"/>
            <a:ext cx="2462212" cy="222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AI-платформи для мультиканального пошуку кандидатів з аналітикою та автоматичним збагаченням профілів даними.</a:t>
            </a:r>
            <a:endParaRPr lang="en-US" sz="1550" dirty="0"/>
          </a:p>
        </p:txBody>
      </p:sp>
      <p:sp>
        <p:nvSpPr>
          <p:cNvPr id="12" name="Text 7"/>
          <p:cNvSpPr/>
          <p:nvPr/>
        </p:nvSpPr>
        <p:spPr>
          <a:xfrm>
            <a:off x="793790" y="5898356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Автоматизація заощаджує до 60% часу на рутинних завданнях, дозволяючи зосередитися на якісній комунікації з кандидатами.</a:t>
            </a:r>
            <a:endParaRPr lang="en-US" sz="15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9381" y="522089"/>
            <a:ext cx="8331398" cy="593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Внутрішній пошук та мобільність</a:t>
            </a:r>
            <a:endParaRPr lang="en-US" sz="37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381" y="1613535"/>
            <a:ext cx="5645468" cy="56454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875621" y="1589842"/>
            <a:ext cx="4588073" cy="355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Переваги внутрішнього найму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875621" y="2135624"/>
            <a:ext cx="7002899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Співробітники знають культуру та процеси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6875621" y="2505908"/>
            <a:ext cx="7002899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Швидша адаптація та початок роботи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6875621" y="2876193"/>
            <a:ext cx="7002899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Вищий рівень engagement та лояльності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6875621" y="3246477"/>
            <a:ext cx="7002899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Економія на витратах підбору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6875621" y="3616762"/>
            <a:ext cx="7002899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Retention через кар'єрний розвиток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6875621" y="4091464"/>
            <a:ext cx="7002899" cy="911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Створення прозорої системи внутрішніх переходів, регулярні internal job fairs та карти кар'єрних шляхів стимулюють таланти розвиватися всередині компанії.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759381" y="7685961"/>
            <a:ext cx="13111639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 дослідженнями LinkedIn, компанії з високим рівнем внутрішньої мобільності утримують співробітників у 2 рази довше.</a:t>
            </a:r>
            <a:endParaRPr lang="en-US" sz="14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9240" y="405051"/>
            <a:ext cx="6287572" cy="460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2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Метрики ефективності сорсингу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3000137" y="2117408"/>
            <a:ext cx="1812012" cy="368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72%</a:t>
            </a:r>
            <a:endParaRPr lang="en-US" sz="29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1303" y="1196697"/>
            <a:ext cx="2209800" cy="2209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985373" y="3590568"/>
            <a:ext cx="1841540" cy="230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Source Quality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589240" y="3909060"/>
            <a:ext cx="6633924" cy="235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Відсоток кандидатів з певного джерела, що пройшли на наступний етап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9818132" y="2117408"/>
            <a:ext cx="1812012" cy="368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18%</a:t>
            </a:r>
            <a:endParaRPr lang="en-US" sz="290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298" y="1196697"/>
            <a:ext cx="2209800" cy="22098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803368" y="3590568"/>
            <a:ext cx="1841540" cy="230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Response Rate</a:t>
            </a:r>
            <a:endParaRPr lang="en-US" sz="1450" dirty="0"/>
          </a:p>
        </p:txBody>
      </p:sp>
      <p:sp>
        <p:nvSpPr>
          <p:cNvPr id="10" name="Text 6"/>
          <p:cNvSpPr/>
          <p:nvPr/>
        </p:nvSpPr>
        <p:spPr>
          <a:xfrm>
            <a:off x="7407235" y="3909060"/>
            <a:ext cx="6633924" cy="235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Відсоток кандидатів, що відповіли на перше звернення позитивно</a:t>
            </a:r>
            <a:endParaRPr lang="en-US" sz="1150" dirty="0"/>
          </a:p>
        </p:txBody>
      </p:sp>
      <p:sp>
        <p:nvSpPr>
          <p:cNvPr id="11" name="Text 7"/>
          <p:cNvSpPr/>
          <p:nvPr/>
        </p:nvSpPr>
        <p:spPr>
          <a:xfrm>
            <a:off x="3000137" y="5396746"/>
            <a:ext cx="1812012" cy="368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35%</a:t>
            </a:r>
            <a:endParaRPr lang="en-US" sz="290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303" y="4476036"/>
            <a:ext cx="2209800" cy="220980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985373" y="6869906"/>
            <a:ext cx="1841540" cy="230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Submission Rate</a:t>
            </a:r>
            <a:endParaRPr lang="en-US" sz="1450" dirty="0"/>
          </a:p>
        </p:txBody>
      </p:sp>
      <p:sp>
        <p:nvSpPr>
          <p:cNvPr id="14" name="Text 9"/>
          <p:cNvSpPr/>
          <p:nvPr/>
        </p:nvSpPr>
        <p:spPr>
          <a:xfrm>
            <a:off x="589240" y="7188398"/>
            <a:ext cx="6633924" cy="235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Відсоток знайдених кандидатів, що були представлені на вакансію</a:t>
            </a:r>
            <a:endParaRPr lang="en-US" sz="1150" dirty="0"/>
          </a:p>
        </p:txBody>
      </p:sp>
      <p:sp>
        <p:nvSpPr>
          <p:cNvPr id="15" name="Text 10"/>
          <p:cNvSpPr/>
          <p:nvPr/>
        </p:nvSpPr>
        <p:spPr>
          <a:xfrm>
            <a:off x="9818132" y="5396746"/>
            <a:ext cx="1812012" cy="368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8%</a:t>
            </a:r>
            <a:endParaRPr lang="en-US" sz="2900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298" y="4476036"/>
            <a:ext cx="2209800" cy="220980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803368" y="6869906"/>
            <a:ext cx="1841540" cy="230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Sourcing to Hire</a:t>
            </a:r>
            <a:endParaRPr lang="en-US" sz="1450" dirty="0"/>
          </a:p>
        </p:txBody>
      </p:sp>
      <p:sp>
        <p:nvSpPr>
          <p:cNvPr id="18" name="Text 12"/>
          <p:cNvSpPr/>
          <p:nvPr/>
        </p:nvSpPr>
        <p:spPr>
          <a:xfrm>
            <a:off x="7407235" y="7188398"/>
            <a:ext cx="6633924" cy="235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Кінцева конверсія від першого контакту до найму</a:t>
            </a:r>
            <a:endParaRPr lang="en-US" sz="1150" dirty="0"/>
          </a:p>
        </p:txBody>
      </p:sp>
      <p:sp>
        <p:nvSpPr>
          <p:cNvPr id="19" name="Text 13"/>
          <p:cNvSpPr/>
          <p:nvPr/>
        </p:nvSpPr>
        <p:spPr>
          <a:xfrm>
            <a:off x="589240" y="7589758"/>
            <a:ext cx="13451919" cy="235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Регулярний аналіз метрик дозволяє оптимізувати стратегію пошуку, фокусуючись на найбільш продуктивних каналах та підходах.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8070" y="514350"/>
            <a:ext cx="9621679" cy="584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Що таке джерельний пошук (сорсинг)?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748070" y="1566148"/>
            <a:ext cx="2805589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Визначення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48070" y="2103715"/>
            <a:ext cx="6339007" cy="1196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Джерельний пошук (сорсинг) – це проактивний підхід до пошуку талантів, коли рекрутер активно виявляє та залучає потенційних кандидатів, які можуть не шукати роботу активно в даний момент.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748070" y="3468767"/>
            <a:ext cx="6339007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Це стратегічний процес, що вимагає аналітичного мислення, креативності та володіння сучасними інструментами пошуку.</a:t>
            </a:r>
            <a:endParaRPr lang="en-US" sz="14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0944" y="1589603"/>
            <a:ext cx="6339007" cy="63390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82692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Ключові висновки: стратегії та інструменти пошуку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219682"/>
            <a:ext cx="4215289" cy="2769513"/>
          </a:xfrm>
          <a:prstGeom prst="roundRect">
            <a:avLst>
              <a:gd name="adj" fmla="val 3962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70930" y="2219682"/>
            <a:ext cx="91440" cy="2769513"/>
          </a:xfrm>
          <a:prstGeom prst="roundRect">
            <a:avLst>
              <a:gd name="adj" fmla="val 195349"/>
            </a:avLst>
          </a:prstGeom>
          <a:solidFill>
            <a:srgbClr val="438951"/>
          </a:solidFill>
          <a:ln/>
        </p:spPr>
      </p:sp>
      <p:sp>
        <p:nvSpPr>
          <p:cNvPr id="5" name="Text 3"/>
          <p:cNvSpPr/>
          <p:nvPr/>
        </p:nvSpPr>
        <p:spPr>
          <a:xfrm>
            <a:off x="1083588" y="2440900"/>
            <a:ext cx="370427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Проактивність – основа успіху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1083588" y="3180278"/>
            <a:ext cx="37042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Активний сорсинг дозволяє знаходити найкращих кандидатів до того, як вони з'являться на ринку. Не чекайте відгуків – шукайте таланти самі.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5207437" y="2219682"/>
            <a:ext cx="4215408" cy="2769513"/>
          </a:xfrm>
          <a:prstGeom prst="roundRect">
            <a:avLst>
              <a:gd name="adj" fmla="val 3962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184577" y="2219682"/>
            <a:ext cx="91440" cy="2769513"/>
          </a:xfrm>
          <a:prstGeom prst="roundRect">
            <a:avLst>
              <a:gd name="adj" fmla="val 195349"/>
            </a:avLst>
          </a:prstGeom>
          <a:solidFill>
            <a:srgbClr val="438951"/>
          </a:solidFill>
          <a:ln/>
        </p:spPr>
      </p:sp>
      <p:sp>
        <p:nvSpPr>
          <p:cNvPr id="9" name="Text 7"/>
          <p:cNvSpPr/>
          <p:nvPr/>
        </p:nvSpPr>
        <p:spPr>
          <a:xfrm>
            <a:off x="5497235" y="2440900"/>
            <a:ext cx="329112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Мультиканальний підхід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5497235" y="2870121"/>
            <a:ext cx="3704392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Комбінуйте різні платформи та методи: LinkedIn, job-портали, нішеві сайти, рекомендації, нетворкінг. Диверсифікація збільшує охоплення.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9621203" y="2219682"/>
            <a:ext cx="4215289" cy="2769513"/>
          </a:xfrm>
          <a:prstGeom prst="roundRect">
            <a:avLst>
              <a:gd name="adj" fmla="val 3962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598343" y="2219682"/>
            <a:ext cx="91440" cy="2769513"/>
          </a:xfrm>
          <a:prstGeom prst="roundRect">
            <a:avLst>
              <a:gd name="adj" fmla="val 195349"/>
            </a:avLst>
          </a:prstGeom>
          <a:solidFill>
            <a:srgbClr val="438951"/>
          </a:solidFill>
          <a:ln/>
        </p:spPr>
      </p:sp>
      <p:sp>
        <p:nvSpPr>
          <p:cNvPr id="13" name="Text 11"/>
          <p:cNvSpPr/>
          <p:nvPr/>
        </p:nvSpPr>
        <p:spPr>
          <a:xfrm>
            <a:off x="9911001" y="2440900"/>
            <a:ext cx="367676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Технології та автоматизація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9911001" y="2870121"/>
            <a:ext cx="37042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Boolean Search, X-Ray пошук та інструменти автоматизації – мастхев для сучасного рекрутера. Інвестуйте час у вивчення інструментів.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793790" y="5187553"/>
            <a:ext cx="4215289" cy="2459355"/>
          </a:xfrm>
          <a:prstGeom prst="roundRect">
            <a:avLst>
              <a:gd name="adj" fmla="val 4462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70930" y="5187553"/>
            <a:ext cx="91440" cy="2459355"/>
          </a:xfrm>
          <a:prstGeom prst="roundRect">
            <a:avLst>
              <a:gd name="adj" fmla="val 195349"/>
            </a:avLst>
          </a:prstGeom>
          <a:solidFill>
            <a:srgbClr val="438951"/>
          </a:solidFill>
          <a:ln/>
        </p:spPr>
      </p:sp>
      <p:sp>
        <p:nvSpPr>
          <p:cNvPr id="17" name="Text 15"/>
          <p:cNvSpPr/>
          <p:nvPr/>
        </p:nvSpPr>
        <p:spPr>
          <a:xfrm>
            <a:off x="1083588" y="5408771"/>
            <a:ext cx="330481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Довгострокове мислення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1083588" y="5837992"/>
            <a:ext cx="37042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Talent Mapping та побудова кадрового резерву – це інвестиції в майбутнє. Підтримуйте відносини з талантами навіть без активної вакансії.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5207437" y="5187553"/>
            <a:ext cx="4215408" cy="2459355"/>
          </a:xfrm>
          <a:prstGeom prst="roundRect">
            <a:avLst>
              <a:gd name="adj" fmla="val 4462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184577" y="5187553"/>
            <a:ext cx="91440" cy="2459355"/>
          </a:xfrm>
          <a:prstGeom prst="roundRect">
            <a:avLst>
              <a:gd name="adj" fmla="val 195349"/>
            </a:avLst>
          </a:prstGeom>
          <a:solidFill>
            <a:srgbClr val="438951"/>
          </a:solidFill>
          <a:ln/>
        </p:spPr>
      </p:sp>
      <p:sp>
        <p:nvSpPr>
          <p:cNvPr id="21" name="Text 19"/>
          <p:cNvSpPr/>
          <p:nvPr/>
        </p:nvSpPr>
        <p:spPr>
          <a:xfrm>
            <a:off x="5497235" y="5408771"/>
            <a:ext cx="324135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Персоналізація контакту</a:t>
            </a:r>
            <a:endParaRPr lang="en-US" sz="1950" dirty="0"/>
          </a:p>
        </p:txBody>
      </p:sp>
      <p:sp>
        <p:nvSpPr>
          <p:cNvPr id="22" name="Text 20"/>
          <p:cNvSpPr/>
          <p:nvPr/>
        </p:nvSpPr>
        <p:spPr>
          <a:xfrm>
            <a:off x="5497235" y="5837992"/>
            <a:ext cx="370439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Якість звернення важливіша за кількість. Персоналізовані повідомлення мають у 3-4 рази вищий response rate.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50620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Активний vs. Пасивний пошук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280190" y="2688431"/>
            <a:ext cx="7556421" cy="2096095"/>
          </a:xfrm>
          <a:prstGeom prst="roundRect">
            <a:avLst>
              <a:gd name="adj" fmla="val 8522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6478548" y="2886789"/>
            <a:ext cx="439840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Активний пошук (прямий пошук)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478548" y="3316010"/>
            <a:ext cx="7159704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Рекрутер самостійно ініціює контакт з потенційними кандидатами через LinkedIn, професійні мережі та бази даних. Цей підхід дозволяє знайти пасивних кандидатів, які не шукають роботу активно, але можуть бути зацікавлені у правильній пропозиції.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6280190" y="4982885"/>
            <a:ext cx="7556421" cy="2096095"/>
          </a:xfrm>
          <a:prstGeom prst="roundRect">
            <a:avLst>
              <a:gd name="adj" fmla="val 8522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6478548" y="518124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Пасивний пошук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6478548" y="5610463"/>
            <a:ext cx="7159704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Розміщення вакансій на job-порталах та очікування відгуків від кандидатів. Цей метод працює для масових позицій або компаній з сильним брендом роботодавця, але може не приносити результатів для нішевих ролей.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87517"/>
            <a:ext cx="927032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Основні канали пошуку кандидатів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104430"/>
            <a:ext cx="6422231" cy="2419588"/>
          </a:xfrm>
          <a:prstGeom prst="roundRect">
            <a:avLst>
              <a:gd name="adj" fmla="val 7383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16650" y="2127290"/>
            <a:ext cx="6376511" cy="595313"/>
          </a:xfrm>
          <a:prstGeom prst="roundRect">
            <a:avLst>
              <a:gd name="adj" fmla="val 25398"/>
            </a:avLst>
          </a:prstGeom>
          <a:solidFill>
            <a:srgbClr val="E8F3E8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56077" y="2275999"/>
            <a:ext cx="297656" cy="29765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15008" y="2920960"/>
            <a:ext cx="301942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Сайти з пошуку роботи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1015008" y="3350181"/>
            <a:ext cx="597979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Work.ua, Robota.ua, HeadHunter – традиційні платформи з великою базою активних кандидатів. Ідеальні для масового підбору та позицій entry-level.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7414379" y="2104430"/>
            <a:ext cx="6422231" cy="2419588"/>
          </a:xfrm>
          <a:prstGeom prst="roundRect">
            <a:avLst>
              <a:gd name="adj" fmla="val 7383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437239" y="2127290"/>
            <a:ext cx="6376511" cy="595313"/>
          </a:xfrm>
          <a:prstGeom prst="roundRect">
            <a:avLst>
              <a:gd name="adj" fmla="val 25398"/>
            </a:avLst>
          </a:prstGeom>
          <a:solidFill>
            <a:srgbClr val="E8F3E8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6667" y="2275999"/>
            <a:ext cx="297656" cy="29765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35597" y="292096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LinkedIn</a:t>
            </a:r>
            <a:endParaRPr lang="en-US" sz="1950" dirty="0"/>
          </a:p>
        </p:txBody>
      </p:sp>
      <p:sp>
        <p:nvSpPr>
          <p:cNvPr id="12" name="Text 8"/>
          <p:cNvSpPr/>
          <p:nvPr/>
        </p:nvSpPr>
        <p:spPr>
          <a:xfrm>
            <a:off x="7635597" y="3350181"/>
            <a:ext cx="597979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Найпотужніша професійна мережа для пошуку кваліфікованих фахівців. LinkedIn Recruiter надає розширені можливості фільтрації та прямого контакту.</a:t>
            </a:r>
            <a:endParaRPr lang="en-US" sz="1550" dirty="0"/>
          </a:p>
        </p:txBody>
      </p:sp>
      <p:sp>
        <p:nvSpPr>
          <p:cNvPr id="13" name="Shape 9"/>
          <p:cNvSpPr/>
          <p:nvPr/>
        </p:nvSpPr>
        <p:spPr>
          <a:xfrm>
            <a:off x="793790" y="4722376"/>
            <a:ext cx="6422231" cy="2419588"/>
          </a:xfrm>
          <a:prstGeom prst="roundRect">
            <a:avLst>
              <a:gd name="adj" fmla="val 7383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816650" y="4745236"/>
            <a:ext cx="6376511" cy="595313"/>
          </a:xfrm>
          <a:prstGeom prst="roundRect">
            <a:avLst>
              <a:gd name="adj" fmla="val 25398"/>
            </a:avLst>
          </a:prstGeom>
          <a:solidFill>
            <a:srgbClr val="E8F3E8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6077" y="4893945"/>
            <a:ext cx="297656" cy="297656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15008" y="5538907"/>
            <a:ext cx="282737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Професійні спільноти</a:t>
            </a:r>
            <a:endParaRPr lang="en-US" sz="1950" dirty="0"/>
          </a:p>
        </p:txBody>
      </p:sp>
      <p:sp>
        <p:nvSpPr>
          <p:cNvPr id="17" name="Text 12"/>
          <p:cNvSpPr/>
          <p:nvPr/>
        </p:nvSpPr>
        <p:spPr>
          <a:xfrm>
            <a:off x="1015008" y="5968127"/>
            <a:ext cx="597979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DOU.ua для IT-спеціалістів, галузеві форуми та Slack/Telegram спільноти – місця, де зібрані активні професіонали своєї галузі.</a:t>
            </a:r>
            <a:endParaRPr lang="en-US" sz="1550" dirty="0"/>
          </a:p>
        </p:txBody>
      </p:sp>
      <p:sp>
        <p:nvSpPr>
          <p:cNvPr id="18" name="Shape 13"/>
          <p:cNvSpPr/>
          <p:nvPr/>
        </p:nvSpPr>
        <p:spPr>
          <a:xfrm>
            <a:off x="7414379" y="4722376"/>
            <a:ext cx="6422231" cy="2419588"/>
          </a:xfrm>
          <a:prstGeom prst="roundRect">
            <a:avLst>
              <a:gd name="adj" fmla="val 7383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19" name="Shape 14"/>
          <p:cNvSpPr/>
          <p:nvPr/>
        </p:nvSpPr>
        <p:spPr>
          <a:xfrm>
            <a:off x="7437239" y="4745236"/>
            <a:ext cx="6376511" cy="595313"/>
          </a:xfrm>
          <a:prstGeom prst="roundRect">
            <a:avLst>
              <a:gd name="adj" fmla="val 25398"/>
            </a:avLst>
          </a:prstGeom>
          <a:solidFill>
            <a:srgbClr val="E8F3E8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76667" y="4893945"/>
            <a:ext cx="297656" cy="297656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635597" y="5538907"/>
            <a:ext cx="344566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Рекомендаційні програми</a:t>
            </a:r>
            <a:endParaRPr lang="en-US" sz="1950" dirty="0"/>
          </a:p>
        </p:txBody>
      </p:sp>
      <p:sp>
        <p:nvSpPr>
          <p:cNvPr id="22" name="Text 16"/>
          <p:cNvSpPr/>
          <p:nvPr/>
        </p:nvSpPr>
        <p:spPr>
          <a:xfrm>
            <a:off x="7635597" y="5968127"/>
            <a:ext cx="597979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Один з найефективніших каналів з найвищою конверсією. Співробітники рекомендують знайомих за винагороду, забезпечуючи високу якість кандидатів.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8370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Рекомендаційні програми: чому вони працюють?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2885361"/>
            <a:ext cx="2353389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46%</a:t>
            </a:r>
            <a:endParaRPr lang="en-US" sz="5150" dirty="0"/>
          </a:p>
        </p:txBody>
      </p:sp>
      <p:sp>
        <p:nvSpPr>
          <p:cNvPr id="5" name="Text 2"/>
          <p:cNvSpPr/>
          <p:nvPr/>
        </p:nvSpPr>
        <p:spPr>
          <a:xfrm>
            <a:off x="6280190" y="3788331"/>
            <a:ext cx="235338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Конверсія у найм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280190" y="4217551"/>
            <a:ext cx="2353389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Рекомендовані кандидати мають найвищий показник успішного найму серед усіх каналів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8881586" y="2885361"/>
            <a:ext cx="2353508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3x</a:t>
            </a:r>
            <a:endParaRPr lang="en-US" sz="5150" dirty="0"/>
          </a:p>
        </p:txBody>
      </p:sp>
      <p:sp>
        <p:nvSpPr>
          <p:cNvPr id="8" name="Text 5"/>
          <p:cNvSpPr/>
          <p:nvPr/>
        </p:nvSpPr>
        <p:spPr>
          <a:xfrm>
            <a:off x="8881586" y="3788331"/>
            <a:ext cx="2353508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Швидше закриття вакансії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8881586" y="4527709"/>
            <a:ext cx="2353508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Процес підбору через рекомендації в середньому втричі швидший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11483102" y="2885361"/>
            <a:ext cx="2353389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88%</a:t>
            </a:r>
            <a:endParaRPr lang="en-US" sz="5150" dirty="0"/>
          </a:p>
        </p:txBody>
      </p:sp>
      <p:sp>
        <p:nvSpPr>
          <p:cNvPr id="11" name="Text 8"/>
          <p:cNvSpPr/>
          <p:nvPr/>
        </p:nvSpPr>
        <p:spPr>
          <a:xfrm>
            <a:off x="11483102" y="3788331"/>
            <a:ext cx="2353389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Утримання співробітників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11483102" y="4527709"/>
            <a:ext cx="2353389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Рекомендовані кандидати залишаються в компанії довше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6280190" y="6028492"/>
            <a:ext cx="75564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Успішна рекомендаційна програма включає чіткі бонуси (зазвичай від 500 до 3000 USD), прозорі критерії виплат та регулярне нагадування співробітникам про програму.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8277" y="342543"/>
            <a:ext cx="7958138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50"/>
              </a:lnSpc>
              <a:buNone/>
            </a:pPr>
            <a:r>
              <a:rPr lang="en-US" sz="2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LinkedIn Recruiter: професійний інструментарій</a:t>
            </a:r>
            <a:endParaRPr lang="en-US" sz="2450" dirty="0"/>
          </a:p>
        </p:txBody>
      </p:sp>
      <p:sp>
        <p:nvSpPr>
          <p:cNvPr id="3" name="Text 1"/>
          <p:cNvSpPr/>
          <p:nvPr/>
        </p:nvSpPr>
        <p:spPr>
          <a:xfrm>
            <a:off x="498277" y="1043226"/>
            <a:ext cx="2042279" cy="2336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Ключові можливості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498277" y="1401366"/>
            <a:ext cx="5271135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•"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Розширений пошук з 40+ фільтрами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498277" y="1644134"/>
            <a:ext cx="5271135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•"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InMail для прямого контакту без з'єднання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498277" y="1886903"/>
            <a:ext cx="5271135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•"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Збереження пошукових запитів та проектів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498277" y="2129671"/>
            <a:ext cx="5271135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•"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Перегляд профілів поза мережею</a:t>
            </a:r>
            <a:endParaRPr lang="en-US" sz="950" dirty="0"/>
          </a:p>
        </p:txBody>
      </p:sp>
      <p:sp>
        <p:nvSpPr>
          <p:cNvPr id="8" name="Text 6"/>
          <p:cNvSpPr/>
          <p:nvPr/>
        </p:nvSpPr>
        <p:spPr>
          <a:xfrm>
            <a:off x="498277" y="2372439"/>
            <a:ext cx="5271135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•"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Інтеграція з ATS-системами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498277" y="2615208"/>
            <a:ext cx="5271135" cy="1991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50"/>
              </a:lnSpc>
              <a:buSzPct val="100000"/>
              <a:buChar char="•"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Аналітика та звіти по воронці</a:t>
            </a:r>
            <a:endParaRPr lang="en-US" sz="950" dirty="0"/>
          </a:p>
        </p:txBody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879" y="1058823"/>
            <a:ext cx="7973854" cy="7973854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6080879" y="9172813"/>
            <a:ext cx="8058745" cy="398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LinkedIn Recruiter – це професійна платформа, що дозволяє рекрутерам ефективно працювати з базою понад 900 мільйонів користувачів, використовуючи точні фільтри та інструменти прямого контакту.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2019"/>
            <a:ext cx="1155680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Boolean Search: логіка професійного пошуку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1928932"/>
            <a:ext cx="4215289" cy="2920246"/>
          </a:xfrm>
          <a:prstGeom prst="roundRect">
            <a:avLst>
              <a:gd name="adj" fmla="val 6117"/>
            </a:avLst>
          </a:prstGeom>
          <a:solidFill>
            <a:srgbClr val="E8F3E8"/>
          </a:solidFill>
          <a:ln/>
        </p:spPr>
      </p:sp>
      <p:sp>
        <p:nvSpPr>
          <p:cNvPr id="4" name="Shape 2"/>
          <p:cNvSpPr/>
          <p:nvPr/>
        </p:nvSpPr>
        <p:spPr>
          <a:xfrm>
            <a:off x="992148" y="2127290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38951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55859" y="2290882"/>
            <a:ext cx="267891" cy="26789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92148" y="292096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AND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992148" y="3350181"/>
            <a:ext cx="3818573" cy="1300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Об'єднує терміни. Приклад: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highlight>
                  <a:srgbClr val="EDF2E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Java AND Spring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знайде профілі, що містять обидва слова. Звужує результати пошуку.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5207437" y="1928932"/>
            <a:ext cx="4215408" cy="2920246"/>
          </a:xfrm>
          <a:prstGeom prst="roundRect">
            <a:avLst>
              <a:gd name="adj" fmla="val 6117"/>
            </a:avLst>
          </a:prstGeom>
          <a:solidFill>
            <a:srgbClr val="E8F3E8"/>
          </a:solidFill>
          <a:ln/>
        </p:spPr>
      </p:sp>
      <p:sp>
        <p:nvSpPr>
          <p:cNvPr id="9" name="Shape 6"/>
          <p:cNvSpPr/>
          <p:nvPr/>
        </p:nvSpPr>
        <p:spPr>
          <a:xfrm>
            <a:off x="5405795" y="2127290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38951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9506" y="2290882"/>
            <a:ext cx="267891" cy="26789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05795" y="292096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OR</a:t>
            </a:r>
            <a:endParaRPr lang="en-US" sz="1950" dirty="0"/>
          </a:p>
        </p:txBody>
      </p:sp>
      <p:sp>
        <p:nvSpPr>
          <p:cNvPr id="12" name="Text 8"/>
          <p:cNvSpPr/>
          <p:nvPr/>
        </p:nvSpPr>
        <p:spPr>
          <a:xfrm>
            <a:off x="5405795" y="3350181"/>
            <a:ext cx="3818692" cy="1285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Альтернатива між термінами. Приклад: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highlight>
                  <a:srgbClr val="EDF2E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designer OR UX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знайде профілі з будь-яким з цих слів. Розширює результати.</a:t>
            </a:r>
            <a:endParaRPr lang="en-US" sz="1550" dirty="0"/>
          </a:p>
        </p:txBody>
      </p:sp>
      <p:sp>
        <p:nvSpPr>
          <p:cNvPr id="13" name="Shape 9"/>
          <p:cNvSpPr/>
          <p:nvPr/>
        </p:nvSpPr>
        <p:spPr>
          <a:xfrm>
            <a:off x="9621203" y="1928932"/>
            <a:ext cx="4215289" cy="2920246"/>
          </a:xfrm>
          <a:prstGeom prst="roundRect">
            <a:avLst>
              <a:gd name="adj" fmla="val 6117"/>
            </a:avLst>
          </a:prstGeom>
          <a:solidFill>
            <a:srgbClr val="E8F3E8"/>
          </a:solidFill>
          <a:ln/>
        </p:spPr>
      </p:sp>
      <p:sp>
        <p:nvSpPr>
          <p:cNvPr id="14" name="Shape 10"/>
          <p:cNvSpPr/>
          <p:nvPr/>
        </p:nvSpPr>
        <p:spPr>
          <a:xfrm>
            <a:off x="9819561" y="2127290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38951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3272" y="2290882"/>
            <a:ext cx="267891" cy="26789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19561" y="292096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NOT</a:t>
            </a:r>
            <a:endParaRPr lang="en-US" sz="1950" dirty="0"/>
          </a:p>
        </p:txBody>
      </p:sp>
      <p:sp>
        <p:nvSpPr>
          <p:cNvPr id="17" name="Text 12"/>
          <p:cNvSpPr/>
          <p:nvPr/>
        </p:nvSpPr>
        <p:spPr>
          <a:xfrm>
            <a:off x="9819561" y="3350181"/>
            <a:ext cx="3818573" cy="1285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Виключає терміни. Приклад: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highlight>
                  <a:srgbClr val="EDF2E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developer NOT junior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виключить молодших спеціалістів. Фільтрує небажані результати.</a:t>
            </a:r>
            <a:endParaRPr lang="en-US" sz="1550" dirty="0"/>
          </a:p>
        </p:txBody>
      </p:sp>
      <p:sp>
        <p:nvSpPr>
          <p:cNvPr id="18" name="Shape 13"/>
          <p:cNvSpPr/>
          <p:nvPr/>
        </p:nvSpPr>
        <p:spPr>
          <a:xfrm>
            <a:off x="793790" y="5047536"/>
            <a:ext cx="6422112" cy="2269927"/>
          </a:xfrm>
          <a:prstGeom prst="roundRect">
            <a:avLst>
              <a:gd name="adj" fmla="val 7869"/>
            </a:avLst>
          </a:prstGeom>
          <a:solidFill>
            <a:srgbClr val="E8F3E8"/>
          </a:solidFill>
          <a:ln/>
        </p:spPr>
      </p:sp>
      <p:sp>
        <p:nvSpPr>
          <p:cNvPr id="19" name="Shape 14"/>
          <p:cNvSpPr/>
          <p:nvPr/>
        </p:nvSpPr>
        <p:spPr>
          <a:xfrm>
            <a:off x="992148" y="5245894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38951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859" y="5409486"/>
            <a:ext cx="267891" cy="267891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992148" y="603956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Дужки ()</a:t>
            </a:r>
            <a:endParaRPr lang="en-US" sz="1950" dirty="0"/>
          </a:p>
        </p:txBody>
      </p:sp>
      <p:sp>
        <p:nvSpPr>
          <p:cNvPr id="22" name="Text 16"/>
          <p:cNvSpPr/>
          <p:nvPr/>
        </p:nvSpPr>
        <p:spPr>
          <a:xfrm>
            <a:off x="992148" y="6468785"/>
            <a:ext cx="6025396" cy="650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Групують терміни. Приклад: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highlight>
                  <a:srgbClr val="EDF2E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(Python OR Java) AND senior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створює складні комбінації з чіткою логікою.</a:t>
            </a:r>
            <a:endParaRPr lang="en-US" sz="1550" dirty="0"/>
          </a:p>
        </p:txBody>
      </p:sp>
      <p:sp>
        <p:nvSpPr>
          <p:cNvPr id="23" name="Shape 17"/>
          <p:cNvSpPr/>
          <p:nvPr/>
        </p:nvSpPr>
        <p:spPr>
          <a:xfrm>
            <a:off x="7414260" y="5047536"/>
            <a:ext cx="6422231" cy="2269927"/>
          </a:xfrm>
          <a:prstGeom prst="roundRect">
            <a:avLst>
              <a:gd name="adj" fmla="val 7869"/>
            </a:avLst>
          </a:prstGeom>
          <a:solidFill>
            <a:srgbClr val="E8F3E8"/>
          </a:solidFill>
          <a:ln/>
        </p:spPr>
      </p:sp>
      <p:sp>
        <p:nvSpPr>
          <p:cNvPr id="24" name="Shape 18"/>
          <p:cNvSpPr/>
          <p:nvPr/>
        </p:nvSpPr>
        <p:spPr>
          <a:xfrm>
            <a:off x="7612618" y="5245894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38951"/>
          </a:solidFill>
          <a:ln/>
        </p:spPr>
      </p:sp>
      <p:pic>
        <p:nvPicPr>
          <p:cNvPr id="2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76329" y="5409486"/>
            <a:ext cx="267891" cy="267891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7612618" y="603956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Лапки ""</a:t>
            </a:r>
            <a:endParaRPr lang="en-US" sz="1950" dirty="0"/>
          </a:p>
        </p:txBody>
      </p:sp>
      <p:sp>
        <p:nvSpPr>
          <p:cNvPr id="27" name="Text 20"/>
          <p:cNvSpPr/>
          <p:nvPr/>
        </p:nvSpPr>
        <p:spPr>
          <a:xfrm>
            <a:off x="7612618" y="6468785"/>
            <a:ext cx="6025515" cy="650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Точна фраза. Приклад: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highlight>
                  <a:srgbClr val="EDF2E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"product manager"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знайде саме цю посаду, а не окремі слова "product" та "manager".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7567" y="369570"/>
            <a:ext cx="5563195" cy="419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Приклад Boolean Search запиту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37567" y="1125379"/>
            <a:ext cx="2996922" cy="251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Складний запит для пошуку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537567" y="1528524"/>
            <a:ext cx="6613684" cy="1061561"/>
          </a:xfrm>
          <a:prstGeom prst="roundRect">
            <a:avLst>
              <a:gd name="adj" fmla="val 11396"/>
            </a:avLst>
          </a:prstGeom>
          <a:solidFill>
            <a:srgbClr val="EDF2ED"/>
          </a:solidFill>
          <a:ln/>
        </p:spPr>
      </p:sp>
      <p:sp>
        <p:nvSpPr>
          <p:cNvPr id="5" name="Shape 3"/>
          <p:cNvSpPr/>
          <p:nvPr/>
        </p:nvSpPr>
        <p:spPr>
          <a:xfrm>
            <a:off x="530900" y="1528524"/>
            <a:ext cx="6627019" cy="1061561"/>
          </a:xfrm>
          <a:prstGeom prst="roundRect">
            <a:avLst>
              <a:gd name="adj" fmla="val 1899"/>
            </a:avLst>
          </a:prstGeom>
          <a:solidFill>
            <a:srgbClr val="EDF2ED"/>
          </a:solidFill>
          <a:ln/>
        </p:spPr>
      </p:sp>
      <p:sp>
        <p:nvSpPr>
          <p:cNvPr id="6" name="Text 4"/>
          <p:cNvSpPr/>
          <p:nvPr/>
        </p:nvSpPr>
        <p:spPr>
          <a:xfrm>
            <a:off x="665202" y="1629251"/>
            <a:ext cx="6358414" cy="860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405449"/>
                </a:solidFill>
                <a:highlight>
                  <a:srgbClr val="EDF2E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("Senior Developer" OR "Lead Developer") AND (Python OR Django OR Flask) AND (AWS OR Azure OR GCP) NOT (junior OR trainee OR intern)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537567" y="2741295"/>
            <a:ext cx="6613684" cy="430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Цей запит знайде досвідчених розробників з досвідом Python та хмарних технологій, виключаючи початківців.</a:t>
            </a:r>
            <a:endParaRPr lang="en-US" sz="10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6769" y="1142286"/>
            <a:ext cx="6613684" cy="661368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486769" y="7907179"/>
            <a:ext cx="6613684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Поради для ефективного пошуку: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486769" y="8243173"/>
            <a:ext cx="6613684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650"/>
              </a:lnSpc>
              <a:buSzPct val="100000"/>
              <a:buChar char="•"/>
            </a:pPr>
            <a:r>
              <a:rPr lang="en-US" sz="10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Використовуйте синоніми через OR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486769" y="8505230"/>
            <a:ext cx="6613684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650"/>
              </a:lnSpc>
              <a:buSzPct val="100000"/>
              <a:buChar char="•"/>
            </a:pPr>
            <a:r>
              <a:rPr lang="en-US" sz="10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Тестуйте запити поступово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486769" y="8767286"/>
            <a:ext cx="6613684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650"/>
              </a:lnSpc>
              <a:buSzPct val="100000"/>
              <a:buChar char="•"/>
            </a:pPr>
            <a:r>
              <a:rPr lang="en-US" sz="10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Зберігайте успішні комбінації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486769" y="9029343"/>
            <a:ext cx="6613684" cy="215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650"/>
              </a:lnSpc>
              <a:buSzPct val="100000"/>
              <a:buChar char="•"/>
            </a:pPr>
            <a:r>
              <a:rPr lang="en-US" sz="10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Враховуйте різні назви посад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67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2226" y="455295"/>
            <a:ext cx="7819549" cy="10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X-Ray Search: рентген-пошук по сайтах</a:t>
            </a: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662226" y="1738193"/>
            <a:ext cx="7819549" cy="794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Техніка "рентген-пошуку" (X-ray searching) дозволяє використовувати потужність пошукових систем для знаходження профілів на конкретних сайтах, навіть якщо ці сайти не мають власного розширеного пошуку.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662226" y="2719149"/>
            <a:ext cx="165497" cy="206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01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662226" y="2977634"/>
            <a:ext cx="7819549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7" name="Text 4"/>
          <p:cNvSpPr/>
          <p:nvPr/>
        </p:nvSpPr>
        <p:spPr>
          <a:xfrm>
            <a:off x="662226" y="3106103"/>
            <a:ext cx="2069544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site: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62226" y="3464004"/>
            <a:ext cx="7819549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Обмежує пошук конкретним доменом. Приклад: </a:t>
            </a:r>
            <a:pPr algn="l" indent="0" marL="0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highlight>
                  <a:srgbClr val="EDF2E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site:linkedin.com/in/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662226" y="4033718"/>
            <a:ext cx="165497" cy="206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02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662226" y="4292203"/>
            <a:ext cx="7819549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1" name="Text 8"/>
          <p:cNvSpPr/>
          <p:nvPr/>
        </p:nvSpPr>
        <p:spPr>
          <a:xfrm>
            <a:off x="662226" y="4420672"/>
            <a:ext cx="2069544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intitle: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62226" y="4778573"/>
            <a:ext cx="7819549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Шукає слова в заголовку сторінки. Приклад: </a:t>
            </a:r>
            <a:pPr algn="l" indent="0" marL="0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highlight>
                  <a:srgbClr val="EDF2ED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intitle:"Product Manager"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62226" y="5348287"/>
            <a:ext cx="165497" cy="206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03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662226" y="5606772"/>
            <a:ext cx="7819549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5" name="Text 12"/>
          <p:cNvSpPr/>
          <p:nvPr/>
        </p:nvSpPr>
        <p:spPr>
          <a:xfrm>
            <a:off x="662226" y="5735241"/>
            <a:ext cx="2069544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inurl: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62226" y="6093142"/>
            <a:ext cx="7819549" cy="264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Шукає слова в URL адресі. Корисно для пошуку профілів з певними навичками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662226" y="6647617"/>
            <a:ext cx="165497" cy="206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04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662226" y="6906101"/>
            <a:ext cx="7819549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9" name="Text 16"/>
          <p:cNvSpPr/>
          <p:nvPr/>
        </p:nvSpPr>
        <p:spPr>
          <a:xfrm>
            <a:off x="662226" y="7034570"/>
            <a:ext cx="2069544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Комбінування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62226" y="7392472"/>
            <a:ext cx="7819549" cy="264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Об'єднуйте оператори для точного пошуку: </a:t>
            </a:r>
            <a:pPr algn="l" indent="0" marL="0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site:dou.ua intitle:"Java Developer" Київ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2025-10-29T08:27:07Z</dcterms:created>
  <dcterms:modified xsi:type="dcterms:W3CDTF">2025-10-29T08:27:07Z</dcterms:modified>
</cp:coreProperties>
</file>