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Fraunces Extra Bold"/>
      <p:regular r:id="rId27"/>
    </p:embeddedFont>
    <p:embeddedFont>
      <p:font typeface="Fraunces Extra Bold"/>
      <p:regular r:id="rId28"/>
    </p:embeddedFont>
    <p:embeddedFont>
      <p:font typeface="Nobile"/>
      <p:regular r:id="rId29"/>
    </p:embeddedFont>
    <p:embeddedFont>
      <p:font typeface="Nobile"/>
      <p:regular r:id="rId30"/>
    </p:embeddedFont>
    <p:embeddedFont>
      <p:font typeface="Nobile"/>
      <p:regular r:id="rId31"/>
    </p:embeddedFont>
    <p:embeddedFont>
      <p:font typeface="Nobile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slideLayout" Target="../slideLayouts/slideLayout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4.png"/><Relationship Id="rId5" Type="http://schemas.openxmlformats.org/officeDocument/2006/relationships/image" Target="../media/image-6-5.svg"/><Relationship Id="rId6" Type="http://schemas.openxmlformats.org/officeDocument/2006/relationships/image" Target="../media/image-6-6.png"/><Relationship Id="rId7" Type="http://schemas.openxmlformats.org/officeDocument/2006/relationships/image" Target="../media/image-6-7.sv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svg"/><Relationship Id="rId9" Type="http://schemas.openxmlformats.org/officeDocument/2006/relationships/slideLayout" Target="../slideLayouts/slideLayout10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77026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Проведення співбесіди: від перегляду до оцінки за компетенціями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5034915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Комплексний підхід до оцінки кандидатів на всіх етапах відбору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714" y="524351"/>
            <a:ext cx="7618571" cy="1191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Поведінкові vs ситуаційні питання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62714" y="2002155"/>
            <a:ext cx="22860" cy="5706547"/>
          </a:xfrm>
          <a:prstGeom prst="roundRect">
            <a:avLst>
              <a:gd name="adj" fmla="val 75080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785574" y="2002155"/>
            <a:ext cx="7618571" cy="2662595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976193" y="2192774"/>
            <a:ext cx="2630567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Поведінкові питання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76193" y="2605088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Формат: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"Розкажіть про випадок, коли ви..."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976193" y="3024664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Мета: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Оцінка реальної минулої поведінки та досвіду кандидата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976193" y="3444240"/>
            <a:ext cx="7237333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Приклад: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"Розкажіть про ситуацію, коли ви допомогли конфлікт у команді"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976193" y="4168973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Переваги: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Базуються на фактах, вищий рівень валідності прогнозу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85574" y="5046107"/>
            <a:ext cx="7618571" cy="2662595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976193" y="5236726"/>
            <a:ext cx="2481977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Ситуаційні питання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976193" y="5649039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Формат: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"Що б ви зробили, якби..."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976193" y="6068616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Мета: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Оцінка теоретичного підходу до гіпотетичних ситуацій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976193" y="6488192"/>
            <a:ext cx="7237333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Приклад: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"Як би ви вчинили, якби два члени команди не могли знайти спільну мову?"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976193" y="7212925"/>
            <a:ext cx="723733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Обмеження: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Відповіді можуть не відповідати реальній поведінці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913" y="440650"/>
            <a:ext cx="7808238" cy="500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Ситуаційна співбесіда: кейс-інтерв'ю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640913" y="1261824"/>
            <a:ext cx="13348573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Кейс-інтерв'ю — техніка оцінки аналітичних навичок та підходу до вирішення проблем через аналіз бізнес-ситуацій у реальному часі.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40913" y="1858566"/>
            <a:ext cx="2003107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Типи кейсів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640913" y="2268974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Бізнес-кейси (стратегічні рішення)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640913" y="2581394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Технічні задачі (для IT-спеціалістів)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640913" y="2893814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Операційні проблеми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640913" y="3206234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Кейси з даними та аналітикою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640913" y="3622715"/>
            <a:ext cx="2003107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Що оцінюється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640913" y="4033123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Структурне мислення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640913" y="4345543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Аналітичні здібності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640913" y="4657963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Креативність підходів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640913" y="4970383"/>
            <a:ext cx="6478786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Комунікація ходу думок</a:t>
            </a:r>
            <a:endParaRPr lang="en-US" sz="125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8321" y="1878687"/>
            <a:ext cx="6478786" cy="6478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5833"/>
            <a:ext cx="60336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Оцінка м'яких навичок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92274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М'які навички (soft skills) часто є вирішальним фактором успішності на посаді, особливо на керівних та клієнтських позиціях.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3463528"/>
            <a:ext cx="595313" cy="5953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30684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Комунікація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93790" y="4736068"/>
            <a:ext cx="41821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ясно висловлювати думки, активно слухати, адаптувати стиль спілкування до аудиторії та ефективно передавати інформацію в різних форматах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986" y="3463528"/>
            <a:ext cx="595313" cy="5953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23986" y="430684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Робота в команді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223986" y="4736068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Вміння співпрацювати з колегами, вносити конструктивний вклад у групові проекти, підтримувати інших та досягати спільних цілей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4302" y="3463528"/>
            <a:ext cx="595313" cy="59531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54302" y="430684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Адаптивність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9654302" y="4736068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Гнучкість у відповідь на зміни, готовність навчатися новому, стійкість до стресу та здатність ефективно працювати в умовах невизначеності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882"/>
            <a:ext cx="940474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Питання для оцінки м'яких навичок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164794"/>
            <a:ext cx="13042821" cy="1506736"/>
          </a:xfrm>
          <a:prstGeom prst="roundRect">
            <a:avLst>
              <a:gd name="adj" fmla="val 11855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2187654"/>
            <a:ext cx="793790" cy="1461016"/>
          </a:xfrm>
          <a:prstGeom prst="roundRect">
            <a:avLst>
              <a:gd name="adj" fmla="val 19047"/>
            </a:avLst>
          </a:prstGeom>
          <a:solidFill>
            <a:srgbClr val="E8F3E8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4657" y="2769275"/>
            <a:ext cx="297656" cy="2976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08798" y="238601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Комунікація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808798" y="2815233"/>
            <a:ext cx="118065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"Опишіть ситуацію, коли вам потрібно було пояснити складну технічну інформацію нетехнічній аудиторії. Як ви це зробили?"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93790" y="3869888"/>
            <a:ext cx="13042821" cy="1506736"/>
          </a:xfrm>
          <a:prstGeom prst="roundRect">
            <a:avLst>
              <a:gd name="adj" fmla="val 11855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16650" y="3892748"/>
            <a:ext cx="793790" cy="1461016"/>
          </a:xfrm>
          <a:prstGeom prst="roundRect">
            <a:avLst>
              <a:gd name="adj" fmla="val 19047"/>
            </a:avLst>
          </a:prstGeom>
          <a:solidFill>
            <a:srgbClr val="E8F3E8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657" y="4474369"/>
            <a:ext cx="297656" cy="2976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808798" y="40911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Робота в команді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1808798" y="4520327"/>
            <a:ext cx="118065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"Розкажіть про проект, де вам довелося тісно співпрацювати з колегами з різних відділів. Які виклики виникли і як ви їх подолали?"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793790" y="5574983"/>
            <a:ext cx="13042821" cy="1506736"/>
          </a:xfrm>
          <a:prstGeom prst="roundRect">
            <a:avLst>
              <a:gd name="adj" fmla="val 11855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816650" y="5597843"/>
            <a:ext cx="793790" cy="1461016"/>
          </a:xfrm>
          <a:prstGeom prst="roundRect">
            <a:avLst>
              <a:gd name="adj" fmla="val 19047"/>
            </a:avLst>
          </a:prstGeom>
          <a:solidFill>
            <a:srgbClr val="E8F3E8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57" y="6179463"/>
            <a:ext cx="297656" cy="29765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808798" y="57962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Адаптивність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1808798" y="6225421"/>
            <a:ext cx="118065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"Наведіть приклад, коли ваші плани або пріоритети різко змінилися. Як ви відреагували і що зробили для адаптації?"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35794"/>
            <a:ext cx="746748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Оцінка мотивації кандидата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1553528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Розуміння мотиваційних драйверів кандидата допомагає спрогнозувати його довгострокову ефективність та задоволеність роботою. Важливо оцінити баланс між внутрішніми та зовнішніми мотиваторами.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2927747"/>
            <a:ext cx="298430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Внутрішні мотиватори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93790" y="3436263"/>
            <a:ext cx="35361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Професійний розвиток: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можливості навчання та зростання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4458295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Визнання: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оцінка внеску та досягнень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5162788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Автономія: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свобода прийняття рішень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93790" y="5867281"/>
            <a:ext cx="35361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Цікавість роботи: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захоплюючі завдання та проекти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93790" y="6889313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Сенс: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відчуття внеску в більшу мету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4821674" y="2927747"/>
            <a:ext cx="28526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Зовнішні мотиватори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4821674" y="3436263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Винагорода: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конкурентна зарплата та бонуси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821674" y="4140756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Статус: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посада та визнання в індустрії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4821674" y="4845248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Умови праці: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офіс, обладнання, графік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4821674" y="5549741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Стабільність: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надійність компанії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4821674" y="6254234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Бенефіти: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медичне страхування, відпустки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4564"/>
            <a:ext cx="791051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Питання для оцінки мотивації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41477"/>
            <a:ext cx="4215289" cy="19051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439835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"Який проект або досягнення у вашій кар'єрі приносило вам найбільше задоволення? Чому саме цей?"</a:t>
            </a:r>
            <a:endParaRPr lang="en-US" sz="15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37" y="3241477"/>
            <a:ext cx="4215408" cy="19051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405795" y="3439835"/>
            <a:ext cx="381869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"Що мотивує вас вранці прокидатися і йти на роботу? Які фактори найбільше впливають на вашу продуктивність?"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03" y="3241477"/>
            <a:ext cx="4215289" cy="19051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819561" y="3439835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"Опишіть ідеальне робоче середовище для вас. Які умови допомагають вам показувати найкращі результати?"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793790" y="536983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Аналізуючи відповіді, звертайте увагу на баланс між внутрішніми та зовнішніми факторами. Кандидати з переважно внутрішньою мотивацією зазвичай демонструють більшу стійкість та довгострокову ефективність.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5018961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Панельна співбесіда</a:t>
            </a:r>
            <a:endParaRPr lang="en-US" sz="3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70" y="1589603"/>
            <a:ext cx="6339007" cy="63390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50944" y="1547455"/>
            <a:ext cx="6339007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Панельна співбесіда передбачає одночасну участь кількох інтерв'юерів, що дозволяє отримати більш об'єктивну та всебічну оцінку кандидата.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7550944" y="2631996"/>
            <a:ext cx="3803928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Переваги панельної співбесіди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7550944" y="311122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Зниження впливу індивідуальних упереджень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550944" y="3475792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Множинні перспективи оцінки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7550944" y="3840361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Економія часу кандидата (одна зустріч замість кількох)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550944" y="4204930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Можливість оцінити поведінку в груповій динаміці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550944" y="4569500"/>
            <a:ext cx="633900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Одночасна оцінка різних компетенцій</a:t>
            </a:r>
            <a:endParaRPr lang="en-US" sz="14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6573"/>
            <a:ext cx="868620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Організація панельної співбесіди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303770" y="2173486"/>
            <a:ext cx="22860" cy="4899422"/>
          </a:xfrm>
          <a:prstGeom prst="roundRect">
            <a:avLst>
              <a:gd name="adj" fmla="val 781396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6519505" y="2385298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CED9CE"/>
          </a:solidFill>
          <a:ln/>
        </p:spPr>
      </p:sp>
      <p:sp>
        <p:nvSpPr>
          <p:cNvPr id="5" name="Shape 3"/>
          <p:cNvSpPr/>
          <p:nvPr/>
        </p:nvSpPr>
        <p:spPr>
          <a:xfrm>
            <a:off x="7091958" y="2173486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6" name="Text 4"/>
          <p:cNvSpPr/>
          <p:nvPr/>
        </p:nvSpPr>
        <p:spPr>
          <a:xfrm>
            <a:off x="7166372" y="2210693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3758327" y="2241709"/>
            <a:ext cx="256460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Формування панелі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93790" y="2670929"/>
            <a:ext cx="552914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2-4 інтерв'юери з різних функціональних зон: наймаючий менеджер, HR, майбутні колеги, технічний експерт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5582" y="3575923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CED9CE"/>
          </a:solidFill>
          <a:ln/>
        </p:spPr>
      </p:sp>
      <p:sp>
        <p:nvSpPr>
          <p:cNvPr id="10" name="Shape 8"/>
          <p:cNvSpPr/>
          <p:nvPr/>
        </p:nvSpPr>
        <p:spPr>
          <a:xfrm>
            <a:off x="7091958" y="3364111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1" name="Text 9"/>
          <p:cNvSpPr/>
          <p:nvPr/>
        </p:nvSpPr>
        <p:spPr>
          <a:xfrm>
            <a:off x="7166372" y="340131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8307467" y="34323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Розподіл ролей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8307467" y="3861554"/>
            <a:ext cx="552914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Чіткий розподіл: хто веде інтерв'ю, хто оцінює технічні навички, хто фокусується на культурній відповідності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519505" y="4602242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CED9CE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1958" y="4390430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6" name="Text 14"/>
          <p:cNvSpPr/>
          <p:nvPr/>
        </p:nvSpPr>
        <p:spPr>
          <a:xfrm>
            <a:off x="7166372" y="4427637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3750469" y="4458653"/>
            <a:ext cx="25724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Узгодження питань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93790" y="4887873"/>
            <a:ext cx="552914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структурованого переліку питань, щоб уникнути дублювання та забезпечити покриття всіх компетенцій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5582" y="5628680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CED9CE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1958" y="5416867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21" name="Text 19"/>
          <p:cNvSpPr/>
          <p:nvPr/>
        </p:nvSpPr>
        <p:spPr>
          <a:xfrm>
            <a:off x="7166372" y="545407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8307467" y="5485090"/>
            <a:ext cx="33042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Проведення обговорення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307467" y="5914311"/>
            <a:ext cx="552914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Спільне обговорення кандидата після співбесіди з фіксацією оцінок та обґрунтуванням рішення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72383"/>
            <a:ext cx="647450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Підготовка до співбесіди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1890117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Ретельна підготовка — запорука ефективної співбесіди. Структурований підхід дозволяє максимізувати інформативність зустрічі та створити позитивний досвід для кандидата.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793790" y="3065978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868204" y="310318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438632" y="3134201"/>
            <a:ext cx="386857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Вивчення резюме та профілю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438632" y="3563422"/>
            <a:ext cx="691157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Детальний аналіз досвіду, виявлення потенційних "червоних прапорців" та зон для глибшого дослідження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793790" y="4595336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0" name="Text 7"/>
          <p:cNvSpPr/>
          <p:nvPr/>
        </p:nvSpPr>
        <p:spPr>
          <a:xfrm>
            <a:off x="868204" y="4632543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438632" y="4663559"/>
            <a:ext cx="427124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Розробка структурованого гайду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438632" y="5092779"/>
            <a:ext cx="691157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Підготовка переліку питань для кожної ключової компетенції з критеріями оцінки відповідей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93790" y="6124694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8F3E8"/>
          </a:solidFill>
          <a:ln/>
        </p:spPr>
      </p:sp>
      <p:sp>
        <p:nvSpPr>
          <p:cNvPr id="14" name="Text 11"/>
          <p:cNvSpPr/>
          <p:nvPr/>
        </p:nvSpPr>
        <p:spPr>
          <a:xfrm>
            <a:off x="868204" y="616190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438632" y="6192917"/>
            <a:ext cx="520338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Узгодження з наймаючим менеджером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1438632" y="6622137"/>
            <a:ext cx="691157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Синхронізація очікувань, розподіл ролей та визначення найважливіших критеріїв оцінки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0952"/>
            <a:ext cx="668405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Структура інтерв'ю-гайду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917865"/>
            <a:ext cx="4215289" cy="2552462"/>
          </a:xfrm>
          <a:prstGeom prst="roundRect">
            <a:avLst>
              <a:gd name="adj" fmla="val 6998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31162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Вступна частина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3545443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Привітання та встановлення контакту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992148" y="4249936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Опис структури співбесіди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92148" y="4636889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Короткий огляд вакансії та компанії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07437" y="2917865"/>
            <a:ext cx="4215408" cy="2552462"/>
          </a:xfrm>
          <a:prstGeom prst="roundRect">
            <a:avLst>
              <a:gd name="adj" fmla="val 6998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5405795" y="31162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Основна частина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405795" y="3545443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Поведінкові питання за методом STAR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5405795" y="4249936"/>
            <a:ext cx="38186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Технічні/професійні питання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5405795" y="4636889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Оцінка м'яких навичок та мотивації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9621203" y="2917865"/>
            <a:ext cx="4215289" cy="2552462"/>
          </a:xfrm>
          <a:prstGeom prst="roundRect">
            <a:avLst>
              <a:gd name="adj" fmla="val 6998"/>
            </a:avLst>
          </a:prstGeom>
          <a:solidFill>
            <a:srgbClr val="E8F3E8"/>
          </a:solidFill>
          <a:ln/>
        </p:spPr>
      </p:sp>
      <p:sp>
        <p:nvSpPr>
          <p:cNvPr id="14" name="Text 12"/>
          <p:cNvSpPr/>
          <p:nvPr/>
        </p:nvSpPr>
        <p:spPr>
          <a:xfrm>
            <a:off x="9819561" y="3116223"/>
            <a:ext cx="290750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Завершальна частина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9819561" y="3545443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Відповіді на питання кандидата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9819561" y="3932396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Опис наступних кроків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9819561" y="4319349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Інформація про терміни зворотного зв'язку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793790" y="569356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Добре структурований гайд забезпечує послідовність у проведенні співбесід з різними кандидатами та полегшує об'єктивне порівняння.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23192"/>
            <a:ext cx="646628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Етапи відбору персоналу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74010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Ефективний процес відбору складається з послідовних етапів, кожен з яких має чітку мету та критерії оцінки. Розуміння цієї структури дозволяє оптимізувати процес найму та знизити ризик помилкових рішень.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59842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912751"/>
            <a:ext cx="6422231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405765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Попередній відбір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793790" y="448687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Скринінг резюме на відповідність базовим вимогам вакансії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414379" y="359842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14379" y="3912751"/>
            <a:ext cx="6422231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7414379" y="405765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Телефонний відбір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414379" y="448687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Швидка перевірка ключових параметрів кандидата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93790" y="515159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93790" y="5465921"/>
            <a:ext cx="6422231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4" name="Text 12"/>
          <p:cNvSpPr/>
          <p:nvPr/>
        </p:nvSpPr>
        <p:spPr>
          <a:xfrm>
            <a:off x="793790" y="5610820"/>
            <a:ext cx="254079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Технічна співбесіда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793790" y="6040041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Оцінка професійних навичок та компетенцій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414379" y="515159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7414379" y="5465921"/>
            <a:ext cx="6422231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8" name="Text 16"/>
          <p:cNvSpPr/>
          <p:nvPr/>
        </p:nvSpPr>
        <p:spPr>
          <a:xfrm>
            <a:off x="7414379" y="5610820"/>
            <a:ext cx="26198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Фінальна співбесіда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7414379" y="6040041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Остаточне прийняття рішення про найм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2709"/>
            <a:ext cx="820412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Зворотний зв'язок кандидатам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73962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Якісний зворотний зв'язок — це не лише етична практика, а й інвестиція в репутацію компанії як роботодавця. Навіть відмова може стати позитивним досвідом для кандидата.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2796302"/>
            <a:ext cx="42246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Принципи ефективного фідбеку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30481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Своєчасність: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надавайте відповідь протягом 3-5 робочих днів після співбесіди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00931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Конструктивність: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вказуйте конкретні причини відмови, а не загальні фрази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713803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Повага: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висловлюйте вдячність за час та зусилля кандидата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418296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Чесність: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будьте відвертими, але тактовними у поясненнях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2796302"/>
            <a:ext cx="48708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Структура повідомлення про відмову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564874" y="330481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1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Подяка за участь у процесі відбору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369177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Визнання сильних сторін кандидата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407872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Чітке повідомлення про рішення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446567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Конкретне пояснення причин (за можливості)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485263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5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Побажання успіхів у пошуках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523958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6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Можливість залишитися в базі талантів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6346031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CCE6D1"/>
          </a:solidFill>
          <a:ln/>
        </p:spPr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6633686"/>
            <a:ext cx="248007" cy="19835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438513" y="6593919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Важливо: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Позитивний досвід взаємодії з компанією, навіть у разі відмови, перетворює кандидата на потенційного амбасадора бренду роботодавця.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9429"/>
            <a:ext cx="940617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Попередній відбір: скринінг резюме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215521"/>
            <a:ext cx="31720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критерії оцінки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72403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Релевантний досвід роботи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11099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Відповідна освіта та кваліфікація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49794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Необхідні технічні навички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88489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Тривалість роботи на попередніх позиціях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564874" y="3215521"/>
            <a:ext cx="279785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На що звертати увагу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564874" y="372403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Часті зміни місць роботи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411099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Прогалини в трудовому стажі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449794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Якість викладення інформації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488489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Відповідність зарплатним очікуванням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93790" y="549509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Попередній відбір — це перший фільтр, який дозволяє швидко визначити кандидатів, що відповідають обов'язковим вимогам вакансії. Ефективний скринінг економить час рекрутера та наймаючого менеджера.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80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39822"/>
            <a:ext cx="1061847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Телефонний відбір: швидка верифікація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93790" y="4257556"/>
            <a:ext cx="4215289" cy="2254687"/>
          </a:xfrm>
          <a:prstGeom prst="roundRect">
            <a:avLst>
              <a:gd name="adj" fmla="val 7922"/>
            </a:avLst>
          </a:prstGeom>
          <a:solidFill>
            <a:srgbClr val="E8F3E8"/>
          </a:solidFill>
          <a:ln/>
        </p:spPr>
      </p:sp>
      <p:sp>
        <p:nvSpPr>
          <p:cNvPr id="5" name="Shape 2"/>
          <p:cNvSpPr/>
          <p:nvPr/>
        </p:nvSpPr>
        <p:spPr>
          <a:xfrm>
            <a:off x="992148" y="445591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859" y="4619506"/>
            <a:ext cx="267891" cy="2678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148" y="5249585"/>
            <a:ext cx="268462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Перевірка мотивації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92148" y="5678805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Чому кандидат зацікавлений саме у цій вакансії та компанії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5207437" y="4257556"/>
            <a:ext cx="4215408" cy="2254687"/>
          </a:xfrm>
          <a:prstGeom prst="roundRect">
            <a:avLst>
              <a:gd name="adj" fmla="val 7922"/>
            </a:avLst>
          </a:prstGeom>
          <a:solidFill>
            <a:srgbClr val="E8F3E8"/>
          </a:solidFill>
          <a:ln/>
        </p:spPr>
      </p:sp>
      <p:sp>
        <p:nvSpPr>
          <p:cNvPr id="10" name="Shape 6"/>
          <p:cNvSpPr/>
          <p:nvPr/>
        </p:nvSpPr>
        <p:spPr>
          <a:xfrm>
            <a:off x="5405795" y="445591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9506" y="4619506"/>
            <a:ext cx="267891" cy="26789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405795" y="5249585"/>
            <a:ext cx="300204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Відповідність вимогам</a:t>
            </a:r>
            <a:endParaRPr lang="en-US" sz="1950" dirty="0"/>
          </a:p>
        </p:txBody>
      </p:sp>
      <p:sp>
        <p:nvSpPr>
          <p:cNvPr id="13" name="Text 8"/>
          <p:cNvSpPr/>
          <p:nvPr/>
        </p:nvSpPr>
        <p:spPr>
          <a:xfrm>
            <a:off x="5405795" y="5678805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Підтвердження ключових навичок та досвіду з резюме</a:t>
            </a:r>
            <a:endParaRPr lang="en-US" sz="1550" dirty="0"/>
          </a:p>
        </p:txBody>
      </p:sp>
      <p:sp>
        <p:nvSpPr>
          <p:cNvPr id="14" name="Shape 9"/>
          <p:cNvSpPr/>
          <p:nvPr/>
        </p:nvSpPr>
        <p:spPr>
          <a:xfrm>
            <a:off x="9621203" y="4257556"/>
            <a:ext cx="4215289" cy="2254687"/>
          </a:xfrm>
          <a:prstGeom prst="roundRect">
            <a:avLst>
              <a:gd name="adj" fmla="val 7922"/>
            </a:avLst>
          </a:prstGeom>
          <a:solidFill>
            <a:srgbClr val="E8F3E8"/>
          </a:solidFill>
          <a:ln/>
        </p:spPr>
      </p:sp>
      <p:sp>
        <p:nvSpPr>
          <p:cNvPr id="15" name="Shape 10"/>
          <p:cNvSpPr/>
          <p:nvPr/>
        </p:nvSpPr>
        <p:spPr>
          <a:xfrm>
            <a:off x="9819561" y="445591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3272" y="4619506"/>
            <a:ext cx="267891" cy="2678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819561" y="5249585"/>
            <a:ext cx="283511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Зарплатні очікування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9819561" y="5678805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Узгодження фінансових очікувань з бюджетом позиції</a:t>
            </a:r>
            <a:endParaRPr lang="en-US" sz="1550" dirty="0"/>
          </a:p>
        </p:txBody>
      </p:sp>
      <p:sp>
        <p:nvSpPr>
          <p:cNvPr id="19" name="Text 13"/>
          <p:cNvSpPr/>
          <p:nvPr/>
        </p:nvSpPr>
        <p:spPr>
          <a:xfrm>
            <a:off x="793790" y="673548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Телефонна співбесіда зазвичай триває 15-20 хвилин і дозволяє швидко відсіяти невідповідних кандидатів до проведення очної зустрічі, оптимізуючи час усіх учасників процесу.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0738"/>
            <a:ext cx="1191434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Структурована vs неструктурована співбесіда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206829"/>
            <a:ext cx="401431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Структурована співбесіда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77725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Заздалегідь підготовлений набір питань, однакових для всіх кандидатів на позицію.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59093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Підвищена надійність оцінки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97788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Об'єктивне порівняння кандидатів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36483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Зниження впливу упереджень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75179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Обґрунтовані рішення про найм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3206829"/>
            <a:ext cx="43811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Неструктурована співбесіда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4874" y="377725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Вільна розмова без чіткого плану, що базується на інтуїції інтерв'юера.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459093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Високий ризик когнітивних упереджень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497788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Суб'єктивність оцінки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536483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Складність порівняння кандидатів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575179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Нижча прогностична валідність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2799" y="636032"/>
            <a:ext cx="7711202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Когнітивні упередження інтерв'юера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202799" y="2024063"/>
            <a:ext cx="7711202" cy="85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Когнітивні упередження — це систематичні помилки мислення, які впливають на об'єктивність оцінки кандидатів. Усвідомлення цих упереджень — перший крок до їх подолання.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6202799" y="3353514"/>
            <a:ext cx="3766066" cy="2182654"/>
          </a:xfrm>
          <a:prstGeom prst="roundRect">
            <a:avLst>
              <a:gd name="adj" fmla="val 5027"/>
            </a:avLst>
          </a:prstGeom>
          <a:solidFill>
            <a:srgbClr val="FAFFFA"/>
          </a:solidFill>
          <a:ln/>
        </p:spPr>
      </p:sp>
      <p:sp>
        <p:nvSpPr>
          <p:cNvPr id="6" name="Shape 3"/>
          <p:cNvSpPr/>
          <p:nvPr/>
        </p:nvSpPr>
        <p:spPr>
          <a:xfrm>
            <a:off x="6202799" y="3330654"/>
            <a:ext cx="3766066" cy="91440"/>
          </a:xfrm>
          <a:prstGeom prst="roundRect">
            <a:avLst>
              <a:gd name="adj" fmla="val 176280"/>
            </a:avLst>
          </a:prstGeom>
          <a:solidFill>
            <a:srgbClr val="438951"/>
          </a:solidFill>
          <a:ln/>
        </p:spPr>
      </p:sp>
      <p:sp>
        <p:nvSpPr>
          <p:cNvPr id="7" name="Shape 4"/>
          <p:cNvSpPr/>
          <p:nvPr/>
        </p:nvSpPr>
        <p:spPr>
          <a:xfrm>
            <a:off x="7817168" y="3084909"/>
            <a:ext cx="537210" cy="537210"/>
          </a:xfrm>
          <a:prstGeom prst="roundRect">
            <a:avLst>
              <a:gd name="adj" fmla="val 170213"/>
            </a:avLst>
          </a:prstGeom>
          <a:solidFill>
            <a:srgbClr val="438951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259" y="3246001"/>
            <a:ext cx="214908" cy="2149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4729" y="3801189"/>
            <a:ext cx="2238732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Ефект ореолу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6404729" y="4188381"/>
            <a:ext cx="3362206" cy="114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Одна позитивна характеристика (наприклад, освіта в престижному університеті) створює загальне позитивне враження про кандидата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10147935" y="3353514"/>
            <a:ext cx="3766066" cy="2182654"/>
          </a:xfrm>
          <a:prstGeom prst="roundRect">
            <a:avLst>
              <a:gd name="adj" fmla="val 5027"/>
            </a:avLst>
          </a:prstGeom>
          <a:solidFill>
            <a:srgbClr val="FAFFFA"/>
          </a:solidFill>
          <a:ln/>
        </p:spPr>
      </p:sp>
      <p:sp>
        <p:nvSpPr>
          <p:cNvPr id="12" name="Shape 8"/>
          <p:cNvSpPr/>
          <p:nvPr/>
        </p:nvSpPr>
        <p:spPr>
          <a:xfrm>
            <a:off x="10147935" y="3330654"/>
            <a:ext cx="3766066" cy="91440"/>
          </a:xfrm>
          <a:prstGeom prst="roundRect">
            <a:avLst>
              <a:gd name="adj" fmla="val 176280"/>
            </a:avLst>
          </a:prstGeom>
          <a:solidFill>
            <a:srgbClr val="438951"/>
          </a:solidFill>
          <a:ln/>
        </p:spPr>
      </p:sp>
      <p:sp>
        <p:nvSpPr>
          <p:cNvPr id="13" name="Shape 9"/>
          <p:cNvSpPr/>
          <p:nvPr/>
        </p:nvSpPr>
        <p:spPr>
          <a:xfrm>
            <a:off x="11762303" y="3084909"/>
            <a:ext cx="537210" cy="537210"/>
          </a:xfrm>
          <a:prstGeom prst="roundRect">
            <a:avLst>
              <a:gd name="adj" fmla="val 170213"/>
            </a:avLst>
          </a:prstGeom>
          <a:solidFill>
            <a:srgbClr val="438951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23395" y="3246001"/>
            <a:ext cx="214908" cy="21490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349865" y="3801189"/>
            <a:ext cx="2988707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Ефект першого враження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10349865" y="4188381"/>
            <a:ext cx="3362206" cy="114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Рішення про кандидата формується в перші хвилини зустрічі на основі зовнішності, рукостискання або манери спілкування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202799" y="5983843"/>
            <a:ext cx="7711202" cy="1609725"/>
          </a:xfrm>
          <a:prstGeom prst="roundRect">
            <a:avLst>
              <a:gd name="adj" fmla="val 6817"/>
            </a:avLst>
          </a:prstGeom>
          <a:solidFill>
            <a:srgbClr val="FAFFFA"/>
          </a:solidFill>
          <a:ln/>
        </p:spPr>
      </p:sp>
      <p:sp>
        <p:nvSpPr>
          <p:cNvPr id="18" name="Shape 13"/>
          <p:cNvSpPr/>
          <p:nvPr/>
        </p:nvSpPr>
        <p:spPr>
          <a:xfrm>
            <a:off x="6202799" y="5960983"/>
            <a:ext cx="7711202" cy="91440"/>
          </a:xfrm>
          <a:prstGeom prst="roundRect">
            <a:avLst>
              <a:gd name="adj" fmla="val 176280"/>
            </a:avLst>
          </a:prstGeom>
          <a:solidFill>
            <a:srgbClr val="438951"/>
          </a:solidFill>
          <a:ln/>
        </p:spPr>
      </p:sp>
      <p:sp>
        <p:nvSpPr>
          <p:cNvPr id="19" name="Shape 14"/>
          <p:cNvSpPr/>
          <p:nvPr/>
        </p:nvSpPr>
        <p:spPr>
          <a:xfrm>
            <a:off x="9789795" y="5715238"/>
            <a:ext cx="537210" cy="537210"/>
          </a:xfrm>
          <a:prstGeom prst="roundRect">
            <a:avLst>
              <a:gd name="adj" fmla="val 170213"/>
            </a:avLst>
          </a:prstGeom>
          <a:solidFill>
            <a:srgbClr val="438951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0887" y="5876330"/>
            <a:ext cx="214908" cy="21490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6404729" y="6431518"/>
            <a:ext cx="267521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Упередження схожості</a:t>
            </a:r>
            <a:endParaRPr lang="en-US" sz="1750" dirty="0"/>
          </a:p>
        </p:txBody>
      </p:sp>
      <p:sp>
        <p:nvSpPr>
          <p:cNvPr id="22" name="Text 16"/>
          <p:cNvSpPr/>
          <p:nvPr/>
        </p:nvSpPr>
        <p:spPr>
          <a:xfrm>
            <a:off x="6404729" y="6818709"/>
            <a:ext cx="7307342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Перевага кандидатам, які схожі на інтерв'юера за освітою, хобі, поглядами або досвідом роботи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268" y="427196"/>
            <a:ext cx="5970865" cy="485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Співбесіда за компетенціями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21268" y="1223248"/>
            <a:ext cx="13387864" cy="497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Поведінкова співбесіда — найбільш валідний метод прогнозування майбутньої ефективності кандидата. Вона базується на принципі, що минула поведінка є найкращим предиктором майбутньої.</a:t>
            </a:r>
            <a:endParaRPr lang="en-US" sz="1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268" y="2069782"/>
            <a:ext cx="6504503" cy="65045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12248" y="2050375"/>
            <a:ext cx="1941790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Основні принципи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512248" y="2448282"/>
            <a:ext cx="6504503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Фокус на конкретних прикладах з досвіду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7512248" y="2751177"/>
            <a:ext cx="6504503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Оцінка реальної поведінки, а не теоретичних знань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512248" y="3054072"/>
            <a:ext cx="6504503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Структурований підхід до аналізу ситуацій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512248" y="3356967"/>
            <a:ext cx="6504503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Об'єктивні критерії оцінки відповідей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512248" y="3745349"/>
            <a:ext cx="6504503" cy="497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Замість гіпотетичних питань використовуються запити на конкретні приклади: "Розкажіть про випадок, коли вам довелося..."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237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Методологія STAR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3929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STAR — структурована техніка для оцінки поведінкових компетенцій кандидата через аналіз конкретних ситуацій з його досвіду.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97612"/>
            <a:ext cx="6521410" cy="7937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2148" y="37897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Situation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92148" y="4218980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Ситуація: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Опис контексту та обставин, за яких відбувалася подія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797612"/>
            <a:ext cx="6521410" cy="7937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13558" y="37897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Task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513558" y="4218980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Завдання: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Конкретна ціль або виклик, який стояв перед кандидатом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052417"/>
            <a:ext cx="6521410" cy="79379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92148" y="604456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Action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992148" y="6473785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Дія: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Конкретні кроки, які кандидат предприняв для вирішення ситуації</a:t>
            </a:r>
            <a:endParaRPr lang="en-US" sz="15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052417"/>
            <a:ext cx="6521410" cy="79379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513558" y="604456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Result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7513558" y="6473785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Результат: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Вимірювані наслідки дій кандидата та отримані висновки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697349"/>
            <a:ext cx="8772406" cy="613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 оцінки за методом STAR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1079421" y="1924050"/>
            <a:ext cx="12765881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Питання інтерв'юера:</a:t>
            </a:r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"Розкажіть про ситуацію, коли вам довелося працювати з складним клієнтом."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85098" y="1703308"/>
            <a:ext cx="22860" cy="755571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5" name="Shape 3"/>
          <p:cNvSpPr/>
          <p:nvPr/>
        </p:nvSpPr>
        <p:spPr>
          <a:xfrm>
            <a:off x="1079421" y="3170158"/>
            <a:ext cx="6137553" cy="196215"/>
          </a:xfrm>
          <a:prstGeom prst="roundRect">
            <a:avLst>
              <a:gd name="adj" fmla="val 90036"/>
            </a:avLst>
          </a:prstGeom>
          <a:solidFill>
            <a:srgbClr val="E8F3E8"/>
          </a:solidFill>
          <a:ln/>
        </p:spPr>
      </p:sp>
      <p:sp>
        <p:nvSpPr>
          <p:cNvPr id="6" name="Shape 4"/>
          <p:cNvSpPr/>
          <p:nvPr/>
        </p:nvSpPr>
        <p:spPr>
          <a:xfrm>
            <a:off x="785098" y="2973884"/>
            <a:ext cx="588764" cy="588764"/>
          </a:xfrm>
          <a:prstGeom prst="roundRect">
            <a:avLst>
              <a:gd name="adj" fmla="val 77654"/>
            </a:avLst>
          </a:prstGeom>
          <a:solidFill>
            <a:srgbClr val="E8F3E8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2259" y="3121045"/>
            <a:ext cx="294323" cy="29432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81313" y="3758922"/>
            <a:ext cx="245364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Ситуація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981313" y="4183380"/>
            <a:ext cx="6039564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"У нас був клієнт, який регулярно затримував платежі та вимагав додаткові послуги безкоштовно"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707630" y="2875836"/>
            <a:ext cx="6137553" cy="196215"/>
          </a:xfrm>
          <a:prstGeom prst="roundRect">
            <a:avLst>
              <a:gd name="adj" fmla="val 90036"/>
            </a:avLst>
          </a:prstGeom>
          <a:solidFill>
            <a:srgbClr val="E8F3E8"/>
          </a:solidFill>
          <a:ln/>
        </p:spPr>
      </p:sp>
      <p:sp>
        <p:nvSpPr>
          <p:cNvPr id="11" name="Shape 8"/>
          <p:cNvSpPr/>
          <p:nvPr/>
        </p:nvSpPr>
        <p:spPr>
          <a:xfrm>
            <a:off x="7413308" y="2679561"/>
            <a:ext cx="588764" cy="588764"/>
          </a:xfrm>
          <a:prstGeom prst="roundRect">
            <a:avLst>
              <a:gd name="adj" fmla="val 77654"/>
            </a:avLst>
          </a:prstGeom>
          <a:solidFill>
            <a:srgbClr val="E8F3E8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469" y="2826722"/>
            <a:ext cx="294323" cy="29432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609523" y="3464600"/>
            <a:ext cx="245364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Завдання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609523" y="3889058"/>
            <a:ext cx="6039564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"Мені потрібно було зберегти клієнта, але встановити чіткі межі та забезпечити своєчасну оплату"</a:t>
            </a:r>
            <a:endParaRPr lang="en-US" sz="1500" dirty="0"/>
          </a:p>
        </p:txBody>
      </p:sp>
      <p:sp>
        <p:nvSpPr>
          <p:cNvPr id="15" name="Shape 11"/>
          <p:cNvSpPr/>
          <p:nvPr/>
        </p:nvSpPr>
        <p:spPr>
          <a:xfrm>
            <a:off x="1079421" y="5694521"/>
            <a:ext cx="6137553" cy="196215"/>
          </a:xfrm>
          <a:prstGeom prst="roundRect">
            <a:avLst>
              <a:gd name="adj" fmla="val 90036"/>
            </a:avLst>
          </a:prstGeom>
          <a:solidFill>
            <a:srgbClr val="E8F3E8"/>
          </a:solidFill>
          <a:ln/>
        </p:spPr>
      </p:sp>
      <p:sp>
        <p:nvSpPr>
          <p:cNvPr id="16" name="Shape 12"/>
          <p:cNvSpPr/>
          <p:nvPr/>
        </p:nvSpPr>
        <p:spPr>
          <a:xfrm>
            <a:off x="785098" y="5498247"/>
            <a:ext cx="588764" cy="588764"/>
          </a:xfrm>
          <a:prstGeom prst="roundRect">
            <a:avLst>
              <a:gd name="adj" fmla="val 77654"/>
            </a:avLst>
          </a:prstGeom>
          <a:solidFill>
            <a:srgbClr val="E8F3E8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259" y="5645408"/>
            <a:ext cx="294323" cy="29432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81313" y="6283285"/>
            <a:ext cx="245364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Дія</a:t>
            </a:r>
            <a:endParaRPr lang="en-US" sz="1900" dirty="0"/>
          </a:p>
        </p:txBody>
      </p:sp>
      <p:sp>
        <p:nvSpPr>
          <p:cNvPr id="19" name="Text 14"/>
          <p:cNvSpPr/>
          <p:nvPr/>
        </p:nvSpPr>
        <p:spPr>
          <a:xfrm>
            <a:off x="981313" y="6707743"/>
            <a:ext cx="6039564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"Я організував зустріч, прояснив умови договору, запропонував новий пакет послуг та систему автоплатежів"</a:t>
            </a:r>
            <a:endParaRPr lang="en-US" sz="1500" dirty="0"/>
          </a:p>
        </p:txBody>
      </p:sp>
      <p:sp>
        <p:nvSpPr>
          <p:cNvPr id="20" name="Shape 15"/>
          <p:cNvSpPr/>
          <p:nvPr/>
        </p:nvSpPr>
        <p:spPr>
          <a:xfrm>
            <a:off x="7707630" y="5400199"/>
            <a:ext cx="6137553" cy="196215"/>
          </a:xfrm>
          <a:prstGeom prst="roundRect">
            <a:avLst>
              <a:gd name="adj" fmla="val 90036"/>
            </a:avLst>
          </a:prstGeom>
          <a:solidFill>
            <a:srgbClr val="E8F3E8"/>
          </a:solidFill>
          <a:ln/>
        </p:spPr>
      </p:sp>
      <p:sp>
        <p:nvSpPr>
          <p:cNvPr id="21" name="Shape 16"/>
          <p:cNvSpPr/>
          <p:nvPr/>
        </p:nvSpPr>
        <p:spPr>
          <a:xfrm>
            <a:off x="7413308" y="5203924"/>
            <a:ext cx="588764" cy="588764"/>
          </a:xfrm>
          <a:prstGeom prst="roundRect">
            <a:avLst>
              <a:gd name="adj" fmla="val 77654"/>
            </a:avLst>
          </a:prstGeom>
          <a:solidFill>
            <a:srgbClr val="E8F3E8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0469" y="5351085"/>
            <a:ext cx="294323" cy="294323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609523" y="5988963"/>
            <a:ext cx="245364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Результат</a:t>
            </a:r>
            <a:endParaRPr lang="en-US" sz="1900" dirty="0"/>
          </a:p>
        </p:txBody>
      </p:sp>
      <p:sp>
        <p:nvSpPr>
          <p:cNvPr id="24" name="Text 18"/>
          <p:cNvSpPr/>
          <p:nvPr/>
        </p:nvSpPr>
        <p:spPr>
          <a:xfrm>
            <a:off x="7609523" y="6413421"/>
            <a:ext cx="6039564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"Клієнт погодився на нові умови, платежі стали регулярними, а дохід від нього зріс на 30%"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2025-10-29T09:08:50Z</dcterms:created>
  <dcterms:modified xsi:type="dcterms:W3CDTF">2025-10-29T09:08:50Z</dcterms:modified>
</cp:coreProperties>
</file>