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Fraunces Extra Bold"/>
      <p:regular r:id="rId27"/>
    </p:embeddedFont>
    <p:embeddedFont>
      <p:font typeface="Fraunces Extra Bold"/>
      <p:regular r:id="rId28"/>
    </p:embeddedFont>
    <p:embeddedFont>
      <p:font typeface="Nobile"/>
      <p:regular r:id="rId29"/>
    </p:embeddedFont>
    <p:embeddedFont>
      <p:font typeface="Nobile"/>
      <p:regular r:id="rId30"/>
    </p:embeddedFont>
    <p:embeddedFont>
      <p:font typeface="Nobile"/>
      <p:regular r:id="rId31"/>
    </p:embeddedFont>
    <p:embeddedFont>
      <p:font typeface="Nobile"/>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7.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20.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svg"/><Relationship Id="rId3" Type="http://schemas.openxmlformats.org/officeDocument/2006/relationships/image" Target="../media/image-20-3.png"/><Relationship Id="rId4" Type="http://schemas.openxmlformats.org/officeDocument/2006/relationships/image" Target="../media/image-20-4.svg"/><Relationship Id="rId5" Type="http://schemas.openxmlformats.org/officeDocument/2006/relationships/image" Target="../media/image-20-5.png"/><Relationship Id="rId6" Type="http://schemas.openxmlformats.org/officeDocument/2006/relationships/image" Target="../media/image-20-6.svg"/><Relationship Id="rId7" Type="http://schemas.openxmlformats.org/officeDocument/2006/relationships/image" Target="../media/image-20-7.png"/><Relationship Id="rId8" Type="http://schemas.openxmlformats.org/officeDocument/2006/relationships/image" Target="../media/image-20-8.svg"/><Relationship Id="rId9" Type="http://schemas.openxmlformats.org/officeDocument/2006/relationships/slideLayout" Target="../slideLayouts/slideLayout21.xml"/><Relationship Id="rId10"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svg"/><Relationship Id="rId9" Type="http://schemas.openxmlformats.org/officeDocument/2006/relationships/slideLayout" Target="../slideLayouts/slideLayout6.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svg"/><Relationship Id="rId4" Type="http://schemas.openxmlformats.org/officeDocument/2006/relationships/image" Target="../media/image-8-4.png"/><Relationship Id="rId5" Type="http://schemas.openxmlformats.org/officeDocument/2006/relationships/image" Target="../media/image-8-5.svg"/><Relationship Id="rId6" Type="http://schemas.openxmlformats.org/officeDocument/2006/relationships/image" Target="../media/image-8-6.png"/><Relationship Id="rId7" Type="http://schemas.openxmlformats.org/officeDocument/2006/relationships/image" Target="../media/image-8-7.svg"/><Relationship Id="rId8" Type="http://schemas.openxmlformats.org/officeDocument/2006/relationships/slideLayout" Target="../slideLayouts/slideLayout9.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710815"/>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Додаткові інструменти оцінки та етика відбору</a:t>
            </a:r>
            <a:endParaRPr lang="en-US" sz="3900" dirty="0"/>
          </a:p>
        </p:txBody>
      </p:sp>
      <p:sp>
        <p:nvSpPr>
          <p:cNvPr id="4" name="Text 1"/>
          <p:cNvSpPr/>
          <p:nvPr/>
        </p:nvSpPr>
        <p:spPr>
          <a:xfrm>
            <a:off x="793790" y="4248626"/>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Сучасний підбір персоналу виходить далеко за межі традиційної співбесіди. Комплексний підхід до оцінки кандидатів передбачає використання різноманітних інструментів та дотримання високих етичних стандартів у процесі відбору.</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288852"/>
            <a:ext cx="7359134"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Перевірка службою безпеки</a:t>
            </a:r>
            <a:endParaRPr lang="en-US" sz="3900" dirty="0"/>
          </a:p>
        </p:txBody>
      </p:sp>
      <p:sp>
        <p:nvSpPr>
          <p:cNvPr id="3" name="Shape 1"/>
          <p:cNvSpPr/>
          <p:nvPr/>
        </p:nvSpPr>
        <p:spPr>
          <a:xfrm>
            <a:off x="793790" y="2305764"/>
            <a:ext cx="4215289" cy="4634865"/>
          </a:xfrm>
          <a:prstGeom prst="roundRect">
            <a:avLst>
              <a:gd name="adj" fmla="val 4238"/>
            </a:avLst>
          </a:prstGeom>
          <a:solidFill>
            <a:srgbClr val="FAFFFA"/>
          </a:solidFill>
          <a:ln w="22860">
            <a:solidFill>
              <a:srgbClr val="CED9CE"/>
            </a:solidFill>
            <a:prstDash val="solid"/>
          </a:ln>
        </p:spPr>
      </p:sp>
      <p:sp>
        <p:nvSpPr>
          <p:cNvPr id="4" name="Text 2"/>
          <p:cNvSpPr/>
          <p:nvPr/>
        </p:nvSpPr>
        <p:spPr>
          <a:xfrm>
            <a:off x="1015008" y="2526983"/>
            <a:ext cx="2889052"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Що можна перевіряти</a:t>
            </a:r>
            <a:endParaRPr lang="en-US" sz="1950" dirty="0"/>
          </a:p>
        </p:txBody>
      </p:sp>
      <p:sp>
        <p:nvSpPr>
          <p:cNvPr id="5" name="Text 3"/>
          <p:cNvSpPr/>
          <p:nvPr/>
        </p:nvSpPr>
        <p:spPr>
          <a:xfrm>
            <a:off x="1015008" y="2956203"/>
            <a:ext cx="3772853"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Кримінальне минуле (за згодою кандидата)</a:t>
            </a:r>
            <a:endParaRPr lang="en-US" sz="1550" dirty="0"/>
          </a:p>
        </p:txBody>
      </p:sp>
      <p:sp>
        <p:nvSpPr>
          <p:cNvPr id="6" name="Text 4"/>
          <p:cNvSpPr/>
          <p:nvPr/>
        </p:nvSpPr>
        <p:spPr>
          <a:xfrm>
            <a:off x="1015008" y="3660696"/>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Перевірка документів про освіту</a:t>
            </a:r>
            <a:endParaRPr lang="en-US" sz="1550" dirty="0"/>
          </a:p>
        </p:txBody>
      </p:sp>
      <p:sp>
        <p:nvSpPr>
          <p:cNvPr id="7" name="Text 5"/>
          <p:cNvSpPr/>
          <p:nvPr/>
        </p:nvSpPr>
        <p:spPr>
          <a:xfrm>
            <a:off x="1015008" y="4047649"/>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Попередній досвід роботи</a:t>
            </a:r>
            <a:endParaRPr lang="en-US" sz="1550" dirty="0"/>
          </a:p>
        </p:txBody>
      </p:sp>
      <p:sp>
        <p:nvSpPr>
          <p:cNvPr id="8" name="Text 6"/>
          <p:cNvSpPr/>
          <p:nvPr/>
        </p:nvSpPr>
        <p:spPr>
          <a:xfrm>
            <a:off x="1015008" y="4434602"/>
            <a:ext cx="3772853"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Професійні ліцензії та сертифікати</a:t>
            </a:r>
            <a:endParaRPr lang="en-US" sz="1550" dirty="0"/>
          </a:p>
        </p:txBody>
      </p:sp>
      <p:sp>
        <p:nvSpPr>
          <p:cNvPr id="9" name="Text 7"/>
          <p:cNvSpPr/>
          <p:nvPr/>
        </p:nvSpPr>
        <p:spPr>
          <a:xfrm>
            <a:off x="1015008" y="5139095"/>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Публічна інформація в мережі</a:t>
            </a:r>
            <a:endParaRPr lang="en-US" sz="1550" dirty="0"/>
          </a:p>
        </p:txBody>
      </p:sp>
      <p:sp>
        <p:nvSpPr>
          <p:cNvPr id="10" name="Shape 8"/>
          <p:cNvSpPr/>
          <p:nvPr/>
        </p:nvSpPr>
        <p:spPr>
          <a:xfrm>
            <a:off x="5207437" y="2305764"/>
            <a:ext cx="4215408" cy="4634865"/>
          </a:xfrm>
          <a:prstGeom prst="roundRect">
            <a:avLst>
              <a:gd name="adj" fmla="val 4237"/>
            </a:avLst>
          </a:prstGeom>
          <a:solidFill>
            <a:srgbClr val="FAFFFA"/>
          </a:solidFill>
          <a:ln w="22860">
            <a:solidFill>
              <a:srgbClr val="CED9CE"/>
            </a:solidFill>
            <a:prstDash val="solid"/>
          </a:ln>
        </p:spPr>
      </p:sp>
      <p:sp>
        <p:nvSpPr>
          <p:cNvPr id="11" name="Text 9"/>
          <p:cNvSpPr/>
          <p:nvPr/>
        </p:nvSpPr>
        <p:spPr>
          <a:xfrm>
            <a:off x="5428655" y="2526983"/>
            <a:ext cx="3772972" cy="620316"/>
          </a:xfrm>
          <a:prstGeom prst="rect">
            <a:avLst/>
          </a:prstGeom>
          <a:noFill/>
          <a:ln/>
        </p:spPr>
        <p:txBody>
          <a:bodyPr wrap="squar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Юридичні та етичні обмеження</a:t>
            </a:r>
            <a:endParaRPr lang="en-US" sz="1950" dirty="0"/>
          </a:p>
        </p:txBody>
      </p:sp>
      <p:sp>
        <p:nvSpPr>
          <p:cNvPr id="12" name="Text 10"/>
          <p:cNvSpPr/>
          <p:nvPr/>
        </p:nvSpPr>
        <p:spPr>
          <a:xfrm>
            <a:off x="5428655" y="3266361"/>
            <a:ext cx="3772972"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Заборонена дискримінація за будь-якою ознакою</a:t>
            </a:r>
            <a:endParaRPr lang="en-US" sz="1550" dirty="0"/>
          </a:p>
        </p:txBody>
      </p:sp>
      <p:sp>
        <p:nvSpPr>
          <p:cNvPr id="13" name="Text 11"/>
          <p:cNvSpPr/>
          <p:nvPr/>
        </p:nvSpPr>
        <p:spPr>
          <a:xfrm>
            <a:off x="5428655" y="3970853"/>
            <a:ext cx="3772972"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Медична інформація — лише за необхідності</a:t>
            </a:r>
            <a:endParaRPr lang="en-US" sz="1550" dirty="0"/>
          </a:p>
        </p:txBody>
      </p:sp>
      <p:sp>
        <p:nvSpPr>
          <p:cNvPr id="14" name="Text 12"/>
          <p:cNvSpPr/>
          <p:nvPr/>
        </p:nvSpPr>
        <p:spPr>
          <a:xfrm>
            <a:off x="5428655" y="4675346"/>
            <a:ext cx="3772972"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Кредитна історія — тільки для фінансових позицій</a:t>
            </a:r>
            <a:endParaRPr lang="en-US" sz="1550" dirty="0"/>
          </a:p>
        </p:txBody>
      </p:sp>
      <p:sp>
        <p:nvSpPr>
          <p:cNvPr id="15" name="Text 13"/>
          <p:cNvSpPr/>
          <p:nvPr/>
        </p:nvSpPr>
        <p:spPr>
          <a:xfrm>
            <a:off x="5428655" y="5379839"/>
            <a:ext cx="3772972"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Соціальні мережі — обмежено публічною інформацією</a:t>
            </a:r>
            <a:endParaRPr lang="en-US" sz="1550" dirty="0"/>
          </a:p>
        </p:txBody>
      </p:sp>
      <p:sp>
        <p:nvSpPr>
          <p:cNvPr id="16" name="Text 14"/>
          <p:cNvSpPr/>
          <p:nvPr/>
        </p:nvSpPr>
        <p:spPr>
          <a:xfrm>
            <a:off x="5428655" y="6084332"/>
            <a:ext cx="3772972"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Обов'язкова згода кандидата на перевірку</a:t>
            </a:r>
            <a:endParaRPr lang="en-US" sz="1550" dirty="0"/>
          </a:p>
        </p:txBody>
      </p:sp>
      <p:sp>
        <p:nvSpPr>
          <p:cNvPr id="17" name="Shape 15"/>
          <p:cNvSpPr/>
          <p:nvPr/>
        </p:nvSpPr>
        <p:spPr>
          <a:xfrm>
            <a:off x="9621203" y="2305764"/>
            <a:ext cx="4215289" cy="4634865"/>
          </a:xfrm>
          <a:prstGeom prst="roundRect">
            <a:avLst>
              <a:gd name="adj" fmla="val 4238"/>
            </a:avLst>
          </a:prstGeom>
          <a:solidFill>
            <a:srgbClr val="FAFFFA"/>
          </a:solidFill>
          <a:ln w="22860">
            <a:solidFill>
              <a:srgbClr val="CED9CE"/>
            </a:solidFill>
            <a:prstDash val="solid"/>
          </a:ln>
        </p:spPr>
      </p:sp>
      <p:sp>
        <p:nvSpPr>
          <p:cNvPr id="18" name="Text 16"/>
          <p:cNvSpPr/>
          <p:nvPr/>
        </p:nvSpPr>
        <p:spPr>
          <a:xfrm>
            <a:off x="9842421" y="2526983"/>
            <a:ext cx="3772853" cy="620316"/>
          </a:xfrm>
          <a:prstGeom prst="rect">
            <a:avLst/>
          </a:prstGeom>
          <a:noFill/>
          <a:ln/>
        </p:spPr>
        <p:txBody>
          <a:bodyPr wrap="squar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Конфіденційність результатів</a:t>
            </a:r>
            <a:endParaRPr lang="en-US" sz="1950" dirty="0"/>
          </a:p>
        </p:txBody>
      </p:sp>
      <p:sp>
        <p:nvSpPr>
          <p:cNvPr id="19" name="Text 17"/>
          <p:cNvSpPr/>
          <p:nvPr/>
        </p:nvSpPr>
        <p:spPr>
          <a:xfrm>
            <a:off x="9842421" y="3266361"/>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Обмежений доступ до інформації</a:t>
            </a:r>
            <a:endParaRPr lang="en-US" sz="1550" dirty="0"/>
          </a:p>
        </p:txBody>
      </p:sp>
      <p:sp>
        <p:nvSpPr>
          <p:cNvPr id="20" name="Text 18"/>
          <p:cNvSpPr/>
          <p:nvPr/>
        </p:nvSpPr>
        <p:spPr>
          <a:xfrm>
            <a:off x="9842421" y="3653314"/>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Захист персональних даних</a:t>
            </a:r>
            <a:endParaRPr lang="en-US" sz="1550" dirty="0"/>
          </a:p>
        </p:txBody>
      </p:sp>
      <p:sp>
        <p:nvSpPr>
          <p:cNvPr id="21" name="Text 19"/>
          <p:cNvSpPr/>
          <p:nvPr/>
        </p:nvSpPr>
        <p:spPr>
          <a:xfrm>
            <a:off x="9842421" y="4040267"/>
            <a:ext cx="3772853"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Прозорість процесу для кандидата</a:t>
            </a:r>
            <a:endParaRPr lang="en-US" sz="1550" dirty="0"/>
          </a:p>
        </p:txBody>
      </p:sp>
      <p:sp>
        <p:nvSpPr>
          <p:cNvPr id="22" name="Text 20"/>
          <p:cNvSpPr/>
          <p:nvPr/>
        </p:nvSpPr>
        <p:spPr>
          <a:xfrm>
            <a:off x="9842421" y="4744760"/>
            <a:ext cx="3772853"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Документування всіх перевірок</a:t>
            </a:r>
            <a:endParaRPr lang="en-US" sz="1550" dirty="0"/>
          </a:p>
        </p:txBody>
      </p:sp>
      <p:sp>
        <p:nvSpPr>
          <p:cNvPr id="23" name="Text 21"/>
          <p:cNvSpPr/>
          <p:nvPr/>
        </p:nvSpPr>
        <p:spPr>
          <a:xfrm>
            <a:off x="9842421" y="5131713"/>
            <a:ext cx="3772853"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Дотримання термінів зберігання даних</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964055"/>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Неусвідомлені упередження у відборі</a:t>
            </a:r>
            <a:endParaRPr lang="en-US" sz="3900" dirty="0"/>
          </a:p>
        </p:txBody>
      </p:sp>
      <p:sp>
        <p:nvSpPr>
          <p:cNvPr id="4" name="Text 1"/>
          <p:cNvSpPr/>
          <p:nvPr/>
        </p:nvSpPr>
        <p:spPr>
          <a:xfrm>
            <a:off x="793790" y="3501866"/>
            <a:ext cx="7556421" cy="1587698"/>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Неусвідомлені упередження (Unconscious Bias) — це автоматичні, підсвідомі судження про людей, засновані на стереотипах, які впливають на наші рішення без усвідомлення цього факту. У процесі відбору персоналу такі упередження можуть призвести до несправедливих рішень та втрати талановитих кандидатів.</a:t>
            </a:r>
            <a:endParaRPr lang="en-US" sz="1550" dirty="0"/>
          </a:p>
        </p:txBody>
      </p:sp>
      <p:sp>
        <p:nvSpPr>
          <p:cNvPr id="5" name="Text 2"/>
          <p:cNvSpPr/>
          <p:nvPr/>
        </p:nvSpPr>
        <p:spPr>
          <a:xfrm>
            <a:off x="793790" y="5312807"/>
            <a:ext cx="755642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Дослідження показують, що навіть найдосвідченіші HR-фахівці та менеджери схильні до упереджень. Усвідомлення їх існування — перший крок до створення більш справедливого процесу найму.</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414820"/>
            <a:ext cx="8989100"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Типи неусвідомлених упереджень</a:t>
            </a:r>
            <a:endParaRPr lang="en-US" sz="3900" dirty="0"/>
          </a:p>
        </p:txBody>
      </p:sp>
      <p:pic>
        <p:nvPicPr>
          <p:cNvPr id="3" name="Image 0" descr="preencoded.png">    </p:cNvPr>
          <p:cNvPicPr>
            <a:picLocks noChangeAspect="1"/>
          </p:cNvPicPr>
          <p:nvPr/>
        </p:nvPicPr>
        <p:blipFill>
          <a:blip r:embed="rId1"/>
          <a:stretch>
            <a:fillRect/>
          </a:stretch>
        </p:blipFill>
        <p:spPr>
          <a:xfrm>
            <a:off x="793790" y="2431733"/>
            <a:ext cx="992267" cy="1461016"/>
          </a:xfrm>
          <a:prstGeom prst="rect">
            <a:avLst/>
          </a:prstGeom>
        </p:spPr>
      </p:pic>
      <p:sp>
        <p:nvSpPr>
          <p:cNvPr id="4" name="Text 1"/>
          <p:cNvSpPr/>
          <p:nvPr/>
        </p:nvSpPr>
        <p:spPr>
          <a:xfrm>
            <a:off x="1984415" y="2630091"/>
            <a:ext cx="3178373"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Упередження "схожості"</a:t>
            </a:r>
            <a:endParaRPr lang="en-US" sz="1950" dirty="0"/>
          </a:p>
        </p:txBody>
      </p:sp>
      <p:sp>
        <p:nvSpPr>
          <p:cNvPr id="5" name="Text 2"/>
          <p:cNvSpPr/>
          <p:nvPr/>
        </p:nvSpPr>
        <p:spPr>
          <a:xfrm>
            <a:off x="1984415" y="3059311"/>
            <a:ext cx="11852196"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Тенденція віддавати перевагу кандидатам, які схожі на нас за освітою, досвідом, інтересами чи походженням. Призводить до однорідності команди та втрати різноманітності перспектив.</a:t>
            </a:r>
            <a:endParaRPr lang="en-US" sz="1550" dirty="0"/>
          </a:p>
        </p:txBody>
      </p:sp>
      <p:pic>
        <p:nvPicPr>
          <p:cNvPr id="6" name="Image 1" descr="preencoded.png">    </p:cNvPr>
          <p:cNvPicPr>
            <a:picLocks noChangeAspect="1"/>
          </p:cNvPicPr>
          <p:nvPr/>
        </p:nvPicPr>
        <p:blipFill>
          <a:blip r:embed="rId2"/>
          <a:stretch>
            <a:fillRect/>
          </a:stretch>
        </p:blipFill>
        <p:spPr>
          <a:xfrm>
            <a:off x="793790" y="3892748"/>
            <a:ext cx="992267" cy="1461016"/>
          </a:xfrm>
          <a:prstGeom prst="rect">
            <a:avLst/>
          </a:prstGeom>
        </p:spPr>
      </p:pic>
      <p:sp>
        <p:nvSpPr>
          <p:cNvPr id="7" name="Text 3"/>
          <p:cNvSpPr/>
          <p:nvPr/>
        </p:nvSpPr>
        <p:spPr>
          <a:xfrm>
            <a:off x="1984415" y="4091107"/>
            <a:ext cx="404538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Упередження "підтвердження"</a:t>
            </a:r>
            <a:endParaRPr lang="en-US" sz="1950" dirty="0"/>
          </a:p>
        </p:txBody>
      </p:sp>
      <p:sp>
        <p:nvSpPr>
          <p:cNvPr id="8" name="Text 4"/>
          <p:cNvSpPr/>
          <p:nvPr/>
        </p:nvSpPr>
        <p:spPr>
          <a:xfrm>
            <a:off x="1984415" y="4520327"/>
            <a:ext cx="11852196"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Схильність шукати та інтерпретувати інформацію так, щоб вона підтверджувала наші початкові враження про кандидата. Перше враження надмірно впливає на подальшу оцінку.</a:t>
            </a:r>
            <a:endParaRPr lang="en-US" sz="1550" dirty="0"/>
          </a:p>
        </p:txBody>
      </p:sp>
      <p:pic>
        <p:nvPicPr>
          <p:cNvPr id="9" name="Image 2" descr="preencoded.png">    </p:cNvPr>
          <p:cNvPicPr>
            <a:picLocks noChangeAspect="1"/>
          </p:cNvPicPr>
          <p:nvPr/>
        </p:nvPicPr>
        <p:blipFill>
          <a:blip r:embed="rId3"/>
          <a:stretch>
            <a:fillRect/>
          </a:stretch>
        </p:blipFill>
        <p:spPr>
          <a:xfrm>
            <a:off x="793790" y="5353764"/>
            <a:ext cx="992267" cy="1461016"/>
          </a:xfrm>
          <a:prstGeom prst="rect">
            <a:avLst/>
          </a:prstGeom>
        </p:spPr>
      </p:pic>
      <p:sp>
        <p:nvSpPr>
          <p:cNvPr id="10" name="Text 5"/>
          <p:cNvSpPr/>
          <p:nvPr/>
        </p:nvSpPr>
        <p:spPr>
          <a:xfrm>
            <a:off x="1984415" y="5552123"/>
            <a:ext cx="357675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Упередження "якорування"</a:t>
            </a:r>
            <a:endParaRPr lang="en-US" sz="1950" dirty="0"/>
          </a:p>
        </p:txBody>
      </p:sp>
      <p:sp>
        <p:nvSpPr>
          <p:cNvPr id="11" name="Text 6"/>
          <p:cNvSpPr/>
          <p:nvPr/>
        </p:nvSpPr>
        <p:spPr>
          <a:xfrm>
            <a:off x="1984415" y="5981343"/>
            <a:ext cx="11852196"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Надмірна залежність від однієї характеристики (наприклад, назви університету чи попереднього роботодавця) при формуванні загальної оцінки кандидата, ігноруючи інші важливі фактори.</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269087"/>
            <a:ext cx="9058275"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Більше типів упереджень у підборі</a:t>
            </a:r>
            <a:endParaRPr lang="en-US" sz="3900" dirty="0"/>
          </a:p>
        </p:txBody>
      </p:sp>
      <p:sp>
        <p:nvSpPr>
          <p:cNvPr id="3" name="Shape 1"/>
          <p:cNvSpPr/>
          <p:nvPr/>
        </p:nvSpPr>
        <p:spPr>
          <a:xfrm>
            <a:off x="793790" y="2583656"/>
            <a:ext cx="6422231" cy="1781651"/>
          </a:xfrm>
          <a:prstGeom prst="roundRect">
            <a:avLst>
              <a:gd name="adj" fmla="val 6159"/>
            </a:avLst>
          </a:prstGeom>
          <a:solidFill>
            <a:srgbClr val="FAFFFA"/>
          </a:solidFill>
          <a:ln/>
        </p:spPr>
      </p:sp>
      <p:sp>
        <p:nvSpPr>
          <p:cNvPr id="4" name="Shape 2"/>
          <p:cNvSpPr/>
          <p:nvPr/>
        </p:nvSpPr>
        <p:spPr>
          <a:xfrm>
            <a:off x="793790" y="2560796"/>
            <a:ext cx="6422231" cy="91440"/>
          </a:xfrm>
          <a:prstGeom prst="roundRect">
            <a:avLst>
              <a:gd name="adj" fmla="val 195349"/>
            </a:avLst>
          </a:prstGeom>
          <a:solidFill>
            <a:srgbClr val="438951"/>
          </a:solidFill>
          <a:ln/>
        </p:spPr>
      </p:sp>
      <p:sp>
        <p:nvSpPr>
          <p:cNvPr id="5" name="Shape 3"/>
          <p:cNvSpPr/>
          <p:nvPr/>
        </p:nvSpPr>
        <p:spPr>
          <a:xfrm>
            <a:off x="3707249" y="2286000"/>
            <a:ext cx="595313" cy="595313"/>
          </a:xfrm>
          <a:prstGeom prst="roundRect">
            <a:avLst>
              <a:gd name="adj" fmla="val 153600"/>
            </a:avLst>
          </a:prstGeom>
          <a:solidFill>
            <a:srgbClr val="438951"/>
          </a:solidFill>
          <a:ln/>
        </p:spPr>
      </p:sp>
      <p:sp>
        <p:nvSpPr>
          <p:cNvPr id="6" name="Text 4"/>
          <p:cNvSpPr/>
          <p:nvPr/>
        </p:nvSpPr>
        <p:spPr>
          <a:xfrm>
            <a:off x="3885843" y="2434828"/>
            <a:ext cx="238125" cy="297656"/>
          </a:xfrm>
          <a:prstGeom prst="rect">
            <a:avLst/>
          </a:prstGeom>
          <a:noFill/>
          <a:ln/>
        </p:spPr>
        <p:txBody>
          <a:bodyPr wrap="none" lIns="0" tIns="0" rIns="0" bIns="0" rtlCol="0" anchor="t"/>
          <a:lstStyle/>
          <a:p>
            <a:pPr algn="l" indent="0" marL="0">
              <a:lnSpc>
                <a:spcPts val="3000"/>
              </a:lnSpc>
              <a:buNone/>
            </a:pPr>
            <a:r>
              <a:rPr lang="en-US" sz="1850" b="1" dirty="0">
                <a:solidFill>
                  <a:srgbClr val="FFFFFF"/>
                </a:solidFill>
                <a:latin typeface="Fraunces Extra Bold" pitchFamily="34" charset="0"/>
                <a:ea typeface="Fraunces Extra Bold" pitchFamily="34" charset="-122"/>
                <a:cs typeface="Fraunces Extra Bold" pitchFamily="34" charset="-120"/>
              </a:rPr>
              <a:t>1</a:t>
            </a:r>
            <a:endParaRPr lang="en-US" sz="1850" dirty="0"/>
          </a:p>
        </p:txBody>
      </p:sp>
      <p:sp>
        <p:nvSpPr>
          <p:cNvPr id="7" name="Text 5"/>
          <p:cNvSpPr/>
          <p:nvPr/>
        </p:nvSpPr>
        <p:spPr>
          <a:xfrm>
            <a:off x="1015008" y="3079790"/>
            <a:ext cx="253555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Ефект ореола/рогів</a:t>
            </a:r>
            <a:endParaRPr lang="en-US" sz="1950" dirty="0"/>
          </a:p>
        </p:txBody>
      </p:sp>
      <p:sp>
        <p:nvSpPr>
          <p:cNvPr id="8" name="Text 6"/>
          <p:cNvSpPr/>
          <p:nvPr/>
        </p:nvSpPr>
        <p:spPr>
          <a:xfrm>
            <a:off x="1015008" y="3509010"/>
            <a:ext cx="597979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Одна позитивна (ореол) чи негативива (роги) характеристика затьмарює всі інші якості кандидата.</a:t>
            </a:r>
            <a:endParaRPr lang="en-US" sz="1550" dirty="0"/>
          </a:p>
        </p:txBody>
      </p:sp>
      <p:sp>
        <p:nvSpPr>
          <p:cNvPr id="9" name="Shape 7"/>
          <p:cNvSpPr/>
          <p:nvPr/>
        </p:nvSpPr>
        <p:spPr>
          <a:xfrm>
            <a:off x="7414379" y="2583656"/>
            <a:ext cx="6422231" cy="1781651"/>
          </a:xfrm>
          <a:prstGeom prst="roundRect">
            <a:avLst>
              <a:gd name="adj" fmla="val 6159"/>
            </a:avLst>
          </a:prstGeom>
          <a:solidFill>
            <a:srgbClr val="FAFFFA"/>
          </a:solidFill>
          <a:ln/>
        </p:spPr>
      </p:sp>
      <p:sp>
        <p:nvSpPr>
          <p:cNvPr id="10" name="Shape 8"/>
          <p:cNvSpPr/>
          <p:nvPr/>
        </p:nvSpPr>
        <p:spPr>
          <a:xfrm>
            <a:off x="7414379" y="2560796"/>
            <a:ext cx="6422231" cy="91440"/>
          </a:xfrm>
          <a:prstGeom prst="roundRect">
            <a:avLst>
              <a:gd name="adj" fmla="val 195349"/>
            </a:avLst>
          </a:prstGeom>
          <a:solidFill>
            <a:srgbClr val="438951"/>
          </a:solidFill>
          <a:ln/>
        </p:spPr>
      </p:sp>
      <p:sp>
        <p:nvSpPr>
          <p:cNvPr id="11" name="Shape 9"/>
          <p:cNvSpPr/>
          <p:nvPr/>
        </p:nvSpPr>
        <p:spPr>
          <a:xfrm>
            <a:off x="10327838" y="2286000"/>
            <a:ext cx="595313" cy="595313"/>
          </a:xfrm>
          <a:prstGeom prst="roundRect">
            <a:avLst>
              <a:gd name="adj" fmla="val 153600"/>
            </a:avLst>
          </a:prstGeom>
          <a:solidFill>
            <a:srgbClr val="438951"/>
          </a:solidFill>
          <a:ln/>
        </p:spPr>
      </p:sp>
      <p:sp>
        <p:nvSpPr>
          <p:cNvPr id="12" name="Text 10"/>
          <p:cNvSpPr/>
          <p:nvPr/>
        </p:nvSpPr>
        <p:spPr>
          <a:xfrm>
            <a:off x="10506432" y="2434828"/>
            <a:ext cx="238125" cy="297656"/>
          </a:xfrm>
          <a:prstGeom prst="rect">
            <a:avLst/>
          </a:prstGeom>
          <a:noFill/>
          <a:ln/>
        </p:spPr>
        <p:txBody>
          <a:bodyPr wrap="none" lIns="0" tIns="0" rIns="0" bIns="0" rtlCol="0" anchor="t"/>
          <a:lstStyle/>
          <a:p>
            <a:pPr algn="l" indent="0" marL="0">
              <a:lnSpc>
                <a:spcPts val="3000"/>
              </a:lnSpc>
              <a:buNone/>
            </a:pPr>
            <a:r>
              <a:rPr lang="en-US" sz="1850" b="1" dirty="0">
                <a:solidFill>
                  <a:srgbClr val="FFFFFF"/>
                </a:solidFill>
                <a:latin typeface="Fraunces Extra Bold" pitchFamily="34" charset="0"/>
                <a:ea typeface="Fraunces Extra Bold" pitchFamily="34" charset="-122"/>
                <a:cs typeface="Fraunces Extra Bold" pitchFamily="34" charset="-120"/>
              </a:rPr>
              <a:t>2</a:t>
            </a:r>
            <a:endParaRPr lang="en-US" sz="1850" dirty="0"/>
          </a:p>
        </p:txBody>
      </p:sp>
      <p:sp>
        <p:nvSpPr>
          <p:cNvPr id="13" name="Text 11"/>
          <p:cNvSpPr/>
          <p:nvPr/>
        </p:nvSpPr>
        <p:spPr>
          <a:xfrm>
            <a:off x="7635597" y="3079790"/>
            <a:ext cx="3035856"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Стереотипне мислення</a:t>
            </a:r>
            <a:endParaRPr lang="en-US" sz="1950" dirty="0"/>
          </a:p>
        </p:txBody>
      </p:sp>
      <p:sp>
        <p:nvSpPr>
          <p:cNvPr id="14" name="Text 12"/>
          <p:cNvSpPr/>
          <p:nvPr/>
        </p:nvSpPr>
        <p:spPr>
          <a:xfrm>
            <a:off x="7635597" y="3509010"/>
            <a:ext cx="597979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Приписування характеристик людині на основі її належності до певної групи (вік, стать, національність).</a:t>
            </a:r>
            <a:endParaRPr lang="en-US" sz="1550" dirty="0"/>
          </a:p>
        </p:txBody>
      </p:sp>
      <p:sp>
        <p:nvSpPr>
          <p:cNvPr id="15" name="Shape 13"/>
          <p:cNvSpPr/>
          <p:nvPr/>
        </p:nvSpPr>
        <p:spPr>
          <a:xfrm>
            <a:off x="793790" y="4861322"/>
            <a:ext cx="6422231" cy="2099191"/>
          </a:xfrm>
          <a:prstGeom prst="roundRect">
            <a:avLst>
              <a:gd name="adj" fmla="val 5227"/>
            </a:avLst>
          </a:prstGeom>
          <a:solidFill>
            <a:srgbClr val="FAFFFA"/>
          </a:solidFill>
          <a:ln/>
        </p:spPr>
      </p:sp>
      <p:sp>
        <p:nvSpPr>
          <p:cNvPr id="16" name="Shape 14"/>
          <p:cNvSpPr/>
          <p:nvPr/>
        </p:nvSpPr>
        <p:spPr>
          <a:xfrm>
            <a:off x="793790" y="4838462"/>
            <a:ext cx="6422231" cy="91440"/>
          </a:xfrm>
          <a:prstGeom prst="roundRect">
            <a:avLst>
              <a:gd name="adj" fmla="val 195349"/>
            </a:avLst>
          </a:prstGeom>
          <a:solidFill>
            <a:srgbClr val="438951"/>
          </a:solidFill>
          <a:ln/>
        </p:spPr>
      </p:sp>
      <p:sp>
        <p:nvSpPr>
          <p:cNvPr id="17" name="Shape 15"/>
          <p:cNvSpPr/>
          <p:nvPr/>
        </p:nvSpPr>
        <p:spPr>
          <a:xfrm>
            <a:off x="3707249" y="4563666"/>
            <a:ext cx="595313" cy="595313"/>
          </a:xfrm>
          <a:prstGeom prst="roundRect">
            <a:avLst>
              <a:gd name="adj" fmla="val 153600"/>
            </a:avLst>
          </a:prstGeom>
          <a:solidFill>
            <a:srgbClr val="438951"/>
          </a:solidFill>
          <a:ln/>
        </p:spPr>
      </p:sp>
      <p:sp>
        <p:nvSpPr>
          <p:cNvPr id="18" name="Text 16"/>
          <p:cNvSpPr/>
          <p:nvPr/>
        </p:nvSpPr>
        <p:spPr>
          <a:xfrm>
            <a:off x="3885843" y="4712494"/>
            <a:ext cx="238125" cy="297656"/>
          </a:xfrm>
          <a:prstGeom prst="rect">
            <a:avLst/>
          </a:prstGeom>
          <a:noFill/>
          <a:ln/>
        </p:spPr>
        <p:txBody>
          <a:bodyPr wrap="none" lIns="0" tIns="0" rIns="0" bIns="0" rtlCol="0" anchor="t"/>
          <a:lstStyle/>
          <a:p>
            <a:pPr algn="l" indent="0" marL="0">
              <a:lnSpc>
                <a:spcPts val="3000"/>
              </a:lnSpc>
              <a:buNone/>
            </a:pPr>
            <a:r>
              <a:rPr lang="en-US" sz="1850" b="1" dirty="0">
                <a:solidFill>
                  <a:srgbClr val="FFFFFF"/>
                </a:solidFill>
                <a:latin typeface="Fraunces Extra Bold" pitchFamily="34" charset="0"/>
                <a:ea typeface="Fraunces Extra Bold" pitchFamily="34" charset="-122"/>
                <a:cs typeface="Fraunces Extra Bold" pitchFamily="34" charset="-120"/>
              </a:rPr>
              <a:t>3</a:t>
            </a:r>
            <a:endParaRPr lang="en-US" sz="1850" dirty="0"/>
          </a:p>
        </p:txBody>
      </p:sp>
      <p:sp>
        <p:nvSpPr>
          <p:cNvPr id="19" name="Text 17"/>
          <p:cNvSpPr/>
          <p:nvPr/>
        </p:nvSpPr>
        <p:spPr>
          <a:xfrm>
            <a:off x="1015008" y="535745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Ефект контрасту</a:t>
            </a:r>
            <a:endParaRPr lang="en-US" sz="1950" dirty="0"/>
          </a:p>
        </p:txBody>
      </p:sp>
      <p:sp>
        <p:nvSpPr>
          <p:cNvPr id="20" name="Text 18"/>
          <p:cNvSpPr/>
          <p:nvPr/>
        </p:nvSpPr>
        <p:spPr>
          <a:xfrm>
            <a:off x="1015008" y="5786676"/>
            <a:ext cx="597979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Оцінка кандидата порівняно з попереднім, а не за абсолютними критеріями (після слабкого кандидата — середній здається сильним).</a:t>
            </a:r>
            <a:endParaRPr lang="en-US" sz="1550" dirty="0"/>
          </a:p>
        </p:txBody>
      </p:sp>
      <p:sp>
        <p:nvSpPr>
          <p:cNvPr id="21" name="Shape 19"/>
          <p:cNvSpPr/>
          <p:nvPr/>
        </p:nvSpPr>
        <p:spPr>
          <a:xfrm>
            <a:off x="7414379" y="4861322"/>
            <a:ext cx="6422231" cy="2099191"/>
          </a:xfrm>
          <a:prstGeom prst="roundRect">
            <a:avLst>
              <a:gd name="adj" fmla="val 5227"/>
            </a:avLst>
          </a:prstGeom>
          <a:solidFill>
            <a:srgbClr val="FAFFFA"/>
          </a:solidFill>
          <a:ln/>
        </p:spPr>
      </p:sp>
      <p:sp>
        <p:nvSpPr>
          <p:cNvPr id="22" name="Shape 20"/>
          <p:cNvSpPr/>
          <p:nvPr/>
        </p:nvSpPr>
        <p:spPr>
          <a:xfrm>
            <a:off x="7414379" y="4838462"/>
            <a:ext cx="6422231" cy="91440"/>
          </a:xfrm>
          <a:prstGeom prst="roundRect">
            <a:avLst>
              <a:gd name="adj" fmla="val 195349"/>
            </a:avLst>
          </a:prstGeom>
          <a:solidFill>
            <a:srgbClr val="438951"/>
          </a:solidFill>
          <a:ln/>
        </p:spPr>
      </p:sp>
      <p:sp>
        <p:nvSpPr>
          <p:cNvPr id="23" name="Shape 21"/>
          <p:cNvSpPr/>
          <p:nvPr/>
        </p:nvSpPr>
        <p:spPr>
          <a:xfrm>
            <a:off x="10327838" y="4563666"/>
            <a:ext cx="595313" cy="595313"/>
          </a:xfrm>
          <a:prstGeom prst="roundRect">
            <a:avLst>
              <a:gd name="adj" fmla="val 153600"/>
            </a:avLst>
          </a:prstGeom>
          <a:solidFill>
            <a:srgbClr val="438951"/>
          </a:solidFill>
          <a:ln/>
        </p:spPr>
      </p:sp>
      <p:sp>
        <p:nvSpPr>
          <p:cNvPr id="24" name="Text 22"/>
          <p:cNvSpPr/>
          <p:nvPr/>
        </p:nvSpPr>
        <p:spPr>
          <a:xfrm>
            <a:off x="10506432" y="4712494"/>
            <a:ext cx="238125" cy="297656"/>
          </a:xfrm>
          <a:prstGeom prst="rect">
            <a:avLst/>
          </a:prstGeom>
          <a:noFill/>
          <a:ln/>
        </p:spPr>
        <p:txBody>
          <a:bodyPr wrap="none" lIns="0" tIns="0" rIns="0" bIns="0" rtlCol="0" anchor="t"/>
          <a:lstStyle/>
          <a:p>
            <a:pPr algn="l" indent="0" marL="0">
              <a:lnSpc>
                <a:spcPts val="3000"/>
              </a:lnSpc>
              <a:buNone/>
            </a:pPr>
            <a:r>
              <a:rPr lang="en-US" sz="1850" b="1" dirty="0">
                <a:solidFill>
                  <a:srgbClr val="FFFFFF"/>
                </a:solidFill>
                <a:latin typeface="Fraunces Extra Bold" pitchFamily="34" charset="0"/>
                <a:ea typeface="Fraunces Extra Bold" pitchFamily="34" charset="-122"/>
                <a:cs typeface="Fraunces Extra Bold" pitchFamily="34" charset="-120"/>
              </a:rPr>
              <a:t>4</a:t>
            </a:r>
            <a:endParaRPr lang="en-US" sz="1850" dirty="0"/>
          </a:p>
        </p:txBody>
      </p:sp>
      <p:sp>
        <p:nvSpPr>
          <p:cNvPr id="25" name="Text 23"/>
          <p:cNvSpPr/>
          <p:nvPr/>
        </p:nvSpPr>
        <p:spPr>
          <a:xfrm>
            <a:off x="7635597" y="5357455"/>
            <a:ext cx="296358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Упередження новизни</a:t>
            </a:r>
            <a:endParaRPr lang="en-US" sz="1950" dirty="0"/>
          </a:p>
        </p:txBody>
      </p:sp>
      <p:sp>
        <p:nvSpPr>
          <p:cNvPr id="26" name="Text 24"/>
          <p:cNvSpPr/>
          <p:nvPr/>
        </p:nvSpPr>
        <p:spPr>
          <a:xfrm>
            <a:off x="7635597" y="5786676"/>
            <a:ext cx="597979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Надмірна увага до інформації, отриманої наприкінці співбесіди, ігнорування початкових даних.</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514350"/>
            <a:ext cx="8735735" cy="584359"/>
          </a:xfrm>
          <a:prstGeom prst="rect">
            <a:avLst/>
          </a:prstGeom>
          <a:noFill/>
          <a:ln/>
        </p:spPr>
        <p:txBody>
          <a:bodyPr wrap="none" lIns="0" tIns="0" rIns="0" bIns="0" rtlCol="0" anchor="t"/>
          <a:lstStyle/>
          <a:p>
            <a:pPr algn="l" indent="0" marL="0">
              <a:lnSpc>
                <a:spcPts val="4600"/>
              </a:lnSpc>
              <a:buNone/>
            </a:pPr>
            <a:r>
              <a:rPr lang="en-US" sz="3650" b="1" dirty="0">
                <a:solidFill>
                  <a:srgbClr val="3B4540"/>
                </a:solidFill>
                <a:latin typeface="Fraunces Extra Bold" pitchFamily="34" charset="0"/>
                <a:ea typeface="Fraunces Extra Bold" pitchFamily="34" charset="-122"/>
                <a:cs typeface="Fraunces Extra Bold" pitchFamily="34" charset="-120"/>
              </a:rPr>
              <a:t>Стратегії нейтралізації упереджень</a:t>
            </a:r>
            <a:endParaRPr lang="en-US" sz="3650" dirty="0"/>
          </a:p>
        </p:txBody>
      </p:sp>
      <p:pic>
        <p:nvPicPr>
          <p:cNvPr id="3" name="Image 0" descr="preencoded.png">    </p:cNvPr>
          <p:cNvPicPr>
            <a:picLocks noChangeAspect="1"/>
          </p:cNvPicPr>
          <p:nvPr/>
        </p:nvPicPr>
        <p:blipFill>
          <a:blip r:embed="rId1"/>
          <a:stretch>
            <a:fillRect/>
          </a:stretch>
        </p:blipFill>
        <p:spPr>
          <a:xfrm>
            <a:off x="748070" y="1589603"/>
            <a:ext cx="6339007" cy="6339007"/>
          </a:xfrm>
          <a:prstGeom prst="rect">
            <a:avLst/>
          </a:prstGeom>
        </p:spPr>
      </p:pic>
      <p:sp>
        <p:nvSpPr>
          <p:cNvPr id="4" name="Text 1"/>
          <p:cNvSpPr/>
          <p:nvPr/>
        </p:nvSpPr>
        <p:spPr>
          <a:xfrm>
            <a:off x="7550944" y="1566148"/>
            <a:ext cx="3854291" cy="292298"/>
          </a:xfrm>
          <a:prstGeom prst="rect">
            <a:avLst/>
          </a:prstGeom>
          <a:noFill/>
          <a:ln/>
        </p:spPr>
        <p:txBody>
          <a:bodyPr wrap="none" lIns="0" tIns="0" rIns="0" bIns="0" rtlCol="0" anchor="t"/>
          <a:lstStyle/>
          <a:p>
            <a:pPr algn="l" indent="0" marL="0">
              <a:lnSpc>
                <a:spcPts val="2300"/>
              </a:lnSpc>
              <a:buNone/>
            </a:pPr>
            <a:r>
              <a:rPr lang="en-US" sz="1800" b="1" dirty="0">
                <a:solidFill>
                  <a:srgbClr val="3B4540"/>
                </a:solidFill>
                <a:latin typeface="Fraunces Extra Bold" pitchFamily="34" charset="0"/>
                <a:ea typeface="Fraunces Extra Bold" pitchFamily="34" charset="-122"/>
                <a:cs typeface="Fraunces Extra Bold" pitchFamily="34" charset="-120"/>
              </a:rPr>
              <a:t>Практичні методи "дебіасингу"</a:t>
            </a:r>
            <a:endParaRPr lang="en-US" sz="1800" dirty="0"/>
          </a:p>
        </p:txBody>
      </p:sp>
      <p:sp>
        <p:nvSpPr>
          <p:cNvPr id="5" name="Text 2"/>
          <p:cNvSpPr/>
          <p:nvPr/>
        </p:nvSpPr>
        <p:spPr>
          <a:xfrm>
            <a:off x="7550944" y="2045375"/>
            <a:ext cx="6339007" cy="897612"/>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Анонімізація резюме:</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видалення імені, віку, фото, адреси з резюме на етапі первинного скринінгу. Фокус виключно на навичках та досвіді.</a:t>
            </a:r>
            <a:endParaRPr lang="en-US" sz="1450" dirty="0"/>
          </a:p>
        </p:txBody>
      </p:sp>
      <p:sp>
        <p:nvSpPr>
          <p:cNvPr id="6" name="Text 3"/>
          <p:cNvSpPr/>
          <p:nvPr/>
        </p:nvSpPr>
        <p:spPr>
          <a:xfrm>
            <a:off x="7550944" y="3111222"/>
            <a:ext cx="6339007" cy="897612"/>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Структуровані співбесіди:</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використання однакових питань для всіх кандидатів з чіткими критеріями оцінки відповідей. Зменшує вплив суб'єктивності.</a:t>
            </a:r>
            <a:endParaRPr lang="en-US" sz="1450" dirty="0"/>
          </a:p>
        </p:txBody>
      </p:sp>
      <p:sp>
        <p:nvSpPr>
          <p:cNvPr id="7" name="Text 4"/>
          <p:cNvSpPr/>
          <p:nvPr/>
        </p:nvSpPr>
        <p:spPr>
          <a:xfrm>
            <a:off x="7550944" y="4177070"/>
            <a:ext cx="6339007" cy="897612"/>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Різноманітні панелі інтерв'юерів:</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залучення людей різного віку, статі, походження до процесу відбору. Різні перспективи зменшують групові упередження.</a:t>
            </a:r>
            <a:endParaRPr lang="en-US" sz="1450" dirty="0"/>
          </a:p>
        </p:txBody>
      </p:sp>
      <p:sp>
        <p:nvSpPr>
          <p:cNvPr id="8" name="Text 5"/>
          <p:cNvSpPr/>
          <p:nvPr/>
        </p:nvSpPr>
        <p:spPr>
          <a:xfrm>
            <a:off x="7550944" y="5242917"/>
            <a:ext cx="6339007" cy="897612"/>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Навчання з розпізнавання упереджень:</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регулярне підвищення обізнаності HR-команди та менеджерів про типи упереджень.</a:t>
            </a:r>
            <a:endParaRPr lang="en-US" sz="14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524714"/>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Додаткові інструменти боротьби з упередженнями</a:t>
            </a:r>
            <a:endParaRPr lang="en-US" sz="3900" dirty="0"/>
          </a:p>
        </p:txBody>
      </p:sp>
      <p:sp>
        <p:nvSpPr>
          <p:cNvPr id="3" name="Text 1"/>
          <p:cNvSpPr/>
          <p:nvPr/>
        </p:nvSpPr>
        <p:spPr>
          <a:xfrm>
            <a:off x="793790" y="316170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01</a:t>
            </a:r>
            <a:endParaRPr lang="en-US" sz="1550" dirty="0"/>
          </a:p>
        </p:txBody>
      </p:sp>
      <p:sp>
        <p:nvSpPr>
          <p:cNvPr id="4" name="Shape 2"/>
          <p:cNvSpPr/>
          <p:nvPr/>
        </p:nvSpPr>
        <p:spPr>
          <a:xfrm>
            <a:off x="793790" y="3476030"/>
            <a:ext cx="6422231" cy="22860"/>
          </a:xfrm>
          <a:prstGeom prst="rect">
            <a:avLst/>
          </a:prstGeom>
          <a:solidFill>
            <a:srgbClr val="438951"/>
          </a:solidFill>
          <a:ln/>
        </p:spPr>
      </p:sp>
      <p:sp>
        <p:nvSpPr>
          <p:cNvPr id="5" name="Text 3"/>
          <p:cNvSpPr/>
          <p:nvPr/>
        </p:nvSpPr>
        <p:spPr>
          <a:xfrm>
            <a:off x="793790" y="3620929"/>
            <a:ext cx="4356616"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Стандартизовані оціночні форми</a:t>
            </a:r>
            <a:endParaRPr lang="en-US" sz="1950" dirty="0"/>
          </a:p>
        </p:txBody>
      </p:sp>
      <p:sp>
        <p:nvSpPr>
          <p:cNvPr id="6" name="Text 4"/>
          <p:cNvSpPr/>
          <p:nvPr/>
        </p:nvSpPr>
        <p:spPr>
          <a:xfrm>
            <a:off x="793790" y="4050149"/>
            <a:ext cx="642223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Використання чітких рейтингових шкал та критеріїв для кожної компетенції, заповнення форм відразу після співбесіди.</a:t>
            </a:r>
            <a:endParaRPr lang="en-US" sz="1550" dirty="0"/>
          </a:p>
        </p:txBody>
      </p:sp>
      <p:sp>
        <p:nvSpPr>
          <p:cNvPr id="7" name="Text 5"/>
          <p:cNvSpPr/>
          <p:nvPr/>
        </p:nvSpPr>
        <p:spPr>
          <a:xfrm>
            <a:off x="7414379" y="316170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02</a:t>
            </a:r>
            <a:endParaRPr lang="en-US" sz="1550" dirty="0"/>
          </a:p>
        </p:txBody>
      </p:sp>
      <p:sp>
        <p:nvSpPr>
          <p:cNvPr id="8" name="Shape 6"/>
          <p:cNvSpPr/>
          <p:nvPr/>
        </p:nvSpPr>
        <p:spPr>
          <a:xfrm>
            <a:off x="7414379" y="3476030"/>
            <a:ext cx="6422231" cy="22860"/>
          </a:xfrm>
          <a:prstGeom prst="rect">
            <a:avLst/>
          </a:prstGeom>
          <a:solidFill>
            <a:srgbClr val="438951"/>
          </a:solidFill>
          <a:ln/>
        </p:spPr>
      </p:sp>
      <p:sp>
        <p:nvSpPr>
          <p:cNvPr id="9" name="Text 7"/>
          <p:cNvSpPr/>
          <p:nvPr/>
        </p:nvSpPr>
        <p:spPr>
          <a:xfrm>
            <a:off x="7414379" y="3620929"/>
            <a:ext cx="5015389"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Тестові завдання та Assessment Center</a:t>
            </a:r>
            <a:endParaRPr lang="en-US" sz="1950" dirty="0"/>
          </a:p>
        </p:txBody>
      </p:sp>
      <p:sp>
        <p:nvSpPr>
          <p:cNvPr id="10" name="Text 8"/>
          <p:cNvSpPr/>
          <p:nvPr/>
        </p:nvSpPr>
        <p:spPr>
          <a:xfrm>
            <a:off x="7414379" y="4050149"/>
            <a:ext cx="642223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Оцінка реальних навичок через практичні завдання знижує вплив суб'єктивних вражень.</a:t>
            </a:r>
            <a:endParaRPr lang="en-US" sz="1550" dirty="0"/>
          </a:p>
        </p:txBody>
      </p:sp>
      <p:sp>
        <p:nvSpPr>
          <p:cNvPr id="11" name="Text 9"/>
          <p:cNvSpPr/>
          <p:nvPr/>
        </p:nvSpPr>
        <p:spPr>
          <a:xfrm>
            <a:off x="793790" y="503241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03</a:t>
            </a:r>
            <a:endParaRPr lang="en-US" sz="1550" dirty="0"/>
          </a:p>
        </p:txBody>
      </p:sp>
      <p:sp>
        <p:nvSpPr>
          <p:cNvPr id="12" name="Shape 10"/>
          <p:cNvSpPr/>
          <p:nvPr/>
        </p:nvSpPr>
        <p:spPr>
          <a:xfrm>
            <a:off x="793790" y="5346740"/>
            <a:ext cx="6422231" cy="22860"/>
          </a:xfrm>
          <a:prstGeom prst="rect">
            <a:avLst/>
          </a:prstGeom>
          <a:solidFill>
            <a:srgbClr val="438951"/>
          </a:solidFill>
          <a:ln/>
        </p:spPr>
      </p:sp>
      <p:sp>
        <p:nvSpPr>
          <p:cNvPr id="13" name="Text 11"/>
          <p:cNvSpPr/>
          <p:nvPr/>
        </p:nvSpPr>
        <p:spPr>
          <a:xfrm>
            <a:off x="793790" y="5491639"/>
            <a:ext cx="256782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Відкладені рішення</a:t>
            </a:r>
            <a:endParaRPr lang="en-US" sz="1950" dirty="0"/>
          </a:p>
        </p:txBody>
      </p:sp>
      <p:sp>
        <p:nvSpPr>
          <p:cNvPr id="14" name="Text 12"/>
          <p:cNvSpPr/>
          <p:nvPr/>
        </p:nvSpPr>
        <p:spPr>
          <a:xfrm>
            <a:off x="793790" y="5920859"/>
            <a:ext cx="642223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Прийняття рішення про найм не одразу після співбесіди, а після аналізу всіх даних та обговорення з командою.</a:t>
            </a:r>
            <a:endParaRPr lang="en-US" sz="1550" dirty="0"/>
          </a:p>
        </p:txBody>
      </p:sp>
      <p:sp>
        <p:nvSpPr>
          <p:cNvPr id="15" name="Text 13"/>
          <p:cNvSpPr/>
          <p:nvPr/>
        </p:nvSpPr>
        <p:spPr>
          <a:xfrm>
            <a:off x="7414379" y="503241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04</a:t>
            </a:r>
            <a:endParaRPr lang="en-US" sz="1550" dirty="0"/>
          </a:p>
        </p:txBody>
      </p:sp>
      <p:sp>
        <p:nvSpPr>
          <p:cNvPr id="16" name="Shape 14"/>
          <p:cNvSpPr/>
          <p:nvPr/>
        </p:nvSpPr>
        <p:spPr>
          <a:xfrm>
            <a:off x="7414379" y="5346740"/>
            <a:ext cx="6422231" cy="22860"/>
          </a:xfrm>
          <a:prstGeom prst="rect">
            <a:avLst/>
          </a:prstGeom>
          <a:solidFill>
            <a:srgbClr val="438951"/>
          </a:solidFill>
          <a:ln/>
        </p:spPr>
      </p:sp>
      <p:sp>
        <p:nvSpPr>
          <p:cNvPr id="17" name="Text 15"/>
          <p:cNvSpPr/>
          <p:nvPr/>
        </p:nvSpPr>
        <p:spPr>
          <a:xfrm>
            <a:off x="7414379" y="5491639"/>
            <a:ext cx="356985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Регулярний аудит процесів</a:t>
            </a:r>
            <a:endParaRPr lang="en-US" sz="1950" dirty="0"/>
          </a:p>
        </p:txBody>
      </p:sp>
      <p:sp>
        <p:nvSpPr>
          <p:cNvPr id="18" name="Text 16"/>
          <p:cNvSpPr/>
          <p:nvPr/>
        </p:nvSpPr>
        <p:spPr>
          <a:xfrm>
            <a:off x="7414379" y="5920859"/>
            <a:ext cx="642223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Аналіз статистики найму: чи є дисбаланс у відборі кандидатів різних груп на різних етапах відбору.</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68191" y="677704"/>
            <a:ext cx="7607618" cy="1200388"/>
          </a:xfrm>
          <a:prstGeom prst="rect">
            <a:avLst/>
          </a:prstGeom>
          <a:noFill/>
          <a:ln/>
        </p:spPr>
        <p:txBody>
          <a:bodyPr wrap="square" lIns="0" tIns="0" rIns="0" bIns="0" rtlCol="0" anchor="t"/>
          <a:lstStyle/>
          <a:p>
            <a:pPr algn="l" indent="0" marL="0">
              <a:lnSpc>
                <a:spcPts val="4700"/>
              </a:lnSpc>
              <a:buNone/>
            </a:pPr>
            <a:r>
              <a:rPr lang="en-US" sz="3750" b="1" dirty="0">
                <a:solidFill>
                  <a:srgbClr val="3B4540"/>
                </a:solidFill>
                <a:latin typeface="Fraunces Extra Bold" pitchFamily="34" charset="0"/>
                <a:ea typeface="Fraunces Extra Bold" pitchFamily="34" charset="-122"/>
                <a:cs typeface="Fraunces Extra Bold" pitchFamily="34" charset="-120"/>
              </a:rPr>
              <a:t>Різноманітність, Рівність та Інклюзивність (РРІ)</a:t>
            </a:r>
            <a:endParaRPr lang="en-US" sz="3750" dirty="0"/>
          </a:p>
        </p:txBody>
      </p:sp>
      <p:sp>
        <p:nvSpPr>
          <p:cNvPr id="4" name="Shape 1"/>
          <p:cNvSpPr/>
          <p:nvPr/>
        </p:nvSpPr>
        <p:spPr>
          <a:xfrm>
            <a:off x="768191" y="2166104"/>
            <a:ext cx="3707725" cy="2335292"/>
          </a:xfrm>
          <a:prstGeom prst="roundRect">
            <a:avLst>
              <a:gd name="adj" fmla="val 19739"/>
            </a:avLst>
          </a:prstGeom>
          <a:solidFill>
            <a:srgbClr val="E8F3E8"/>
          </a:solidFill>
          <a:ln/>
        </p:spPr>
      </p:sp>
      <p:sp>
        <p:nvSpPr>
          <p:cNvPr id="5" name="Text 2"/>
          <p:cNvSpPr/>
          <p:nvPr/>
        </p:nvSpPr>
        <p:spPr>
          <a:xfrm>
            <a:off x="960239" y="2358152"/>
            <a:ext cx="3323630" cy="600313"/>
          </a:xfrm>
          <a:prstGeom prst="rect">
            <a:avLst/>
          </a:prstGeom>
          <a:noFill/>
          <a:ln/>
        </p:spPr>
        <p:txBody>
          <a:bodyPr wrap="square" lIns="0" tIns="0" rIns="0" bIns="0" rtlCol="0" anchor="t"/>
          <a:lstStyle/>
          <a:p>
            <a:pPr algn="l" indent="0" marL="0">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Різноманітність (Diversity)</a:t>
            </a:r>
            <a:endParaRPr lang="en-US" sz="1850" dirty="0"/>
          </a:p>
        </p:txBody>
      </p:sp>
      <p:sp>
        <p:nvSpPr>
          <p:cNvPr id="6" name="Text 3"/>
          <p:cNvSpPr/>
          <p:nvPr/>
        </p:nvSpPr>
        <p:spPr>
          <a:xfrm>
            <a:off x="960239" y="3073598"/>
            <a:ext cx="3323630" cy="1228725"/>
          </a:xfrm>
          <a:prstGeom prst="rect">
            <a:avLst/>
          </a:prstGeom>
          <a:noFill/>
          <a:ln/>
        </p:spPr>
        <p:txBody>
          <a:bodyPr wrap="square" lIns="0" tIns="0" rIns="0" bIns="0" rtlCol="0" anchor="t"/>
          <a:lstStyle/>
          <a:p>
            <a:pPr algn="l" indent="0" marL="0">
              <a:lnSpc>
                <a:spcPts val="2400"/>
              </a:lnSpc>
              <a:buNone/>
            </a:pPr>
            <a:r>
              <a:rPr lang="en-US" sz="1500" dirty="0">
                <a:solidFill>
                  <a:srgbClr val="405449"/>
                </a:solidFill>
                <a:latin typeface="Nobile" pitchFamily="34" charset="0"/>
                <a:ea typeface="Nobile" pitchFamily="34" charset="-122"/>
                <a:cs typeface="Nobile" pitchFamily="34" charset="-120"/>
              </a:rPr>
              <a:t>Присутність людей різного походження, досвіду, перспектив у команді: різна стать, вік, етнічність, освіта, досвід.</a:t>
            </a:r>
            <a:endParaRPr lang="en-US" sz="1500" dirty="0"/>
          </a:p>
        </p:txBody>
      </p:sp>
      <p:sp>
        <p:nvSpPr>
          <p:cNvPr id="7" name="Shape 4"/>
          <p:cNvSpPr/>
          <p:nvPr/>
        </p:nvSpPr>
        <p:spPr>
          <a:xfrm>
            <a:off x="4667964" y="2166104"/>
            <a:ext cx="3707844" cy="2335292"/>
          </a:xfrm>
          <a:prstGeom prst="roundRect">
            <a:avLst>
              <a:gd name="adj" fmla="val 19739"/>
            </a:avLst>
          </a:prstGeom>
          <a:solidFill>
            <a:srgbClr val="E8F3E8"/>
          </a:solidFill>
          <a:ln/>
        </p:spPr>
      </p:sp>
      <p:sp>
        <p:nvSpPr>
          <p:cNvPr id="8" name="Text 5"/>
          <p:cNvSpPr/>
          <p:nvPr/>
        </p:nvSpPr>
        <p:spPr>
          <a:xfrm>
            <a:off x="4860012" y="2358152"/>
            <a:ext cx="2400895" cy="300157"/>
          </a:xfrm>
          <a:prstGeom prst="rect">
            <a:avLst/>
          </a:prstGeom>
          <a:noFill/>
          <a:ln/>
        </p:spPr>
        <p:txBody>
          <a:bodyPr wrap="none" lIns="0" tIns="0" rIns="0" bIns="0" rtlCol="0" anchor="t"/>
          <a:lstStyle/>
          <a:p>
            <a:pPr algn="l" indent="0" marL="0">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Рівність (Equity)</a:t>
            </a:r>
            <a:endParaRPr lang="en-US" sz="1850" dirty="0"/>
          </a:p>
        </p:txBody>
      </p:sp>
      <p:sp>
        <p:nvSpPr>
          <p:cNvPr id="9" name="Text 6"/>
          <p:cNvSpPr/>
          <p:nvPr/>
        </p:nvSpPr>
        <p:spPr>
          <a:xfrm>
            <a:off x="4860012" y="2773442"/>
            <a:ext cx="3323749" cy="1535906"/>
          </a:xfrm>
          <a:prstGeom prst="rect">
            <a:avLst/>
          </a:prstGeom>
          <a:noFill/>
          <a:ln/>
        </p:spPr>
        <p:txBody>
          <a:bodyPr wrap="square" lIns="0" tIns="0" rIns="0" bIns="0" rtlCol="0" anchor="t"/>
          <a:lstStyle/>
          <a:p>
            <a:pPr algn="l" indent="0" marL="0">
              <a:lnSpc>
                <a:spcPts val="2400"/>
              </a:lnSpc>
              <a:buNone/>
            </a:pPr>
            <a:r>
              <a:rPr lang="en-US" sz="1500" dirty="0">
                <a:solidFill>
                  <a:srgbClr val="405449"/>
                </a:solidFill>
                <a:latin typeface="Nobile" pitchFamily="34" charset="0"/>
                <a:ea typeface="Nobile" pitchFamily="34" charset="-122"/>
                <a:cs typeface="Nobile" pitchFamily="34" charset="-120"/>
              </a:rPr>
              <a:t>Справедливий доступ до можливостей для всіх, врахування індивідуальних потреб та обставин, усунення системних бар'єрів.</a:t>
            </a:r>
            <a:endParaRPr lang="en-US" sz="1500" dirty="0"/>
          </a:p>
        </p:txBody>
      </p:sp>
      <p:sp>
        <p:nvSpPr>
          <p:cNvPr id="10" name="Shape 7"/>
          <p:cNvSpPr/>
          <p:nvPr/>
        </p:nvSpPr>
        <p:spPr>
          <a:xfrm>
            <a:off x="768191" y="4693444"/>
            <a:ext cx="7607618" cy="1413748"/>
          </a:xfrm>
          <a:prstGeom prst="roundRect">
            <a:avLst>
              <a:gd name="adj" fmla="val 32606"/>
            </a:avLst>
          </a:prstGeom>
          <a:solidFill>
            <a:srgbClr val="E8F3E8"/>
          </a:solidFill>
          <a:ln/>
        </p:spPr>
      </p:sp>
      <p:sp>
        <p:nvSpPr>
          <p:cNvPr id="11" name="Text 8"/>
          <p:cNvSpPr/>
          <p:nvPr/>
        </p:nvSpPr>
        <p:spPr>
          <a:xfrm>
            <a:off x="960239" y="4885492"/>
            <a:ext cx="3238738" cy="300157"/>
          </a:xfrm>
          <a:prstGeom prst="rect">
            <a:avLst/>
          </a:prstGeom>
          <a:noFill/>
          <a:ln/>
        </p:spPr>
        <p:txBody>
          <a:bodyPr wrap="none" lIns="0" tIns="0" rIns="0" bIns="0" rtlCol="0" anchor="t"/>
          <a:lstStyle/>
          <a:p>
            <a:pPr algn="l" indent="0" marL="0">
              <a:lnSpc>
                <a:spcPts val="2350"/>
              </a:lnSpc>
              <a:buNone/>
            </a:pPr>
            <a:r>
              <a:rPr lang="en-US" sz="1850" b="1" dirty="0">
                <a:solidFill>
                  <a:srgbClr val="405449"/>
                </a:solidFill>
                <a:latin typeface="Fraunces Extra Bold" pitchFamily="34" charset="0"/>
                <a:ea typeface="Fraunces Extra Bold" pitchFamily="34" charset="-122"/>
                <a:cs typeface="Fraunces Extra Bold" pitchFamily="34" charset="-120"/>
              </a:rPr>
              <a:t>Інклюзивність (Inclusion)</a:t>
            </a:r>
            <a:endParaRPr lang="en-US" sz="1850" dirty="0"/>
          </a:p>
        </p:txBody>
      </p:sp>
      <p:sp>
        <p:nvSpPr>
          <p:cNvPr id="12" name="Text 9"/>
          <p:cNvSpPr/>
          <p:nvPr/>
        </p:nvSpPr>
        <p:spPr>
          <a:xfrm>
            <a:off x="960239" y="5300782"/>
            <a:ext cx="7223522" cy="614363"/>
          </a:xfrm>
          <a:prstGeom prst="rect">
            <a:avLst/>
          </a:prstGeom>
          <a:noFill/>
          <a:ln/>
        </p:spPr>
        <p:txBody>
          <a:bodyPr wrap="square" lIns="0" tIns="0" rIns="0" bIns="0" rtlCol="0" anchor="t"/>
          <a:lstStyle/>
          <a:p>
            <a:pPr algn="l" indent="0" marL="0">
              <a:lnSpc>
                <a:spcPts val="2400"/>
              </a:lnSpc>
              <a:buNone/>
            </a:pPr>
            <a:r>
              <a:rPr lang="en-US" sz="1500" dirty="0">
                <a:solidFill>
                  <a:srgbClr val="405449"/>
                </a:solidFill>
                <a:latin typeface="Nobile" pitchFamily="34" charset="0"/>
                <a:ea typeface="Nobile" pitchFamily="34" charset="-122"/>
                <a:cs typeface="Nobile" pitchFamily="34" charset="-120"/>
              </a:rPr>
              <a:t>Створення середовища, де кожен відчуває себе цінним, почутим та включеним у процеси прийняття рішень.</a:t>
            </a:r>
            <a:endParaRPr lang="en-US" sz="1500" dirty="0"/>
          </a:p>
        </p:txBody>
      </p:sp>
      <p:sp>
        <p:nvSpPr>
          <p:cNvPr id="13" name="Text 10"/>
          <p:cNvSpPr/>
          <p:nvPr/>
        </p:nvSpPr>
        <p:spPr>
          <a:xfrm>
            <a:off x="768191" y="6323171"/>
            <a:ext cx="7607618" cy="1228725"/>
          </a:xfrm>
          <a:prstGeom prst="rect">
            <a:avLst/>
          </a:prstGeom>
          <a:noFill/>
          <a:ln/>
        </p:spPr>
        <p:txBody>
          <a:bodyPr wrap="square" lIns="0" tIns="0" rIns="0" bIns="0" rtlCol="0" anchor="t"/>
          <a:lstStyle/>
          <a:p>
            <a:pPr algn="l" indent="0" marL="0">
              <a:lnSpc>
                <a:spcPts val="2400"/>
              </a:lnSpc>
              <a:buNone/>
            </a:pPr>
            <a:r>
              <a:rPr lang="en-US" sz="1500" dirty="0">
                <a:solidFill>
                  <a:srgbClr val="405449"/>
                </a:solidFill>
                <a:latin typeface="Nobile" pitchFamily="34" charset="0"/>
                <a:ea typeface="Nobile" pitchFamily="34" charset="-122"/>
                <a:cs typeface="Nobile" pitchFamily="34" charset="-120"/>
              </a:rPr>
              <a:t>Впровадження принципів РРІ у процес найму призводить до формування більш інноваційних, креативних та ефективних команд. Дослідження показують, що різноманітні команди приймають кращі рішення та демонструють вищу фінансову ефективність.</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1799034"/>
            <a:ext cx="8869085"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Етичний кодекс фахівця з підбору</a:t>
            </a:r>
            <a:endParaRPr lang="en-US" sz="3900" dirty="0"/>
          </a:p>
        </p:txBody>
      </p:sp>
      <p:sp>
        <p:nvSpPr>
          <p:cNvPr id="3" name="Shape 1"/>
          <p:cNvSpPr/>
          <p:nvPr/>
        </p:nvSpPr>
        <p:spPr>
          <a:xfrm>
            <a:off x="793790" y="2815947"/>
            <a:ext cx="446484" cy="446484"/>
          </a:xfrm>
          <a:prstGeom prst="roundRect">
            <a:avLst>
              <a:gd name="adj" fmla="val 40008"/>
            </a:avLst>
          </a:prstGeom>
          <a:solidFill>
            <a:srgbClr val="E8F3E8"/>
          </a:solidFill>
          <a:ln/>
        </p:spPr>
      </p:sp>
      <p:sp>
        <p:nvSpPr>
          <p:cNvPr id="4" name="Text 2"/>
          <p:cNvSpPr/>
          <p:nvPr/>
        </p:nvSpPr>
        <p:spPr>
          <a:xfrm>
            <a:off x="1438632" y="2884170"/>
            <a:ext cx="4716780"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Конфіденційність даних кандидатів</a:t>
            </a:r>
            <a:endParaRPr lang="en-US" sz="1950" dirty="0"/>
          </a:p>
        </p:txBody>
      </p:sp>
      <p:sp>
        <p:nvSpPr>
          <p:cNvPr id="5" name="Text 3"/>
          <p:cNvSpPr/>
          <p:nvPr/>
        </p:nvSpPr>
        <p:spPr>
          <a:xfrm>
            <a:off x="1438632" y="3313390"/>
            <a:ext cx="5752505"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Захист особистої інформації кандидатів, обмежений доступ до даних лише для уповноважених осіб, неможливість розголошення деталей співбесіди третім особам.</a:t>
            </a:r>
            <a:endParaRPr lang="en-US" sz="1550" dirty="0"/>
          </a:p>
        </p:txBody>
      </p:sp>
      <p:sp>
        <p:nvSpPr>
          <p:cNvPr id="6" name="Shape 4"/>
          <p:cNvSpPr/>
          <p:nvPr/>
        </p:nvSpPr>
        <p:spPr>
          <a:xfrm>
            <a:off x="7439144" y="2815947"/>
            <a:ext cx="446484" cy="446484"/>
          </a:xfrm>
          <a:prstGeom prst="roundRect">
            <a:avLst>
              <a:gd name="adj" fmla="val 40008"/>
            </a:avLst>
          </a:prstGeom>
          <a:solidFill>
            <a:srgbClr val="E8F3E8"/>
          </a:solidFill>
          <a:ln/>
        </p:spPr>
      </p:sp>
      <p:sp>
        <p:nvSpPr>
          <p:cNvPr id="7" name="Text 5"/>
          <p:cNvSpPr/>
          <p:nvPr/>
        </p:nvSpPr>
        <p:spPr>
          <a:xfrm>
            <a:off x="8083987" y="2884170"/>
            <a:ext cx="2914174"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Чесність та прозорість</a:t>
            </a:r>
            <a:endParaRPr lang="en-US" sz="1950" dirty="0"/>
          </a:p>
        </p:txBody>
      </p:sp>
      <p:sp>
        <p:nvSpPr>
          <p:cNvPr id="8" name="Text 6"/>
          <p:cNvSpPr/>
          <p:nvPr/>
        </p:nvSpPr>
        <p:spPr>
          <a:xfrm>
            <a:off x="8083987" y="3313390"/>
            <a:ext cx="5752624"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Надання достовірної інформації про вакансію, компанію, умови праці. Відкрите повідомлення про етапи відбору та терміни прийняття рішення.</a:t>
            </a:r>
            <a:endParaRPr lang="en-US" sz="1550" dirty="0"/>
          </a:p>
        </p:txBody>
      </p:sp>
      <p:sp>
        <p:nvSpPr>
          <p:cNvPr id="9" name="Shape 7"/>
          <p:cNvSpPr/>
          <p:nvPr/>
        </p:nvSpPr>
        <p:spPr>
          <a:xfrm>
            <a:off x="793790" y="4980384"/>
            <a:ext cx="446484" cy="446484"/>
          </a:xfrm>
          <a:prstGeom prst="roundRect">
            <a:avLst>
              <a:gd name="adj" fmla="val 40008"/>
            </a:avLst>
          </a:prstGeom>
          <a:solidFill>
            <a:srgbClr val="E8F3E8"/>
          </a:solidFill>
          <a:ln/>
        </p:spPr>
      </p:sp>
      <p:sp>
        <p:nvSpPr>
          <p:cNvPr id="10" name="Text 8"/>
          <p:cNvSpPr/>
          <p:nvPr/>
        </p:nvSpPr>
        <p:spPr>
          <a:xfrm>
            <a:off x="1438632" y="5048607"/>
            <a:ext cx="319016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Справедливість процесу</a:t>
            </a:r>
            <a:endParaRPr lang="en-US" sz="1950" dirty="0"/>
          </a:p>
        </p:txBody>
      </p:sp>
      <p:sp>
        <p:nvSpPr>
          <p:cNvPr id="11" name="Text 9"/>
          <p:cNvSpPr/>
          <p:nvPr/>
        </p:nvSpPr>
        <p:spPr>
          <a:xfrm>
            <a:off x="1438632" y="5477828"/>
            <a:ext cx="575250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Рівні можливості для всіх кандидатів, відсутність дискримінації за будь-якою ознакою, об'єктивна оцінка на основі професійних критеріїв.</a:t>
            </a:r>
            <a:endParaRPr lang="en-US" sz="1550" dirty="0"/>
          </a:p>
        </p:txBody>
      </p:sp>
      <p:sp>
        <p:nvSpPr>
          <p:cNvPr id="12" name="Shape 10"/>
          <p:cNvSpPr/>
          <p:nvPr/>
        </p:nvSpPr>
        <p:spPr>
          <a:xfrm>
            <a:off x="7439144" y="4980384"/>
            <a:ext cx="446484" cy="446484"/>
          </a:xfrm>
          <a:prstGeom prst="roundRect">
            <a:avLst>
              <a:gd name="adj" fmla="val 40008"/>
            </a:avLst>
          </a:prstGeom>
          <a:solidFill>
            <a:srgbClr val="E8F3E8"/>
          </a:solidFill>
          <a:ln/>
        </p:spPr>
      </p:sp>
      <p:sp>
        <p:nvSpPr>
          <p:cNvPr id="13" name="Text 11"/>
          <p:cNvSpPr/>
          <p:nvPr/>
        </p:nvSpPr>
        <p:spPr>
          <a:xfrm>
            <a:off x="8083987" y="5048607"/>
            <a:ext cx="282761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Повага до кандидатів</a:t>
            </a:r>
            <a:endParaRPr lang="en-US" sz="1950" dirty="0"/>
          </a:p>
        </p:txBody>
      </p:sp>
      <p:sp>
        <p:nvSpPr>
          <p:cNvPr id="14" name="Text 12"/>
          <p:cNvSpPr/>
          <p:nvPr/>
        </p:nvSpPr>
        <p:spPr>
          <a:xfrm>
            <a:off x="8083987" y="5477828"/>
            <a:ext cx="5752624"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Своєчасний зворотний зв'язок, професійна комунікація, повага до часу кандидатів, коректне повідомлення про відмову з поясненням причин (за можливості).</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42806" y="373142"/>
            <a:ext cx="11229261" cy="423982"/>
          </a:xfrm>
          <a:prstGeom prst="rect">
            <a:avLst/>
          </a:prstGeom>
          <a:noFill/>
          <a:ln/>
        </p:spPr>
        <p:txBody>
          <a:bodyPr wrap="none" lIns="0" tIns="0" rIns="0" bIns="0" rtlCol="0" anchor="t"/>
          <a:lstStyle/>
          <a:p>
            <a:pPr algn="l" indent="0" marL="0">
              <a:lnSpc>
                <a:spcPts val="3300"/>
              </a:lnSpc>
              <a:buNone/>
            </a:pPr>
            <a:r>
              <a:rPr lang="en-US" sz="2650" b="1" dirty="0">
                <a:solidFill>
                  <a:srgbClr val="3B4540"/>
                </a:solidFill>
                <a:latin typeface="Fraunces Extra Bold" pitchFamily="34" charset="0"/>
                <a:ea typeface="Fraunces Extra Bold" pitchFamily="34" charset="-122"/>
                <a:cs typeface="Fraunces Extra Bold" pitchFamily="34" charset="-120"/>
              </a:rPr>
              <a:t>Захист персональних даних: GDPR та локальне законодавство</a:t>
            </a:r>
            <a:endParaRPr lang="en-US" sz="2650" dirty="0"/>
          </a:p>
        </p:txBody>
      </p:sp>
      <p:sp>
        <p:nvSpPr>
          <p:cNvPr id="3" name="Text 1"/>
          <p:cNvSpPr/>
          <p:nvPr/>
        </p:nvSpPr>
        <p:spPr>
          <a:xfrm>
            <a:off x="542806" y="1136213"/>
            <a:ext cx="3078004" cy="212050"/>
          </a:xfrm>
          <a:prstGeom prst="rect">
            <a:avLst/>
          </a:prstGeom>
          <a:noFill/>
          <a:ln/>
        </p:spPr>
        <p:txBody>
          <a:bodyPr wrap="none" lIns="0" tIns="0" rIns="0" bIns="0" rtlCol="0" anchor="t"/>
          <a:lstStyle/>
          <a:p>
            <a:pPr algn="l" indent="0" marL="0">
              <a:lnSpc>
                <a:spcPts val="1650"/>
              </a:lnSpc>
              <a:buNone/>
            </a:pPr>
            <a:r>
              <a:rPr lang="en-US" sz="1300" b="1" dirty="0">
                <a:solidFill>
                  <a:srgbClr val="3B4540"/>
                </a:solidFill>
                <a:latin typeface="Fraunces Extra Bold" pitchFamily="34" charset="0"/>
                <a:ea typeface="Fraunces Extra Bold" pitchFamily="34" charset="-122"/>
                <a:cs typeface="Fraunces Extra Bold" pitchFamily="34" charset="-120"/>
              </a:rPr>
              <a:t>Ключові принципи обробки даних</a:t>
            </a:r>
            <a:endParaRPr lang="en-US" sz="1300" dirty="0"/>
          </a:p>
        </p:txBody>
      </p:sp>
      <p:sp>
        <p:nvSpPr>
          <p:cNvPr id="4" name="Text 2"/>
          <p:cNvSpPr/>
          <p:nvPr/>
        </p:nvSpPr>
        <p:spPr>
          <a:xfrm>
            <a:off x="542806" y="1483876"/>
            <a:ext cx="7300674" cy="651510"/>
          </a:xfrm>
          <a:prstGeom prst="rect">
            <a:avLst/>
          </a:prstGeom>
          <a:noFill/>
          <a:ln/>
        </p:spPr>
        <p:txBody>
          <a:bodyPr wrap="square" lIns="0" tIns="0" rIns="0" bIns="0" rtlCol="0" anchor="t"/>
          <a:lstStyle/>
          <a:p>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Загальний регламент про захист даних (GDPR) встановлює суворі правила обробки персональних даних громадян ЄС. Українське законодавство також передбачає схожі вимоги щодо захисту персональних даних.</a:t>
            </a:r>
            <a:endParaRPr lang="en-US" sz="1050" dirty="0"/>
          </a:p>
        </p:txBody>
      </p:sp>
      <p:sp>
        <p:nvSpPr>
          <p:cNvPr id="5" name="Text 3"/>
          <p:cNvSpPr/>
          <p:nvPr/>
        </p:nvSpPr>
        <p:spPr>
          <a:xfrm>
            <a:off x="542806" y="2257425"/>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Згода на обробку:</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явна згода кандидата на збір та обробку персональних даних</a:t>
            </a:r>
            <a:endParaRPr lang="en-US" sz="1050" dirty="0"/>
          </a:p>
        </p:txBody>
      </p:sp>
      <p:sp>
        <p:nvSpPr>
          <p:cNvPr id="6" name="Text 4"/>
          <p:cNvSpPr/>
          <p:nvPr/>
        </p:nvSpPr>
        <p:spPr>
          <a:xfrm>
            <a:off x="542806" y="2521982"/>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Мінімізація даних:</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збір лише необхідної для відбору інформації</a:t>
            </a:r>
            <a:endParaRPr lang="en-US" sz="1050" dirty="0"/>
          </a:p>
        </p:txBody>
      </p:sp>
      <p:sp>
        <p:nvSpPr>
          <p:cNvPr id="7" name="Text 5"/>
          <p:cNvSpPr/>
          <p:nvPr/>
        </p:nvSpPr>
        <p:spPr>
          <a:xfrm>
            <a:off x="542806" y="2786539"/>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Обмеження мети:</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використання даних виключно для цілей найму</a:t>
            </a:r>
            <a:endParaRPr lang="en-US" sz="1050" dirty="0"/>
          </a:p>
        </p:txBody>
      </p:sp>
      <p:sp>
        <p:nvSpPr>
          <p:cNvPr id="8" name="Text 6"/>
          <p:cNvSpPr/>
          <p:nvPr/>
        </p:nvSpPr>
        <p:spPr>
          <a:xfrm>
            <a:off x="542806" y="3051096"/>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Обмеження зберігання:</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видалення даних після завершення процесу відбору (зазвичай 6-12 місяців)</a:t>
            </a:r>
            <a:endParaRPr lang="en-US" sz="1050" dirty="0"/>
          </a:p>
        </p:txBody>
      </p:sp>
      <p:sp>
        <p:nvSpPr>
          <p:cNvPr id="9" name="Text 7"/>
          <p:cNvSpPr/>
          <p:nvPr/>
        </p:nvSpPr>
        <p:spPr>
          <a:xfrm>
            <a:off x="542806" y="3315653"/>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Право на забуття:</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кандидат може вимагати видалення своїх даних</a:t>
            </a:r>
            <a:endParaRPr lang="en-US" sz="1050" dirty="0"/>
          </a:p>
        </p:txBody>
      </p:sp>
      <p:sp>
        <p:nvSpPr>
          <p:cNvPr id="10" name="Text 8"/>
          <p:cNvSpPr/>
          <p:nvPr/>
        </p:nvSpPr>
        <p:spPr>
          <a:xfrm>
            <a:off x="542806" y="3580209"/>
            <a:ext cx="7300674" cy="217170"/>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05449"/>
                </a:solidFill>
                <a:latin typeface="Nobile" pitchFamily="34" charset="0"/>
                <a:ea typeface="Nobile" pitchFamily="34" charset="-122"/>
                <a:cs typeface="Nobile" pitchFamily="34" charset="-120"/>
              </a:rPr>
              <a:t>Безпека даних:</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захист від несанкціонованого доступу</a:t>
            </a:r>
            <a:endParaRPr lang="en-US" sz="1050" dirty="0"/>
          </a:p>
        </p:txBody>
      </p:sp>
      <p:pic>
        <p:nvPicPr>
          <p:cNvPr id="11" name="Image 0" descr="preencoded.png">    </p:cNvPr>
          <p:cNvPicPr>
            <a:picLocks noChangeAspect="1"/>
          </p:cNvPicPr>
          <p:nvPr/>
        </p:nvPicPr>
        <p:blipFill>
          <a:blip r:embed="rId1"/>
          <a:stretch>
            <a:fillRect/>
          </a:stretch>
        </p:blipFill>
        <p:spPr>
          <a:xfrm>
            <a:off x="8182094" y="1153239"/>
            <a:ext cx="5913001" cy="5913001"/>
          </a:xfrm>
          <a:prstGeom prst="rect">
            <a:avLst/>
          </a:prstGeom>
        </p:spPr>
      </p:pic>
      <p:sp>
        <p:nvSpPr>
          <p:cNvPr id="12" name="Shape 9"/>
          <p:cNvSpPr/>
          <p:nvPr/>
        </p:nvSpPr>
        <p:spPr>
          <a:xfrm>
            <a:off x="8182094" y="7218878"/>
            <a:ext cx="5913001" cy="1010722"/>
          </a:xfrm>
          <a:prstGeom prst="roundRect">
            <a:avLst>
              <a:gd name="adj" fmla="val 12084"/>
            </a:avLst>
          </a:prstGeom>
          <a:solidFill>
            <a:srgbClr val="CCE6D1"/>
          </a:solidFill>
          <a:ln/>
        </p:spPr>
      </p:sp>
      <p:pic>
        <p:nvPicPr>
          <p:cNvPr id="13" name="Image 1" descr="preencoded.png">    </p:cNvPr>
          <p:cNvPicPr>
            <a:picLocks noChangeAspect="1"/>
          </p:cNvPicPr>
          <p:nvPr/>
        </p:nvPicPr>
        <p:blipFill>
          <a:blip r:embed="rId2"/>
          <a:stretch>
            <a:fillRect/>
          </a:stretch>
        </p:blipFill>
        <p:spPr>
          <a:xfrm>
            <a:off x="8317706" y="7414379"/>
            <a:ext cx="169545" cy="135612"/>
          </a:xfrm>
          <a:prstGeom prst="rect">
            <a:avLst/>
          </a:prstGeom>
        </p:spPr>
      </p:pic>
      <p:sp>
        <p:nvSpPr>
          <p:cNvPr id="14" name="Text 10"/>
          <p:cNvSpPr/>
          <p:nvPr/>
        </p:nvSpPr>
        <p:spPr>
          <a:xfrm>
            <a:off x="8622863" y="7388304"/>
            <a:ext cx="5336619" cy="651510"/>
          </a:xfrm>
          <a:prstGeom prst="rect">
            <a:avLst/>
          </a:prstGeom>
          <a:noFill/>
          <a:ln/>
        </p:spPr>
        <p:txBody>
          <a:bodyPr wrap="square" lIns="0" tIns="0" rIns="0" bIns="0" rtlCol="0" anchor="t"/>
          <a:lstStyle/>
          <a:p>
            <a:pPr algn="l" indent="0" marL="0">
              <a:lnSpc>
                <a:spcPts val="1700"/>
              </a:lnSpc>
              <a:buNone/>
            </a:pPr>
            <a:r>
              <a:rPr lang="en-US" sz="1050" b="1" dirty="0">
                <a:solidFill>
                  <a:srgbClr val="000000"/>
                </a:solidFill>
                <a:latin typeface="Nobile" pitchFamily="34" charset="0"/>
                <a:ea typeface="Nobile" pitchFamily="34" charset="-122"/>
                <a:cs typeface="Nobile" pitchFamily="34" charset="-120"/>
              </a:rPr>
              <a:t>Штрафи за порушення GDPR</a:t>
            </a:r>
            <a:pPr algn="l" indent="0" marL="0">
              <a:lnSpc>
                <a:spcPts val="1700"/>
              </a:lnSpc>
              <a:buNone/>
            </a:pPr>
            <a:r>
              <a:rPr lang="en-US" sz="1050" dirty="0">
                <a:solidFill>
                  <a:srgbClr val="000000"/>
                </a:solidFill>
                <a:latin typeface="Nobile" pitchFamily="34" charset="0"/>
                <a:ea typeface="Nobile" pitchFamily="34" charset="-122"/>
                <a:cs typeface="Nobile" pitchFamily="34" charset="-120"/>
              </a:rPr>
              <a:t> можуть сягати до 20 мільйонів євро або 4% від річного обороту компанії. Дотримання законодавства про захист даних — не лише етична, а й юридична необхідність.</a:t>
            </a:r>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34616" y="772954"/>
            <a:ext cx="7674769" cy="1148001"/>
          </a:xfrm>
          <a:prstGeom prst="rect">
            <a:avLst/>
          </a:prstGeom>
          <a:noFill/>
          <a:ln/>
        </p:spPr>
        <p:txBody>
          <a:bodyPr wrap="square" lIns="0" tIns="0" rIns="0" bIns="0" rtlCol="0" anchor="t"/>
          <a:lstStyle/>
          <a:p>
            <a:pPr algn="l" indent="0" marL="0">
              <a:lnSpc>
                <a:spcPts val="4500"/>
              </a:lnSpc>
              <a:buNone/>
            </a:pPr>
            <a:r>
              <a:rPr lang="en-US" sz="3600" b="1" dirty="0">
                <a:solidFill>
                  <a:srgbClr val="3B4540"/>
                </a:solidFill>
                <a:latin typeface="Fraunces Extra Bold" pitchFamily="34" charset="0"/>
                <a:ea typeface="Fraunces Extra Bold" pitchFamily="34" charset="-122"/>
                <a:cs typeface="Fraunces Extra Bold" pitchFamily="34" charset="-120"/>
              </a:rPr>
              <a:t>Етика "прямого пошуку" (Headhunting)</a:t>
            </a:r>
            <a:endParaRPr lang="en-US" sz="3600" dirty="0"/>
          </a:p>
        </p:txBody>
      </p:sp>
      <p:sp>
        <p:nvSpPr>
          <p:cNvPr id="4" name="Text 1"/>
          <p:cNvSpPr/>
          <p:nvPr/>
        </p:nvSpPr>
        <p:spPr>
          <a:xfrm>
            <a:off x="734616" y="2196465"/>
            <a:ext cx="7674769" cy="881539"/>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Прямий пошук або "переманювання" співробітників з інших компаній є поширеною практикою у рекрутингу, особливо для пошуку топ-менеджерів та рідкісних спеціалістів. Однак ця діяльність має чіткі етичні межі.</a:t>
            </a:r>
            <a:endParaRPr lang="en-US" sz="1400" dirty="0"/>
          </a:p>
        </p:txBody>
      </p:sp>
      <p:sp>
        <p:nvSpPr>
          <p:cNvPr id="5" name="Shape 2"/>
          <p:cNvSpPr/>
          <p:nvPr/>
        </p:nvSpPr>
        <p:spPr>
          <a:xfrm>
            <a:off x="941189" y="3284577"/>
            <a:ext cx="22860" cy="4172069"/>
          </a:xfrm>
          <a:prstGeom prst="roundRect">
            <a:avLst>
              <a:gd name="adj" fmla="val 723132"/>
            </a:avLst>
          </a:prstGeom>
          <a:solidFill>
            <a:srgbClr val="CED9CE"/>
          </a:solidFill>
          <a:ln/>
        </p:spPr>
      </p:sp>
      <p:sp>
        <p:nvSpPr>
          <p:cNvPr id="6" name="Shape 3"/>
          <p:cNvSpPr/>
          <p:nvPr/>
        </p:nvSpPr>
        <p:spPr>
          <a:xfrm>
            <a:off x="1124962" y="3479721"/>
            <a:ext cx="551021" cy="22860"/>
          </a:xfrm>
          <a:prstGeom prst="roundRect">
            <a:avLst>
              <a:gd name="adj" fmla="val 723132"/>
            </a:avLst>
          </a:prstGeom>
          <a:solidFill>
            <a:srgbClr val="CED9CE"/>
          </a:solidFill>
          <a:ln/>
        </p:spPr>
      </p:sp>
      <p:sp>
        <p:nvSpPr>
          <p:cNvPr id="7" name="Shape 4"/>
          <p:cNvSpPr/>
          <p:nvPr/>
        </p:nvSpPr>
        <p:spPr>
          <a:xfrm>
            <a:off x="734556" y="3284577"/>
            <a:ext cx="413266" cy="413266"/>
          </a:xfrm>
          <a:prstGeom prst="roundRect">
            <a:avLst>
              <a:gd name="adj" fmla="val 40000"/>
            </a:avLst>
          </a:prstGeom>
          <a:solidFill>
            <a:srgbClr val="E8F3E8"/>
          </a:solidFill>
          <a:ln/>
        </p:spPr>
      </p:sp>
      <p:sp>
        <p:nvSpPr>
          <p:cNvPr id="8" name="Text 5"/>
          <p:cNvSpPr/>
          <p:nvPr/>
        </p:nvSpPr>
        <p:spPr>
          <a:xfrm>
            <a:off x="803374" y="3318986"/>
            <a:ext cx="275511" cy="344329"/>
          </a:xfrm>
          <a:prstGeom prst="rect">
            <a:avLst/>
          </a:prstGeom>
          <a:noFill/>
          <a:ln/>
        </p:spPr>
        <p:txBody>
          <a:bodyPr wrap="none" lIns="0" tIns="0" rIns="0" bIns="0" rtlCol="0" anchor="t"/>
          <a:lstStyle/>
          <a:p>
            <a:pPr algn="ctr" indent="0" marL="0">
              <a:lnSpc>
                <a:spcPts val="2150"/>
              </a:lnSpc>
              <a:buNone/>
            </a:pPr>
            <a:r>
              <a:rPr lang="en-US" sz="2150" b="1" dirty="0">
                <a:solidFill>
                  <a:srgbClr val="405449"/>
                </a:solidFill>
                <a:latin typeface="Fraunces Extra Bold" pitchFamily="34" charset="0"/>
                <a:ea typeface="Fraunces Extra Bold" pitchFamily="34" charset="-122"/>
                <a:cs typeface="Fraunces Extra Bold" pitchFamily="34" charset="-120"/>
              </a:rPr>
              <a:t>1</a:t>
            </a:r>
            <a:endParaRPr lang="en-US" sz="2150" dirty="0"/>
          </a:p>
        </p:txBody>
      </p:sp>
      <p:sp>
        <p:nvSpPr>
          <p:cNvPr id="9" name="Text 6"/>
          <p:cNvSpPr/>
          <p:nvPr/>
        </p:nvSpPr>
        <p:spPr>
          <a:xfrm>
            <a:off x="1859518" y="3347680"/>
            <a:ext cx="2295882" cy="286941"/>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Допустимо</a:t>
            </a:r>
            <a:endParaRPr lang="en-US" sz="1800" dirty="0"/>
          </a:p>
        </p:txBody>
      </p:sp>
      <p:sp>
        <p:nvSpPr>
          <p:cNvPr id="10" name="Text 7"/>
          <p:cNvSpPr/>
          <p:nvPr/>
        </p:nvSpPr>
        <p:spPr>
          <a:xfrm>
            <a:off x="1859518" y="3744754"/>
            <a:ext cx="6549866" cy="58769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Пропозиції кандидатам з компаній-конкурентів на відкритому ринку, якщо немає договорів про заборону переманювання</a:t>
            </a:r>
            <a:endParaRPr lang="en-US" sz="1400" dirty="0"/>
          </a:p>
        </p:txBody>
      </p:sp>
      <p:sp>
        <p:nvSpPr>
          <p:cNvPr id="11" name="Shape 8"/>
          <p:cNvSpPr/>
          <p:nvPr/>
        </p:nvSpPr>
        <p:spPr>
          <a:xfrm>
            <a:off x="1124962" y="4894897"/>
            <a:ext cx="551021" cy="22860"/>
          </a:xfrm>
          <a:prstGeom prst="roundRect">
            <a:avLst>
              <a:gd name="adj" fmla="val 723132"/>
            </a:avLst>
          </a:prstGeom>
          <a:solidFill>
            <a:srgbClr val="CED9CE"/>
          </a:solidFill>
          <a:ln/>
        </p:spPr>
      </p:sp>
      <p:sp>
        <p:nvSpPr>
          <p:cNvPr id="12" name="Shape 9"/>
          <p:cNvSpPr/>
          <p:nvPr/>
        </p:nvSpPr>
        <p:spPr>
          <a:xfrm>
            <a:off x="734556" y="4699754"/>
            <a:ext cx="413266" cy="413266"/>
          </a:xfrm>
          <a:prstGeom prst="roundRect">
            <a:avLst>
              <a:gd name="adj" fmla="val 40000"/>
            </a:avLst>
          </a:prstGeom>
          <a:solidFill>
            <a:srgbClr val="E8F3E8"/>
          </a:solidFill>
          <a:ln/>
        </p:spPr>
      </p:sp>
      <p:sp>
        <p:nvSpPr>
          <p:cNvPr id="13" name="Text 10"/>
          <p:cNvSpPr/>
          <p:nvPr/>
        </p:nvSpPr>
        <p:spPr>
          <a:xfrm>
            <a:off x="803374" y="4734163"/>
            <a:ext cx="275511" cy="344329"/>
          </a:xfrm>
          <a:prstGeom prst="rect">
            <a:avLst/>
          </a:prstGeom>
          <a:noFill/>
          <a:ln/>
        </p:spPr>
        <p:txBody>
          <a:bodyPr wrap="none" lIns="0" tIns="0" rIns="0" bIns="0" rtlCol="0" anchor="t"/>
          <a:lstStyle/>
          <a:p>
            <a:pPr algn="ctr" indent="0" marL="0">
              <a:lnSpc>
                <a:spcPts val="2150"/>
              </a:lnSpc>
              <a:buNone/>
            </a:pPr>
            <a:r>
              <a:rPr lang="en-US" sz="2150" b="1" dirty="0">
                <a:solidFill>
                  <a:srgbClr val="405449"/>
                </a:solidFill>
                <a:latin typeface="Fraunces Extra Bold" pitchFamily="34" charset="0"/>
                <a:ea typeface="Fraunces Extra Bold" pitchFamily="34" charset="-122"/>
                <a:cs typeface="Fraunces Extra Bold" pitchFamily="34" charset="-120"/>
              </a:rPr>
              <a:t>2</a:t>
            </a:r>
            <a:endParaRPr lang="en-US" sz="2150" dirty="0"/>
          </a:p>
        </p:txBody>
      </p:sp>
      <p:sp>
        <p:nvSpPr>
          <p:cNvPr id="14" name="Text 11"/>
          <p:cNvSpPr/>
          <p:nvPr/>
        </p:nvSpPr>
        <p:spPr>
          <a:xfrm>
            <a:off x="1859518" y="4762857"/>
            <a:ext cx="2295882" cy="286941"/>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Етично сумнівно</a:t>
            </a:r>
            <a:endParaRPr lang="en-US" sz="1800" dirty="0"/>
          </a:p>
        </p:txBody>
      </p:sp>
      <p:sp>
        <p:nvSpPr>
          <p:cNvPr id="15" name="Text 12"/>
          <p:cNvSpPr/>
          <p:nvPr/>
        </p:nvSpPr>
        <p:spPr>
          <a:xfrm>
            <a:off x="1859518" y="5159931"/>
            <a:ext cx="6549866" cy="58769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Масове переманювання цілих команд, використання інсайдерської інформації, агресивні методи впливу на кандидатів</a:t>
            </a:r>
            <a:endParaRPr lang="en-US" sz="1400" dirty="0"/>
          </a:p>
        </p:txBody>
      </p:sp>
      <p:sp>
        <p:nvSpPr>
          <p:cNvPr id="16" name="Shape 13"/>
          <p:cNvSpPr/>
          <p:nvPr/>
        </p:nvSpPr>
        <p:spPr>
          <a:xfrm>
            <a:off x="1124962" y="6310074"/>
            <a:ext cx="551021" cy="22860"/>
          </a:xfrm>
          <a:prstGeom prst="roundRect">
            <a:avLst>
              <a:gd name="adj" fmla="val 723132"/>
            </a:avLst>
          </a:prstGeom>
          <a:solidFill>
            <a:srgbClr val="CED9CE"/>
          </a:solidFill>
          <a:ln/>
        </p:spPr>
      </p:sp>
      <p:sp>
        <p:nvSpPr>
          <p:cNvPr id="17" name="Shape 14"/>
          <p:cNvSpPr/>
          <p:nvPr/>
        </p:nvSpPr>
        <p:spPr>
          <a:xfrm>
            <a:off x="734556" y="6114931"/>
            <a:ext cx="413266" cy="413266"/>
          </a:xfrm>
          <a:prstGeom prst="roundRect">
            <a:avLst>
              <a:gd name="adj" fmla="val 40000"/>
            </a:avLst>
          </a:prstGeom>
          <a:solidFill>
            <a:srgbClr val="E8F3E8"/>
          </a:solidFill>
          <a:ln/>
        </p:spPr>
      </p:sp>
      <p:sp>
        <p:nvSpPr>
          <p:cNvPr id="18" name="Text 15"/>
          <p:cNvSpPr/>
          <p:nvPr/>
        </p:nvSpPr>
        <p:spPr>
          <a:xfrm>
            <a:off x="803374" y="6149340"/>
            <a:ext cx="275511" cy="344329"/>
          </a:xfrm>
          <a:prstGeom prst="rect">
            <a:avLst/>
          </a:prstGeom>
          <a:noFill/>
          <a:ln/>
        </p:spPr>
        <p:txBody>
          <a:bodyPr wrap="none" lIns="0" tIns="0" rIns="0" bIns="0" rtlCol="0" anchor="t"/>
          <a:lstStyle/>
          <a:p>
            <a:pPr algn="ctr" indent="0" marL="0">
              <a:lnSpc>
                <a:spcPts val="2150"/>
              </a:lnSpc>
              <a:buNone/>
            </a:pPr>
            <a:r>
              <a:rPr lang="en-US" sz="2150" b="1" dirty="0">
                <a:solidFill>
                  <a:srgbClr val="405449"/>
                </a:solidFill>
                <a:latin typeface="Fraunces Extra Bold" pitchFamily="34" charset="0"/>
                <a:ea typeface="Fraunces Extra Bold" pitchFamily="34" charset="-122"/>
                <a:cs typeface="Fraunces Extra Bold" pitchFamily="34" charset="-120"/>
              </a:rPr>
              <a:t>3</a:t>
            </a:r>
            <a:endParaRPr lang="en-US" sz="2150" dirty="0"/>
          </a:p>
        </p:txBody>
      </p:sp>
      <p:sp>
        <p:nvSpPr>
          <p:cNvPr id="19" name="Text 16"/>
          <p:cNvSpPr/>
          <p:nvPr/>
        </p:nvSpPr>
        <p:spPr>
          <a:xfrm>
            <a:off x="1859518" y="6178034"/>
            <a:ext cx="2295882" cy="286941"/>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Неприпустимо</a:t>
            </a:r>
            <a:endParaRPr lang="en-US" sz="1800" dirty="0"/>
          </a:p>
        </p:txBody>
      </p:sp>
      <p:sp>
        <p:nvSpPr>
          <p:cNvPr id="20" name="Text 17"/>
          <p:cNvSpPr/>
          <p:nvPr/>
        </p:nvSpPr>
        <p:spPr>
          <a:xfrm>
            <a:off x="1859518" y="6575108"/>
            <a:ext cx="6549866" cy="881539"/>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Переманювання з компаній-клієнтів, партнерів (порушення договорів), підкуп співробітників для отримання інформації, порушення угод про нерозголошення</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8070" y="514350"/>
            <a:ext cx="8714661" cy="584359"/>
          </a:xfrm>
          <a:prstGeom prst="rect">
            <a:avLst/>
          </a:prstGeom>
          <a:noFill/>
          <a:ln/>
        </p:spPr>
        <p:txBody>
          <a:bodyPr wrap="none" lIns="0" tIns="0" rIns="0" bIns="0" rtlCol="0" anchor="t"/>
          <a:lstStyle/>
          <a:p>
            <a:pPr algn="l" indent="0" marL="0">
              <a:lnSpc>
                <a:spcPts val="4600"/>
              </a:lnSpc>
              <a:buNone/>
            </a:pPr>
            <a:r>
              <a:rPr lang="en-US" sz="3650" b="1" dirty="0">
                <a:solidFill>
                  <a:srgbClr val="3B4540"/>
                </a:solidFill>
                <a:latin typeface="Fraunces Extra Bold" pitchFamily="34" charset="0"/>
                <a:ea typeface="Fraunces Extra Bold" pitchFamily="34" charset="-122"/>
                <a:cs typeface="Fraunces Extra Bold" pitchFamily="34" charset="-120"/>
              </a:rPr>
              <a:t>Обмеження традиційної співбесіди</a:t>
            </a:r>
            <a:endParaRPr lang="en-US" sz="3650" dirty="0"/>
          </a:p>
        </p:txBody>
      </p:sp>
      <p:sp>
        <p:nvSpPr>
          <p:cNvPr id="3" name="Text 1"/>
          <p:cNvSpPr/>
          <p:nvPr/>
        </p:nvSpPr>
        <p:spPr>
          <a:xfrm>
            <a:off x="748070" y="1566148"/>
            <a:ext cx="4406146" cy="292298"/>
          </a:xfrm>
          <a:prstGeom prst="rect">
            <a:avLst/>
          </a:prstGeom>
          <a:noFill/>
          <a:ln/>
        </p:spPr>
        <p:txBody>
          <a:bodyPr wrap="none" lIns="0" tIns="0" rIns="0" bIns="0" rtlCol="0" anchor="t"/>
          <a:lstStyle/>
          <a:p>
            <a:pPr algn="l" indent="0" marL="0">
              <a:lnSpc>
                <a:spcPts val="2300"/>
              </a:lnSpc>
              <a:buNone/>
            </a:pPr>
            <a:r>
              <a:rPr lang="en-US" sz="1800" b="1" dirty="0">
                <a:solidFill>
                  <a:srgbClr val="3B4540"/>
                </a:solidFill>
                <a:latin typeface="Fraunces Extra Bold" pitchFamily="34" charset="0"/>
                <a:ea typeface="Fraunces Extra Bold" pitchFamily="34" charset="-122"/>
                <a:cs typeface="Fraunces Extra Bold" pitchFamily="34" charset="-120"/>
              </a:rPr>
              <a:t>Чому співбесіда не завжди працює?</a:t>
            </a:r>
            <a:endParaRPr lang="en-US" sz="1800" dirty="0"/>
          </a:p>
        </p:txBody>
      </p:sp>
      <p:sp>
        <p:nvSpPr>
          <p:cNvPr id="4" name="Text 2"/>
          <p:cNvSpPr/>
          <p:nvPr/>
        </p:nvSpPr>
        <p:spPr>
          <a:xfrm>
            <a:off x="748070" y="2045375"/>
            <a:ext cx="6339007" cy="1496020"/>
          </a:xfrm>
          <a:prstGeom prst="rect">
            <a:avLst/>
          </a:prstGeom>
          <a:noFill/>
          <a:ln/>
        </p:spPr>
        <p:txBody>
          <a:bodyPr wrap="squar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Традиційна співбесіда має значні обмеження у прогнозуванні реальної успішності кандидата на робочому місці. Дослідження показують, що кореляція між враженням від співбесіди та фактичною продуктивністю працівника часто виявляється низькою.</a:t>
            </a:r>
            <a:endParaRPr lang="en-US" sz="1450" dirty="0"/>
          </a:p>
        </p:txBody>
      </p:sp>
      <p:sp>
        <p:nvSpPr>
          <p:cNvPr id="5" name="Text 3"/>
          <p:cNvSpPr/>
          <p:nvPr/>
        </p:nvSpPr>
        <p:spPr>
          <a:xfrm>
            <a:off x="748070" y="3709630"/>
            <a:ext cx="6339007" cy="1196816"/>
          </a:xfrm>
          <a:prstGeom prst="rect">
            <a:avLst/>
          </a:prstGeom>
          <a:noFill/>
          <a:ln/>
        </p:spPr>
        <p:txBody>
          <a:bodyPr wrap="squar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Багато кандидатів вміють добре презентувати себе на співбесіді, але це не гарантує їхньої ефективності у виконанні робочих завдань. Крім того, інтерв'юери часто покладаються на інтуїцію та перші враження, що призводить до помилкових рішень.</a:t>
            </a:r>
            <a:endParaRPr lang="en-US" sz="1450" dirty="0"/>
          </a:p>
        </p:txBody>
      </p:sp>
      <p:pic>
        <p:nvPicPr>
          <p:cNvPr id="6" name="Image 0" descr="preencoded.png">    </p:cNvPr>
          <p:cNvPicPr>
            <a:picLocks noChangeAspect="1"/>
          </p:cNvPicPr>
          <p:nvPr/>
        </p:nvPicPr>
        <p:blipFill>
          <a:blip r:embed="rId1"/>
          <a:stretch>
            <a:fillRect/>
          </a:stretch>
        </p:blipFill>
        <p:spPr>
          <a:xfrm>
            <a:off x="7550944" y="1589603"/>
            <a:ext cx="6339007" cy="63390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35449" y="771525"/>
            <a:ext cx="12417028" cy="574596"/>
          </a:xfrm>
          <a:prstGeom prst="rect">
            <a:avLst/>
          </a:prstGeom>
          <a:noFill/>
          <a:ln/>
        </p:spPr>
        <p:txBody>
          <a:bodyPr wrap="none" lIns="0" tIns="0" rIns="0" bIns="0" rtlCol="0" anchor="t"/>
          <a:lstStyle/>
          <a:p>
            <a:pPr algn="l" indent="0" marL="0">
              <a:lnSpc>
                <a:spcPts val="4500"/>
              </a:lnSpc>
              <a:buNone/>
            </a:pPr>
            <a:r>
              <a:rPr lang="en-US" sz="3600" b="1" dirty="0">
                <a:solidFill>
                  <a:srgbClr val="3B4540"/>
                </a:solidFill>
                <a:latin typeface="Fraunces Extra Bold" pitchFamily="34" charset="0"/>
                <a:ea typeface="Fraunces Extra Bold" pitchFamily="34" charset="-122"/>
                <a:cs typeface="Fraunces Extra Bold" pitchFamily="34" charset="-120"/>
              </a:rPr>
              <a:t>Ключові висновки: комплексний та етичний підхід</a:t>
            </a:r>
            <a:endParaRPr lang="en-US" sz="3600" dirty="0"/>
          </a:p>
        </p:txBody>
      </p:sp>
      <p:sp>
        <p:nvSpPr>
          <p:cNvPr id="3" name="Shape 1"/>
          <p:cNvSpPr/>
          <p:nvPr/>
        </p:nvSpPr>
        <p:spPr>
          <a:xfrm>
            <a:off x="735449" y="1713786"/>
            <a:ext cx="6487835" cy="2382679"/>
          </a:xfrm>
          <a:prstGeom prst="roundRect">
            <a:avLst>
              <a:gd name="adj" fmla="val 6945"/>
            </a:avLst>
          </a:prstGeom>
          <a:solidFill>
            <a:srgbClr val="E8F3E8"/>
          </a:solidFill>
          <a:ln/>
        </p:spPr>
      </p:sp>
      <p:sp>
        <p:nvSpPr>
          <p:cNvPr id="4" name="Shape 2"/>
          <p:cNvSpPr/>
          <p:nvPr/>
        </p:nvSpPr>
        <p:spPr>
          <a:xfrm>
            <a:off x="919282" y="1897618"/>
            <a:ext cx="551498" cy="551498"/>
          </a:xfrm>
          <a:prstGeom prst="roundRect">
            <a:avLst>
              <a:gd name="adj" fmla="val 16578638"/>
            </a:avLst>
          </a:prstGeom>
          <a:solidFill>
            <a:srgbClr val="438951"/>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70967" y="2049304"/>
            <a:ext cx="248126" cy="248126"/>
          </a:xfrm>
          <a:prstGeom prst="rect">
            <a:avLst/>
          </a:prstGeom>
        </p:spPr>
      </p:pic>
      <p:sp>
        <p:nvSpPr>
          <p:cNvPr id="6" name="Text 3"/>
          <p:cNvSpPr/>
          <p:nvPr/>
        </p:nvSpPr>
        <p:spPr>
          <a:xfrm>
            <a:off x="919282" y="2632948"/>
            <a:ext cx="3542228" cy="287179"/>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Різноманітність інструментів</a:t>
            </a:r>
            <a:endParaRPr lang="en-US" sz="1800" dirty="0"/>
          </a:p>
        </p:txBody>
      </p:sp>
      <p:sp>
        <p:nvSpPr>
          <p:cNvPr id="7" name="Text 4"/>
          <p:cNvSpPr/>
          <p:nvPr/>
        </p:nvSpPr>
        <p:spPr>
          <a:xfrm>
            <a:off x="919282" y="3030379"/>
            <a:ext cx="6120170" cy="88225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Використання комплексу методів оцінки (Assessment Center, тестування, практичні завдання) значно підвищує точність відбору порівняно з традиційною співбесідою.</a:t>
            </a:r>
            <a:endParaRPr lang="en-US" sz="1400" dirty="0"/>
          </a:p>
        </p:txBody>
      </p:sp>
      <p:sp>
        <p:nvSpPr>
          <p:cNvPr id="8" name="Shape 5"/>
          <p:cNvSpPr/>
          <p:nvPr/>
        </p:nvSpPr>
        <p:spPr>
          <a:xfrm>
            <a:off x="7407116" y="1713786"/>
            <a:ext cx="6487835" cy="2382679"/>
          </a:xfrm>
          <a:prstGeom prst="roundRect">
            <a:avLst>
              <a:gd name="adj" fmla="val 6945"/>
            </a:avLst>
          </a:prstGeom>
          <a:solidFill>
            <a:srgbClr val="E8F3E8"/>
          </a:solidFill>
          <a:ln/>
        </p:spPr>
      </p:sp>
      <p:sp>
        <p:nvSpPr>
          <p:cNvPr id="9" name="Shape 6"/>
          <p:cNvSpPr/>
          <p:nvPr/>
        </p:nvSpPr>
        <p:spPr>
          <a:xfrm>
            <a:off x="7590949" y="1897618"/>
            <a:ext cx="551498" cy="551498"/>
          </a:xfrm>
          <a:prstGeom prst="roundRect">
            <a:avLst>
              <a:gd name="adj" fmla="val 16578638"/>
            </a:avLst>
          </a:prstGeom>
          <a:solidFill>
            <a:srgbClr val="438951"/>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634" y="2049304"/>
            <a:ext cx="248126" cy="248126"/>
          </a:xfrm>
          <a:prstGeom prst="rect">
            <a:avLst/>
          </a:prstGeom>
        </p:spPr>
      </p:pic>
      <p:sp>
        <p:nvSpPr>
          <p:cNvPr id="11" name="Text 7"/>
          <p:cNvSpPr/>
          <p:nvPr/>
        </p:nvSpPr>
        <p:spPr>
          <a:xfrm>
            <a:off x="7590949" y="2632948"/>
            <a:ext cx="3335655" cy="287179"/>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Боротьба з упередженнями</a:t>
            </a:r>
            <a:endParaRPr lang="en-US" sz="1800" dirty="0"/>
          </a:p>
        </p:txBody>
      </p:sp>
      <p:sp>
        <p:nvSpPr>
          <p:cNvPr id="12" name="Text 8"/>
          <p:cNvSpPr/>
          <p:nvPr/>
        </p:nvSpPr>
        <p:spPr>
          <a:xfrm>
            <a:off x="7590949" y="3030379"/>
            <a:ext cx="6120170" cy="88225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Усвідомлення та активна нейтралізація неусвідомлених упереджень через структуровані процеси, анонімізацію та різноманітні панелі — основа справедливого відбору.</a:t>
            </a:r>
            <a:endParaRPr lang="en-US" sz="1400" dirty="0"/>
          </a:p>
        </p:txBody>
      </p:sp>
      <p:sp>
        <p:nvSpPr>
          <p:cNvPr id="13" name="Shape 9"/>
          <p:cNvSpPr/>
          <p:nvPr/>
        </p:nvSpPr>
        <p:spPr>
          <a:xfrm>
            <a:off x="735449" y="4280297"/>
            <a:ext cx="6487835" cy="2382679"/>
          </a:xfrm>
          <a:prstGeom prst="roundRect">
            <a:avLst>
              <a:gd name="adj" fmla="val 6945"/>
            </a:avLst>
          </a:prstGeom>
          <a:solidFill>
            <a:srgbClr val="E8F3E8"/>
          </a:solidFill>
          <a:ln/>
        </p:spPr>
      </p:sp>
      <p:sp>
        <p:nvSpPr>
          <p:cNvPr id="14" name="Shape 10"/>
          <p:cNvSpPr/>
          <p:nvPr/>
        </p:nvSpPr>
        <p:spPr>
          <a:xfrm>
            <a:off x="919282" y="4464129"/>
            <a:ext cx="551498" cy="551498"/>
          </a:xfrm>
          <a:prstGeom prst="roundRect">
            <a:avLst>
              <a:gd name="adj" fmla="val 16578638"/>
            </a:avLst>
          </a:prstGeom>
          <a:solidFill>
            <a:srgbClr val="438951"/>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967" y="4615815"/>
            <a:ext cx="248126" cy="248126"/>
          </a:xfrm>
          <a:prstGeom prst="rect">
            <a:avLst/>
          </a:prstGeom>
        </p:spPr>
      </p:pic>
      <p:sp>
        <p:nvSpPr>
          <p:cNvPr id="16" name="Text 11"/>
          <p:cNvSpPr/>
          <p:nvPr/>
        </p:nvSpPr>
        <p:spPr>
          <a:xfrm>
            <a:off x="919282" y="5199459"/>
            <a:ext cx="2662952" cy="287179"/>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Етика та захист даних</a:t>
            </a:r>
            <a:endParaRPr lang="en-US" sz="1800" dirty="0"/>
          </a:p>
        </p:txBody>
      </p:sp>
      <p:sp>
        <p:nvSpPr>
          <p:cNvPr id="17" name="Text 12"/>
          <p:cNvSpPr/>
          <p:nvPr/>
        </p:nvSpPr>
        <p:spPr>
          <a:xfrm>
            <a:off x="919282" y="5596890"/>
            <a:ext cx="6120170" cy="88225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Дотримання етичних стандартів, конфіденційності та законодавства про захист персональних даних — не опціональні, а обов'язкові елементи професійного рекрутингу.</a:t>
            </a:r>
            <a:endParaRPr lang="en-US" sz="1400" dirty="0"/>
          </a:p>
        </p:txBody>
      </p:sp>
      <p:sp>
        <p:nvSpPr>
          <p:cNvPr id="18" name="Shape 13"/>
          <p:cNvSpPr/>
          <p:nvPr/>
        </p:nvSpPr>
        <p:spPr>
          <a:xfrm>
            <a:off x="7407116" y="4280297"/>
            <a:ext cx="6487835" cy="2382679"/>
          </a:xfrm>
          <a:prstGeom prst="roundRect">
            <a:avLst>
              <a:gd name="adj" fmla="val 6945"/>
            </a:avLst>
          </a:prstGeom>
          <a:solidFill>
            <a:srgbClr val="E8F3E8"/>
          </a:solidFill>
          <a:ln/>
        </p:spPr>
      </p:sp>
      <p:sp>
        <p:nvSpPr>
          <p:cNvPr id="19" name="Shape 14"/>
          <p:cNvSpPr/>
          <p:nvPr/>
        </p:nvSpPr>
        <p:spPr>
          <a:xfrm>
            <a:off x="7590949" y="4464129"/>
            <a:ext cx="551498" cy="551498"/>
          </a:xfrm>
          <a:prstGeom prst="roundRect">
            <a:avLst>
              <a:gd name="adj" fmla="val 16578638"/>
            </a:avLst>
          </a:prstGeom>
          <a:solidFill>
            <a:srgbClr val="438951"/>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42634" y="4615815"/>
            <a:ext cx="248126" cy="248126"/>
          </a:xfrm>
          <a:prstGeom prst="rect">
            <a:avLst/>
          </a:prstGeom>
        </p:spPr>
      </p:pic>
      <p:sp>
        <p:nvSpPr>
          <p:cNvPr id="21" name="Text 15"/>
          <p:cNvSpPr/>
          <p:nvPr/>
        </p:nvSpPr>
        <p:spPr>
          <a:xfrm>
            <a:off x="7590949" y="5199459"/>
            <a:ext cx="3445669" cy="287179"/>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РРІ як конкурентна перевага</a:t>
            </a:r>
            <a:endParaRPr lang="en-US" sz="1800" dirty="0"/>
          </a:p>
        </p:txBody>
      </p:sp>
      <p:sp>
        <p:nvSpPr>
          <p:cNvPr id="22" name="Text 16"/>
          <p:cNvSpPr/>
          <p:nvPr/>
        </p:nvSpPr>
        <p:spPr>
          <a:xfrm>
            <a:off x="7590949" y="5596890"/>
            <a:ext cx="6120170" cy="88225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Впровадження принципів Різноманітності, Рівності та Інклюзивності створює не лише справедливіші, а й ефективніші, інноваційніші команди.</a:t>
            </a:r>
            <a:endParaRPr lang="en-US" sz="1400" dirty="0"/>
          </a:p>
        </p:txBody>
      </p:sp>
      <p:sp>
        <p:nvSpPr>
          <p:cNvPr id="23" name="Text 17"/>
          <p:cNvSpPr/>
          <p:nvPr/>
        </p:nvSpPr>
        <p:spPr>
          <a:xfrm>
            <a:off x="735449" y="6869787"/>
            <a:ext cx="13159502" cy="588169"/>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Сучасний підбір персоналу — це баланс між науковим підходом до оцінки компетенцій та високими етичними стандартами, що забезпечують справедливість для кандидатів та довгострокову цінність для організації.</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046089"/>
            <a:ext cx="12224623"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Основні проблеми неструктурованих співбесід</a:t>
            </a:r>
            <a:endParaRPr lang="en-US" sz="3900" dirty="0"/>
          </a:p>
        </p:txBody>
      </p:sp>
      <p:sp>
        <p:nvSpPr>
          <p:cNvPr id="3" name="Shape 1"/>
          <p:cNvSpPr/>
          <p:nvPr/>
        </p:nvSpPr>
        <p:spPr>
          <a:xfrm>
            <a:off x="793790" y="3063002"/>
            <a:ext cx="6422231" cy="1461016"/>
          </a:xfrm>
          <a:prstGeom prst="roundRect">
            <a:avLst>
              <a:gd name="adj" fmla="val 12226"/>
            </a:avLst>
          </a:prstGeom>
          <a:solidFill>
            <a:srgbClr val="E8F3E8"/>
          </a:solidFill>
          <a:ln/>
        </p:spPr>
      </p:sp>
      <p:sp>
        <p:nvSpPr>
          <p:cNvPr id="4" name="Text 2"/>
          <p:cNvSpPr/>
          <p:nvPr/>
        </p:nvSpPr>
        <p:spPr>
          <a:xfrm>
            <a:off x="992148" y="3261360"/>
            <a:ext cx="286500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Суб'єктивність оцінки</a:t>
            </a:r>
            <a:endParaRPr lang="en-US" sz="1950" dirty="0"/>
          </a:p>
        </p:txBody>
      </p:sp>
      <p:sp>
        <p:nvSpPr>
          <p:cNvPr id="5" name="Text 3"/>
          <p:cNvSpPr/>
          <p:nvPr/>
        </p:nvSpPr>
        <p:spPr>
          <a:xfrm>
            <a:off x="992148" y="3690580"/>
            <a:ext cx="602551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Залежність від особистих вподобань інтерв'юера, а не від об'єктивних критеріїв відбору</a:t>
            </a:r>
            <a:endParaRPr lang="en-US" sz="1550" dirty="0"/>
          </a:p>
        </p:txBody>
      </p:sp>
      <p:sp>
        <p:nvSpPr>
          <p:cNvPr id="6" name="Shape 4"/>
          <p:cNvSpPr/>
          <p:nvPr/>
        </p:nvSpPr>
        <p:spPr>
          <a:xfrm>
            <a:off x="7414379" y="3063002"/>
            <a:ext cx="6422231" cy="1461016"/>
          </a:xfrm>
          <a:prstGeom prst="roundRect">
            <a:avLst>
              <a:gd name="adj" fmla="val 12226"/>
            </a:avLst>
          </a:prstGeom>
          <a:solidFill>
            <a:srgbClr val="E8F3E8"/>
          </a:solidFill>
          <a:ln/>
        </p:spPr>
      </p:sp>
      <p:sp>
        <p:nvSpPr>
          <p:cNvPr id="7" name="Text 5"/>
          <p:cNvSpPr/>
          <p:nvPr/>
        </p:nvSpPr>
        <p:spPr>
          <a:xfrm>
            <a:off x="7612737" y="3261360"/>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Ефект ореола</a:t>
            </a:r>
            <a:endParaRPr lang="en-US" sz="1950" dirty="0"/>
          </a:p>
        </p:txBody>
      </p:sp>
      <p:sp>
        <p:nvSpPr>
          <p:cNvPr id="8" name="Text 6"/>
          <p:cNvSpPr/>
          <p:nvPr/>
        </p:nvSpPr>
        <p:spPr>
          <a:xfrm>
            <a:off x="7612737" y="3690580"/>
            <a:ext cx="602551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Одна позитивна чи негативна характеристика впливає на загальну оцінку кандидата</a:t>
            </a:r>
            <a:endParaRPr lang="en-US" sz="1550" dirty="0"/>
          </a:p>
        </p:txBody>
      </p:sp>
      <p:sp>
        <p:nvSpPr>
          <p:cNvPr id="9" name="Shape 7"/>
          <p:cNvSpPr/>
          <p:nvPr/>
        </p:nvSpPr>
        <p:spPr>
          <a:xfrm>
            <a:off x="793790" y="4722376"/>
            <a:ext cx="6422231" cy="1461016"/>
          </a:xfrm>
          <a:prstGeom prst="roundRect">
            <a:avLst>
              <a:gd name="adj" fmla="val 12226"/>
            </a:avLst>
          </a:prstGeom>
          <a:solidFill>
            <a:srgbClr val="E8F3E8"/>
          </a:solidFill>
          <a:ln/>
        </p:spPr>
      </p:sp>
      <p:sp>
        <p:nvSpPr>
          <p:cNvPr id="10" name="Text 8"/>
          <p:cNvSpPr/>
          <p:nvPr/>
        </p:nvSpPr>
        <p:spPr>
          <a:xfrm>
            <a:off x="992148" y="4920734"/>
            <a:ext cx="4255770"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Низька прогностична валідність</a:t>
            </a:r>
            <a:endParaRPr lang="en-US" sz="1950" dirty="0"/>
          </a:p>
        </p:txBody>
      </p:sp>
      <p:sp>
        <p:nvSpPr>
          <p:cNvPr id="11" name="Text 9"/>
          <p:cNvSpPr/>
          <p:nvPr/>
        </p:nvSpPr>
        <p:spPr>
          <a:xfrm>
            <a:off x="992148" y="5349954"/>
            <a:ext cx="602551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Слабкий зв'язок між успіхом на співбесіді та реальною ефективністю на робочому місці</a:t>
            </a:r>
            <a:endParaRPr lang="en-US" sz="1550" dirty="0"/>
          </a:p>
        </p:txBody>
      </p:sp>
      <p:sp>
        <p:nvSpPr>
          <p:cNvPr id="12" name="Shape 10"/>
          <p:cNvSpPr/>
          <p:nvPr/>
        </p:nvSpPr>
        <p:spPr>
          <a:xfrm>
            <a:off x="7414379" y="4722376"/>
            <a:ext cx="6422231" cy="1461016"/>
          </a:xfrm>
          <a:prstGeom prst="roundRect">
            <a:avLst>
              <a:gd name="adj" fmla="val 12226"/>
            </a:avLst>
          </a:prstGeom>
          <a:solidFill>
            <a:srgbClr val="E8F3E8"/>
          </a:solidFill>
          <a:ln/>
        </p:spPr>
      </p:sp>
      <p:sp>
        <p:nvSpPr>
          <p:cNvPr id="13" name="Text 11"/>
          <p:cNvSpPr/>
          <p:nvPr/>
        </p:nvSpPr>
        <p:spPr>
          <a:xfrm>
            <a:off x="7612737" y="4920734"/>
            <a:ext cx="3140869"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Непослідовність питань</a:t>
            </a:r>
            <a:endParaRPr lang="en-US" sz="1950" dirty="0"/>
          </a:p>
        </p:txBody>
      </p:sp>
      <p:sp>
        <p:nvSpPr>
          <p:cNvPr id="14" name="Text 12"/>
          <p:cNvSpPr/>
          <p:nvPr/>
        </p:nvSpPr>
        <p:spPr>
          <a:xfrm>
            <a:off x="7612737" y="5349954"/>
            <a:ext cx="6025515"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Різні питання для різних кандидатів ускладнюють порівняння та об'єктивну оцінку</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05345"/>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Методологія "Центру Оцінки"</a:t>
            </a:r>
            <a:endParaRPr lang="en-US" sz="3900" dirty="0"/>
          </a:p>
        </p:txBody>
      </p:sp>
      <p:sp>
        <p:nvSpPr>
          <p:cNvPr id="4" name="Text 1"/>
          <p:cNvSpPr/>
          <p:nvPr/>
        </p:nvSpPr>
        <p:spPr>
          <a:xfrm>
            <a:off x="793790" y="3343156"/>
            <a:ext cx="7556421" cy="1587698"/>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Assessment Center — це комплексна методологія відбору персоналу, яка передбачає використання множини оціночних інструментів протягом одного або кількох днів. Цей підхід особливо ефективний для відбору на менеджерські та керівні позиції, де потрібна оцінка широкого спектру компетенцій.</a:t>
            </a:r>
            <a:endParaRPr lang="en-US" sz="1550" dirty="0"/>
          </a:p>
        </p:txBody>
      </p:sp>
      <p:sp>
        <p:nvSpPr>
          <p:cNvPr id="5" name="Text 2"/>
          <p:cNvSpPr/>
          <p:nvPr/>
        </p:nvSpPr>
        <p:spPr>
          <a:xfrm>
            <a:off x="793790" y="5154097"/>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Центр Оцінки дозволяє спостерігати за поведінкою кандидатів у ситуаціях, максимально наближених до реальних робочих умов. Кілька незалежних оцінювачів спостерігають за виконанням завдань, що значно підвищує об'єктивність та надійність оцінки.</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590794"/>
            <a:ext cx="7256502"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Інструменти Центру Оцінки</a:t>
            </a:r>
            <a:endParaRPr lang="en-US" sz="39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2607707"/>
            <a:ext cx="496133" cy="496133"/>
          </a:xfrm>
          <a:prstGeom prst="rect">
            <a:avLst/>
          </a:prstGeom>
        </p:spPr>
      </p:pic>
      <p:sp>
        <p:nvSpPr>
          <p:cNvPr id="4" name="Text 1"/>
          <p:cNvSpPr/>
          <p:nvPr/>
        </p:nvSpPr>
        <p:spPr>
          <a:xfrm>
            <a:off x="1537930" y="2725460"/>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Групові дискусії</a:t>
            </a:r>
            <a:endParaRPr lang="en-US" sz="1950" dirty="0"/>
          </a:p>
        </p:txBody>
      </p:sp>
      <p:sp>
        <p:nvSpPr>
          <p:cNvPr id="5" name="Text 2"/>
          <p:cNvSpPr/>
          <p:nvPr/>
        </p:nvSpPr>
        <p:spPr>
          <a:xfrm>
            <a:off x="1537930" y="3154680"/>
            <a:ext cx="5653207"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Оцінка навичок лідерства, здатності працювати в команді, комунікативних здібностей та вміння переконувати. Кандидати обговорюють бізнес-кейс чи проблемну ситуацію в групі.</a:t>
            </a:r>
            <a:endParaRPr lang="en-US" sz="1550" dirty="0"/>
          </a:p>
        </p:txBody>
      </p:sp>
      <p:pic>
        <p:nvPicPr>
          <p:cNvPr id="6"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144" y="2607707"/>
            <a:ext cx="496133" cy="496133"/>
          </a:xfrm>
          <a:prstGeom prst="rect">
            <a:avLst/>
          </a:prstGeom>
        </p:spPr>
      </p:pic>
      <p:sp>
        <p:nvSpPr>
          <p:cNvPr id="7" name="Text 3"/>
          <p:cNvSpPr/>
          <p:nvPr/>
        </p:nvSpPr>
        <p:spPr>
          <a:xfrm>
            <a:off x="8183285" y="2725460"/>
            <a:ext cx="3207782"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Вправа "Вхідний кошик"</a:t>
            </a:r>
            <a:endParaRPr lang="en-US" sz="1950" dirty="0"/>
          </a:p>
        </p:txBody>
      </p:sp>
      <p:sp>
        <p:nvSpPr>
          <p:cNvPr id="8" name="Text 4"/>
          <p:cNvSpPr/>
          <p:nvPr/>
        </p:nvSpPr>
        <p:spPr>
          <a:xfrm>
            <a:off x="8183285" y="3154680"/>
            <a:ext cx="5653326"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Перевірка навичок пріоритезації завдань, тайм-менеджменту та прийняття рішень. Кандидат отримує набір документів, листів та повідомлень, які потрібно опрацювати за обмежений час.</a:t>
            </a:r>
            <a:endParaRPr lang="en-US" sz="1550" dirty="0"/>
          </a:p>
        </p:txBody>
      </p:sp>
      <p:pic>
        <p:nvPicPr>
          <p:cNvPr id="9"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790" y="4821674"/>
            <a:ext cx="496133" cy="496133"/>
          </a:xfrm>
          <a:prstGeom prst="rect">
            <a:avLst/>
          </a:prstGeom>
        </p:spPr>
      </p:pic>
      <p:sp>
        <p:nvSpPr>
          <p:cNvPr id="10" name="Text 5"/>
          <p:cNvSpPr/>
          <p:nvPr/>
        </p:nvSpPr>
        <p:spPr>
          <a:xfrm>
            <a:off x="1537930" y="4939427"/>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Рольові ігри</a:t>
            </a:r>
            <a:endParaRPr lang="en-US" sz="1950" dirty="0"/>
          </a:p>
        </p:txBody>
      </p:sp>
      <p:sp>
        <p:nvSpPr>
          <p:cNvPr id="11" name="Text 6"/>
          <p:cNvSpPr/>
          <p:nvPr/>
        </p:nvSpPr>
        <p:spPr>
          <a:xfrm>
            <a:off x="1537930" y="5368647"/>
            <a:ext cx="5653207"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Симуляція типових робочих ситуацій: складна розмова з клієнтом, конфліктна ситуація з підлеглим, переговори з партнером. Оцінюється реакція на стрес та міжособистісні навички.</a:t>
            </a:r>
            <a:endParaRPr lang="en-US" sz="1550" dirty="0"/>
          </a:p>
        </p:txBody>
      </p:sp>
      <p:pic>
        <p:nvPicPr>
          <p:cNvPr id="12"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9144" y="4821674"/>
            <a:ext cx="496133" cy="496133"/>
          </a:xfrm>
          <a:prstGeom prst="rect">
            <a:avLst/>
          </a:prstGeom>
        </p:spPr>
      </p:pic>
      <p:sp>
        <p:nvSpPr>
          <p:cNvPr id="13" name="Text 7"/>
          <p:cNvSpPr/>
          <p:nvPr/>
        </p:nvSpPr>
        <p:spPr>
          <a:xfrm>
            <a:off x="8183285" y="4939427"/>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Презентації</a:t>
            </a:r>
            <a:endParaRPr lang="en-US" sz="1950" dirty="0"/>
          </a:p>
        </p:txBody>
      </p:sp>
      <p:sp>
        <p:nvSpPr>
          <p:cNvPr id="14" name="Text 8"/>
          <p:cNvSpPr/>
          <p:nvPr/>
        </p:nvSpPr>
        <p:spPr>
          <a:xfrm>
            <a:off x="8183285" y="5368647"/>
            <a:ext cx="5653326"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Оцінка навичок публічних виступів, структурування інформації, переконливості та впевненості. Кандидат готує та презентує рішення для бізнес-кейсу перед оцінювачами.</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69407"/>
            <a:ext cx="6118146"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Професійне тестування</a:t>
            </a:r>
            <a:endParaRPr lang="en-US" sz="3900" dirty="0"/>
          </a:p>
        </p:txBody>
      </p:sp>
      <p:sp>
        <p:nvSpPr>
          <p:cNvPr id="3" name="Text 1"/>
          <p:cNvSpPr/>
          <p:nvPr/>
        </p:nvSpPr>
        <p:spPr>
          <a:xfrm>
            <a:off x="793790" y="2085499"/>
            <a:ext cx="3962281" cy="310158"/>
          </a:xfrm>
          <a:prstGeom prst="rect">
            <a:avLst/>
          </a:prstGeom>
          <a:noFill/>
          <a:ln/>
        </p:spPr>
        <p:txBody>
          <a:bodyPr wrap="none" lIns="0" tIns="0" rIns="0" bIns="0" rtlCol="0" anchor="t"/>
          <a:lstStyle/>
          <a:p>
            <a:pPr algn="l" indent="0" marL="0">
              <a:lnSpc>
                <a:spcPts val="2400"/>
              </a:lnSpc>
              <a:buNone/>
            </a:pPr>
            <a:r>
              <a:rPr lang="en-US" sz="1950" b="1" dirty="0">
                <a:solidFill>
                  <a:srgbClr val="3B4540"/>
                </a:solidFill>
                <a:latin typeface="Fraunces Extra Bold" pitchFamily="34" charset="0"/>
                <a:ea typeface="Fraunces Extra Bold" pitchFamily="34" charset="-122"/>
                <a:cs typeface="Fraunces Extra Bold" pitchFamily="34" charset="-120"/>
              </a:rPr>
              <a:t>Практична перевірка навичок</a:t>
            </a:r>
            <a:endParaRPr lang="en-US" sz="1950" dirty="0"/>
          </a:p>
        </p:txBody>
      </p:sp>
      <p:sp>
        <p:nvSpPr>
          <p:cNvPr id="4" name="Text 2"/>
          <p:cNvSpPr/>
          <p:nvPr/>
        </p:nvSpPr>
        <p:spPr>
          <a:xfrm>
            <a:off x="793790" y="2594015"/>
            <a:ext cx="763202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Професійне тестування передбачає оцінку реальних робочих навичок кандидата через виконання практичних завдань, максимально наближених до майбутніх обов'язків.</a:t>
            </a:r>
            <a:endParaRPr lang="en-US" sz="1550" dirty="0"/>
          </a:p>
        </p:txBody>
      </p:sp>
      <p:sp>
        <p:nvSpPr>
          <p:cNvPr id="5" name="Text 3"/>
          <p:cNvSpPr/>
          <p:nvPr/>
        </p:nvSpPr>
        <p:spPr>
          <a:xfrm>
            <a:off x="793790" y="3725227"/>
            <a:ext cx="7632025" cy="63507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05449"/>
                </a:solidFill>
                <a:latin typeface="Nobile" pitchFamily="34" charset="0"/>
                <a:ea typeface="Nobile" pitchFamily="34" charset="-122"/>
                <a:cs typeface="Nobile" pitchFamily="34" charset="-120"/>
              </a:rPr>
              <a:t>Аудит коду</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для IT-спеціалістів: перевірка здатності читати, аналізувати та покращувати існуючий код</a:t>
            </a:r>
            <a:endParaRPr lang="en-US" sz="1550" dirty="0"/>
          </a:p>
        </p:txBody>
      </p:sp>
      <p:sp>
        <p:nvSpPr>
          <p:cNvPr id="6" name="Text 4"/>
          <p:cNvSpPr/>
          <p:nvPr/>
        </p:nvSpPr>
        <p:spPr>
          <a:xfrm>
            <a:off x="793790" y="4429720"/>
            <a:ext cx="7632025" cy="63507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05449"/>
                </a:solidFill>
                <a:latin typeface="Nobile" pitchFamily="34" charset="0"/>
                <a:ea typeface="Nobile" pitchFamily="34" charset="-122"/>
                <a:cs typeface="Nobile" pitchFamily="34" charset="-120"/>
              </a:rPr>
              <a:t>Тестові завдання</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створення продукту чи рішення в контрольованих умовах за обмежений час</a:t>
            </a:r>
            <a:endParaRPr lang="en-US" sz="1550" dirty="0"/>
          </a:p>
        </p:txBody>
      </p:sp>
      <p:sp>
        <p:nvSpPr>
          <p:cNvPr id="7" name="Text 5"/>
          <p:cNvSpPr/>
          <p:nvPr/>
        </p:nvSpPr>
        <p:spPr>
          <a:xfrm>
            <a:off x="793790" y="5134213"/>
            <a:ext cx="7632025" cy="63507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05449"/>
                </a:solidFill>
                <a:latin typeface="Nobile" pitchFamily="34" charset="0"/>
                <a:ea typeface="Nobile" pitchFamily="34" charset="-122"/>
                <a:cs typeface="Nobile" pitchFamily="34" charset="-120"/>
              </a:rPr>
              <a:t>Перевірка портфоліо</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детальний аналіз попередніх робіт дизайнерів, архітекторів, письменників</a:t>
            </a:r>
            <a:endParaRPr lang="en-US" sz="1550" dirty="0"/>
          </a:p>
        </p:txBody>
      </p:sp>
      <p:sp>
        <p:nvSpPr>
          <p:cNvPr id="8" name="Text 6"/>
          <p:cNvSpPr/>
          <p:nvPr/>
        </p:nvSpPr>
        <p:spPr>
          <a:xfrm>
            <a:off x="793790" y="5838706"/>
            <a:ext cx="7632025" cy="63507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05449"/>
                </a:solidFill>
                <a:latin typeface="Nobile" pitchFamily="34" charset="0"/>
                <a:ea typeface="Nobile" pitchFamily="34" charset="-122"/>
                <a:cs typeface="Nobile" pitchFamily="34" charset="-120"/>
              </a:rPr>
              <a:t>Симуляції робочих процесів</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відтворення типових робочих ситуацій для оцінки професійної реакції</a:t>
            </a:r>
            <a:endParaRPr lang="en-US" sz="1550" dirty="0"/>
          </a:p>
        </p:txBody>
      </p:sp>
      <p:pic>
        <p:nvPicPr>
          <p:cNvPr id="9" name="Image 0" descr="preencoded.png">    </p:cNvPr>
          <p:cNvPicPr>
            <a:picLocks noChangeAspect="1"/>
          </p:cNvPicPr>
          <p:nvPr/>
        </p:nvPicPr>
        <p:blipFill>
          <a:blip r:embed="rId1"/>
          <a:stretch>
            <a:fillRect/>
          </a:stretch>
        </p:blipFill>
        <p:spPr>
          <a:xfrm>
            <a:off x="8917543" y="2110383"/>
            <a:ext cx="4926568" cy="4926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940004"/>
            <a:ext cx="8956834" cy="620078"/>
          </a:xfrm>
          <a:prstGeom prst="rect">
            <a:avLst/>
          </a:prstGeom>
          <a:noFill/>
          <a:ln/>
        </p:spPr>
        <p:txBody>
          <a:bodyPr wrap="non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Психологічне тестування у підборі</a:t>
            </a:r>
            <a:endParaRPr lang="en-US" sz="3900" dirty="0"/>
          </a:p>
        </p:txBody>
      </p:sp>
      <p:sp>
        <p:nvSpPr>
          <p:cNvPr id="3" name="Shape 1"/>
          <p:cNvSpPr/>
          <p:nvPr/>
        </p:nvSpPr>
        <p:spPr>
          <a:xfrm>
            <a:off x="793790" y="2956917"/>
            <a:ext cx="6422231" cy="3332559"/>
          </a:xfrm>
          <a:prstGeom prst="roundRect">
            <a:avLst>
              <a:gd name="adj" fmla="val 3293"/>
            </a:avLst>
          </a:prstGeom>
          <a:solidFill>
            <a:srgbClr val="FAFFFA"/>
          </a:solidFill>
          <a:ln w="22860">
            <a:solidFill>
              <a:srgbClr val="CED9CE"/>
            </a:solidFill>
            <a:prstDash val="solid"/>
          </a:ln>
        </p:spPr>
      </p:sp>
      <p:sp>
        <p:nvSpPr>
          <p:cNvPr id="4" name="Shape 2"/>
          <p:cNvSpPr/>
          <p:nvPr/>
        </p:nvSpPr>
        <p:spPr>
          <a:xfrm>
            <a:off x="770930" y="2956917"/>
            <a:ext cx="91440" cy="3332559"/>
          </a:xfrm>
          <a:prstGeom prst="roundRect">
            <a:avLst>
              <a:gd name="adj" fmla="val 195349"/>
            </a:avLst>
          </a:prstGeom>
          <a:solidFill>
            <a:srgbClr val="438951"/>
          </a:solidFill>
          <a:ln/>
        </p:spPr>
      </p:sp>
      <p:sp>
        <p:nvSpPr>
          <p:cNvPr id="5" name="Text 3"/>
          <p:cNvSpPr/>
          <p:nvPr/>
        </p:nvSpPr>
        <p:spPr>
          <a:xfrm>
            <a:off x="1083588" y="317813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Тести здібностей</a:t>
            </a:r>
            <a:endParaRPr lang="en-US" sz="1950" dirty="0"/>
          </a:p>
        </p:txBody>
      </p:sp>
      <p:sp>
        <p:nvSpPr>
          <p:cNvPr id="6" name="Text 4"/>
          <p:cNvSpPr/>
          <p:nvPr/>
        </p:nvSpPr>
        <p:spPr>
          <a:xfrm>
            <a:off x="1083588" y="3607356"/>
            <a:ext cx="5911215" cy="95261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Когнітивні тести</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вимірюють загальний інтелект, здатність до аналізу, швидкість обробки інформації та розв'язання проблем.</a:t>
            </a:r>
            <a:endParaRPr lang="en-US" sz="1550" dirty="0"/>
          </a:p>
        </p:txBody>
      </p:sp>
      <p:sp>
        <p:nvSpPr>
          <p:cNvPr id="7" name="Text 5"/>
          <p:cNvSpPr/>
          <p:nvPr/>
        </p:nvSpPr>
        <p:spPr>
          <a:xfrm>
            <a:off x="1083588" y="4679037"/>
            <a:ext cx="5911215" cy="63507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Вербальні тести</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оцінюють розуміння тексту, словниковий запас та здатність до письмової комунікації.</a:t>
            </a:r>
            <a:endParaRPr lang="en-US" sz="1550" dirty="0"/>
          </a:p>
        </p:txBody>
      </p:sp>
      <p:sp>
        <p:nvSpPr>
          <p:cNvPr id="8" name="Text 6"/>
          <p:cNvSpPr/>
          <p:nvPr/>
        </p:nvSpPr>
        <p:spPr>
          <a:xfrm>
            <a:off x="1083588" y="5433179"/>
            <a:ext cx="5911215" cy="63507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Числові тести</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перевіряють математичні здібності та роботу з даними.</a:t>
            </a:r>
            <a:endParaRPr lang="en-US" sz="1550" dirty="0"/>
          </a:p>
        </p:txBody>
      </p:sp>
      <p:sp>
        <p:nvSpPr>
          <p:cNvPr id="9" name="Shape 7"/>
          <p:cNvSpPr/>
          <p:nvPr/>
        </p:nvSpPr>
        <p:spPr>
          <a:xfrm>
            <a:off x="7414379" y="2956917"/>
            <a:ext cx="6422231" cy="3332559"/>
          </a:xfrm>
          <a:prstGeom prst="roundRect">
            <a:avLst>
              <a:gd name="adj" fmla="val 3293"/>
            </a:avLst>
          </a:prstGeom>
          <a:solidFill>
            <a:srgbClr val="FAFFFA"/>
          </a:solidFill>
          <a:ln w="22860">
            <a:solidFill>
              <a:srgbClr val="CED9CE"/>
            </a:solidFill>
            <a:prstDash val="solid"/>
          </a:ln>
        </p:spPr>
      </p:sp>
      <p:sp>
        <p:nvSpPr>
          <p:cNvPr id="10" name="Shape 8"/>
          <p:cNvSpPr/>
          <p:nvPr/>
        </p:nvSpPr>
        <p:spPr>
          <a:xfrm>
            <a:off x="7391519" y="2956917"/>
            <a:ext cx="91440" cy="3332559"/>
          </a:xfrm>
          <a:prstGeom prst="roundRect">
            <a:avLst>
              <a:gd name="adj" fmla="val 195349"/>
            </a:avLst>
          </a:prstGeom>
          <a:solidFill>
            <a:srgbClr val="438951"/>
          </a:solidFill>
          <a:ln/>
        </p:spPr>
      </p:sp>
      <p:sp>
        <p:nvSpPr>
          <p:cNvPr id="11" name="Text 9"/>
          <p:cNvSpPr/>
          <p:nvPr/>
        </p:nvSpPr>
        <p:spPr>
          <a:xfrm>
            <a:off x="7704177" y="3178135"/>
            <a:ext cx="3635693"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Особистісні опитувальники</a:t>
            </a:r>
            <a:endParaRPr lang="en-US" sz="1950" dirty="0"/>
          </a:p>
        </p:txBody>
      </p:sp>
      <p:sp>
        <p:nvSpPr>
          <p:cNvPr id="12" name="Text 10"/>
          <p:cNvSpPr/>
          <p:nvPr/>
        </p:nvSpPr>
        <p:spPr>
          <a:xfrm>
            <a:off x="7704177" y="3607356"/>
            <a:ext cx="5911215" cy="95261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Велика П'ятірка</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(Big Five) — оцінка п'яти основних особистісних рис: відкритість досвіду, сумлінність, екстраверсія, доброзичливість, нейротизм.</a:t>
            </a:r>
            <a:endParaRPr lang="en-US" sz="1550" dirty="0"/>
          </a:p>
        </p:txBody>
      </p:sp>
      <p:sp>
        <p:nvSpPr>
          <p:cNvPr id="13" name="Text 11"/>
          <p:cNvSpPr/>
          <p:nvPr/>
        </p:nvSpPr>
        <p:spPr>
          <a:xfrm>
            <a:off x="7704177" y="4679037"/>
            <a:ext cx="5911215" cy="63507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DISC</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визначення домінантного стилю поведінки: домінування, впливовість, стабільність, сумлінність.</a:t>
            </a:r>
            <a:endParaRPr lang="en-US" sz="1550" dirty="0"/>
          </a:p>
        </p:txBody>
      </p:sp>
      <p:sp>
        <p:nvSpPr>
          <p:cNvPr id="14" name="Text 12"/>
          <p:cNvSpPr/>
          <p:nvPr/>
        </p:nvSpPr>
        <p:spPr>
          <a:xfrm>
            <a:off x="7704177" y="5433179"/>
            <a:ext cx="5911215" cy="635079"/>
          </a:xfrm>
          <a:prstGeom prst="rect">
            <a:avLst/>
          </a:prstGeom>
          <a:noFill/>
          <a:ln/>
        </p:spPr>
        <p:txBody>
          <a:bodyPr wrap="square" lIns="0" tIns="0" rIns="0" bIns="0" rtlCol="0" anchor="t"/>
          <a:lstStyle/>
          <a:p>
            <a:pPr algn="l" indent="0" marL="0">
              <a:lnSpc>
                <a:spcPts val="2500"/>
              </a:lnSpc>
              <a:buNone/>
            </a:pPr>
            <a:r>
              <a:rPr lang="en-US" sz="1550" b="1" dirty="0">
                <a:solidFill>
                  <a:srgbClr val="405449"/>
                </a:solidFill>
                <a:latin typeface="Nobile" pitchFamily="34" charset="0"/>
                <a:ea typeface="Nobile" pitchFamily="34" charset="-122"/>
                <a:cs typeface="Nobile" pitchFamily="34" charset="-120"/>
              </a:rPr>
              <a:t>Myers-Briggs (MBTI)</a:t>
            </a:r>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 — типологія особистості за чотирма шкалами психологічних переваг.</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36163" y="921068"/>
            <a:ext cx="7391519" cy="575191"/>
          </a:xfrm>
          <a:prstGeom prst="rect">
            <a:avLst/>
          </a:prstGeom>
          <a:noFill/>
          <a:ln/>
        </p:spPr>
        <p:txBody>
          <a:bodyPr wrap="none" lIns="0" tIns="0" rIns="0" bIns="0" rtlCol="0" anchor="t"/>
          <a:lstStyle/>
          <a:p>
            <a:pPr algn="l" indent="0" marL="0">
              <a:lnSpc>
                <a:spcPts val="4500"/>
              </a:lnSpc>
              <a:buNone/>
            </a:pPr>
            <a:r>
              <a:rPr lang="en-US" sz="3600" b="1" dirty="0">
                <a:solidFill>
                  <a:srgbClr val="3B4540"/>
                </a:solidFill>
                <a:latin typeface="Fraunces Extra Bold" pitchFamily="34" charset="0"/>
                <a:ea typeface="Fraunces Extra Bold" pitchFamily="34" charset="-122"/>
                <a:cs typeface="Fraunces Extra Bold" pitchFamily="34" charset="-120"/>
              </a:rPr>
              <a:t>Валідність та надійність тестів</a:t>
            </a:r>
            <a:endParaRPr lang="en-US" sz="3600" dirty="0"/>
          </a:p>
        </p:txBody>
      </p:sp>
      <p:sp>
        <p:nvSpPr>
          <p:cNvPr id="4" name="Shape 1"/>
          <p:cNvSpPr/>
          <p:nvPr/>
        </p:nvSpPr>
        <p:spPr>
          <a:xfrm>
            <a:off x="736163" y="1772245"/>
            <a:ext cx="3743801" cy="3261598"/>
          </a:xfrm>
          <a:prstGeom prst="roundRect">
            <a:avLst>
              <a:gd name="adj" fmla="val 5079"/>
            </a:avLst>
          </a:prstGeom>
          <a:solidFill>
            <a:srgbClr val="E8F3E8"/>
          </a:solidFill>
          <a:ln/>
        </p:spPr>
      </p:sp>
      <p:sp>
        <p:nvSpPr>
          <p:cNvPr id="5" name="Shape 2"/>
          <p:cNvSpPr/>
          <p:nvPr/>
        </p:nvSpPr>
        <p:spPr>
          <a:xfrm>
            <a:off x="920115" y="1956197"/>
            <a:ext cx="552093" cy="552093"/>
          </a:xfrm>
          <a:prstGeom prst="roundRect">
            <a:avLst>
              <a:gd name="adj" fmla="val 16560771"/>
            </a:avLst>
          </a:prstGeom>
          <a:solidFill>
            <a:srgbClr val="438951"/>
          </a:solidFill>
          <a:ln/>
        </p:spPr>
      </p:sp>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920" y="2107883"/>
            <a:ext cx="248483" cy="248483"/>
          </a:xfrm>
          <a:prstGeom prst="rect">
            <a:avLst/>
          </a:prstGeom>
        </p:spPr>
      </p:pic>
      <p:sp>
        <p:nvSpPr>
          <p:cNvPr id="7" name="Text 3"/>
          <p:cNvSpPr/>
          <p:nvPr/>
        </p:nvSpPr>
        <p:spPr>
          <a:xfrm>
            <a:off x="920115" y="2692241"/>
            <a:ext cx="3375898" cy="575072"/>
          </a:xfrm>
          <a:prstGeom prst="rect">
            <a:avLst/>
          </a:prstGeom>
          <a:noFill/>
          <a:ln/>
        </p:spPr>
        <p:txBody>
          <a:bodyPr wrap="squar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Валідність (обґрунтованість)</a:t>
            </a:r>
            <a:endParaRPr lang="en-US" sz="1800" dirty="0"/>
          </a:p>
        </p:txBody>
      </p:sp>
      <p:sp>
        <p:nvSpPr>
          <p:cNvPr id="8" name="Text 4"/>
          <p:cNvSpPr/>
          <p:nvPr/>
        </p:nvSpPr>
        <p:spPr>
          <a:xfrm>
            <a:off x="920115" y="3377684"/>
            <a:ext cx="3375898" cy="1472208"/>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Чи дійсно тест вимірює те, що він повинен вимірювати? Валідність показує, наскільки результати тесту корелюють з реальною ефективністю на робочому місці.</a:t>
            </a:r>
            <a:endParaRPr lang="en-US" sz="1400" dirty="0"/>
          </a:p>
        </p:txBody>
      </p:sp>
      <p:sp>
        <p:nvSpPr>
          <p:cNvPr id="9" name="Shape 5"/>
          <p:cNvSpPr/>
          <p:nvPr/>
        </p:nvSpPr>
        <p:spPr>
          <a:xfrm>
            <a:off x="4663916" y="1772245"/>
            <a:ext cx="3743920" cy="3261598"/>
          </a:xfrm>
          <a:prstGeom prst="roundRect">
            <a:avLst>
              <a:gd name="adj" fmla="val 5079"/>
            </a:avLst>
          </a:prstGeom>
          <a:solidFill>
            <a:srgbClr val="E8F3E8"/>
          </a:solidFill>
          <a:ln/>
        </p:spPr>
      </p:sp>
      <p:sp>
        <p:nvSpPr>
          <p:cNvPr id="10" name="Shape 6"/>
          <p:cNvSpPr/>
          <p:nvPr/>
        </p:nvSpPr>
        <p:spPr>
          <a:xfrm>
            <a:off x="4847868" y="1956197"/>
            <a:ext cx="552093" cy="552093"/>
          </a:xfrm>
          <a:prstGeom prst="roundRect">
            <a:avLst>
              <a:gd name="adj" fmla="val 16560771"/>
            </a:avLst>
          </a:prstGeom>
          <a:solidFill>
            <a:srgbClr val="438951"/>
          </a:solidFill>
          <a:ln/>
        </p:spPr>
      </p:sp>
      <p:pic>
        <p:nvPicPr>
          <p:cNvPr id="11"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9673" y="2107883"/>
            <a:ext cx="248483" cy="248483"/>
          </a:xfrm>
          <a:prstGeom prst="rect">
            <a:avLst/>
          </a:prstGeom>
        </p:spPr>
      </p:pic>
      <p:sp>
        <p:nvSpPr>
          <p:cNvPr id="12" name="Text 7"/>
          <p:cNvSpPr/>
          <p:nvPr/>
        </p:nvSpPr>
        <p:spPr>
          <a:xfrm>
            <a:off x="4847868" y="2692241"/>
            <a:ext cx="2300764" cy="287536"/>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Надійність</a:t>
            </a:r>
            <a:endParaRPr lang="en-US" sz="1800" dirty="0"/>
          </a:p>
        </p:txBody>
      </p:sp>
      <p:sp>
        <p:nvSpPr>
          <p:cNvPr id="13" name="Text 8"/>
          <p:cNvSpPr/>
          <p:nvPr/>
        </p:nvSpPr>
        <p:spPr>
          <a:xfrm>
            <a:off x="4847868" y="3090148"/>
            <a:ext cx="3376017" cy="1472208"/>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Чи є результати тесту стабільними та послідовними при повторному тестуванні? Надійний тест дає схожі результати за однакових умов.</a:t>
            </a:r>
            <a:endParaRPr lang="en-US" sz="1400" dirty="0"/>
          </a:p>
        </p:txBody>
      </p:sp>
      <p:sp>
        <p:nvSpPr>
          <p:cNvPr id="14" name="Shape 9"/>
          <p:cNvSpPr/>
          <p:nvPr/>
        </p:nvSpPr>
        <p:spPr>
          <a:xfrm>
            <a:off x="736163" y="5217795"/>
            <a:ext cx="7671673" cy="2090738"/>
          </a:xfrm>
          <a:prstGeom prst="roundRect">
            <a:avLst>
              <a:gd name="adj" fmla="val 7923"/>
            </a:avLst>
          </a:prstGeom>
          <a:solidFill>
            <a:srgbClr val="E8F3E8"/>
          </a:solidFill>
          <a:ln/>
        </p:spPr>
      </p:sp>
      <p:sp>
        <p:nvSpPr>
          <p:cNvPr id="15" name="Shape 10"/>
          <p:cNvSpPr/>
          <p:nvPr/>
        </p:nvSpPr>
        <p:spPr>
          <a:xfrm>
            <a:off x="920115" y="5401747"/>
            <a:ext cx="552093" cy="552093"/>
          </a:xfrm>
          <a:prstGeom prst="roundRect">
            <a:avLst>
              <a:gd name="adj" fmla="val 16560771"/>
            </a:avLst>
          </a:prstGeom>
          <a:solidFill>
            <a:srgbClr val="438951"/>
          </a:solidFill>
          <a:ln/>
        </p:spPr>
      </p:sp>
      <p:pic>
        <p:nvPicPr>
          <p:cNvPr id="16"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920" y="5553432"/>
            <a:ext cx="248483" cy="248483"/>
          </a:xfrm>
          <a:prstGeom prst="rect">
            <a:avLst/>
          </a:prstGeom>
        </p:spPr>
      </p:pic>
      <p:sp>
        <p:nvSpPr>
          <p:cNvPr id="17" name="Text 11"/>
          <p:cNvSpPr/>
          <p:nvPr/>
        </p:nvSpPr>
        <p:spPr>
          <a:xfrm>
            <a:off x="920115" y="6137791"/>
            <a:ext cx="3029188" cy="287536"/>
          </a:xfrm>
          <a:prstGeom prst="rect">
            <a:avLst/>
          </a:prstGeom>
          <a:noFill/>
          <a:ln/>
        </p:spPr>
        <p:txBody>
          <a:bodyPr wrap="none" lIns="0" tIns="0" rIns="0" bIns="0" rtlCol="0" anchor="t"/>
          <a:lstStyle/>
          <a:p>
            <a:pPr algn="l" indent="0" marL="0">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Прогностична валідність</a:t>
            </a:r>
            <a:endParaRPr lang="en-US" sz="1800" dirty="0"/>
          </a:p>
        </p:txBody>
      </p:sp>
      <p:sp>
        <p:nvSpPr>
          <p:cNvPr id="18" name="Text 12"/>
          <p:cNvSpPr/>
          <p:nvPr/>
        </p:nvSpPr>
        <p:spPr>
          <a:xfrm>
            <a:off x="920115" y="6535698"/>
            <a:ext cx="7303770" cy="588883"/>
          </a:xfrm>
          <a:prstGeom prst="rect">
            <a:avLst/>
          </a:prstGeom>
          <a:noFill/>
          <a:ln/>
        </p:spPr>
        <p:txBody>
          <a:bodyPr wrap="square" lIns="0" tIns="0" rIns="0" bIns="0" rtlCol="0" anchor="t"/>
          <a:lstStyle/>
          <a:p>
            <a:pPr algn="l" indent="0" marL="0">
              <a:lnSpc>
                <a:spcPts val="2300"/>
              </a:lnSpc>
              <a:buNone/>
            </a:pPr>
            <a:r>
              <a:rPr lang="en-US" sz="1400" dirty="0">
                <a:solidFill>
                  <a:srgbClr val="405449"/>
                </a:solidFill>
                <a:latin typeface="Nobile" pitchFamily="34" charset="0"/>
                <a:ea typeface="Nobile" pitchFamily="34" charset="-122"/>
                <a:cs typeface="Nobile" pitchFamily="34" charset="-120"/>
              </a:rPr>
              <a:t>Здатність тесту передбачати майбутню успішність кандидата на конкретній позиції. Це найважливіший показник якості оціночного інструменту.</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53760" y="380762"/>
            <a:ext cx="7825145" cy="432554"/>
          </a:xfrm>
          <a:prstGeom prst="rect">
            <a:avLst/>
          </a:prstGeom>
          <a:noFill/>
          <a:ln/>
        </p:spPr>
        <p:txBody>
          <a:bodyPr wrap="none" lIns="0" tIns="0" rIns="0" bIns="0" rtlCol="0" anchor="t"/>
          <a:lstStyle/>
          <a:p>
            <a:pPr algn="l" indent="0" marL="0">
              <a:lnSpc>
                <a:spcPts val="3400"/>
              </a:lnSpc>
              <a:buNone/>
            </a:pPr>
            <a:r>
              <a:rPr lang="en-US" sz="2700" b="1" dirty="0">
                <a:solidFill>
                  <a:srgbClr val="3B4540"/>
                </a:solidFill>
                <a:latin typeface="Fraunces Extra Bold" pitchFamily="34" charset="0"/>
                <a:ea typeface="Fraunces Extra Bold" pitchFamily="34" charset="-122"/>
                <a:cs typeface="Fraunces Extra Bold" pitchFamily="34" charset="-120"/>
              </a:rPr>
              <a:t>Перевірка рекомендацій (Reference Check)</a:t>
            </a:r>
            <a:endParaRPr lang="en-US" sz="2700" dirty="0"/>
          </a:p>
        </p:txBody>
      </p:sp>
      <p:sp>
        <p:nvSpPr>
          <p:cNvPr id="3" name="Text 1"/>
          <p:cNvSpPr/>
          <p:nvPr/>
        </p:nvSpPr>
        <p:spPr>
          <a:xfrm>
            <a:off x="553760" y="1159312"/>
            <a:ext cx="3232309" cy="216337"/>
          </a:xfrm>
          <a:prstGeom prst="rect">
            <a:avLst/>
          </a:prstGeom>
          <a:noFill/>
          <a:ln/>
        </p:spPr>
        <p:txBody>
          <a:bodyPr wrap="none" lIns="0" tIns="0" rIns="0" bIns="0" rtlCol="0" anchor="t"/>
          <a:lstStyle/>
          <a:p>
            <a:pPr algn="l" indent="0" marL="0">
              <a:lnSpc>
                <a:spcPts val="1700"/>
              </a:lnSpc>
              <a:buNone/>
            </a:pPr>
            <a:r>
              <a:rPr lang="en-US" sz="1350" b="1" dirty="0">
                <a:solidFill>
                  <a:srgbClr val="3B4540"/>
                </a:solidFill>
                <a:latin typeface="Fraunces Extra Bold" pitchFamily="34" charset="0"/>
                <a:ea typeface="Fraunces Extra Bold" pitchFamily="34" charset="-122"/>
                <a:cs typeface="Fraunces Extra Bold" pitchFamily="34" charset="-120"/>
              </a:rPr>
              <a:t>Як проводити ефективну перевірку</a:t>
            </a:r>
            <a:endParaRPr lang="en-US" sz="1350" dirty="0"/>
          </a:p>
        </p:txBody>
      </p:sp>
      <p:sp>
        <p:nvSpPr>
          <p:cNvPr id="4" name="Text 2"/>
          <p:cNvSpPr/>
          <p:nvPr/>
        </p:nvSpPr>
        <p:spPr>
          <a:xfrm>
            <a:off x="553760" y="1513999"/>
            <a:ext cx="6592610" cy="442913"/>
          </a:xfrm>
          <a:prstGeom prst="rect">
            <a:avLst/>
          </a:prstGeom>
          <a:noFill/>
          <a:ln/>
        </p:spPr>
        <p:txBody>
          <a:bodyPr wrap="square" lIns="0" tIns="0" rIns="0" bIns="0" rtlCol="0" anchor="t"/>
          <a:lstStyle/>
          <a:p>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Перевірка рекомендацій — важливий етап відбору, який дозволяє отримати інформацію про кандидата від його попередніх керівників та колег.</a:t>
            </a:r>
            <a:endParaRPr lang="en-US" sz="1050" dirty="0"/>
          </a:p>
        </p:txBody>
      </p:sp>
      <p:sp>
        <p:nvSpPr>
          <p:cNvPr id="5" name="Text 3"/>
          <p:cNvSpPr/>
          <p:nvPr/>
        </p:nvSpPr>
        <p:spPr>
          <a:xfrm>
            <a:off x="553760" y="2081451"/>
            <a:ext cx="6592610" cy="221456"/>
          </a:xfrm>
          <a:prstGeom prst="rect">
            <a:avLst/>
          </a:prstGeom>
          <a:noFill/>
          <a:ln/>
        </p:spPr>
        <p:txBody>
          <a:bodyPr wrap="non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Про що варто питати:</a:t>
            </a:r>
            <a:endParaRPr lang="en-US" sz="1050" dirty="0"/>
          </a:p>
        </p:txBody>
      </p:sp>
      <p:sp>
        <p:nvSpPr>
          <p:cNvPr id="6" name="Text 4"/>
          <p:cNvSpPr/>
          <p:nvPr/>
        </p:nvSpPr>
        <p:spPr>
          <a:xfrm>
            <a:off x="553760" y="2427446"/>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1"/>
            </a:pPr>
            <a:r>
              <a:rPr lang="en-US" sz="1050" dirty="0">
                <a:solidFill>
                  <a:srgbClr val="405449"/>
                </a:solidFill>
                <a:latin typeface="Nobile" pitchFamily="34" charset="0"/>
                <a:ea typeface="Nobile" pitchFamily="34" charset="-122"/>
                <a:cs typeface="Nobile" pitchFamily="34" charset="-120"/>
              </a:rPr>
              <a:t>Посада, обов'язки та період роботи кандидата</a:t>
            </a:r>
            <a:endParaRPr lang="en-US" sz="1050" dirty="0"/>
          </a:p>
        </p:txBody>
      </p:sp>
      <p:sp>
        <p:nvSpPr>
          <p:cNvPr id="7" name="Text 5"/>
          <p:cNvSpPr/>
          <p:nvPr/>
        </p:nvSpPr>
        <p:spPr>
          <a:xfrm>
            <a:off x="553760" y="2697361"/>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2"/>
            </a:pPr>
            <a:r>
              <a:rPr lang="en-US" sz="1050" dirty="0">
                <a:solidFill>
                  <a:srgbClr val="405449"/>
                </a:solidFill>
                <a:latin typeface="Nobile" pitchFamily="34" charset="0"/>
                <a:ea typeface="Nobile" pitchFamily="34" charset="-122"/>
                <a:cs typeface="Nobile" pitchFamily="34" charset="-120"/>
              </a:rPr>
              <a:t>Сильні сторони та професійні досягнення</a:t>
            </a:r>
            <a:endParaRPr lang="en-US" sz="1050" dirty="0"/>
          </a:p>
        </p:txBody>
      </p:sp>
      <p:sp>
        <p:nvSpPr>
          <p:cNvPr id="8" name="Text 6"/>
          <p:cNvSpPr/>
          <p:nvPr/>
        </p:nvSpPr>
        <p:spPr>
          <a:xfrm>
            <a:off x="553760" y="2967276"/>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3"/>
            </a:pPr>
            <a:r>
              <a:rPr lang="en-US" sz="1050" dirty="0">
                <a:solidFill>
                  <a:srgbClr val="405449"/>
                </a:solidFill>
                <a:latin typeface="Nobile" pitchFamily="34" charset="0"/>
                <a:ea typeface="Nobile" pitchFamily="34" charset="-122"/>
                <a:cs typeface="Nobile" pitchFamily="34" charset="-120"/>
              </a:rPr>
              <a:t>Області для розвитку та слабкі місця</a:t>
            </a:r>
            <a:endParaRPr lang="en-US" sz="1050" dirty="0"/>
          </a:p>
        </p:txBody>
      </p:sp>
      <p:sp>
        <p:nvSpPr>
          <p:cNvPr id="9" name="Text 7"/>
          <p:cNvSpPr/>
          <p:nvPr/>
        </p:nvSpPr>
        <p:spPr>
          <a:xfrm>
            <a:off x="553760" y="3237190"/>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4"/>
            </a:pPr>
            <a:r>
              <a:rPr lang="en-US" sz="1050" dirty="0">
                <a:solidFill>
                  <a:srgbClr val="405449"/>
                </a:solidFill>
                <a:latin typeface="Nobile" pitchFamily="34" charset="0"/>
                <a:ea typeface="Nobile" pitchFamily="34" charset="-122"/>
                <a:cs typeface="Nobile" pitchFamily="34" charset="-120"/>
              </a:rPr>
              <a:t>Стиль роботи, комунікації та взаємодії з командою</a:t>
            </a:r>
            <a:endParaRPr lang="en-US" sz="1050" dirty="0"/>
          </a:p>
        </p:txBody>
      </p:sp>
      <p:sp>
        <p:nvSpPr>
          <p:cNvPr id="10" name="Text 8"/>
          <p:cNvSpPr/>
          <p:nvPr/>
        </p:nvSpPr>
        <p:spPr>
          <a:xfrm>
            <a:off x="553760" y="3507105"/>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5"/>
            </a:pPr>
            <a:r>
              <a:rPr lang="en-US" sz="1050" dirty="0">
                <a:solidFill>
                  <a:srgbClr val="405449"/>
                </a:solidFill>
                <a:latin typeface="Nobile" pitchFamily="34" charset="0"/>
                <a:ea typeface="Nobile" pitchFamily="34" charset="-122"/>
                <a:cs typeface="Nobile" pitchFamily="34" charset="-120"/>
              </a:rPr>
              <a:t>Причини звільнення та можливість повторного найму</a:t>
            </a:r>
            <a:endParaRPr lang="en-US" sz="1050" dirty="0"/>
          </a:p>
        </p:txBody>
      </p:sp>
      <p:sp>
        <p:nvSpPr>
          <p:cNvPr id="11" name="Text 9"/>
          <p:cNvSpPr/>
          <p:nvPr/>
        </p:nvSpPr>
        <p:spPr>
          <a:xfrm>
            <a:off x="553760" y="3777020"/>
            <a:ext cx="6592610" cy="221456"/>
          </a:xfrm>
          <a:prstGeom prst="rect">
            <a:avLst/>
          </a:prstGeom>
          <a:noFill/>
          <a:ln/>
        </p:spPr>
        <p:txBody>
          <a:bodyPr wrap="none" lIns="0" tIns="0" rIns="0" bIns="0" rtlCol="0" anchor="t"/>
          <a:lstStyle/>
          <a:p>
            <a:pPr algn="l" marL="342900" indent="-342900">
              <a:lnSpc>
                <a:spcPts val="1700"/>
              </a:lnSpc>
              <a:buSzPct val="100000"/>
              <a:buFont typeface="+mj-lt"/>
              <a:buAutoNum type="arabicPeriod" startAt="6"/>
            </a:pPr>
            <a:r>
              <a:rPr lang="en-US" sz="1050" dirty="0">
                <a:solidFill>
                  <a:srgbClr val="405449"/>
                </a:solidFill>
                <a:latin typeface="Nobile" pitchFamily="34" charset="0"/>
                <a:ea typeface="Nobile" pitchFamily="34" charset="-122"/>
                <a:cs typeface="Nobile" pitchFamily="34" charset="-120"/>
              </a:rPr>
              <a:t>Конкретні приклади поведінки в робочих ситуаціях</a:t>
            </a:r>
            <a:endParaRPr lang="en-US" sz="1050" dirty="0"/>
          </a:p>
        </p:txBody>
      </p:sp>
      <p:pic>
        <p:nvPicPr>
          <p:cNvPr id="12" name="Image 0" descr="preencoded.png">    </p:cNvPr>
          <p:cNvPicPr>
            <a:picLocks noChangeAspect="1"/>
          </p:cNvPicPr>
          <p:nvPr/>
        </p:nvPicPr>
        <p:blipFill>
          <a:blip r:embed="rId1"/>
          <a:stretch>
            <a:fillRect/>
          </a:stretch>
        </p:blipFill>
        <p:spPr>
          <a:xfrm>
            <a:off x="7491651" y="1176695"/>
            <a:ext cx="6592610" cy="6592610"/>
          </a:xfrm>
          <a:prstGeom prst="rect">
            <a:avLst/>
          </a:prstGeom>
        </p:spPr>
      </p:pic>
      <p:sp>
        <p:nvSpPr>
          <p:cNvPr id="13" name="Shape 10"/>
          <p:cNvSpPr/>
          <p:nvPr/>
        </p:nvSpPr>
        <p:spPr>
          <a:xfrm>
            <a:off x="7491651" y="7925038"/>
            <a:ext cx="6592610" cy="809506"/>
          </a:xfrm>
          <a:prstGeom prst="roundRect">
            <a:avLst>
              <a:gd name="adj" fmla="val 15394"/>
            </a:avLst>
          </a:prstGeom>
          <a:solidFill>
            <a:srgbClr val="CCE6D1"/>
          </a:solidFill>
          <a:ln/>
        </p:spPr>
      </p:sp>
      <p:pic>
        <p:nvPicPr>
          <p:cNvPr id="14" name="Image 1" descr="preencoded.png">    </p:cNvPr>
          <p:cNvPicPr>
            <a:picLocks noChangeAspect="1"/>
          </p:cNvPicPr>
          <p:nvPr/>
        </p:nvPicPr>
        <p:blipFill>
          <a:blip r:embed="rId2"/>
          <a:stretch>
            <a:fillRect/>
          </a:stretch>
        </p:blipFill>
        <p:spPr>
          <a:xfrm>
            <a:off x="7630001" y="8121610"/>
            <a:ext cx="172998" cy="138351"/>
          </a:xfrm>
          <a:prstGeom prst="rect">
            <a:avLst/>
          </a:prstGeom>
        </p:spPr>
      </p:pic>
      <p:sp>
        <p:nvSpPr>
          <p:cNvPr id="15" name="Text 11"/>
          <p:cNvSpPr/>
          <p:nvPr/>
        </p:nvSpPr>
        <p:spPr>
          <a:xfrm>
            <a:off x="7941350" y="8097917"/>
            <a:ext cx="6004560" cy="442913"/>
          </a:xfrm>
          <a:prstGeom prst="rect">
            <a:avLst/>
          </a:prstGeom>
          <a:noFill/>
          <a:ln/>
        </p:spPr>
        <p:txBody>
          <a:bodyPr wrap="square" lIns="0" tIns="0" rIns="0" bIns="0" rtlCol="0" anchor="t"/>
          <a:lstStyle/>
          <a:p>
            <a:pPr algn="l" indent="0" marL="0">
              <a:lnSpc>
                <a:spcPts val="1700"/>
              </a:lnSpc>
              <a:buNone/>
            </a:pPr>
            <a:r>
              <a:rPr lang="en-US" sz="1050" b="1" dirty="0">
                <a:solidFill>
                  <a:srgbClr val="000000"/>
                </a:solidFill>
                <a:latin typeface="Nobile" pitchFamily="34" charset="0"/>
                <a:ea typeface="Nobile" pitchFamily="34" charset="-122"/>
                <a:cs typeface="Nobile" pitchFamily="34" charset="-120"/>
              </a:rPr>
              <a:t>Важливо:</a:t>
            </a:r>
            <a:pPr algn="l" indent="0" marL="0">
              <a:lnSpc>
                <a:spcPts val="1700"/>
              </a:lnSpc>
              <a:buNone/>
            </a:pPr>
            <a:r>
              <a:rPr lang="en-US" sz="1050" dirty="0">
                <a:solidFill>
                  <a:srgbClr val="000000"/>
                </a:solidFill>
                <a:latin typeface="Nobile" pitchFamily="34" charset="0"/>
                <a:ea typeface="Nobile" pitchFamily="34" charset="-122"/>
                <a:cs typeface="Nobile" pitchFamily="34" charset="-120"/>
              </a:rPr>
              <a:t> завжди отримуйте дозвіл кандидата перед перевіркою рекомендацій. Будьте тактовними та дотримуйтесь конфіденційності отриманої інформації.</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2025-10-29T09:26:27Z</dcterms:created>
  <dcterms:modified xsi:type="dcterms:W3CDTF">2025-10-29T09:26:27Z</dcterms:modified>
</cp:coreProperties>
</file>