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14630400" cy="8229600"/>
  <p:notesSz cx="8229600" cy="14630400"/>
  <p:embeddedFontLst>
    <p:embeddedFont>
      <p:font typeface="Fraunces Extra Bold"/>
      <p:regular r:id="rId27"/>
    </p:embeddedFont>
    <p:embeddedFont>
      <p:font typeface="Fraunces Extra Bold"/>
      <p:regular r:id="rId28"/>
    </p:embeddedFont>
    <p:embeddedFont>
      <p:font typeface="Nobile"/>
      <p:regular r:id="rId29"/>
    </p:embeddedFont>
    <p:embeddedFont>
      <p:font typeface="Nobile"/>
      <p:regular r:id="rId30"/>
    </p:embeddedFont>
    <p:embeddedFont>
      <p:font typeface="Nobile"/>
      <p:regular r:id="rId31"/>
    </p:embeddedFont>
    <p:embeddedFont>
      <p:font typeface="Nobile"/>
      <p:regular r:id="rId3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openxmlformats.org/officeDocument/2006/relationships/font" Target="fonts/font1.fntdata"/><Relationship Id="rId28" Type="http://schemas.openxmlformats.org/officeDocument/2006/relationships/font" Target="fonts/font2.fntdata"/><Relationship Id="rId29" Type="http://schemas.openxmlformats.org/officeDocument/2006/relationships/font" Target="fonts/font3.fntdata"/><Relationship Id="rId30" Type="http://schemas.openxmlformats.org/officeDocument/2006/relationships/font" Target="fonts/font4.fntdata"/><Relationship Id="rId31" Type="http://schemas.openxmlformats.org/officeDocument/2006/relationships/font" Target="fonts/font5.fntdata"/><Relationship Id="rId32" Type="http://schemas.openxmlformats.org/officeDocument/2006/relationships/font" Target="fonts/font6.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lide 1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lide 1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lide 1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lide 1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lide 2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svg"/><Relationship Id="rId3" Type="http://schemas.openxmlformats.org/officeDocument/2006/relationships/image" Target="../media/image-10-3.png"/><Relationship Id="rId4" Type="http://schemas.openxmlformats.org/officeDocument/2006/relationships/image" Target="../media/image-10-4.svg"/><Relationship Id="rId5" Type="http://schemas.openxmlformats.org/officeDocument/2006/relationships/image" Target="../media/image-10-5.png"/><Relationship Id="rId6" Type="http://schemas.openxmlformats.org/officeDocument/2006/relationships/image" Target="../media/image-10-6.svg"/><Relationship Id="rId7" Type="http://schemas.openxmlformats.org/officeDocument/2006/relationships/image" Target="../media/image-10-7.png"/><Relationship Id="rId8" Type="http://schemas.openxmlformats.org/officeDocument/2006/relationships/image" Target="../media/image-10-8.svg"/><Relationship Id="rId9" Type="http://schemas.openxmlformats.org/officeDocument/2006/relationships/slideLayout" Target="../slideLayouts/slideLayout11.xml"/><Relationship Id="rId10"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slideLayout" Target="../slideLayouts/slideLayout12.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slideLayout" Target="../slideLayouts/slideLayout14.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svg"/><Relationship Id="rId3" Type="http://schemas.openxmlformats.org/officeDocument/2006/relationships/image" Target="../media/image-14-3.png"/><Relationship Id="rId4" Type="http://schemas.openxmlformats.org/officeDocument/2006/relationships/image" Target="../media/image-14-4.svg"/><Relationship Id="rId5" Type="http://schemas.openxmlformats.org/officeDocument/2006/relationships/image" Target="../media/image-14-5.png"/><Relationship Id="rId6" Type="http://schemas.openxmlformats.org/officeDocument/2006/relationships/image" Target="../media/image-14-6.svg"/><Relationship Id="rId7" Type="http://schemas.openxmlformats.org/officeDocument/2006/relationships/image" Target="../media/image-14-7.png"/><Relationship Id="rId8" Type="http://schemas.openxmlformats.org/officeDocument/2006/relationships/image" Target="../media/image-14-8.svg"/><Relationship Id="rId9" Type="http://schemas.openxmlformats.org/officeDocument/2006/relationships/image" Target="../media/image-14-9.png"/><Relationship Id="rId10" Type="http://schemas.openxmlformats.org/officeDocument/2006/relationships/image" Target="../media/image-14-10.svg"/><Relationship Id="rId11" Type="http://schemas.openxmlformats.org/officeDocument/2006/relationships/image" Target="../media/image-14-11.png"/><Relationship Id="rId12" Type="http://schemas.openxmlformats.org/officeDocument/2006/relationships/image" Target="../media/image-14-12.svg"/><Relationship Id="rId13" Type="http://schemas.openxmlformats.org/officeDocument/2006/relationships/slideLayout" Target="../slideLayouts/slideLayout15.xml"/><Relationship Id="rId1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6.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slideLayout" Target="../slideLayouts/slideLayout17.xml"/><Relationship Id="rId3"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8.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svg"/><Relationship Id="rId3" Type="http://schemas.openxmlformats.org/officeDocument/2006/relationships/image" Target="../media/image-18-3.png"/><Relationship Id="rId4" Type="http://schemas.openxmlformats.org/officeDocument/2006/relationships/image" Target="../media/image-18-4.svg"/><Relationship Id="rId5" Type="http://schemas.openxmlformats.org/officeDocument/2006/relationships/image" Target="../media/image-18-5.png"/><Relationship Id="rId6" Type="http://schemas.openxmlformats.org/officeDocument/2006/relationships/image" Target="../media/image-18-6.svg"/><Relationship Id="rId7" Type="http://schemas.openxmlformats.org/officeDocument/2006/relationships/image" Target="../media/image-18-7.png"/><Relationship Id="rId8" Type="http://schemas.openxmlformats.org/officeDocument/2006/relationships/image" Target="../media/image-18-8.svg"/><Relationship Id="rId9" Type="http://schemas.openxmlformats.org/officeDocument/2006/relationships/image" Target="../media/image-18-9.png"/><Relationship Id="rId10" Type="http://schemas.openxmlformats.org/officeDocument/2006/relationships/image" Target="../media/image-18-10.svg"/><Relationship Id="rId11" Type="http://schemas.openxmlformats.org/officeDocument/2006/relationships/slideLayout" Target="../slideLayouts/slideLayout19.xml"/><Relationship Id="rId1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svg"/><Relationship Id="rId3" Type="http://schemas.openxmlformats.org/officeDocument/2006/relationships/image" Target="../media/image-19-3.png"/><Relationship Id="rId4" Type="http://schemas.openxmlformats.org/officeDocument/2006/relationships/image" Target="../media/image-19-4.svg"/><Relationship Id="rId5" Type="http://schemas.openxmlformats.org/officeDocument/2006/relationships/image" Target="../media/image-19-5.png"/><Relationship Id="rId6" Type="http://schemas.openxmlformats.org/officeDocument/2006/relationships/image" Target="../media/image-19-6.svg"/><Relationship Id="rId7" Type="http://schemas.openxmlformats.org/officeDocument/2006/relationships/image" Target="../media/image-19-7.png"/><Relationship Id="rId8" Type="http://schemas.openxmlformats.org/officeDocument/2006/relationships/image" Target="../media/image-19-8.svg"/><Relationship Id="rId9" Type="http://schemas.openxmlformats.org/officeDocument/2006/relationships/image" Target="../media/image-19-9.png"/><Relationship Id="rId10" Type="http://schemas.openxmlformats.org/officeDocument/2006/relationships/image" Target="../media/image-19-10.svg"/><Relationship Id="rId11" Type="http://schemas.openxmlformats.org/officeDocument/2006/relationships/image" Target="../media/image-19-11.png"/><Relationship Id="rId12" Type="http://schemas.openxmlformats.org/officeDocument/2006/relationships/image" Target="../media/image-19-12.svg"/><Relationship Id="rId13" Type="http://schemas.openxmlformats.org/officeDocument/2006/relationships/slideLayout" Target="../slideLayouts/slideLayout20.xml"/><Relationship Id="rId1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svg"/><Relationship Id="rId3" Type="http://schemas.openxmlformats.org/officeDocument/2006/relationships/image" Target="../media/image-4-3.png"/><Relationship Id="rId4" Type="http://schemas.openxmlformats.org/officeDocument/2006/relationships/image" Target="../media/image-4-4.svg"/><Relationship Id="rId5" Type="http://schemas.openxmlformats.org/officeDocument/2006/relationships/image" Target="../media/image-4-5.png"/><Relationship Id="rId6" Type="http://schemas.openxmlformats.org/officeDocument/2006/relationships/image" Target="../media/image-4-6.svg"/><Relationship Id="rId7" Type="http://schemas.openxmlformats.org/officeDocument/2006/relationships/image" Target="../media/image-4-7.png"/><Relationship Id="rId8" Type="http://schemas.openxmlformats.org/officeDocument/2006/relationships/image" Target="../media/image-4-8.svg"/><Relationship Id="rId9" Type="http://schemas.openxmlformats.org/officeDocument/2006/relationships/slideLayout" Target="../slideLayouts/slideLayout5.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slideLayout" Target="../slideLayouts/slideLayout6.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8.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2710815"/>
            <a:ext cx="7556421" cy="1240155"/>
          </a:xfrm>
          <a:prstGeom prst="rect">
            <a:avLst/>
          </a:prstGeom>
          <a:noFill/>
          <a:ln/>
        </p:spPr>
        <p:txBody>
          <a:bodyPr wrap="square" lIns="0" tIns="0" rIns="0" bIns="0" rtlCol="0" anchor="t"/>
          <a:lstStyle/>
          <a:p>
            <a:pPr algn="l" indent="0" marL="0">
              <a:lnSpc>
                <a:spcPts val="4850"/>
              </a:lnSpc>
              <a:buNone/>
            </a:pPr>
            <a:r>
              <a:rPr lang="en-US" sz="3900" b="1" dirty="0">
                <a:solidFill>
                  <a:srgbClr val="3B4540"/>
                </a:solidFill>
                <a:latin typeface="Fraunces Extra Bold" pitchFamily="34" charset="0"/>
                <a:ea typeface="Fraunces Extra Bold" pitchFamily="34" charset="-122"/>
                <a:cs typeface="Fraunces Extra Bold" pitchFamily="34" charset="-120"/>
              </a:rPr>
              <a:t>Управління пропозицією про роботу та перед-адаптація</a:t>
            </a:r>
            <a:endParaRPr lang="en-US" sz="3900" dirty="0"/>
          </a:p>
        </p:txBody>
      </p:sp>
      <p:sp>
        <p:nvSpPr>
          <p:cNvPr id="4" name="Text 1"/>
          <p:cNvSpPr/>
          <p:nvPr/>
        </p:nvSpPr>
        <p:spPr>
          <a:xfrm>
            <a:off x="6280190" y="4248626"/>
            <a:ext cx="755642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Фінальні етапи воронки підбору персоналу визначають успіх усього рекрутингового процесу. Якісне управління пропозицією про роботу та грамотна перед-адаптація створюють міцний фундамент для довгострокових відносин з новим співробітником.</a:t>
            </a:r>
            <a:endParaRPr lang="en-US" sz="15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3790" y="580073"/>
            <a:ext cx="7550587"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Як правильно відмовити кандидату</a:t>
            </a:r>
            <a:endParaRPr lang="en-US" sz="3100" dirty="0"/>
          </a:p>
        </p:txBody>
      </p:sp>
      <p:sp>
        <p:nvSpPr>
          <p:cNvPr id="3" name="Shape 1"/>
          <p:cNvSpPr/>
          <p:nvPr/>
        </p:nvSpPr>
        <p:spPr>
          <a:xfrm>
            <a:off x="1091446" y="1969175"/>
            <a:ext cx="6124456" cy="198358"/>
          </a:xfrm>
          <a:prstGeom prst="roundRect">
            <a:avLst>
              <a:gd name="adj" fmla="val 90053"/>
            </a:avLst>
          </a:prstGeom>
          <a:solidFill>
            <a:srgbClr val="E8F3E8"/>
          </a:solidFill>
          <a:ln/>
        </p:spPr>
      </p:sp>
      <p:sp>
        <p:nvSpPr>
          <p:cNvPr id="4" name="Shape 2"/>
          <p:cNvSpPr/>
          <p:nvPr/>
        </p:nvSpPr>
        <p:spPr>
          <a:xfrm>
            <a:off x="793790" y="1770697"/>
            <a:ext cx="595313" cy="595313"/>
          </a:xfrm>
          <a:prstGeom prst="roundRect">
            <a:avLst>
              <a:gd name="adj" fmla="val 76800"/>
            </a:avLst>
          </a:prstGeom>
          <a:solidFill>
            <a:srgbClr val="E8F3E8"/>
          </a:solidFill>
          <a:ln/>
        </p:spPr>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942618" y="1919526"/>
            <a:ext cx="297656" cy="297656"/>
          </a:xfrm>
          <a:prstGeom prst="rect">
            <a:avLst/>
          </a:prstGeom>
        </p:spPr>
      </p:pic>
      <p:sp>
        <p:nvSpPr>
          <p:cNvPr id="6" name="Text 3"/>
          <p:cNvSpPr/>
          <p:nvPr/>
        </p:nvSpPr>
        <p:spPr>
          <a:xfrm>
            <a:off x="992148" y="2564368"/>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Швидкість реакції</a:t>
            </a:r>
            <a:endParaRPr lang="en-US" sz="1950" dirty="0"/>
          </a:p>
        </p:txBody>
      </p:sp>
      <p:sp>
        <p:nvSpPr>
          <p:cNvPr id="7" name="Text 4"/>
          <p:cNvSpPr/>
          <p:nvPr/>
        </p:nvSpPr>
        <p:spPr>
          <a:xfrm>
            <a:off x="992148" y="2993588"/>
            <a:ext cx="6025515"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Повідомте про рішення якомога швидше після його прийняття. Очікування створює стрес та негатив. Оптимально — протягом 1-2 робочих днів після останньої співбесіди.</a:t>
            </a:r>
            <a:endParaRPr lang="en-US" sz="1550" dirty="0"/>
          </a:p>
        </p:txBody>
      </p:sp>
      <p:sp>
        <p:nvSpPr>
          <p:cNvPr id="8" name="Shape 5"/>
          <p:cNvSpPr/>
          <p:nvPr/>
        </p:nvSpPr>
        <p:spPr>
          <a:xfrm>
            <a:off x="7712035" y="1671518"/>
            <a:ext cx="6124456" cy="198358"/>
          </a:xfrm>
          <a:prstGeom prst="roundRect">
            <a:avLst>
              <a:gd name="adj" fmla="val 90053"/>
            </a:avLst>
          </a:prstGeom>
          <a:solidFill>
            <a:srgbClr val="E8F3E8"/>
          </a:solidFill>
          <a:ln/>
        </p:spPr>
      </p:sp>
      <p:sp>
        <p:nvSpPr>
          <p:cNvPr id="9" name="Shape 6"/>
          <p:cNvSpPr/>
          <p:nvPr/>
        </p:nvSpPr>
        <p:spPr>
          <a:xfrm>
            <a:off x="7414379" y="1473041"/>
            <a:ext cx="595313" cy="595313"/>
          </a:xfrm>
          <a:prstGeom prst="roundRect">
            <a:avLst>
              <a:gd name="adj" fmla="val 76800"/>
            </a:avLst>
          </a:prstGeom>
          <a:solidFill>
            <a:srgbClr val="E8F3E8"/>
          </a:solidFill>
          <a:ln/>
        </p:spPr>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63207" y="1621869"/>
            <a:ext cx="297656" cy="297656"/>
          </a:xfrm>
          <a:prstGeom prst="rect">
            <a:avLst/>
          </a:prstGeom>
        </p:spPr>
      </p:pic>
      <p:sp>
        <p:nvSpPr>
          <p:cNvPr id="11" name="Text 7"/>
          <p:cNvSpPr/>
          <p:nvPr/>
        </p:nvSpPr>
        <p:spPr>
          <a:xfrm>
            <a:off x="7612737" y="2266712"/>
            <a:ext cx="2533769"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Особистий контакт</a:t>
            </a:r>
            <a:endParaRPr lang="en-US" sz="1950" dirty="0"/>
          </a:p>
        </p:txBody>
      </p:sp>
      <p:sp>
        <p:nvSpPr>
          <p:cNvPr id="12" name="Text 8"/>
          <p:cNvSpPr/>
          <p:nvPr/>
        </p:nvSpPr>
        <p:spPr>
          <a:xfrm>
            <a:off x="7612737" y="2695932"/>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Для кандидатів, які дійшли до фінальних етапів, телефонна розмова краще за email. Це показує повагу до вкладеного ними часу та зусиль.</a:t>
            </a:r>
            <a:endParaRPr lang="en-US" sz="1550" dirty="0"/>
          </a:p>
        </p:txBody>
      </p:sp>
      <p:sp>
        <p:nvSpPr>
          <p:cNvPr id="13" name="Shape 9"/>
          <p:cNvSpPr/>
          <p:nvPr/>
        </p:nvSpPr>
        <p:spPr>
          <a:xfrm>
            <a:off x="1091446" y="5156597"/>
            <a:ext cx="6124456" cy="198358"/>
          </a:xfrm>
          <a:prstGeom prst="roundRect">
            <a:avLst>
              <a:gd name="adj" fmla="val 90053"/>
            </a:avLst>
          </a:prstGeom>
          <a:solidFill>
            <a:srgbClr val="E8F3E8"/>
          </a:solidFill>
          <a:ln/>
        </p:spPr>
      </p:sp>
      <p:sp>
        <p:nvSpPr>
          <p:cNvPr id="14" name="Shape 10"/>
          <p:cNvSpPr/>
          <p:nvPr/>
        </p:nvSpPr>
        <p:spPr>
          <a:xfrm>
            <a:off x="793790" y="4958120"/>
            <a:ext cx="595313" cy="595313"/>
          </a:xfrm>
          <a:prstGeom prst="roundRect">
            <a:avLst>
              <a:gd name="adj" fmla="val 76800"/>
            </a:avLst>
          </a:prstGeom>
          <a:solidFill>
            <a:srgbClr val="E8F3E8"/>
          </a:solidFill>
          <a:ln/>
        </p:spPr>
      </p:sp>
      <p:pic>
        <p:nvPicPr>
          <p:cNvPr id="15"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2618" y="5106948"/>
            <a:ext cx="297656" cy="297656"/>
          </a:xfrm>
          <a:prstGeom prst="rect">
            <a:avLst/>
          </a:prstGeom>
        </p:spPr>
      </p:pic>
      <p:sp>
        <p:nvSpPr>
          <p:cNvPr id="16" name="Text 11"/>
          <p:cNvSpPr/>
          <p:nvPr/>
        </p:nvSpPr>
        <p:spPr>
          <a:xfrm>
            <a:off x="992148" y="5751790"/>
            <a:ext cx="4650343"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Конструктивний зворотний зв'язок</a:t>
            </a:r>
            <a:endParaRPr lang="en-US" sz="1950" dirty="0"/>
          </a:p>
        </p:txBody>
      </p:sp>
      <p:sp>
        <p:nvSpPr>
          <p:cNvPr id="17" name="Text 12"/>
          <p:cNvSpPr/>
          <p:nvPr/>
        </p:nvSpPr>
        <p:spPr>
          <a:xfrm>
            <a:off x="992148" y="6181011"/>
            <a:ext cx="6025515"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Якщо можливо, надайте чесний та корисний фідбек про причини відмови. Уникайте загальних фраз типу "ми обрали іншого кандидата" — будьте конкретнішими, де це доречно.</a:t>
            </a:r>
            <a:endParaRPr lang="en-US" sz="1550" dirty="0"/>
          </a:p>
        </p:txBody>
      </p:sp>
      <p:sp>
        <p:nvSpPr>
          <p:cNvPr id="18" name="Shape 13"/>
          <p:cNvSpPr/>
          <p:nvPr/>
        </p:nvSpPr>
        <p:spPr>
          <a:xfrm>
            <a:off x="7712035" y="4858941"/>
            <a:ext cx="6124456" cy="198358"/>
          </a:xfrm>
          <a:prstGeom prst="roundRect">
            <a:avLst>
              <a:gd name="adj" fmla="val 90053"/>
            </a:avLst>
          </a:prstGeom>
          <a:solidFill>
            <a:srgbClr val="E8F3E8"/>
          </a:solidFill>
          <a:ln/>
        </p:spPr>
      </p:sp>
      <p:sp>
        <p:nvSpPr>
          <p:cNvPr id="19" name="Shape 14"/>
          <p:cNvSpPr/>
          <p:nvPr/>
        </p:nvSpPr>
        <p:spPr>
          <a:xfrm>
            <a:off x="7414379" y="4660463"/>
            <a:ext cx="595313" cy="595313"/>
          </a:xfrm>
          <a:prstGeom prst="roundRect">
            <a:avLst>
              <a:gd name="adj" fmla="val 76800"/>
            </a:avLst>
          </a:prstGeom>
          <a:solidFill>
            <a:srgbClr val="E8F3E8"/>
          </a:solidFill>
          <a:ln/>
        </p:spPr>
      </p:sp>
      <p:pic>
        <p:nvPicPr>
          <p:cNvPr id="20"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3207" y="4809292"/>
            <a:ext cx="297656" cy="297656"/>
          </a:xfrm>
          <a:prstGeom prst="rect">
            <a:avLst/>
          </a:prstGeom>
        </p:spPr>
      </p:pic>
      <p:sp>
        <p:nvSpPr>
          <p:cNvPr id="21" name="Text 15"/>
          <p:cNvSpPr/>
          <p:nvPr/>
        </p:nvSpPr>
        <p:spPr>
          <a:xfrm>
            <a:off x="7612737" y="5454134"/>
            <a:ext cx="3893463"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Залишайте двері відкритими</a:t>
            </a:r>
            <a:endParaRPr lang="en-US" sz="1950" dirty="0"/>
          </a:p>
        </p:txBody>
      </p:sp>
      <p:sp>
        <p:nvSpPr>
          <p:cNvPr id="22" name="Text 16"/>
          <p:cNvSpPr/>
          <p:nvPr/>
        </p:nvSpPr>
        <p:spPr>
          <a:xfrm>
            <a:off x="7612737" y="5883354"/>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Завершуйте на позитивній ноті, висловлюйте бажання розглянути кандидата для майбутніх вакансій. Додавайте до talent pool для потенційного контакту.</a:t>
            </a:r>
            <a:endParaRPr lang="en-US" sz="15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58666" y="521613"/>
            <a:ext cx="5973961" cy="474107"/>
          </a:xfrm>
          <a:prstGeom prst="rect">
            <a:avLst/>
          </a:prstGeom>
          <a:noFill/>
          <a:ln/>
        </p:spPr>
        <p:txBody>
          <a:bodyPr wrap="none" lIns="0" tIns="0" rIns="0" bIns="0" rtlCol="0" anchor="t"/>
          <a:lstStyle/>
          <a:p>
            <a:pPr algn="l" indent="0" marL="0">
              <a:lnSpc>
                <a:spcPts val="3700"/>
              </a:lnSpc>
              <a:buNone/>
            </a:pPr>
            <a:r>
              <a:rPr lang="en-US" sz="2950" b="1" dirty="0">
                <a:solidFill>
                  <a:srgbClr val="3B4540"/>
                </a:solidFill>
                <a:latin typeface="Fraunces Extra Bold" pitchFamily="34" charset="0"/>
                <a:ea typeface="Fraunces Extra Bold" pitchFamily="34" charset="-122"/>
                <a:cs typeface="Fraunces Extra Bold" pitchFamily="34" charset="-120"/>
              </a:rPr>
              <a:t>Перед-адаптація vs Адаптація</a:t>
            </a:r>
            <a:endParaRPr lang="en-US" sz="2950" dirty="0"/>
          </a:p>
        </p:txBody>
      </p:sp>
      <p:pic>
        <p:nvPicPr>
          <p:cNvPr id="3" name="Image 0" descr="preencoded.png">    </p:cNvPr>
          <p:cNvPicPr>
            <a:picLocks noChangeAspect="1"/>
          </p:cNvPicPr>
          <p:nvPr/>
        </p:nvPicPr>
        <p:blipFill>
          <a:blip r:embed="rId1"/>
          <a:stretch>
            <a:fillRect/>
          </a:stretch>
        </p:blipFill>
        <p:spPr>
          <a:xfrm>
            <a:off x="758666" y="1493520"/>
            <a:ext cx="6325195" cy="6325195"/>
          </a:xfrm>
          <a:prstGeom prst="rect">
            <a:avLst/>
          </a:prstGeom>
        </p:spPr>
      </p:pic>
      <p:sp>
        <p:nvSpPr>
          <p:cNvPr id="4" name="Text 1"/>
          <p:cNvSpPr/>
          <p:nvPr/>
        </p:nvSpPr>
        <p:spPr>
          <a:xfrm>
            <a:off x="7554158" y="1469827"/>
            <a:ext cx="3119437" cy="355640"/>
          </a:xfrm>
          <a:prstGeom prst="rect">
            <a:avLst/>
          </a:prstGeom>
          <a:noFill/>
          <a:ln/>
        </p:spPr>
        <p:txBody>
          <a:bodyPr wrap="none" lIns="0" tIns="0" rIns="0" bIns="0" rtlCol="0" anchor="t"/>
          <a:lstStyle/>
          <a:p>
            <a:pPr algn="l" indent="0" marL="0">
              <a:lnSpc>
                <a:spcPts val="2800"/>
              </a:lnSpc>
              <a:buNone/>
            </a:pPr>
            <a:r>
              <a:rPr lang="en-US" sz="2200" b="1" dirty="0">
                <a:solidFill>
                  <a:srgbClr val="3B4540"/>
                </a:solidFill>
                <a:latin typeface="Fraunces Extra Bold" pitchFamily="34" charset="0"/>
                <a:ea typeface="Fraunces Extra Bold" pitchFamily="34" charset="-122"/>
                <a:cs typeface="Fraunces Extra Bold" pitchFamily="34" charset="-120"/>
              </a:rPr>
              <a:t>Ключова відмінність</a:t>
            </a:r>
            <a:endParaRPr lang="en-US" sz="2200" dirty="0"/>
          </a:p>
        </p:txBody>
      </p:sp>
      <p:sp>
        <p:nvSpPr>
          <p:cNvPr id="5" name="Text 2"/>
          <p:cNvSpPr/>
          <p:nvPr/>
        </p:nvSpPr>
        <p:spPr>
          <a:xfrm>
            <a:off x="7554158" y="2015133"/>
            <a:ext cx="6325195" cy="910114"/>
          </a:xfrm>
          <a:prstGeom prst="rect">
            <a:avLst/>
          </a:prstGeom>
          <a:noFill/>
          <a:ln/>
        </p:spPr>
        <p:txBody>
          <a:bodyPr wrap="square" lIns="0" tIns="0" rIns="0" bIns="0" rtlCol="0" anchor="t"/>
          <a:lstStyle/>
          <a:p>
            <a:pPr algn="l" indent="0" marL="0">
              <a:lnSpc>
                <a:spcPts val="2350"/>
              </a:lnSpc>
              <a:buNone/>
            </a:pPr>
            <a:r>
              <a:rPr lang="en-US" sz="1450" b="1" dirty="0">
                <a:solidFill>
                  <a:srgbClr val="405449"/>
                </a:solidFill>
                <a:latin typeface="Nobile" pitchFamily="34" charset="0"/>
                <a:ea typeface="Nobile" pitchFamily="34" charset="-122"/>
                <a:cs typeface="Nobile" pitchFamily="34" charset="-120"/>
              </a:rPr>
              <a:t>Перед-адаптація (пре-бординг)</a:t>
            </a:r>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 — це період між прийняттям пропозиції про роботу та першим робочим днем. Фокус на підтримці контакту, ентузіазму та зниженні тривожності.</a:t>
            </a:r>
            <a:endParaRPr lang="en-US" sz="1450" dirty="0"/>
          </a:p>
        </p:txBody>
      </p:sp>
      <p:sp>
        <p:nvSpPr>
          <p:cNvPr id="6" name="Text 3"/>
          <p:cNvSpPr/>
          <p:nvPr/>
        </p:nvSpPr>
        <p:spPr>
          <a:xfrm>
            <a:off x="7554158" y="3095863"/>
            <a:ext cx="6325195" cy="1213485"/>
          </a:xfrm>
          <a:prstGeom prst="rect">
            <a:avLst/>
          </a:prstGeom>
          <a:noFill/>
          <a:ln/>
        </p:spPr>
        <p:txBody>
          <a:bodyPr wrap="square" lIns="0" tIns="0" rIns="0" bIns="0" rtlCol="0" anchor="t"/>
          <a:lstStyle/>
          <a:p>
            <a:pPr algn="l" indent="0" marL="0">
              <a:lnSpc>
                <a:spcPts val="2350"/>
              </a:lnSpc>
              <a:buNone/>
            </a:pPr>
            <a:r>
              <a:rPr lang="en-US" sz="1450" b="1" dirty="0">
                <a:solidFill>
                  <a:srgbClr val="405449"/>
                </a:solidFill>
                <a:latin typeface="Nobile" pitchFamily="34" charset="0"/>
                <a:ea typeface="Nobile" pitchFamily="34" charset="-122"/>
                <a:cs typeface="Nobile" pitchFamily="34" charset="-120"/>
              </a:rPr>
              <a:t>Адаптація (онбординг)</a:t>
            </a:r>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 — це період після першого робочого дня, коли новий співробітник інтегрується в компанію, команду та свою роль. Фокус на навчанні, культурній інтеграції та продуктивності.</a:t>
            </a:r>
            <a:endParaRPr lang="en-US" sz="1450" dirty="0"/>
          </a:p>
        </p:txBody>
      </p:sp>
      <p:sp>
        <p:nvSpPr>
          <p:cNvPr id="7" name="Text 4"/>
          <p:cNvSpPr/>
          <p:nvPr/>
        </p:nvSpPr>
        <p:spPr>
          <a:xfrm>
            <a:off x="7554158" y="4479965"/>
            <a:ext cx="6325195" cy="606743"/>
          </a:xfrm>
          <a:prstGeom prst="rect">
            <a:avLst/>
          </a:prstGeom>
          <a:noFill/>
          <a:ln/>
        </p:spPr>
        <p:txBody>
          <a:bodyPr wrap="square" lIns="0" tIns="0" rIns="0" bIns="0" rtlCol="0" anchor="t"/>
          <a:lstStyle/>
          <a:p>
            <a:pPr algn="l" indent="0" marL="0">
              <a:lnSpc>
                <a:spcPts val="2350"/>
              </a:lnSpc>
              <a:buNone/>
            </a:pPr>
            <a:r>
              <a:rPr lang="en-US" sz="1450" dirty="0">
                <a:solidFill>
                  <a:srgbClr val="405449"/>
                </a:solidFill>
                <a:latin typeface="Nobile" pitchFamily="34" charset="0"/>
                <a:ea typeface="Nobile" pitchFamily="34" charset="-122"/>
                <a:cs typeface="Nobile" pitchFamily="34" charset="-120"/>
              </a:rPr>
              <a:t>Обидва процеси критично важливі, але мають різні цілі та інструменти реалізації.</a:t>
            </a:r>
            <a:endParaRPr lang="en-US" sz="14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793790" y="1790581"/>
            <a:ext cx="7129105"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Мета та значення перед-адаптації</a:t>
            </a:r>
            <a:endParaRPr lang="en-US" sz="3100" dirty="0"/>
          </a:p>
        </p:txBody>
      </p:sp>
      <p:sp>
        <p:nvSpPr>
          <p:cNvPr id="3" name="Shape 1"/>
          <p:cNvSpPr/>
          <p:nvPr/>
        </p:nvSpPr>
        <p:spPr>
          <a:xfrm>
            <a:off x="793790" y="2683550"/>
            <a:ext cx="6422231" cy="1778556"/>
          </a:xfrm>
          <a:prstGeom prst="roundRect">
            <a:avLst>
              <a:gd name="adj" fmla="val 10043"/>
            </a:avLst>
          </a:prstGeom>
          <a:solidFill>
            <a:srgbClr val="E8F3E8"/>
          </a:solidFill>
          <a:ln/>
        </p:spPr>
      </p:sp>
      <p:sp>
        <p:nvSpPr>
          <p:cNvPr id="4" name="Text 2"/>
          <p:cNvSpPr/>
          <p:nvPr/>
        </p:nvSpPr>
        <p:spPr>
          <a:xfrm>
            <a:off x="992148" y="2881908"/>
            <a:ext cx="2902387"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Підтримка ентузіазму</a:t>
            </a:r>
            <a:endParaRPr lang="en-US" sz="1950" dirty="0"/>
          </a:p>
        </p:txBody>
      </p:sp>
      <p:sp>
        <p:nvSpPr>
          <p:cNvPr id="5" name="Text 3"/>
          <p:cNvSpPr/>
          <p:nvPr/>
        </p:nvSpPr>
        <p:spPr>
          <a:xfrm>
            <a:off x="992148" y="3311128"/>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Період очікування може тривати тижні або навіть місяці. Регулярний контакт зберігає хвилювання та позитивні емоції від прийняття пропозиції.</a:t>
            </a:r>
            <a:endParaRPr lang="en-US" sz="1550" dirty="0"/>
          </a:p>
        </p:txBody>
      </p:sp>
      <p:sp>
        <p:nvSpPr>
          <p:cNvPr id="6" name="Shape 4"/>
          <p:cNvSpPr/>
          <p:nvPr/>
        </p:nvSpPr>
        <p:spPr>
          <a:xfrm>
            <a:off x="7414379" y="2683550"/>
            <a:ext cx="6422231" cy="1778556"/>
          </a:xfrm>
          <a:prstGeom prst="roundRect">
            <a:avLst>
              <a:gd name="adj" fmla="val 10043"/>
            </a:avLst>
          </a:prstGeom>
          <a:solidFill>
            <a:srgbClr val="E8F3E8"/>
          </a:solidFill>
          <a:ln/>
        </p:spPr>
      </p:sp>
      <p:sp>
        <p:nvSpPr>
          <p:cNvPr id="7" name="Text 5"/>
          <p:cNvSpPr/>
          <p:nvPr/>
        </p:nvSpPr>
        <p:spPr>
          <a:xfrm>
            <a:off x="7612737" y="2881908"/>
            <a:ext cx="2884884"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Зміцнення лояльності</a:t>
            </a:r>
            <a:endParaRPr lang="en-US" sz="1950" dirty="0"/>
          </a:p>
        </p:txBody>
      </p:sp>
      <p:sp>
        <p:nvSpPr>
          <p:cNvPr id="8" name="Text 6"/>
          <p:cNvSpPr/>
          <p:nvPr/>
        </p:nvSpPr>
        <p:spPr>
          <a:xfrm>
            <a:off x="7612737" y="3311128"/>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Кандидат відчуває, що про нього дбають ще до офіційного першого дня. Це формує емоційну прив'язаність та довіру до компанії.</a:t>
            </a:r>
            <a:endParaRPr lang="en-US" sz="1550" dirty="0"/>
          </a:p>
        </p:txBody>
      </p:sp>
      <p:sp>
        <p:nvSpPr>
          <p:cNvPr id="9" name="Shape 7"/>
          <p:cNvSpPr/>
          <p:nvPr/>
        </p:nvSpPr>
        <p:spPr>
          <a:xfrm>
            <a:off x="793790" y="4660463"/>
            <a:ext cx="6422231" cy="1778556"/>
          </a:xfrm>
          <a:prstGeom prst="roundRect">
            <a:avLst>
              <a:gd name="adj" fmla="val 10043"/>
            </a:avLst>
          </a:prstGeom>
          <a:solidFill>
            <a:srgbClr val="E8F3E8"/>
          </a:solidFill>
          <a:ln/>
        </p:spPr>
      </p:sp>
      <p:sp>
        <p:nvSpPr>
          <p:cNvPr id="10" name="Text 8"/>
          <p:cNvSpPr/>
          <p:nvPr/>
        </p:nvSpPr>
        <p:spPr>
          <a:xfrm>
            <a:off x="992148" y="4858822"/>
            <a:ext cx="305038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Зниження тривожності</a:t>
            </a:r>
            <a:endParaRPr lang="en-US" sz="1950" dirty="0"/>
          </a:p>
        </p:txBody>
      </p:sp>
      <p:sp>
        <p:nvSpPr>
          <p:cNvPr id="11" name="Text 9"/>
          <p:cNvSpPr/>
          <p:nvPr/>
        </p:nvSpPr>
        <p:spPr>
          <a:xfrm>
            <a:off x="992148" y="5288042"/>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Невідомість породжує страх. Інформування про те, що чекає на першому тижні, знайомство з командою, розповіді про культуру — все це заспокоює.</a:t>
            </a:r>
            <a:endParaRPr lang="en-US" sz="1550" dirty="0"/>
          </a:p>
        </p:txBody>
      </p:sp>
      <p:sp>
        <p:nvSpPr>
          <p:cNvPr id="12" name="Shape 10"/>
          <p:cNvSpPr/>
          <p:nvPr/>
        </p:nvSpPr>
        <p:spPr>
          <a:xfrm>
            <a:off x="7414379" y="4660463"/>
            <a:ext cx="6422231" cy="1778556"/>
          </a:xfrm>
          <a:prstGeom prst="roundRect">
            <a:avLst>
              <a:gd name="adj" fmla="val 10043"/>
            </a:avLst>
          </a:prstGeom>
          <a:solidFill>
            <a:srgbClr val="E8F3E8"/>
          </a:solidFill>
          <a:ln/>
        </p:spPr>
      </p:sp>
      <p:sp>
        <p:nvSpPr>
          <p:cNvPr id="13" name="Text 11"/>
          <p:cNvSpPr/>
          <p:nvPr/>
        </p:nvSpPr>
        <p:spPr>
          <a:xfrm>
            <a:off x="7612737" y="4858822"/>
            <a:ext cx="2822019"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Профілактика відмов</a:t>
            </a:r>
            <a:endParaRPr lang="en-US" sz="1950" dirty="0"/>
          </a:p>
        </p:txBody>
      </p:sp>
      <p:sp>
        <p:nvSpPr>
          <p:cNvPr id="14" name="Text 12"/>
          <p:cNvSpPr/>
          <p:nvPr/>
        </p:nvSpPr>
        <p:spPr>
          <a:xfrm>
            <a:off x="7612737" y="5288042"/>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Кандидат, який почуває себе частиною команди ще до першого дня, має значно меншу ймовірність передумати або прийняти альтернативну пропозицію.</a:t>
            </a:r>
            <a:endParaRPr lang="en-US" sz="15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80190" y="1683663"/>
            <a:ext cx="7089219"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Ризик відмови в останній момент</a:t>
            </a:r>
            <a:endParaRPr lang="en-US" sz="3100" dirty="0"/>
          </a:p>
        </p:txBody>
      </p:sp>
      <p:sp>
        <p:nvSpPr>
          <p:cNvPr id="4" name="Text 1"/>
          <p:cNvSpPr/>
          <p:nvPr/>
        </p:nvSpPr>
        <p:spPr>
          <a:xfrm>
            <a:off x="6577846" y="2700695"/>
            <a:ext cx="7258764"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"До 20% кандидатів, які прийняли пропозицію про роботу, не з'являються в перший робочий день або відмовляються за тиждень до виходу."</a:t>
            </a:r>
            <a:endParaRPr lang="en-US" sz="1550" dirty="0"/>
          </a:p>
        </p:txBody>
      </p:sp>
      <p:sp>
        <p:nvSpPr>
          <p:cNvPr id="5" name="Shape 2"/>
          <p:cNvSpPr/>
          <p:nvPr/>
        </p:nvSpPr>
        <p:spPr>
          <a:xfrm>
            <a:off x="6280190" y="2477453"/>
            <a:ext cx="22860" cy="1399103"/>
          </a:xfrm>
          <a:prstGeom prst="rect">
            <a:avLst/>
          </a:prstGeom>
          <a:solidFill>
            <a:srgbClr val="438951"/>
          </a:solidFill>
          <a:ln/>
        </p:spPr>
      </p:sp>
      <p:sp>
        <p:nvSpPr>
          <p:cNvPr id="6" name="Text 3"/>
          <p:cNvSpPr/>
          <p:nvPr/>
        </p:nvSpPr>
        <p:spPr>
          <a:xfrm>
            <a:off x="6280190" y="4099798"/>
            <a:ext cx="755642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Цей феномен, відомий як "ghosting" або "last-minute dropout", коштує компаніям значних ресурсів: часу на пошук, втрачених можливостей з іншими кандидатами, порушення бізнес-планів. Перед-адаптація є найефективнішим інструментом профілактики цього явища.</a:t>
            </a:r>
            <a:endParaRPr lang="en-US" sz="1550" dirty="0"/>
          </a:p>
        </p:txBody>
      </p:sp>
      <p:sp>
        <p:nvSpPr>
          <p:cNvPr id="7" name="Text 4"/>
          <p:cNvSpPr/>
          <p:nvPr/>
        </p:nvSpPr>
        <p:spPr>
          <a:xfrm>
            <a:off x="6280190" y="5593199"/>
            <a:ext cx="755642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Причини відмов у останній момент: отримання кращої пропозиції, прийняття контр-офера, особисті обставини, холодні ноги перед змінами, або відсутність емоційного зв'язку з майбутнім роботодавцем.</a:t>
            </a:r>
            <a:endParaRPr lang="en-US" sz="15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93790" y="545783"/>
            <a:ext cx="7415808"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Елементи успішної перед-адаптації</a:t>
            </a:r>
            <a:endParaRPr lang="en-US" sz="3100" dirty="0"/>
          </a:p>
        </p:txBody>
      </p:sp>
      <p:pic>
        <p:nvPicPr>
          <p:cNvPr id="3"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93790" y="1438751"/>
            <a:ext cx="496133" cy="496133"/>
          </a:xfrm>
          <a:prstGeom prst="rect">
            <a:avLst/>
          </a:prstGeom>
        </p:spPr>
      </p:pic>
      <p:sp>
        <p:nvSpPr>
          <p:cNvPr id="4" name="Text 1"/>
          <p:cNvSpPr/>
          <p:nvPr/>
        </p:nvSpPr>
        <p:spPr>
          <a:xfrm>
            <a:off x="1537930" y="1556504"/>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Вітальний набір</a:t>
            </a:r>
            <a:endParaRPr lang="en-US" sz="1950" dirty="0"/>
          </a:p>
        </p:txBody>
      </p:sp>
      <p:sp>
        <p:nvSpPr>
          <p:cNvPr id="5" name="Text 2"/>
          <p:cNvSpPr/>
          <p:nvPr/>
        </p:nvSpPr>
        <p:spPr>
          <a:xfrm>
            <a:off x="1537930" y="1985724"/>
            <a:ext cx="5653207"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Надсилання welcome-паку з брендованими речами, листом від керівника, інформацією про компанію. Це створює відчуття причетності та показує, що компанія готувалась до приходу.</a:t>
            </a:r>
            <a:endParaRPr lang="en-US" sz="1550" dirty="0"/>
          </a:p>
        </p:txBody>
      </p:sp>
      <p:pic>
        <p:nvPicPr>
          <p:cNvPr id="6"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39144" y="1438751"/>
            <a:ext cx="496133" cy="496133"/>
          </a:xfrm>
          <a:prstGeom prst="rect">
            <a:avLst/>
          </a:prstGeom>
        </p:spPr>
      </p:pic>
      <p:sp>
        <p:nvSpPr>
          <p:cNvPr id="7" name="Text 3"/>
          <p:cNvSpPr/>
          <p:nvPr/>
        </p:nvSpPr>
        <p:spPr>
          <a:xfrm>
            <a:off x="8183285" y="1556504"/>
            <a:ext cx="284726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Комунікаційний план</a:t>
            </a:r>
            <a:endParaRPr lang="en-US" sz="1950" dirty="0"/>
          </a:p>
        </p:txBody>
      </p:sp>
      <p:sp>
        <p:nvSpPr>
          <p:cNvPr id="8" name="Text 4"/>
          <p:cNvSpPr/>
          <p:nvPr/>
        </p:nvSpPr>
        <p:spPr>
          <a:xfrm>
            <a:off x="8183285" y="1985724"/>
            <a:ext cx="5653326"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Структуровані точки контакту: дзвінок через тиждень після прийняття офера, email за два тижні до виходу, нагадування за кілька днів. Регулярність без нав'язливості.</a:t>
            </a:r>
            <a:endParaRPr lang="en-US" sz="1550" dirty="0"/>
          </a:p>
        </p:txBody>
      </p:sp>
      <p:pic>
        <p:nvPicPr>
          <p:cNvPr id="9"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93790" y="3652718"/>
            <a:ext cx="496133" cy="496133"/>
          </a:xfrm>
          <a:prstGeom prst="rect">
            <a:avLst/>
          </a:prstGeom>
        </p:spPr>
      </p:pic>
      <p:sp>
        <p:nvSpPr>
          <p:cNvPr id="10" name="Text 5"/>
          <p:cNvSpPr/>
          <p:nvPr/>
        </p:nvSpPr>
        <p:spPr>
          <a:xfrm>
            <a:off x="1537930" y="3770471"/>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Листи від команди</a:t>
            </a:r>
            <a:endParaRPr lang="en-US" sz="1950" dirty="0"/>
          </a:p>
        </p:txBody>
      </p:sp>
      <p:sp>
        <p:nvSpPr>
          <p:cNvPr id="11" name="Text 6"/>
          <p:cNvSpPr/>
          <p:nvPr/>
        </p:nvSpPr>
        <p:spPr>
          <a:xfrm>
            <a:off x="1537930" y="4199692"/>
            <a:ext cx="5653207"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Персоналізовані повідомлення від майбутніх колег, керівника, HR-а. Відео-вітання, історії про культуру компанії, запрошення на неформальний кавовий чат до офіційного старту.</a:t>
            </a:r>
            <a:endParaRPr lang="en-US" sz="1550" dirty="0"/>
          </a:p>
        </p:txBody>
      </p:sp>
      <p:pic>
        <p:nvPicPr>
          <p:cNvPr id="12"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39144" y="3652718"/>
            <a:ext cx="496133" cy="496133"/>
          </a:xfrm>
          <a:prstGeom prst="rect">
            <a:avLst/>
          </a:prstGeom>
        </p:spPr>
      </p:pic>
      <p:sp>
        <p:nvSpPr>
          <p:cNvPr id="13" name="Text 7"/>
          <p:cNvSpPr/>
          <p:nvPr/>
        </p:nvSpPr>
        <p:spPr>
          <a:xfrm>
            <a:off x="8183285" y="3770471"/>
            <a:ext cx="2797612"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Підготовчі матеріали</a:t>
            </a:r>
            <a:endParaRPr lang="en-US" sz="1950" dirty="0"/>
          </a:p>
        </p:txBody>
      </p:sp>
      <p:sp>
        <p:nvSpPr>
          <p:cNvPr id="14" name="Text 8"/>
          <p:cNvSpPr/>
          <p:nvPr/>
        </p:nvSpPr>
        <p:spPr>
          <a:xfrm>
            <a:off x="8183285" y="4199692"/>
            <a:ext cx="5653326"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Доступ до корпоративної вікі, відео про продукт чи послугу, список рекомендованого читання. Дозволяє кандидату почати вивчення контексту заздалегідь.</a:t>
            </a:r>
            <a:endParaRPr lang="en-US" sz="1550" dirty="0"/>
          </a:p>
        </p:txBody>
      </p:sp>
      <p:pic>
        <p:nvPicPr>
          <p:cNvPr id="15"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790" y="5866686"/>
            <a:ext cx="496133" cy="496133"/>
          </a:xfrm>
          <a:prstGeom prst="rect">
            <a:avLst/>
          </a:prstGeom>
        </p:spPr>
      </p:pic>
      <p:sp>
        <p:nvSpPr>
          <p:cNvPr id="16" name="Text 9"/>
          <p:cNvSpPr/>
          <p:nvPr/>
        </p:nvSpPr>
        <p:spPr>
          <a:xfrm>
            <a:off x="1537930" y="5984438"/>
            <a:ext cx="3486864"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Підготовка робочого місця</a:t>
            </a:r>
            <a:endParaRPr lang="en-US" sz="1950" dirty="0"/>
          </a:p>
        </p:txBody>
      </p:sp>
      <p:sp>
        <p:nvSpPr>
          <p:cNvPr id="17" name="Text 10"/>
          <p:cNvSpPr/>
          <p:nvPr/>
        </p:nvSpPr>
        <p:spPr>
          <a:xfrm>
            <a:off x="1537930" y="6413659"/>
            <a:ext cx="5653207"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Заздалегідь замовлена техніка, налаштовані доступи до систем, готова візитка чи бейдж. Новий співробітник бачить, що його чекали та все готове до продуктивної роботи.</a:t>
            </a:r>
            <a:endParaRPr lang="en-US" sz="1550" dirty="0"/>
          </a:p>
        </p:txBody>
      </p:sp>
      <p:pic>
        <p:nvPicPr>
          <p:cNvPr id="18"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39144" y="5866686"/>
            <a:ext cx="496133" cy="496133"/>
          </a:xfrm>
          <a:prstGeom prst="rect">
            <a:avLst/>
          </a:prstGeom>
        </p:spPr>
      </p:pic>
      <p:sp>
        <p:nvSpPr>
          <p:cNvPr id="19" name="Text 11"/>
          <p:cNvSpPr/>
          <p:nvPr/>
        </p:nvSpPr>
        <p:spPr>
          <a:xfrm>
            <a:off x="8183285" y="5984438"/>
            <a:ext cx="2736294"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План першого тижня</a:t>
            </a:r>
            <a:endParaRPr lang="en-US" sz="1950" dirty="0"/>
          </a:p>
        </p:txBody>
      </p:sp>
      <p:sp>
        <p:nvSpPr>
          <p:cNvPr id="20" name="Text 12"/>
          <p:cNvSpPr/>
          <p:nvPr/>
        </p:nvSpPr>
        <p:spPr>
          <a:xfrm>
            <a:off x="8183285" y="6413659"/>
            <a:ext cx="5653326"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Детальний розклад перших днів: зустрічі, тренінги, обід з командою. Зменшує невизначеність та дозволяє новачку морально підготуватись.</a:t>
            </a:r>
            <a:endParaRPr lang="en-US" sz="15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205871"/>
            <a:ext cx="7556421" cy="2567464"/>
          </a:xfrm>
          <a:prstGeom prst="rect">
            <a:avLst/>
          </a:prstGeom>
          <a:noFill/>
          <a:ln/>
        </p:spPr>
        <p:txBody>
          <a:bodyPr wrap="square" lIns="0" tIns="0" rIns="0" bIns="0" rtlCol="0" anchor="t"/>
          <a:lstStyle/>
          <a:p>
            <a:pPr algn="l" indent="0" marL="0">
              <a:lnSpc>
                <a:spcPts val="6700"/>
              </a:lnSpc>
              <a:buNone/>
            </a:pPr>
            <a:r>
              <a:rPr lang="en-US" sz="5350" b="1" dirty="0">
                <a:solidFill>
                  <a:srgbClr val="3B4540"/>
                </a:solidFill>
                <a:latin typeface="Fraunces Extra Bold" pitchFamily="34" charset="0"/>
                <a:ea typeface="Fraunces Extra Bold" pitchFamily="34" charset="-122"/>
                <a:cs typeface="Fraunces Extra Bold" pitchFamily="34" charset="-120"/>
              </a:rPr>
              <a:t>Аналітика підбору персоналу та ефективність</a:t>
            </a:r>
            <a:endParaRPr lang="en-US" sz="5350" dirty="0"/>
          </a:p>
        </p:txBody>
      </p:sp>
      <p:sp>
        <p:nvSpPr>
          <p:cNvPr id="4" name="Text 1"/>
          <p:cNvSpPr/>
          <p:nvPr/>
        </p:nvSpPr>
        <p:spPr>
          <a:xfrm>
            <a:off x="793790" y="5070991"/>
            <a:ext cx="755642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Сучасний рекрутинг базується на даних. Вимірювання ефективності процесів підбору дозволяє оптимізувати ресурси, покращувати досвід кандидата та демонструвати цінність HR-функції для бізнесу.</a:t>
            </a:r>
            <a:endParaRPr lang="en-US" sz="155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561142" y="385763"/>
            <a:ext cx="5820251" cy="350758"/>
          </a:xfrm>
          <a:prstGeom prst="rect">
            <a:avLst/>
          </a:prstGeom>
          <a:noFill/>
          <a:ln/>
        </p:spPr>
        <p:txBody>
          <a:bodyPr wrap="none" lIns="0" tIns="0" rIns="0" bIns="0" rtlCol="0" anchor="t"/>
          <a:lstStyle/>
          <a:p>
            <a:pPr algn="l" indent="0" marL="0">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Системи відстеження кандидатів (ATS)</a:t>
            </a:r>
            <a:endParaRPr lang="en-US" sz="2200" dirty="0"/>
          </a:p>
        </p:txBody>
      </p:sp>
      <p:sp>
        <p:nvSpPr>
          <p:cNvPr id="3" name="Text 1"/>
          <p:cNvSpPr/>
          <p:nvPr/>
        </p:nvSpPr>
        <p:spPr>
          <a:xfrm>
            <a:off x="561142" y="1087160"/>
            <a:ext cx="2104668" cy="263128"/>
          </a:xfrm>
          <a:prstGeom prst="rect">
            <a:avLst/>
          </a:prstGeom>
          <a:noFill/>
          <a:ln/>
        </p:spPr>
        <p:txBody>
          <a:bodyPr wrap="none" lIns="0" tIns="0" rIns="0" bIns="0" rtlCol="0" anchor="t"/>
          <a:lstStyle/>
          <a:p>
            <a:pPr algn="l" indent="0" marL="0">
              <a:lnSpc>
                <a:spcPts val="2050"/>
              </a:lnSpc>
              <a:buNone/>
            </a:pPr>
            <a:r>
              <a:rPr lang="en-US" sz="1650" b="1" dirty="0">
                <a:solidFill>
                  <a:srgbClr val="3B4540"/>
                </a:solidFill>
                <a:latin typeface="Fraunces Extra Bold" pitchFamily="34" charset="0"/>
                <a:ea typeface="Fraunces Extra Bold" pitchFamily="34" charset="-122"/>
                <a:cs typeface="Fraunces Extra Bold" pitchFamily="34" charset="-120"/>
              </a:rPr>
              <a:t>Що таке ATS?</a:t>
            </a:r>
            <a:endParaRPr lang="en-US" sz="1650" dirty="0"/>
          </a:p>
        </p:txBody>
      </p:sp>
      <p:sp>
        <p:nvSpPr>
          <p:cNvPr id="4" name="Text 2"/>
          <p:cNvSpPr/>
          <p:nvPr/>
        </p:nvSpPr>
        <p:spPr>
          <a:xfrm>
            <a:off x="561142" y="1490543"/>
            <a:ext cx="6582966" cy="672941"/>
          </a:xfrm>
          <a:prstGeom prst="rect">
            <a:avLst/>
          </a:prstGeom>
          <a:noFill/>
          <a:ln/>
        </p:spPr>
        <p:txBody>
          <a:bodyPr wrap="square" lIns="0" tIns="0" rIns="0" bIns="0" rtlCol="0" anchor="t"/>
          <a:lstStyle/>
          <a:p>
            <a:pPr algn="l" indent="0" marL="0">
              <a:lnSpc>
                <a:spcPts val="1750"/>
              </a:lnSpc>
              <a:buNone/>
            </a:pPr>
            <a:r>
              <a:rPr lang="en-US" sz="1100" dirty="0">
                <a:solidFill>
                  <a:srgbClr val="405449"/>
                </a:solidFill>
                <a:latin typeface="Nobile" pitchFamily="34" charset="0"/>
                <a:ea typeface="Nobile" pitchFamily="34" charset="-122"/>
                <a:cs typeface="Nobile" pitchFamily="34" charset="-120"/>
              </a:rPr>
              <a:t>Applicant Tracking System — це програмне забезпечення для автоматизації та управління процесом підбору персоналу. ATS централізує всю інформацію про кандидатів, вакансії та етапи відбору.</a:t>
            </a:r>
            <a:endParaRPr lang="en-US" sz="1100" dirty="0"/>
          </a:p>
        </p:txBody>
      </p:sp>
      <p:pic>
        <p:nvPicPr>
          <p:cNvPr id="5" name="Image 0" descr="preencoded.png">    </p:cNvPr>
          <p:cNvPicPr>
            <a:picLocks noChangeAspect="1"/>
          </p:cNvPicPr>
          <p:nvPr/>
        </p:nvPicPr>
        <p:blipFill>
          <a:blip r:embed="rId1"/>
          <a:stretch>
            <a:fillRect/>
          </a:stretch>
        </p:blipFill>
        <p:spPr>
          <a:xfrm>
            <a:off x="561142" y="2321243"/>
            <a:ext cx="6582966" cy="6582966"/>
          </a:xfrm>
          <a:prstGeom prst="rect">
            <a:avLst/>
          </a:prstGeom>
        </p:spPr>
      </p:pic>
      <p:sp>
        <p:nvSpPr>
          <p:cNvPr id="6" name="Text 3"/>
          <p:cNvSpPr/>
          <p:nvPr/>
        </p:nvSpPr>
        <p:spPr>
          <a:xfrm>
            <a:off x="7493913" y="1087160"/>
            <a:ext cx="2465189" cy="263128"/>
          </a:xfrm>
          <a:prstGeom prst="rect">
            <a:avLst/>
          </a:prstGeom>
          <a:noFill/>
          <a:ln/>
        </p:spPr>
        <p:txBody>
          <a:bodyPr wrap="none" lIns="0" tIns="0" rIns="0" bIns="0" rtlCol="0" anchor="t"/>
          <a:lstStyle/>
          <a:p>
            <a:pPr algn="l" indent="0" marL="0">
              <a:lnSpc>
                <a:spcPts val="2050"/>
              </a:lnSpc>
              <a:buNone/>
            </a:pPr>
            <a:r>
              <a:rPr lang="en-US" sz="1650" b="1" dirty="0">
                <a:solidFill>
                  <a:srgbClr val="3B4540"/>
                </a:solidFill>
                <a:latin typeface="Fraunces Extra Bold" pitchFamily="34" charset="0"/>
                <a:ea typeface="Fraunces Extra Bold" pitchFamily="34" charset="-122"/>
                <a:cs typeface="Fraunces Extra Bold" pitchFamily="34" charset="-120"/>
              </a:rPr>
              <a:t>Основний функціонал</a:t>
            </a:r>
            <a:endParaRPr lang="en-US" sz="1650" dirty="0"/>
          </a:p>
        </p:txBody>
      </p:sp>
      <p:sp>
        <p:nvSpPr>
          <p:cNvPr id="7" name="Text 4"/>
          <p:cNvSpPr/>
          <p:nvPr/>
        </p:nvSpPr>
        <p:spPr>
          <a:xfrm>
            <a:off x="7493913" y="1490543"/>
            <a:ext cx="6582966" cy="224314"/>
          </a:xfrm>
          <a:prstGeom prst="rect">
            <a:avLst/>
          </a:prstGeom>
          <a:noFill/>
          <a:ln/>
        </p:spPr>
        <p:txBody>
          <a:bodyPr wrap="none" lIns="0" tIns="0" rIns="0" bIns="0" rtlCol="0" anchor="t"/>
          <a:lstStyle/>
          <a:p>
            <a:pPr algn="l" marL="342900" indent="-342900">
              <a:lnSpc>
                <a:spcPts val="1750"/>
              </a:lnSpc>
              <a:buSzPct val="100000"/>
              <a:buChar char="•"/>
            </a:pPr>
            <a:r>
              <a:rPr lang="en-US" sz="1100" b="1" dirty="0">
                <a:solidFill>
                  <a:srgbClr val="405449"/>
                </a:solidFill>
                <a:latin typeface="Nobile" pitchFamily="34" charset="0"/>
                <a:ea typeface="Nobile" pitchFamily="34" charset="-122"/>
                <a:cs typeface="Nobile" pitchFamily="34" charset="-120"/>
              </a:rPr>
              <a:t>Управління вакансіями:</a:t>
            </a:r>
            <a:pPr algn="l" indent="0" marL="0">
              <a:lnSpc>
                <a:spcPts val="1750"/>
              </a:lnSpc>
              <a:buNone/>
            </a:pPr>
            <a:r>
              <a:rPr lang="en-US" sz="1100" dirty="0">
                <a:solidFill>
                  <a:srgbClr val="405449"/>
                </a:solidFill>
                <a:latin typeface="Nobile" pitchFamily="34" charset="0"/>
                <a:ea typeface="Nobile" pitchFamily="34" charset="-122"/>
                <a:cs typeface="Nobile" pitchFamily="34" charset="-120"/>
              </a:rPr>
              <a:t> публікація на різних платформах одночасно</a:t>
            </a:r>
            <a:endParaRPr lang="en-US" sz="1100" dirty="0"/>
          </a:p>
        </p:txBody>
      </p:sp>
      <p:sp>
        <p:nvSpPr>
          <p:cNvPr id="8" name="Text 5"/>
          <p:cNvSpPr/>
          <p:nvPr/>
        </p:nvSpPr>
        <p:spPr>
          <a:xfrm>
            <a:off x="7493913" y="1763911"/>
            <a:ext cx="6582966" cy="224314"/>
          </a:xfrm>
          <a:prstGeom prst="rect">
            <a:avLst/>
          </a:prstGeom>
          <a:noFill/>
          <a:ln/>
        </p:spPr>
        <p:txBody>
          <a:bodyPr wrap="none" lIns="0" tIns="0" rIns="0" bIns="0" rtlCol="0" anchor="t"/>
          <a:lstStyle/>
          <a:p>
            <a:pPr algn="l" marL="342900" indent="-342900">
              <a:lnSpc>
                <a:spcPts val="1750"/>
              </a:lnSpc>
              <a:buSzPct val="100000"/>
              <a:buChar char="•"/>
            </a:pPr>
            <a:r>
              <a:rPr lang="en-US" sz="1100" b="1" dirty="0">
                <a:solidFill>
                  <a:srgbClr val="405449"/>
                </a:solidFill>
                <a:latin typeface="Nobile" pitchFamily="34" charset="0"/>
                <a:ea typeface="Nobile" pitchFamily="34" charset="-122"/>
                <a:cs typeface="Nobile" pitchFamily="34" charset="-120"/>
              </a:rPr>
              <a:t>Єдина база кандидатів:</a:t>
            </a:r>
            <a:pPr algn="l" indent="0" marL="0">
              <a:lnSpc>
                <a:spcPts val="1750"/>
              </a:lnSpc>
              <a:buNone/>
            </a:pPr>
            <a:r>
              <a:rPr lang="en-US" sz="1100" dirty="0">
                <a:solidFill>
                  <a:srgbClr val="405449"/>
                </a:solidFill>
                <a:latin typeface="Nobile" pitchFamily="34" charset="0"/>
                <a:ea typeface="Nobile" pitchFamily="34" charset="-122"/>
                <a:cs typeface="Nobile" pitchFamily="34" charset="-120"/>
              </a:rPr>
              <a:t> історія взаємодії, резюме, нотатки</a:t>
            </a:r>
            <a:endParaRPr lang="en-US" sz="1100" dirty="0"/>
          </a:p>
        </p:txBody>
      </p:sp>
      <p:sp>
        <p:nvSpPr>
          <p:cNvPr id="9" name="Text 6"/>
          <p:cNvSpPr/>
          <p:nvPr/>
        </p:nvSpPr>
        <p:spPr>
          <a:xfrm>
            <a:off x="7493913" y="2037278"/>
            <a:ext cx="6582966" cy="224314"/>
          </a:xfrm>
          <a:prstGeom prst="rect">
            <a:avLst/>
          </a:prstGeom>
          <a:noFill/>
          <a:ln/>
        </p:spPr>
        <p:txBody>
          <a:bodyPr wrap="none" lIns="0" tIns="0" rIns="0" bIns="0" rtlCol="0" anchor="t"/>
          <a:lstStyle/>
          <a:p>
            <a:pPr algn="l" marL="342900" indent="-342900">
              <a:lnSpc>
                <a:spcPts val="1750"/>
              </a:lnSpc>
              <a:buSzPct val="100000"/>
              <a:buChar char="•"/>
            </a:pPr>
            <a:r>
              <a:rPr lang="en-US" sz="1100" b="1" dirty="0">
                <a:solidFill>
                  <a:srgbClr val="405449"/>
                </a:solidFill>
                <a:latin typeface="Nobile" pitchFamily="34" charset="0"/>
                <a:ea typeface="Nobile" pitchFamily="34" charset="-122"/>
                <a:cs typeface="Nobile" pitchFamily="34" charset="-120"/>
              </a:rPr>
              <a:t>Автоматизація комунікацій:</a:t>
            </a:r>
            <a:pPr algn="l" indent="0" marL="0">
              <a:lnSpc>
                <a:spcPts val="1750"/>
              </a:lnSpc>
              <a:buNone/>
            </a:pPr>
            <a:r>
              <a:rPr lang="en-US" sz="1100" dirty="0">
                <a:solidFill>
                  <a:srgbClr val="405449"/>
                </a:solidFill>
                <a:latin typeface="Nobile" pitchFamily="34" charset="0"/>
                <a:ea typeface="Nobile" pitchFamily="34" charset="-122"/>
                <a:cs typeface="Nobile" pitchFamily="34" charset="-120"/>
              </a:rPr>
              <a:t> шаблони листів, нагадування</a:t>
            </a:r>
            <a:endParaRPr lang="en-US" sz="1100" dirty="0"/>
          </a:p>
        </p:txBody>
      </p:sp>
      <p:sp>
        <p:nvSpPr>
          <p:cNvPr id="10" name="Text 7"/>
          <p:cNvSpPr/>
          <p:nvPr/>
        </p:nvSpPr>
        <p:spPr>
          <a:xfrm>
            <a:off x="7493913" y="2310646"/>
            <a:ext cx="6582966" cy="224314"/>
          </a:xfrm>
          <a:prstGeom prst="rect">
            <a:avLst/>
          </a:prstGeom>
          <a:noFill/>
          <a:ln/>
        </p:spPr>
        <p:txBody>
          <a:bodyPr wrap="none" lIns="0" tIns="0" rIns="0" bIns="0" rtlCol="0" anchor="t"/>
          <a:lstStyle/>
          <a:p>
            <a:pPr algn="l" marL="342900" indent="-342900">
              <a:lnSpc>
                <a:spcPts val="1750"/>
              </a:lnSpc>
              <a:buSzPct val="100000"/>
              <a:buChar char="•"/>
            </a:pPr>
            <a:r>
              <a:rPr lang="en-US" sz="1100" b="1" dirty="0">
                <a:solidFill>
                  <a:srgbClr val="405449"/>
                </a:solidFill>
                <a:latin typeface="Nobile" pitchFamily="34" charset="0"/>
                <a:ea typeface="Nobile" pitchFamily="34" charset="-122"/>
                <a:cs typeface="Nobile" pitchFamily="34" charset="-120"/>
              </a:rPr>
              <a:t>Планування співбесід:</a:t>
            </a:r>
            <a:pPr algn="l" indent="0" marL="0">
              <a:lnSpc>
                <a:spcPts val="1750"/>
              </a:lnSpc>
              <a:buNone/>
            </a:pPr>
            <a:r>
              <a:rPr lang="en-US" sz="1100" dirty="0">
                <a:solidFill>
                  <a:srgbClr val="405449"/>
                </a:solidFill>
                <a:latin typeface="Nobile" pitchFamily="34" charset="0"/>
                <a:ea typeface="Nobile" pitchFamily="34" charset="-122"/>
                <a:cs typeface="Nobile" pitchFamily="34" charset="-120"/>
              </a:rPr>
              <a:t> інтеграція з календарями</a:t>
            </a:r>
            <a:endParaRPr lang="en-US" sz="1100" dirty="0"/>
          </a:p>
        </p:txBody>
      </p:sp>
      <p:sp>
        <p:nvSpPr>
          <p:cNvPr id="11" name="Text 8"/>
          <p:cNvSpPr/>
          <p:nvPr/>
        </p:nvSpPr>
        <p:spPr>
          <a:xfrm>
            <a:off x="7493913" y="2584013"/>
            <a:ext cx="6582966" cy="224314"/>
          </a:xfrm>
          <a:prstGeom prst="rect">
            <a:avLst/>
          </a:prstGeom>
          <a:noFill/>
          <a:ln/>
        </p:spPr>
        <p:txBody>
          <a:bodyPr wrap="none" lIns="0" tIns="0" rIns="0" bIns="0" rtlCol="0" anchor="t"/>
          <a:lstStyle/>
          <a:p>
            <a:pPr algn="l" marL="342900" indent="-342900">
              <a:lnSpc>
                <a:spcPts val="1750"/>
              </a:lnSpc>
              <a:buSzPct val="100000"/>
              <a:buChar char="•"/>
            </a:pPr>
            <a:r>
              <a:rPr lang="en-US" sz="1100" b="1" dirty="0">
                <a:solidFill>
                  <a:srgbClr val="405449"/>
                </a:solidFill>
                <a:latin typeface="Nobile" pitchFamily="34" charset="0"/>
                <a:ea typeface="Nobile" pitchFamily="34" charset="-122"/>
                <a:cs typeface="Nobile" pitchFamily="34" charset="-120"/>
              </a:rPr>
              <a:t>Аналітика та звіти:</a:t>
            </a:r>
            <a:pPr algn="l" indent="0" marL="0">
              <a:lnSpc>
                <a:spcPts val="1750"/>
              </a:lnSpc>
              <a:buNone/>
            </a:pPr>
            <a:r>
              <a:rPr lang="en-US" sz="1100" dirty="0">
                <a:solidFill>
                  <a:srgbClr val="405449"/>
                </a:solidFill>
                <a:latin typeface="Nobile" pitchFamily="34" charset="0"/>
                <a:ea typeface="Nobile" pitchFamily="34" charset="-122"/>
                <a:cs typeface="Nobile" pitchFamily="34" charset="-120"/>
              </a:rPr>
              <a:t> метрики ефективності в реальному часі</a:t>
            </a:r>
            <a:endParaRPr lang="en-US" sz="1100" dirty="0"/>
          </a:p>
        </p:txBody>
      </p:sp>
      <p:sp>
        <p:nvSpPr>
          <p:cNvPr id="12" name="Text 9"/>
          <p:cNvSpPr/>
          <p:nvPr/>
        </p:nvSpPr>
        <p:spPr>
          <a:xfrm>
            <a:off x="7493913" y="2857381"/>
            <a:ext cx="6582966" cy="224314"/>
          </a:xfrm>
          <a:prstGeom prst="rect">
            <a:avLst/>
          </a:prstGeom>
          <a:noFill/>
          <a:ln/>
        </p:spPr>
        <p:txBody>
          <a:bodyPr wrap="none" lIns="0" tIns="0" rIns="0" bIns="0" rtlCol="0" anchor="t"/>
          <a:lstStyle/>
          <a:p>
            <a:pPr algn="l" marL="342900" indent="-342900">
              <a:lnSpc>
                <a:spcPts val="1750"/>
              </a:lnSpc>
              <a:buSzPct val="100000"/>
              <a:buChar char="•"/>
            </a:pPr>
            <a:r>
              <a:rPr lang="en-US" sz="1100" b="1" dirty="0">
                <a:solidFill>
                  <a:srgbClr val="405449"/>
                </a:solidFill>
                <a:latin typeface="Nobile" pitchFamily="34" charset="0"/>
                <a:ea typeface="Nobile" pitchFamily="34" charset="-122"/>
                <a:cs typeface="Nobile" pitchFamily="34" charset="-120"/>
              </a:rPr>
              <a:t>Парсинг резюме:</a:t>
            </a:r>
            <a:pPr algn="l" indent="0" marL="0">
              <a:lnSpc>
                <a:spcPts val="1750"/>
              </a:lnSpc>
              <a:buNone/>
            </a:pPr>
            <a:r>
              <a:rPr lang="en-US" sz="1100" dirty="0">
                <a:solidFill>
                  <a:srgbClr val="405449"/>
                </a:solidFill>
                <a:latin typeface="Nobile" pitchFamily="34" charset="0"/>
                <a:ea typeface="Nobile" pitchFamily="34" charset="-122"/>
                <a:cs typeface="Nobile" pitchFamily="34" charset="-120"/>
              </a:rPr>
              <a:t> автоматичне витягування даних</a:t>
            </a:r>
            <a:endParaRPr lang="en-US" sz="11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3790" y="1682591"/>
            <a:ext cx="6324362"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Керований даними рекрутинг</a:t>
            </a:r>
            <a:endParaRPr lang="en-US" sz="3100" dirty="0"/>
          </a:p>
        </p:txBody>
      </p:sp>
      <p:sp>
        <p:nvSpPr>
          <p:cNvPr id="3" name="Text 1"/>
          <p:cNvSpPr/>
          <p:nvPr/>
        </p:nvSpPr>
        <p:spPr>
          <a:xfrm>
            <a:off x="793790" y="2575560"/>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Data-driven recruitment — це підхід, коли всі рішення в процесі підбору персоналу приймаються на основі аналізу цифр та фактів, а не інтуїції або "відчуттів".</a:t>
            </a:r>
            <a:endParaRPr lang="en-US" sz="1550" dirty="0"/>
          </a:p>
        </p:txBody>
      </p:sp>
      <p:pic>
        <p:nvPicPr>
          <p:cNvPr id="4" name="Image 0" descr="preencoded.png">    </p:cNvPr>
          <p:cNvPicPr>
            <a:picLocks noChangeAspect="1"/>
          </p:cNvPicPr>
          <p:nvPr/>
        </p:nvPicPr>
        <p:blipFill>
          <a:blip r:embed="rId1"/>
          <a:stretch>
            <a:fillRect/>
          </a:stretch>
        </p:blipFill>
        <p:spPr>
          <a:xfrm>
            <a:off x="793790" y="3433882"/>
            <a:ext cx="6521410" cy="793790"/>
          </a:xfrm>
          <a:prstGeom prst="rect">
            <a:avLst/>
          </a:prstGeom>
        </p:spPr>
      </p:pic>
      <p:sp>
        <p:nvSpPr>
          <p:cNvPr id="5" name="Text 2"/>
          <p:cNvSpPr/>
          <p:nvPr/>
        </p:nvSpPr>
        <p:spPr>
          <a:xfrm>
            <a:off x="992148" y="4426029"/>
            <a:ext cx="3308152"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Рішення на основі інтуїції</a:t>
            </a:r>
            <a:endParaRPr lang="en-US" sz="1950" dirty="0"/>
          </a:p>
        </p:txBody>
      </p:sp>
      <p:sp>
        <p:nvSpPr>
          <p:cNvPr id="6" name="Text 3"/>
          <p:cNvSpPr/>
          <p:nvPr/>
        </p:nvSpPr>
        <p:spPr>
          <a:xfrm>
            <a:off x="992148" y="4855250"/>
            <a:ext cx="6124694" cy="317540"/>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"Мені здається, що це джерело працює добре"</a:t>
            </a:r>
            <a:endParaRPr lang="en-US" sz="1550" dirty="0"/>
          </a:p>
        </p:txBody>
      </p:sp>
      <p:pic>
        <p:nvPicPr>
          <p:cNvPr id="7" name="Image 1" descr="preencoded.png">    </p:cNvPr>
          <p:cNvPicPr>
            <a:picLocks noChangeAspect="1"/>
          </p:cNvPicPr>
          <p:nvPr/>
        </p:nvPicPr>
        <p:blipFill>
          <a:blip r:embed="rId2"/>
          <a:stretch>
            <a:fillRect/>
          </a:stretch>
        </p:blipFill>
        <p:spPr>
          <a:xfrm>
            <a:off x="7315200" y="3433882"/>
            <a:ext cx="6521410" cy="793790"/>
          </a:xfrm>
          <a:prstGeom prst="rect">
            <a:avLst/>
          </a:prstGeom>
        </p:spPr>
      </p:pic>
      <p:sp>
        <p:nvSpPr>
          <p:cNvPr id="8" name="Text 4"/>
          <p:cNvSpPr/>
          <p:nvPr/>
        </p:nvSpPr>
        <p:spPr>
          <a:xfrm>
            <a:off x="7513558" y="4426029"/>
            <a:ext cx="3193018"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Рішення на основі даних</a:t>
            </a:r>
            <a:endParaRPr lang="en-US" sz="1950" dirty="0"/>
          </a:p>
        </p:txBody>
      </p:sp>
      <p:sp>
        <p:nvSpPr>
          <p:cNvPr id="9" name="Text 5"/>
          <p:cNvSpPr/>
          <p:nvPr/>
        </p:nvSpPr>
        <p:spPr>
          <a:xfrm>
            <a:off x="7513558" y="4855250"/>
            <a:ext cx="6124694"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"За минулий квартал LinkedIn дав нам 45% якісних кандидатів при вартості найму на 30% нижче"</a:t>
            </a:r>
            <a:endParaRPr lang="en-US" sz="1550" dirty="0"/>
          </a:p>
        </p:txBody>
      </p:sp>
      <p:sp>
        <p:nvSpPr>
          <p:cNvPr id="10" name="Text 6"/>
          <p:cNvSpPr/>
          <p:nvPr/>
        </p:nvSpPr>
        <p:spPr>
          <a:xfrm>
            <a:off x="793790" y="5911929"/>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Перехід до data-driven підходу вимагає: впровадження ATS, визначення ключових метрик, регулярного збору даних, аналізу трендів, прийняття рішень на основі інсайтів, постійної оптимізації процесів.</a:t>
            </a:r>
            <a:endParaRPr lang="en-US" sz="155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665798" y="589717"/>
            <a:ext cx="4141589" cy="416123"/>
          </a:xfrm>
          <a:prstGeom prst="rect">
            <a:avLst/>
          </a:prstGeom>
          <a:noFill/>
          <a:ln/>
        </p:spPr>
        <p:txBody>
          <a:bodyPr wrap="none" lIns="0" tIns="0" rIns="0" bIns="0" rtlCol="0" anchor="t"/>
          <a:lstStyle/>
          <a:p>
            <a:pPr algn="l" indent="0" marL="0">
              <a:lnSpc>
                <a:spcPts val="3250"/>
              </a:lnSpc>
              <a:buNone/>
            </a:pPr>
            <a:r>
              <a:rPr lang="en-US" sz="2600" b="1" dirty="0">
                <a:solidFill>
                  <a:srgbClr val="3B4540"/>
                </a:solidFill>
                <a:latin typeface="Fraunces Extra Bold" pitchFamily="34" charset="0"/>
                <a:ea typeface="Fraunces Extra Bold" pitchFamily="34" charset="-122"/>
                <a:cs typeface="Fraunces Extra Bold" pitchFamily="34" charset="-120"/>
              </a:rPr>
              <a:t>Аналіз воронки підбору</a:t>
            </a:r>
            <a:endParaRPr lang="en-US" sz="2600" dirty="0"/>
          </a:p>
        </p:txBody>
      </p:sp>
      <p:sp>
        <p:nvSpPr>
          <p:cNvPr id="3" name="Text 1"/>
          <p:cNvSpPr/>
          <p:nvPr/>
        </p:nvSpPr>
        <p:spPr>
          <a:xfrm>
            <a:off x="665798" y="1338739"/>
            <a:ext cx="13298805" cy="266224"/>
          </a:xfrm>
          <a:prstGeom prst="rect">
            <a:avLst/>
          </a:prstGeom>
          <a:noFill/>
          <a:ln/>
        </p:spPr>
        <p:txBody>
          <a:bodyPr wrap="none" lIns="0" tIns="0" rIns="0" bIns="0" rtlCol="0" anchor="t"/>
          <a:lstStyle/>
          <a:p>
            <a:pPr algn="l" indent="0" marL="0">
              <a:lnSpc>
                <a:spcPts val="2050"/>
              </a:lnSpc>
              <a:buNone/>
            </a:pPr>
            <a:r>
              <a:rPr lang="en-US" sz="1300" dirty="0">
                <a:solidFill>
                  <a:srgbClr val="405449"/>
                </a:solidFill>
                <a:latin typeface="Nobile" pitchFamily="34" charset="0"/>
                <a:ea typeface="Nobile" pitchFamily="34" charset="-122"/>
                <a:cs typeface="Nobile" pitchFamily="34" charset="-120"/>
              </a:rPr>
              <a:t>Воронка рекрутингу показує шлях кандидата від першого контакту до прийняття пропозиції. Аналіз конверсії на кожному етапі виявляє проблемні зони.</a:t>
            </a:r>
            <a:endParaRPr lang="en-US" sz="1300" dirty="0"/>
          </a:p>
        </p:txBody>
      </p:sp>
      <p:sp>
        <p:nvSpPr>
          <p:cNvPr id="4" name="Shape 2"/>
          <p:cNvSpPr/>
          <p:nvPr/>
        </p:nvSpPr>
        <p:spPr>
          <a:xfrm>
            <a:off x="3325535" y="1792129"/>
            <a:ext cx="1329809" cy="959048"/>
          </a:xfrm>
          <a:prstGeom prst="roundRect">
            <a:avLst>
              <a:gd name="adj" fmla="val 15622"/>
            </a:avLst>
          </a:prstGeom>
          <a:solidFill>
            <a:srgbClr val="E8F3E8"/>
          </a:solidFill>
          <a:ln/>
        </p:spPr>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73341" y="2154555"/>
            <a:ext cx="234077" cy="234077"/>
          </a:xfrm>
          <a:prstGeom prst="rect">
            <a:avLst/>
          </a:prstGeom>
        </p:spPr>
      </p:pic>
      <p:sp>
        <p:nvSpPr>
          <p:cNvPr id="6" name="Text 3"/>
          <p:cNvSpPr/>
          <p:nvPr/>
        </p:nvSpPr>
        <p:spPr>
          <a:xfrm>
            <a:off x="4821793" y="1958578"/>
            <a:ext cx="2080855" cy="260152"/>
          </a:xfrm>
          <a:prstGeom prst="rect">
            <a:avLst/>
          </a:prstGeom>
          <a:noFill/>
          <a:ln/>
        </p:spPr>
        <p:txBody>
          <a:bodyPr wrap="none" lIns="0" tIns="0" rIns="0" bIns="0" rtlCol="0" anchor="t"/>
          <a:lstStyle/>
          <a:p>
            <a:pPr algn="l" indent="0" marL="0">
              <a:lnSpc>
                <a:spcPts val="2000"/>
              </a:lnSpc>
              <a:buNone/>
            </a:pPr>
            <a:r>
              <a:rPr lang="en-US" sz="1600" b="1" dirty="0">
                <a:solidFill>
                  <a:srgbClr val="405449"/>
                </a:solidFill>
                <a:latin typeface="Fraunces Extra Bold" pitchFamily="34" charset="0"/>
                <a:ea typeface="Fraunces Extra Bold" pitchFamily="34" charset="-122"/>
                <a:cs typeface="Fraunces Extra Bold" pitchFamily="34" charset="-120"/>
              </a:rPr>
              <a:t>Відгуки</a:t>
            </a:r>
            <a:endParaRPr lang="en-US" sz="1600" dirty="0"/>
          </a:p>
        </p:txBody>
      </p:sp>
      <p:sp>
        <p:nvSpPr>
          <p:cNvPr id="7" name="Text 4"/>
          <p:cNvSpPr/>
          <p:nvPr/>
        </p:nvSpPr>
        <p:spPr>
          <a:xfrm>
            <a:off x="4821793" y="2318504"/>
            <a:ext cx="2580918" cy="266224"/>
          </a:xfrm>
          <a:prstGeom prst="rect">
            <a:avLst/>
          </a:prstGeom>
          <a:noFill/>
          <a:ln/>
        </p:spPr>
        <p:txBody>
          <a:bodyPr wrap="none" lIns="0" tIns="0" rIns="0" bIns="0" rtlCol="0" anchor="t"/>
          <a:lstStyle/>
          <a:p>
            <a:pPr algn="l" indent="0" marL="0">
              <a:lnSpc>
                <a:spcPts val="2050"/>
              </a:lnSpc>
              <a:buNone/>
            </a:pPr>
            <a:r>
              <a:rPr lang="en-US" sz="1300" dirty="0">
                <a:solidFill>
                  <a:srgbClr val="405449"/>
                </a:solidFill>
                <a:latin typeface="Nobile" pitchFamily="34" charset="0"/>
                <a:ea typeface="Nobile" pitchFamily="34" charset="-122"/>
                <a:cs typeface="Nobile" pitchFamily="34" charset="-120"/>
              </a:rPr>
              <a:t>Всі отримані резюме та заявки</a:t>
            </a:r>
            <a:endParaRPr lang="en-US" sz="1300" dirty="0"/>
          </a:p>
        </p:txBody>
      </p:sp>
      <p:sp>
        <p:nvSpPr>
          <p:cNvPr id="8" name="Shape 5"/>
          <p:cNvSpPr/>
          <p:nvPr/>
        </p:nvSpPr>
        <p:spPr>
          <a:xfrm>
            <a:off x="4738568" y="2741652"/>
            <a:ext cx="9142809" cy="11430"/>
          </a:xfrm>
          <a:prstGeom prst="roundRect">
            <a:avLst>
              <a:gd name="adj" fmla="val 1310792"/>
            </a:avLst>
          </a:prstGeom>
          <a:solidFill>
            <a:srgbClr val="CED9CE"/>
          </a:solidFill>
          <a:ln/>
        </p:spPr>
      </p:sp>
      <p:sp>
        <p:nvSpPr>
          <p:cNvPr id="9" name="Shape 6"/>
          <p:cNvSpPr/>
          <p:nvPr/>
        </p:nvSpPr>
        <p:spPr>
          <a:xfrm>
            <a:off x="2660571" y="2834402"/>
            <a:ext cx="2659737" cy="959048"/>
          </a:xfrm>
          <a:prstGeom prst="roundRect">
            <a:avLst>
              <a:gd name="adj" fmla="val 15622"/>
            </a:avLst>
          </a:prstGeom>
          <a:solidFill>
            <a:srgbClr val="E8F3E8"/>
          </a:solidFill>
          <a:ln/>
        </p:spPr>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73341" y="3196828"/>
            <a:ext cx="234077" cy="234077"/>
          </a:xfrm>
          <a:prstGeom prst="rect">
            <a:avLst/>
          </a:prstGeom>
        </p:spPr>
      </p:pic>
      <p:sp>
        <p:nvSpPr>
          <p:cNvPr id="11" name="Text 7"/>
          <p:cNvSpPr/>
          <p:nvPr/>
        </p:nvSpPr>
        <p:spPr>
          <a:xfrm>
            <a:off x="5486757" y="3000851"/>
            <a:ext cx="2080855" cy="260152"/>
          </a:xfrm>
          <a:prstGeom prst="rect">
            <a:avLst/>
          </a:prstGeom>
          <a:noFill/>
          <a:ln/>
        </p:spPr>
        <p:txBody>
          <a:bodyPr wrap="none" lIns="0" tIns="0" rIns="0" bIns="0" rtlCol="0" anchor="t"/>
          <a:lstStyle/>
          <a:p>
            <a:pPr algn="l" indent="0" marL="0">
              <a:lnSpc>
                <a:spcPts val="2000"/>
              </a:lnSpc>
              <a:buNone/>
            </a:pPr>
            <a:r>
              <a:rPr lang="en-US" sz="1600" b="1" dirty="0">
                <a:solidFill>
                  <a:srgbClr val="405449"/>
                </a:solidFill>
                <a:latin typeface="Fraunces Extra Bold" pitchFamily="34" charset="0"/>
                <a:ea typeface="Fraunces Extra Bold" pitchFamily="34" charset="-122"/>
                <a:cs typeface="Fraunces Extra Bold" pitchFamily="34" charset="-120"/>
              </a:rPr>
              <a:t>Скринінг</a:t>
            </a:r>
            <a:endParaRPr lang="en-US" sz="1600" dirty="0"/>
          </a:p>
        </p:txBody>
      </p:sp>
      <p:sp>
        <p:nvSpPr>
          <p:cNvPr id="12" name="Text 8"/>
          <p:cNvSpPr/>
          <p:nvPr/>
        </p:nvSpPr>
        <p:spPr>
          <a:xfrm>
            <a:off x="5486757" y="3360777"/>
            <a:ext cx="3602712" cy="266224"/>
          </a:xfrm>
          <a:prstGeom prst="rect">
            <a:avLst/>
          </a:prstGeom>
          <a:noFill/>
          <a:ln/>
        </p:spPr>
        <p:txBody>
          <a:bodyPr wrap="none" lIns="0" tIns="0" rIns="0" bIns="0" rtlCol="0" anchor="t"/>
          <a:lstStyle/>
          <a:p>
            <a:pPr algn="l" indent="0" marL="0">
              <a:lnSpc>
                <a:spcPts val="2050"/>
              </a:lnSpc>
              <a:buNone/>
            </a:pPr>
            <a:r>
              <a:rPr lang="en-US" sz="1300" dirty="0">
                <a:solidFill>
                  <a:srgbClr val="405449"/>
                </a:solidFill>
                <a:latin typeface="Nobile" pitchFamily="34" charset="0"/>
                <a:ea typeface="Nobile" pitchFamily="34" charset="-122"/>
                <a:cs typeface="Nobile" pitchFamily="34" charset="-120"/>
              </a:rPr>
              <a:t>Кандидати, які пройшли первинний відбір</a:t>
            </a:r>
            <a:endParaRPr lang="en-US" sz="1300" dirty="0"/>
          </a:p>
        </p:txBody>
      </p:sp>
      <p:sp>
        <p:nvSpPr>
          <p:cNvPr id="13" name="Shape 9"/>
          <p:cNvSpPr/>
          <p:nvPr/>
        </p:nvSpPr>
        <p:spPr>
          <a:xfrm>
            <a:off x="5403533" y="3783925"/>
            <a:ext cx="8477845" cy="11430"/>
          </a:xfrm>
          <a:prstGeom prst="roundRect">
            <a:avLst>
              <a:gd name="adj" fmla="val 1310792"/>
            </a:avLst>
          </a:prstGeom>
          <a:solidFill>
            <a:srgbClr val="CED9CE"/>
          </a:solidFill>
          <a:ln/>
        </p:spPr>
      </p:sp>
      <p:sp>
        <p:nvSpPr>
          <p:cNvPr id="14" name="Shape 10"/>
          <p:cNvSpPr/>
          <p:nvPr/>
        </p:nvSpPr>
        <p:spPr>
          <a:xfrm>
            <a:off x="1995607" y="3876675"/>
            <a:ext cx="3989546" cy="959048"/>
          </a:xfrm>
          <a:prstGeom prst="roundRect">
            <a:avLst>
              <a:gd name="adj" fmla="val 15622"/>
            </a:avLst>
          </a:prstGeom>
          <a:solidFill>
            <a:srgbClr val="E8F3E8"/>
          </a:solidFill>
          <a:ln/>
        </p:spPr>
      </p:sp>
      <p:pic>
        <p:nvPicPr>
          <p:cNvPr id="15"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73341" y="4239101"/>
            <a:ext cx="234077" cy="234077"/>
          </a:xfrm>
          <a:prstGeom prst="rect">
            <a:avLst/>
          </a:prstGeom>
        </p:spPr>
      </p:pic>
      <p:sp>
        <p:nvSpPr>
          <p:cNvPr id="16" name="Text 11"/>
          <p:cNvSpPr/>
          <p:nvPr/>
        </p:nvSpPr>
        <p:spPr>
          <a:xfrm>
            <a:off x="6151602" y="4043124"/>
            <a:ext cx="2080855" cy="260152"/>
          </a:xfrm>
          <a:prstGeom prst="rect">
            <a:avLst/>
          </a:prstGeom>
          <a:noFill/>
          <a:ln/>
        </p:spPr>
        <p:txBody>
          <a:bodyPr wrap="none" lIns="0" tIns="0" rIns="0" bIns="0" rtlCol="0" anchor="t"/>
          <a:lstStyle/>
          <a:p>
            <a:pPr algn="l" indent="0" marL="0">
              <a:lnSpc>
                <a:spcPts val="2000"/>
              </a:lnSpc>
              <a:buNone/>
            </a:pPr>
            <a:r>
              <a:rPr lang="en-US" sz="1600" b="1" dirty="0">
                <a:solidFill>
                  <a:srgbClr val="405449"/>
                </a:solidFill>
                <a:latin typeface="Fraunces Extra Bold" pitchFamily="34" charset="0"/>
                <a:ea typeface="Fraunces Extra Bold" pitchFamily="34" charset="-122"/>
                <a:cs typeface="Fraunces Extra Bold" pitchFamily="34" charset="-120"/>
              </a:rPr>
              <a:t>Співбесіда</a:t>
            </a:r>
            <a:endParaRPr lang="en-US" sz="1600" dirty="0"/>
          </a:p>
        </p:txBody>
      </p:sp>
      <p:sp>
        <p:nvSpPr>
          <p:cNvPr id="17" name="Text 12"/>
          <p:cNvSpPr/>
          <p:nvPr/>
        </p:nvSpPr>
        <p:spPr>
          <a:xfrm>
            <a:off x="6151602" y="4403050"/>
            <a:ext cx="4526399" cy="266224"/>
          </a:xfrm>
          <a:prstGeom prst="rect">
            <a:avLst/>
          </a:prstGeom>
          <a:noFill/>
          <a:ln/>
        </p:spPr>
        <p:txBody>
          <a:bodyPr wrap="none" lIns="0" tIns="0" rIns="0" bIns="0" rtlCol="0" anchor="t"/>
          <a:lstStyle/>
          <a:p>
            <a:pPr algn="l" indent="0" marL="0">
              <a:lnSpc>
                <a:spcPts val="2050"/>
              </a:lnSpc>
              <a:buNone/>
            </a:pPr>
            <a:r>
              <a:rPr lang="en-US" sz="1300" dirty="0">
                <a:solidFill>
                  <a:srgbClr val="405449"/>
                </a:solidFill>
                <a:latin typeface="Nobile" pitchFamily="34" charset="0"/>
                <a:ea typeface="Nobile" pitchFamily="34" charset="-122"/>
                <a:cs typeface="Nobile" pitchFamily="34" charset="-120"/>
              </a:rPr>
              <a:t>Кандидати на інтерв'ю з HR та лінійним менеджером</a:t>
            </a:r>
            <a:endParaRPr lang="en-US" sz="1300" dirty="0"/>
          </a:p>
        </p:txBody>
      </p:sp>
      <p:sp>
        <p:nvSpPr>
          <p:cNvPr id="18" name="Shape 13"/>
          <p:cNvSpPr/>
          <p:nvPr/>
        </p:nvSpPr>
        <p:spPr>
          <a:xfrm>
            <a:off x="6068378" y="4826198"/>
            <a:ext cx="7813000" cy="11430"/>
          </a:xfrm>
          <a:prstGeom prst="roundRect">
            <a:avLst>
              <a:gd name="adj" fmla="val 1310792"/>
            </a:avLst>
          </a:prstGeom>
          <a:solidFill>
            <a:srgbClr val="CED9CE"/>
          </a:solidFill>
          <a:ln/>
        </p:spPr>
      </p:sp>
      <p:sp>
        <p:nvSpPr>
          <p:cNvPr id="19" name="Shape 14"/>
          <p:cNvSpPr/>
          <p:nvPr/>
        </p:nvSpPr>
        <p:spPr>
          <a:xfrm>
            <a:off x="1330643" y="4918948"/>
            <a:ext cx="5319474" cy="959048"/>
          </a:xfrm>
          <a:prstGeom prst="roundRect">
            <a:avLst>
              <a:gd name="adj" fmla="val 15622"/>
            </a:avLst>
          </a:prstGeom>
          <a:solidFill>
            <a:srgbClr val="E8F3E8"/>
          </a:solidFill>
          <a:ln/>
        </p:spPr>
      </p:sp>
      <p:pic>
        <p:nvPicPr>
          <p:cNvPr id="20"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73341" y="5281374"/>
            <a:ext cx="234077" cy="234077"/>
          </a:xfrm>
          <a:prstGeom prst="rect">
            <a:avLst/>
          </a:prstGeom>
        </p:spPr>
      </p:pic>
      <p:sp>
        <p:nvSpPr>
          <p:cNvPr id="21" name="Text 15"/>
          <p:cNvSpPr/>
          <p:nvPr/>
        </p:nvSpPr>
        <p:spPr>
          <a:xfrm>
            <a:off x="6816566" y="5085398"/>
            <a:ext cx="2080855" cy="260152"/>
          </a:xfrm>
          <a:prstGeom prst="rect">
            <a:avLst/>
          </a:prstGeom>
          <a:noFill/>
          <a:ln/>
        </p:spPr>
        <p:txBody>
          <a:bodyPr wrap="none" lIns="0" tIns="0" rIns="0" bIns="0" rtlCol="0" anchor="t"/>
          <a:lstStyle/>
          <a:p>
            <a:pPr algn="l" indent="0" marL="0">
              <a:lnSpc>
                <a:spcPts val="2000"/>
              </a:lnSpc>
              <a:buNone/>
            </a:pPr>
            <a:r>
              <a:rPr lang="en-US" sz="1600" b="1" dirty="0">
                <a:solidFill>
                  <a:srgbClr val="405449"/>
                </a:solidFill>
                <a:latin typeface="Fraunces Extra Bold" pitchFamily="34" charset="0"/>
                <a:ea typeface="Fraunces Extra Bold" pitchFamily="34" charset="-122"/>
                <a:cs typeface="Fraunces Extra Bold" pitchFamily="34" charset="-120"/>
              </a:rPr>
              <a:t>Пропозиція</a:t>
            </a:r>
            <a:endParaRPr lang="en-US" sz="1600" dirty="0"/>
          </a:p>
        </p:txBody>
      </p:sp>
      <p:sp>
        <p:nvSpPr>
          <p:cNvPr id="22" name="Text 16"/>
          <p:cNvSpPr/>
          <p:nvPr/>
        </p:nvSpPr>
        <p:spPr>
          <a:xfrm>
            <a:off x="6816566" y="5445323"/>
            <a:ext cx="2760464" cy="266224"/>
          </a:xfrm>
          <a:prstGeom prst="rect">
            <a:avLst/>
          </a:prstGeom>
          <a:noFill/>
          <a:ln/>
        </p:spPr>
        <p:txBody>
          <a:bodyPr wrap="none" lIns="0" tIns="0" rIns="0" bIns="0" rtlCol="0" anchor="t"/>
          <a:lstStyle/>
          <a:p>
            <a:pPr algn="l" indent="0" marL="0">
              <a:lnSpc>
                <a:spcPts val="2050"/>
              </a:lnSpc>
              <a:buNone/>
            </a:pPr>
            <a:r>
              <a:rPr lang="en-US" sz="1300" dirty="0">
                <a:solidFill>
                  <a:srgbClr val="405449"/>
                </a:solidFill>
                <a:latin typeface="Nobile" pitchFamily="34" charset="0"/>
                <a:ea typeface="Nobile" pitchFamily="34" charset="-122"/>
                <a:cs typeface="Nobile" pitchFamily="34" charset="-120"/>
              </a:rPr>
              <a:t>Кандидати, яким зроблено офер</a:t>
            </a:r>
            <a:endParaRPr lang="en-US" sz="1300" dirty="0"/>
          </a:p>
        </p:txBody>
      </p:sp>
      <p:sp>
        <p:nvSpPr>
          <p:cNvPr id="23" name="Shape 17"/>
          <p:cNvSpPr/>
          <p:nvPr/>
        </p:nvSpPr>
        <p:spPr>
          <a:xfrm>
            <a:off x="6733342" y="5868472"/>
            <a:ext cx="7148036" cy="11430"/>
          </a:xfrm>
          <a:prstGeom prst="roundRect">
            <a:avLst>
              <a:gd name="adj" fmla="val 1310792"/>
            </a:avLst>
          </a:prstGeom>
          <a:solidFill>
            <a:srgbClr val="CED9CE"/>
          </a:solidFill>
          <a:ln/>
        </p:spPr>
      </p:sp>
      <p:sp>
        <p:nvSpPr>
          <p:cNvPr id="24" name="Shape 18"/>
          <p:cNvSpPr/>
          <p:nvPr/>
        </p:nvSpPr>
        <p:spPr>
          <a:xfrm>
            <a:off x="665798" y="5961221"/>
            <a:ext cx="6649403" cy="959048"/>
          </a:xfrm>
          <a:prstGeom prst="roundRect">
            <a:avLst>
              <a:gd name="adj" fmla="val 15622"/>
            </a:avLst>
          </a:prstGeom>
          <a:solidFill>
            <a:srgbClr val="E8F3E8"/>
          </a:solidFill>
          <a:ln/>
        </p:spPr>
      </p:sp>
      <p:pic>
        <p:nvPicPr>
          <p:cNvPr id="25"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73460" y="6323648"/>
            <a:ext cx="234077" cy="234077"/>
          </a:xfrm>
          <a:prstGeom prst="rect">
            <a:avLst/>
          </a:prstGeom>
        </p:spPr>
      </p:pic>
      <p:sp>
        <p:nvSpPr>
          <p:cNvPr id="26" name="Text 19"/>
          <p:cNvSpPr/>
          <p:nvPr/>
        </p:nvSpPr>
        <p:spPr>
          <a:xfrm>
            <a:off x="7481649" y="6127671"/>
            <a:ext cx="2080855" cy="260152"/>
          </a:xfrm>
          <a:prstGeom prst="rect">
            <a:avLst/>
          </a:prstGeom>
          <a:noFill/>
          <a:ln/>
        </p:spPr>
        <p:txBody>
          <a:bodyPr wrap="none" lIns="0" tIns="0" rIns="0" bIns="0" rtlCol="0" anchor="t"/>
          <a:lstStyle/>
          <a:p>
            <a:pPr algn="l" indent="0" marL="0">
              <a:lnSpc>
                <a:spcPts val="2000"/>
              </a:lnSpc>
              <a:buNone/>
            </a:pPr>
            <a:r>
              <a:rPr lang="en-US" sz="1600" b="1" dirty="0">
                <a:solidFill>
                  <a:srgbClr val="405449"/>
                </a:solidFill>
                <a:latin typeface="Fraunces Extra Bold" pitchFamily="34" charset="0"/>
                <a:ea typeface="Fraunces Extra Bold" pitchFamily="34" charset="-122"/>
                <a:cs typeface="Fraunces Extra Bold" pitchFamily="34" charset="-120"/>
              </a:rPr>
              <a:t>Прийняття</a:t>
            </a:r>
            <a:endParaRPr lang="en-US" sz="1600" dirty="0"/>
          </a:p>
        </p:txBody>
      </p:sp>
      <p:sp>
        <p:nvSpPr>
          <p:cNvPr id="27" name="Text 20"/>
          <p:cNvSpPr/>
          <p:nvPr/>
        </p:nvSpPr>
        <p:spPr>
          <a:xfrm>
            <a:off x="7481649" y="6487597"/>
            <a:ext cx="3207425" cy="266224"/>
          </a:xfrm>
          <a:prstGeom prst="rect">
            <a:avLst/>
          </a:prstGeom>
          <a:noFill/>
          <a:ln/>
        </p:spPr>
        <p:txBody>
          <a:bodyPr wrap="none" lIns="0" tIns="0" rIns="0" bIns="0" rtlCol="0" anchor="t"/>
          <a:lstStyle/>
          <a:p>
            <a:pPr algn="l" indent="0" marL="0">
              <a:lnSpc>
                <a:spcPts val="2050"/>
              </a:lnSpc>
              <a:buNone/>
            </a:pPr>
            <a:r>
              <a:rPr lang="en-US" sz="1300" dirty="0">
                <a:solidFill>
                  <a:srgbClr val="405449"/>
                </a:solidFill>
                <a:latin typeface="Nobile" pitchFamily="34" charset="0"/>
                <a:ea typeface="Nobile" pitchFamily="34" charset="-122"/>
                <a:cs typeface="Nobile" pitchFamily="34" charset="-120"/>
              </a:rPr>
              <a:t>Кандидати, які прийняли пропозицію</a:t>
            </a:r>
            <a:endParaRPr lang="en-US" sz="1300" dirty="0"/>
          </a:p>
        </p:txBody>
      </p:sp>
      <p:sp>
        <p:nvSpPr>
          <p:cNvPr id="28" name="Text 21"/>
          <p:cNvSpPr/>
          <p:nvPr/>
        </p:nvSpPr>
        <p:spPr>
          <a:xfrm>
            <a:off x="665798" y="7107436"/>
            <a:ext cx="13298805" cy="532448"/>
          </a:xfrm>
          <a:prstGeom prst="rect">
            <a:avLst/>
          </a:prstGeom>
          <a:noFill/>
          <a:ln/>
        </p:spPr>
        <p:txBody>
          <a:bodyPr wrap="square" lIns="0" tIns="0" rIns="0" bIns="0" rtlCol="0" anchor="t"/>
          <a:lstStyle/>
          <a:p>
            <a:pPr algn="l" indent="0" marL="0">
              <a:lnSpc>
                <a:spcPts val="2050"/>
              </a:lnSpc>
              <a:buNone/>
            </a:pPr>
            <a:r>
              <a:rPr lang="en-US" sz="1300" dirty="0">
                <a:solidFill>
                  <a:srgbClr val="405449"/>
                </a:solidFill>
                <a:latin typeface="Nobile" pitchFamily="34" charset="0"/>
                <a:ea typeface="Nobile" pitchFamily="34" charset="-122"/>
                <a:cs typeface="Nobile" pitchFamily="34" charset="-120"/>
              </a:rPr>
              <a:t>Вимірюйте конверсію між етапами. Наприклад: якщо з 100 відгуків до співбесіди дійшли 10 (конверсія 10%), а офер прийняв 1 (конверсія 10%), загальна конверсія воронки — 1%. Низька конверсія на певному етапі вказує на проблему.</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540425" y="719733"/>
            <a:ext cx="6187202" cy="337780"/>
          </a:xfrm>
          <a:prstGeom prst="rect">
            <a:avLst/>
          </a:prstGeom>
          <a:noFill/>
          <a:ln/>
        </p:spPr>
        <p:txBody>
          <a:bodyPr wrap="none" lIns="0" tIns="0" rIns="0" bIns="0" rtlCol="0" anchor="t"/>
          <a:lstStyle/>
          <a:p>
            <a:pPr algn="l" indent="0" marL="0">
              <a:lnSpc>
                <a:spcPts val="2650"/>
              </a:lnSpc>
              <a:buNone/>
            </a:pPr>
            <a:r>
              <a:rPr lang="en-US" sz="2100" b="1" dirty="0">
                <a:solidFill>
                  <a:srgbClr val="3B4540"/>
                </a:solidFill>
                <a:latin typeface="Fraunces Extra Bold" pitchFamily="34" charset="0"/>
                <a:ea typeface="Fraunces Extra Bold" pitchFamily="34" charset="-122"/>
                <a:cs typeface="Fraunces Extra Bold" pitchFamily="34" charset="-120"/>
              </a:rPr>
              <a:t>Ключові метрики ефективності рекрутингу</a:t>
            </a:r>
            <a:endParaRPr lang="en-US" sz="2100" dirty="0"/>
          </a:p>
        </p:txBody>
      </p:sp>
      <p:sp>
        <p:nvSpPr>
          <p:cNvPr id="3" name="Shape 1"/>
          <p:cNvSpPr/>
          <p:nvPr/>
        </p:nvSpPr>
        <p:spPr>
          <a:xfrm>
            <a:off x="540425" y="1327666"/>
            <a:ext cx="13549551" cy="1025009"/>
          </a:xfrm>
          <a:prstGeom prst="roundRect">
            <a:avLst>
              <a:gd name="adj" fmla="val 11865"/>
            </a:avLst>
          </a:prstGeom>
          <a:solidFill>
            <a:srgbClr val="FAFFFA"/>
          </a:solidFill>
          <a:ln w="15240">
            <a:solidFill>
              <a:srgbClr val="CED9CE"/>
            </a:solidFill>
            <a:prstDash val="solid"/>
          </a:ln>
        </p:spPr>
      </p:sp>
      <p:sp>
        <p:nvSpPr>
          <p:cNvPr id="4" name="Shape 2"/>
          <p:cNvSpPr/>
          <p:nvPr/>
        </p:nvSpPr>
        <p:spPr>
          <a:xfrm>
            <a:off x="555665" y="1342906"/>
            <a:ext cx="540425" cy="994529"/>
          </a:xfrm>
          <a:prstGeom prst="roundRect">
            <a:avLst>
              <a:gd name="adj" fmla="val 19120"/>
            </a:avLst>
          </a:prstGeom>
          <a:solidFill>
            <a:srgbClr val="E8F3E8"/>
          </a:solidFill>
          <a:ln/>
        </p:spPr>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724495" y="1738789"/>
            <a:ext cx="202644" cy="202644"/>
          </a:xfrm>
          <a:prstGeom prst="rect">
            <a:avLst/>
          </a:prstGeom>
        </p:spPr>
      </p:pic>
      <p:sp>
        <p:nvSpPr>
          <p:cNvPr id="6" name="Text 3"/>
          <p:cNvSpPr/>
          <p:nvPr/>
        </p:nvSpPr>
        <p:spPr>
          <a:xfrm>
            <a:off x="1231106" y="1477923"/>
            <a:ext cx="2192536" cy="211098"/>
          </a:xfrm>
          <a:prstGeom prst="rect">
            <a:avLst/>
          </a:prstGeom>
          <a:noFill/>
          <a:ln/>
        </p:spPr>
        <p:txBody>
          <a:bodyPr wrap="none" lIns="0" tIns="0" rIns="0" bIns="0" rtlCol="0" anchor="t"/>
          <a:lstStyle/>
          <a:p>
            <a:pPr algn="l" indent="0" marL="0">
              <a:lnSpc>
                <a:spcPts val="1650"/>
              </a:lnSpc>
              <a:buNone/>
            </a:pPr>
            <a:r>
              <a:rPr lang="en-US" sz="1300" b="1" dirty="0">
                <a:solidFill>
                  <a:srgbClr val="405449"/>
                </a:solidFill>
                <a:latin typeface="Fraunces Extra Bold" pitchFamily="34" charset="0"/>
                <a:ea typeface="Fraunces Extra Bold" pitchFamily="34" charset="-122"/>
                <a:cs typeface="Fraunces Extra Bold" pitchFamily="34" charset="-120"/>
              </a:rPr>
              <a:t>Time to Hire / Time to Fill</a:t>
            </a:r>
            <a:endParaRPr lang="en-US" sz="1300" dirty="0"/>
          </a:p>
        </p:txBody>
      </p:sp>
      <p:sp>
        <p:nvSpPr>
          <p:cNvPr id="7" name="Text 4"/>
          <p:cNvSpPr/>
          <p:nvPr/>
        </p:nvSpPr>
        <p:spPr>
          <a:xfrm>
            <a:off x="1231106" y="1769983"/>
            <a:ext cx="12708612" cy="432435"/>
          </a:xfrm>
          <a:prstGeom prst="rect">
            <a:avLst/>
          </a:prstGeom>
          <a:noFill/>
          <a:ln/>
        </p:spPr>
        <p:txBody>
          <a:bodyPr wrap="square" lIns="0" tIns="0" rIns="0" bIns="0" rtlCol="0" anchor="t"/>
          <a:lstStyle/>
          <a:p>
            <a:pPr algn="l" indent="0" marL="0">
              <a:lnSpc>
                <a:spcPts val="1700"/>
              </a:lnSpc>
              <a:buNone/>
            </a:pPr>
            <a:r>
              <a:rPr lang="en-US" sz="1050" b="1" dirty="0">
                <a:solidFill>
                  <a:srgbClr val="405449"/>
                </a:solidFill>
                <a:latin typeface="Nobile" pitchFamily="34" charset="0"/>
                <a:ea typeface="Nobile" pitchFamily="34" charset="-122"/>
                <a:cs typeface="Nobile" pitchFamily="34" charset="-120"/>
              </a:rPr>
              <a:t>Час закриття вакансії</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 середня кількість днів від публікації вакансії до прийняття кандидатом пропозиції. Показує швидкість процесу підбору. Бенчмарк: 30-45 днів для більшості позицій.</a:t>
            </a:r>
            <a:endParaRPr lang="en-US" sz="1050" dirty="0"/>
          </a:p>
        </p:txBody>
      </p:sp>
      <p:sp>
        <p:nvSpPr>
          <p:cNvPr id="8" name="Shape 5"/>
          <p:cNvSpPr/>
          <p:nvPr/>
        </p:nvSpPr>
        <p:spPr>
          <a:xfrm>
            <a:off x="540425" y="2487692"/>
            <a:ext cx="13549551" cy="810697"/>
          </a:xfrm>
          <a:prstGeom prst="roundRect">
            <a:avLst>
              <a:gd name="adj" fmla="val 15001"/>
            </a:avLst>
          </a:prstGeom>
          <a:solidFill>
            <a:srgbClr val="FAFFFA"/>
          </a:solidFill>
          <a:ln w="15240">
            <a:solidFill>
              <a:srgbClr val="CED9CE"/>
            </a:solidFill>
            <a:prstDash val="solid"/>
          </a:ln>
        </p:spPr>
      </p:sp>
      <p:sp>
        <p:nvSpPr>
          <p:cNvPr id="9" name="Shape 6"/>
          <p:cNvSpPr/>
          <p:nvPr/>
        </p:nvSpPr>
        <p:spPr>
          <a:xfrm>
            <a:off x="555665" y="2502932"/>
            <a:ext cx="540425" cy="780217"/>
          </a:xfrm>
          <a:prstGeom prst="roundRect">
            <a:avLst>
              <a:gd name="adj" fmla="val 19120"/>
            </a:avLst>
          </a:prstGeom>
          <a:solidFill>
            <a:srgbClr val="E8F3E8"/>
          </a:solidFill>
          <a:ln/>
        </p:spPr>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4495" y="2791658"/>
            <a:ext cx="202644" cy="202644"/>
          </a:xfrm>
          <a:prstGeom prst="rect">
            <a:avLst/>
          </a:prstGeom>
        </p:spPr>
      </p:pic>
      <p:sp>
        <p:nvSpPr>
          <p:cNvPr id="11" name="Text 7"/>
          <p:cNvSpPr/>
          <p:nvPr/>
        </p:nvSpPr>
        <p:spPr>
          <a:xfrm>
            <a:off x="1231106" y="2637949"/>
            <a:ext cx="1689021" cy="211098"/>
          </a:xfrm>
          <a:prstGeom prst="rect">
            <a:avLst/>
          </a:prstGeom>
          <a:noFill/>
          <a:ln/>
        </p:spPr>
        <p:txBody>
          <a:bodyPr wrap="none" lIns="0" tIns="0" rIns="0" bIns="0" rtlCol="0" anchor="t"/>
          <a:lstStyle/>
          <a:p>
            <a:pPr algn="l" indent="0" marL="0">
              <a:lnSpc>
                <a:spcPts val="1650"/>
              </a:lnSpc>
              <a:buNone/>
            </a:pPr>
            <a:r>
              <a:rPr lang="en-US" sz="1300" b="1" dirty="0">
                <a:solidFill>
                  <a:srgbClr val="405449"/>
                </a:solidFill>
                <a:latin typeface="Fraunces Extra Bold" pitchFamily="34" charset="0"/>
                <a:ea typeface="Fraunces Extra Bold" pitchFamily="34" charset="-122"/>
                <a:cs typeface="Fraunces Extra Bold" pitchFamily="34" charset="-120"/>
              </a:rPr>
              <a:t>Cost per Hire</a:t>
            </a:r>
            <a:endParaRPr lang="en-US" sz="1300" dirty="0"/>
          </a:p>
        </p:txBody>
      </p:sp>
      <p:sp>
        <p:nvSpPr>
          <p:cNvPr id="12" name="Text 8"/>
          <p:cNvSpPr/>
          <p:nvPr/>
        </p:nvSpPr>
        <p:spPr>
          <a:xfrm>
            <a:off x="1231106" y="2930009"/>
            <a:ext cx="12708612" cy="216218"/>
          </a:xfrm>
          <a:prstGeom prst="rect">
            <a:avLst/>
          </a:prstGeom>
          <a:noFill/>
          <a:ln/>
        </p:spPr>
        <p:txBody>
          <a:bodyPr wrap="none" lIns="0" tIns="0" rIns="0" bIns="0" rtlCol="0" anchor="t"/>
          <a:lstStyle/>
          <a:p>
            <a:pPr algn="l" indent="0" marL="0">
              <a:lnSpc>
                <a:spcPts val="1700"/>
              </a:lnSpc>
              <a:buNone/>
            </a:pPr>
            <a:r>
              <a:rPr lang="en-US" sz="1050" b="1" dirty="0">
                <a:solidFill>
                  <a:srgbClr val="405449"/>
                </a:solidFill>
                <a:latin typeface="Nobile" pitchFamily="34" charset="0"/>
                <a:ea typeface="Nobile" pitchFamily="34" charset="-122"/>
                <a:cs typeface="Nobile" pitchFamily="34" charset="-120"/>
              </a:rPr>
              <a:t>Вартість найму</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 сумарні витрати на закриття вакансії (зарплата рекрутерів, реклама вакансій, ATS) поділена на кількість найнятих. Дозволяє оптимізувати бюджет.</a:t>
            </a:r>
            <a:endParaRPr lang="en-US" sz="1050" dirty="0"/>
          </a:p>
        </p:txBody>
      </p:sp>
      <p:sp>
        <p:nvSpPr>
          <p:cNvPr id="13" name="Shape 9"/>
          <p:cNvSpPr/>
          <p:nvPr/>
        </p:nvSpPr>
        <p:spPr>
          <a:xfrm>
            <a:off x="540425" y="3433405"/>
            <a:ext cx="13549551" cy="1025009"/>
          </a:xfrm>
          <a:prstGeom prst="roundRect">
            <a:avLst>
              <a:gd name="adj" fmla="val 11865"/>
            </a:avLst>
          </a:prstGeom>
          <a:solidFill>
            <a:srgbClr val="FAFFFA"/>
          </a:solidFill>
          <a:ln w="15240">
            <a:solidFill>
              <a:srgbClr val="CED9CE"/>
            </a:solidFill>
            <a:prstDash val="solid"/>
          </a:ln>
        </p:spPr>
      </p:sp>
      <p:sp>
        <p:nvSpPr>
          <p:cNvPr id="14" name="Shape 10"/>
          <p:cNvSpPr/>
          <p:nvPr/>
        </p:nvSpPr>
        <p:spPr>
          <a:xfrm>
            <a:off x="555665" y="3448645"/>
            <a:ext cx="540425" cy="994529"/>
          </a:xfrm>
          <a:prstGeom prst="roundRect">
            <a:avLst>
              <a:gd name="adj" fmla="val 19120"/>
            </a:avLst>
          </a:prstGeom>
          <a:solidFill>
            <a:srgbClr val="E8F3E8"/>
          </a:solidFill>
          <a:ln/>
        </p:spPr>
      </p:sp>
      <p:pic>
        <p:nvPicPr>
          <p:cNvPr id="15"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4495" y="3844528"/>
            <a:ext cx="202644" cy="202644"/>
          </a:xfrm>
          <a:prstGeom prst="rect">
            <a:avLst/>
          </a:prstGeom>
        </p:spPr>
      </p:pic>
      <p:sp>
        <p:nvSpPr>
          <p:cNvPr id="16" name="Text 11"/>
          <p:cNvSpPr/>
          <p:nvPr/>
        </p:nvSpPr>
        <p:spPr>
          <a:xfrm>
            <a:off x="1231106" y="3583662"/>
            <a:ext cx="1689021" cy="211098"/>
          </a:xfrm>
          <a:prstGeom prst="rect">
            <a:avLst/>
          </a:prstGeom>
          <a:noFill/>
          <a:ln/>
        </p:spPr>
        <p:txBody>
          <a:bodyPr wrap="none" lIns="0" tIns="0" rIns="0" bIns="0" rtlCol="0" anchor="t"/>
          <a:lstStyle/>
          <a:p>
            <a:pPr algn="l" indent="0" marL="0">
              <a:lnSpc>
                <a:spcPts val="1650"/>
              </a:lnSpc>
              <a:buNone/>
            </a:pPr>
            <a:r>
              <a:rPr lang="en-US" sz="1300" b="1" dirty="0">
                <a:solidFill>
                  <a:srgbClr val="405449"/>
                </a:solidFill>
                <a:latin typeface="Fraunces Extra Bold" pitchFamily="34" charset="0"/>
                <a:ea typeface="Fraunces Extra Bold" pitchFamily="34" charset="-122"/>
                <a:cs typeface="Fraunces Extra Bold" pitchFamily="34" charset="-120"/>
              </a:rPr>
              <a:t>Quality of Hire</a:t>
            </a:r>
            <a:endParaRPr lang="en-US" sz="1300" dirty="0"/>
          </a:p>
        </p:txBody>
      </p:sp>
      <p:sp>
        <p:nvSpPr>
          <p:cNvPr id="17" name="Text 12"/>
          <p:cNvSpPr/>
          <p:nvPr/>
        </p:nvSpPr>
        <p:spPr>
          <a:xfrm>
            <a:off x="1231106" y="3875723"/>
            <a:ext cx="12708612" cy="432435"/>
          </a:xfrm>
          <a:prstGeom prst="rect">
            <a:avLst/>
          </a:prstGeom>
          <a:noFill/>
          <a:ln/>
        </p:spPr>
        <p:txBody>
          <a:bodyPr wrap="square" lIns="0" tIns="0" rIns="0" bIns="0" rtlCol="0" anchor="t"/>
          <a:lstStyle/>
          <a:p>
            <a:pPr algn="l" indent="0" marL="0">
              <a:lnSpc>
                <a:spcPts val="1700"/>
              </a:lnSpc>
              <a:buNone/>
            </a:pPr>
            <a:r>
              <a:rPr lang="en-US" sz="1050" b="1" dirty="0">
                <a:solidFill>
                  <a:srgbClr val="405449"/>
                </a:solidFill>
                <a:latin typeface="Nobile" pitchFamily="34" charset="0"/>
                <a:ea typeface="Nobile" pitchFamily="34" charset="-122"/>
                <a:cs typeface="Nobile" pitchFamily="34" charset="-120"/>
              </a:rPr>
              <a:t>Якість найму</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 оцінка того, наскільки новий співробітник відповідає очікуванням. Вимірюється через performance review, час до продуктивності, retention rate. Найскладніша, але найважливіша метрика.</a:t>
            </a:r>
            <a:endParaRPr lang="en-US" sz="1050" dirty="0"/>
          </a:p>
        </p:txBody>
      </p:sp>
      <p:sp>
        <p:nvSpPr>
          <p:cNvPr id="18" name="Shape 13"/>
          <p:cNvSpPr/>
          <p:nvPr/>
        </p:nvSpPr>
        <p:spPr>
          <a:xfrm>
            <a:off x="540425" y="4593431"/>
            <a:ext cx="13549551" cy="810697"/>
          </a:xfrm>
          <a:prstGeom prst="roundRect">
            <a:avLst>
              <a:gd name="adj" fmla="val 15001"/>
            </a:avLst>
          </a:prstGeom>
          <a:solidFill>
            <a:srgbClr val="FAFFFA"/>
          </a:solidFill>
          <a:ln w="15240">
            <a:solidFill>
              <a:srgbClr val="CED9CE"/>
            </a:solidFill>
            <a:prstDash val="solid"/>
          </a:ln>
        </p:spPr>
      </p:sp>
      <p:sp>
        <p:nvSpPr>
          <p:cNvPr id="19" name="Shape 14"/>
          <p:cNvSpPr/>
          <p:nvPr/>
        </p:nvSpPr>
        <p:spPr>
          <a:xfrm>
            <a:off x="555665" y="4608671"/>
            <a:ext cx="540425" cy="780217"/>
          </a:xfrm>
          <a:prstGeom prst="roundRect">
            <a:avLst>
              <a:gd name="adj" fmla="val 19120"/>
            </a:avLst>
          </a:prstGeom>
          <a:solidFill>
            <a:srgbClr val="E8F3E8"/>
          </a:solidFill>
          <a:ln/>
        </p:spPr>
      </p:sp>
      <p:pic>
        <p:nvPicPr>
          <p:cNvPr id="20"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495" y="4897398"/>
            <a:ext cx="202644" cy="202644"/>
          </a:xfrm>
          <a:prstGeom prst="rect">
            <a:avLst/>
          </a:prstGeom>
        </p:spPr>
      </p:pic>
      <p:sp>
        <p:nvSpPr>
          <p:cNvPr id="21" name="Text 15"/>
          <p:cNvSpPr/>
          <p:nvPr/>
        </p:nvSpPr>
        <p:spPr>
          <a:xfrm>
            <a:off x="1231106" y="4743688"/>
            <a:ext cx="1781532" cy="211098"/>
          </a:xfrm>
          <a:prstGeom prst="rect">
            <a:avLst/>
          </a:prstGeom>
          <a:noFill/>
          <a:ln/>
        </p:spPr>
        <p:txBody>
          <a:bodyPr wrap="none" lIns="0" tIns="0" rIns="0" bIns="0" rtlCol="0" anchor="t"/>
          <a:lstStyle/>
          <a:p>
            <a:pPr algn="l" indent="0" marL="0">
              <a:lnSpc>
                <a:spcPts val="1650"/>
              </a:lnSpc>
              <a:buNone/>
            </a:pPr>
            <a:r>
              <a:rPr lang="en-US" sz="1300" b="1" dirty="0">
                <a:solidFill>
                  <a:srgbClr val="405449"/>
                </a:solidFill>
                <a:latin typeface="Fraunces Extra Bold" pitchFamily="34" charset="0"/>
                <a:ea typeface="Fraunces Extra Bold" pitchFamily="34" charset="-122"/>
                <a:cs typeface="Fraunces Extra Bold" pitchFamily="34" charset="-120"/>
              </a:rPr>
              <a:t>Source Effectiveness</a:t>
            </a:r>
            <a:endParaRPr lang="en-US" sz="1300" dirty="0"/>
          </a:p>
        </p:txBody>
      </p:sp>
      <p:sp>
        <p:nvSpPr>
          <p:cNvPr id="22" name="Text 16"/>
          <p:cNvSpPr/>
          <p:nvPr/>
        </p:nvSpPr>
        <p:spPr>
          <a:xfrm>
            <a:off x="1231106" y="5035748"/>
            <a:ext cx="12708612" cy="216218"/>
          </a:xfrm>
          <a:prstGeom prst="rect">
            <a:avLst/>
          </a:prstGeom>
          <a:noFill/>
          <a:ln/>
        </p:spPr>
        <p:txBody>
          <a:bodyPr wrap="none" lIns="0" tIns="0" rIns="0" bIns="0" rtlCol="0" anchor="t"/>
          <a:lstStyle/>
          <a:p>
            <a:pPr algn="l" indent="0" marL="0">
              <a:lnSpc>
                <a:spcPts val="1700"/>
              </a:lnSpc>
              <a:buNone/>
            </a:pPr>
            <a:r>
              <a:rPr lang="en-US" sz="1050" b="1" dirty="0">
                <a:solidFill>
                  <a:srgbClr val="405449"/>
                </a:solidFill>
                <a:latin typeface="Nobile" pitchFamily="34" charset="0"/>
                <a:ea typeface="Nobile" pitchFamily="34" charset="-122"/>
                <a:cs typeface="Nobile" pitchFamily="34" charset="-120"/>
              </a:rPr>
              <a:t>Ефективність джерел</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 які канали дають найбільше якісних кандидатів при оптимальній вартості. Аналізуйте: LinkedIn, job boards, рефералів, соцмережі, університетські ярмарки.</a:t>
            </a:r>
            <a:endParaRPr lang="en-US" sz="1050" dirty="0"/>
          </a:p>
        </p:txBody>
      </p:sp>
      <p:sp>
        <p:nvSpPr>
          <p:cNvPr id="23" name="Shape 17"/>
          <p:cNvSpPr/>
          <p:nvPr/>
        </p:nvSpPr>
        <p:spPr>
          <a:xfrm>
            <a:off x="540425" y="5539145"/>
            <a:ext cx="13549551" cy="1025009"/>
          </a:xfrm>
          <a:prstGeom prst="roundRect">
            <a:avLst>
              <a:gd name="adj" fmla="val 11865"/>
            </a:avLst>
          </a:prstGeom>
          <a:solidFill>
            <a:srgbClr val="FAFFFA"/>
          </a:solidFill>
          <a:ln w="15240">
            <a:solidFill>
              <a:srgbClr val="CED9CE"/>
            </a:solidFill>
            <a:prstDash val="solid"/>
          </a:ln>
        </p:spPr>
      </p:sp>
      <p:sp>
        <p:nvSpPr>
          <p:cNvPr id="24" name="Shape 18"/>
          <p:cNvSpPr/>
          <p:nvPr/>
        </p:nvSpPr>
        <p:spPr>
          <a:xfrm>
            <a:off x="555665" y="5554385"/>
            <a:ext cx="540425" cy="994529"/>
          </a:xfrm>
          <a:prstGeom prst="roundRect">
            <a:avLst>
              <a:gd name="adj" fmla="val 19120"/>
            </a:avLst>
          </a:prstGeom>
          <a:solidFill>
            <a:srgbClr val="E8F3E8"/>
          </a:solidFill>
          <a:ln/>
        </p:spPr>
      </p:sp>
      <p:pic>
        <p:nvPicPr>
          <p:cNvPr id="25" name="Image 4" descr="preencoded.png">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4495" y="5950268"/>
            <a:ext cx="202644" cy="202644"/>
          </a:xfrm>
          <a:prstGeom prst="rect">
            <a:avLst/>
          </a:prstGeom>
        </p:spPr>
      </p:pic>
      <p:sp>
        <p:nvSpPr>
          <p:cNvPr id="26" name="Text 19"/>
          <p:cNvSpPr/>
          <p:nvPr/>
        </p:nvSpPr>
        <p:spPr>
          <a:xfrm>
            <a:off x="1231106" y="5689402"/>
            <a:ext cx="1923098" cy="211098"/>
          </a:xfrm>
          <a:prstGeom prst="rect">
            <a:avLst/>
          </a:prstGeom>
          <a:noFill/>
          <a:ln/>
        </p:spPr>
        <p:txBody>
          <a:bodyPr wrap="none" lIns="0" tIns="0" rIns="0" bIns="0" rtlCol="0" anchor="t"/>
          <a:lstStyle/>
          <a:p>
            <a:pPr algn="l" indent="0" marL="0">
              <a:lnSpc>
                <a:spcPts val="1650"/>
              </a:lnSpc>
              <a:buNone/>
            </a:pPr>
            <a:r>
              <a:rPr lang="en-US" sz="1300" b="1" dirty="0">
                <a:solidFill>
                  <a:srgbClr val="405449"/>
                </a:solidFill>
                <a:latin typeface="Fraunces Extra Bold" pitchFamily="34" charset="0"/>
                <a:ea typeface="Fraunces Extra Bold" pitchFamily="34" charset="-122"/>
                <a:cs typeface="Fraunces Extra Bold" pitchFamily="34" charset="-120"/>
              </a:rPr>
              <a:t>Offer Acceptance Rate</a:t>
            </a:r>
            <a:endParaRPr lang="en-US" sz="1300" dirty="0"/>
          </a:p>
        </p:txBody>
      </p:sp>
      <p:sp>
        <p:nvSpPr>
          <p:cNvPr id="27" name="Text 20"/>
          <p:cNvSpPr/>
          <p:nvPr/>
        </p:nvSpPr>
        <p:spPr>
          <a:xfrm>
            <a:off x="1231106" y="5981462"/>
            <a:ext cx="12708612" cy="432435"/>
          </a:xfrm>
          <a:prstGeom prst="rect">
            <a:avLst/>
          </a:prstGeom>
          <a:noFill/>
          <a:ln/>
        </p:spPr>
        <p:txBody>
          <a:bodyPr wrap="square" lIns="0" tIns="0" rIns="0" bIns="0" rtlCol="0" anchor="t"/>
          <a:lstStyle/>
          <a:p>
            <a:pPr algn="l" indent="0" marL="0">
              <a:lnSpc>
                <a:spcPts val="1700"/>
              </a:lnSpc>
              <a:buNone/>
            </a:pPr>
            <a:r>
              <a:rPr lang="en-US" sz="1050" b="1" dirty="0">
                <a:solidFill>
                  <a:srgbClr val="405449"/>
                </a:solidFill>
                <a:latin typeface="Nobile" pitchFamily="34" charset="0"/>
                <a:ea typeface="Nobile" pitchFamily="34" charset="-122"/>
                <a:cs typeface="Nobile" pitchFamily="34" charset="-120"/>
              </a:rPr>
              <a:t>Коефіцієнт прийняття пропозицій</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 відсоток офферів, які кандидати приймають. Низький показник (&lt;70%) сигналізує про проблеми з EVP, компенсаціями або досвідом кандидата.</a:t>
            </a:r>
            <a:endParaRPr lang="en-US" sz="1050" dirty="0"/>
          </a:p>
        </p:txBody>
      </p:sp>
      <p:sp>
        <p:nvSpPr>
          <p:cNvPr id="28" name="Shape 21"/>
          <p:cNvSpPr/>
          <p:nvPr/>
        </p:nvSpPr>
        <p:spPr>
          <a:xfrm>
            <a:off x="540425" y="6699171"/>
            <a:ext cx="13549551" cy="810697"/>
          </a:xfrm>
          <a:prstGeom prst="roundRect">
            <a:avLst>
              <a:gd name="adj" fmla="val 15001"/>
            </a:avLst>
          </a:prstGeom>
          <a:solidFill>
            <a:srgbClr val="FAFFFA"/>
          </a:solidFill>
          <a:ln w="15240">
            <a:solidFill>
              <a:srgbClr val="CED9CE"/>
            </a:solidFill>
            <a:prstDash val="solid"/>
          </a:ln>
        </p:spPr>
      </p:sp>
      <p:sp>
        <p:nvSpPr>
          <p:cNvPr id="29" name="Shape 22"/>
          <p:cNvSpPr/>
          <p:nvPr/>
        </p:nvSpPr>
        <p:spPr>
          <a:xfrm>
            <a:off x="555665" y="6714411"/>
            <a:ext cx="540425" cy="780217"/>
          </a:xfrm>
          <a:prstGeom prst="roundRect">
            <a:avLst>
              <a:gd name="adj" fmla="val 19120"/>
            </a:avLst>
          </a:prstGeom>
          <a:solidFill>
            <a:srgbClr val="E8F3E8"/>
          </a:solidFill>
          <a:ln/>
        </p:spPr>
      </p:sp>
      <p:pic>
        <p:nvPicPr>
          <p:cNvPr id="30" name="Image 5" descr="preencoded.png">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24495" y="7003137"/>
            <a:ext cx="202644" cy="202644"/>
          </a:xfrm>
          <a:prstGeom prst="rect">
            <a:avLst/>
          </a:prstGeom>
        </p:spPr>
      </p:pic>
      <p:sp>
        <p:nvSpPr>
          <p:cNvPr id="31" name="Text 23"/>
          <p:cNvSpPr/>
          <p:nvPr/>
        </p:nvSpPr>
        <p:spPr>
          <a:xfrm>
            <a:off x="1231106" y="6849428"/>
            <a:ext cx="1947982" cy="211098"/>
          </a:xfrm>
          <a:prstGeom prst="rect">
            <a:avLst/>
          </a:prstGeom>
          <a:noFill/>
          <a:ln/>
        </p:spPr>
        <p:txBody>
          <a:bodyPr wrap="none" lIns="0" tIns="0" rIns="0" bIns="0" rtlCol="0" anchor="t"/>
          <a:lstStyle/>
          <a:p>
            <a:pPr algn="l" indent="0" marL="0">
              <a:lnSpc>
                <a:spcPts val="1650"/>
              </a:lnSpc>
              <a:buNone/>
            </a:pPr>
            <a:r>
              <a:rPr lang="en-US" sz="1300" b="1" dirty="0">
                <a:solidFill>
                  <a:srgbClr val="405449"/>
                </a:solidFill>
                <a:latin typeface="Fraunces Extra Bold" pitchFamily="34" charset="0"/>
                <a:ea typeface="Fraunces Extra Bold" pitchFamily="34" charset="-122"/>
                <a:cs typeface="Fraunces Extra Bold" pitchFamily="34" charset="-120"/>
              </a:rPr>
              <a:t>Candidate Satisfaction</a:t>
            </a:r>
            <a:endParaRPr lang="en-US" sz="1300" dirty="0"/>
          </a:p>
        </p:txBody>
      </p:sp>
      <p:sp>
        <p:nvSpPr>
          <p:cNvPr id="32" name="Text 24"/>
          <p:cNvSpPr/>
          <p:nvPr/>
        </p:nvSpPr>
        <p:spPr>
          <a:xfrm>
            <a:off x="1231106" y="7141488"/>
            <a:ext cx="12708612" cy="216218"/>
          </a:xfrm>
          <a:prstGeom prst="rect">
            <a:avLst/>
          </a:prstGeom>
          <a:noFill/>
          <a:ln/>
        </p:spPr>
        <p:txBody>
          <a:bodyPr wrap="none" lIns="0" tIns="0" rIns="0" bIns="0" rtlCol="0" anchor="t"/>
          <a:lstStyle/>
          <a:p>
            <a:pPr algn="l" indent="0" marL="0">
              <a:lnSpc>
                <a:spcPts val="1700"/>
              </a:lnSpc>
              <a:buNone/>
            </a:pPr>
            <a:r>
              <a:rPr lang="en-US" sz="1050" b="1" dirty="0">
                <a:solidFill>
                  <a:srgbClr val="405449"/>
                </a:solidFill>
                <a:latin typeface="Nobile" pitchFamily="34" charset="0"/>
                <a:ea typeface="Nobile" pitchFamily="34" charset="-122"/>
                <a:cs typeface="Nobile" pitchFamily="34" charset="-120"/>
              </a:rPr>
              <a:t>Задоволеність кандидатів</a:t>
            </a:r>
            <a:pPr algn="l" indent="0" marL="0">
              <a:lnSpc>
                <a:spcPts val="1700"/>
              </a:lnSpc>
              <a:buNone/>
            </a:pPr>
            <a:r>
              <a:rPr lang="en-US" sz="1050" dirty="0">
                <a:solidFill>
                  <a:srgbClr val="405449"/>
                </a:solidFill>
                <a:latin typeface="Nobile" pitchFamily="34" charset="0"/>
                <a:ea typeface="Nobile" pitchFamily="34" charset="-122"/>
                <a:cs typeface="Nobile" pitchFamily="34" charset="-120"/>
              </a:rPr>
              <a:t> — NPS або опитування після завершення процесу. Вимірює досвід кандидата незалежно від результату. Впливає на employer brand.</a:t>
            </a:r>
            <a:endParaRPr lang="en-US" sz="10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273022"/>
            <a:ext cx="12821364"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Досвід кандидата: критична важливість на фінальному етапі</a:t>
            </a:r>
            <a:endParaRPr lang="en-US" sz="3100" dirty="0"/>
          </a:p>
        </p:txBody>
      </p:sp>
      <p:sp>
        <p:nvSpPr>
          <p:cNvPr id="3" name="Text 1"/>
          <p:cNvSpPr/>
          <p:nvPr/>
        </p:nvSpPr>
        <p:spPr>
          <a:xfrm>
            <a:off x="793790" y="3265170"/>
            <a:ext cx="3571042" cy="310158"/>
          </a:xfrm>
          <a:prstGeom prst="rect">
            <a:avLst/>
          </a:prstGeom>
          <a:noFill/>
          <a:ln/>
        </p:spPr>
        <p:txBody>
          <a:bodyPr wrap="none" lIns="0" tIns="0" rIns="0" bIns="0" rtlCol="0" anchor="t"/>
          <a:lstStyle/>
          <a:p>
            <a:pPr algn="l" indent="0" marL="0">
              <a:lnSpc>
                <a:spcPts val="2400"/>
              </a:lnSpc>
              <a:buNone/>
            </a:pPr>
            <a:r>
              <a:rPr lang="en-US" sz="1950" b="1" dirty="0">
                <a:solidFill>
                  <a:srgbClr val="3B4540"/>
                </a:solidFill>
                <a:latin typeface="Fraunces Extra Bold" pitchFamily="34" charset="0"/>
                <a:ea typeface="Fraunces Extra Bold" pitchFamily="34" charset="-122"/>
                <a:cs typeface="Fraunces Extra Bold" pitchFamily="34" charset="-120"/>
              </a:rPr>
              <a:t>Що таке досвід кандидата?</a:t>
            </a:r>
            <a:endParaRPr lang="en-US" sz="1950" dirty="0"/>
          </a:p>
        </p:txBody>
      </p:sp>
      <p:sp>
        <p:nvSpPr>
          <p:cNvPr id="4" name="Text 2"/>
          <p:cNvSpPr/>
          <p:nvPr/>
        </p:nvSpPr>
        <p:spPr>
          <a:xfrm>
            <a:off x="793790" y="3773686"/>
            <a:ext cx="6279356" cy="1587698"/>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Досвід кандидата (Candidate Experience) — це сукупність вражень, емоцій та взаємодій, які людина отримує під час усього процесу працевлаштування. На фінальному етапі цей досвід особливо критичний, адже саме тут формується остаточне рішення про прийняття або відхилення пропозиції.</a:t>
            </a:r>
            <a:endParaRPr lang="en-US" sz="1550" dirty="0"/>
          </a:p>
        </p:txBody>
      </p:sp>
      <p:sp>
        <p:nvSpPr>
          <p:cNvPr id="5" name="Text 3"/>
          <p:cNvSpPr/>
          <p:nvPr/>
        </p:nvSpPr>
        <p:spPr>
          <a:xfrm>
            <a:off x="7564874" y="3265170"/>
            <a:ext cx="2912507" cy="310158"/>
          </a:xfrm>
          <a:prstGeom prst="rect">
            <a:avLst/>
          </a:prstGeom>
          <a:noFill/>
          <a:ln/>
        </p:spPr>
        <p:txBody>
          <a:bodyPr wrap="none" lIns="0" tIns="0" rIns="0" bIns="0" rtlCol="0" anchor="t"/>
          <a:lstStyle/>
          <a:p>
            <a:pPr algn="l" indent="0" marL="0">
              <a:lnSpc>
                <a:spcPts val="2400"/>
              </a:lnSpc>
              <a:buNone/>
            </a:pPr>
            <a:r>
              <a:rPr lang="en-US" sz="1950" b="1" dirty="0">
                <a:solidFill>
                  <a:srgbClr val="3B4540"/>
                </a:solidFill>
                <a:latin typeface="Fraunces Extra Bold" pitchFamily="34" charset="0"/>
                <a:ea typeface="Fraunces Extra Bold" pitchFamily="34" charset="-122"/>
                <a:cs typeface="Fraunces Extra Bold" pitchFamily="34" charset="-120"/>
              </a:rPr>
              <a:t>Чому це так важливо?</a:t>
            </a:r>
            <a:endParaRPr lang="en-US" sz="1950" dirty="0"/>
          </a:p>
        </p:txBody>
      </p:sp>
      <p:sp>
        <p:nvSpPr>
          <p:cNvPr id="6" name="Text 4"/>
          <p:cNvSpPr/>
          <p:nvPr/>
        </p:nvSpPr>
        <p:spPr>
          <a:xfrm>
            <a:off x="7564874" y="3773686"/>
            <a:ext cx="6279356"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Позитивний досвід підвищує імовірність прийняття оффера на 38%</a:t>
            </a:r>
            <a:endParaRPr lang="en-US" sz="1550" dirty="0"/>
          </a:p>
        </p:txBody>
      </p:sp>
      <p:sp>
        <p:nvSpPr>
          <p:cNvPr id="7" name="Text 5"/>
          <p:cNvSpPr/>
          <p:nvPr/>
        </p:nvSpPr>
        <p:spPr>
          <a:xfrm>
            <a:off x="7564874" y="4478179"/>
            <a:ext cx="6279356"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Кандидати з негативним досвідом діляться ним з 10-15 людьми</a:t>
            </a:r>
            <a:endParaRPr lang="en-US" sz="1550" dirty="0"/>
          </a:p>
        </p:txBody>
      </p:sp>
      <p:sp>
        <p:nvSpPr>
          <p:cNvPr id="8" name="Text 6"/>
          <p:cNvSpPr/>
          <p:nvPr/>
        </p:nvSpPr>
        <p:spPr>
          <a:xfrm>
            <a:off x="7564874" y="5182672"/>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Якісний фінальний етап зміцнює репутацію роботодавця</a:t>
            </a:r>
            <a:endParaRPr lang="en-US" sz="1550" dirty="0"/>
          </a:p>
        </p:txBody>
      </p:sp>
      <p:sp>
        <p:nvSpPr>
          <p:cNvPr id="9" name="Text 7"/>
          <p:cNvSpPr/>
          <p:nvPr/>
        </p:nvSpPr>
        <p:spPr>
          <a:xfrm>
            <a:off x="7564874" y="5569625"/>
            <a:ext cx="6279356"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Перше враження про компанію формується саме зараз</a:t>
            </a:r>
            <a:endParaRPr lang="en-US" sz="155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793790" y="562094"/>
            <a:ext cx="9392245"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Від метрик до дії: візуалізація та оптимізація</a:t>
            </a:r>
            <a:endParaRPr lang="en-US" sz="3100" dirty="0"/>
          </a:p>
        </p:txBody>
      </p:sp>
      <p:sp>
        <p:nvSpPr>
          <p:cNvPr id="3" name="Text 1"/>
          <p:cNvSpPr/>
          <p:nvPr/>
        </p:nvSpPr>
        <p:spPr>
          <a:xfrm>
            <a:off x="793790" y="1455063"/>
            <a:ext cx="13042821" cy="317540"/>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Збір даних — лише перший крок. Справжня цінність з'являється, коли ви використовуєте інсайти для покращення процесів.</a:t>
            </a:r>
            <a:endParaRPr lang="en-US" sz="1550" dirty="0"/>
          </a:p>
        </p:txBody>
      </p:sp>
      <p:sp>
        <p:nvSpPr>
          <p:cNvPr id="4" name="Text 2"/>
          <p:cNvSpPr/>
          <p:nvPr/>
        </p:nvSpPr>
        <p:spPr>
          <a:xfrm>
            <a:off x="793790" y="1995845"/>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01</a:t>
            </a:r>
            <a:endParaRPr lang="en-US" sz="1550" dirty="0"/>
          </a:p>
        </p:txBody>
      </p:sp>
      <p:sp>
        <p:nvSpPr>
          <p:cNvPr id="5" name="Shape 3"/>
          <p:cNvSpPr/>
          <p:nvPr/>
        </p:nvSpPr>
        <p:spPr>
          <a:xfrm>
            <a:off x="793790" y="2310170"/>
            <a:ext cx="6422231" cy="22860"/>
          </a:xfrm>
          <a:prstGeom prst="rect">
            <a:avLst/>
          </a:prstGeom>
          <a:solidFill>
            <a:srgbClr val="438951"/>
          </a:solidFill>
          <a:ln/>
        </p:spPr>
      </p:sp>
      <p:sp>
        <p:nvSpPr>
          <p:cNvPr id="6" name="Text 4"/>
          <p:cNvSpPr/>
          <p:nvPr/>
        </p:nvSpPr>
        <p:spPr>
          <a:xfrm>
            <a:off x="793790" y="2455069"/>
            <a:ext cx="2725103"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Побудова дашбордів</a:t>
            </a:r>
            <a:endParaRPr lang="en-US" sz="1950" dirty="0"/>
          </a:p>
        </p:txBody>
      </p:sp>
      <p:sp>
        <p:nvSpPr>
          <p:cNvPr id="7" name="Text 5"/>
          <p:cNvSpPr/>
          <p:nvPr/>
        </p:nvSpPr>
        <p:spPr>
          <a:xfrm>
            <a:off x="793790" y="2884289"/>
            <a:ext cx="642223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Створіть інформаційні панелі з ключовими метриками у реальному часі. Візуалізація допомагає швидко побачити тренди та аномалії. Більшість ATS мають вбудовані інструменти для цього.</a:t>
            </a:r>
            <a:endParaRPr lang="en-US" sz="1550" dirty="0"/>
          </a:p>
        </p:txBody>
      </p:sp>
      <p:sp>
        <p:nvSpPr>
          <p:cNvPr id="8" name="Text 6"/>
          <p:cNvSpPr/>
          <p:nvPr/>
        </p:nvSpPr>
        <p:spPr>
          <a:xfrm>
            <a:off x="7414379" y="1995845"/>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02</a:t>
            </a:r>
            <a:endParaRPr lang="en-US" sz="1550" dirty="0"/>
          </a:p>
        </p:txBody>
      </p:sp>
      <p:sp>
        <p:nvSpPr>
          <p:cNvPr id="9" name="Shape 7"/>
          <p:cNvSpPr/>
          <p:nvPr/>
        </p:nvSpPr>
        <p:spPr>
          <a:xfrm>
            <a:off x="7414379" y="2310170"/>
            <a:ext cx="6422231" cy="22860"/>
          </a:xfrm>
          <a:prstGeom prst="rect">
            <a:avLst/>
          </a:prstGeom>
          <a:solidFill>
            <a:srgbClr val="438951"/>
          </a:solidFill>
          <a:ln/>
        </p:spPr>
      </p:sp>
      <p:sp>
        <p:nvSpPr>
          <p:cNvPr id="10" name="Text 8"/>
          <p:cNvSpPr/>
          <p:nvPr/>
        </p:nvSpPr>
        <p:spPr>
          <a:xfrm>
            <a:off x="7414379" y="2455069"/>
            <a:ext cx="2774037"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Пошук вузьких місць</a:t>
            </a:r>
            <a:endParaRPr lang="en-US" sz="1950" dirty="0"/>
          </a:p>
        </p:txBody>
      </p:sp>
      <p:sp>
        <p:nvSpPr>
          <p:cNvPr id="11" name="Text 9"/>
          <p:cNvSpPr/>
          <p:nvPr/>
        </p:nvSpPr>
        <p:spPr>
          <a:xfrm>
            <a:off x="7414379" y="2884289"/>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Де конверсія падає найбільше? Які джерела дають найменше якісних кандидатів? Які вакансії закриваються найдовше? Дані дають відповіді.</a:t>
            </a:r>
            <a:endParaRPr lang="en-US" sz="1550" dirty="0"/>
          </a:p>
        </p:txBody>
      </p:sp>
      <p:sp>
        <p:nvSpPr>
          <p:cNvPr id="12" name="Text 10"/>
          <p:cNvSpPr/>
          <p:nvPr/>
        </p:nvSpPr>
        <p:spPr>
          <a:xfrm>
            <a:off x="793790" y="4501634"/>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03</a:t>
            </a:r>
            <a:endParaRPr lang="en-US" sz="1550" dirty="0"/>
          </a:p>
        </p:txBody>
      </p:sp>
      <p:sp>
        <p:nvSpPr>
          <p:cNvPr id="13" name="Shape 11"/>
          <p:cNvSpPr/>
          <p:nvPr/>
        </p:nvSpPr>
        <p:spPr>
          <a:xfrm>
            <a:off x="793790" y="4815959"/>
            <a:ext cx="6422231" cy="22860"/>
          </a:xfrm>
          <a:prstGeom prst="rect">
            <a:avLst/>
          </a:prstGeom>
          <a:solidFill>
            <a:srgbClr val="438951"/>
          </a:solidFill>
          <a:ln/>
        </p:spPr>
      </p:sp>
      <p:sp>
        <p:nvSpPr>
          <p:cNvPr id="14" name="Text 12"/>
          <p:cNvSpPr/>
          <p:nvPr/>
        </p:nvSpPr>
        <p:spPr>
          <a:xfrm>
            <a:off x="793790" y="4960858"/>
            <a:ext cx="2953107"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Прогнозування потреб</a:t>
            </a:r>
            <a:endParaRPr lang="en-US" sz="1950" dirty="0"/>
          </a:p>
        </p:txBody>
      </p:sp>
      <p:sp>
        <p:nvSpPr>
          <p:cNvPr id="15" name="Text 13"/>
          <p:cNvSpPr/>
          <p:nvPr/>
        </p:nvSpPr>
        <p:spPr>
          <a:xfrm>
            <a:off x="793790" y="5390078"/>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Історичні дані дозволяють передбачити сезонність найму, планувати ресурси рекрутингової команди, закладати реалістичні терміни для бізнесу.</a:t>
            </a:r>
            <a:endParaRPr lang="en-US" sz="1550" dirty="0"/>
          </a:p>
        </p:txBody>
      </p:sp>
      <p:sp>
        <p:nvSpPr>
          <p:cNvPr id="16" name="Text 14"/>
          <p:cNvSpPr/>
          <p:nvPr/>
        </p:nvSpPr>
        <p:spPr>
          <a:xfrm>
            <a:off x="7414379" y="4501634"/>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04</a:t>
            </a:r>
            <a:endParaRPr lang="en-US" sz="1550" dirty="0"/>
          </a:p>
        </p:txBody>
      </p:sp>
      <p:sp>
        <p:nvSpPr>
          <p:cNvPr id="17" name="Shape 15"/>
          <p:cNvSpPr/>
          <p:nvPr/>
        </p:nvSpPr>
        <p:spPr>
          <a:xfrm>
            <a:off x="7414379" y="4815959"/>
            <a:ext cx="6422231" cy="22860"/>
          </a:xfrm>
          <a:prstGeom prst="rect">
            <a:avLst/>
          </a:prstGeom>
          <a:solidFill>
            <a:srgbClr val="438951"/>
          </a:solidFill>
          <a:ln/>
        </p:spPr>
      </p:sp>
      <p:sp>
        <p:nvSpPr>
          <p:cNvPr id="18" name="Text 16"/>
          <p:cNvSpPr/>
          <p:nvPr/>
        </p:nvSpPr>
        <p:spPr>
          <a:xfrm>
            <a:off x="7414379" y="4960858"/>
            <a:ext cx="2707838"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Звітність для бізнесу</a:t>
            </a:r>
            <a:endParaRPr lang="en-US" sz="1950" dirty="0"/>
          </a:p>
        </p:txBody>
      </p:sp>
      <p:sp>
        <p:nvSpPr>
          <p:cNvPr id="19" name="Text 17"/>
          <p:cNvSpPr/>
          <p:nvPr/>
        </p:nvSpPr>
        <p:spPr>
          <a:xfrm>
            <a:off x="7414379" y="5390078"/>
            <a:ext cx="642223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Демонструйте цінність рекрутингу через цифри: скільки грошей заощаджено завдяки оптимізації джерел, як покращився час закриття, який ROI від інвестицій в employer branding.</a:t>
            </a:r>
            <a:endParaRPr lang="en-US" sz="1550" dirty="0"/>
          </a:p>
        </p:txBody>
      </p:sp>
      <p:sp>
        <p:nvSpPr>
          <p:cNvPr id="20" name="Text 18"/>
          <p:cNvSpPr/>
          <p:nvPr/>
        </p:nvSpPr>
        <p:spPr>
          <a:xfrm>
            <a:off x="793790" y="7032308"/>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Пам'ятайте: метрики — це не самоціль, а інструмент для постійного вдосконалення. Регулярно переглядайте дані, експериментуйте з новими підходами та вимірюйте результати.</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420416"/>
            <a:ext cx="7366635"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Формування пропозиції про роботу</a:t>
            </a:r>
            <a:endParaRPr lang="en-US" sz="3100" dirty="0"/>
          </a:p>
        </p:txBody>
      </p:sp>
      <p:sp>
        <p:nvSpPr>
          <p:cNvPr id="3" name="Text 1"/>
          <p:cNvSpPr/>
          <p:nvPr/>
        </p:nvSpPr>
        <p:spPr>
          <a:xfrm>
            <a:off x="793790" y="2313384"/>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01</a:t>
            </a:r>
            <a:endParaRPr lang="en-US" sz="1550" dirty="0"/>
          </a:p>
        </p:txBody>
      </p:sp>
      <p:sp>
        <p:nvSpPr>
          <p:cNvPr id="4" name="Shape 2"/>
          <p:cNvSpPr/>
          <p:nvPr/>
        </p:nvSpPr>
        <p:spPr>
          <a:xfrm>
            <a:off x="793790" y="2627709"/>
            <a:ext cx="6422231" cy="22860"/>
          </a:xfrm>
          <a:prstGeom prst="rect">
            <a:avLst/>
          </a:prstGeom>
          <a:solidFill>
            <a:srgbClr val="438951"/>
          </a:solidFill>
          <a:ln/>
        </p:spPr>
      </p:sp>
      <p:sp>
        <p:nvSpPr>
          <p:cNvPr id="5" name="Text 3"/>
          <p:cNvSpPr/>
          <p:nvPr/>
        </p:nvSpPr>
        <p:spPr>
          <a:xfrm>
            <a:off x="793790" y="2772608"/>
            <a:ext cx="2486739"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Усне проговорення</a:t>
            </a:r>
            <a:endParaRPr lang="en-US" sz="1950" dirty="0"/>
          </a:p>
        </p:txBody>
      </p:sp>
      <p:sp>
        <p:nvSpPr>
          <p:cNvPr id="6" name="Text 4"/>
          <p:cNvSpPr/>
          <p:nvPr/>
        </p:nvSpPr>
        <p:spPr>
          <a:xfrm>
            <a:off x="793790" y="3201829"/>
            <a:ext cx="642223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Телефонна розмова або зустріч, де рекрутер озвучує основні умови роботи, перевіряє реакцію кандидата та готовність прийняти пропозицію. Це момент для відповідей на перші запитання.</a:t>
            </a:r>
            <a:endParaRPr lang="en-US" sz="1550" dirty="0"/>
          </a:p>
        </p:txBody>
      </p:sp>
      <p:sp>
        <p:nvSpPr>
          <p:cNvPr id="7" name="Text 5"/>
          <p:cNvSpPr/>
          <p:nvPr/>
        </p:nvSpPr>
        <p:spPr>
          <a:xfrm>
            <a:off x="7414379" y="2313384"/>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02</a:t>
            </a:r>
            <a:endParaRPr lang="en-US" sz="1550" dirty="0"/>
          </a:p>
        </p:txBody>
      </p:sp>
      <p:sp>
        <p:nvSpPr>
          <p:cNvPr id="8" name="Shape 6"/>
          <p:cNvSpPr/>
          <p:nvPr/>
        </p:nvSpPr>
        <p:spPr>
          <a:xfrm>
            <a:off x="7414379" y="2627709"/>
            <a:ext cx="6422231" cy="22860"/>
          </a:xfrm>
          <a:prstGeom prst="rect">
            <a:avLst/>
          </a:prstGeom>
          <a:solidFill>
            <a:srgbClr val="438951"/>
          </a:solidFill>
          <a:ln/>
        </p:spPr>
      </p:sp>
      <p:sp>
        <p:nvSpPr>
          <p:cNvPr id="9" name="Text 7"/>
          <p:cNvSpPr/>
          <p:nvPr/>
        </p:nvSpPr>
        <p:spPr>
          <a:xfrm>
            <a:off x="7414379" y="2772608"/>
            <a:ext cx="271212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Узгодження деталей</a:t>
            </a:r>
            <a:endParaRPr lang="en-US" sz="1950" dirty="0"/>
          </a:p>
        </p:txBody>
      </p:sp>
      <p:sp>
        <p:nvSpPr>
          <p:cNvPr id="10" name="Text 8"/>
          <p:cNvSpPr/>
          <p:nvPr/>
        </p:nvSpPr>
        <p:spPr>
          <a:xfrm>
            <a:off x="7414379" y="3201829"/>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Обговорення нюансів, які можуть вплинути на рішення: дата виходу, особливі побажання, необхідні уточнення. Рекрутер фіксує всі домовленості для подальшого оформлення.</a:t>
            </a:r>
            <a:endParaRPr lang="en-US" sz="1550" dirty="0"/>
          </a:p>
        </p:txBody>
      </p:sp>
      <p:sp>
        <p:nvSpPr>
          <p:cNvPr id="11" name="Text 9"/>
          <p:cNvSpPr/>
          <p:nvPr/>
        </p:nvSpPr>
        <p:spPr>
          <a:xfrm>
            <a:off x="793790" y="4819174"/>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03</a:t>
            </a:r>
            <a:endParaRPr lang="en-US" sz="1550" dirty="0"/>
          </a:p>
        </p:txBody>
      </p:sp>
      <p:sp>
        <p:nvSpPr>
          <p:cNvPr id="12" name="Shape 10"/>
          <p:cNvSpPr/>
          <p:nvPr/>
        </p:nvSpPr>
        <p:spPr>
          <a:xfrm>
            <a:off x="793790" y="5133499"/>
            <a:ext cx="6422231" cy="22860"/>
          </a:xfrm>
          <a:prstGeom prst="rect">
            <a:avLst/>
          </a:prstGeom>
          <a:solidFill>
            <a:srgbClr val="438951"/>
          </a:solidFill>
          <a:ln/>
        </p:spPr>
      </p:sp>
      <p:sp>
        <p:nvSpPr>
          <p:cNvPr id="13" name="Text 11"/>
          <p:cNvSpPr/>
          <p:nvPr/>
        </p:nvSpPr>
        <p:spPr>
          <a:xfrm>
            <a:off x="793790" y="5278398"/>
            <a:ext cx="2977277"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Письмове закріплення</a:t>
            </a:r>
            <a:endParaRPr lang="en-US" sz="1950" dirty="0"/>
          </a:p>
        </p:txBody>
      </p:sp>
      <p:sp>
        <p:nvSpPr>
          <p:cNvPr id="14" name="Text 12"/>
          <p:cNvSpPr/>
          <p:nvPr/>
        </p:nvSpPr>
        <p:spPr>
          <a:xfrm>
            <a:off x="793790" y="5707618"/>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Офіційний офер-лист з усіма умовами, який надсилається електронною поштою. Документ має бути чітким, структурованим та не викликати додаткових питань.</a:t>
            </a:r>
            <a:endParaRPr lang="en-US" sz="1550" dirty="0"/>
          </a:p>
        </p:txBody>
      </p:sp>
      <p:sp>
        <p:nvSpPr>
          <p:cNvPr id="15" name="Text 13"/>
          <p:cNvSpPr/>
          <p:nvPr/>
        </p:nvSpPr>
        <p:spPr>
          <a:xfrm>
            <a:off x="7414379" y="4819174"/>
            <a:ext cx="198358" cy="248007"/>
          </a:xfrm>
          <a:prstGeom prst="rect">
            <a:avLst/>
          </a:prstGeom>
          <a:noFill/>
          <a:ln/>
        </p:spPr>
        <p:txBody>
          <a:bodyPr wrap="none" lIns="0" tIns="0" rIns="0" bIns="0" rtlCol="0" anchor="t"/>
          <a:lstStyle/>
          <a:p>
            <a:pPr algn="l" indent="0" marL="0">
              <a:lnSpc>
                <a:spcPts val="2500"/>
              </a:lnSpc>
              <a:buNone/>
            </a:pPr>
            <a:r>
              <a:rPr lang="en-US" sz="1550" dirty="0">
                <a:solidFill>
                  <a:srgbClr val="405449"/>
                </a:solidFill>
                <a:latin typeface="Fraunces Light" pitchFamily="34" charset="0"/>
                <a:ea typeface="Fraunces Light" pitchFamily="34" charset="-122"/>
                <a:cs typeface="Fraunces Light" pitchFamily="34" charset="-120"/>
              </a:rPr>
              <a:t>04</a:t>
            </a:r>
            <a:endParaRPr lang="en-US" sz="1550" dirty="0"/>
          </a:p>
        </p:txBody>
      </p:sp>
      <p:sp>
        <p:nvSpPr>
          <p:cNvPr id="16" name="Shape 14"/>
          <p:cNvSpPr/>
          <p:nvPr/>
        </p:nvSpPr>
        <p:spPr>
          <a:xfrm>
            <a:off x="7414379" y="5133499"/>
            <a:ext cx="6422231" cy="22860"/>
          </a:xfrm>
          <a:prstGeom prst="rect">
            <a:avLst/>
          </a:prstGeom>
          <a:solidFill>
            <a:srgbClr val="438951"/>
          </a:solidFill>
          <a:ln/>
        </p:spPr>
      </p:sp>
      <p:sp>
        <p:nvSpPr>
          <p:cNvPr id="17" name="Text 15"/>
          <p:cNvSpPr/>
          <p:nvPr/>
        </p:nvSpPr>
        <p:spPr>
          <a:xfrm>
            <a:off x="7414379" y="5278398"/>
            <a:ext cx="3484840"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Підтвердження прийняття</a:t>
            </a:r>
            <a:endParaRPr lang="en-US" sz="1950" dirty="0"/>
          </a:p>
        </p:txBody>
      </p:sp>
      <p:sp>
        <p:nvSpPr>
          <p:cNvPr id="18" name="Text 16"/>
          <p:cNvSpPr/>
          <p:nvPr/>
        </p:nvSpPr>
        <p:spPr>
          <a:xfrm>
            <a:off x="7414379" y="5707618"/>
            <a:ext cx="6422231"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Кандидат підписує офер або надсилає письмове підтвердження. Важливо встановити чіткі терміни для відповіді та підтримувати контакт протягом цього періоду.</a:t>
            </a:r>
            <a:endParaRPr lang="en-US" sz="15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734020"/>
            <a:ext cx="9143286"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Ключові компоненти пропозиції про роботу</a:t>
            </a:r>
            <a:endParaRPr lang="en-US" sz="3100" dirty="0"/>
          </a:p>
        </p:txBody>
      </p:sp>
      <p:sp>
        <p:nvSpPr>
          <p:cNvPr id="3" name="Shape 1"/>
          <p:cNvSpPr/>
          <p:nvPr/>
        </p:nvSpPr>
        <p:spPr>
          <a:xfrm>
            <a:off x="793790" y="1626989"/>
            <a:ext cx="6422231" cy="3098006"/>
          </a:xfrm>
          <a:prstGeom prst="roundRect">
            <a:avLst>
              <a:gd name="adj" fmla="val 5766"/>
            </a:avLst>
          </a:prstGeom>
          <a:solidFill>
            <a:srgbClr val="E8F3E8"/>
          </a:solidFill>
          <a:ln/>
        </p:spPr>
      </p:sp>
      <p:sp>
        <p:nvSpPr>
          <p:cNvPr id="4" name="Shape 2"/>
          <p:cNvSpPr/>
          <p:nvPr/>
        </p:nvSpPr>
        <p:spPr>
          <a:xfrm>
            <a:off x="992148" y="1825347"/>
            <a:ext cx="595313" cy="595313"/>
          </a:xfrm>
          <a:prstGeom prst="roundRect">
            <a:avLst>
              <a:gd name="adj" fmla="val 15358451"/>
            </a:avLst>
          </a:prstGeom>
          <a:solidFill>
            <a:srgbClr val="438951"/>
          </a:solidFill>
          <a:ln/>
        </p:spPr>
      </p:sp>
      <p:pic>
        <p:nvPicPr>
          <p:cNvPr id="5" name="Image 0" descr="preencoded.png">    </p:cNvPr>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1155859" y="1988939"/>
            <a:ext cx="267891" cy="267891"/>
          </a:xfrm>
          <a:prstGeom prst="rect">
            <a:avLst/>
          </a:prstGeom>
        </p:spPr>
      </p:pic>
      <p:sp>
        <p:nvSpPr>
          <p:cNvPr id="6" name="Text 3"/>
          <p:cNvSpPr/>
          <p:nvPr/>
        </p:nvSpPr>
        <p:spPr>
          <a:xfrm>
            <a:off x="992148" y="2619018"/>
            <a:ext cx="260592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Посада та обов'язки</a:t>
            </a:r>
            <a:endParaRPr lang="en-US" sz="1950" dirty="0"/>
          </a:p>
        </p:txBody>
      </p:sp>
      <p:sp>
        <p:nvSpPr>
          <p:cNvPr id="7" name="Text 4"/>
          <p:cNvSpPr/>
          <p:nvPr/>
        </p:nvSpPr>
        <p:spPr>
          <a:xfrm>
            <a:off x="992148" y="3048238"/>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Офіційна назва позиції, короткий опис ключових функцій, підпорядкованість та рівень відповідальності. Має відповідати тому, що обговорювалось на співбесідах.</a:t>
            </a:r>
            <a:endParaRPr lang="en-US" sz="1550" dirty="0"/>
          </a:p>
        </p:txBody>
      </p:sp>
      <p:sp>
        <p:nvSpPr>
          <p:cNvPr id="8" name="Shape 5"/>
          <p:cNvSpPr/>
          <p:nvPr/>
        </p:nvSpPr>
        <p:spPr>
          <a:xfrm>
            <a:off x="7414379" y="1626989"/>
            <a:ext cx="6422231" cy="3098006"/>
          </a:xfrm>
          <a:prstGeom prst="roundRect">
            <a:avLst>
              <a:gd name="adj" fmla="val 5766"/>
            </a:avLst>
          </a:prstGeom>
          <a:solidFill>
            <a:srgbClr val="E8F3E8"/>
          </a:solidFill>
          <a:ln/>
        </p:spPr>
      </p:sp>
      <p:sp>
        <p:nvSpPr>
          <p:cNvPr id="9" name="Shape 6"/>
          <p:cNvSpPr/>
          <p:nvPr/>
        </p:nvSpPr>
        <p:spPr>
          <a:xfrm>
            <a:off x="7612737" y="1825347"/>
            <a:ext cx="595313" cy="595313"/>
          </a:xfrm>
          <a:prstGeom prst="roundRect">
            <a:avLst>
              <a:gd name="adj" fmla="val 15358451"/>
            </a:avLst>
          </a:prstGeom>
          <a:solidFill>
            <a:srgbClr val="438951"/>
          </a:solidFill>
          <a:ln/>
        </p:spPr>
      </p:sp>
      <p:pic>
        <p:nvPicPr>
          <p:cNvPr id="10" name="Image 1" descr="preencoded.png">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76448" y="1988939"/>
            <a:ext cx="267891" cy="267891"/>
          </a:xfrm>
          <a:prstGeom prst="rect">
            <a:avLst/>
          </a:prstGeom>
        </p:spPr>
      </p:pic>
      <p:sp>
        <p:nvSpPr>
          <p:cNvPr id="11" name="Text 7"/>
          <p:cNvSpPr/>
          <p:nvPr/>
        </p:nvSpPr>
        <p:spPr>
          <a:xfrm>
            <a:off x="7612737" y="2619018"/>
            <a:ext cx="3165396"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Деталізація винагороди</a:t>
            </a:r>
            <a:endParaRPr lang="en-US" sz="1950" dirty="0"/>
          </a:p>
        </p:txBody>
      </p:sp>
      <p:sp>
        <p:nvSpPr>
          <p:cNvPr id="12" name="Text 8"/>
          <p:cNvSpPr/>
          <p:nvPr/>
        </p:nvSpPr>
        <p:spPr>
          <a:xfrm>
            <a:off x="7612737" y="3048238"/>
            <a:ext cx="602551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Фіксована частина (оклад)</a:t>
            </a:r>
            <a:endParaRPr lang="en-US" sz="1550" dirty="0"/>
          </a:p>
        </p:txBody>
      </p:sp>
      <p:sp>
        <p:nvSpPr>
          <p:cNvPr id="13" name="Text 9"/>
          <p:cNvSpPr/>
          <p:nvPr/>
        </p:nvSpPr>
        <p:spPr>
          <a:xfrm>
            <a:off x="7612737" y="3435191"/>
            <a:ext cx="602551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Змінна частина (бонуси)</a:t>
            </a:r>
            <a:endParaRPr lang="en-US" sz="1550" dirty="0"/>
          </a:p>
        </p:txBody>
      </p:sp>
      <p:sp>
        <p:nvSpPr>
          <p:cNvPr id="14" name="Text 10"/>
          <p:cNvSpPr/>
          <p:nvPr/>
        </p:nvSpPr>
        <p:spPr>
          <a:xfrm>
            <a:off x="7612737" y="3822144"/>
            <a:ext cx="602551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Річні премії та KPI</a:t>
            </a:r>
            <a:endParaRPr lang="en-US" sz="1550" dirty="0"/>
          </a:p>
        </p:txBody>
      </p:sp>
      <p:sp>
        <p:nvSpPr>
          <p:cNvPr id="15" name="Text 11"/>
          <p:cNvSpPr/>
          <p:nvPr/>
        </p:nvSpPr>
        <p:spPr>
          <a:xfrm>
            <a:off x="7612737" y="4209098"/>
            <a:ext cx="602551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Періодичність виплат</a:t>
            </a:r>
            <a:endParaRPr lang="en-US" sz="1550" dirty="0"/>
          </a:p>
        </p:txBody>
      </p:sp>
      <p:sp>
        <p:nvSpPr>
          <p:cNvPr id="16" name="Shape 12"/>
          <p:cNvSpPr/>
          <p:nvPr/>
        </p:nvSpPr>
        <p:spPr>
          <a:xfrm>
            <a:off x="793790" y="4923353"/>
            <a:ext cx="6422231" cy="2572226"/>
          </a:xfrm>
          <a:prstGeom prst="roundRect">
            <a:avLst>
              <a:gd name="adj" fmla="val 6944"/>
            </a:avLst>
          </a:prstGeom>
          <a:solidFill>
            <a:srgbClr val="E8F3E8"/>
          </a:solidFill>
          <a:ln/>
        </p:spPr>
      </p:sp>
      <p:sp>
        <p:nvSpPr>
          <p:cNvPr id="17" name="Shape 13"/>
          <p:cNvSpPr/>
          <p:nvPr/>
        </p:nvSpPr>
        <p:spPr>
          <a:xfrm>
            <a:off x="992148" y="5121712"/>
            <a:ext cx="595313" cy="595313"/>
          </a:xfrm>
          <a:prstGeom prst="roundRect">
            <a:avLst>
              <a:gd name="adj" fmla="val 15358451"/>
            </a:avLst>
          </a:prstGeom>
          <a:solidFill>
            <a:srgbClr val="438951"/>
          </a:solidFill>
          <a:ln/>
        </p:spPr>
      </p:sp>
      <p:pic>
        <p:nvPicPr>
          <p:cNvPr id="18" name="Image 2" descr="preencoded.png">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5859" y="5285303"/>
            <a:ext cx="267891" cy="267891"/>
          </a:xfrm>
          <a:prstGeom prst="rect">
            <a:avLst/>
          </a:prstGeom>
        </p:spPr>
      </p:pic>
      <p:sp>
        <p:nvSpPr>
          <p:cNvPr id="19" name="Text 14"/>
          <p:cNvSpPr/>
          <p:nvPr/>
        </p:nvSpPr>
        <p:spPr>
          <a:xfrm>
            <a:off x="992148" y="5915382"/>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Соціальний пакет</a:t>
            </a:r>
            <a:endParaRPr lang="en-US" sz="1950" dirty="0"/>
          </a:p>
        </p:txBody>
      </p:sp>
      <p:sp>
        <p:nvSpPr>
          <p:cNvPr id="20" name="Text 15"/>
          <p:cNvSpPr/>
          <p:nvPr/>
        </p:nvSpPr>
        <p:spPr>
          <a:xfrm>
            <a:off x="992148" y="6344603"/>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Додаткові блага: медичне страхування, оплачуване навчання, компенсація спорту, корпоративний транспорт, харчування, інші переваги роботи в компанії.</a:t>
            </a:r>
            <a:endParaRPr lang="en-US" sz="1550" dirty="0"/>
          </a:p>
        </p:txBody>
      </p:sp>
      <p:sp>
        <p:nvSpPr>
          <p:cNvPr id="21" name="Shape 16"/>
          <p:cNvSpPr/>
          <p:nvPr/>
        </p:nvSpPr>
        <p:spPr>
          <a:xfrm>
            <a:off x="7414379" y="4923353"/>
            <a:ext cx="6422231" cy="2572226"/>
          </a:xfrm>
          <a:prstGeom prst="roundRect">
            <a:avLst>
              <a:gd name="adj" fmla="val 6944"/>
            </a:avLst>
          </a:prstGeom>
          <a:solidFill>
            <a:srgbClr val="E8F3E8"/>
          </a:solidFill>
          <a:ln/>
        </p:spPr>
      </p:sp>
      <p:sp>
        <p:nvSpPr>
          <p:cNvPr id="22" name="Shape 17"/>
          <p:cNvSpPr/>
          <p:nvPr/>
        </p:nvSpPr>
        <p:spPr>
          <a:xfrm>
            <a:off x="7612737" y="5121712"/>
            <a:ext cx="595313" cy="595313"/>
          </a:xfrm>
          <a:prstGeom prst="roundRect">
            <a:avLst>
              <a:gd name="adj" fmla="val 15358451"/>
            </a:avLst>
          </a:prstGeom>
          <a:solidFill>
            <a:srgbClr val="438951"/>
          </a:solidFill>
          <a:ln/>
        </p:spPr>
      </p:sp>
      <p:pic>
        <p:nvPicPr>
          <p:cNvPr id="23" name="Image 3" descr="preencoded.png">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76448" y="5285303"/>
            <a:ext cx="267891" cy="267891"/>
          </a:xfrm>
          <a:prstGeom prst="rect">
            <a:avLst/>
          </a:prstGeom>
        </p:spPr>
      </p:pic>
      <p:sp>
        <p:nvSpPr>
          <p:cNvPr id="24" name="Text 18"/>
          <p:cNvSpPr/>
          <p:nvPr/>
        </p:nvSpPr>
        <p:spPr>
          <a:xfrm>
            <a:off x="7612737" y="5915382"/>
            <a:ext cx="2480905"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Дата виходу</a:t>
            </a:r>
            <a:endParaRPr lang="en-US" sz="1950" dirty="0"/>
          </a:p>
        </p:txBody>
      </p:sp>
      <p:sp>
        <p:nvSpPr>
          <p:cNvPr id="25" name="Text 19"/>
          <p:cNvSpPr/>
          <p:nvPr/>
        </p:nvSpPr>
        <p:spPr>
          <a:xfrm>
            <a:off x="7612737" y="6344603"/>
            <a:ext cx="602551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Бажана та узгоджена дата першого робочого дня, термін для прийняття рішення про пропозицію, період випробувального терміну.</a:t>
            </a:r>
            <a:endParaRPr lang="en-US" sz="15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175058" y="610553"/>
            <a:ext cx="7543562" cy="430411"/>
          </a:xfrm>
          <a:prstGeom prst="rect">
            <a:avLst/>
          </a:prstGeom>
          <a:noFill/>
          <a:ln/>
        </p:spPr>
        <p:txBody>
          <a:bodyPr wrap="none" lIns="0" tIns="0" rIns="0" bIns="0" rtlCol="0" anchor="t"/>
          <a:lstStyle/>
          <a:p>
            <a:pPr algn="l" indent="0" marL="0">
              <a:lnSpc>
                <a:spcPts val="3350"/>
              </a:lnSpc>
              <a:buNone/>
            </a:pPr>
            <a:r>
              <a:rPr lang="en-US" sz="2700" b="1" dirty="0">
                <a:solidFill>
                  <a:srgbClr val="3B4540"/>
                </a:solidFill>
                <a:latin typeface="Fraunces Extra Bold" pitchFamily="34" charset="0"/>
                <a:ea typeface="Fraunces Extra Bold" pitchFamily="34" charset="-122"/>
                <a:cs typeface="Fraunces Extra Bold" pitchFamily="34" charset="-120"/>
              </a:rPr>
              <a:t>Стратегії переговорів про заробітну плату</a:t>
            </a:r>
            <a:endParaRPr lang="en-US" sz="2700" dirty="0"/>
          </a:p>
        </p:txBody>
      </p:sp>
      <p:sp>
        <p:nvSpPr>
          <p:cNvPr id="4" name="Shape 1"/>
          <p:cNvSpPr/>
          <p:nvPr/>
        </p:nvSpPr>
        <p:spPr>
          <a:xfrm>
            <a:off x="6175058" y="1299210"/>
            <a:ext cx="7766685" cy="1313140"/>
          </a:xfrm>
          <a:prstGeom prst="roundRect">
            <a:avLst>
              <a:gd name="adj" fmla="val 8356"/>
            </a:avLst>
          </a:prstGeom>
          <a:solidFill>
            <a:srgbClr val="FAFFFA"/>
          </a:solidFill>
          <a:ln w="22860">
            <a:solidFill>
              <a:srgbClr val="CED9CE"/>
            </a:solidFill>
            <a:prstDash val="solid"/>
          </a:ln>
        </p:spPr>
      </p:sp>
      <p:sp>
        <p:nvSpPr>
          <p:cNvPr id="5" name="Shape 2"/>
          <p:cNvSpPr/>
          <p:nvPr/>
        </p:nvSpPr>
        <p:spPr>
          <a:xfrm>
            <a:off x="6152198" y="1299210"/>
            <a:ext cx="91440" cy="1313140"/>
          </a:xfrm>
          <a:prstGeom prst="roundRect">
            <a:avLst>
              <a:gd name="adj" fmla="val 169457"/>
            </a:avLst>
          </a:prstGeom>
          <a:solidFill>
            <a:srgbClr val="438951"/>
          </a:solidFill>
          <a:ln/>
        </p:spPr>
      </p:sp>
      <p:sp>
        <p:nvSpPr>
          <p:cNvPr id="6" name="Text 3"/>
          <p:cNvSpPr/>
          <p:nvPr/>
        </p:nvSpPr>
        <p:spPr>
          <a:xfrm>
            <a:off x="6438662" y="1494234"/>
            <a:ext cx="2993112" cy="269081"/>
          </a:xfrm>
          <a:prstGeom prst="rect">
            <a:avLst/>
          </a:prstGeom>
          <a:noFill/>
          <a:ln/>
        </p:spPr>
        <p:txBody>
          <a:bodyPr wrap="none" lIns="0" tIns="0" rIns="0" bIns="0" rtlCol="0" anchor="t"/>
          <a:lstStyle/>
          <a:p>
            <a:pPr algn="l" indent="0" marL="0">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Підготовка до переговорів</a:t>
            </a:r>
            <a:endParaRPr lang="en-US" sz="1650" dirty="0"/>
          </a:p>
        </p:txBody>
      </p:sp>
      <p:sp>
        <p:nvSpPr>
          <p:cNvPr id="7" name="Text 4"/>
          <p:cNvSpPr/>
          <p:nvPr/>
        </p:nvSpPr>
        <p:spPr>
          <a:xfrm>
            <a:off x="6438662" y="1866543"/>
            <a:ext cx="7308056" cy="550783"/>
          </a:xfrm>
          <a:prstGeom prst="rect">
            <a:avLst/>
          </a:prstGeom>
          <a:noFill/>
          <a:ln/>
        </p:spPr>
        <p:txBody>
          <a:bodyPr wrap="square" lIns="0" tIns="0" rIns="0" bIns="0" rtlCol="0" anchor="t"/>
          <a:lstStyle/>
          <a:p>
            <a:pPr algn="l" indent="0" marL="0">
              <a:lnSpc>
                <a:spcPts val="2150"/>
              </a:lnSpc>
              <a:buNone/>
            </a:pPr>
            <a:r>
              <a:rPr lang="en-US" sz="1350" dirty="0">
                <a:solidFill>
                  <a:srgbClr val="405449"/>
                </a:solidFill>
                <a:latin typeface="Nobile" pitchFamily="34" charset="0"/>
                <a:ea typeface="Nobile" pitchFamily="34" charset="-122"/>
                <a:cs typeface="Nobile" pitchFamily="34" charset="-120"/>
              </a:rPr>
              <a:t>Знайте ринкові ставки для позиції, визначте бюджетні рамки компанії, зрозумійте очікування кандидата. Готуйтеся аргументувати кожну цифру.</a:t>
            </a:r>
            <a:endParaRPr lang="en-US" sz="1350" dirty="0"/>
          </a:p>
        </p:txBody>
      </p:sp>
      <p:sp>
        <p:nvSpPr>
          <p:cNvPr id="8" name="Shape 5"/>
          <p:cNvSpPr/>
          <p:nvPr/>
        </p:nvSpPr>
        <p:spPr>
          <a:xfrm>
            <a:off x="6175058" y="2784515"/>
            <a:ext cx="7766685" cy="1588532"/>
          </a:xfrm>
          <a:prstGeom prst="roundRect">
            <a:avLst>
              <a:gd name="adj" fmla="val 6908"/>
            </a:avLst>
          </a:prstGeom>
          <a:solidFill>
            <a:srgbClr val="FAFFFA"/>
          </a:solidFill>
          <a:ln w="22860">
            <a:solidFill>
              <a:srgbClr val="CED9CE"/>
            </a:solidFill>
            <a:prstDash val="solid"/>
          </a:ln>
        </p:spPr>
      </p:sp>
      <p:sp>
        <p:nvSpPr>
          <p:cNvPr id="9" name="Shape 6"/>
          <p:cNvSpPr/>
          <p:nvPr/>
        </p:nvSpPr>
        <p:spPr>
          <a:xfrm>
            <a:off x="6152198" y="2784515"/>
            <a:ext cx="91440" cy="1588532"/>
          </a:xfrm>
          <a:prstGeom prst="roundRect">
            <a:avLst>
              <a:gd name="adj" fmla="val 169457"/>
            </a:avLst>
          </a:prstGeom>
          <a:solidFill>
            <a:srgbClr val="438951"/>
          </a:solidFill>
          <a:ln/>
        </p:spPr>
      </p:sp>
      <p:sp>
        <p:nvSpPr>
          <p:cNvPr id="10" name="Text 7"/>
          <p:cNvSpPr/>
          <p:nvPr/>
        </p:nvSpPr>
        <p:spPr>
          <a:xfrm>
            <a:off x="6438662" y="2979539"/>
            <a:ext cx="2152055" cy="269081"/>
          </a:xfrm>
          <a:prstGeom prst="rect">
            <a:avLst/>
          </a:prstGeom>
          <a:noFill/>
          <a:ln/>
        </p:spPr>
        <p:txBody>
          <a:bodyPr wrap="none" lIns="0" tIns="0" rIns="0" bIns="0" rtlCol="0" anchor="t"/>
          <a:lstStyle/>
          <a:p>
            <a:pPr algn="l" indent="0" marL="0">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Методика якоря</a:t>
            </a:r>
            <a:endParaRPr lang="en-US" sz="1650" dirty="0"/>
          </a:p>
        </p:txBody>
      </p:sp>
      <p:sp>
        <p:nvSpPr>
          <p:cNvPr id="11" name="Text 8"/>
          <p:cNvSpPr/>
          <p:nvPr/>
        </p:nvSpPr>
        <p:spPr>
          <a:xfrm>
            <a:off x="6438662" y="3351848"/>
            <a:ext cx="7308056" cy="826175"/>
          </a:xfrm>
          <a:prstGeom prst="rect">
            <a:avLst/>
          </a:prstGeom>
          <a:noFill/>
          <a:ln/>
        </p:spPr>
        <p:txBody>
          <a:bodyPr wrap="square" lIns="0" tIns="0" rIns="0" bIns="0" rtlCol="0" anchor="t"/>
          <a:lstStyle/>
          <a:p>
            <a:pPr algn="l" indent="0" marL="0">
              <a:lnSpc>
                <a:spcPts val="2150"/>
              </a:lnSpc>
              <a:buNone/>
            </a:pPr>
            <a:r>
              <a:rPr lang="en-US" sz="1350" dirty="0">
                <a:solidFill>
                  <a:srgbClr val="405449"/>
                </a:solidFill>
                <a:latin typeface="Nobile" pitchFamily="34" charset="0"/>
                <a:ea typeface="Nobile" pitchFamily="34" charset="-122"/>
                <a:cs typeface="Nobile" pitchFamily="34" charset="-120"/>
              </a:rPr>
              <a:t>Хто першим називає цифру — встановлює точку відліку для переговорів. Краще дізнатись очікування кандидата на ранніх етапах, щоб уникнути розбіжностей наприкінці.</a:t>
            </a:r>
            <a:endParaRPr lang="en-US" sz="1350" dirty="0"/>
          </a:p>
        </p:txBody>
      </p:sp>
      <p:sp>
        <p:nvSpPr>
          <p:cNvPr id="12" name="Shape 9"/>
          <p:cNvSpPr/>
          <p:nvPr/>
        </p:nvSpPr>
        <p:spPr>
          <a:xfrm>
            <a:off x="6175058" y="4545211"/>
            <a:ext cx="7766685" cy="1588532"/>
          </a:xfrm>
          <a:prstGeom prst="roundRect">
            <a:avLst>
              <a:gd name="adj" fmla="val 6908"/>
            </a:avLst>
          </a:prstGeom>
          <a:solidFill>
            <a:srgbClr val="FAFFFA"/>
          </a:solidFill>
          <a:ln w="22860">
            <a:solidFill>
              <a:srgbClr val="CED9CE"/>
            </a:solidFill>
            <a:prstDash val="solid"/>
          </a:ln>
        </p:spPr>
      </p:sp>
      <p:sp>
        <p:nvSpPr>
          <p:cNvPr id="13" name="Shape 10"/>
          <p:cNvSpPr/>
          <p:nvPr/>
        </p:nvSpPr>
        <p:spPr>
          <a:xfrm>
            <a:off x="6152198" y="4545211"/>
            <a:ext cx="91440" cy="1588532"/>
          </a:xfrm>
          <a:prstGeom prst="roundRect">
            <a:avLst>
              <a:gd name="adj" fmla="val 169457"/>
            </a:avLst>
          </a:prstGeom>
          <a:solidFill>
            <a:srgbClr val="438951"/>
          </a:solidFill>
          <a:ln/>
        </p:spPr>
      </p:sp>
      <p:sp>
        <p:nvSpPr>
          <p:cNvPr id="14" name="Text 11"/>
          <p:cNvSpPr/>
          <p:nvPr/>
        </p:nvSpPr>
        <p:spPr>
          <a:xfrm>
            <a:off x="6438662" y="4740235"/>
            <a:ext cx="2152055" cy="269081"/>
          </a:xfrm>
          <a:prstGeom prst="rect">
            <a:avLst/>
          </a:prstGeom>
          <a:noFill/>
          <a:ln/>
        </p:spPr>
        <p:txBody>
          <a:bodyPr wrap="none" lIns="0" tIns="0" rIns="0" bIns="0" rtlCol="0" anchor="t"/>
          <a:lstStyle/>
          <a:p>
            <a:pPr algn="l" indent="0" marL="0">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Пакетний підхід</a:t>
            </a:r>
            <a:endParaRPr lang="en-US" sz="1650" dirty="0"/>
          </a:p>
        </p:txBody>
      </p:sp>
      <p:sp>
        <p:nvSpPr>
          <p:cNvPr id="15" name="Text 12"/>
          <p:cNvSpPr/>
          <p:nvPr/>
        </p:nvSpPr>
        <p:spPr>
          <a:xfrm>
            <a:off x="6438662" y="5112544"/>
            <a:ext cx="7308056" cy="826175"/>
          </a:xfrm>
          <a:prstGeom prst="rect">
            <a:avLst/>
          </a:prstGeom>
          <a:noFill/>
          <a:ln/>
        </p:spPr>
        <p:txBody>
          <a:bodyPr wrap="square" lIns="0" tIns="0" rIns="0" bIns="0" rtlCol="0" anchor="t"/>
          <a:lstStyle/>
          <a:p>
            <a:pPr algn="l" indent="0" marL="0">
              <a:lnSpc>
                <a:spcPts val="2150"/>
              </a:lnSpc>
              <a:buNone/>
            </a:pPr>
            <a:r>
              <a:rPr lang="en-US" sz="1350" dirty="0">
                <a:solidFill>
                  <a:srgbClr val="405449"/>
                </a:solidFill>
                <a:latin typeface="Nobile" pitchFamily="34" charset="0"/>
                <a:ea typeface="Nobile" pitchFamily="34" charset="-122"/>
                <a:cs typeface="Nobile" pitchFamily="34" charset="-120"/>
              </a:rPr>
              <a:t>Розглядайте винагороду комплексно: не лише оклад, а й бонуси, соцпакет, можливості розвитку. Іноді менший оклад компенсується кращими додатковими благами.</a:t>
            </a:r>
            <a:endParaRPr lang="en-US" sz="1350" dirty="0"/>
          </a:p>
        </p:txBody>
      </p:sp>
      <p:sp>
        <p:nvSpPr>
          <p:cNvPr id="16" name="Shape 13"/>
          <p:cNvSpPr/>
          <p:nvPr/>
        </p:nvSpPr>
        <p:spPr>
          <a:xfrm>
            <a:off x="6175058" y="6305907"/>
            <a:ext cx="7766685" cy="1313140"/>
          </a:xfrm>
          <a:prstGeom prst="roundRect">
            <a:avLst>
              <a:gd name="adj" fmla="val 8356"/>
            </a:avLst>
          </a:prstGeom>
          <a:solidFill>
            <a:srgbClr val="FAFFFA"/>
          </a:solidFill>
          <a:ln w="22860">
            <a:solidFill>
              <a:srgbClr val="CED9CE"/>
            </a:solidFill>
            <a:prstDash val="solid"/>
          </a:ln>
        </p:spPr>
      </p:sp>
      <p:sp>
        <p:nvSpPr>
          <p:cNvPr id="17" name="Shape 14"/>
          <p:cNvSpPr/>
          <p:nvPr/>
        </p:nvSpPr>
        <p:spPr>
          <a:xfrm>
            <a:off x="6152198" y="6305907"/>
            <a:ext cx="91440" cy="1313140"/>
          </a:xfrm>
          <a:prstGeom prst="roundRect">
            <a:avLst>
              <a:gd name="adj" fmla="val 169457"/>
            </a:avLst>
          </a:prstGeom>
          <a:solidFill>
            <a:srgbClr val="438951"/>
          </a:solidFill>
          <a:ln/>
        </p:spPr>
      </p:sp>
      <p:sp>
        <p:nvSpPr>
          <p:cNvPr id="18" name="Text 15"/>
          <p:cNvSpPr/>
          <p:nvPr/>
        </p:nvSpPr>
        <p:spPr>
          <a:xfrm>
            <a:off x="6438662" y="6500932"/>
            <a:ext cx="2532578" cy="269081"/>
          </a:xfrm>
          <a:prstGeom prst="rect">
            <a:avLst/>
          </a:prstGeom>
          <a:noFill/>
          <a:ln/>
        </p:spPr>
        <p:txBody>
          <a:bodyPr wrap="none" lIns="0" tIns="0" rIns="0" bIns="0" rtlCol="0" anchor="t"/>
          <a:lstStyle/>
          <a:p>
            <a:pPr algn="l" indent="0" marL="0">
              <a:lnSpc>
                <a:spcPts val="2100"/>
              </a:lnSpc>
              <a:buNone/>
            </a:pPr>
            <a:r>
              <a:rPr lang="en-US" sz="1650" b="1" dirty="0">
                <a:solidFill>
                  <a:srgbClr val="405449"/>
                </a:solidFill>
                <a:latin typeface="Fraunces Extra Bold" pitchFamily="34" charset="0"/>
                <a:ea typeface="Fraunces Extra Bold" pitchFamily="34" charset="-122"/>
                <a:cs typeface="Fraunces Extra Bold" pitchFamily="34" charset="-120"/>
              </a:rPr>
              <a:t>Прозорість та чесність</a:t>
            </a:r>
            <a:endParaRPr lang="en-US" sz="1650" dirty="0"/>
          </a:p>
        </p:txBody>
      </p:sp>
      <p:sp>
        <p:nvSpPr>
          <p:cNvPr id="19" name="Text 16"/>
          <p:cNvSpPr/>
          <p:nvPr/>
        </p:nvSpPr>
        <p:spPr>
          <a:xfrm>
            <a:off x="6438662" y="6873240"/>
            <a:ext cx="7308056" cy="550783"/>
          </a:xfrm>
          <a:prstGeom prst="rect">
            <a:avLst/>
          </a:prstGeom>
          <a:noFill/>
          <a:ln/>
        </p:spPr>
        <p:txBody>
          <a:bodyPr wrap="square" lIns="0" tIns="0" rIns="0" bIns="0" rtlCol="0" anchor="t"/>
          <a:lstStyle/>
          <a:p>
            <a:pPr algn="l" indent="0" marL="0">
              <a:lnSpc>
                <a:spcPts val="2150"/>
              </a:lnSpc>
              <a:buNone/>
            </a:pPr>
            <a:r>
              <a:rPr lang="en-US" sz="1350" dirty="0">
                <a:solidFill>
                  <a:srgbClr val="405449"/>
                </a:solidFill>
                <a:latin typeface="Nobile" pitchFamily="34" charset="0"/>
                <a:ea typeface="Nobile" pitchFamily="34" charset="-122"/>
                <a:cs typeface="Nobile" pitchFamily="34" charset="-120"/>
              </a:rPr>
              <a:t>Будьте відкритими щодо можливостей компанії. Обіцяйте лише те, що можете виконати. Довіра на цьому етапі визначає довгострокову лояльність.</a:t>
            </a:r>
            <a:endParaRPr lang="en-US" sz="13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2043470"/>
            <a:ext cx="7609403"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Робота із запереченнями кандидата</a:t>
            </a:r>
            <a:endParaRPr lang="en-US" sz="3100" dirty="0"/>
          </a:p>
        </p:txBody>
      </p:sp>
      <p:sp>
        <p:nvSpPr>
          <p:cNvPr id="3" name="Text 1"/>
          <p:cNvSpPr/>
          <p:nvPr/>
        </p:nvSpPr>
        <p:spPr>
          <a:xfrm>
            <a:off x="793790" y="3035618"/>
            <a:ext cx="3124319" cy="372070"/>
          </a:xfrm>
          <a:prstGeom prst="rect">
            <a:avLst/>
          </a:prstGeom>
          <a:noFill/>
          <a:ln/>
        </p:spPr>
        <p:txBody>
          <a:bodyPr wrap="none" lIns="0" tIns="0" rIns="0" bIns="0" rtlCol="0" anchor="t"/>
          <a:lstStyle/>
          <a:p>
            <a:pPr algn="l" indent="0" marL="0">
              <a:lnSpc>
                <a:spcPts val="2900"/>
              </a:lnSpc>
              <a:buNone/>
            </a:pPr>
            <a:r>
              <a:rPr lang="en-US" sz="2300" b="1" dirty="0">
                <a:solidFill>
                  <a:srgbClr val="3B4540"/>
                </a:solidFill>
                <a:latin typeface="Fraunces Extra Bold" pitchFamily="34" charset="0"/>
                <a:ea typeface="Fraunces Extra Bold" pitchFamily="34" charset="-122"/>
                <a:cs typeface="Fraunces Extra Bold" pitchFamily="34" charset="-120"/>
              </a:rPr>
              <a:t>Типові заперечення</a:t>
            </a:r>
            <a:endParaRPr lang="en-US" sz="2300" dirty="0"/>
          </a:p>
        </p:txBody>
      </p:sp>
      <p:sp>
        <p:nvSpPr>
          <p:cNvPr id="4" name="Text 2"/>
          <p:cNvSpPr/>
          <p:nvPr/>
        </p:nvSpPr>
        <p:spPr>
          <a:xfrm>
            <a:off x="793790" y="3606046"/>
            <a:ext cx="4926568"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Недостатня заробітна плата</a:t>
            </a:r>
            <a:endParaRPr lang="en-US" sz="1550" dirty="0"/>
          </a:p>
        </p:txBody>
      </p:sp>
      <p:sp>
        <p:nvSpPr>
          <p:cNvPr id="5" name="Text 3"/>
          <p:cNvSpPr/>
          <p:nvPr/>
        </p:nvSpPr>
        <p:spPr>
          <a:xfrm>
            <a:off x="793790" y="3992999"/>
            <a:ext cx="4926568"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Невигідні умови роботи</a:t>
            </a:r>
            <a:endParaRPr lang="en-US" sz="1550" dirty="0"/>
          </a:p>
        </p:txBody>
      </p:sp>
      <p:sp>
        <p:nvSpPr>
          <p:cNvPr id="6" name="Text 4"/>
          <p:cNvSpPr/>
          <p:nvPr/>
        </p:nvSpPr>
        <p:spPr>
          <a:xfrm>
            <a:off x="793790" y="4379952"/>
            <a:ext cx="4926568"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Далека локація офісу</a:t>
            </a:r>
            <a:endParaRPr lang="en-US" sz="1550" dirty="0"/>
          </a:p>
        </p:txBody>
      </p:sp>
      <p:sp>
        <p:nvSpPr>
          <p:cNvPr id="7" name="Text 5"/>
          <p:cNvSpPr/>
          <p:nvPr/>
        </p:nvSpPr>
        <p:spPr>
          <a:xfrm>
            <a:off x="793790" y="4766905"/>
            <a:ext cx="4926568"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Сумніви щодо компанії</a:t>
            </a:r>
            <a:endParaRPr lang="en-US" sz="1550" dirty="0"/>
          </a:p>
        </p:txBody>
      </p:sp>
      <p:sp>
        <p:nvSpPr>
          <p:cNvPr id="8" name="Text 6"/>
          <p:cNvSpPr/>
          <p:nvPr/>
        </p:nvSpPr>
        <p:spPr>
          <a:xfrm>
            <a:off x="793790" y="5153858"/>
            <a:ext cx="4926568"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Наявність інших пропозицій</a:t>
            </a:r>
            <a:endParaRPr lang="en-US" sz="1550" dirty="0"/>
          </a:p>
        </p:txBody>
      </p:sp>
      <p:sp>
        <p:nvSpPr>
          <p:cNvPr id="9" name="Text 7"/>
          <p:cNvSpPr/>
          <p:nvPr/>
        </p:nvSpPr>
        <p:spPr>
          <a:xfrm>
            <a:off x="793790" y="5540812"/>
            <a:ext cx="4926568"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Особисті обставини</a:t>
            </a:r>
            <a:endParaRPr lang="en-US" sz="1550" dirty="0"/>
          </a:p>
        </p:txBody>
      </p:sp>
      <p:sp>
        <p:nvSpPr>
          <p:cNvPr id="10" name="Text 8"/>
          <p:cNvSpPr/>
          <p:nvPr/>
        </p:nvSpPr>
        <p:spPr>
          <a:xfrm>
            <a:off x="6212086" y="3035618"/>
            <a:ext cx="3382208" cy="372070"/>
          </a:xfrm>
          <a:prstGeom prst="rect">
            <a:avLst/>
          </a:prstGeom>
          <a:noFill/>
          <a:ln/>
        </p:spPr>
        <p:txBody>
          <a:bodyPr wrap="none" lIns="0" tIns="0" rIns="0" bIns="0" rtlCol="0" anchor="t"/>
          <a:lstStyle/>
          <a:p>
            <a:pPr algn="l" indent="0" marL="0">
              <a:lnSpc>
                <a:spcPts val="2900"/>
              </a:lnSpc>
              <a:buNone/>
            </a:pPr>
            <a:r>
              <a:rPr lang="en-US" sz="2300" b="1" dirty="0">
                <a:solidFill>
                  <a:srgbClr val="3B4540"/>
                </a:solidFill>
                <a:latin typeface="Fraunces Extra Bold" pitchFamily="34" charset="0"/>
                <a:ea typeface="Fraunces Extra Bold" pitchFamily="34" charset="-122"/>
                <a:cs typeface="Fraunces Extra Bold" pitchFamily="34" charset="-120"/>
              </a:rPr>
              <a:t>Як працювати з ними</a:t>
            </a:r>
            <a:endParaRPr lang="en-US" sz="2300" dirty="0"/>
          </a:p>
        </p:txBody>
      </p:sp>
      <p:sp>
        <p:nvSpPr>
          <p:cNvPr id="11" name="Text 9"/>
          <p:cNvSpPr/>
          <p:nvPr/>
        </p:nvSpPr>
        <p:spPr>
          <a:xfrm>
            <a:off x="6212086" y="3606046"/>
            <a:ext cx="7632025"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Активно слухайте та уточнюйте справжню причину сумнівів. Часто поверхневе заперечення приховує глибші побоювання. Задавайте відкриті питання: "Що саме вас турбує?" або "Які умови зробили б цю пропозицію ідеальною для вас?"</a:t>
            </a:r>
            <a:endParaRPr lang="en-US" sz="1550" dirty="0"/>
          </a:p>
        </p:txBody>
      </p:sp>
      <p:sp>
        <p:nvSpPr>
          <p:cNvPr id="12" name="Text 10"/>
          <p:cNvSpPr/>
          <p:nvPr/>
        </p:nvSpPr>
        <p:spPr>
          <a:xfrm>
            <a:off x="6212086" y="5054798"/>
            <a:ext cx="7632025" cy="95261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Пропонуйте рішення в межах можливостей компанії. Якщо неможливо збільшити оклад, розгляньте інші опції: гнучкий графік, додаткові дні відпустки, швидший перегляд зарплати після випробувального терміну.</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220986"/>
            <a:ext cx="7556421" cy="992267"/>
          </a:xfrm>
          <a:prstGeom prst="rect">
            <a:avLst/>
          </a:prstGeom>
          <a:noFill/>
          <a:ln/>
        </p:spPr>
        <p:txBody>
          <a:bodyPr wrap="squar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Контр-пропозиція від поточного роботодавця</a:t>
            </a:r>
            <a:endParaRPr lang="en-US" sz="3100" dirty="0"/>
          </a:p>
        </p:txBody>
      </p:sp>
      <p:sp>
        <p:nvSpPr>
          <p:cNvPr id="4" name="Text 1"/>
          <p:cNvSpPr/>
          <p:nvPr/>
        </p:nvSpPr>
        <p:spPr>
          <a:xfrm>
            <a:off x="793790" y="2510909"/>
            <a:ext cx="7556421" cy="127015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Контр-офер — це ситуація, коли поточний роботодавець кандидата дізнається про його наміри звільнитись та пропонує покращені умови для утримання. Це один з найбільших викликів на фінальному етапі рекрутингу.</a:t>
            </a:r>
            <a:endParaRPr lang="en-US" sz="1550" dirty="0"/>
          </a:p>
        </p:txBody>
      </p:sp>
      <p:sp>
        <p:nvSpPr>
          <p:cNvPr id="5" name="Text 2"/>
          <p:cNvSpPr/>
          <p:nvPr/>
        </p:nvSpPr>
        <p:spPr>
          <a:xfrm>
            <a:off x="793790" y="4103489"/>
            <a:ext cx="2353389" cy="654963"/>
          </a:xfrm>
          <a:prstGeom prst="rect">
            <a:avLst/>
          </a:prstGeom>
          <a:noFill/>
          <a:ln/>
        </p:spPr>
        <p:txBody>
          <a:bodyPr wrap="none" lIns="0" tIns="0" rIns="0" bIns="0" rtlCol="0" anchor="t"/>
          <a:lstStyle/>
          <a:p>
            <a:pPr algn="ctr" indent="0" marL="0">
              <a:lnSpc>
                <a:spcPts val="5150"/>
              </a:lnSpc>
              <a:buNone/>
            </a:pPr>
            <a:r>
              <a:rPr lang="en-US" sz="5150" b="1" dirty="0">
                <a:solidFill>
                  <a:srgbClr val="405449"/>
                </a:solidFill>
                <a:latin typeface="Fraunces Extra Bold" pitchFamily="34" charset="0"/>
                <a:ea typeface="Fraunces Extra Bold" pitchFamily="34" charset="-122"/>
                <a:cs typeface="Fraunces Extra Bold" pitchFamily="34" charset="-120"/>
              </a:rPr>
              <a:t>50%</a:t>
            </a:r>
            <a:endParaRPr lang="en-US" sz="5150" dirty="0"/>
          </a:p>
        </p:txBody>
      </p:sp>
      <p:sp>
        <p:nvSpPr>
          <p:cNvPr id="6" name="Text 3"/>
          <p:cNvSpPr/>
          <p:nvPr/>
        </p:nvSpPr>
        <p:spPr>
          <a:xfrm>
            <a:off x="793790" y="5006459"/>
            <a:ext cx="2353389" cy="930473"/>
          </a:xfrm>
          <a:prstGeom prst="rect">
            <a:avLst/>
          </a:prstGeom>
          <a:noFill/>
          <a:ln/>
        </p:spPr>
        <p:txBody>
          <a:bodyPr wrap="square" lIns="0" tIns="0" rIns="0" bIns="0" rtlCol="0" anchor="t"/>
          <a:lstStyle/>
          <a:p>
            <a:pPr algn="ctr"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кандидатів отримують контр-офер</a:t>
            </a:r>
            <a:endParaRPr lang="en-US" sz="1950" dirty="0"/>
          </a:p>
        </p:txBody>
      </p:sp>
      <p:sp>
        <p:nvSpPr>
          <p:cNvPr id="7" name="Text 4"/>
          <p:cNvSpPr/>
          <p:nvPr/>
        </p:nvSpPr>
        <p:spPr>
          <a:xfrm>
            <a:off x="793790" y="6055995"/>
            <a:ext cx="2353389" cy="635079"/>
          </a:xfrm>
          <a:prstGeom prst="rect">
            <a:avLst/>
          </a:prstGeom>
          <a:noFill/>
          <a:ln/>
        </p:spPr>
        <p:txBody>
          <a:bodyPr wrap="square" lIns="0" tIns="0" rIns="0" bIns="0" rtlCol="0" anchor="t"/>
          <a:lstStyle/>
          <a:p>
            <a:pPr algn="ctr" indent="0" marL="0">
              <a:lnSpc>
                <a:spcPts val="2500"/>
              </a:lnSpc>
              <a:buNone/>
            </a:pPr>
            <a:r>
              <a:rPr lang="en-US" sz="1550" dirty="0">
                <a:solidFill>
                  <a:srgbClr val="405449"/>
                </a:solidFill>
                <a:latin typeface="Nobile" pitchFamily="34" charset="0"/>
                <a:ea typeface="Nobile" pitchFamily="34" charset="-122"/>
                <a:cs typeface="Nobile" pitchFamily="34" charset="-120"/>
              </a:rPr>
              <a:t>після повідомлення про звільнення</a:t>
            </a:r>
            <a:endParaRPr lang="en-US" sz="1550" dirty="0"/>
          </a:p>
        </p:txBody>
      </p:sp>
      <p:sp>
        <p:nvSpPr>
          <p:cNvPr id="8" name="Text 5"/>
          <p:cNvSpPr/>
          <p:nvPr/>
        </p:nvSpPr>
        <p:spPr>
          <a:xfrm>
            <a:off x="3395186" y="4103489"/>
            <a:ext cx="2353508" cy="654963"/>
          </a:xfrm>
          <a:prstGeom prst="rect">
            <a:avLst/>
          </a:prstGeom>
          <a:noFill/>
          <a:ln/>
        </p:spPr>
        <p:txBody>
          <a:bodyPr wrap="none" lIns="0" tIns="0" rIns="0" bIns="0" rtlCol="0" anchor="t"/>
          <a:lstStyle/>
          <a:p>
            <a:pPr algn="ctr" indent="0" marL="0">
              <a:lnSpc>
                <a:spcPts val="5150"/>
              </a:lnSpc>
              <a:buNone/>
            </a:pPr>
            <a:r>
              <a:rPr lang="en-US" sz="5150" b="1" dirty="0">
                <a:solidFill>
                  <a:srgbClr val="405449"/>
                </a:solidFill>
                <a:latin typeface="Fraunces Extra Bold" pitchFamily="34" charset="0"/>
                <a:ea typeface="Fraunces Extra Bold" pitchFamily="34" charset="-122"/>
                <a:cs typeface="Fraunces Extra Bold" pitchFamily="34" charset="-120"/>
              </a:rPr>
              <a:t>80%</a:t>
            </a:r>
            <a:endParaRPr lang="en-US" sz="5150" dirty="0"/>
          </a:p>
        </p:txBody>
      </p:sp>
      <p:sp>
        <p:nvSpPr>
          <p:cNvPr id="9" name="Text 6"/>
          <p:cNvSpPr/>
          <p:nvPr/>
        </p:nvSpPr>
        <p:spPr>
          <a:xfrm>
            <a:off x="3395186" y="5006459"/>
            <a:ext cx="2353508" cy="930473"/>
          </a:xfrm>
          <a:prstGeom prst="rect">
            <a:avLst/>
          </a:prstGeom>
          <a:noFill/>
          <a:ln/>
        </p:spPr>
        <p:txBody>
          <a:bodyPr wrap="square" lIns="0" tIns="0" rIns="0" bIns="0" rtlCol="0" anchor="t"/>
          <a:lstStyle/>
          <a:p>
            <a:pPr algn="ctr"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приймають контр-пропозицію</a:t>
            </a:r>
            <a:endParaRPr lang="en-US" sz="1950" dirty="0"/>
          </a:p>
        </p:txBody>
      </p:sp>
      <p:sp>
        <p:nvSpPr>
          <p:cNvPr id="10" name="Text 7"/>
          <p:cNvSpPr/>
          <p:nvPr/>
        </p:nvSpPr>
        <p:spPr>
          <a:xfrm>
            <a:off x="3395186" y="6055995"/>
            <a:ext cx="2353508" cy="952619"/>
          </a:xfrm>
          <a:prstGeom prst="rect">
            <a:avLst/>
          </a:prstGeom>
          <a:noFill/>
          <a:ln/>
        </p:spPr>
        <p:txBody>
          <a:bodyPr wrap="square" lIns="0" tIns="0" rIns="0" bIns="0" rtlCol="0" anchor="t"/>
          <a:lstStyle/>
          <a:p>
            <a:pPr algn="ctr" indent="0" marL="0">
              <a:lnSpc>
                <a:spcPts val="2500"/>
              </a:lnSpc>
              <a:buNone/>
            </a:pPr>
            <a:r>
              <a:rPr lang="en-US" sz="1550" dirty="0">
                <a:solidFill>
                  <a:srgbClr val="405449"/>
                </a:solidFill>
                <a:latin typeface="Nobile" pitchFamily="34" charset="0"/>
                <a:ea typeface="Nobile" pitchFamily="34" charset="-122"/>
                <a:cs typeface="Nobile" pitchFamily="34" charset="-120"/>
              </a:rPr>
              <a:t>залишаючись на поточному місці роботи</a:t>
            </a:r>
            <a:endParaRPr lang="en-US" sz="1550" dirty="0"/>
          </a:p>
        </p:txBody>
      </p:sp>
      <p:sp>
        <p:nvSpPr>
          <p:cNvPr id="11" name="Text 8"/>
          <p:cNvSpPr/>
          <p:nvPr/>
        </p:nvSpPr>
        <p:spPr>
          <a:xfrm>
            <a:off x="5996702" y="4103489"/>
            <a:ext cx="2353389" cy="654963"/>
          </a:xfrm>
          <a:prstGeom prst="rect">
            <a:avLst/>
          </a:prstGeom>
          <a:noFill/>
          <a:ln/>
        </p:spPr>
        <p:txBody>
          <a:bodyPr wrap="none" lIns="0" tIns="0" rIns="0" bIns="0" rtlCol="0" anchor="t"/>
          <a:lstStyle/>
          <a:p>
            <a:pPr algn="ctr" indent="0" marL="0">
              <a:lnSpc>
                <a:spcPts val="5150"/>
              </a:lnSpc>
              <a:buNone/>
            </a:pPr>
            <a:r>
              <a:rPr lang="en-US" sz="5150" b="1" dirty="0">
                <a:solidFill>
                  <a:srgbClr val="405449"/>
                </a:solidFill>
                <a:latin typeface="Fraunces Extra Bold" pitchFamily="34" charset="0"/>
                <a:ea typeface="Fraunces Extra Bold" pitchFamily="34" charset="-122"/>
                <a:cs typeface="Fraunces Extra Bold" pitchFamily="34" charset="-120"/>
              </a:rPr>
              <a:t>50%</a:t>
            </a:r>
            <a:endParaRPr lang="en-US" sz="5150" dirty="0"/>
          </a:p>
        </p:txBody>
      </p:sp>
      <p:sp>
        <p:nvSpPr>
          <p:cNvPr id="12" name="Text 9"/>
          <p:cNvSpPr/>
          <p:nvPr/>
        </p:nvSpPr>
        <p:spPr>
          <a:xfrm>
            <a:off x="5996702" y="5006459"/>
            <a:ext cx="2353389" cy="620316"/>
          </a:xfrm>
          <a:prstGeom prst="rect">
            <a:avLst/>
          </a:prstGeom>
          <a:noFill/>
          <a:ln/>
        </p:spPr>
        <p:txBody>
          <a:bodyPr wrap="square" lIns="0" tIns="0" rIns="0" bIns="0" rtlCol="0" anchor="t"/>
          <a:lstStyle/>
          <a:p>
            <a:pPr algn="ctr"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звільняються протягом року</a:t>
            </a:r>
            <a:endParaRPr lang="en-US" sz="1950" dirty="0"/>
          </a:p>
        </p:txBody>
      </p:sp>
      <p:sp>
        <p:nvSpPr>
          <p:cNvPr id="13" name="Text 10"/>
          <p:cNvSpPr/>
          <p:nvPr/>
        </p:nvSpPr>
        <p:spPr>
          <a:xfrm>
            <a:off x="5996702" y="5745837"/>
            <a:ext cx="2353389" cy="635079"/>
          </a:xfrm>
          <a:prstGeom prst="rect">
            <a:avLst/>
          </a:prstGeom>
          <a:noFill/>
          <a:ln/>
        </p:spPr>
        <p:txBody>
          <a:bodyPr wrap="square" lIns="0" tIns="0" rIns="0" bIns="0" rtlCol="0" anchor="t"/>
          <a:lstStyle/>
          <a:p>
            <a:pPr algn="ctr" indent="0" marL="0">
              <a:lnSpc>
                <a:spcPts val="2500"/>
              </a:lnSpc>
              <a:buNone/>
            </a:pPr>
            <a:r>
              <a:rPr lang="en-US" sz="1550" dirty="0">
                <a:solidFill>
                  <a:srgbClr val="405449"/>
                </a:solidFill>
                <a:latin typeface="Nobile" pitchFamily="34" charset="0"/>
                <a:ea typeface="Nobile" pitchFamily="34" charset="-122"/>
                <a:cs typeface="Nobile" pitchFamily="34" charset="-120"/>
              </a:rPr>
              <a:t>навіть після прийняття контр-офера</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711881"/>
            <a:ext cx="8556308" cy="496133"/>
          </a:xfrm>
          <a:prstGeom prst="rect">
            <a:avLst/>
          </a:prstGeom>
          <a:noFill/>
          <a:ln/>
        </p:spPr>
        <p:txBody>
          <a:bodyPr wrap="none" lIns="0" tIns="0" rIns="0" bIns="0" rtlCol="0" anchor="t"/>
          <a:lstStyle/>
          <a:p>
            <a:pPr algn="l" indent="0" marL="0">
              <a:lnSpc>
                <a:spcPts val="3900"/>
              </a:lnSpc>
              <a:buNone/>
            </a:pPr>
            <a:r>
              <a:rPr lang="en-US" sz="3100" b="1" dirty="0">
                <a:solidFill>
                  <a:srgbClr val="3B4540"/>
                </a:solidFill>
                <a:latin typeface="Fraunces Extra Bold" pitchFamily="34" charset="0"/>
                <a:ea typeface="Fraunces Extra Bold" pitchFamily="34" charset="-122"/>
                <a:cs typeface="Fraunces Extra Bold" pitchFamily="34" charset="-120"/>
              </a:rPr>
              <a:t>Психологія прийняття контр-пропозицій</a:t>
            </a:r>
            <a:endParaRPr lang="en-US" sz="3100" dirty="0"/>
          </a:p>
        </p:txBody>
      </p:sp>
      <p:sp>
        <p:nvSpPr>
          <p:cNvPr id="3" name="Shape 1"/>
          <p:cNvSpPr/>
          <p:nvPr/>
        </p:nvSpPr>
        <p:spPr>
          <a:xfrm>
            <a:off x="793790" y="2604849"/>
            <a:ext cx="6422231" cy="3054548"/>
          </a:xfrm>
          <a:prstGeom prst="roundRect">
            <a:avLst>
              <a:gd name="adj" fmla="val 5848"/>
            </a:avLst>
          </a:prstGeom>
          <a:solidFill>
            <a:srgbClr val="FAFFFA"/>
          </a:solidFill>
          <a:ln w="22860">
            <a:solidFill>
              <a:srgbClr val="CED9CE"/>
            </a:solidFill>
            <a:prstDash val="solid"/>
          </a:ln>
        </p:spPr>
      </p:sp>
      <p:sp>
        <p:nvSpPr>
          <p:cNvPr id="4" name="Text 2"/>
          <p:cNvSpPr/>
          <p:nvPr/>
        </p:nvSpPr>
        <p:spPr>
          <a:xfrm>
            <a:off x="1015008" y="2826068"/>
            <a:ext cx="4770834"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Чому люди приймають контр-офер?</a:t>
            </a:r>
            <a:endParaRPr lang="en-US" sz="1950" dirty="0"/>
          </a:p>
        </p:txBody>
      </p:sp>
      <p:sp>
        <p:nvSpPr>
          <p:cNvPr id="5" name="Text 3"/>
          <p:cNvSpPr/>
          <p:nvPr/>
        </p:nvSpPr>
        <p:spPr>
          <a:xfrm>
            <a:off x="1015008" y="3255288"/>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Страх змін та невідомості</a:t>
            </a:r>
            <a:endParaRPr lang="en-US" sz="1550" dirty="0"/>
          </a:p>
        </p:txBody>
      </p:sp>
      <p:sp>
        <p:nvSpPr>
          <p:cNvPr id="6" name="Text 4"/>
          <p:cNvSpPr/>
          <p:nvPr/>
        </p:nvSpPr>
        <p:spPr>
          <a:xfrm>
            <a:off x="1015008" y="3642241"/>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Емоційна прив'язаність до колег</a:t>
            </a:r>
            <a:endParaRPr lang="en-US" sz="1550" dirty="0"/>
          </a:p>
        </p:txBody>
      </p:sp>
      <p:sp>
        <p:nvSpPr>
          <p:cNvPr id="7" name="Text 5"/>
          <p:cNvSpPr/>
          <p:nvPr/>
        </p:nvSpPr>
        <p:spPr>
          <a:xfrm>
            <a:off x="1015008" y="4029194"/>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Відчуття визнання та цінності</a:t>
            </a:r>
            <a:endParaRPr lang="en-US" sz="1550" dirty="0"/>
          </a:p>
        </p:txBody>
      </p:sp>
      <p:sp>
        <p:nvSpPr>
          <p:cNvPr id="8" name="Text 6"/>
          <p:cNvSpPr/>
          <p:nvPr/>
        </p:nvSpPr>
        <p:spPr>
          <a:xfrm>
            <a:off x="1015008" y="4416147"/>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Комфорт звичного середовища</a:t>
            </a:r>
            <a:endParaRPr lang="en-US" sz="1550" dirty="0"/>
          </a:p>
        </p:txBody>
      </p:sp>
      <p:sp>
        <p:nvSpPr>
          <p:cNvPr id="9" name="Text 7"/>
          <p:cNvSpPr/>
          <p:nvPr/>
        </p:nvSpPr>
        <p:spPr>
          <a:xfrm>
            <a:off x="1015008" y="4803100"/>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Фінансові поліпшення без ризику</a:t>
            </a:r>
            <a:endParaRPr lang="en-US" sz="1550" dirty="0"/>
          </a:p>
        </p:txBody>
      </p:sp>
      <p:sp>
        <p:nvSpPr>
          <p:cNvPr id="10" name="Shape 8"/>
          <p:cNvSpPr/>
          <p:nvPr/>
        </p:nvSpPr>
        <p:spPr>
          <a:xfrm>
            <a:off x="7414379" y="2604849"/>
            <a:ext cx="6422231" cy="3054548"/>
          </a:xfrm>
          <a:prstGeom prst="roundRect">
            <a:avLst>
              <a:gd name="adj" fmla="val 5848"/>
            </a:avLst>
          </a:prstGeom>
          <a:solidFill>
            <a:srgbClr val="FAFFFA"/>
          </a:solidFill>
          <a:ln w="22860">
            <a:solidFill>
              <a:srgbClr val="CED9CE"/>
            </a:solidFill>
            <a:prstDash val="solid"/>
          </a:ln>
        </p:spPr>
      </p:sp>
      <p:sp>
        <p:nvSpPr>
          <p:cNvPr id="11" name="Text 9"/>
          <p:cNvSpPr/>
          <p:nvPr/>
        </p:nvSpPr>
        <p:spPr>
          <a:xfrm>
            <a:off x="7635597" y="2826068"/>
            <a:ext cx="3412331" cy="310158"/>
          </a:xfrm>
          <a:prstGeom prst="rect">
            <a:avLst/>
          </a:prstGeom>
          <a:noFill/>
          <a:ln/>
        </p:spPr>
        <p:txBody>
          <a:bodyPr wrap="none" lIns="0" tIns="0" rIns="0" bIns="0" rtlCol="0" anchor="t"/>
          <a:lstStyle/>
          <a:p>
            <a:pPr algn="l" indent="0" marL="0">
              <a:lnSpc>
                <a:spcPts val="2400"/>
              </a:lnSpc>
              <a:buNone/>
            </a:pPr>
            <a:r>
              <a:rPr lang="en-US" sz="1950" b="1" dirty="0">
                <a:solidFill>
                  <a:srgbClr val="405449"/>
                </a:solidFill>
                <a:latin typeface="Fraunces Extra Bold" pitchFamily="34" charset="0"/>
                <a:ea typeface="Fraunces Extra Bold" pitchFamily="34" charset="-122"/>
                <a:cs typeface="Fraunces Extra Bold" pitchFamily="34" charset="-120"/>
              </a:rPr>
              <a:t>Чому вони пізніше йдуть?</a:t>
            </a:r>
            <a:endParaRPr lang="en-US" sz="1950" dirty="0"/>
          </a:p>
        </p:txBody>
      </p:sp>
      <p:sp>
        <p:nvSpPr>
          <p:cNvPr id="12" name="Text 10"/>
          <p:cNvSpPr/>
          <p:nvPr/>
        </p:nvSpPr>
        <p:spPr>
          <a:xfrm>
            <a:off x="7635597" y="3255288"/>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Первинні проблеми не зникли</a:t>
            </a:r>
            <a:endParaRPr lang="en-US" sz="1550" dirty="0"/>
          </a:p>
        </p:txBody>
      </p:sp>
      <p:sp>
        <p:nvSpPr>
          <p:cNvPr id="13" name="Text 11"/>
          <p:cNvSpPr/>
          <p:nvPr/>
        </p:nvSpPr>
        <p:spPr>
          <a:xfrm>
            <a:off x="7635597" y="3642241"/>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Втрата довіри з боку керівництва</a:t>
            </a:r>
            <a:endParaRPr lang="en-US" sz="1550" dirty="0"/>
          </a:p>
        </p:txBody>
      </p:sp>
      <p:sp>
        <p:nvSpPr>
          <p:cNvPr id="14" name="Text 12"/>
          <p:cNvSpPr/>
          <p:nvPr/>
        </p:nvSpPr>
        <p:spPr>
          <a:xfrm>
            <a:off x="7635597" y="4029194"/>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Відчуття маніпуляції та тиску</a:t>
            </a:r>
            <a:endParaRPr lang="en-US" sz="1550" dirty="0"/>
          </a:p>
        </p:txBody>
      </p:sp>
      <p:sp>
        <p:nvSpPr>
          <p:cNvPr id="15" name="Text 13"/>
          <p:cNvSpPr/>
          <p:nvPr/>
        </p:nvSpPr>
        <p:spPr>
          <a:xfrm>
            <a:off x="7635597" y="4416147"/>
            <a:ext cx="5979795" cy="635079"/>
          </a:xfrm>
          <a:prstGeom prst="rect">
            <a:avLst/>
          </a:prstGeom>
          <a:noFill/>
          <a:ln/>
        </p:spPr>
        <p:txBody>
          <a:bodyPr wrap="squar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Усвідомлення, що цінність показали лише після погрози йти</a:t>
            </a:r>
            <a:endParaRPr lang="en-US" sz="1550" dirty="0"/>
          </a:p>
        </p:txBody>
      </p:sp>
      <p:sp>
        <p:nvSpPr>
          <p:cNvPr id="16" name="Text 14"/>
          <p:cNvSpPr/>
          <p:nvPr/>
        </p:nvSpPr>
        <p:spPr>
          <a:xfrm>
            <a:off x="7635597" y="5120640"/>
            <a:ext cx="5979795" cy="317540"/>
          </a:xfrm>
          <a:prstGeom prst="rect">
            <a:avLst/>
          </a:prstGeom>
          <a:noFill/>
          <a:ln/>
        </p:spPr>
        <p:txBody>
          <a:bodyPr wrap="none" lIns="0" tIns="0" rIns="0" bIns="0" rtlCol="0" anchor="t"/>
          <a:lstStyle/>
          <a:p>
            <a:pPr algn="l" marL="342900" indent="-342900">
              <a:lnSpc>
                <a:spcPts val="2500"/>
              </a:lnSpc>
              <a:buSzPct val="100000"/>
              <a:buChar char="•"/>
            </a:pPr>
            <a:r>
              <a:rPr lang="en-US" sz="1550" dirty="0">
                <a:solidFill>
                  <a:srgbClr val="405449"/>
                </a:solidFill>
                <a:latin typeface="Nobile" pitchFamily="34" charset="0"/>
                <a:ea typeface="Nobile" pitchFamily="34" charset="-122"/>
                <a:cs typeface="Nobile" pitchFamily="34" charset="-120"/>
              </a:rPr>
              <a:t>Бажання змін залишилось</a:t>
            </a:r>
            <a:endParaRPr lang="en-US" sz="1550" dirty="0"/>
          </a:p>
        </p:txBody>
      </p:sp>
      <p:sp>
        <p:nvSpPr>
          <p:cNvPr id="17" name="Text 15"/>
          <p:cNvSpPr/>
          <p:nvPr/>
        </p:nvSpPr>
        <p:spPr>
          <a:xfrm>
            <a:off x="793790" y="5882640"/>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Як рекрутер, обговорюйте цю тему завчасно. Запитайте: "Якщо ваш поточний роботодавець запропонує вам більше, що ви зробите?" Це допоможе виявити справжню мотивацію кандидата.</a:t>
            </a:r>
            <a:endParaRPr lang="en-US" sz="15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2358390"/>
            <a:ext cx="13042821" cy="2480786"/>
          </a:xfrm>
          <a:prstGeom prst="rect">
            <a:avLst/>
          </a:prstGeom>
          <a:noFill/>
          <a:ln/>
        </p:spPr>
        <p:txBody>
          <a:bodyPr wrap="square" lIns="0" tIns="0" rIns="0" bIns="0" rtlCol="0" anchor="t"/>
          <a:lstStyle/>
          <a:p>
            <a:pPr algn="l" indent="0" marL="0">
              <a:lnSpc>
                <a:spcPts val="9750"/>
              </a:lnSpc>
              <a:buNone/>
            </a:pPr>
            <a:r>
              <a:rPr lang="en-US" sz="7800" b="1" dirty="0">
                <a:solidFill>
                  <a:srgbClr val="3B4540"/>
                </a:solidFill>
                <a:latin typeface="Fraunces Extra Bold" pitchFamily="34" charset="0"/>
                <a:ea typeface="Fraunces Extra Bold" pitchFamily="34" charset="-122"/>
                <a:cs typeface="Fraunces Extra Bold" pitchFamily="34" charset="-120"/>
              </a:rPr>
              <a:t>Етична відмова кандидатам</a:t>
            </a:r>
            <a:endParaRPr lang="en-US" sz="7800" dirty="0"/>
          </a:p>
        </p:txBody>
      </p:sp>
      <p:sp>
        <p:nvSpPr>
          <p:cNvPr id="3" name="Text 1"/>
          <p:cNvSpPr/>
          <p:nvPr/>
        </p:nvSpPr>
        <p:spPr>
          <a:xfrm>
            <a:off x="793790" y="5236012"/>
            <a:ext cx="13042821" cy="635079"/>
          </a:xfrm>
          <a:prstGeom prst="rect">
            <a:avLst/>
          </a:prstGeom>
          <a:noFill/>
          <a:ln/>
        </p:spPr>
        <p:txBody>
          <a:bodyPr wrap="square" lIns="0" tIns="0" rIns="0" bIns="0" rtlCol="0" anchor="t"/>
          <a:lstStyle/>
          <a:p>
            <a:pPr algn="l" indent="0" marL="0">
              <a:lnSpc>
                <a:spcPts val="2500"/>
              </a:lnSpc>
              <a:buNone/>
            </a:pPr>
            <a:r>
              <a:rPr lang="en-US" sz="1550" dirty="0">
                <a:solidFill>
                  <a:srgbClr val="405449"/>
                </a:solidFill>
                <a:latin typeface="Nobile" pitchFamily="34" charset="0"/>
                <a:ea typeface="Nobile" pitchFamily="34" charset="-122"/>
                <a:cs typeface="Nobile" pitchFamily="34" charset="-120"/>
              </a:rPr>
              <a:t>Процедура коректної відмови кандидатам, які не пройшли фінальний етап, є надзвичайно важливою для репутації компанії та бренду роботодавця.</a:t>
            </a:r>
            <a:endParaRPr lang="en-US" sz="15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2025-10-29T11:26:43Z</dcterms:created>
  <dcterms:modified xsi:type="dcterms:W3CDTF">2025-10-29T11:26:43Z</dcterms:modified>
</cp:coreProperties>
</file>