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4630400" cy="8229600"/>
  <p:notesSz cx="8229600" cy="14630400"/>
  <p:embeddedFontLst>
    <p:embeddedFont>
      <p:font typeface="Fraunces Extra Bold"/>
      <p:regular r:id="rId27"/>
    </p:embeddedFont>
    <p:embeddedFont>
      <p:font typeface="Fraunces Extra Bold"/>
      <p:regular r:id="rId28"/>
    </p:embeddedFont>
    <p:embeddedFont>
      <p:font typeface="Nobile"/>
      <p:regular r:id="rId29"/>
    </p:embeddedFont>
    <p:embeddedFont>
      <p:font typeface="Nobile"/>
      <p:regular r:id="rId30"/>
    </p:embeddedFont>
    <p:embeddedFont>
      <p:font typeface="Nobile"/>
      <p:regular r:id="rId31"/>
    </p:embeddedFont>
    <p:embeddedFont>
      <p:font typeface="Nobile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Relationship Id="rId31" Type="http://schemas.openxmlformats.org/officeDocument/2006/relationships/font" Target="fonts/font5.fntdata"/><Relationship Id="rId3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svg"/><Relationship Id="rId4" Type="http://schemas.openxmlformats.org/officeDocument/2006/relationships/image" Target="../media/image-13-4.png"/><Relationship Id="rId5" Type="http://schemas.openxmlformats.org/officeDocument/2006/relationships/image" Target="../media/image-13-5.svg"/><Relationship Id="rId6" Type="http://schemas.openxmlformats.org/officeDocument/2006/relationships/image" Target="../media/image-13-6.png"/><Relationship Id="rId7" Type="http://schemas.openxmlformats.org/officeDocument/2006/relationships/image" Target="../media/image-13-7.sv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4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5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image" Target="../media/image-16-3.png"/><Relationship Id="rId4" Type="http://schemas.openxmlformats.org/officeDocument/2006/relationships/image" Target="../media/image-16-4.svg"/><Relationship Id="rId5" Type="http://schemas.openxmlformats.org/officeDocument/2006/relationships/image" Target="../media/image-16-5.png"/><Relationship Id="rId6" Type="http://schemas.openxmlformats.org/officeDocument/2006/relationships/image" Target="../media/image-16-6.svg"/><Relationship Id="rId7" Type="http://schemas.openxmlformats.org/officeDocument/2006/relationships/image" Target="../media/image-16-7.png"/><Relationship Id="rId8" Type="http://schemas.openxmlformats.org/officeDocument/2006/relationships/image" Target="../media/image-16-8.sv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7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9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sv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sv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sv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svg"/><Relationship Id="rId13" Type="http://schemas.openxmlformats.org/officeDocument/2006/relationships/slideLayout" Target="../slideLayouts/slideLayout8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image" Target="../media/image-8-3.png"/><Relationship Id="rId4" Type="http://schemas.openxmlformats.org/officeDocument/2006/relationships/image" Target="../media/image-8-4.svg"/><Relationship Id="rId5" Type="http://schemas.openxmlformats.org/officeDocument/2006/relationships/image" Target="../media/image-8-5.png"/><Relationship Id="rId6" Type="http://schemas.openxmlformats.org/officeDocument/2006/relationships/image" Target="../media/image-8-6.sv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9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59487"/>
            <a:ext cx="7556421" cy="1860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rtl="1" algn="r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Аналіз потреби та формування профілю посади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280190" y="4717375"/>
            <a:ext cx="75564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rtl="1" algn="r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Створення точного профілю посади — це фундамент успішного підбору персоналу. Цей процес вимагає глибокого розуміння потреб організації, аналітичного мислення та вміння працювати з різними стейкхолдерами.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436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6508" y="437555"/>
            <a:ext cx="7870984" cy="994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Формування портрету ідеального кандидата</a:t>
            </a:r>
            <a:endParaRPr lang="en-US" sz="3100" dirty="0"/>
          </a:p>
        </p:txBody>
      </p:sp>
      <p:sp>
        <p:nvSpPr>
          <p:cNvPr id="4" name="Shape 1"/>
          <p:cNvSpPr/>
          <p:nvPr/>
        </p:nvSpPr>
        <p:spPr>
          <a:xfrm>
            <a:off x="636508" y="1670923"/>
            <a:ext cx="7870984" cy="962620"/>
          </a:xfrm>
          <a:prstGeom prst="roundRect">
            <a:avLst>
              <a:gd name="adj" fmla="val 14880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18436" y="1852851"/>
            <a:ext cx="2116931" cy="248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Професійний досвід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818436" y="2196941"/>
            <a:ext cx="7507129" cy="254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Кількість років у галузі, попередні ролі, розмір компаній, специфіка проєктів</a:t>
            </a:r>
            <a:endParaRPr lang="en-US" sz="1250" dirty="0"/>
          </a:p>
        </p:txBody>
      </p:sp>
      <p:sp>
        <p:nvSpPr>
          <p:cNvPr id="7" name="Shape 4"/>
          <p:cNvSpPr/>
          <p:nvPr/>
        </p:nvSpPr>
        <p:spPr>
          <a:xfrm>
            <a:off x="636508" y="2792611"/>
            <a:ext cx="7870984" cy="962620"/>
          </a:xfrm>
          <a:prstGeom prst="roundRect">
            <a:avLst>
              <a:gd name="adj" fmla="val 14880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18436" y="2974538"/>
            <a:ext cx="2327077" cy="248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Освіта та кваліфікація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818436" y="3318629"/>
            <a:ext cx="7507129" cy="254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Рівень освіти, релевантні спеціальності, сертифікації, курси підвищення кваліфікації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36508" y="3914299"/>
            <a:ext cx="7870984" cy="962620"/>
          </a:xfrm>
          <a:prstGeom prst="roundRect">
            <a:avLst>
              <a:gd name="adj" fmla="val 14880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18436" y="4096226"/>
            <a:ext cx="2195036" cy="248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Ключові компетенції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818436" y="4440317"/>
            <a:ext cx="7507129" cy="254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Технічні навички, soft skills, мовні вимоги, специфічні знання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636508" y="5035987"/>
            <a:ext cx="7870984" cy="962620"/>
          </a:xfrm>
          <a:prstGeom prst="roundRect">
            <a:avLst>
              <a:gd name="adj" fmla="val 14880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18436" y="5217914"/>
            <a:ext cx="1989296" cy="248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Особистісні якості</a:t>
            </a:r>
            <a:endParaRPr lang="en-US" sz="1550" dirty="0"/>
          </a:p>
        </p:txBody>
      </p:sp>
      <p:sp>
        <p:nvSpPr>
          <p:cNvPr id="15" name="Text 12"/>
          <p:cNvSpPr/>
          <p:nvPr/>
        </p:nvSpPr>
        <p:spPr>
          <a:xfrm>
            <a:off x="818436" y="5562005"/>
            <a:ext cx="7507129" cy="254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Цінності, мотивація, стиль роботи, культурна відповідність</a:t>
            </a:r>
            <a:endParaRPr lang="en-US" sz="1250" dirty="0"/>
          </a:p>
        </p:txBody>
      </p:sp>
      <p:sp>
        <p:nvSpPr>
          <p:cNvPr id="16" name="Text 13"/>
          <p:cNvSpPr/>
          <p:nvPr/>
        </p:nvSpPr>
        <p:spPr>
          <a:xfrm>
            <a:off x="636508" y="6177558"/>
            <a:ext cx="7870984" cy="509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Реалістичний портрет ідеального кандидата базується на аналізі успішних працівників на подібних позиціях та враховує реальні можливості ринку праці.</a:t>
            </a:r>
            <a:endParaRPr lang="en-US" sz="1250" dirty="0"/>
          </a:p>
        </p:txBody>
      </p:sp>
      <p:sp>
        <p:nvSpPr>
          <p:cNvPr id="17" name="Shape 14"/>
          <p:cNvSpPr/>
          <p:nvPr/>
        </p:nvSpPr>
        <p:spPr>
          <a:xfrm>
            <a:off x="636508" y="6865858"/>
            <a:ext cx="7870984" cy="930950"/>
          </a:xfrm>
          <a:prstGeom prst="roundRect">
            <a:avLst>
              <a:gd name="adj" fmla="val 15386"/>
            </a:avLst>
          </a:prstGeom>
          <a:solidFill>
            <a:srgbClr val="CCE6D1"/>
          </a:solidFill>
          <a:ln/>
        </p:spPr>
      </p:sp>
      <p:pic>
        <p:nvPicPr>
          <p:cNvPr id="1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76" y="7093148"/>
            <a:ext cx="198834" cy="159068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1153478" y="7064692"/>
            <a:ext cx="7194947" cy="5093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Увага:</a:t>
            </a:r>
            <a:pPr algn="l" indent="0" marL="0">
              <a:lnSpc>
                <a:spcPts val="2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"Ідеальний кандидат" — це орієнтир, а не абсолютна вимога. Фокусуйтеся на потенціалі та здатності до розвитку, а не на ідеальній відповідності кожному пункту.</a:t>
            </a:r>
            <a:endParaRPr lang="en-US" sz="12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18235"/>
            <a:ext cx="931199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Як писати продаючий опис вакансії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234327"/>
            <a:ext cx="398478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Структура ефективного опису:</a:t>
            </a:r>
            <a:endParaRPr lang="en-US" sz="1950" dirty="0"/>
          </a:p>
        </p:txBody>
      </p:sp>
      <p:sp>
        <p:nvSpPr>
          <p:cNvPr id="4" name="Text 2"/>
          <p:cNvSpPr/>
          <p:nvPr/>
        </p:nvSpPr>
        <p:spPr>
          <a:xfrm>
            <a:off x="793790" y="274284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1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Привабливий заголовок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чітка назва позиції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312979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2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 компанію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цінності, місія, досягнення (2-3 речення)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3516749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3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Суть ролі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що робитиме кандидат, навіщо це важливо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3903702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4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Ключові обов'язки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5-7 конкретних завдань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429065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5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Вимоги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розділені на must-have та nice-to-have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93790" y="4677608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6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Що ми пропонуємо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компенсація, бенефіти, можливості розвитку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93790" y="538210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Font typeface="+mj-lt"/>
              <a:buAutoNum type="arabicPeriod" startAt="7"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Заклик до дії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як подати заявку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564874" y="2234327"/>
            <a:ext cx="6279356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Фокус на ціннісній пропозиції роботодавця (ЦПР):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7564874" y="3053001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Що робить вашу компанію привабливою для талантів?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7564874" y="3549134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Унікальна корпоративна культура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7564874" y="393608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Можливості кар'єрного зростання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564874" y="432304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Цікаві проєкти та технології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7564874" y="470999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Баланс роботи та життя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7564874" y="509694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Соціальний пакет та бенефіти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7564874" y="548390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Навчання та розвиток</a:t>
            </a:r>
            <a:endParaRPr lang="en-US" sz="1550" dirty="0"/>
          </a:p>
        </p:txBody>
      </p:sp>
      <p:sp>
        <p:nvSpPr>
          <p:cNvPr id="19" name="Text 17"/>
          <p:cNvSpPr/>
          <p:nvPr/>
        </p:nvSpPr>
        <p:spPr>
          <a:xfrm>
            <a:off x="7564874" y="5980033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Мова цільової аудиторії: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адаптуйте стиль під професійну спільноту — формальний для фінансів, креативний для маркетингу.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071" y="521137"/>
            <a:ext cx="5075753" cy="5923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Приклад: до та після</a:t>
            </a:r>
            <a:endParaRPr lang="en-US" sz="3700" dirty="0"/>
          </a:p>
        </p:txBody>
      </p:sp>
      <p:sp>
        <p:nvSpPr>
          <p:cNvPr id="3" name="Shape 1"/>
          <p:cNvSpPr/>
          <p:nvPr/>
        </p:nvSpPr>
        <p:spPr>
          <a:xfrm>
            <a:off x="7303770" y="1492448"/>
            <a:ext cx="22860" cy="6217087"/>
          </a:xfrm>
          <a:prstGeom prst="roundRect">
            <a:avLst>
              <a:gd name="adj" fmla="val 746160"/>
            </a:avLst>
          </a:prstGeom>
          <a:solidFill>
            <a:srgbClr val="CED9CE"/>
          </a:solidFill>
          <a:ln/>
        </p:spPr>
      </p:sp>
      <p:sp>
        <p:nvSpPr>
          <p:cNvPr id="4" name="Shape 2"/>
          <p:cNvSpPr/>
          <p:nvPr/>
        </p:nvSpPr>
        <p:spPr>
          <a:xfrm>
            <a:off x="735211" y="1492448"/>
            <a:ext cx="6557129" cy="2312551"/>
          </a:xfrm>
          <a:prstGeom prst="roundRect">
            <a:avLst>
              <a:gd name="adj" fmla="val 7376"/>
            </a:avLst>
          </a:prstGeom>
          <a:solidFill>
            <a:srgbClr val="E8F3E8"/>
          </a:solidFill>
          <a:ln/>
        </p:spPr>
      </p:sp>
      <p:sp>
        <p:nvSpPr>
          <p:cNvPr id="5" name="Text 3"/>
          <p:cNvSpPr/>
          <p:nvPr/>
        </p:nvSpPr>
        <p:spPr>
          <a:xfrm>
            <a:off x="4227790" y="1681877"/>
            <a:ext cx="2875121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❌</a:t>
            </a:r>
            <a:pPr algn="r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Неефективний опис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924639" y="2099310"/>
            <a:ext cx="6178272" cy="15162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"Шукаємо менеджера з продажу. Вимоги: вища освіта, досвід роботи від 3 років, знання ПК, комунікабельність, стресостійкість. Обов'язки: продаж продукції, робота з клієнтами, ведення документації. З/п за результатами співбесіди."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7338060" y="4183975"/>
            <a:ext cx="6557129" cy="3525560"/>
          </a:xfrm>
          <a:prstGeom prst="rect">
            <a:avLst/>
          </a:prstGeom>
          <a:solidFill>
            <a:srgbClr val="E8F3E8"/>
          </a:solidFill>
          <a:ln/>
        </p:spPr>
      </p:sp>
      <p:sp>
        <p:nvSpPr>
          <p:cNvPr id="8" name="Text 6"/>
          <p:cNvSpPr/>
          <p:nvPr/>
        </p:nvSpPr>
        <p:spPr>
          <a:xfrm>
            <a:off x="7527488" y="4373404"/>
            <a:ext cx="2546628" cy="303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✅</a:t>
            </a:r>
            <a:pPr algn="l" indent="0" marL="0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Ефективний опис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527488" y="4790837"/>
            <a:ext cx="6178272" cy="27292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</a:t>
            </a:r>
            <a:pPr algn="l" indent="0" marL="0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Менеджер з B2B продажу</a:t>
            </a:r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в компанію TechSolutions — лідера у сфері IT-рішень для бізнесу. Ви будете розвивати партнерську мережу в регіоні та допомагати компаніям оптимізувати процеси через наші рішення. </a:t>
            </a:r>
            <a:pPr algn="l" indent="0" marL="0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Що вас чекає:</a:t>
            </a:r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робота з ТОП-100 компаній України, автономія у прийнятті рішень, прозора система бонусів (до 40% від продажів). </a:t>
            </a:r>
            <a:pPr algn="l" indent="0" marL="0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Шукаємо:</a:t>
            </a:r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досвід B2B продажів 2+ роки, навички переговорів, англійська B1+. </a:t>
            </a:r>
            <a:pPr algn="l" indent="0" marL="0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Пропонуємо:</a:t>
            </a:r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$1500-3000 + бонуси, гнучкий графік, навчання за рахунок компанії."</a:t>
            </a:r>
            <a:endParaRPr lang="en-US" sz="14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7100" y="635556"/>
            <a:ext cx="6361271" cy="474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700"/>
              </a:lnSpc>
              <a:buNone/>
            </a:pPr>
            <a:r>
              <a:rPr lang="en-US" sz="2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Упередження в описах вакансій</a:t>
            </a:r>
            <a:endParaRPr lang="en-US" sz="2950" dirty="0"/>
          </a:p>
        </p:txBody>
      </p:sp>
      <p:sp>
        <p:nvSpPr>
          <p:cNvPr id="4" name="Text 1"/>
          <p:cNvSpPr/>
          <p:nvPr/>
        </p:nvSpPr>
        <p:spPr>
          <a:xfrm>
            <a:off x="607100" y="1337429"/>
            <a:ext cx="7929801" cy="7286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Неусвідомлені упередження (unconscious bias) у текстах вакансій можуть відлякати якісних кандидатів і звузити пул талантів. Важливо розпізнавати та уникати дискримінаційних формулювань.</a:t>
            </a:r>
            <a:endParaRPr lang="en-US" sz="1150" dirty="0"/>
          </a:p>
        </p:txBody>
      </p:sp>
      <p:sp>
        <p:nvSpPr>
          <p:cNvPr id="5" name="Shape 2"/>
          <p:cNvSpPr/>
          <p:nvPr/>
        </p:nvSpPr>
        <p:spPr>
          <a:xfrm>
            <a:off x="607100" y="2464475"/>
            <a:ext cx="3889058" cy="2331601"/>
          </a:xfrm>
          <a:prstGeom prst="roundRect">
            <a:avLst>
              <a:gd name="adj" fmla="val 3137"/>
            </a:avLst>
          </a:prstGeom>
          <a:solidFill>
            <a:srgbClr val="FAFFFA"/>
          </a:solidFill>
          <a:ln/>
        </p:spPr>
      </p:sp>
      <p:sp>
        <p:nvSpPr>
          <p:cNvPr id="6" name="Shape 3"/>
          <p:cNvSpPr/>
          <p:nvPr/>
        </p:nvSpPr>
        <p:spPr>
          <a:xfrm>
            <a:off x="607100" y="2449235"/>
            <a:ext cx="3889058" cy="60960"/>
          </a:xfrm>
          <a:prstGeom prst="roundRect">
            <a:avLst>
              <a:gd name="adj" fmla="val 224084"/>
            </a:avLst>
          </a:prstGeom>
          <a:solidFill>
            <a:srgbClr val="438951"/>
          </a:solidFill>
          <a:ln/>
        </p:spPr>
      </p:sp>
      <p:sp>
        <p:nvSpPr>
          <p:cNvPr id="7" name="Shape 4"/>
          <p:cNvSpPr/>
          <p:nvPr/>
        </p:nvSpPr>
        <p:spPr>
          <a:xfrm>
            <a:off x="2323981" y="2236827"/>
            <a:ext cx="455295" cy="455295"/>
          </a:xfrm>
          <a:prstGeom prst="roundRect">
            <a:avLst>
              <a:gd name="adj" fmla="val 200837"/>
            </a:avLst>
          </a:prstGeom>
          <a:solidFill>
            <a:srgbClr val="438951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0546" y="2373392"/>
            <a:ext cx="182047" cy="18204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74025" y="2843808"/>
            <a:ext cx="2739390" cy="237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Гендерно-забарвлені слова</a:t>
            </a:r>
            <a:endParaRPr lang="en-US" sz="1450" dirty="0"/>
          </a:p>
        </p:txBody>
      </p:sp>
      <p:sp>
        <p:nvSpPr>
          <p:cNvPr id="10" name="Text 6"/>
          <p:cNvSpPr/>
          <p:nvPr/>
        </p:nvSpPr>
        <p:spPr>
          <a:xfrm>
            <a:off x="774025" y="3171825"/>
            <a:ext cx="3555206" cy="14573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Уникайте: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"агресивний", "амбітний", "домінантний" (чоловічі); "підтримуючий", "лояльний", "турботливий" (жіночі). </a:t>
            </a:r>
            <a:pPr algn="l" indent="0" marL="0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Використовуйте: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нейтральні формулювання — "цілеспрямований", "ініціативний", "командний гравець".</a:t>
            </a:r>
            <a:endParaRPr lang="en-US" sz="1150" dirty="0"/>
          </a:p>
        </p:txBody>
      </p:sp>
      <p:sp>
        <p:nvSpPr>
          <p:cNvPr id="11" name="Shape 7"/>
          <p:cNvSpPr/>
          <p:nvPr/>
        </p:nvSpPr>
        <p:spPr>
          <a:xfrm>
            <a:off x="4647843" y="2464475"/>
            <a:ext cx="3889058" cy="2331601"/>
          </a:xfrm>
          <a:prstGeom prst="roundRect">
            <a:avLst>
              <a:gd name="adj" fmla="val 3137"/>
            </a:avLst>
          </a:prstGeom>
          <a:solidFill>
            <a:srgbClr val="FAFFFA"/>
          </a:solidFill>
          <a:ln/>
        </p:spPr>
      </p:sp>
      <p:sp>
        <p:nvSpPr>
          <p:cNvPr id="12" name="Shape 8"/>
          <p:cNvSpPr/>
          <p:nvPr/>
        </p:nvSpPr>
        <p:spPr>
          <a:xfrm>
            <a:off x="4647843" y="2449235"/>
            <a:ext cx="3889058" cy="60960"/>
          </a:xfrm>
          <a:prstGeom prst="roundRect">
            <a:avLst>
              <a:gd name="adj" fmla="val 224084"/>
            </a:avLst>
          </a:prstGeom>
          <a:solidFill>
            <a:srgbClr val="438951"/>
          </a:solidFill>
          <a:ln/>
        </p:spPr>
      </p:sp>
      <p:sp>
        <p:nvSpPr>
          <p:cNvPr id="13" name="Shape 9"/>
          <p:cNvSpPr/>
          <p:nvPr/>
        </p:nvSpPr>
        <p:spPr>
          <a:xfrm>
            <a:off x="6364724" y="2236827"/>
            <a:ext cx="455295" cy="455295"/>
          </a:xfrm>
          <a:prstGeom prst="roundRect">
            <a:avLst>
              <a:gd name="adj" fmla="val 200837"/>
            </a:avLst>
          </a:prstGeom>
          <a:solidFill>
            <a:srgbClr val="438951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01289" y="2373392"/>
            <a:ext cx="182047" cy="182047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4814768" y="2843808"/>
            <a:ext cx="2185035" cy="237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Вікова дискримінація</a:t>
            </a:r>
            <a:endParaRPr lang="en-US" sz="1450" dirty="0"/>
          </a:p>
        </p:txBody>
      </p:sp>
      <p:sp>
        <p:nvSpPr>
          <p:cNvPr id="16" name="Text 11"/>
          <p:cNvSpPr/>
          <p:nvPr/>
        </p:nvSpPr>
        <p:spPr>
          <a:xfrm>
            <a:off x="4814768" y="3171825"/>
            <a:ext cx="3555206" cy="1214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Уникайте: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"молодий колектив", "досвід 2-5 років", "цифровий нейтив", "енергійний". </a:t>
            </a:r>
            <a:pPr algn="l" indent="0" marL="0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Використовуйте: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фокус на компетенціях, а не віці — "динамічна команда", "досвід у...", "технічно обізнаний".</a:t>
            </a:r>
            <a:endParaRPr lang="en-US" sz="1150" dirty="0"/>
          </a:p>
        </p:txBody>
      </p:sp>
      <p:sp>
        <p:nvSpPr>
          <p:cNvPr id="17" name="Shape 12"/>
          <p:cNvSpPr/>
          <p:nvPr/>
        </p:nvSpPr>
        <p:spPr>
          <a:xfrm>
            <a:off x="607100" y="5175409"/>
            <a:ext cx="7929801" cy="1360051"/>
          </a:xfrm>
          <a:prstGeom prst="roundRect">
            <a:avLst>
              <a:gd name="adj" fmla="val 5379"/>
            </a:avLst>
          </a:prstGeom>
          <a:solidFill>
            <a:srgbClr val="FAFFFA"/>
          </a:solidFill>
          <a:ln/>
        </p:spPr>
      </p:sp>
      <p:sp>
        <p:nvSpPr>
          <p:cNvPr id="18" name="Shape 13"/>
          <p:cNvSpPr/>
          <p:nvPr/>
        </p:nvSpPr>
        <p:spPr>
          <a:xfrm>
            <a:off x="607100" y="5160169"/>
            <a:ext cx="7929801" cy="60960"/>
          </a:xfrm>
          <a:prstGeom prst="roundRect">
            <a:avLst>
              <a:gd name="adj" fmla="val 224084"/>
            </a:avLst>
          </a:prstGeom>
          <a:solidFill>
            <a:srgbClr val="438951"/>
          </a:solidFill>
          <a:ln/>
        </p:spPr>
      </p:sp>
      <p:sp>
        <p:nvSpPr>
          <p:cNvPr id="19" name="Shape 14"/>
          <p:cNvSpPr/>
          <p:nvPr/>
        </p:nvSpPr>
        <p:spPr>
          <a:xfrm>
            <a:off x="4344353" y="4947761"/>
            <a:ext cx="455295" cy="455295"/>
          </a:xfrm>
          <a:prstGeom prst="roundRect">
            <a:avLst>
              <a:gd name="adj" fmla="val 200837"/>
            </a:avLst>
          </a:prstGeom>
          <a:solidFill>
            <a:srgbClr val="438951"/>
          </a:solidFill>
          <a:ln/>
        </p:spPr>
      </p:sp>
      <p:pic>
        <p:nvPicPr>
          <p:cNvPr id="20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0917" y="5084326"/>
            <a:ext cx="182047" cy="182047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74025" y="5554742"/>
            <a:ext cx="2634139" cy="2370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850"/>
              </a:lnSpc>
              <a:buNone/>
            </a:pPr>
            <a:r>
              <a:rPr lang="en-US" sz="14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Інші форми дискримінації</a:t>
            </a:r>
            <a:endParaRPr lang="en-US" sz="1450" dirty="0"/>
          </a:p>
        </p:txBody>
      </p:sp>
      <p:sp>
        <p:nvSpPr>
          <p:cNvPr id="22" name="Text 16"/>
          <p:cNvSpPr/>
          <p:nvPr/>
        </p:nvSpPr>
        <p:spPr>
          <a:xfrm>
            <a:off x="774025" y="5882759"/>
            <a:ext cx="7595949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Уникайте: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вимог до зовнішності, сімейного стану, місця проживання (якщо не критично). Фокусуйтеся на об'єктивних вимогах до виконання роботи.</a:t>
            </a:r>
            <a:endParaRPr lang="en-US" sz="1150" dirty="0"/>
          </a:p>
        </p:txBody>
      </p:sp>
      <p:sp>
        <p:nvSpPr>
          <p:cNvPr id="23" name="Shape 17"/>
          <p:cNvSpPr/>
          <p:nvPr/>
        </p:nvSpPr>
        <p:spPr>
          <a:xfrm>
            <a:off x="607100" y="6706195"/>
            <a:ext cx="7929801" cy="887730"/>
          </a:xfrm>
          <a:prstGeom prst="roundRect">
            <a:avLst>
              <a:gd name="adj" fmla="val 15388"/>
            </a:avLst>
          </a:prstGeom>
          <a:solidFill>
            <a:srgbClr val="CCE6D1"/>
          </a:solidFill>
          <a:ln/>
        </p:spPr>
      </p:sp>
      <p:pic>
        <p:nvPicPr>
          <p:cNvPr id="24" name="Image 4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785" y="6923008"/>
            <a:ext cx="189667" cy="151686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1100138" y="6895743"/>
            <a:ext cx="7285077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900"/>
              </a:lnSpc>
              <a:buNone/>
            </a:pPr>
            <a:r>
              <a:rPr lang="en-US" sz="1150" b="1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Інструмент:</a:t>
            </a:r>
            <a:pPr algn="l" indent="0" marL="0">
              <a:lnSpc>
                <a:spcPts val="19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Використовуйте онлайн-сервіси перевірки текстів на упередження (Gender Decoder, Textio) для аналізу ваших описів вакансій.</a:t>
            </a:r>
            <a:endParaRPr lang="en-US" sz="11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17339"/>
            <a:ext cx="891397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Ринковий аналіз заробітної плати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1634252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Узгодження профілю посади з реалістичним рівнем компенсації критично важливе для успішного закриття вакансії. Бенчмаркінг допомагає встановити конкурентні умови.</a:t>
            </a:r>
            <a:endParaRPr lang="en-US" sz="15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90" y="2492573"/>
            <a:ext cx="4347567" cy="7937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92148" y="3484721"/>
            <a:ext cx="255520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Дослідження ринку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992148" y="3913942"/>
            <a:ext cx="395085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Аналіз оголошень, зарплатних опитувань, галузевих звітів</a:t>
            </a:r>
            <a:endParaRPr lang="en-US" sz="15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57" y="2492573"/>
            <a:ext cx="4347567" cy="79379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339715" y="3484721"/>
            <a:ext cx="262139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Порівняння позицій</a:t>
            </a:r>
            <a:endParaRPr lang="en-US" sz="1950" dirty="0"/>
          </a:p>
        </p:txBody>
      </p:sp>
      <p:sp>
        <p:nvSpPr>
          <p:cNvPr id="9" name="Text 5"/>
          <p:cNvSpPr/>
          <p:nvPr/>
        </p:nvSpPr>
        <p:spPr>
          <a:xfrm>
            <a:off x="5339715" y="3913942"/>
            <a:ext cx="395085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Співставлення обов'язків, вимог та рівня відповідальності</a:t>
            </a:r>
            <a:endParaRPr lang="en-US" sz="15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8924" y="2492573"/>
            <a:ext cx="4347567" cy="79379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687282" y="3484721"/>
            <a:ext cx="256472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Калькуляція пакету</a:t>
            </a:r>
            <a:endParaRPr lang="en-US" sz="1950" dirty="0"/>
          </a:p>
        </p:txBody>
      </p:sp>
      <p:sp>
        <p:nvSpPr>
          <p:cNvPr id="12" name="Text 7"/>
          <p:cNvSpPr/>
          <p:nvPr/>
        </p:nvSpPr>
        <p:spPr>
          <a:xfrm>
            <a:off x="9687282" y="3913942"/>
            <a:ext cx="395085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Оцінка загальної вартості: зарплата + бенефіти + бонуси</a:t>
            </a:r>
            <a:endParaRPr lang="en-US" sz="1550" dirty="0"/>
          </a:p>
        </p:txBody>
      </p:sp>
      <p:sp>
        <p:nvSpPr>
          <p:cNvPr id="13" name="Text 8"/>
          <p:cNvSpPr/>
          <p:nvPr/>
        </p:nvSpPr>
        <p:spPr>
          <a:xfrm>
            <a:off x="793790" y="5168979"/>
            <a:ext cx="347722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Джерела даних про ринок: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793790" y="567749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Зарплатні огляди (Hay Group, Mercer, HeadHunter)</a:t>
            </a:r>
            <a:endParaRPr lang="en-US" sz="1550" dirty="0"/>
          </a:p>
        </p:txBody>
      </p:sp>
      <p:sp>
        <p:nvSpPr>
          <p:cNvPr id="15" name="Text 10"/>
          <p:cNvSpPr/>
          <p:nvPr/>
        </p:nvSpPr>
        <p:spPr>
          <a:xfrm>
            <a:off x="793790" y="606444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Галузеві асоціації та опитування</a:t>
            </a:r>
            <a:endParaRPr lang="en-US" sz="1550" dirty="0"/>
          </a:p>
        </p:txBody>
      </p:sp>
      <p:sp>
        <p:nvSpPr>
          <p:cNvPr id="16" name="Text 11"/>
          <p:cNvSpPr/>
          <p:nvPr/>
        </p:nvSpPr>
        <p:spPr>
          <a:xfrm>
            <a:off x="793790" y="6451402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Дані з job-платформ (Work.ua, Robota.ua, LinkedIn)</a:t>
            </a:r>
            <a:endParaRPr lang="en-US" sz="1550" dirty="0"/>
          </a:p>
        </p:txBody>
      </p:sp>
      <p:sp>
        <p:nvSpPr>
          <p:cNvPr id="17" name="Text 12"/>
          <p:cNvSpPr/>
          <p:nvPr/>
        </p:nvSpPr>
        <p:spPr>
          <a:xfrm>
            <a:off x="793790" y="683835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Нетворкінг з HR-спеціалістами</a:t>
            </a:r>
            <a:endParaRPr lang="en-US" sz="1550" dirty="0"/>
          </a:p>
        </p:txBody>
      </p:sp>
      <p:sp>
        <p:nvSpPr>
          <p:cNvPr id="18" name="Text 13"/>
          <p:cNvSpPr/>
          <p:nvPr/>
        </p:nvSpPr>
        <p:spPr>
          <a:xfrm>
            <a:off x="793790" y="722530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Внутрішня статистика відгуків кандидатів</a:t>
            </a:r>
            <a:endParaRPr lang="en-US" sz="1550" dirty="0"/>
          </a:p>
        </p:txBody>
      </p:sp>
      <p:sp>
        <p:nvSpPr>
          <p:cNvPr id="19" name="Text 14"/>
          <p:cNvSpPr/>
          <p:nvPr/>
        </p:nvSpPr>
        <p:spPr>
          <a:xfrm>
            <a:off x="7564874" y="5168979"/>
            <a:ext cx="453854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Фактори, що впливають на рівень:</a:t>
            </a:r>
            <a:endParaRPr lang="en-US" sz="1950" dirty="0"/>
          </a:p>
        </p:txBody>
      </p:sp>
      <p:sp>
        <p:nvSpPr>
          <p:cNvPr id="20" name="Text 15"/>
          <p:cNvSpPr/>
          <p:nvPr/>
        </p:nvSpPr>
        <p:spPr>
          <a:xfrm>
            <a:off x="7564874" y="567749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Розмір та галузь компанії</a:t>
            </a:r>
            <a:endParaRPr lang="en-US" sz="1550" dirty="0"/>
          </a:p>
        </p:txBody>
      </p:sp>
      <p:sp>
        <p:nvSpPr>
          <p:cNvPr id="21" name="Text 16"/>
          <p:cNvSpPr/>
          <p:nvPr/>
        </p:nvSpPr>
        <p:spPr>
          <a:xfrm>
            <a:off x="7564874" y="606444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Географічне розташування</a:t>
            </a:r>
            <a:endParaRPr lang="en-US" sz="1550" dirty="0"/>
          </a:p>
        </p:txBody>
      </p:sp>
      <p:sp>
        <p:nvSpPr>
          <p:cNvPr id="22" name="Text 17"/>
          <p:cNvSpPr/>
          <p:nvPr/>
        </p:nvSpPr>
        <p:spPr>
          <a:xfrm>
            <a:off x="7564874" y="6451402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Рідкість навичок на ринку</a:t>
            </a:r>
            <a:endParaRPr lang="en-US" sz="1550" dirty="0"/>
          </a:p>
        </p:txBody>
      </p:sp>
      <p:sp>
        <p:nvSpPr>
          <p:cNvPr id="23" name="Text 18"/>
          <p:cNvSpPr/>
          <p:nvPr/>
        </p:nvSpPr>
        <p:spPr>
          <a:xfrm>
            <a:off x="7564874" y="6838355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Рівень відповідальності</a:t>
            </a:r>
            <a:endParaRPr lang="en-US" sz="1550" dirty="0"/>
          </a:p>
        </p:txBody>
      </p:sp>
      <p:sp>
        <p:nvSpPr>
          <p:cNvPr id="24" name="Text 19"/>
          <p:cNvSpPr/>
          <p:nvPr/>
        </p:nvSpPr>
        <p:spPr>
          <a:xfrm>
            <a:off x="7564874" y="7225308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Поточна кон'юнктура ринку праці</a:t>
            </a:r>
            <a:endParaRPr lang="en-US" sz="1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0915" y="578525"/>
            <a:ext cx="5690592" cy="508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Realistic Job Preview (RJP)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650915" y="1412438"/>
            <a:ext cx="13328571" cy="520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Концепція "реалістичного опису роботи" передбачає чесне представлення як позитивних, так і складних аспектів позиції для зниження плинності та підвищення задоволеності працівників.</a:t>
            </a:r>
            <a:endParaRPr lang="en-US" sz="1250" dirty="0"/>
          </a:p>
        </p:txBody>
      </p:sp>
      <p:sp>
        <p:nvSpPr>
          <p:cNvPr id="4" name="Shape 2"/>
          <p:cNvSpPr/>
          <p:nvPr/>
        </p:nvSpPr>
        <p:spPr>
          <a:xfrm>
            <a:off x="650915" y="3379470"/>
            <a:ext cx="13328571" cy="22860"/>
          </a:xfrm>
          <a:prstGeom prst="roundRect">
            <a:avLst>
              <a:gd name="adj" fmla="val 640780"/>
            </a:avLst>
          </a:prstGeom>
          <a:solidFill>
            <a:srgbClr val="CED9CE"/>
          </a:solidFill>
          <a:ln/>
        </p:spPr>
      </p:sp>
      <p:sp>
        <p:nvSpPr>
          <p:cNvPr id="5" name="Shape 3"/>
          <p:cNvSpPr/>
          <p:nvPr/>
        </p:nvSpPr>
        <p:spPr>
          <a:xfrm>
            <a:off x="5048250" y="2891373"/>
            <a:ext cx="22860" cy="488156"/>
          </a:xfrm>
          <a:prstGeom prst="roundRect">
            <a:avLst>
              <a:gd name="adj" fmla="val 640780"/>
            </a:avLst>
          </a:prstGeom>
          <a:solidFill>
            <a:srgbClr val="CED9CE"/>
          </a:solidFill>
          <a:ln/>
        </p:spPr>
      </p:sp>
      <p:sp>
        <p:nvSpPr>
          <p:cNvPr id="6" name="Shape 4"/>
          <p:cNvSpPr/>
          <p:nvPr/>
        </p:nvSpPr>
        <p:spPr>
          <a:xfrm>
            <a:off x="4876681" y="3196411"/>
            <a:ext cx="366117" cy="366117"/>
          </a:xfrm>
          <a:prstGeom prst="roundRect">
            <a:avLst>
              <a:gd name="adj" fmla="val 40010"/>
            </a:avLst>
          </a:prstGeom>
          <a:solidFill>
            <a:srgbClr val="E8F3E8"/>
          </a:solidFill>
          <a:ln/>
        </p:spPr>
      </p:sp>
      <p:sp>
        <p:nvSpPr>
          <p:cNvPr id="7" name="Text 5"/>
          <p:cNvSpPr/>
          <p:nvPr/>
        </p:nvSpPr>
        <p:spPr>
          <a:xfrm>
            <a:off x="4937641" y="3226832"/>
            <a:ext cx="244078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4003238" y="2116217"/>
            <a:ext cx="2113240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Традиційний підхід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13554" y="2468166"/>
            <a:ext cx="8492609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Ідеалізація роботи → нереалістичні очікування → розчарування → звільнення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9558933" y="3379410"/>
            <a:ext cx="22860" cy="488156"/>
          </a:xfrm>
          <a:prstGeom prst="roundRect">
            <a:avLst>
              <a:gd name="adj" fmla="val 640780"/>
            </a:avLst>
          </a:prstGeom>
          <a:solidFill>
            <a:srgbClr val="CED9CE"/>
          </a:solidFill>
          <a:ln/>
        </p:spPr>
      </p:sp>
      <p:sp>
        <p:nvSpPr>
          <p:cNvPr id="11" name="Shape 9"/>
          <p:cNvSpPr/>
          <p:nvPr/>
        </p:nvSpPr>
        <p:spPr>
          <a:xfrm>
            <a:off x="9387364" y="3196411"/>
            <a:ext cx="366117" cy="366117"/>
          </a:xfrm>
          <a:prstGeom prst="roundRect">
            <a:avLst>
              <a:gd name="adj" fmla="val 40010"/>
            </a:avLst>
          </a:prstGeom>
          <a:solidFill>
            <a:srgbClr val="E8F3E8"/>
          </a:solidFill>
          <a:ln/>
        </p:spPr>
      </p:sp>
      <p:sp>
        <p:nvSpPr>
          <p:cNvPr id="12" name="Text 10"/>
          <p:cNvSpPr/>
          <p:nvPr/>
        </p:nvSpPr>
        <p:spPr>
          <a:xfrm>
            <a:off x="9448324" y="3226832"/>
            <a:ext cx="244078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90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8553212" y="4030385"/>
            <a:ext cx="2034421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RJP підхід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324118" y="4382333"/>
            <a:ext cx="8492728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Чесний опис → реалістичні очікування → свідомий вибір → утримання</a:t>
            </a:r>
            <a:endParaRPr lang="en-US" sz="1250" dirty="0"/>
          </a:p>
        </p:txBody>
      </p:sp>
      <p:sp>
        <p:nvSpPr>
          <p:cNvPr id="15" name="Text 13"/>
          <p:cNvSpPr/>
          <p:nvPr/>
        </p:nvSpPr>
        <p:spPr>
          <a:xfrm>
            <a:off x="650915" y="4886801"/>
            <a:ext cx="2167890" cy="254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Що включати в RJP: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650915" y="5531644"/>
            <a:ext cx="6465808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Позитивні аспекти: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650915" y="5938480"/>
            <a:ext cx="6465808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Можливості розвитку та зростання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650915" y="6255782"/>
            <a:ext cx="6465808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Цікаві проєкти та завдання</a:t>
            </a:r>
            <a:endParaRPr lang="en-US" sz="1250" dirty="0"/>
          </a:p>
        </p:txBody>
      </p:sp>
      <p:sp>
        <p:nvSpPr>
          <p:cNvPr id="19" name="Text 17"/>
          <p:cNvSpPr/>
          <p:nvPr/>
        </p:nvSpPr>
        <p:spPr>
          <a:xfrm>
            <a:off x="650915" y="6573083"/>
            <a:ext cx="6465808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Переваги корпоративної культури</a:t>
            </a:r>
            <a:endParaRPr lang="en-US" sz="1250" dirty="0"/>
          </a:p>
        </p:txBody>
      </p:sp>
      <p:sp>
        <p:nvSpPr>
          <p:cNvPr id="20" name="Text 18"/>
          <p:cNvSpPr/>
          <p:nvPr/>
        </p:nvSpPr>
        <p:spPr>
          <a:xfrm>
            <a:off x="650915" y="6890385"/>
            <a:ext cx="6465808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Команда та робоче середовище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7521297" y="5531644"/>
            <a:ext cx="6465808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Виклики роботи: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7521297" y="5938480"/>
            <a:ext cx="6465808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Складність та інтенсивність завдань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7521297" y="6255782"/>
            <a:ext cx="6465808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Дедлайни та робочий графік</a:t>
            </a:r>
            <a:endParaRPr lang="en-US" sz="1250" dirty="0"/>
          </a:p>
        </p:txBody>
      </p:sp>
      <p:sp>
        <p:nvSpPr>
          <p:cNvPr id="24" name="Text 22"/>
          <p:cNvSpPr/>
          <p:nvPr/>
        </p:nvSpPr>
        <p:spPr>
          <a:xfrm>
            <a:off x="7521297" y="6573083"/>
            <a:ext cx="6465808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Необхідність додаткового навчання</a:t>
            </a:r>
            <a:endParaRPr lang="en-US" sz="1250" dirty="0"/>
          </a:p>
        </p:txBody>
      </p:sp>
      <p:sp>
        <p:nvSpPr>
          <p:cNvPr id="25" name="Text 23"/>
          <p:cNvSpPr/>
          <p:nvPr/>
        </p:nvSpPr>
        <p:spPr>
          <a:xfrm>
            <a:off x="7521297" y="6890385"/>
            <a:ext cx="6465808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050"/>
              </a:lnSpc>
              <a:buSzPct val="100000"/>
              <a:buChar char="•"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Специфічні умови праці</a:t>
            </a:r>
            <a:endParaRPr lang="en-US" sz="1250" dirty="0"/>
          </a:p>
        </p:txBody>
      </p:sp>
      <p:sp>
        <p:nvSpPr>
          <p:cNvPr id="26" name="Text 24"/>
          <p:cNvSpPr/>
          <p:nvPr/>
        </p:nvSpPr>
        <p:spPr>
          <a:xfrm>
            <a:off x="650915" y="7390686"/>
            <a:ext cx="13328571" cy="260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50"/>
              </a:lnSpc>
              <a:buNone/>
            </a:pPr>
            <a:r>
              <a:rPr lang="en-US" sz="12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Дослідження показують, що RJP знижує плинність на 10-30% та підвищує задоволеність роботою, оскільки кандидати приймають більш усвідомлені рішення.</a:t>
            </a:r>
            <a:endParaRPr lang="en-US" sz="12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3899" y="532209"/>
            <a:ext cx="8093869" cy="557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Фахівець з підбору як консультант</a:t>
            </a:r>
            <a:endParaRPr lang="en-US" sz="3500" dirty="0"/>
          </a:p>
        </p:txBody>
      </p:sp>
      <p:sp>
        <p:nvSpPr>
          <p:cNvPr id="3" name="Text 1"/>
          <p:cNvSpPr/>
          <p:nvPr/>
        </p:nvSpPr>
        <p:spPr>
          <a:xfrm>
            <a:off x="713899" y="1446967"/>
            <a:ext cx="13202603" cy="571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Сучасний рекрутер — це не просто виконавець замовлень, а стратегічний партнер і консультант, який допомагає менеджерам формувати реалістичні та ефективні вимоги до кандидатів.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713899" y="2218730"/>
            <a:ext cx="6512004" cy="2027753"/>
          </a:xfrm>
          <a:prstGeom prst="roundRect">
            <a:avLst>
              <a:gd name="adj" fmla="val 7923"/>
            </a:avLst>
          </a:prstGeom>
          <a:solidFill>
            <a:srgbClr val="E8F3E8"/>
          </a:solidFill>
          <a:ln/>
        </p:spPr>
      </p:sp>
      <p:sp>
        <p:nvSpPr>
          <p:cNvPr id="5" name="Shape 3"/>
          <p:cNvSpPr/>
          <p:nvPr/>
        </p:nvSpPr>
        <p:spPr>
          <a:xfrm>
            <a:off x="892373" y="2397204"/>
            <a:ext cx="535424" cy="535424"/>
          </a:xfrm>
          <a:prstGeom prst="roundRect">
            <a:avLst>
              <a:gd name="adj" fmla="val 17076346"/>
            </a:avLst>
          </a:prstGeom>
          <a:solidFill>
            <a:srgbClr val="438951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9654" y="2544485"/>
            <a:ext cx="240863" cy="24086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92373" y="3111103"/>
            <a:ext cx="3287435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Ставити правильні питання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892373" y="3496985"/>
            <a:ext cx="6155055" cy="571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"Чому саме ця вимога важлива?", "Як ми вимірюємо успіх на цій позиції?", "Що робить людину успішною в цій ролі?"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404378" y="2218730"/>
            <a:ext cx="6512123" cy="2027753"/>
          </a:xfrm>
          <a:prstGeom prst="roundRect">
            <a:avLst>
              <a:gd name="adj" fmla="val 7923"/>
            </a:avLst>
          </a:prstGeom>
          <a:solidFill>
            <a:srgbClr val="E8F3E8"/>
          </a:solidFill>
          <a:ln/>
        </p:spPr>
      </p:sp>
      <p:sp>
        <p:nvSpPr>
          <p:cNvPr id="10" name="Shape 7"/>
          <p:cNvSpPr/>
          <p:nvPr/>
        </p:nvSpPr>
        <p:spPr>
          <a:xfrm>
            <a:off x="7582853" y="2397204"/>
            <a:ext cx="535424" cy="535424"/>
          </a:xfrm>
          <a:prstGeom prst="roundRect">
            <a:avLst>
              <a:gd name="adj" fmla="val 17076346"/>
            </a:avLst>
          </a:prstGeom>
          <a:solidFill>
            <a:srgbClr val="438951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0133" y="2544485"/>
            <a:ext cx="240863" cy="240863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582853" y="3111103"/>
            <a:ext cx="2671763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Надавати ринкові дані</a:t>
            </a:r>
            <a:endParaRPr lang="en-US" sz="1750" dirty="0"/>
          </a:p>
        </p:txBody>
      </p:sp>
      <p:sp>
        <p:nvSpPr>
          <p:cNvPr id="13" name="Text 9"/>
          <p:cNvSpPr/>
          <p:nvPr/>
        </p:nvSpPr>
        <p:spPr>
          <a:xfrm>
            <a:off x="7582853" y="3496985"/>
            <a:ext cx="6155174" cy="571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Інформувати про реальність ринку, доступність кандидатів з певними навичками, конкурентні рівні компенсації.</a:t>
            </a:r>
            <a:endParaRPr lang="en-US" sz="1400" dirty="0"/>
          </a:p>
        </p:txBody>
      </p:sp>
      <p:sp>
        <p:nvSpPr>
          <p:cNvPr id="14" name="Shape 10"/>
          <p:cNvSpPr/>
          <p:nvPr/>
        </p:nvSpPr>
        <p:spPr>
          <a:xfrm>
            <a:off x="713899" y="4424958"/>
            <a:ext cx="6512004" cy="2027753"/>
          </a:xfrm>
          <a:prstGeom prst="roundRect">
            <a:avLst>
              <a:gd name="adj" fmla="val 7923"/>
            </a:avLst>
          </a:prstGeom>
          <a:solidFill>
            <a:srgbClr val="E8F3E8"/>
          </a:solidFill>
          <a:ln/>
        </p:spPr>
      </p:sp>
      <p:sp>
        <p:nvSpPr>
          <p:cNvPr id="15" name="Shape 11"/>
          <p:cNvSpPr/>
          <p:nvPr/>
        </p:nvSpPr>
        <p:spPr>
          <a:xfrm>
            <a:off x="892373" y="4603433"/>
            <a:ext cx="535424" cy="535424"/>
          </a:xfrm>
          <a:prstGeom prst="roundRect">
            <a:avLst>
              <a:gd name="adj" fmla="val 17076346"/>
            </a:avLst>
          </a:prstGeom>
          <a:solidFill>
            <a:srgbClr val="438951"/>
          </a:solidFill>
          <a:ln/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654" y="4750713"/>
            <a:ext cx="240863" cy="240863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892373" y="5317331"/>
            <a:ext cx="2869644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Балансувати очікування</a:t>
            </a:r>
            <a:endParaRPr lang="en-US" sz="1750" dirty="0"/>
          </a:p>
        </p:txBody>
      </p:sp>
      <p:sp>
        <p:nvSpPr>
          <p:cNvPr id="18" name="Text 13"/>
          <p:cNvSpPr/>
          <p:nvPr/>
        </p:nvSpPr>
        <p:spPr>
          <a:xfrm>
            <a:off x="892373" y="5703213"/>
            <a:ext cx="6155055" cy="571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Допомагати розрізняти "бажане" та "необхідне", пояснювати компроміси між швидкістю, якістю та вартістю підбору.</a:t>
            </a:r>
            <a:endParaRPr lang="en-US" sz="1400" dirty="0"/>
          </a:p>
        </p:txBody>
      </p:sp>
      <p:sp>
        <p:nvSpPr>
          <p:cNvPr id="19" name="Shape 14"/>
          <p:cNvSpPr/>
          <p:nvPr/>
        </p:nvSpPr>
        <p:spPr>
          <a:xfrm>
            <a:off x="7404378" y="4424958"/>
            <a:ext cx="6512123" cy="2027753"/>
          </a:xfrm>
          <a:prstGeom prst="roundRect">
            <a:avLst>
              <a:gd name="adj" fmla="val 7923"/>
            </a:avLst>
          </a:prstGeom>
          <a:solidFill>
            <a:srgbClr val="E8F3E8"/>
          </a:solidFill>
          <a:ln/>
        </p:spPr>
      </p:sp>
      <p:sp>
        <p:nvSpPr>
          <p:cNvPr id="20" name="Shape 15"/>
          <p:cNvSpPr/>
          <p:nvPr/>
        </p:nvSpPr>
        <p:spPr>
          <a:xfrm>
            <a:off x="7582853" y="4603433"/>
            <a:ext cx="535424" cy="535424"/>
          </a:xfrm>
          <a:prstGeom prst="roundRect">
            <a:avLst>
              <a:gd name="adj" fmla="val 17076346"/>
            </a:avLst>
          </a:prstGeom>
          <a:solidFill>
            <a:srgbClr val="438951"/>
          </a:solidFill>
          <a:ln/>
        </p:spPr>
      </p:sp>
      <p:pic>
        <p:nvPicPr>
          <p:cNvPr id="21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30133" y="4750713"/>
            <a:ext cx="240863" cy="240863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7582853" y="5317331"/>
            <a:ext cx="3287316" cy="2788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150"/>
              </a:lnSpc>
              <a:buNone/>
            </a:pPr>
            <a:r>
              <a:rPr lang="en-US" sz="17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Пропонувати альтернативи</a:t>
            </a:r>
            <a:endParaRPr lang="en-US" sz="1750" dirty="0"/>
          </a:p>
        </p:txBody>
      </p:sp>
      <p:sp>
        <p:nvSpPr>
          <p:cNvPr id="23" name="Text 17"/>
          <p:cNvSpPr/>
          <p:nvPr/>
        </p:nvSpPr>
        <p:spPr>
          <a:xfrm>
            <a:off x="7582853" y="5703213"/>
            <a:ext cx="6155174" cy="571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Розглядати нестандартні рішення: внутрішні переміщення, навчання існуючих співробітників, зміна структури команди.</a:t>
            </a:r>
            <a:endParaRPr lang="en-US" sz="1400" dirty="0"/>
          </a:p>
        </p:txBody>
      </p:sp>
      <p:sp>
        <p:nvSpPr>
          <p:cNvPr id="24" name="Shape 18"/>
          <p:cNvSpPr/>
          <p:nvPr/>
        </p:nvSpPr>
        <p:spPr>
          <a:xfrm>
            <a:off x="713899" y="6653451"/>
            <a:ext cx="13202603" cy="1043821"/>
          </a:xfrm>
          <a:prstGeom prst="roundRect">
            <a:avLst>
              <a:gd name="adj" fmla="val 15391"/>
            </a:avLst>
          </a:prstGeom>
          <a:solidFill>
            <a:srgbClr val="CCE6D1"/>
          </a:solidFill>
          <a:ln/>
        </p:spPr>
      </p:sp>
      <p:pic>
        <p:nvPicPr>
          <p:cNvPr id="25" name="Image 4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373" y="6910745"/>
            <a:ext cx="223123" cy="178475"/>
          </a:xfrm>
          <a:prstGeom prst="rect">
            <a:avLst/>
          </a:prstGeom>
        </p:spPr>
      </p:pic>
      <p:sp>
        <p:nvSpPr>
          <p:cNvPr id="26" name="Text 19"/>
          <p:cNvSpPr/>
          <p:nvPr/>
        </p:nvSpPr>
        <p:spPr>
          <a:xfrm>
            <a:off x="1293971" y="6876455"/>
            <a:ext cx="12444055" cy="5710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Ключовий навик:</a:t>
            </a:r>
            <a:pPr algn="l"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Вміння тактовно оспорювати завищені або нереалістичні вимоги менеджера, підкріплюючи свою позицію даними та аргументами.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3870" y="332661"/>
            <a:ext cx="7696438" cy="3781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Калібрування профілю після перших кандидатів</a:t>
            </a:r>
            <a:endParaRPr lang="en-US" sz="23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870" y="1028343"/>
            <a:ext cx="5288042" cy="528804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74569" y="1001078"/>
            <a:ext cx="8079581" cy="3869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Процес підбору — це ітеративний процес. Після отримання перших відгуків від кандидатів та проведення співбесід часто потрібно уточнити профіль посади.</a:t>
            </a:r>
            <a:endParaRPr lang="en-US" sz="950" dirty="0"/>
          </a:p>
        </p:txBody>
      </p:sp>
      <p:sp>
        <p:nvSpPr>
          <p:cNvPr id="5" name="Text 2"/>
          <p:cNvSpPr/>
          <p:nvPr/>
        </p:nvSpPr>
        <p:spPr>
          <a:xfrm>
            <a:off x="6074569" y="1508998"/>
            <a:ext cx="2097762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Сигнали для коригування:</a:t>
            </a:r>
            <a:endParaRPr lang="en-US" sz="1150" dirty="0"/>
          </a:p>
        </p:txBody>
      </p:sp>
      <p:sp>
        <p:nvSpPr>
          <p:cNvPr id="6" name="Text 3"/>
          <p:cNvSpPr/>
          <p:nvPr/>
        </p:nvSpPr>
        <p:spPr>
          <a:xfrm>
            <a:off x="6074569" y="1818918"/>
            <a:ext cx="8079581" cy="193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Мало відгуків</a:t>
            </a:r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можливо, вимоги завищені або компенсація неконкурентна</a:t>
            </a:r>
            <a:endParaRPr lang="en-US" sz="950" dirty="0"/>
          </a:p>
        </p:txBody>
      </p:sp>
      <p:sp>
        <p:nvSpPr>
          <p:cNvPr id="7" name="Text 4"/>
          <p:cNvSpPr/>
          <p:nvPr/>
        </p:nvSpPr>
        <p:spPr>
          <a:xfrm>
            <a:off x="6074569" y="2054662"/>
            <a:ext cx="8079581" cy="193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Неякісні кандидати</a:t>
            </a:r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опис вакансії може бути нечітким</a:t>
            </a:r>
            <a:endParaRPr lang="en-US" sz="950" dirty="0"/>
          </a:p>
        </p:txBody>
      </p:sp>
      <p:sp>
        <p:nvSpPr>
          <p:cNvPr id="8" name="Text 5"/>
          <p:cNvSpPr/>
          <p:nvPr/>
        </p:nvSpPr>
        <p:spPr>
          <a:xfrm>
            <a:off x="6074569" y="2290405"/>
            <a:ext cx="8079581" cy="193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Кандидати відмовляються</a:t>
            </a:r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проблеми з ЦПР або процесом</a:t>
            </a:r>
            <a:endParaRPr lang="en-US" sz="950" dirty="0"/>
          </a:p>
        </p:txBody>
      </p:sp>
      <p:sp>
        <p:nvSpPr>
          <p:cNvPr id="9" name="Text 6"/>
          <p:cNvSpPr/>
          <p:nvPr/>
        </p:nvSpPr>
        <p:spPr>
          <a:xfrm>
            <a:off x="6074569" y="2526149"/>
            <a:ext cx="8079581" cy="193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500"/>
              </a:lnSpc>
              <a:buSzPct val="100000"/>
              <a:buChar char="•"/>
            </a:pPr>
            <a:r>
              <a:rPr lang="en-US" sz="9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Менеджер незадоволений</a:t>
            </a:r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неправильне розуміння очікувань</a:t>
            </a:r>
            <a:endParaRPr lang="en-US" sz="950" dirty="0"/>
          </a:p>
        </p:txBody>
      </p:sp>
      <p:sp>
        <p:nvSpPr>
          <p:cNvPr id="10" name="Text 7"/>
          <p:cNvSpPr/>
          <p:nvPr/>
        </p:nvSpPr>
        <p:spPr>
          <a:xfrm>
            <a:off x="483870" y="6633924"/>
            <a:ext cx="1625203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Етапи калібрування: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483870" y="7004328"/>
            <a:ext cx="6770846" cy="362903"/>
          </a:xfrm>
          <a:prstGeom prst="roundRect">
            <a:avLst>
              <a:gd name="adj" fmla="val 480098"/>
            </a:avLst>
          </a:prstGeom>
          <a:solidFill>
            <a:srgbClr val="E8F3E8"/>
          </a:solidFill>
          <a:ln/>
        </p:spPr>
      </p:sp>
      <p:sp>
        <p:nvSpPr>
          <p:cNvPr id="12" name="Text 9"/>
          <p:cNvSpPr/>
          <p:nvPr/>
        </p:nvSpPr>
        <p:spPr>
          <a:xfrm>
            <a:off x="3778568" y="7072313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04837" y="7488198"/>
            <a:ext cx="2053590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Аналіз зворотного зв'язку</a:t>
            </a:r>
            <a:endParaRPr lang="en-US" sz="1150" dirty="0"/>
          </a:p>
        </p:txBody>
      </p:sp>
      <p:sp>
        <p:nvSpPr>
          <p:cNvPr id="14" name="Text 11"/>
          <p:cNvSpPr/>
          <p:nvPr/>
        </p:nvSpPr>
        <p:spPr>
          <a:xfrm>
            <a:off x="604837" y="7749659"/>
            <a:ext cx="6528911" cy="193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від кандидатів та менеджерів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7375684" y="7004328"/>
            <a:ext cx="6770846" cy="362903"/>
          </a:xfrm>
          <a:prstGeom prst="roundRect">
            <a:avLst>
              <a:gd name="adj" fmla="val 480098"/>
            </a:avLst>
          </a:prstGeom>
          <a:solidFill>
            <a:srgbClr val="E8F3E8"/>
          </a:solidFill>
          <a:ln/>
        </p:spPr>
      </p:sp>
      <p:sp>
        <p:nvSpPr>
          <p:cNvPr id="16" name="Text 13"/>
          <p:cNvSpPr/>
          <p:nvPr/>
        </p:nvSpPr>
        <p:spPr>
          <a:xfrm>
            <a:off x="10670381" y="7072313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7496651" y="7488198"/>
            <a:ext cx="1512332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Перегляд вимог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7496651" y="7749659"/>
            <a:ext cx="6528911" cy="193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коригування must-have</a:t>
            </a:r>
            <a:endParaRPr lang="en-US" sz="950" dirty="0"/>
          </a:p>
        </p:txBody>
      </p:sp>
      <p:sp>
        <p:nvSpPr>
          <p:cNvPr id="19" name="Shape 16"/>
          <p:cNvSpPr/>
          <p:nvPr/>
        </p:nvSpPr>
        <p:spPr>
          <a:xfrm>
            <a:off x="483870" y="8185071"/>
            <a:ext cx="6770846" cy="362903"/>
          </a:xfrm>
          <a:prstGeom prst="roundRect">
            <a:avLst>
              <a:gd name="adj" fmla="val 480098"/>
            </a:avLst>
          </a:prstGeom>
          <a:solidFill>
            <a:srgbClr val="E8F3E8"/>
          </a:solidFill>
          <a:ln/>
        </p:spPr>
      </p:sp>
      <p:sp>
        <p:nvSpPr>
          <p:cNvPr id="20" name="Text 17"/>
          <p:cNvSpPr/>
          <p:nvPr/>
        </p:nvSpPr>
        <p:spPr>
          <a:xfrm>
            <a:off x="3778568" y="8253055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604837" y="8668941"/>
            <a:ext cx="1512332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Оновлення опису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604837" y="8930402"/>
            <a:ext cx="6528911" cy="193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більш чіткі формулювання</a:t>
            </a:r>
            <a:endParaRPr lang="en-US" sz="950" dirty="0"/>
          </a:p>
        </p:txBody>
      </p:sp>
      <p:sp>
        <p:nvSpPr>
          <p:cNvPr id="23" name="Shape 20"/>
          <p:cNvSpPr/>
          <p:nvPr/>
        </p:nvSpPr>
        <p:spPr>
          <a:xfrm>
            <a:off x="7375684" y="8185071"/>
            <a:ext cx="6770846" cy="362903"/>
          </a:xfrm>
          <a:prstGeom prst="roundRect">
            <a:avLst>
              <a:gd name="adj" fmla="val 480098"/>
            </a:avLst>
          </a:prstGeom>
          <a:solidFill>
            <a:srgbClr val="E8F3E8"/>
          </a:solidFill>
          <a:ln/>
        </p:spPr>
      </p:sp>
      <p:sp>
        <p:nvSpPr>
          <p:cNvPr id="24" name="Text 21"/>
          <p:cNvSpPr/>
          <p:nvPr/>
        </p:nvSpPr>
        <p:spPr>
          <a:xfrm>
            <a:off x="10670381" y="8253055"/>
            <a:ext cx="181451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4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</a:t>
            </a:r>
            <a:endParaRPr lang="en-US" sz="1400" dirty="0"/>
          </a:p>
        </p:txBody>
      </p:sp>
      <p:sp>
        <p:nvSpPr>
          <p:cNvPr id="25" name="Text 22"/>
          <p:cNvSpPr/>
          <p:nvPr/>
        </p:nvSpPr>
        <p:spPr>
          <a:xfrm>
            <a:off x="7496651" y="8668941"/>
            <a:ext cx="2497693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Узгодження зі стейкхолдерами</a:t>
            </a:r>
            <a:endParaRPr lang="en-US" sz="1150" dirty="0"/>
          </a:p>
        </p:txBody>
      </p:sp>
      <p:sp>
        <p:nvSpPr>
          <p:cNvPr id="26" name="Text 23"/>
          <p:cNvSpPr/>
          <p:nvPr/>
        </p:nvSpPr>
        <p:spPr>
          <a:xfrm>
            <a:off x="7496651" y="8930402"/>
            <a:ext cx="6528911" cy="1934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нові критерії оцінки</a:t>
            </a:r>
            <a:endParaRPr lang="en-US" sz="9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7596" y="527685"/>
            <a:ext cx="8650129" cy="599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Юридичні аспекти опису вакансій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767596" y="1511022"/>
            <a:ext cx="13095208" cy="614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Опис вакансії має відповідати вимогам трудового законодавства України та міжнародним стандартам недискримінації. Порушення може призвести до судових позовів та репутаційних ризиків.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767596" y="2341007"/>
            <a:ext cx="6451640" cy="2072521"/>
          </a:xfrm>
          <a:prstGeom prst="roundRect">
            <a:avLst>
              <a:gd name="adj" fmla="val 8333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982266" y="2555677"/>
            <a:ext cx="2441853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Заборонені вимоги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982266" y="2970609"/>
            <a:ext cx="6022300" cy="12282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Не можна вимагати або надавати перевагу за ознаками: стать, вік (крім випадків, передбачених законом), раса, національність, релігія, сімейний стан, інвалідність (якщо не впливає на здатність виконувати роботу), вагітність.</a:t>
            </a:r>
            <a:endParaRPr lang="en-US" sz="1500" dirty="0"/>
          </a:p>
        </p:txBody>
      </p:sp>
      <p:sp>
        <p:nvSpPr>
          <p:cNvPr id="7" name="Shape 5"/>
          <p:cNvSpPr/>
          <p:nvPr/>
        </p:nvSpPr>
        <p:spPr>
          <a:xfrm>
            <a:off x="7411045" y="2341007"/>
            <a:ext cx="6451759" cy="2072521"/>
          </a:xfrm>
          <a:prstGeom prst="roundRect">
            <a:avLst>
              <a:gd name="adj" fmla="val 8333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625715" y="2555677"/>
            <a:ext cx="3399592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Виняткові випадки (BFOQ)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7625715" y="2970609"/>
            <a:ext cx="6022419" cy="921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Bona Fide Occupational Qualification — обґрунтовані професійні вимоги, коли певна характеристика є необхідною для виконання роботи (наприклад, актор певної статі для ролі).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767596" y="4605337"/>
            <a:ext cx="6451640" cy="1765459"/>
          </a:xfrm>
          <a:prstGeom prst="roundRect">
            <a:avLst>
              <a:gd name="adj" fmla="val 9783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82266" y="4820007"/>
            <a:ext cx="2398633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Документація</a:t>
            </a:r>
            <a:endParaRPr lang="en-US" sz="1850" dirty="0"/>
          </a:p>
        </p:txBody>
      </p:sp>
      <p:sp>
        <p:nvSpPr>
          <p:cNvPr id="12" name="Text 10"/>
          <p:cNvSpPr/>
          <p:nvPr/>
        </p:nvSpPr>
        <p:spPr>
          <a:xfrm>
            <a:off x="982266" y="5234940"/>
            <a:ext cx="6022300" cy="921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Зберігайте обґрунтування всіх вимог у описі вакансії. У разі перевірки чи позову потрібно довести, що кожна вимога пов'язана з виконанням роботи.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7411045" y="4605337"/>
            <a:ext cx="6451759" cy="1765459"/>
          </a:xfrm>
          <a:prstGeom prst="roundRect">
            <a:avLst>
              <a:gd name="adj" fmla="val 9783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625715" y="4820007"/>
            <a:ext cx="2398633" cy="2997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Персональні дані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7625715" y="5234940"/>
            <a:ext cx="6022419" cy="921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Дотримуйтесь GDPR та українського законодавства про захист персональних даних при зборі інформації від кандидатів.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767596" y="6586657"/>
            <a:ext cx="13095208" cy="1122283"/>
          </a:xfrm>
          <a:prstGeom prst="roundRect">
            <a:avLst>
              <a:gd name="adj" fmla="val 15389"/>
            </a:avLst>
          </a:prstGeom>
          <a:solidFill>
            <a:srgbClr val="CCE6D1"/>
          </a:solidFill>
          <a:ln/>
        </p:spPr>
      </p:sp>
      <p:pic>
        <p:nvPicPr>
          <p:cNvPr id="1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9406" y="6864191"/>
            <a:ext cx="239792" cy="191810"/>
          </a:xfrm>
          <a:prstGeom prst="rect">
            <a:avLst/>
          </a:prstGeom>
        </p:spPr>
      </p:pic>
      <p:sp>
        <p:nvSpPr>
          <p:cNvPr id="18" name="Text 15"/>
          <p:cNvSpPr/>
          <p:nvPr/>
        </p:nvSpPr>
        <p:spPr>
          <a:xfrm>
            <a:off x="1391007" y="6826329"/>
            <a:ext cx="12279987" cy="6141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Рекомендація:</a:t>
            </a:r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Перед публікацією опису вакансії проведіть юридичну перевірку або використовуйте чек-ліст відповідності законодавству.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2321" y="325636"/>
            <a:ext cx="5534858" cy="369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Чек-ліст створення профілю посади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472321" y="930831"/>
            <a:ext cx="265628" cy="265628"/>
          </a:xfrm>
          <a:prstGeom prst="roundRect">
            <a:avLst>
              <a:gd name="adj" fmla="val 40015"/>
            </a:avLst>
          </a:prstGeom>
          <a:solidFill>
            <a:srgbClr val="E8F3E8"/>
          </a:solidFill>
          <a:ln/>
        </p:spPr>
      </p:sp>
      <p:sp>
        <p:nvSpPr>
          <p:cNvPr id="4" name="Text 2"/>
          <p:cNvSpPr/>
          <p:nvPr/>
        </p:nvSpPr>
        <p:spPr>
          <a:xfrm>
            <a:off x="516553" y="952917"/>
            <a:ext cx="177046" cy="221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855940" y="971312"/>
            <a:ext cx="2506028" cy="184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Провести зустріч із замовником</a:t>
            </a:r>
            <a:endParaRPr lang="en-US" sz="1150" dirty="0"/>
          </a:p>
        </p:txBody>
      </p:sp>
      <p:sp>
        <p:nvSpPr>
          <p:cNvPr id="6" name="Text 4"/>
          <p:cNvSpPr/>
          <p:nvPr/>
        </p:nvSpPr>
        <p:spPr>
          <a:xfrm>
            <a:off x="855940" y="1226701"/>
            <a:ext cx="13302139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З'ясувати реальні потреби, причини відкриття вакансії, критерії успіху</a:t>
            </a:r>
            <a:endParaRPr lang="en-US" sz="900" dirty="0"/>
          </a:p>
        </p:txBody>
      </p:sp>
      <p:sp>
        <p:nvSpPr>
          <p:cNvPr id="7" name="Shape 5"/>
          <p:cNvSpPr/>
          <p:nvPr/>
        </p:nvSpPr>
        <p:spPr>
          <a:xfrm>
            <a:off x="472321" y="1651754"/>
            <a:ext cx="265628" cy="265628"/>
          </a:xfrm>
          <a:prstGeom prst="roundRect">
            <a:avLst>
              <a:gd name="adj" fmla="val 40015"/>
            </a:avLst>
          </a:prstGeom>
          <a:solidFill>
            <a:srgbClr val="E8F3E8"/>
          </a:solidFill>
          <a:ln/>
        </p:spPr>
      </p:sp>
      <p:sp>
        <p:nvSpPr>
          <p:cNvPr id="8" name="Text 6"/>
          <p:cNvSpPr/>
          <p:nvPr/>
        </p:nvSpPr>
        <p:spPr>
          <a:xfrm>
            <a:off x="516553" y="1673840"/>
            <a:ext cx="177046" cy="221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2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855940" y="1692235"/>
            <a:ext cx="1735812" cy="184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Виконати Job Analysis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855940" y="1947624"/>
            <a:ext cx="13302139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Інтерв'ю, спостереження, анкетування для визначення ключових обов'язків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472321" y="2372678"/>
            <a:ext cx="265628" cy="265628"/>
          </a:xfrm>
          <a:prstGeom prst="roundRect">
            <a:avLst>
              <a:gd name="adj" fmla="val 40015"/>
            </a:avLst>
          </a:prstGeom>
          <a:solidFill>
            <a:srgbClr val="E8F3E8"/>
          </a:solidFill>
          <a:ln/>
        </p:spPr>
      </p:sp>
      <p:sp>
        <p:nvSpPr>
          <p:cNvPr id="12" name="Text 10"/>
          <p:cNvSpPr/>
          <p:nvPr/>
        </p:nvSpPr>
        <p:spPr>
          <a:xfrm>
            <a:off x="516553" y="2394764"/>
            <a:ext cx="177046" cy="221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3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855940" y="2413159"/>
            <a:ext cx="2494002" cy="184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Розробити модель компетенцій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855940" y="2668548"/>
            <a:ext cx="13302139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Визначити hard та soft skills, створити Scorecard для оцінки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472321" y="3093601"/>
            <a:ext cx="265628" cy="265628"/>
          </a:xfrm>
          <a:prstGeom prst="roundRect">
            <a:avLst>
              <a:gd name="adj" fmla="val 40015"/>
            </a:avLst>
          </a:prstGeom>
          <a:solidFill>
            <a:srgbClr val="E8F3E8"/>
          </a:solidFill>
          <a:ln/>
        </p:spPr>
      </p:sp>
      <p:sp>
        <p:nvSpPr>
          <p:cNvPr id="16" name="Text 14"/>
          <p:cNvSpPr/>
          <p:nvPr/>
        </p:nvSpPr>
        <p:spPr>
          <a:xfrm>
            <a:off x="516553" y="3115687"/>
            <a:ext cx="177046" cy="221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4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855940" y="3134082"/>
            <a:ext cx="1884878" cy="184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Пріоритизувати вимоги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855940" y="3389471"/>
            <a:ext cx="13302139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Розділити на must-have, should-have, nice-to-have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472321" y="3814524"/>
            <a:ext cx="265628" cy="265628"/>
          </a:xfrm>
          <a:prstGeom prst="roundRect">
            <a:avLst>
              <a:gd name="adj" fmla="val 40015"/>
            </a:avLst>
          </a:prstGeom>
          <a:solidFill>
            <a:srgbClr val="E8F3E8"/>
          </a:solidFill>
          <a:ln/>
        </p:spPr>
      </p:sp>
      <p:sp>
        <p:nvSpPr>
          <p:cNvPr id="20" name="Text 18"/>
          <p:cNvSpPr/>
          <p:nvPr/>
        </p:nvSpPr>
        <p:spPr>
          <a:xfrm>
            <a:off x="516553" y="3836610"/>
            <a:ext cx="177046" cy="221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5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855940" y="3855006"/>
            <a:ext cx="2082522" cy="184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Провести ринковий аналіз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855940" y="4110395"/>
            <a:ext cx="13302139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Дослідити рівень компенсації та доступність талантів на ринку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472321" y="4535448"/>
            <a:ext cx="265628" cy="265628"/>
          </a:xfrm>
          <a:prstGeom prst="roundRect">
            <a:avLst>
              <a:gd name="adj" fmla="val 40015"/>
            </a:avLst>
          </a:prstGeom>
          <a:solidFill>
            <a:srgbClr val="E8F3E8"/>
          </a:solidFill>
          <a:ln/>
        </p:spPr>
      </p:sp>
      <p:sp>
        <p:nvSpPr>
          <p:cNvPr id="24" name="Text 22"/>
          <p:cNvSpPr/>
          <p:nvPr/>
        </p:nvSpPr>
        <p:spPr>
          <a:xfrm>
            <a:off x="516553" y="4557534"/>
            <a:ext cx="177046" cy="221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6</a:t>
            </a:r>
            <a:endParaRPr lang="en-US" sz="1350" dirty="0"/>
          </a:p>
        </p:txBody>
      </p:sp>
      <p:sp>
        <p:nvSpPr>
          <p:cNvPr id="25" name="Text 23"/>
          <p:cNvSpPr/>
          <p:nvPr/>
        </p:nvSpPr>
        <p:spPr>
          <a:xfrm>
            <a:off x="855940" y="4575929"/>
            <a:ext cx="1813798" cy="184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Написати опис вакансії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855940" y="4831318"/>
            <a:ext cx="13302139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Створити привабливий текст із фокусом на ЦПР, перевірити на упередження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472321" y="5256371"/>
            <a:ext cx="265628" cy="265628"/>
          </a:xfrm>
          <a:prstGeom prst="roundRect">
            <a:avLst>
              <a:gd name="adj" fmla="val 40015"/>
            </a:avLst>
          </a:prstGeom>
          <a:solidFill>
            <a:srgbClr val="E8F3E8"/>
          </a:solidFill>
          <a:ln/>
        </p:spPr>
      </p:sp>
      <p:sp>
        <p:nvSpPr>
          <p:cNvPr id="28" name="Text 26"/>
          <p:cNvSpPr/>
          <p:nvPr/>
        </p:nvSpPr>
        <p:spPr>
          <a:xfrm>
            <a:off x="516553" y="5278457"/>
            <a:ext cx="177046" cy="221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7</a:t>
            </a:r>
            <a:endParaRPr lang="en-US" sz="1350" dirty="0"/>
          </a:p>
        </p:txBody>
      </p:sp>
      <p:sp>
        <p:nvSpPr>
          <p:cNvPr id="29" name="Text 27"/>
          <p:cNvSpPr/>
          <p:nvPr/>
        </p:nvSpPr>
        <p:spPr>
          <a:xfrm>
            <a:off x="855940" y="5296853"/>
            <a:ext cx="1948458" cy="184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Включити RJP елементи</a:t>
            </a:r>
            <a:endParaRPr lang="en-US" sz="1150" dirty="0"/>
          </a:p>
        </p:txBody>
      </p:sp>
      <p:sp>
        <p:nvSpPr>
          <p:cNvPr id="30" name="Text 28"/>
          <p:cNvSpPr/>
          <p:nvPr/>
        </p:nvSpPr>
        <p:spPr>
          <a:xfrm>
            <a:off x="855940" y="5552242"/>
            <a:ext cx="13302139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Чесно описати як можливості, так і виклики роботи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472321" y="5977295"/>
            <a:ext cx="265628" cy="265628"/>
          </a:xfrm>
          <a:prstGeom prst="roundRect">
            <a:avLst>
              <a:gd name="adj" fmla="val 40015"/>
            </a:avLst>
          </a:prstGeom>
          <a:solidFill>
            <a:srgbClr val="E8F3E8"/>
          </a:solidFill>
          <a:ln/>
        </p:spPr>
      </p:sp>
      <p:sp>
        <p:nvSpPr>
          <p:cNvPr id="32" name="Text 30"/>
          <p:cNvSpPr/>
          <p:nvPr/>
        </p:nvSpPr>
        <p:spPr>
          <a:xfrm>
            <a:off x="516553" y="5999381"/>
            <a:ext cx="177046" cy="221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8</a:t>
            </a:r>
            <a:endParaRPr lang="en-US" sz="1350" dirty="0"/>
          </a:p>
        </p:txBody>
      </p:sp>
      <p:sp>
        <p:nvSpPr>
          <p:cNvPr id="33" name="Text 31"/>
          <p:cNvSpPr/>
          <p:nvPr/>
        </p:nvSpPr>
        <p:spPr>
          <a:xfrm>
            <a:off x="855940" y="6017776"/>
            <a:ext cx="2825115" cy="184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Перевірити юридичну відповідність</a:t>
            </a:r>
            <a:endParaRPr lang="en-US" sz="1150" dirty="0"/>
          </a:p>
        </p:txBody>
      </p:sp>
      <p:sp>
        <p:nvSpPr>
          <p:cNvPr id="34" name="Text 32"/>
          <p:cNvSpPr/>
          <p:nvPr/>
        </p:nvSpPr>
        <p:spPr>
          <a:xfrm>
            <a:off x="855940" y="6273165"/>
            <a:ext cx="13302139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Переконатися, що немає дискримінаційних вимог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472321" y="6698218"/>
            <a:ext cx="265628" cy="265628"/>
          </a:xfrm>
          <a:prstGeom prst="roundRect">
            <a:avLst>
              <a:gd name="adj" fmla="val 40015"/>
            </a:avLst>
          </a:prstGeom>
          <a:solidFill>
            <a:srgbClr val="E8F3E8"/>
          </a:solidFill>
          <a:ln/>
        </p:spPr>
      </p:sp>
      <p:sp>
        <p:nvSpPr>
          <p:cNvPr id="36" name="Text 34"/>
          <p:cNvSpPr/>
          <p:nvPr/>
        </p:nvSpPr>
        <p:spPr>
          <a:xfrm>
            <a:off x="516553" y="6720304"/>
            <a:ext cx="177046" cy="221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9</a:t>
            </a:r>
            <a:endParaRPr lang="en-US" sz="1350" dirty="0"/>
          </a:p>
        </p:txBody>
      </p:sp>
      <p:sp>
        <p:nvSpPr>
          <p:cNvPr id="37" name="Text 35"/>
          <p:cNvSpPr/>
          <p:nvPr/>
        </p:nvSpPr>
        <p:spPr>
          <a:xfrm>
            <a:off x="855940" y="6738699"/>
            <a:ext cx="2233970" cy="184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Узгодити зі стейкхолдерами</a:t>
            </a:r>
            <a:endParaRPr lang="en-US" sz="1150" dirty="0"/>
          </a:p>
        </p:txBody>
      </p:sp>
      <p:sp>
        <p:nvSpPr>
          <p:cNvPr id="38" name="Text 36"/>
          <p:cNvSpPr/>
          <p:nvPr/>
        </p:nvSpPr>
        <p:spPr>
          <a:xfrm>
            <a:off x="855940" y="6994088"/>
            <a:ext cx="13302139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Отримати фінальне затвердження профілю та опису від замовника</a:t>
            </a:r>
            <a:endParaRPr lang="en-US" sz="900" dirty="0"/>
          </a:p>
        </p:txBody>
      </p:sp>
      <p:sp>
        <p:nvSpPr>
          <p:cNvPr id="39" name="Shape 37"/>
          <p:cNvSpPr/>
          <p:nvPr/>
        </p:nvSpPr>
        <p:spPr>
          <a:xfrm>
            <a:off x="472321" y="7419142"/>
            <a:ext cx="265628" cy="265628"/>
          </a:xfrm>
          <a:prstGeom prst="roundRect">
            <a:avLst>
              <a:gd name="adj" fmla="val 40015"/>
            </a:avLst>
          </a:prstGeom>
          <a:solidFill>
            <a:srgbClr val="E8F3E8"/>
          </a:solidFill>
          <a:ln/>
        </p:spPr>
      </p:sp>
      <p:sp>
        <p:nvSpPr>
          <p:cNvPr id="40" name="Text 38"/>
          <p:cNvSpPr/>
          <p:nvPr/>
        </p:nvSpPr>
        <p:spPr>
          <a:xfrm>
            <a:off x="516553" y="7441228"/>
            <a:ext cx="177046" cy="2213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3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10</a:t>
            </a:r>
            <a:endParaRPr lang="en-US" sz="1350" dirty="0"/>
          </a:p>
        </p:txBody>
      </p:sp>
      <p:sp>
        <p:nvSpPr>
          <p:cNvPr id="41" name="Text 39"/>
          <p:cNvSpPr/>
          <p:nvPr/>
        </p:nvSpPr>
        <p:spPr>
          <a:xfrm>
            <a:off x="855940" y="7459623"/>
            <a:ext cx="2101334" cy="184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Запланувати калібрування</a:t>
            </a:r>
            <a:endParaRPr lang="en-US" sz="1150" dirty="0"/>
          </a:p>
        </p:txBody>
      </p:sp>
      <p:sp>
        <p:nvSpPr>
          <p:cNvPr id="42" name="Text 40"/>
          <p:cNvSpPr/>
          <p:nvPr/>
        </p:nvSpPr>
        <p:spPr>
          <a:xfrm>
            <a:off x="855940" y="7715012"/>
            <a:ext cx="13302139" cy="1889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Домовитися про перегляд профілю після перших 5-10 кандидатів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3583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Зміст теми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3010495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01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3324820"/>
            <a:ext cx="4215289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5" name="Text 3"/>
          <p:cNvSpPr/>
          <p:nvPr/>
        </p:nvSpPr>
        <p:spPr>
          <a:xfrm>
            <a:off x="793790" y="3469719"/>
            <a:ext cx="281904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Процес зняття запиту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793790" y="3898940"/>
            <a:ext cx="421528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Ефективна комунікація із замовником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5207437" y="3010495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02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5207437" y="3324820"/>
            <a:ext cx="4215408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9" name="Text 7"/>
          <p:cNvSpPr/>
          <p:nvPr/>
        </p:nvSpPr>
        <p:spPr>
          <a:xfrm>
            <a:off x="5207437" y="346971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Аналіз роботи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5207437" y="3898940"/>
            <a:ext cx="421540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Методи Job Analysis та визначення обов'язків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9621203" y="3010495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03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9621203" y="3324820"/>
            <a:ext cx="4215289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3" name="Text 11"/>
          <p:cNvSpPr/>
          <p:nvPr/>
        </p:nvSpPr>
        <p:spPr>
          <a:xfrm>
            <a:off x="9621203" y="346971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Компетенції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9621203" y="3898940"/>
            <a:ext cx="421528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Розробка моделі та пріоритизація вимог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93790" y="4881205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04</a:t>
            </a:r>
            <a:endParaRPr lang="en-US" sz="1550" dirty="0"/>
          </a:p>
        </p:txBody>
      </p:sp>
      <p:sp>
        <p:nvSpPr>
          <p:cNvPr id="16" name="Shape 14"/>
          <p:cNvSpPr/>
          <p:nvPr/>
        </p:nvSpPr>
        <p:spPr>
          <a:xfrm>
            <a:off x="793790" y="5195530"/>
            <a:ext cx="6422112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17" name="Text 15"/>
          <p:cNvSpPr/>
          <p:nvPr/>
        </p:nvSpPr>
        <p:spPr>
          <a:xfrm>
            <a:off x="793790" y="534042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Опис вакансії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793790" y="5769650"/>
            <a:ext cx="6422112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Створення привабливого та об'єктивного оголошення</a:t>
            </a:r>
            <a:endParaRPr lang="en-US" sz="1550" dirty="0"/>
          </a:p>
        </p:txBody>
      </p:sp>
      <p:sp>
        <p:nvSpPr>
          <p:cNvPr id="19" name="Text 17"/>
          <p:cNvSpPr/>
          <p:nvPr/>
        </p:nvSpPr>
        <p:spPr>
          <a:xfrm>
            <a:off x="7414260" y="4881205"/>
            <a:ext cx="198358" cy="248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Fraunces Light" pitchFamily="34" charset="0"/>
                <a:ea typeface="Fraunces Light" pitchFamily="34" charset="-122"/>
                <a:cs typeface="Fraunces Light" pitchFamily="34" charset="-120"/>
              </a:rPr>
              <a:t>05</a:t>
            </a:r>
            <a:endParaRPr lang="en-US" sz="1550" dirty="0"/>
          </a:p>
        </p:txBody>
      </p:sp>
      <p:sp>
        <p:nvSpPr>
          <p:cNvPr id="20" name="Shape 18"/>
          <p:cNvSpPr/>
          <p:nvPr/>
        </p:nvSpPr>
        <p:spPr>
          <a:xfrm>
            <a:off x="7414260" y="5195530"/>
            <a:ext cx="6422231" cy="22860"/>
          </a:xfrm>
          <a:prstGeom prst="rect">
            <a:avLst/>
          </a:prstGeom>
          <a:solidFill>
            <a:srgbClr val="438951"/>
          </a:solidFill>
          <a:ln/>
        </p:spPr>
      </p:sp>
      <p:sp>
        <p:nvSpPr>
          <p:cNvPr id="21" name="Text 19"/>
          <p:cNvSpPr/>
          <p:nvPr/>
        </p:nvSpPr>
        <p:spPr>
          <a:xfrm>
            <a:off x="7414260" y="534042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Узгодження</a:t>
            </a:r>
            <a:endParaRPr lang="en-US" sz="1950" dirty="0"/>
          </a:p>
        </p:txBody>
      </p:sp>
      <p:sp>
        <p:nvSpPr>
          <p:cNvPr id="22" name="Text 20"/>
          <p:cNvSpPr/>
          <p:nvPr/>
        </p:nvSpPr>
        <p:spPr>
          <a:xfrm>
            <a:off x="7414260" y="5769650"/>
            <a:ext cx="642223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Калібрування профілю та юридичні аспекти</a:t>
            </a:r>
            <a:endParaRPr lang="en-US" sz="15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99448"/>
            <a:ext cx="627030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Ключові висновки теми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2316361"/>
            <a:ext cx="6422231" cy="1778556"/>
          </a:xfrm>
          <a:prstGeom prst="roundRect">
            <a:avLst>
              <a:gd name="adj" fmla="val 26782"/>
            </a:avLst>
          </a:prstGeom>
          <a:solidFill>
            <a:srgbClr val="438951"/>
          </a:solidFill>
          <a:ln/>
        </p:spPr>
      </p:sp>
      <p:sp>
        <p:nvSpPr>
          <p:cNvPr id="4" name="Text 2"/>
          <p:cNvSpPr/>
          <p:nvPr/>
        </p:nvSpPr>
        <p:spPr>
          <a:xfrm>
            <a:off x="992148" y="2514719"/>
            <a:ext cx="408563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Якість профілю = якість підбору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992148" y="2943939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Глибокий аналіз та чітко сформований профіль посади — це 50% успіху в рекрутингу. Час, інвестований на цьому етапі, економить тижні пошуку.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414379" y="2316361"/>
            <a:ext cx="6422231" cy="1778556"/>
          </a:xfrm>
          <a:prstGeom prst="roundRect">
            <a:avLst>
              <a:gd name="adj" fmla="val 26782"/>
            </a:avLst>
          </a:prstGeom>
          <a:solidFill>
            <a:srgbClr val="4A644E"/>
          </a:solidFill>
          <a:ln/>
        </p:spPr>
      </p:sp>
      <p:sp>
        <p:nvSpPr>
          <p:cNvPr id="7" name="Text 5"/>
          <p:cNvSpPr/>
          <p:nvPr/>
        </p:nvSpPr>
        <p:spPr>
          <a:xfrm>
            <a:off x="7612737" y="2514719"/>
            <a:ext cx="330946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Реалістичність &gt; Ідеалізм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7612737" y="2943939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Фокусуйтеся на реальних потребах бізнесу та можливостях ринку. Занадто жорсткі вимоги звужують пул талантів та затягують процес.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93790" y="4293275"/>
            <a:ext cx="6422231" cy="1778556"/>
          </a:xfrm>
          <a:prstGeom prst="roundRect">
            <a:avLst>
              <a:gd name="adj" fmla="val 26782"/>
            </a:avLst>
          </a:prstGeom>
          <a:solidFill>
            <a:srgbClr val="438951"/>
          </a:solidFill>
          <a:ln/>
        </p:spPr>
      </p:sp>
      <p:sp>
        <p:nvSpPr>
          <p:cNvPr id="10" name="Text 8"/>
          <p:cNvSpPr/>
          <p:nvPr/>
        </p:nvSpPr>
        <p:spPr>
          <a:xfrm>
            <a:off x="992148" y="4491633"/>
            <a:ext cx="4296251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Рекрутер = стратегічний партнер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992148" y="4920853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Будьте активним консультантом для менеджерів, а не просто виконавцем. Ваша експертиза та знання ринку — ключова цінність.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7414379" y="4293275"/>
            <a:ext cx="6422231" cy="1778556"/>
          </a:xfrm>
          <a:prstGeom prst="roundRect">
            <a:avLst>
              <a:gd name="adj" fmla="val 26782"/>
            </a:avLst>
          </a:prstGeom>
          <a:solidFill>
            <a:srgbClr val="4A644E"/>
          </a:solidFill>
          <a:ln/>
        </p:spPr>
      </p:sp>
      <p:sp>
        <p:nvSpPr>
          <p:cNvPr id="13" name="Text 11"/>
          <p:cNvSpPr/>
          <p:nvPr/>
        </p:nvSpPr>
        <p:spPr>
          <a:xfrm>
            <a:off x="7612737" y="4491633"/>
            <a:ext cx="291048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FFFFFF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Ітеративність процесу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7612737" y="4920853"/>
            <a:ext cx="60255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FFFFFF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Будьте готові коригувати профіль на основі зворотного зв'язку від кандидатів. Гнучкість та адаптивність критично важливі.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93790" y="6295073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Успішний підбір починається з правильно сформульованої потреби. Інвестуйте час у створення якісного профілю посади — це фундамент для залучення, оцінки та утримання найкращих талантів.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69507"/>
            <a:ext cx="1212925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Процес "зняття запиту": зустріч із замовником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865834"/>
            <a:ext cx="763202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Зустріч із замовником (hiring manager) — це критично важливий етап, який визначає успіх усього процесу підбору. Неправильне розуміння потреб на цьому етапі призводить до втрати часу, ресурсів і можливостей.</a:t>
            </a:r>
            <a:endParaRPr lang="en-US" sz="1550" dirty="0"/>
          </a:p>
        </p:txBody>
      </p:sp>
      <p:sp>
        <p:nvSpPr>
          <p:cNvPr id="4" name="Text 2"/>
          <p:cNvSpPr/>
          <p:nvPr/>
        </p:nvSpPr>
        <p:spPr>
          <a:xfrm>
            <a:off x="793790" y="4016812"/>
            <a:ext cx="352008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Ключові завдання зустрічі: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93790" y="4525328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З'ясувати реальні причини відкриття вакансії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93790" y="4912281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Визначити пріоритети та критичні навички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5299234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Обговорити очікування щодо термінів та процесу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5686187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Узгодити критерії оцінки кандидатів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93790" y="6073140"/>
            <a:ext cx="7632025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Встановити реалістичні рамки компенсації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8917543" y="2885599"/>
            <a:ext cx="260996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Правильні питання: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8917543" y="3394115"/>
            <a:ext cx="492656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Чому позиція відкрита?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(заміна, розширення, реорганізація)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8917543" y="4207788"/>
            <a:ext cx="4926568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Що робить успішного працівника на цій позиції?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8917543" y="5021461"/>
            <a:ext cx="492656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Які найбільші виклики перших 90 днів?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8917543" y="5517594"/>
            <a:ext cx="4926568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Як виглядає успіх через 6 місяців?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6760" y="514945"/>
            <a:ext cx="11911370" cy="583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Посадова інструкція vs. Робочий профіль посади</a:t>
            </a:r>
            <a:endParaRPr lang="en-US" sz="3650" dirty="0"/>
          </a:p>
        </p:txBody>
      </p:sp>
      <p:sp>
        <p:nvSpPr>
          <p:cNvPr id="3" name="Shape 1"/>
          <p:cNvSpPr/>
          <p:nvPr/>
        </p:nvSpPr>
        <p:spPr>
          <a:xfrm>
            <a:off x="7303770" y="1471851"/>
            <a:ext cx="22860" cy="5435441"/>
          </a:xfrm>
          <a:prstGeom prst="roundRect">
            <a:avLst>
              <a:gd name="adj" fmla="val 735112"/>
            </a:avLst>
          </a:prstGeom>
          <a:solidFill>
            <a:srgbClr val="CED9CE"/>
          </a:solidFill>
          <a:ln/>
        </p:spPr>
      </p:sp>
      <p:sp>
        <p:nvSpPr>
          <p:cNvPr id="4" name="Shape 2"/>
          <p:cNvSpPr/>
          <p:nvPr/>
        </p:nvSpPr>
        <p:spPr>
          <a:xfrm>
            <a:off x="723900" y="1471851"/>
            <a:ext cx="6568440" cy="2531031"/>
          </a:xfrm>
          <a:prstGeom prst="roundRect">
            <a:avLst>
              <a:gd name="adj" fmla="val 6639"/>
            </a:avLst>
          </a:prstGeom>
          <a:solidFill>
            <a:srgbClr val="E8F3E8"/>
          </a:solidFill>
          <a:ln/>
        </p:spPr>
      </p:sp>
      <p:sp>
        <p:nvSpPr>
          <p:cNvPr id="5" name="Text 3"/>
          <p:cNvSpPr/>
          <p:nvPr/>
        </p:nvSpPr>
        <p:spPr>
          <a:xfrm>
            <a:off x="3176468" y="1658541"/>
            <a:ext cx="3929182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Формальна посадова інструкція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910590" y="2062163"/>
            <a:ext cx="6195060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Юридичний документ для HR-відділу</a:t>
            </a:r>
            <a:endParaRPr lang="en-US" sz="1450" dirty="0"/>
          </a:p>
        </p:txBody>
      </p:sp>
      <p:sp>
        <p:nvSpPr>
          <p:cNvPr id="7" name="Text 5"/>
          <p:cNvSpPr/>
          <p:nvPr/>
        </p:nvSpPr>
        <p:spPr>
          <a:xfrm>
            <a:off x="910590" y="2426018"/>
            <a:ext cx="6195060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Загальні формулювання обов'язків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910590" y="2789873"/>
            <a:ext cx="6195060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Акцент на процедурах та регламентах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910590" y="3153728"/>
            <a:ext cx="6195060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Рідко оновлюється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910590" y="3517583"/>
            <a:ext cx="6195060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Не відображає реальних викликів роботи</a:t>
            </a:r>
            <a:endParaRPr lang="en-US" sz="1450" dirty="0"/>
          </a:p>
        </p:txBody>
      </p:sp>
      <p:sp>
        <p:nvSpPr>
          <p:cNvPr id="11" name="Shape 9"/>
          <p:cNvSpPr/>
          <p:nvPr/>
        </p:nvSpPr>
        <p:spPr>
          <a:xfrm>
            <a:off x="7338060" y="4376261"/>
            <a:ext cx="6568440" cy="2531031"/>
          </a:xfrm>
          <a:prstGeom prst="rect">
            <a:avLst/>
          </a:prstGeom>
          <a:solidFill>
            <a:srgbClr val="E8F3E8"/>
          </a:solidFill>
          <a:ln/>
        </p:spPr>
      </p:sp>
      <p:sp>
        <p:nvSpPr>
          <p:cNvPr id="12" name="Text 10"/>
          <p:cNvSpPr/>
          <p:nvPr/>
        </p:nvSpPr>
        <p:spPr>
          <a:xfrm>
            <a:off x="7524750" y="4562951"/>
            <a:ext cx="3044785" cy="2917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Робочий профіль посади</a:t>
            </a:r>
            <a:endParaRPr lang="en-US" sz="1800" dirty="0"/>
          </a:p>
        </p:txBody>
      </p:sp>
      <p:sp>
        <p:nvSpPr>
          <p:cNvPr id="13" name="Text 11"/>
          <p:cNvSpPr/>
          <p:nvPr/>
        </p:nvSpPr>
        <p:spPr>
          <a:xfrm>
            <a:off x="7524750" y="4966573"/>
            <a:ext cx="6195060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Практичний інструмент для підбору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7524750" y="5330428"/>
            <a:ext cx="6195060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Конкретні завдання та результати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7524750" y="5694283"/>
            <a:ext cx="6195060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Фокус на компетенціях та навичках</a:t>
            </a:r>
            <a:endParaRPr lang="en-US" sz="1450" dirty="0"/>
          </a:p>
        </p:txBody>
      </p:sp>
      <p:sp>
        <p:nvSpPr>
          <p:cNvPr id="16" name="Text 14"/>
          <p:cNvSpPr/>
          <p:nvPr/>
        </p:nvSpPr>
        <p:spPr>
          <a:xfrm>
            <a:off x="7524750" y="6058138"/>
            <a:ext cx="6195060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Динамічний документ</a:t>
            </a:r>
            <a:endParaRPr lang="en-US" sz="1450" dirty="0"/>
          </a:p>
        </p:txBody>
      </p:sp>
      <p:sp>
        <p:nvSpPr>
          <p:cNvPr id="17" name="Text 15"/>
          <p:cNvSpPr/>
          <p:nvPr/>
        </p:nvSpPr>
        <p:spPr>
          <a:xfrm>
            <a:off x="7524750" y="6421993"/>
            <a:ext cx="6195060" cy="298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350"/>
              </a:lnSpc>
              <a:buSzPct val="100000"/>
              <a:buChar char="•"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Відображає реальні очікування менеджера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746760" y="7117318"/>
            <a:ext cx="13136880" cy="597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Робочий профіль посади створюється на основі глибокого аналізу та відображає реальні потреби бізнесу, а не формальні вимоги HR-політики.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2983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5449" y="2803922"/>
            <a:ext cx="9004340" cy="5745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Методи аналізу роботи (Job Analysis)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735449" y="3654266"/>
            <a:ext cx="13159502" cy="588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Job Analysis — це систематичний процес збору інформації про роботу для визначення ключових обов'язків, необхідних навичок та умов виконання завдань.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735449" y="4449247"/>
            <a:ext cx="6487835" cy="1693069"/>
          </a:xfrm>
          <a:prstGeom prst="roundRect">
            <a:avLst>
              <a:gd name="adj" fmla="val 6481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712589" y="4449247"/>
            <a:ext cx="91440" cy="1693069"/>
          </a:xfrm>
          <a:prstGeom prst="roundRect">
            <a:avLst>
              <a:gd name="adj" fmla="val 180976"/>
            </a:avLst>
          </a:prstGeom>
          <a:solidFill>
            <a:srgbClr val="438951"/>
          </a:solidFill>
          <a:ln/>
        </p:spPr>
      </p:sp>
      <p:sp>
        <p:nvSpPr>
          <p:cNvPr id="7" name="Text 4"/>
          <p:cNvSpPr/>
          <p:nvPr/>
        </p:nvSpPr>
        <p:spPr>
          <a:xfrm>
            <a:off x="1010722" y="4655939"/>
            <a:ext cx="3018353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Інтерв'ю з працівниками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1010722" y="5053370"/>
            <a:ext cx="6005870" cy="882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Структуровані бесіди з поточними виконавцями ролі та їхніми менеджерами про щоденні завдання, виклики та вимоги до позиції.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407116" y="4449247"/>
            <a:ext cx="6487835" cy="1693069"/>
          </a:xfrm>
          <a:prstGeom prst="roundRect">
            <a:avLst>
              <a:gd name="adj" fmla="val 6481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384256" y="4449247"/>
            <a:ext cx="91440" cy="1693069"/>
          </a:xfrm>
          <a:prstGeom prst="roundRect">
            <a:avLst>
              <a:gd name="adj" fmla="val 180976"/>
            </a:avLst>
          </a:prstGeom>
          <a:solidFill>
            <a:srgbClr val="438951"/>
          </a:solidFill>
          <a:ln/>
        </p:spPr>
      </p:sp>
      <p:sp>
        <p:nvSpPr>
          <p:cNvPr id="11" name="Text 8"/>
          <p:cNvSpPr/>
          <p:nvPr/>
        </p:nvSpPr>
        <p:spPr>
          <a:xfrm>
            <a:off x="7682389" y="4655939"/>
            <a:ext cx="2298383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Спостереження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7682389" y="5053370"/>
            <a:ext cx="6005870" cy="588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Безпосереднє відстеження робочого процесу для розуміння реальних обов'язків, взаємодій та контексту роботи.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735449" y="6326148"/>
            <a:ext cx="6487835" cy="1398984"/>
          </a:xfrm>
          <a:prstGeom prst="roundRect">
            <a:avLst>
              <a:gd name="adj" fmla="val 7843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712589" y="6326148"/>
            <a:ext cx="91440" cy="1398984"/>
          </a:xfrm>
          <a:prstGeom prst="roundRect">
            <a:avLst>
              <a:gd name="adj" fmla="val 180976"/>
            </a:avLst>
          </a:prstGeom>
          <a:solidFill>
            <a:srgbClr val="438951"/>
          </a:solidFill>
          <a:ln/>
        </p:spPr>
      </p:sp>
      <p:sp>
        <p:nvSpPr>
          <p:cNvPr id="15" name="Text 12"/>
          <p:cNvSpPr/>
          <p:nvPr/>
        </p:nvSpPr>
        <p:spPr>
          <a:xfrm>
            <a:off x="1010722" y="6532840"/>
            <a:ext cx="3370659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Анкетування та опитування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1010722" y="6930271"/>
            <a:ext cx="6005870" cy="588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Використання стандартизованих питальників для збору даних про частоту виконання завдань, їх важливість та складність.</a:t>
            </a:r>
            <a:endParaRPr lang="en-US" sz="1400" dirty="0"/>
          </a:p>
        </p:txBody>
      </p:sp>
      <p:sp>
        <p:nvSpPr>
          <p:cNvPr id="17" name="Shape 14"/>
          <p:cNvSpPr/>
          <p:nvPr/>
        </p:nvSpPr>
        <p:spPr>
          <a:xfrm>
            <a:off x="7407116" y="6326148"/>
            <a:ext cx="6487835" cy="1398984"/>
          </a:xfrm>
          <a:prstGeom prst="roundRect">
            <a:avLst>
              <a:gd name="adj" fmla="val 7843"/>
            </a:avLst>
          </a:prstGeom>
          <a:solidFill>
            <a:srgbClr val="FAFFFA"/>
          </a:solidFill>
          <a:ln w="22860">
            <a:solidFill>
              <a:srgbClr val="CED9CE"/>
            </a:solidFill>
            <a:prstDash val="solid"/>
          </a:ln>
        </p:spPr>
      </p:sp>
      <p:sp>
        <p:nvSpPr>
          <p:cNvPr id="18" name="Shape 15"/>
          <p:cNvSpPr/>
          <p:nvPr/>
        </p:nvSpPr>
        <p:spPr>
          <a:xfrm>
            <a:off x="7384256" y="6326148"/>
            <a:ext cx="91440" cy="1398984"/>
          </a:xfrm>
          <a:prstGeom prst="roundRect">
            <a:avLst>
              <a:gd name="adj" fmla="val 180976"/>
            </a:avLst>
          </a:prstGeom>
          <a:solidFill>
            <a:srgbClr val="438951"/>
          </a:solidFill>
          <a:ln/>
        </p:spPr>
      </p:sp>
      <p:sp>
        <p:nvSpPr>
          <p:cNvPr id="19" name="Text 16"/>
          <p:cNvSpPr/>
          <p:nvPr/>
        </p:nvSpPr>
        <p:spPr>
          <a:xfrm>
            <a:off x="7682389" y="6532840"/>
            <a:ext cx="3565684" cy="287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Аналіз критичних інцидентів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7682389" y="6930271"/>
            <a:ext cx="6005870" cy="588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00"/>
              </a:lnSpc>
              <a:buNone/>
            </a:pPr>
            <a:r>
              <a:rPr lang="en-US" sz="14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Вивчення ситуацій успіху та невдач для визначення ключових компетенцій, що забезпечують ефективність на посаді.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10483"/>
            <a:ext cx="6284357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Hard Skills vs. Soft Skills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790" y="2126575"/>
            <a:ext cx="5177314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Професійні навички (Hard Skills)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2697004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Технічні, вимірювані компетенції, які можна підтвердити сертифікатами, дипломами або тестуванням.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793790" y="353044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Приклади: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793790" y="403895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Володіння конкретними програмами (Excel, 1C, AutoCAD)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793790" y="442591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Знання іноземних мов (рівень B2, C1)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793790" y="481286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Технічні навички (програмування, бухгалтерський облік)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93790" y="519981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Професійні сертифікації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793790" y="558677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Освіта за спеціальністю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564874" y="2126575"/>
            <a:ext cx="508504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Особистісні навички (Soft Skills)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7564874" y="2697004"/>
            <a:ext cx="627935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Поведінкові та міжособистісні компетенції, які складніше виміряти, але критично важливі для успіху.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7564874" y="353044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Приклади: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7564874" y="403895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Комунікативні здібності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7564874" y="442591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Робота в команді</a:t>
            </a:r>
            <a:endParaRPr lang="en-US" sz="1550" dirty="0"/>
          </a:p>
        </p:txBody>
      </p:sp>
      <p:sp>
        <p:nvSpPr>
          <p:cNvPr id="16" name="Text 14"/>
          <p:cNvSpPr/>
          <p:nvPr/>
        </p:nvSpPr>
        <p:spPr>
          <a:xfrm>
            <a:off x="7564874" y="481286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Критичне мислення</a:t>
            </a:r>
            <a:endParaRPr lang="en-US" sz="1550" dirty="0"/>
          </a:p>
        </p:txBody>
      </p:sp>
      <p:sp>
        <p:nvSpPr>
          <p:cNvPr id="17" name="Text 15"/>
          <p:cNvSpPr/>
          <p:nvPr/>
        </p:nvSpPr>
        <p:spPr>
          <a:xfrm>
            <a:off x="7564874" y="5199817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Адаптивність та гнучкість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7564874" y="558677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Лідерські якості</a:t>
            </a:r>
            <a:endParaRPr lang="en-US" sz="1550" dirty="0"/>
          </a:p>
        </p:txBody>
      </p:sp>
      <p:sp>
        <p:nvSpPr>
          <p:cNvPr id="19" name="Text 17"/>
          <p:cNvSpPr/>
          <p:nvPr/>
        </p:nvSpPr>
        <p:spPr>
          <a:xfrm>
            <a:off x="7564874" y="597372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500"/>
              </a:lnSpc>
              <a:buSzPct val="100000"/>
              <a:buChar char="•"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Емоційний інтелект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793790" y="6583918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Баланс між hard та soft skills змінюється залежно від рівня позиції: чим вища посада, тим важливіші soft skills для успішного виконання ролі.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8669" y="535305"/>
            <a:ext cx="6178391" cy="608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Компетентнісний підхід</a:t>
            </a:r>
            <a:endParaRPr lang="en-US" sz="3800" dirty="0"/>
          </a:p>
        </p:txBody>
      </p:sp>
      <p:sp>
        <p:nvSpPr>
          <p:cNvPr id="3" name="Text 1"/>
          <p:cNvSpPr/>
          <p:nvPr/>
        </p:nvSpPr>
        <p:spPr>
          <a:xfrm>
            <a:off x="778669" y="1533049"/>
            <a:ext cx="13073063" cy="622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Компетентнісний підхід фокусується на поведінках та здібностях, які забезпечують успішне виконання роботи, а не лише на формальних кваліфікаціях.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2301954" y="2923818"/>
            <a:ext cx="2433518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Когнітивні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778669" y="3344823"/>
            <a:ext cx="3956804" cy="622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Аналітичне мислення, вирішення проблем, стратегічне планування</a:t>
            </a:r>
            <a:endParaRPr lang="en-US" sz="15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7414" y="2374940"/>
            <a:ext cx="4575572" cy="4575572"/>
          </a:xfrm>
          <a:prstGeom prst="rect">
            <a:avLst/>
          </a:prstGeom>
        </p:spPr>
      </p:pic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7124" y="3384649"/>
            <a:ext cx="291227" cy="29122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894927" y="2923818"/>
            <a:ext cx="2433518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Міжособистісні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9894927" y="3344823"/>
            <a:ext cx="3956804" cy="622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Комунікація, співпраця, вплив, управління конфліктами</a:t>
            </a:r>
            <a:endParaRPr lang="en-US" sz="15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414" y="2374940"/>
            <a:ext cx="4575572" cy="4575572"/>
          </a:xfrm>
          <a:prstGeom prst="rect">
            <a:avLst/>
          </a:prstGeom>
        </p:spPr>
      </p:pic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01811" y="3384649"/>
            <a:ext cx="291227" cy="2912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894927" y="5357574"/>
            <a:ext cx="2433518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Управлінські</a:t>
            </a:r>
            <a:endParaRPr lang="en-US" sz="1900" dirty="0"/>
          </a:p>
        </p:txBody>
      </p:sp>
      <p:sp>
        <p:nvSpPr>
          <p:cNvPr id="13" name="Text 7"/>
          <p:cNvSpPr/>
          <p:nvPr/>
        </p:nvSpPr>
        <p:spPr>
          <a:xfrm>
            <a:off x="9894927" y="5778579"/>
            <a:ext cx="3956804" cy="622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Лідерство, делегування, прийняття рішень, розвиток команди</a:t>
            </a:r>
            <a:endParaRPr lang="en-US" sz="150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7414" y="2374940"/>
            <a:ext cx="4575572" cy="4575572"/>
          </a:xfrm>
          <a:prstGeom prst="rect">
            <a:avLst/>
          </a:prstGeom>
        </p:spPr>
      </p:pic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01811" y="5649337"/>
            <a:ext cx="291227" cy="291227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2301954" y="5357574"/>
            <a:ext cx="2433518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Технічні</a:t>
            </a:r>
            <a:endParaRPr lang="en-US" sz="1900" dirty="0"/>
          </a:p>
        </p:txBody>
      </p:sp>
      <p:sp>
        <p:nvSpPr>
          <p:cNvPr id="17" name="Text 9"/>
          <p:cNvSpPr/>
          <p:nvPr/>
        </p:nvSpPr>
        <p:spPr>
          <a:xfrm>
            <a:off x="778669" y="5778579"/>
            <a:ext cx="3956804" cy="622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Професійна експертиза, спеціалізовані знання та навички</a:t>
            </a:r>
            <a:endParaRPr lang="en-US" sz="1500" dirty="0"/>
          </a:p>
        </p:txBody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27414" y="2374940"/>
            <a:ext cx="4575572" cy="4575572"/>
          </a:xfrm>
          <a:prstGeom prst="rect">
            <a:avLst/>
          </a:prstGeom>
        </p:spPr>
      </p:pic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37124" y="5649337"/>
            <a:ext cx="291227" cy="291227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78669" y="7169468"/>
            <a:ext cx="13073063" cy="6229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Модель компетенцій створюється для конкретної ролі з урахуванням корпоративної культури, цілей організації та специфіки індустрії.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70798"/>
            <a:ext cx="920996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Пріоритизація вимог до кандидата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793790" y="1687711"/>
            <a:ext cx="2173724" cy="1143476"/>
          </a:xfrm>
          <a:prstGeom prst="roundRect">
            <a:avLst>
              <a:gd name="adj" fmla="val 15621"/>
            </a:avLst>
          </a:prstGeom>
          <a:solidFill>
            <a:srgbClr val="E8F3E8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41051" y="2119908"/>
            <a:ext cx="279083" cy="27908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65872" y="1886069"/>
            <a:ext cx="401669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Критично важливі (Must-have)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3165872" y="2315289"/>
            <a:ext cx="634245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Без цих навичок кандидат не зможе виконувати базові функції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3066693" y="2821662"/>
            <a:ext cx="10670738" cy="11430"/>
          </a:xfrm>
          <a:prstGeom prst="roundRect">
            <a:avLst>
              <a:gd name="adj" fmla="val 1562792"/>
            </a:avLst>
          </a:prstGeom>
          <a:solidFill>
            <a:srgbClr val="CED9CE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2930366"/>
            <a:ext cx="4347567" cy="1143476"/>
          </a:xfrm>
          <a:prstGeom prst="roundRect">
            <a:avLst>
              <a:gd name="adj" fmla="val 15621"/>
            </a:avLst>
          </a:prstGeom>
          <a:solidFill>
            <a:srgbClr val="E8F3E8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27972" y="3362563"/>
            <a:ext cx="279083" cy="27908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39715" y="3128724"/>
            <a:ext cx="292572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Важливі (Should-have)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5339715" y="3557945"/>
            <a:ext cx="6631781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Значно підвищують ефективність, але можна частково розвинути</a:t>
            </a:r>
            <a:endParaRPr lang="en-US" sz="1550" dirty="0"/>
          </a:p>
        </p:txBody>
      </p:sp>
      <p:sp>
        <p:nvSpPr>
          <p:cNvPr id="12" name="Shape 8"/>
          <p:cNvSpPr/>
          <p:nvPr/>
        </p:nvSpPr>
        <p:spPr>
          <a:xfrm>
            <a:off x="5240536" y="4064318"/>
            <a:ext cx="8496895" cy="11430"/>
          </a:xfrm>
          <a:prstGeom prst="roundRect">
            <a:avLst>
              <a:gd name="adj" fmla="val 1562792"/>
            </a:avLst>
          </a:prstGeom>
          <a:solidFill>
            <a:srgbClr val="CED9CE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4173022"/>
            <a:ext cx="6521410" cy="1143476"/>
          </a:xfrm>
          <a:prstGeom prst="roundRect">
            <a:avLst>
              <a:gd name="adj" fmla="val 15621"/>
            </a:avLst>
          </a:prstGeom>
          <a:solidFill>
            <a:srgbClr val="E8F3E8"/>
          </a:solidFill>
          <a:ln/>
        </p:spPr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4894" y="4605218"/>
            <a:ext cx="279083" cy="279083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13558" y="4371380"/>
            <a:ext cx="275594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405449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Бажані (Nice-to-have)</a:t>
            </a:r>
            <a:endParaRPr lang="en-US" sz="1950" dirty="0"/>
          </a:p>
        </p:txBody>
      </p:sp>
      <p:sp>
        <p:nvSpPr>
          <p:cNvPr id="16" name="Text 11"/>
          <p:cNvSpPr/>
          <p:nvPr/>
        </p:nvSpPr>
        <p:spPr>
          <a:xfrm>
            <a:off x="7513558" y="4800600"/>
            <a:ext cx="566308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Додаткові переваги, які будуть корисні, але не критичні</a:t>
            </a:r>
            <a:endParaRPr lang="en-US" sz="1550" dirty="0"/>
          </a:p>
        </p:txBody>
      </p:sp>
      <p:sp>
        <p:nvSpPr>
          <p:cNvPr id="17" name="Text 12"/>
          <p:cNvSpPr/>
          <p:nvPr/>
        </p:nvSpPr>
        <p:spPr>
          <a:xfrm>
            <a:off x="793790" y="5539740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Чітка пріоритизація допомагає уникнути нереалістичних очікувань та розширює пул потенційних кандидатів. Типова помилка — занадто довгий список обов'язкових вимог, який унеможливлює знаходження підходящих кандидатів.</a:t>
            </a:r>
            <a:endParaRPr lang="en-US" sz="1550" dirty="0"/>
          </a:p>
        </p:txBody>
      </p:sp>
      <p:sp>
        <p:nvSpPr>
          <p:cNvPr id="18" name="Shape 13"/>
          <p:cNvSpPr/>
          <p:nvPr/>
        </p:nvSpPr>
        <p:spPr>
          <a:xfrm>
            <a:off x="793790" y="6398062"/>
            <a:ext cx="13042821" cy="1160740"/>
          </a:xfrm>
          <a:prstGeom prst="roundRect">
            <a:avLst>
              <a:gd name="adj" fmla="val 15389"/>
            </a:avLst>
          </a:prstGeom>
          <a:solidFill>
            <a:srgbClr val="CCE6D1"/>
          </a:solidFill>
          <a:ln/>
        </p:spPr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2148" y="6685717"/>
            <a:ext cx="248007" cy="198358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1438513" y="6645950"/>
            <a:ext cx="1219973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Правило 80/20:</a:t>
            </a:r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000000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Якщо кандидат відповідає 80% критично важливих вимог і демонструє потенціал до розвитку, він може бути чудовим вибором.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0772" y="316706"/>
            <a:ext cx="5273635" cy="3599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00"/>
              </a:lnSpc>
              <a:buNone/>
            </a:pPr>
            <a:r>
              <a:rPr lang="en-US" sz="225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Метод Оцінкової карти (Scorecard)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460772" y="907018"/>
            <a:ext cx="13708856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Scorecard — це структурований інструмент для об'єктивної оцінки кандидатів, який допомагає уникнути суб'єктивних суджень та забезпечує консистентність у процесі підбору.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460772" y="1336000"/>
            <a:ext cx="1591270" cy="179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00"/>
              </a:lnSpc>
              <a:buNone/>
            </a:pPr>
            <a:r>
              <a:rPr lang="en-US" sz="1100" b="1" dirty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Структура Scorecard:</a:t>
            </a:r>
            <a:endParaRPr lang="en-US" sz="1100" dirty="0"/>
          </a:p>
        </p:txBody>
      </p:sp>
      <p:sp>
        <p:nvSpPr>
          <p:cNvPr id="5" name="Text 3"/>
          <p:cNvSpPr/>
          <p:nvPr/>
        </p:nvSpPr>
        <p:spPr>
          <a:xfrm>
            <a:off x="460772" y="1631037"/>
            <a:ext cx="5314950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450"/>
              </a:lnSpc>
              <a:buSzPct val="100000"/>
              <a:buFont typeface="+mj-lt"/>
              <a:buAutoNum type="arabicPeriod" startAt="1"/>
            </a:pPr>
            <a:r>
              <a:rPr lang="en-US" sz="9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Місія позиції</a:t>
            </a:r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чому існує ця роль?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460772" y="1855589"/>
            <a:ext cx="5314950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450"/>
              </a:lnSpc>
              <a:buSzPct val="100000"/>
              <a:buFont typeface="+mj-lt"/>
              <a:buAutoNum type="arabicPeriod" startAt="2"/>
            </a:pPr>
            <a:r>
              <a:rPr lang="en-US" sz="9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Результати</a:t>
            </a:r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що має бути досягнуто?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60772" y="2080141"/>
            <a:ext cx="5314950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450"/>
              </a:lnSpc>
              <a:buSzPct val="100000"/>
              <a:buFont typeface="+mj-lt"/>
              <a:buAutoNum type="arabicPeriod" startAt="3"/>
            </a:pPr>
            <a:r>
              <a:rPr lang="en-US" sz="9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Компетенції</a:t>
            </a:r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які здібності необхідні?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460772" y="2304693"/>
            <a:ext cx="5314950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450"/>
              </a:lnSpc>
              <a:buSzPct val="100000"/>
              <a:buFont typeface="+mj-lt"/>
              <a:buAutoNum type="arabicPeriod" startAt="4"/>
            </a:pPr>
            <a:r>
              <a:rPr lang="en-US" sz="9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Критерії оцінки</a:t>
            </a:r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як вимірюємо успіх?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460772" y="2529245"/>
            <a:ext cx="5314950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1450"/>
              </a:lnSpc>
              <a:buSzPct val="100000"/>
              <a:buFont typeface="+mj-lt"/>
              <a:buAutoNum type="arabicPeriod" startAt="5"/>
            </a:pPr>
            <a:r>
              <a:rPr lang="en-US" sz="900" b="1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Шкала</a:t>
            </a:r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— система бальної оцінки</a:t>
            </a:r>
            <a:endParaRPr lang="en-US" sz="900" dirty="0"/>
          </a:p>
        </p:txBody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4329" y="1350407"/>
            <a:ext cx="7372350" cy="737235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460772" y="8981837"/>
            <a:ext cx="13708856" cy="1843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450"/>
              </a:lnSpc>
              <a:buNone/>
            </a:pPr>
            <a:r>
              <a:rPr lang="en-US" sz="900" dirty="0">
                <a:solidFill>
                  <a:srgbClr val="405449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Використання Scorecard дозволяє порівнювати кандидатів за єдиними критеріями, забезпечує прозорість рішень та спрощує комунікацію з менеджерами про причини вибору конкретного кандидата.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2025-10-28T15:39:13Z</dcterms:created>
  <dcterms:modified xsi:type="dcterms:W3CDTF">2025-10-28T15:39:13Z</dcterms:modified>
</cp:coreProperties>
</file>