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69" r:id="rId4"/>
    <p:sldId id="259" r:id="rId5"/>
    <p:sldId id="260" r:id="rId6"/>
    <p:sldId id="271" r:id="rId7"/>
    <p:sldId id="258" r:id="rId8"/>
    <p:sldId id="272" r:id="rId9"/>
    <p:sldId id="274" r:id="rId10"/>
    <p:sldId id="261" r:id="rId11"/>
    <p:sldId id="275" r:id="rId12"/>
    <p:sldId id="262" r:id="rId13"/>
    <p:sldId id="276" r:id="rId14"/>
    <p:sldId id="263" r:id="rId15"/>
    <p:sldId id="264" r:id="rId16"/>
    <p:sldId id="265" r:id="rId17"/>
    <p:sldId id="266" r:id="rId18"/>
    <p:sldId id="267" r:id="rId19"/>
    <p:sldId id="277" r:id="rId20"/>
    <p:sldId id="278" r:id="rId21"/>
    <p:sldId id="279" r:id="rId22"/>
    <p:sldId id="280" r:id="rId23"/>
    <p:sldId id="281" r:id="rId24"/>
    <p:sldId id="282" r:id="rId25"/>
    <p:sldId id="284" r:id="rId26"/>
    <p:sldId id="283" r:id="rId27"/>
    <p:sldId id="268" r:id="rId28"/>
  </p:sldIdLst>
  <p:sldSz cx="18288000" cy="10287000"/>
  <p:notesSz cx="6858000" cy="9144000"/>
  <p:embeddedFontLs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Now" panose="020B0604020202020204" charset="0"/>
      <p:regular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4" d="100"/>
          <a:sy n="44" d="100"/>
        </p:scale>
        <p:origin x="87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FC5092-668A-42C7-9E8E-6ADF1F122290}" type="doc">
      <dgm:prSet loTypeId="urn:microsoft.com/office/officeart/2005/8/layout/hProcess9" loCatId="process" qsTypeId="urn:microsoft.com/office/officeart/2005/8/quickstyle/simple3" qsCatId="simple" csTypeId="urn:microsoft.com/office/officeart/2005/8/colors/accent1_2" csCatId="accent1" phldr="1"/>
      <dgm:spPr/>
    </dgm:pt>
    <dgm:pt modelId="{95CF3013-372F-4291-B4AD-86D02E431DDE}">
      <dgm:prSet phldrT="[Текст]" custT="1"/>
      <dgm:spPr>
        <a:xfrm>
          <a:off x="1892" y="1554480"/>
          <a:ext cx="1037942" cy="2072640"/>
        </a:xfrm>
        <a:prstGeom prst="round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 lIns="0" tIns="0" rIns="0" bIns="0"/>
        <a:lstStyle/>
        <a:p>
          <a:pPr>
            <a:buNone/>
          </a:pPr>
          <a:r>
            <a:rPr lang="uk-UA" sz="2000" dirty="0">
              <a:solidFill>
                <a:sysClr val="windowText" lastClr="000000"/>
              </a:solidFill>
              <a:latin typeface="+mn-lt"/>
              <a:ea typeface="+mn-ea"/>
              <a:cs typeface="Times New Roman" pitchFamily="18" charset="0"/>
            </a:rPr>
            <a:t>Аналіз зв</a:t>
          </a:r>
          <a:r>
            <a:rPr lang="en-US" sz="2000" dirty="0">
              <a:solidFill>
                <a:sysClr val="windowText" lastClr="000000"/>
              </a:solidFill>
              <a:latin typeface="+mn-lt"/>
              <a:ea typeface="+mn-ea"/>
              <a:cs typeface="Times New Roman" pitchFamily="18" charset="0"/>
            </a:rPr>
            <a:t>'</a:t>
          </a:r>
          <a:r>
            <a:rPr lang="uk-UA" sz="2000" dirty="0" err="1">
              <a:solidFill>
                <a:sysClr val="windowText" lastClr="000000"/>
              </a:solidFill>
              <a:latin typeface="+mn-lt"/>
              <a:ea typeface="+mn-ea"/>
              <a:cs typeface="Times New Roman" pitchFamily="18" charset="0"/>
            </a:rPr>
            <a:t>язку</a:t>
          </a:r>
          <a:r>
            <a:rPr lang="uk-UA" sz="2000" dirty="0">
              <a:solidFill>
                <a:sysClr val="windowText" lastClr="000000"/>
              </a:solidFill>
              <a:latin typeface="+mn-lt"/>
              <a:ea typeface="+mn-ea"/>
              <a:cs typeface="Times New Roman" pitchFamily="18" charset="0"/>
            </a:rPr>
            <a:t> між руховою активністю та болем</a:t>
          </a:r>
        </a:p>
      </dgm:t>
    </dgm:pt>
    <dgm:pt modelId="{4DD8F590-A1C5-4BA8-BA1D-88DF52C78141}" type="parTrans" cxnId="{1D748B92-7786-4B9F-AA2B-59B202AFCE1E}">
      <dgm:prSet/>
      <dgm:spPr/>
      <dgm:t>
        <a:bodyPr/>
        <a:lstStyle/>
        <a:p>
          <a:endParaRPr lang="uk-UA"/>
        </a:p>
      </dgm:t>
    </dgm:pt>
    <dgm:pt modelId="{8F344822-08AA-483B-93C2-3804BE579C5D}" type="sibTrans" cxnId="{1D748B92-7786-4B9F-AA2B-59B202AFCE1E}">
      <dgm:prSet/>
      <dgm:spPr/>
      <dgm:t>
        <a:bodyPr/>
        <a:lstStyle/>
        <a:p>
          <a:endParaRPr lang="uk-UA"/>
        </a:p>
      </dgm:t>
    </dgm:pt>
    <dgm:pt modelId="{8031663B-8919-4F1E-8C92-47CACE4C07A2}">
      <dgm:prSet phldrT="[Текст]" custT="1"/>
      <dgm:spPr>
        <a:xfrm>
          <a:off x="1212825" y="1554480"/>
          <a:ext cx="1037942" cy="2072640"/>
        </a:xfrm>
        <a:prstGeom prst="round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 lIns="0" tIns="0" rIns="0" bIns="0"/>
        <a:lstStyle/>
        <a:p>
          <a:pPr>
            <a:buNone/>
          </a:pPr>
          <a:r>
            <a:rPr lang="uk-UA" sz="2000" dirty="0">
              <a:solidFill>
                <a:sysClr val="windowText" lastClr="000000"/>
              </a:solidFill>
              <a:latin typeface="+mn-lt"/>
              <a:ea typeface="+mn-ea"/>
              <a:cs typeface="Times New Roman" pitchFamily="18" charset="0"/>
            </a:rPr>
            <a:t>Визначення структури походження болю</a:t>
          </a:r>
        </a:p>
      </dgm:t>
    </dgm:pt>
    <dgm:pt modelId="{A8E77C30-134A-45BD-820C-EBDEA15951EC}" type="parTrans" cxnId="{A54A4A3A-80DF-4553-8CBA-A12C9701E8C1}">
      <dgm:prSet/>
      <dgm:spPr/>
      <dgm:t>
        <a:bodyPr/>
        <a:lstStyle/>
        <a:p>
          <a:endParaRPr lang="uk-UA"/>
        </a:p>
      </dgm:t>
    </dgm:pt>
    <dgm:pt modelId="{F6F4CBE3-7346-4298-A606-300086A4228B}" type="sibTrans" cxnId="{A54A4A3A-80DF-4553-8CBA-A12C9701E8C1}">
      <dgm:prSet/>
      <dgm:spPr/>
      <dgm:t>
        <a:bodyPr/>
        <a:lstStyle/>
        <a:p>
          <a:endParaRPr lang="uk-UA"/>
        </a:p>
      </dgm:t>
    </dgm:pt>
    <dgm:pt modelId="{0014A3F1-1194-4268-A427-ED2D4505CDB0}">
      <dgm:prSet phldrT="[Текст]" custT="1"/>
      <dgm:spPr>
        <a:xfrm>
          <a:off x="3634690" y="1554480"/>
          <a:ext cx="1037942" cy="2072640"/>
        </a:xfrm>
        <a:prstGeom prst="round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 lIns="0" tIns="0" rIns="0" bIns="0"/>
        <a:lstStyle/>
        <a:p>
          <a:pPr>
            <a:buNone/>
          </a:pPr>
          <a:r>
            <a:rPr lang="uk-UA" sz="2000" dirty="0">
              <a:solidFill>
                <a:sysClr val="windowText" lastClr="000000"/>
              </a:solidFill>
              <a:latin typeface="+mn-lt"/>
              <a:ea typeface="+mn-ea"/>
              <a:cs typeface="Times New Roman" pitchFamily="18" charset="0"/>
            </a:rPr>
            <a:t>Вибір засобів та методів втручання</a:t>
          </a:r>
        </a:p>
      </dgm:t>
    </dgm:pt>
    <dgm:pt modelId="{4DD8FA18-4E6C-4B5F-B3FB-066BD051C583}" type="parTrans" cxnId="{13884678-1E1F-4F64-BC92-A376AF2E900E}">
      <dgm:prSet/>
      <dgm:spPr/>
      <dgm:t>
        <a:bodyPr/>
        <a:lstStyle/>
        <a:p>
          <a:endParaRPr lang="uk-UA"/>
        </a:p>
      </dgm:t>
    </dgm:pt>
    <dgm:pt modelId="{0AB70CFA-10ED-4EC8-9CA7-D7624DEA4733}" type="sibTrans" cxnId="{13884678-1E1F-4F64-BC92-A376AF2E900E}">
      <dgm:prSet/>
      <dgm:spPr/>
      <dgm:t>
        <a:bodyPr/>
        <a:lstStyle/>
        <a:p>
          <a:endParaRPr lang="uk-UA"/>
        </a:p>
      </dgm:t>
    </dgm:pt>
    <dgm:pt modelId="{A48BF320-49C1-4F29-A7DF-D42E3DD8EC15}">
      <dgm:prSet phldrT="[Текст]" custT="1"/>
      <dgm:spPr>
        <a:xfrm>
          <a:off x="4845623" y="1297244"/>
          <a:ext cx="1324684" cy="2587110"/>
        </a:xfrm>
        <a:prstGeom prst="ellipse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 lIns="0" tIns="0" rIns="0" bIns="0"/>
        <a:lstStyle/>
        <a:p>
          <a:pPr>
            <a:buNone/>
          </a:pPr>
          <a:r>
            <a:rPr lang="uk-UA" sz="2400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Times New Roman" pitchFamily="18" charset="0"/>
            </a:rPr>
            <a:t>Технологія зменшення болю</a:t>
          </a:r>
        </a:p>
      </dgm:t>
    </dgm:pt>
    <dgm:pt modelId="{F40A6195-3785-49CB-8043-D8C41068D8CE}" type="parTrans" cxnId="{F91D0F27-FC29-4E58-91C7-3F534FC6C898}">
      <dgm:prSet/>
      <dgm:spPr/>
      <dgm:t>
        <a:bodyPr/>
        <a:lstStyle/>
        <a:p>
          <a:endParaRPr lang="uk-UA"/>
        </a:p>
      </dgm:t>
    </dgm:pt>
    <dgm:pt modelId="{8BC1AD29-07F5-4BF5-ACEA-CC9A14E17E4F}" type="sibTrans" cxnId="{F91D0F27-FC29-4E58-91C7-3F534FC6C898}">
      <dgm:prSet/>
      <dgm:spPr/>
      <dgm:t>
        <a:bodyPr/>
        <a:lstStyle/>
        <a:p>
          <a:endParaRPr lang="uk-UA"/>
        </a:p>
      </dgm:t>
    </dgm:pt>
    <dgm:pt modelId="{85C0F59A-449D-4F53-B1F6-CC90AE46E956}">
      <dgm:prSet phldrT="[Текст]" custT="1"/>
      <dgm:spPr>
        <a:xfrm>
          <a:off x="2423757" y="1554480"/>
          <a:ext cx="1037942" cy="2072640"/>
        </a:xfrm>
        <a:prstGeom prst="round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 lIns="0" tIns="0" rIns="0" bIns="0"/>
        <a:lstStyle/>
        <a:p>
          <a:pPr>
            <a:buNone/>
          </a:pPr>
          <a:r>
            <a:rPr lang="uk-UA" sz="2000" dirty="0">
              <a:solidFill>
                <a:sysClr val="windowText" lastClr="000000"/>
              </a:solidFill>
              <a:latin typeface="+mn-lt"/>
              <a:ea typeface="+mn-ea"/>
              <a:cs typeface="Times New Roman" pitchFamily="18" charset="0"/>
            </a:rPr>
            <a:t>Корекція рухової активності</a:t>
          </a:r>
        </a:p>
      </dgm:t>
    </dgm:pt>
    <dgm:pt modelId="{AEFE7335-D1A3-46EA-BE65-D74FCB232E52}" type="parTrans" cxnId="{5A73C5EB-3B64-46D1-8323-DD717565B1E8}">
      <dgm:prSet/>
      <dgm:spPr/>
      <dgm:t>
        <a:bodyPr/>
        <a:lstStyle/>
        <a:p>
          <a:endParaRPr lang="uk-UA"/>
        </a:p>
      </dgm:t>
    </dgm:pt>
    <dgm:pt modelId="{FB48AED7-8B0E-4D2F-BA3C-698DA26B918C}" type="sibTrans" cxnId="{5A73C5EB-3B64-46D1-8323-DD717565B1E8}">
      <dgm:prSet/>
      <dgm:spPr/>
      <dgm:t>
        <a:bodyPr/>
        <a:lstStyle/>
        <a:p>
          <a:endParaRPr lang="uk-UA"/>
        </a:p>
      </dgm:t>
    </dgm:pt>
    <dgm:pt modelId="{872527B4-89CE-463D-A726-7CD51A663DE9}" type="pres">
      <dgm:prSet presAssocID="{C7FC5092-668A-42C7-9E8E-6ADF1F122290}" presName="CompostProcess" presStyleCnt="0">
        <dgm:presLayoutVars>
          <dgm:dir/>
          <dgm:resizeHandles val="exact"/>
        </dgm:presLayoutVars>
      </dgm:prSet>
      <dgm:spPr/>
    </dgm:pt>
    <dgm:pt modelId="{2E1D6432-D8C0-4716-A822-3666D8BEFB77}" type="pres">
      <dgm:prSet presAssocID="{C7FC5092-668A-42C7-9E8E-6ADF1F122290}" presName="arrow" presStyleLbl="bgShp" presStyleIdx="0" presStyleCnt="1"/>
      <dgm:spPr>
        <a:xfrm>
          <a:off x="462914" y="0"/>
          <a:ext cx="5246370" cy="5181600"/>
        </a:xfrm>
        <a:prstGeom prst="rightArrow">
          <a:avLst/>
        </a:prstGeom>
        <a:solidFill>
          <a:srgbClr val="4F81BD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</dgm:pt>
    <dgm:pt modelId="{FA82DD76-C78B-45D6-9E52-5494CACD02E4}" type="pres">
      <dgm:prSet presAssocID="{C7FC5092-668A-42C7-9E8E-6ADF1F122290}" presName="linearProcess" presStyleCnt="0"/>
      <dgm:spPr/>
    </dgm:pt>
    <dgm:pt modelId="{16AF65D1-4DF1-4A88-A612-A3AB4699C0DD}" type="pres">
      <dgm:prSet presAssocID="{95CF3013-372F-4291-B4AD-86D02E431DDE}" presName="textNode" presStyleLbl="node1" presStyleIdx="0" presStyleCnt="5">
        <dgm:presLayoutVars>
          <dgm:bulletEnabled val="1"/>
        </dgm:presLayoutVars>
      </dgm:prSet>
      <dgm:spPr>
        <a:prstGeom prst="roundRect">
          <a:avLst/>
        </a:prstGeom>
      </dgm:spPr>
    </dgm:pt>
    <dgm:pt modelId="{30D452D1-939E-40CE-8128-3E921FFB9DC2}" type="pres">
      <dgm:prSet presAssocID="{8F344822-08AA-483B-93C2-3804BE579C5D}" presName="sibTrans" presStyleCnt="0"/>
      <dgm:spPr/>
    </dgm:pt>
    <dgm:pt modelId="{1E72FE0C-7288-45DD-8FB4-26EAF20B20A5}" type="pres">
      <dgm:prSet presAssocID="{8031663B-8919-4F1E-8C92-47CACE4C07A2}" presName="textNode" presStyleLbl="node1" presStyleIdx="1" presStyleCnt="5">
        <dgm:presLayoutVars>
          <dgm:bulletEnabled val="1"/>
        </dgm:presLayoutVars>
      </dgm:prSet>
      <dgm:spPr>
        <a:prstGeom prst="roundRect">
          <a:avLst/>
        </a:prstGeom>
      </dgm:spPr>
    </dgm:pt>
    <dgm:pt modelId="{8D855042-DB5E-4621-856A-0722F416D85E}" type="pres">
      <dgm:prSet presAssocID="{F6F4CBE3-7346-4298-A606-300086A4228B}" presName="sibTrans" presStyleCnt="0"/>
      <dgm:spPr/>
    </dgm:pt>
    <dgm:pt modelId="{2DC86072-C354-48E0-8E6A-547FED68EC1F}" type="pres">
      <dgm:prSet presAssocID="{85C0F59A-449D-4F53-B1F6-CC90AE46E956}" presName="textNode" presStyleLbl="node1" presStyleIdx="2" presStyleCnt="5">
        <dgm:presLayoutVars>
          <dgm:bulletEnabled val="1"/>
        </dgm:presLayoutVars>
      </dgm:prSet>
      <dgm:spPr>
        <a:prstGeom prst="roundRect">
          <a:avLst/>
        </a:prstGeom>
      </dgm:spPr>
    </dgm:pt>
    <dgm:pt modelId="{6AABDE55-1D5A-4896-926B-FA652484048A}" type="pres">
      <dgm:prSet presAssocID="{FB48AED7-8B0E-4D2F-BA3C-698DA26B918C}" presName="sibTrans" presStyleCnt="0"/>
      <dgm:spPr/>
    </dgm:pt>
    <dgm:pt modelId="{D0A806ED-EF1C-4B10-AF0B-5876042943A4}" type="pres">
      <dgm:prSet presAssocID="{0014A3F1-1194-4268-A427-ED2D4505CDB0}" presName="textNode" presStyleLbl="node1" presStyleIdx="3" presStyleCnt="5">
        <dgm:presLayoutVars>
          <dgm:bulletEnabled val="1"/>
        </dgm:presLayoutVars>
      </dgm:prSet>
      <dgm:spPr>
        <a:prstGeom prst="roundRect">
          <a:avLst/>
        </a:prstGeom>
      </dgm:spPr>
    </dgm:pt>
    <dgm:pt modelId="{89FF39BE-8374-4AB4-A2DD-6ECCD5CD462D}" type="pres">
      <dgm:prSet presAssocID="{0AB70CFA-10ED-4EC8-9CA7-D7624DEA4733}" presName="sibTrans" presStyleCnt="0"/>
      <dgm:spPr/>
    </dgm:pt>
    <dgm:pt modelId="{CC97B16A-0930-48E8-BFA0-0C47DD83E49F}" type="pres">
      <dgm:prSet presAssocID="{A48BF320-49C1-4F29-A7DF-D42E3DD8EC15}" presName="textNode" presStyleLbl="node1" presStyleIdx="4" presStyleCnt="5" custScaleX="132707" custScaleY="126700">
        <dgm:presLayoutVars>
          <dgm:bulletEnabled val="1"/>
        </dgm:presLayoutVars>
      </dgm:prSet>
      <dgm:spPr>
        <a:prstGeom prst="ellipse">
          <a:avLst/>
        </a:prstGeom>
      </dgm:spPr>
    </dgm:pt>
  </dgm:ptLst>
  <dgm:cxnLst>
    <dgm:cxn modelId="{F91D0F27-FC29-4E58-91C7-3F534FC6C898}" srcId="{C7FC5092-668A-42C7-9E8E-6ADF1F122290}" destId="{A48BF320-49C1-4F29-A7DF-D42E3DD8EC15}" srcOrd="4" destOrd="0" parTransId="{F40A6195-3785-49CB-8043-D8C41068D8CE}" sibTransId="{8BC1AD29-07F5-4BF5-ACEA-CC9A14E17E4F}"/>
    <dgm:cxn modelId="{A54A4A3A-80DF-4553-8CBA-A12C9701E8C1}" srcId="{C7FC5092-668A-42C7-9E8E-6ADF1F122290}" destId="{8031663B-8919-4F1E-8C92-47CACE4C07A2}" srcOrd="1" destOrd="0" parTransId="{A8E77C30-134A-45BD-820C-EBDEA15951EC}" sibTransId="{F6F4CBE3-7346-4298-A606-300086A4228B}"/>
    <dgm:cxn modelId="{E530EF51-F96C-4E54-B909-D7ABAD98C0AE}" type="presOf" srcId="{A48BF320-49C1-4F29-A7DF-D42E3DD8EC15}" destId="{CC97B16A-0930-48E8-BFA0-0C47DD83E49F}" srcOrd="0" destOrd="0" presId="urn:microsoft.com/office/officeart/2005/8/layout/hProcess9"/>
    <dgm:cxn modelId="{7E32FB71-FECC-4BC1-8E1F-4A24DEB0F7EA}" type="presOf" srcId="{85C0F59A-449D-4F53-B1F6-CC90AE46E956}" destId="{2DC86072-C354-48E0-8E6A-547FED68EC1F}" srcOrd="0" destOrd="0" presId="urn:microsoft.com/office/officeart/2005/8/layout/hProcess9"/>
    <dgm:cxn modelId="{13884678-1E1F-4F64-BC92-A376AF2E900E}" srcId="{C7FC5092-668A-42C7-9E8E-6ADF1F122290}" destId="{0014A3F1-1194-4268-A427-ED2D4505CDB0}" srcOrd="3" destOrd="0" parTransId="{4DD8FA18-4E6C-4B5F-B3FB-066BD051C583}" sibTransId="{0AB70CFA-10ED-4EC8-9CA7-D7624DEA4733}"/>
    <dgm:cxn modelId="{3EA29958-C79A-4B26-9D5A-F52022A69CA6}" type="presOf" srcId="{95CF3013-372F-4291-B4AD-86D02E431DDE}" destId="{16AF65D1-4DF1-4A88-A612-A3AB4699C0DD}" srcOrd="0" destOrd="0" presId="urn:microsoft.com/office/officeart/2005/8/layout/hProcess9"/>
    <dgm:cxn modelId="{1D748B92-7786-4B9F-AA2B-59B202AFCE1E}" srcId="{C7FC5092-668A-42C7-9E8E-6ADF1F122290}" destId="{95CF3013-372F-4291-B4AD-86D02E431DDE}" srcOrd="0" destOrd="0" parTransId="{4DD8F590-A1C5-4BA8-BA1D-88DF52C78141}" sibTransId="{8F344822-08AA-483B-93C2-3804BE579C5D}"/>
    <dgm:cxn modelId="{A53E77E6-56F2-4BBC-98A1-9744EA1FBD0C}" type="presOf" srcId="{0014A3F1-1194-4268-A427-ED2D4505CDB0}" destId="{D0A806ED-EF1C-4B10-AF0B-5876042943A4}" srcOrd="0" destOrd="0" presId="urn:microsoft.com/office/officeart/2005/8/layout/hProcess9"/>
    <dgm:cxn modelId="{5A73C5EB-3B64-46D1-8323-DD717565B1E8}" srcId="{C7FC5092-668A-42C7-9E8E-6ADF1F122290}" destId="{85C0F59A-449D-4F53-B1F6-CC90AE46E956}" srcOrd="2" destOrd="0" parTransId="{AEFE7335-D1A3-46EA-BE65-D74FCB232E52}" sibTransId="{FB48AED7-8B0E-4D2F-BA3C-698DA26B918C}"/>
    <dgm:cxn modelId="{6D2A5AF0-BE3A-4F6E-BA7A-9C186C8C941B}" type="presOf" srcId="{8031663B-8919-4F1E-8C92-47CACE4C07A2}" destId="{1E72FE0C-7288-45DD-8FB4-26EAF20B20A5}" srcOrd="0" destOrd="0" presId="urn:microsoft.com/office/officeart/2005/8/layout/hProcess9"/>
    <dgm:cxn modelId="{E12F48FB-6CD9-4B20-9DFD-09FA4B5AD2EB}" type="presOf" srcId="{C7FC5092-668A-42C7-9E8E-6ADF1F122290}" destId="{872527B4-89CE-463D-A726-7CD51A663DE9}" srcOrd="0" destOrd="0" presId="urn:microsoft.com/office/officeart/2005/8/layout/hProcess9"/>
    <dgm:cxn modelId="{2749E87D-A2B5-4632-A192-F32BE6B1684E}" type="presParOf" srcId="{872527B4-89CE-463D-A726-7CD51A663DE9}" destId="{2E1D6432-D8C0-4716-A822-3666D8BEFB77}" srcOrd="0" destOrd="0" presId="urn:microsoft.com/office/officeart/2005/8/layout/hProcess9"/>
    <dgm:cxn modelId="{F7558170-7359-4583-94F7-70EE350B1268}" type="presParOf" srcId="{872527B4-89CE-463D-A726-7CD51A663DE9}" destId="{FA82DD76-C78B-45D6-9E52-5494CACD02E4}" srcOrd="1" destOrd="0" presId="urn:microsoft.com/office/officeart/2005/8/layout/hProcess9"/>
    <dgm:cxn modelId="{AD9FFF5F-AFC9-498C-981A-3C9781E01B28}" type="presParOf" srcId="{FA82DD76-C78B-45D6-9E52-5494CACD02E4}" destId="{16AF65D1-4DF1-4A88-A612-A3AB4699C0DD}" srcOrd="0" destOrd="0" presId="urn:microsoft.com/office/officeart/2005/8/layout/hProcess9"/>
    <dgm:cxn modelId="{281DFE65-1D24-4F4D-A3EB-708C862AD2F3}" type="presParOf" srcId="{FA82DD76-C78B-45D6-9E52-5494CACD02E4}" destId="{30D452D1-939E-40CE-8128-3E921FFB9DC2}" srcOrd="1" destOrd="0" presId="urn:microsoft.com/office/officeart/2005/8/layout/hProcess9"/>
    <dgm:cxn modelId="{5EC1BFFE-ECE1-4BB0-924C-8069083F30BE}" type="presParOf" srcId="{FA82DD76-C78B-45D6-9E52-5494CACD02E4}" destId="{1E72FE0C-7288-45DD-8FB4-26EAF20B20A5}" srcOrd="2" destOrd="0" presId="urn:microsoft.com/office/officeart/2005/8/layout/hProcess9"/>
    <dgm:cxn modelId="{14E2E454-F5AF-440D-BA5E-DFBDB868CA67}" type="presParOf" srcId="{FA82DD76-C78B-45D6-9E52-5494CACD02E4}" destId="{8D855042-DB5E-4621-856A-0722F416D85E}" srcOrd="3" destOrd="0" presId="urn:microsoft.com/office/officeart/2005/8/layout/hProcess9"/>
    <dgm:cxn modelId="{F086E31A-E83C-4AE8-AD9A-AED0CE3F0B29}" type="presParOf" srcId="{FA82DD76-C78B-45D6-9E52-5494CACD02E4}" destId="{2DC86072-C354-48E0-8E6A-547FED68EC1F}" srcOrd="4" destOrd="0" presId="urn:microsoft.com/office/officeart/2005/8/layout/hProcess9"/>
    <dgm:cxn modelId="{CB6C9447-B27B-497A-A2C6-1BF6C1155EDA}" type="presParOf" srcId="{FA82DD76-C78B-45D6-9E52-5494CACD02E4}" destId="{6AABDE55-1D5A-4896-926B-FA652484048A}" srcOrd="5" destOrd="0" presId="urn:microsoft.com/office/officeart/2005/8/layout/hProcess9"/>
    <dgm:cxn modelId="{4E1E7E66-B0E0-4A8E-9043-F3FE09826497}" type="presParOf" srcId="{FA82DD76-C78B-45D6-9E52-5494CACD02E4}" destId="{D0A806ED-EF1C-4B10-AF0B-5876042943A4}" srcOrd="6" destOrd="0" presId="urn:microsoft.com/office/officeart/2005/8/layout/hProcess9"/>
    <dgm:cxn modelId="{39698AB3-27C8-4FEB-8FF7-30B7CC074155}" type="presParOf" srcId="{FA82DD76-C78B-45D6-9E52-5494CACD02E4}" destId="{89FF39BE-8374-4AB4-A2DD-6ECCD5CD462D}" srcOrd="7" destOrd="0" presId="urn:microsoft.com/office/officeart/2005/8/layout/hProcess9"/>
    <dgm:cxn modelId="{16F82A54-6BC0-4BF4-AFDF-1D1859F7FCA3}" type="presParOf" srcId="{FA82DD76-C78B-45D6-9E52-5494CACD02E4}" destId="{CC97B16A-0930-48E8-BFA0-0C47DD83E49F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1D6432-D8C0-4716-A822-3666D8BEFB77}">
      <dsp:nvSpPr>
        <dsp:cNvPr id="0" name=""/>
        <dsp:cNvSpPr/>
      </dsp:nvSpPr>
      <dsp:spPr>
        <a:xfrm>
          <a:off x="1203415" y="0"/>
          <a:ext cx="13638710" cy="7480566"/>
        </a:xfrm>
        <a:prstGeom prst="rightArrow">
          <a:avLst/>
        </a:prstGeom>
        <a:solidFill>
          <a:srgbClr val="4F81BD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6AF65D1-4DF1-4A88-A612-A3AB4699C0DD}">
      <dsp:nvSpPr>
        <dsp:cNvPr id="0" name=""/>
        <dsp:cNvSpPr/>
      </dsp:nvSpPr>
      <dsp:spPr>
        <a:xfrm>
          <a:off x="6809" y="2244169"/>
          <a:ext cx="2674779" cy="2992226"/>
        </a:xfrm>
        <a:prstGeom prst="round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>
              <a:solidFill>
                <a:sysClr val="windowText" lastClr="000000"/>
              </a:solidFill>
              <a:latin typeface="+mn-lt"/>
              <a:ea typeface="+mn-ea"/>
              <a:cs typeface="Times New Roman" pitchFamily="18" charset="0"/>
            </a:rPr>
            <a:t>Аналіз зв</a:t>
          </a:r>
          <a:r>
            <a:rPr lang="en-US" sz="2000" kern="1200" dirty="0">
              <a:solidFill>
                <a:sysClr val="windowText" lastClr="000000"/>
              </a:solidFill>
              <a:latin typeface="+mn-lt"/>
              <a:ea typeface="+mn-ea"/>
              <a:cs typeface="Times New Roman" pitchFamily="18" charset="0"/>
            </a:rPr>
            <a:t>'</a:t>
          </a:r>
          <a:r>
            <a:rPr lang="uk-UA" sz="2000" kern="1200" dirty="0" err="1">
              <a:solidFill>
                <a:sysClr val="windowText" lastClr="000000"/>
              </a:solidFill>
              <a:latin typeface="+mn-lt"/>
              <a:ea typeface="+mn-ea"/>
              <a:cs typeface="Times New Roman" pitchFamily="18" charset="0"/>
            </a:rPr>
            <a:t>язку</a:t>
          </a:r>
          <a:r>
            <a:rPr lang="uk-UA" sz="2000" kern="1200" dirty="0">
              <a:solidFill>
                <a:sysClr val="windowText" lastClr="000000"/>
              </a:solidFill>
              <a:latin typeface="+mn-lt"/>
              <a:ea typeface="+mn-ea"/>
              <a:cs typeface="Times New Roman" pitchFamily="18" charset="0"/>
            </a:rPr>
            <a:t> між руховою активністю та болем</a:t>
          </a:r>
        </a:p>
      </dsp:txBody>
      <dsp:txXfrm>
        <a:off x="137381" y="2374741"/>
        <a:ext cx="2413635" cy="2731082"/>
      </dsp:txXfrm>
    </dsp:sp>
    <dsp:sp modelId="{1E72FE0C-7288-45DD-8FB4-26EAF20B20A5}">
      <dsp:nvSpPr>
        <dsp:cNvPr id="0" name=""/>
        <dsp:cNvSpPr/>
      </dsp:nvSpPr>
      <dsp:spPr>
        <a:xfrm>
          <a:off x="3127385" y="2244169"/>
          <a:ext cx="2674779" cy="2992226"/>
        </a:xfrm>
        <a:prstGeom prst="round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>
              <a:solidFill>
                <a:sysClr val="windowText" lastClr="000000"/>
              </a:solidFill>
              <a:latin typeface="+mn-lt"/>
              <a:ea typeface="+mn-ea"/>
              <a:cs typeface="Times New Roman" pitchFamily="18" charset="0"/>
            </a:rPr>
            <a:t>Визначення структури походження болю</a:t>
          </a:r>
        </a:p>
      </dsp:txBody>
      <dsp:txXfrm>
        <a:off x="3257957" y="2374741"/>
        <a:ext cx="2413635" cy="2731082"/>
      </dsp:txXfrm>
    </dsp:sp>
    <dsp:sp modelId="{2DC86072-C354-48E0-8E6A-547FED68EC1F}">
      <dsp:nvSpPr>
        <dsp:cNvPr id="0" name=""/>
        <dsp:cNvSpPr/>
      </dsp:nvSpPr>
      <dsp:spPr>
        <a:xfrm>
          <a:off x="6247961" y="2244169"/>
          <a:ext cx="2674779" cy="2992226"/>
        </a:xfrm>
        <a:prstGeom prst="round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>
              <a:solidFill>
                <a:sysClr val="windowText" lastClr="000000"/>
              </a:solidFill>
              <a:latin typeface="+mn-lt"/>
              <a:ea typeface="+mn-ea"/>
              <a:cs typeface="Times New Roman" pitchFamily="18" charset="0"/>
            </a:rPr>
            <a:t>Корекція рухової активності</a:t>
          </a:r>
        </a:p>
      </dsp:txBody>
      <dsp:txXfrm>
        <a:off x="6378533" y="2374741"/>
        <a:ext cx="2413635" cy="2731082"/>
      </dsp:txXfrm>
    </dsp:sp>
    <dsp:sp modelId="{D0A806ED-EF1C-4B10-AF0B-5876042943A4}">
      <dsp:nvSpPr>
        <dsp:cNvPr id="0" name=""/>
        <dsp:cNvSpPr/>
      </dsp:nvSpPr>
      <dsp:spPr>
        <a:xfrm>
          <a:off x="9368537" y="2244169"/>
          <a:ext cx="2674779" cy="2992226"/>
        </a:xfrm>
        <a:prstGeom prst="round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>
              <a:solidFill>
                <a:sysClr val="windowText" lastClr="000000"/>
              </a:solidFill>
              <a:latin typeface="+mn-lt"/>
              <a:ea typeface="+mn-ea"/>
              <a:cs typeface="Times New Roman" pitchFamily="18" charset="0"/>
            </a:rPr>
            <a:t>Вибір засобів та методів втручання</a:t>
          </a:r>
        </a:p>
      </dsp:txBody>
      <dsp:txXfrm>
        <a:off x="9499109" y="2374741"/>
        <a:ext cx="2413635" cy="2731082"/>
      </dsp:txXfrm>
    </dsp:sp>
    <dsp:sp modelId="{CC97B16A-0930-48E8-BFA0-0C47DD83E49F}">
      <dsp:nvSpPr>
        <dsp:cNvPr id="0" name=""/>
        <dsp:cNvSpPr/>
      </dsp:nvSpPr>
      <dsp:spPr>
        <a:xfrm>
          <a:off x="12489113" y="1844707"/>
          <a:ext cx="3549619" cy="3791150"/>
        </a:xfrm>
        <a:prstGeom prst="ellipse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Times New Roman" pitchFamily="18" charset="0"/>
            </a:rPr>
            <a:t>Технологія зменшення болю</a:t>
          </a:r>
        </a:p>
      </dsp:txBody>
      <dsp:txXfrm>
        <a:off x="13008943" y="2399908"/>
        <a:ext cx="2509959" cy="26807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16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0.svg"/><Relationship Id="rId7" Type="http://schemas.openxmlformats.org/officeDocument/2006/relationships/image" Target="../media/image18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20.sv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6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diagramLayout" Target="../diagrams/layout1.xml"/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12" Type="http://schemas.openxmlformats.org/officeDocument/2006/relationships/diagramData" Target="../diagrams/data1.xml"/><Relationship Id="rId2" Type="http://schemas.openxmlformats.org/officeDocument/2006/relationships/image" Target="../media/image1.png"/><Relationship Id="rId16" Type="http://schemas.microsoft.com/office/2007/relationships/diagramDrawing" Target="../diagrams/drawing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5" Type="http://schemas.openxmlformats.org/officeDocument/2006/relationships/diagramColors" Target="../diagrams/colors1.xml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434964" y="-2597707"/>
            <a:ext cx="6012827" cy="5553666"/>
          </a:xfrm>
          <a:custGeom>
            <a:avLst/>
            <a:gdLst/>
            <a:ahLst/>
            <a:cxnLst/>
            <a:rect l="l" t="t" r="r" b="b"/>
            <a:pathLst>
              <a:path w="6012827" h="5553666">
                <a:moveTo>
                  <a:pt x="0" y="0"/>
                </a:moveTo>
                <a:lnTo>
                  <a:pt x="6012827" y="0"/>
                </a:lnTo>
                <a:lnTo>
                  <a:pt x="6012827" y="5553666"/>
                </a:lnTo>
                <a:lnTo>
                  <a:pt x="0" y="55536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951098" y="-2122255"/>
            <a:ext cx="6098110" cy="5632436"/>
          </a:xfrm>
          <a:custGeom>
            <a:avLst/>
            <a:gdLst/>
            <a:ahLst/>
            <a:cxnLst/>
            <a:rect l="l" t="t" r="r" b="b"/>
            <a:pathLst>
              <a:path w="6098110" h="5632436">
                <a:moveTo>
                  <a:pt x="0" y="0"/>
                </a:moveTo>
                <a:lnTo>
                  <a:pt x="6098110" y="0"/>
                </a:lnTo>
                <a:lnTo>
                  <a:pt x="6098110" y="5632436"/>
                </a:lnTo>
                <a:lnTo>
                  <a:pt x="0" y="563243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5330016" y="3459509"/>
            <a:ext cx="9242163" cy="41036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954"/>
              </a:lnSpc>
            </a:pPr>
            <a:r>
              <a:rPr lang="en-US" sz="6085" spc="176" dirty="0">
                <a:solidFill>
                  <a:srgbClr val="042B60"/>
                </a:solidFill>
                <a:latin typeface="Now"/>
              </a:rPr>
              <a:t>ФІЗИЧНА ТЕРАПІ</a:t>
            </a:r>
            <a:r>
              <a:rPr lang="ru-RU" sz="6085" spc="176" dirty="0">
                <a:solidFill>
                  <a:srgbClr val="042B60"/>
                </a:solidFill>
                <a:latin typeface="Now"/>
              </a:rPr>
              <a:t>Я</a:t>
            </a:r>
            <a:r>
              <a:rPr lang="en-US" sz="6085" spc="176" dirty="0">
                <a:solidFill>
                  <a:srgbClr val="042B60"/>
                </a:solidFill>
                <a:latin typeface="Now"/>
              </a:rPr>
              <a:t> </a:t>
            </a:r>
          </a:p>
          <a:p>
            <a:pPr algn="ctr">
              <a:lnSpc>
                <a:spcPts val="10954"/>
              </a:lnSpc>
            </a:pPr>
            <a:r>
              <a:rPr lang="en-US" sz="6085" spc="176" dirty="0">
                <a:solidFill>
                  <a:srgbClr val="042B60"/>
                </a:solidFill>
                <a:latin typeface="Now"/>
              </a:rPr>
              <a:t>ПРИ БОЛЬОВОМУ СИНДРОМІ</a:t>
            </a:r>
          </a:p>
        </p:txBody>
      </p:sp>
      <p:sp>
        <p:nvSpPr>
          <p:cNvPr id="5" name="Freeform 5"/>
          <p:cNvSpPr/>
          <p:nvPr/>
        </p:nvSpPr>
        <p:spPr>
          <a:xfrm>
            <a:off x="-665839" y="3510181"/>
            <a:ext cx="6185571" cy="5713218"/>
          </a:xfrm>
          <a:custGeom>
            <a:avLst/>
            <a:gdLst/>
            <a:ahLst/>
            <a:cxnLst/>
            <a:rect l="l" t="t" r="r" b="b"/>
            <a:pathLst>
              <a:path w="6185571" h="5713218">
                <a:moveTo>
                  <a:pt x="0" y="0"/>
                </a:moveTo>
                <a:lnTo>
                  <a:pt x="6185570" y="0"/>
                </a:lnTo>
                <a:lnTo>
                  <a:pt x="6185570" y="5713218"/>
                </a:lnTo>
                <a:lnTo>
                  <a:pt x="0" y="571321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60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7200000">
            <a:off x="-901352" y="2476544"/>
            <a:ext cx="6325037" cy="5842034"/>
          </a:xfrm>
          <a:custGeom>
            <a:avLst/>
            <a:gdLst/>
            <a:ahLst/>
            <a:cxnLst/>
            <a:rect l="l" t="t" r="r" b="b"/>
            <a:pathLst>
              <a:path w="6325037" h="5842034">
                <a:moveTo>
                  <a:pt x="0" y="0"/>
                </a:moveTo>
                <a:lnTo>
                  <a:pt x="6325038" y="0"/>
                </a:lnTo>
                <a:lnTo>
                  <a:pt x="6325038" y="5842035"/>
                </a:lnTo>
                <a:lnTo>
                  <a:pt x="0" y="584203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60000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7200000">
            <a:off x="13847170" y="6326321"/>
            <a:ext cx="6325037" cy="5842034"/>
          </a:xfrm>
          <a:custGeom>
            <a:avLst/>
            <a:gdLst/>
            <a:ahLst/>
            <a:cxnLst/>
            <a:rect l="l" t="t" r="r" b="b"/>
            <a:pathLst>
              <a:path w="6325037" h="5842034">
                <a:moveTo>
                  <a:pt x="0" y="0"/>
                </a:moveTo>
                <a:lnTo>
                  <a:pt x="6325037" y="0"/>
                </a:lnTo>
                <a:lnTo>
                  <a:pt x="6325037" y="5842035"/>
                </a:lnTo>
                <a:lnTo>
                  <a:pt x="0" y="584203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60000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3182115" y="6583461"/>
            <a:ext cx="6185571" cy="5713218"/>
          </a:xfrm>
          <a:custGeom>
            <a:avLst/>
            <a:gdLst/>
            <a:ahLst/>
            <a:cxnLst/>
            <a:rect l="l" t="t" r="r" b="b"/>
            <a:pathLst>
              <a:path w="6185571" h="5713218">
                <a:moveTo>
                  <a:pt x="0" y="0"/>
                </a:moveTo>
                <a:lnTo>
                  <a:pt x="6185570" y="0"/>
                </a:lnTo>
                <a:lnTo>
                  <a:pt x="6185570" y="5713218"/>
                </a:lnTo>
                <a:lnTo>
                  <a:pt x="0" y="571321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alphaModFix amt="60000"/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-1237364" y="8776125"/>
            <a:ext cx="8648008" cy="9071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62"/>
              </a:lnSpc>
            </a:pPr>
            <a:r>
              <a:rPr lang="en-US" sz="5630" spc="163" dirty="0" err="1">
                <a:solidFill>
                  <a:srgbClr val="042B60"/>
                </a:solidFill>
                <a:latin typeface="Now"/>
              </a:rPr>
              <a:t>Фізіотерапія</a:t>
            </a:r>
            <a:endParaRPr lang="en-US" sz="5630" spc="163" dirty="0">
              <a:solidFill>
                <a:srgbClr val="042B60"/>
              </a:solidFill>
              <a:latin typeface="Now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13865777" y="-1787518"/>
            <a:ext cx="6098110" cy="5632436"/>
          </a:xfrm>
          <a:custGeom>
            <a:avLst/>
            <a:gdLst/>
            <a:ahLst/>
            <a:cxnLst/>
            <a:rect l="l" t="t" r="r" b="b"/>
            <a:pathLst>
              <a:path w="6098110" h="5632436">
                <a:moveTo>
                  <a:pt x="0" y="0"/>
                </a:moveTo>
                <a:lnTo>
                  <a:pt x="6098111" y="0"/>
                </a:lnTo>
                <a:lnTo>
                  <a:pt x="6098111" y="5632436"/>
                </a:lnTo>
                <a:lnTo>
                  <a:pt x="0" y="56324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4677561" y="-1174701"/>
            <a:ext cx="6012827" cy="5553666"/>
          </a:xfrm>
          <a:custGeom>
            <a:avLst/>
            <a:gdLst/>
            <a:ahLst/>
            <a:cxnLst/>
            <a:rect l="l" t="t" r="r" b="b"/>
            <a:pathLst>
              <a:path w="6012827" h="5553666">
                <a:moveTo>
                  <a:pt x="0" y="0"/>
                </a:moveTo>
                <a:lnTo>
                  <a:pt x="6012827" y="0"/>
                </a:lnTo>
                <a:lnTo>
                  <a:pt x="6012827" y="5553666"/>
                </a:lnTo>
                <a:lnTo>
                  <a:pt x="0" y="555366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748889" y="789830"/>
            <a:ext cx="7319802" cy="7483069"/>
          </a:xfrm>
          <a:custGeom>
            <a:avLst/>
            <a:gdLst/>
            <a:ahLst/>
            <a:cxnLst/>
            <a:rect l="l" t="t" r="r" b="b"/>
            <a:pathLst>
              <a:path w="7319802" h="7483069">
                <a:moveTo>
                  <a:pt x="0" y="0"/>
                </a:moveTo>
                <a:lnTo>
                  <a:pt x="7319802" y="0"/>
                </a:lnTo>
                <a:lnTo>
                  <a:pt x="7319802" y="7483069"/>
                </a:lnTo>
                <a:lnTo>
                  <a:pt x="0" y="748306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9967869" y="5014630"/>
            <a:ext cx="8648008" cy="9071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62"/>
              </a:lnSpc>
            </a:pPr>
            <a:r>
              <a:rPr lang="en-US" sz="5630" spc="163">
                <a:solidFill>
                  <a:srgbClr val="042B60"/>
                </a:solidFill>
                <a:latin typeface="Now"/>
              </a:rPr>
              <a:t>Засоби та методи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744686" y="7847875"/>
            <a:ext cx="8648008" cy="9071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62"/>
              </a:lnSpc>
            </a:pPr>
            <a:r>
              <a:rPr lang="en-US" sz="5630" spc="163" dirty="0" err="1">
                <a:solidFill>
                  <a:srgbClr val="042B60"/>
                </a:solidFill>
                <a:latin typeface="Now"/>
              </a:rPr>
              <a:t>Кріотерапія</a:t>
            </a:r>
            <a:endParaRPr lang="en-US" sz="5630" spc="163" dirty="0">
              <a:solidFill>
                <a:srgbClr val="042B60"/>
              </a:solidFill>
              <a:latin typeface="Now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-1237364" y="6921625"/>
            <a:ext cx="8648008" cy="9071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62"/>
              </a:lnSpc>
            </a:pPr>
            <a:r>
              <a:rPr lang="en-US" sz="5630" spc="163">
                <a:solidFill>
                  <a:srgbClr val="042B60"/>
                </a:solidFill>
                <a:latin typeface="Now"/>
              </a:rPr>
              <a:t>Масаж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411107" y="5439654"/>
            <a:ext cx="8648008" cy="9071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62"/>
              </a:lnSpc>
            </a:pPr>
            <a:r>
              <a:rPr lang="en-US" sz="5630" spc="163">
                <a:solidFill>
                  <a:srgbClr val="042B60"/>
                </a:solidFill>
                <a:latin typeface="Now"/>
              </a:rPr>
              <a:t>ПІР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-1237364" y="4321815"/>
            <a:ext cx="8648008" cy="9071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62"/>
              </a:lnSpc>
            </a:pPr>
            <a:r>
              <a:rPr lang="en-US" sz="5630" spc="163">
                <a:solidFill>
                  <a:srgbClr val="042B60"/>
                </a:solidFill>
                <a:latin typeface="Now"/>
              </a:rPr>
              <a:t>Міотерапія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086640" y="2937719"/>
            <a:ext cx="8648008" cy="9071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62"/>
              </a:lnSpc>
            </a:pPr>
            <a:r>
              <a:rPr lang="en-US" sz="5630" spc="163">
                <a:solidFill>
                  <a:srgbClr val="042B60"/>
                </a:solidFill>
                <a:latin typeface="Now"/>
              </a:rPr>
              <a:t>Пасивні ТВ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0" y="1469542"/>
            <a:ext cx="8648008" cy="9071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62"/>
              </a:lnSpc>
            </a:pPr>
            <a:r>
              <a:rPr lang="en-US" sz="5630" spc="163">
                <a:solidFill>
                  <a:srgbClr val="042B60"/>
                </a:solidFill>
                <a:latin typeface="Now"/>
              </a:rPr>
              <a:t>Активні ТВ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D79F2A8-C0C2-47A0-8DA8-FF28F4300380}"/>
              </a:ext>
            </a:extLst>
          </p:cNvPr>
          <p:cNvSpPr txBox="1"/>
          <p:nvPr/>
        </p:nvSpPr>
        <p:spPr>
          <a:xfrm>
            <a:off x="2892977" y="9104697"/>
            <a:ext cx="10972800" cy="9714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7262"/>
              </a:lnSpc>
            </a:pPr>
            <a:r>
              <a:rPr lang="uk-UA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Відносний</a:t>
            </a:r>
            <a:r>
              <a:rPr lang="uk-UA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спокій</a:t>
            </a:r>
            <a:endParaRPr lang="en-US" sz="4800" spc="163" dirty="0">
              <a:solidFill>
                <a:srgbClr val="042B60"/>
              </a:solidFill>
              <a:latin typeface="Now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8298E62-07A7-460E-B733-C6971B5D26C8}"/>
              </a:ext>
            </a:extLst>
          </p:cNvPr>
          <p:cNvSpPr txBox="1"/>
          <p:nvPr/>
        </p:nvSpPr>
        <p:spPr>
          <a:xfrm>
            <a:off x="304800" y="571500"/>
            <a:ext cx="17373600" cy="6494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Відносний спокій</a:t>
            </a:r>
            <a:r>
              <a:rPr lang="uk-UA" sz="3600" dirty="0"/>
              <a:t> – передбачає мінімальне навантаження на пошкоджену ділянку з одночасним збереженням навантаження на організм загалом</a:t>
            </a:r>
          </a:p>
          <a:p>
            <a:pPr algn="just">
              <a:spcBef>
                <a:spcPts val="600"/>
              </a:spcBef>
            </a:pPr>
            <a:endParaRPr lang="uk-UA" sz="3600" dirty="0"/>
          </a:p>
          <a:p>
            <a:pPr algn="just">
              <a:spcBef>
                <a:spcPts val="600"/>
              </a:spcBef>
            </a:pPr>
            <a:r>
              <a:rPr lang="uk-UA" sz="3600" dirty="0"/>
              <a:t>Для відпочинку добирають положення, у якому болюча структура зазнає найменшого навантаження (тиску, розтягу):</a:t>
            </a:r>
          </a:p>
          <a:p>
            <a:pPr lvl="0" algn="just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uk-UA" sz="3600" dirty="0"/>
              <a:t>скорочувальні структури – наближення точок прикріплення м’яза</a:t>
            </a:r>
          </a:p>
          <a:p>
            <a:pPr lvl="0" algn="just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uk-UA" sz="3600" dirty="0"/>
              <a:t>інертні структури – </a:t>
            </a:r>
            <a:r>
              <a:rPr lang="uk-UA" sz="3600" dirty="0" err="1"/>
              <a:t>нещільноукладене</a:t>
            </a:r>
            <a:r>
              <a:rPr lang="uk-UA" sz="3600" dirty="0"/>
              <a:t> положення</a:t>
            </a:r>
          </a:p>
          <a:p>
            <a:pPr algn="just"/>
            <a:endParaRPr lang="uk-UA" sz="3600" dirty="0"/>
          </a:p>
          <a:p>
            <a:pPr algn="just"/>
            <a:r>
              <a:rPr lang="uk-UA" sz="3600" dirty="0"/>
              <a:t>Для зручного укладання використовують підставки, подушки, валки</a:t>
            </a:r>
          </a:p>
          <a:p>
            <a:pPr algn="just"/>
            <a:r>
              <a:rPr lang="uk-UA" sz="3600" dirty="0"/>
              <a:t>Розвантаження часто поєднують з дренажними положеннями для поліпшення </a:t>
            </a:r>
            <a:r>
              <a:rPr lang="uk-UA" sz="3600" dirty="0" err="1"/>
              <a:t>крово</a:t>
            </a:r>
            <a:r>
              <a:rPr lang="uk-UA" sz="3600" dirty="0"/>
              <a:t>- і </a:t>
            </a:r>
            <a:r>
              <a:rPr lang="uk-UA" sz="3600" dirty="0" err="1"/>
              <a:t>лімфовідтоку</a:t>
            </a:r>
            <a:r>
              <a:rPr lang="uk-UA" sz="3600" dirty="0"/>
              <a:t> та місцевим охолодженням</a:t>
            </a:r>
          </a:p>
        </p:txBody>
      </p:sp>
    </p:spTree>
    <p:extLst>
      <p:ext uri="{BB962C8B-B14F-4D97-AF65-F5344CB8AC3E}">
        <p14:creationId xmlns:p14="http://schemas.microsoft.com/office/powerpoint/2010/main" val="3353061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860342" y="2481481"/>
            <a:ext cx="6185571" cy="5713218"/>
          </a:xfrm>
          <a:custGeom>
            <a:avLst/>
            <a:gdLst/>
            <a:ahLst/>
            <a:cxnLst/>
            <a:rect l="l" t="t" r="r" b="b"/>
            <a:pathLst>
              <a:path w="6185571" h="5713218">
                <a:moveTo>
                  <a:pt x="0" y="0"/>
                </a:moveTo>
                <a:lnTo>
                  <a:pt x="6185570" y="0"/>
                </a:lnTo>
                <a:lnTo>
                  <a:pt x="6185570" y="5713218"/>
                </a:lnTo>
                <a:lnTo>
                  <a:pt x="0" y="57132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7200000">
            <a:off x="-1095855" y="2137953"/>
            <a:ext cx="6325037" cy="5842034"/>
          </a:xfrm>
          <a:custGeom>
            <a:avLst/>
            <a:gdLst/>
            <a:ahLst/>
            <a:cxnLst/>
            <a:rect l="l" t="t" r="r" b="b"/>
            <a:pathLst>
              <a:path w="6325037" h="5842034">
                <a:moveTo>
                  <a:pt x="0" y="0"/>
                </a:moveTo>
                <a:lnTo>
                  <a:pt x="6325038" y="0"/>
                </a:lnTo>
                <a:lnTo>
                  <a:pt x="6325038" y="5842034"/>
                </a:lnTo>
                <a:lnTo>
                  <a:pt x="0" y="584203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028700" y="4058040"/>
            <a:ext cx="8018038" cy="1236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914"/>
              </a:lnSpc>
            </a:pPr>
            <a:r>
              <a:rPr lang="en-US" sz="7685" spc="222">
                <a:solidFill>
                  <a:srgbClr val="042B60"/>
                </a:solidFill>
                <a:latin typeface="Now"/>
              </a:rPr>
              <a:t>ФІЗІОТЕРАПІЯ</a:t>
            </a:r>
          </a:p>
        </p:txBody>
      </p:sp>
      <p:sp>
        <p:nvSpPr>
          <p:cNvPr id="5" name="Freeform 5"/>
          <p:cNvSpPr/>
          <p:nvPr/>
        </p:nvSpPr>
        <p:spPr>
          <a:xfrm rot="7200000">
            <a:off x="9267320" y="3510451"/>
            <a:ext cx="822431" cy="759627"/>
          </a:xfrm>
          <a:custGeom>
            <a:avLst/>
            <a:gdLst/>
            <a:ahLst/>
            <a:cxnLst/>
            <a:rect l="l" t="t" r="r" b="b"/>
            <a:pathLst>
              <a:path w="822431" h="759627">
                <a:moveTo>
                  <a:pt x="0" y="0"/>
                </a:moveTo>
                <a:lnTo>
                  <a:pt x="822431" y="0"/>
                </a:lnTo>
                <a:lnTo>
                  <a:pt x="822431" y="759627"/>
                </a:lnTo>
                <a:lnTo>
                  <a:pt x="0" y="7596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7200000">
            <a:off x="9170058" y="1996927"/>
            <a:ext cx="822431" cy="759627"/>
          </a:xfrm>
          <a:custGeom>
            <a:avLst/>
            <a:gdLst/>
            <a:ahLst/>
            <a:cxnLst/>
            <a:rect l="l" t="t" r="r" b="b"/>
            <a:pathLst>
              <a:path w="822431" h="759627">
                <a:moveTo>
                  <a:pt x="0" y="0"/>
                </a:moveTo>
                <a:lnTo>
                  <a:pt x="822431" y="0"/>
                </a:lnTo>
                <a:lnTo>
                  <a:pt x="822431" y="759627"/>
                </a:lnTo>
                <a:lnTo>
                  <a:pt x="0" y="75962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7200000">
            <a:off x="9170058" y="6745000"/>
            <a:ext cx="822431" cy="759627"/>
          </a:xfrm>
          <a:custGeom>
            <a:avLst/>
            <a:gdLst/>
            <a:ahLst/>
            <a:cxnLst/>
            <a:rect l="l" t="t" r="r" b="b"/>
            <a:pathLst>
              <a:path w="822431" h="759627">
                <a:moveTo>
                  <a:pt x="0" y="0"/>
                </a:moveTo>
                <a:lnTo>
                  <a:pt x="822431" y="0"/>
                </a:lnTo>
                <a:lnTo>
                  <a:pt x="822431" y="759627"/>
                </a:lnTo>
                <a:lnTo>
                  <a:pt x="0" y="7596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7200000">
            <a:off x="9267320" y="7011545"/>
            <a:ext cx="822431" cy="759627"/>
          </a:xfrm>
          <a:custGeom>
            <a:avLst/>
            <a:gdLst/>
            <a:ahLst/>
            <a:cxnLst/>
            <a:rect l="l" t="t" r="r" b="b"/>
            <a:pathLst>
              <a:path w="822431" h="759627">
                <a:moveTo>
                  <a:pt x="0" y="0"/>
                </a:moveTo>
                <a:lnTo>
                  <a:pt x="822431" y="0"/>
                </a:lnTo>
                <a:lnTo>
                  <a:pt x="822431" y="759627"/>
                </a:lnTo>
                <a:lnTo>
                  <a:pt x="0" y="75962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0640711" y="681502"/>
            <a:ext cx="7143169" cy="9072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58"/>
              </a:lnSpc>
            </a:pPr>
            <a:r>
              <a:rPr lang="en-US" sz="5627" spc="163">
                <a:solidFill>
                  <a:srgbClr val="042B60"/>
                </a:solidFill>
                <a:latin typeface="Now"/>
              </a:rPr>
              <a:t>Електрофорез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640711" y="3217482"/>
            <a:ext cx="5561324" cy="9072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58"/>
              </a:lnSpc>
            </a:pPr>
            <a:r>
              <a:rPr lang="en-US" sz="5627" spc="163">
                <a:solidFill>
                  <a:srgbClr val="042B60"/>
                </a:solidFill>
                <a:latin typeface="Now"/>
              </a:rPr>
              <a:t>Індуктотермія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640711" y="6981938"/>
            <a:ext cx="7647289" cy="7902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484"/>
              </a:lnSpc>
            </a:pPr>
            <a:r>
              <a:rPr lang="en-US" sz="5027" spc="145">
                <a:solidFill>
                  <a:srgbClr val="042B60"/>
                </a:solidFill>
                <a:latin typeface="Now"/>
              </a:rPr>
              <a:t>Ампліпульстерапія</a:t>
            </a:r>
          </a:p>
        </p:txBody>
      </p:sp>
      <p:sp>
        <p:nvSpPr>
          <p:cNvPr id="12" name="Freeform 12"/>
          <p:cNvSpPr/>
          <p:nvPr/>
        </p:nvSpPr>
        <p:spPr>
          <a:xfrm rot="7200000">
            <a:off x="9267320" y="783880"/>
            <a:ext cx="822431" cy="759627"/>
          </a:xfrm>
          <a:custGeom>
            <a:avLst/>
            <a:gdLst/>
            <a:ahLst/>
            <a:cxnLst/>
            <a:rect l="l" t="t" r="r" b="b"/>
            <a:pathLst>
              <a:path w="822431" h="759627">
                <a:moveTo>
                  <a:pt x="0" y="0"/>
                </a:moveTo>
                <a:lnTo>
                  <a:pt x="822431" y="0"/>
                </a:lnTo>
                <a:lnTo>
                  <a:pt x="822431" y="759627"/>
                </a:lnTo>
                <a:lnTo>
                  <a:pt x="0" y="7596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7200000">
            <a:off x="9170058" y="657218"/>
            <a:ext cx="822431" cy="759627"/>
          </a:xfrm>
          <a:custGeom>
            <a:avLst/>
            <a:gdLst/>
            <a:ahLst/>
            <a:cxnLst/>
            <a:rect l="l" t="t" r="r" b="b"/>
            <a:pathLst>
              <a:path w="822431" h="759627">
                <a:moveTo>
                  <a:pt x="0" y="0"/>
                </a:moveTo>
                <a:lnTo>
                  <a:pt x="822431" y="0"/>
                </a:lnTo>
                <a:lnTo>
                  <a:pt x="822431" y="759627"/>
                </a:lnTo>
                <a:lnTo>
                  <a:pt x="0" y="75962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7200000">
            <a:off x="9267320" y="8332457"/>
            <a:ext cx="822431" cy="759627"/>
          </a:xfrm>
          <a:custGeom>
            <a:avLst/>
            <a:gdLst/>
            <a:ahLst/>
            <a:cxnLst/>
            <a:rect l="l" t="t" r="r" b="b"/>
            <a:pathLst>
              <a:path w="822431" h="759627">
                <a:moveTo>
                  <a:pt x="0" y="0"/>
                </a:moveTo>
                <a:lnTo>
                  <a:pt x="822431" y="0"/>
                </a:lnTo>
                <a:lnTo>
                  <a:pt x="822431" y="759627"/>
                </a:lnTo>
                <a:lnTo>
                  <a:pt x="0" y="75962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10640711" y="1948299"/>
            <a:ext cx="6114469" cy="9072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58"/>
              </a:lnSpc>
            </a:pPr>
            <a:r>
              <a:rPr lang="en-US" sz="5627" spc="163">
                <a:solidFill>
                  <a:srgbClr val="042B60"/>
                </a:solidFill>
                <a:latin typeface="Now"/>
              </a:rPr>
              <a:t>Магнітотерапія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640711" y="4791556"/>
            <a:ext cx="6084053" cy="16094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484"/>
              </a:lnSpc>
            </a:pPr>
            <a:r>
              <a:rPr lang="en-US" sz="5027" spc="145">
                <a:solidFill>
                  <a:srgbClr val="042B60"/>
                </a:solidFill>
                <a:latin typeface="Now"/>
              </a:rPr>
              <a:t>Діадинамічні струми</a:t>
            </a:r>
          </a:p>
        </p:txBody>
      </p:sp>
      <p:sp>
        <p:nvSpPr>
          <p:cNvPr id="17" name="Freeform 17"/>
          <p:cNvSpPr/>
          <p:nvPr/>
        </p:nvSpPr>
        <p:spPr>
          <a:xfrm rot="7200000">
            <a:off x="9267320" y="5129065"/>
            <a:ext cx="822431" cy="759627"/>
          </a:xfrm>
          <a:custGeom>
            <a:avLst/>
            <a:gdLst/>
            <a:ahLst/>
            <a:cxnLst/>
            <a:rect l="l" t="t" r="r" b="b"/>
            <a:pathLst>
              <a:path w="822431" h="759627">
                <a:moveTo>
                  <a:pt x="0" y="0"/>
                </a:moveTo>
                <a:lnTo>
                  <a:pt x="822431" y="0"/>
                </a:lnTo>
                <a:lnTo>
                  <a:pt x="822431" y="759627"/>
                </a:lnTo>
                <a:lnTo>
                  <a:pt x="0" y="7596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10640711" y="8147074"/>
            <a:ext cx="7647289" cy="168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42"/>
              </a:lnSpc>
            </a:pPr>
            <a:r>
              <a:rPr lang="en-US" sz="5227" spc="151">
                <a:solidFill>
                  <a:srgbClr val="042B60"/>
                </a:solidFill>
                <a:latin typeface="Now"/>
              </a:rPr>
              <a:t>Ударно-хвильова терапія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860342" y="2481481"/>
            <a:ext cx="6185571" cy="5713218"/>
          </a:xfrm>
          <a:custGeom>
            <a:avLst/>
            <a:gdLst/>
            <a:ahLst/>
            <a:cxnLst/>
            <a:rect l="l" t="t" r="r" b="b"/>
            <a:pathLst>
              <a:path w="6185571" h="5713218">
                <a:moveTo>
                  <a:pt x="0" y="0"/>
                </a:moveTo>
                <a:lnTo>
                  <a:pt x="6185570" y="0"/>
                </a:lnTo>
                <a:lnTo>
                  <a:pt x="6185570" y="5713218"/>
                </a:lnTo>
                <a:lnTo>
                  <a:pt x="0" y="57132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7200000">
            <a:off x="-1095855" y="2137953"/>
            <a:ext cx="6325037" cy="5842034"/>
          </a:xfrm>
          <a:custGeom>
            <a:avLst/>
            <a:gdLst/>
            <a:ahLst/>
            <a:cxnLst/>
            <a:rect l="l" t="t" r="r" b="b"/>
            <a:pathLst>
              <a:path w="6325037" h="5842034">
                <a:moveTo>
                  <a:pt x="0" y="0"/>
                </a:moveTo>
                <a:lnTo>
                  <a:pt x="6325038" y="0"/>
                </a:lnTo>
                <a:lnTo>
                  <a:pt x="6325038" y="5842034"/>
                </a:lnTo>
                <a:lnTo>
                  <a:pt x="0" y="584203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028700" y="4058040"/>
            <a:ext cx="8018038" cy="1236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914"/>
              </a:lnSpc>
            </a:pPr>
            <a:r>
              <a:rPr lang="en-US" sz="7685" spc="222">
                <a:solidFill>
                  <a:srgbClr val="042B60"/>
                </a:solidFill>
                <a:latin typeface="Now"/>
              </a:rPr>
              <a:t>ФІЗІОТЕРАПІЯ</a:t>
            </a:r>
          </a:p>
        </p:txBody>
      </p:sp>
      <p:sp>
        <p:nvSpPr>
          <p:cNvPr id="5" name="Freeform 5"/>
          <p:cNvSpPr/>
          <p:nvPr/>
        </p:nvSpPr>
        <p:spPr>
          <a:xfrm rot="7200000">
            <a:off x="7484848" y="3119053"/>
            <a:ext cx="822431" cy="759627"/>
          </a:xfrm>
          <a:custGeom>
            <a:avLst/>
            <a:gdLst/>
            <a:ahLst/>
            <a:cxnLst/>
            <a:rect l="l" t="t" r="r" b="b"/>
            <a:pathLst>
              <a:path w="822431" h="759627">
                <a:moveTo>
                  <a:pt x="0" y="0"/>
                </a:moveTo>
                <a:lnTo>
                  <a:pt x="822431" y="0"/>
                </a:lnTo>
                <a:lnTo>
                  <a:pt x="822431" y="759627"/>
                </a:lnTo>
                <a:lnTo>
                  <a:pt x="0" y="7596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7200000">
            <a:off x="7610938" y="1881032"/>
            <a:ext cx="822431" cy="759627"/>
          </a:xfrm>
          <a:custGeom>
            <a:avLst/>
            <a:gdLst/>
            <a:ahLst/>
            <a:cxnLst/>
            <a:rect l="l" t="t" r="r" b="b"/>
            <a:pathLst>
              <a:path w="822431" h="759627">
                <a:moveTo>
                  <a:pt x="0" y="0"/>
                </a:moveTo>
                <a:lnTo>
                  <a:pt x="822431" y="0"/>
                </a:lnTo>
                <a:lnTo>
                  <a:pt x="822431" y="759627"/>
                </a:lnTo>
                <a:lnTo>
                  <a:pt x="0" y="75962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7200000">
            <a:off x="7573798" y="6395176"/>
            <a:ext cx="822431" cy="759627"/>
          </a:xfrm>
          <a:custGeom>
            <a:avLst/>
            <a:gdLst/>
            <a:ahLst/>
            <a:cxnLst/>
            <a:rect l="l" t="t" r="r" b="b"/>
            <a:pathLst>
              <a:path w="822431" h="759627">
                <a:moveTo>
                  <a:pt x="0" y="0"/>
                </a:moveTo>
                <a:lnTo>
                  <a:pt x="822431" y="0"/>
                </a:lnTo>
                <a:lnTo>
                  <a:pt x="822431" y="759627"/>
                </a:lnTo>
                <a:lnTo>
                  <a:pt x="0" y="7596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7200000">
            <a:off x="7475538" y="5999811"/>
            <a:ext cx="822431" cy="759627"/>
          </a:xfrm>
          <a:custGeom>
            <a:avLst/>
            <a:gdLst/>
            <a:ahLst/>
            <a:cxnLst/>
            <a:rect l="l" t="t" r="r" b="b"/>
            <a:pathLst>
              <a:path w="822431" h="759627">
                <a:moveTo>
                  <a:pt x="0" y="0"/>
                </a:moveTo>
                <a:lnTo>
                  <a:pt x="822431" y="0"/>
                </a:lnTo>
                <a:lnTo>
                  <a:pt x="822431" y="759627"/>
                </a:lnTo>
                <a:lnTo>
                  <a:pt x="0" y="75962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9144000" y="724901"/>
            <a:ext cx="9032211" cy="91385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uk-UA" sz="3200" dirty="0"/>
              <a:t>Для лікування гострого та хронічного болю при </a:t>
            </a:r>
            <a:r>
              <a:rPr lang="uk-UA" sz="3200" dirty="0" err="1"/>
              <a:t>міозитах</a:t>
            </a:r>
            <a:r>
              <a:rPr lang="uk-UA" sz="3200" dirty="0"/>
              <a:t>, артритах, травмах </a:t>
            </a:r>
            <a:r>
              <a:rPr lang="uk-UA" sz="3200" dirty="0" err="1"/>
              <a:t>капсульно</a:t>
            </a:r>
            <a:r>
              <a:rPr lang="uk-UA" sz="3200" dirty="0"/>
              <a:t>-зв’язкового апарату </a:t>
            </a:r>
            <a:r>
              <a:rPr lang="uk-UA" sz="3200" u="sng" dirty="0"/>
              <a:t>за призначенням лікаря</a:t>
            </a:r>
            <a:r>
              <a:rPr lang="uk-UA" sz="3200" dirty="0"/>
              <a:t> застосовують такі методи </a:t>
            </a:r>
            <a:r>
              <a:rPr lang="uk-UA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електротерапії</a:t>
            </a:r>
            <a:r>
              <a:rPr lang="uk-UA" sz="3200" dirty="0"/>
              <a:t>:</a:t>
            </a:r>
          </a:p>
          <a:p>
            <a:pPr lvl="0" algn="just">
              <a:lnSpc>
                <a:spcPct val="8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uk-UA" sz="3200" dirty="0"/>
              <a:t> електрофорез (електричний струм низької напруги) – допомагає вводити в організм іони лікарських речовин, зокрема анальгетики, за допомогою постійного струму </a:t>
            </a:r>
          </a:p>
          <a:p>
            <a:pPr lvl="0" algn="just">
              <a:lnSpc>
                <a:spcPct val="8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uk-UA" sz="3200" dirty="0"/>
              <a:t> магнітотерапія (лікування електромагнітним полем) </a:t>
            </a:r>
            <a:r>
              <a:rPr lang="uk-UA" sz="3200" dirty="0">
                <a:sym typeface="Symbol" panose="05050102010706020507" pitchFamily="18" charset="2"/>
              </a:rPr>
              <a:t></a:t>
            </a:r>
            <a:r>
              <a:rPr lang="uk-UA" sz="3200" dirty="0"/>
              <a:t> має болезаспокійливу та протизапальну дію</a:t>
            </a:r>
          </a:p>
          <a:p>
            <a:pPr lvl="0" algn="just">
              <a:lnSpc>
                <a:spcPct val="8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uk-UA" sz="3200" dirty="0"/>
              <a:t> індуктотермія (лікування електромагнітним полем) – викликає утворення тепла в тканинах, має судинорозширювальний ефект, посилює </a:t>
            </a:r>
            <a:r>
              <a:rPr lang="uk-UA" sz="3200" dirty="0" err="1"/>
              <a:t>крово</a:t>
            </a:r>
            <a:r>
              <a:rPr lang="uk-UA" sz="3200" dirty="0"/>
              <a:t>- і лімфообіг</a:t>
            </a:r>
          </a:p>
          <a:p>
            <a:pPr lvl="0" algn="just">
              <a:lnSpc>
                <a:spcPct val="8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uk-UA" sz="3200" dirty="0"/>
              <a:t> </a:t>
            </a:r>
            <a:r>
              <a:rPr lang="uk-UA" sz="3200" dirty="0" err="1"/>
              <a:t>діадинамічні</a:t>
            </a:r>
            <a:r>
              <a:rPr lang="uk-UA" sz="3200" dirty="0"/>
              <a:t> струми – поліпшують </a:t>
            </a:r>
            <a:r>
              <a:rPr lang="uk-UA" sz="3200" dirty="0" err="1"/>
              <a:t>крово</a:t>
            </a:r>
            <a:r>
              <a:rPr lang="uk-UA" sz="3200" dirty="0"/>
              <a:t>- та лімфообіг в ушкодженій ділянці</a:t>
            </a:r>
          </a:p>
          <a:p>
            <a:pPr lvl="0" algn="just">
              <a:lnSpc>
                <a:spcPct val="8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uk-UA" sz="3200" dirty="0"/>
              <a:t> </a:t>
            </a:r>
            <a:r>
              <a:rPr lang="uk-UA" sz="3200" dirty="0" err="1"/>
              <a:t>ампліпульстерапія</a:t>
            </a:r>
            <a:r>
              <a:rPr lang="uk-UA" sz="3200" dirty="0"/>
              <a:t> – поліпшує периферійний кровообіг, зменшує запалення</a:t>
            </a:r>
          </a:p>
          <a:p>
            <a:pPr algn="just">
              <a:lnSpc>
                <a:spcPct val="8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uk-UA" sz="3200" dirty="0"/>
              <a:t> ударно-хвильова терапія – зменшує запалення, поліпшує кровообіг, сприяє загоєнню пошкоджених тканин</a:t>
            </a:r>
          </a:p>
        </p:txBody>
      </p:sp>
      <p:sp>
        <p:nvSpPr>
          <p:cNvPr id="12" name="Freeform 12"/>
          <p:cNvSpPr/>
          <p:nvPr/>
        </p:nvSpPr>
        <p:spPr>
          <a:xfrm rot="7200000">
            <a:off x="7747190" y="766560"/>
            <a:ext cx="822431" cy="759627"/>
          </a:xfrm>
          <a:custGeom>
            <a:avLst/>
            <a:gdLst/>
            <a:ahLst/>
            <a:cxnLst/>
            <a:rect l="l" t="t" r="r" b="b"/>
            <a:pathLst>
              <a:path w="822431" h="759627">
                <a:moveTo>
                  <a:pt x="0" y="0"/>
                </a:moveTo>
                <a:lnTo>
                  <a:pt x="822431" y="0"/>
                </a:lnTo>
                <a:lnTo>
                  <a:pt x="822431" y="759627"/>
                </a:lnTo>
                <a:lnTo>
                  <a:pt x="0" y="7596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7200000">
            <a:off x="7475539" y="766561"/>
            <a:ext cx="822431" cy="759627"/>
          </a:xfrm>
          <a:custGeom>
            <a:avLst/>
            <a:gdLst/>
            <a:ahLst/>
            <a:cxnLst/>
            <a:rect l="l" t="t" r="r" b="b"/>
            <a:pathLst>
              <a:path w="822431" h="759627">
                <a:moveTo>
                  <a:pt x="0" y="0"/>
                </a:moveTo>
                <a:lnTo>
                  <a:pt x="822431" y="0"/>
                </a:lnTo>
                <a:lnTo>
                  <a:pt x="822431" y="759627"/>
                </a:lnTo>
                <a:lnTo>
                  <a:pt x="0" y="75962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7200000">
            <a:off x="7474686" y="7621869"/>
            <a:ext cx="822431" cy="759627"/>
          </a:xfrm>
          <a:custGeom>
            <a:avLst/>
            <a:gdLst/>
            <a:ahLst/>
            <a:cxnLst/>
            <a:rect l="l" t="t" r="r" b="b"/>
            <a:pathLst>
              <a:path w="822431" h="759627">
                <a:moveTo>
                  <a:pt x="0" y="0"/>
                </a:moveTo>
                <a:lnTo>
                  <a:pt x="822431" y="0"/>
                </a:lnTo>
                <a:lnTo>
                  <a:pt x="822431" y="759627"/>
                </a:lnTo>
                <a:lnTo>
                  <a:pt x="0" y="75962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7200000">
            <a:off x="7573799" y="4763686"/>
            <a:ext cx="822431" cy="759627"/>
          </a:xfrm>
          <a:custGeom>
            <a:avLst/>
            <a:gdLst/>
            <a:ahLst/>
            <a:cxnLst/>
            <a:rect l="l" t="t" r="r" b="b"/>
            <a:pathLst>
              <a:path w="822431" h="759627">
                <a:moveTo>
                  <a:pt x="0" y="0"/>
                </a:moveTo>
                <a:lnTo>
                  <a:pt x="822431" y="0"/>
                </a:lnTo>
                <a:lnTo>
                  <a:pt x="822431" y="759627"/>
                </a:lnTo>
                <a:lnTo>
                  <a:pt x="0" y="7596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8635904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578853" y="-586367"/>
            <a:ext cx="3247095" cy="2999135"/>
          </a:xfrm>
          <a:custGeom>
            <a:avLst/>
            <a:gdLst/>
            <a:ahLst/>
            <a:cxnLst/>
            <a:rect l="l" t="t" r="r" b="b"/>
            <a:pathLst>
              <a:path w="3247095" h="2999135">
                <a:moveTo>
                  <a:pt x="0" y="0"/>
                </a:moveTo>
                <a:lnTo>
                  <a:pt x="3247095" y="0"/>
                </a:lnTo>
                <a:lnTo>
                  <a:pt x="3247095" y="2999135"/>
                </a:lnTo>
                <a:lnTo>
                  <a:pt x="0" y="29991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7200000">
            <a:off x="2383379" y="-504678"/>
            <a:ext cx="3320308" cy="3066757"/>
          </a:xfrm>
          <a:custGeom>
            <a:avLst/>
            <a:gdLst/>
            <a:ahLst/>
            <a:cxnLst/>
            <a:rect l="l" t="t" r="r" b="b"/>
            <a:pathLst>
              <a:path w="3320308" h="3066757">
                <a:moveTo>
                  <a:pt x="0" y="0"/>
                </a:moveTo>
                <a:lnTo>
                  <a:pt x="3320307" y="0"/>
                </a:lnTo>
                <a:lnTo>
                  <a:pt x="3320307" y="3066756"/>
                </a:lnTo>
                <a:lnTo>
                  <a:pt x="0" y="30667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869108" y="-480062"/>
            <a:ext cx="1184466" cy="1094015"/>
          </a:xfrm>
          <a:custGeom>
            <a:avLst/>
            <a:gdLst/>
            <a:ahLst/>
            <a:cxnLst/>
            <a:rect l="l" t="t" r="r" b="b"/>
            <a:pathLst>
              <a:path w="1184466" h="1094015">
                <a:moveTo>
                  <a:pt x="0" y="0"/>
                </a:moveTo>
                <a:lnTo>
                  <a:pt x="1184466" y="0"/>
                </a:lnTo>
                <a:lnTo>
                  <a:pt x="1184466" y="1094016"/>
                </a:lnTo>
                <a:lnTo>
                  <a:pt x="0" y="10940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7200000">
            <a:off x="797804" y="-450264"/>
            <a:ext cx="1211172" cy="1118682"/>
          </a:xfrm>
          <a:custGeom>
            <a:avLst/>
            <a:gdLst/>
            <a:ahLst/>
            <a:cxnLst/>
            <a:rect l="l" t="t" r="r" b="b"/>
            <a:pathLst>
              <a:path w="1211172" h="1118682">
                <a:moveTo>
                  <a:pt x="0" y="0"/>
                </a:moveTo>
                <a:lnTo>
                  <a:pt x="1211171" y="0"/>
                </a:lnTo>
                <a:lnTo>
                  <a:pt x="1211171" y="1118683"/>
                </a:lnTo>
                <a:lnTo>
                  <a:pt x="0" y="111868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712145" y="5172342"/>
            <a:ext cx="6026465" cy="5566263"/>
          </a:xfrm>
          <a:custGeom>
            <a:avLst/>
            <a:gdLst/>
            <a:ahLst/>
            <a:cxnLst/>
            <a:rect l="l" t="t" r="r" b="b"/>
            <a:pathLst>
              <a:path w="6026465" h="5566263">
                <a:moveTo>
                  <a:pt x="0" y="0"/>
                </a:moveTo>
                <a:lnTo>
                  <a:pt x="6026466" y="0"/>
                </a:lnTo>
                <a:lnTo>
                  <a:pt x="6026466" y="5566263"/>
                </a:lnTo>
                <a:lnTo>
                  <a:pt x="0" y="55662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7200000">
            <a:off x="1349353" y="5323952"/>
            <a:ext cx="6162345" cy="5691766"/>
          </a:xfrm>
          <a:custGeom>
            <a:avLst/>
            <a:gdLst/>
            <a:ahLst/>
            <a:cxnLst/>
            <a:rect l="l" t="t" r="r" b="b"/>
            <a:pathLst>
              <a:path w="6162345" h="5691766">
                <a:moveTo>
                  <a:pt x="0" y="0"/>
                </a:moveTo>
                <a:lnTo>
                  <a:pt x="6162345" y="0"/>
                </a:lnTo>
                <a:lnTo>
                  <a:pt x="6162345" y="5691765"/>
                </a:lnTo>
                <a:lnTo>
                  <a:pt x="0" y="569176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-1461066" y="5369639"/>
            <a:ext cx="2198316" cy="2030444"/>
          </a:xfrm>
          <a:custGeom>
            <a:avLst/>
            <a:gdLst/>
            <a:ahLst/>
            <a:cxnLst/>
            <a:rect l="l" t="t" r="r" b="b"/>
            <a:pathLst>
              <a:path w="2198316" h="2030444">
                <a:moveTo>
                  <a:pt x="0" y="0"/>
                </a:moveTo>
                <a:lnTo>
                  <a:pt x="2198315" y="0"/>
                </a:lnTo>
                <a:lnTo>
                  <a:pt x="2198315" y="2030445"/>
                </a:lnTo>
                <a:lnTo>
                  <a:pt x="0" y="20304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7200000">
            <a:off x="-1593405" y="5424943"/>
            <a:ext cx="2247882" cy="2076225"/>
          </a:xfrm>
          <a:custGeom>
            <a:avLst/>
            <a:gdLst/>
            <a:ahLst/>
            <a:cxnLst/>
            <a:rect l="l" t="t" r="r" b="b"/>
            <a:pathLst>
              <a:path w="2247882" h="2076225">
                <a:moveTo>
                  <a:pt x="0" y="0"/>
                </a:moveTo>
                <a:lnTo>
                  <a:pt x="2247882" y="0"/>
                </a:lnTo>
                <a:lnTo>
                  <a:pt x="2247882" y="2076225"/>
                </a:lnTo>
                <a:lnTo>
                  <a:pt x="0" y="20762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8876592" y="1979448"/>
            <a:ext cx="7475046" cy="56824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01"/>
              </a:lnSpc>
            </a:pPr>
            <a:r>
              <a:rPr lang="en-US" sz="6900" spc="200" dirty="0" err="1">
                <a:solidFill>
                  <a:srgbClr val="000000"/>
                </a:solidFill>
                <a:latin typeface="Now"/>
              </a:rPr>
              <a:t>Кріотерапія</a:t>
            </a:r>
            <a:r>
              <a:rPr lang="en-US" sz="6900" spc="200" dirty="0">
                <a:solidFill>
                  <a:srgbClr val="000000"/>
                </a:solidFill>
                <a:latin typeface="Now"/>
              </a:rPr>
              <a:t> -</a:t>
            </a:r>
          </a:p>
          <a:p>
            <a:pPr algn="ctr">
              <a:lnSpc>
                <a:spcPts val="8901"/>
              </a:lnSpc>
              <a:spcBef>
                <a:spcPct val="0"/>
              </a:spcBef>
            </a:pPr>
            <a:r>
              <a:rPr lang="en-US" sz="6900" spc="200" dirty="0" err="1">
                <a:solidFill>
                  <a:srgbClr val="000000"/>
                </a:solidFill>
                <a:latin typeface="Now"/>
              </a:rPr>
              <a:t>лікування</a:t>
            </a:r>
            <a:r>
              <a:rPr lang="en-US" sz="6900" spc="200" dirty="0">
                <a:solidFill>
                  <a:srgbClr val="000000"/>
                </a:solidFill>
                <a:latin typeface="Now"/>
              </a:rPr>
              <a:t> </a:t>
            </a:r>
            <a:r>
              <a:rPr lang="en-US" sz="6900" spc="200" dirty="0" err="1">
                <a:solidFill>
                  <a:srgbClr val="000000"/>
                </a:solidFill>
                <a:latin typeface="Now"/>
              </a:rPr>
              <a:t>холодом</a:t>
            </a:r>
            <a:endParaRPr lang="uk-UA" sz="6900" spc="200" dirty="0">
              <a:solidFill>
                <a:srgbClr val="000000"/>
              </a:solidFill>
              <a:latin typeface="Now"/>
            </a:endParaRPr>
          </a:p>
          <a:p>
            <a:pPr algn="ctr">
              <a:lnSpc>
                <a:spcPts val="8901"/>
              </a:lnSpc>
              <a:spcBef>
                <a:spcPct val="0"/>
              </a:spcBef>
            </a:pPr>
            <a:endParaRPr lang="uk-UA" sz="6900" spc="200" dirty="0">
              <a:solidFill>
                <a:srgbClr val="000000"/>
              </a:solidFill>
              <a:latin typeface="Now"/>
            </a:endParaRPr>
          </a:p>
          <a:p>
            <a:pPr algn="ctr">
              <a:lnSpc>
                <a:spcPts val="8901"/>
              </a:lnSpc>
              <a:spcBef>
                <a:spcPct val="0"/>
              </a:spcBef>
            </a:pPr>
            <a:r>
              <a:rPr lang="uk-UA" sz="6900" spc="200" dirty="0">
                <a:solidFill>
                  <a:srgbClr val="000000"/>
                </a:solidFill>
                <a:latin typeface="Now"/>
              </a:rPr>
              <a:t>Масаж</a:t>
            </a:r>
            <a:endParaRPr lang="en-US" sz="6900" spc="200" dirty="0">
              <a:solidFill>
                <a:srgbClr val="000000"/>
              </a:solidFill>
              <a:latin typeface="Now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782800" y="-3426133"/>
            <a:ext cx="6012827" cy="5553666"/>
          </a:xfrm>
          <a:custGeom>
            <a:avLst/>
            <a:gdLst/>
            <a:ahLst/>
            <a:cxnLst/>
            <a:rect l="l" t="t" r="r" b="b"/>
            <a:pathLst>
              <a:path w="6012827" h="5553666">
                <a:moveTo>
                  <a:pt x="0" y="0"/>
                </a:moveTo>
                <a:lnTo>
                  <a:pt x="6012827" y="0"/>
                </a:lnTo>
                <a:lnTo>
                  <a:pt x="6012827" y="5553666"/>
                </a:lnTo>
                <a:lnTo>
                  <a:pt x="0" y="55536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5544800" y="-4225918"/>
            <a:ext cx="6098110" cy="5632436"/>
          </a:xfrm>
          <a:custGeom>
            <a:avLst/>
            <a:gdLst/>
            <a:ahLst/>
            <a:cxnLst/>
            <a:rect l="l" t="t" r="r" b="b"/>
            <a:pathLst>
              <a:path w="6098110" h="5632436">
                <a:moveTo>
                  <a:pt x="0" y="0"/>
                </a:moveTo>
                <a:lnTo>
                  <a:pt x="6098110" y="0"/>
                </a:lnTo>
                <a:lnTo>
                  <a:pt x="6098110" y="5632436"/>
                </a:lnTo>
                <a:lnTo>
                  <a:pt x="0" y="563243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3092786" y="-66979"/>
            <a:ext cx="6185571" cy="5713218"/>
          </a:xfrm>
          <a:custGeom>
            <a:avLst/>
            <a:gdLst/>
            <a:ahLst/>
            <a:cxnLst/>
            <a:rect l="l" t="t" r="r" b="b"/>
            <a:pathLst>
              <a:path w="6185571" h="5713218">
                <a:moveTo>
                  <a:pt x="0" y="0"/>
                </a:moveTo>
                <a:lnTo>
                  <a:pt x="6185570" y="0"/>
                </a:lnTo>
                <a:lnTo>
                  <a:pt x="6185570" y="5713218"/>
                </a:lnTo>
                <a:lnTo>
                  <a:pt x="0" y="571321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60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7200000">
            <a:off x="-3162519" y="-131387"/>
            <a:ext cx="6325037" cy="5842034"/>
          </a:xfrm>
          <a:custGeom>
            <a:avLst/>
            <a:gdLst/>
            <a:ahLst/>
            <a:cxnLst/>
            <a:rect l="l" t="t" r="r" b="b"/>
            <a:pathLst>
              <a:path w="6325037" h="5842034">
                <a:moveTo>
                  <a:pt x="0" y="0"/>
                </a:moveTo>
                <a:lnTo>
                  <a:pt x="6325038" y="0"/>
                </a:lnTo>
                <a:lnTo>
                  <a:pt x="6325038" y="5842035"/>
                </a:lnTo>
                <a:lnTo>
                  <a:pt x="0" y="584203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60000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7200000">
            <a:off x="13847170" y="6326321"/>
            <a:ext cx="6325037" cy="5842034"/>
          </a:xfrm>
          <a:custGeom>
            <a:avLst/>
            <a:gdLst/>
            <a:ahLst/>
            <a:cxnLst/>
            <a:rect l="l" t="t" r="r" b="b"/>
            <a:pathLst>
              <a:path w="6325037" h="5842034">
                <a:moveTo>
                  <a:pt x="0" y="0"/>
                </a:moveTo>
                <a:lnTo>
                  <a:pt x="6325037" y="0"/>
                </a:lnTo>
                <a:lnTo>
                  <a:pt x="6325037" y="5842035"/>
                </a:lnTo>
                <a:lnTo>
                  <a:pt x="0" y="584203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60000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3182115" y="6583461"/>
            <a:ext cx="6185571" cy="5713218"/>
          </a:xfrm>
          <a:custGeom>
            <a:avLst/>
            <a:gdLst/>
            <a:ahLst/>
            <a:cxnLst/>
            <a:rect l="l" t="t" r="r" b="b"/>
            <a:pathLst>
              <a:path w="6185571" h="5713218">
                <a:moveTo>
                  <a:pt x="0" y="0"/>
                </a:moveTo>
                <a:lnTo>
                  <a:pt x="6185570" y="0"/>
                </a:lnTo>
                <a:lnTo>
                  <a:pt x="6185570" y="5713218"/>
                </a:lnTo>
                <a:lnTo>
                  <a:pt x="0" y="571321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alphaModFix amt="60000"/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B37BF7-B4BE-4FB9-94C8-14062C2E8020}"/>
              </a:ext>
            </a:extLst>
          </p:cNvPr>
          <p:cNvSpPr txBox="1"/>
          <p:nvPr/>
        </p:nvSpPr>
        <p:spPr>
          <a:xfrm>
            <a:off x="1219200" y="464475"/>
            <a:ext cx="16687800" cy="73404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Лікування холодом </a:t>
            </a:r>
            <a:r>
              <a:rPr lang="uk-UA" sz="3200" dirty="0"/>
              <a:t>– кріотерапія – метод зменшення м’язового та суглобового болю запального походження</a:t>
            </a:r>
          </a:p>
          <a:p>
            <a:pPr algn="just">
              <a:spcBef>
                <a:spcPts val="600"/>
              </a:spcBef>
            </a:pPr>
            <a:r>
              <a:rPr lang="uk-UA" sz="3200" dirty="0"/>
              <a:t>Зручно використовувати мішечки з льодом або охолоджені спеціальні гелеві пакети:</a:t>
            </a:r>
          </a:p>
          <a:p>
            <a:pPr algn="just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uk-UA" sz="3200" dirty="0"/>
              <a:t> прикладають через тонку мокру тканину на 10–15 хв. та накривають рушником</a:t>
            </a:r>
          </a:p>
          <a:p>
            <a:pPr algn="just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uk-UA" sz="3200" dirty="0"/>
              <a:t> час залежить від глибини пошкодження та будови тіла пацієнта</a:t>
            </a:r>
          </a:p>
          <a:p>
            <a:pPr algn="just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uk-UA" sz="3200" dirty="0"/>
              <a:t> за потреби повторюють кілька разів упродовж дня</a:t>
            </a:r>
          </a:p>
          <a:p>
            <a:pPr algn="just">
              <a:spcBef>
                <a:spcPts val="1200"/>
              </a:spcBef>
            </a:pPr>
            <a:r>
              <a:rPr lang="uk-UA" sz="3200" dirty="0"/>
              <a:t>У домашніх умовах можна виконувати масаж кусочками льоду</a:t>
            </a:r>
          </a:p>
          <a:p>
            <a:pPr algn="just"/>
            <a:r>
              <a:rPr lang="uk-UA" sz="3200" dirty="0"/>
              <a:t>У відділеннях фізичної терапії застосовують апарати для кріотерапії</a:t>
            </a:r>
          </a:p>
          <a:p>
            <a:pPr algn="just">
              <a:spcBef>
                <a:spcPts val="600"/>
              </a:spcBef>
            </a:pPr>
            <a:endParaRPr lang="uk-UA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spcBef>
                <a:spcPts val="600"/>
              </a:spcBef>
            </a:pPr>
            <a:r>
              <a:rPr lang="uk-UA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Масаж</a:t>
            </a:r>
            <a:r>
              <a:rPr lang="uk-UA" sz="3200" dirty="0"/>
              <a:t> – метод зменшення болю в інертних та скорочувальних структурах:</a:t>
            </a:r>
          </a:p>
          <a:p>
            <a:pPr algn="just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uk-UA" sz="3200" dirty="0"/>
              <a:t>на запальній стадії застосовують лише для </a:t>
            </a:r>
            <a:r>
              <a:rPr lang="uk-UA" sz="3200" dirty="0" err="1"/>
              <a:t>лімфодренажу</a:t>
            </a:r>
            <a:endParaRPr lang="uk-UA" sz="3200" dirty="0"/>
          </a:p>
          <a:p>
            <a:pPr algn="just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uk-UA" sz="3200" dirty="0"/>
              <a:t>під час гострого болю слід утримуватися від масажу місця ушкодження</a:t>
            </a:r>
          </a:p>
          <a:p>
            <a:pPr algn="just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uk-UA" sz="3200" dirty="0"/>
              <a:t>уражене місце розпочинають масувати на стадії </a:t>
            </a:r>
            <a:r>
              <a:rPr lang="uk-UA" sz="3200" dirty="0" err="1"/>
              <a:t>ремоделювання</a:t>
            </a:r>
            <a:endParaRPr lang="uk-UA" sz="3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578853" y="-586367"/>
            <a:ext cx="3247095" cy="2999135"/>
          </a:xfrm>
          <a:custGeom>
            <a:avLst/>
            <a:gdLst/>
            <a:ahLst/>
            <a:cxnLst/>
            <a:rect l="l" t="t" r="r" b="b"/>
            <a:pathLst>
              <a:path w="3247095" h="2999135">
                <a:moveTo>
                  <a:pt x="0" y="0"/>
                </a:moveTo>
                <a:lnTo>
                  <a:pt x="3247095" y="0"/>
                </a:lnTo>
                <a:lnTo>
                  <a:pt x="3247095" y="2999135"/>
                </a:lnTo>
                <a:lnTo>
                  <a:pt x="0" y="29991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7200000">
            <a:off x="2383379" y="-504678"/>
            <a:ext cx="3320308" cy="3066757"/>
          </a:xfrm>
          <a:custGeom>
            <a:avLst/>
            <a:gdLst/>
            <a:ahLst/>
            <a:cxnLst/>
            <a:rect l="l" t="t" r="r" b="b"/>
            <a:pathLst>
              <a:path w="3320308" h="3066757">
                <a:moveTo>
                  <a:pt x="0" y="0"/>
                </a:moveTo>
                <a:lnTo>
                  <a:pt x="3320307" y="0"/>
                </a:lnTo>
                <a:lnTo>
                  <a:pt x="3320307" y="3066756"/>
                </a:lnTo>
                <a:lnTo>
                  <a:pt x="0" y="30667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869108" y="-480062"/>
            <a:ext cx="1184466" cy="1094015"/>
          </a:xfrm>
          <a:custGeom>
            <a:avLst/>
            <a:gdLst/>
            <a:ahLst/>
            <a:cxnLst/>
            <a:rect l="l" t="t" r="r" b="b"/>
            <a:pathLst>
              <a:path w="1184466" h="1094015">
                <a:moveTo>
                  <a:pt x="0" y="0"/>
                </a:moveTo>
                <a:lnTo>
                  <a:pt x="1184466" y="0"/>
                </a:lnTo>
                <a:lnTo>
                  <a:pt x="1184466" y="1094016"/>
                </a:lnTo>
                <a:lnTo>
                  <a:pt x="0" y="10940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7200000">
            <a:off x="797804" y="-450264"/>
            <a:ext cx="1211172" cy="1118682"/>
          </a:xfrm>
          <a:custGeom>
            <a:avLst/>
            <a:gdLst/>
            <a:ahLst/>
            <a:cxnLst/>
            <a:rect l="l" t="t" r="r" b="b"/>
            <a:pathLst>
              <a:path w="1211172" h="1118682">
                <a:moveTo>
                  <a:pt x="0" y="0"/>
                </a:moveTo>
                <a:lnTo>
                  <a:pt x="1211171" y="0"/>
                </a:lnTo>
                <a:lnTo>
                  <a:pt x="1211171" y="1118683"/>
                </a:lnTo>
                <a:lnTo>
                  <a:pt x="0" y="111868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712145" y="5172342"/>
            <a:ext cx="6026465" cy="5566263"/>
          </a:xfrm>
          <a:custGeom>
            <a:avLst/>
            <a:gdLst/>
            <a:ahLst/>
            <a:cxnLst/>
            <a:rect l="l" t="t" r="r" b="b"/>
            <a:pathLst>
              <a:path w="6026465" h="5566263">
                <a:moveTo>
                  <a:pt x="0" y="0"/>
                </a:moveTo>
                <a:lnTo>
                  <a:pt x="6026466" y="0"/>
                </a:lnTo>
                <a:lnTo>
                  <a:pt x="6026466" y="5566263"/>
                </a:lnTo>
                <a:lnTo>
                  <a:pt x="0" y="55662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7200000">
            <a:off x="1349353" y="5323952"/>
            <a:ext cx="6162345" cy="5691766"/>
          </a:xfrm>
          <a:custGeom>
            <a:avLst/>
            <a:gdLst/>
            <a:ahLst/>
            <a:cxnLst/>
            <a:rect l="l" t="t" r="r" b="b"/>
            <a:pathLst>
              <a:path w="6162345" h="5691766">
                <a:moveTo>
                  <a:pt x="0" y="0"/>
                </a:moveTo>
                <a:lnTo>
                  <a:pt x="6162345" y="0"/>
                </a:lnTo>
                <a:lnTo>
                  <a:pt x="6162345" y="5691765"/>
                </a:lnTo>
                <a:lnTo>
                  <a:pt x="0" y="569176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-1461066" y="5369639"/>
            <a:ext cx="2198316" cy="2030444"/>
          </a:xfrm>
          <a:custGeom>
            <a:avLst/>
            <a:gdLst/>
            <a:ahLst/>
            <a:cxnLst/>
            <a:rect l="l" t="t" r="r" b="b"/>
            <a:pathLst>
              <a:path w="2198316" h="2030444">
                <a:moveTo>
                  <a:pt x="0" y="0"/>
                </a:moveTo>
                <a:lnTo>
                  <a:pt x="2198315" y="0"/>
                </a:lnTo>
                <a:lnTo>
                  <a:pt x="2198315" y="2030445"/>
                </a:lnTo>
                <a:lnTo>
                  <a:pt x="0" y="20304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7200000">
            <a:off x="-1593405" y="5424943"/>
            <a:ext cx="2247882" cy="2076225"/>
          </a:xfrm>
          <a:custGeom>
            <a:avLst/>
            <a:gdLst/>
            <a:ahLst/>
            <a:cxnLst/>
            <a:rect l="l" t="t" r="r" b="b"/>
            <a:pathLst>
              <a:path w="2247882" h="2076225">
                <a:moveTo>
                  <a:pt x="0" y="0"/>
                </a:moveTo>
                <a:lnTo>
                  <a:pt x="2247882" y="0"/>
                </a:lnTo>
                <a:lnTo>
                  <a:pt x="2247882" y="2076225"/>
                </a:lnTo>
                <a:lnTo>
                  <a:pt x="0" y="20762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-1066800" y="2513913"/>
            <a:ext cx="9062192" cy="22357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01"/>
              </a:lnSpc>
              <a:spcBef>
                <a:spcPct val="0"/>
              </a:spcBef>
            </a:pPr>
            <a:r>
              <a:rPr lang="en-US" sz="6900" spc="200" dirty="0" err="1">
                <a:solidFill>
                  <a:srgbClr val="000000"/>
                </a:solidFill>
                <a:latin typeface="Now"/>
              </a:rPr>
              <a:t>Постізометрична</a:t>
            </a:r>
            <a:r>
              <a:rPr lang="en-US" sz="6900" spc="200" dirty="0">
                <a:solidFill>
                  <a:srgbClr val="000000"/>
                </a:solidFill>
                <a:latin typeface="Now"/>
              </a:rPr>
              <a:t> </a:t>
            </a:r>
            <a:r>
              <a:rPr lang="en-US" sz="6900" spc="200" dirty="0" err="1">
                <a:solidFill>
                  <a:srgbClr val="000000"/>
                </a:solidFill>
                <a:latin typeface="Now"/>
              </a:rPr>
              <a:t>релаксація</a:t>
            </a:r>
            <a:endParaRPr lang="en-US" sz="6900" spc="200" dirty="0">
              <a:solidFill>
                <a:srgbClr val="000000"/>
              </a:solidFill>
              <a:latin typeface="Now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A340E36-6538-4584-A372-1507EEC1AEA5}"/>
              </a:ext>
            </a:extLst>
          </p:cNvPr>
          <p:cNvSpPr txBox="1"/>
          <p:nvPr/>
        </p:nvSpPr>
        <p:spPr>
          <a:xfrm>
            <a:off x="7988465" y="786526"/>
            <a:ext cx="10110354" cy="877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Постізометрична</a:t>
            </a:r>
            <a:r>
              <a:rPr lang="uk-UA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релаксація (ПІР) </a:t>
            </a:r>
            <a:r>
              <a:rPr lang="uk-UA" sz="3200" dirty="0"/>
              <a:t>– метод збільшення рухливості м’язів помірним пасивним розтягуванням після попереднього їх напруження</a:t>
            </a:r>
          </a:p>
          <a:p>
            <a:pPr algn="just"/>
            <a:r>
              <a:rPr lang="uk-UA" sz="3200" dirty="0"/>
              <a:t>ПІР сприяє нормалізації тонусу м’язів та зменшенню </a:t>
            </a:r>
            <a:r>
              <a:rPr lang="uk-UA" sz="3200" dirty="0" err="1"/>
              <a:t>міофасціального</a:t>
            </a:r>
            <a:r>
              <a:rPr lang="uk-UA" sz="3200" dirty="0"/>
              <a:t> болю, спричиненого загальним укороченням м’яза після іммобілізації або локальними ущільненнями</a:t>
            </a:r>
          </a:p>
          <a:p>
            <a:pPr algn="just"/>
            <a:r>
              <a:rPr lang="uk-UA" sz="3200" b="1" dirty="0"/>
              <a:t>Виконання ПІР:</a:t>
            </a:r>
          </a:p>
          <a:p>
            <a:pPr algn="just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uk-UA" sz="3200" dirty="0"/>
              <a:t> фізичний терапевт просить пацієнта протидіяти упродовж 6</a:t>
            </a:r>
            <a:r>
              <a:rPr lang="uk-UA" sz="3200" dirty="0">
                <a:sym typeface="Symbol" panose="05050102010706020507" pitchFamily="18" charset="2"/>
              </a:rPr>
              <a:t></a:t>
            </a:r>
            <a:r>
              <a:rPr lang="uk-UA" sz="3200" dirty="0"/>
              <a:t>10 секунд спробі видовження м’яза з невеликим зусиллям (ізометричне напруження)</a:t>
            </a:r>
          </a:p>
          <a:p>
            <a:pPr algn="just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uk-UA" sz="3200" dirty="0"/>
              <a:t> за командою пацієнт припиняє напруження, і терапевт виконує легке розтягування м’яза тривалістю 6</a:t>
            </a:r>
            <a:r>
              <a:rPr lang="uk-UA" sz="3200" dirty="0">
                <a:sym typeface="Symbol" panose="05050102010706020507" pitchFamily="18" charset="2"/>
              </a:rPr>
              <a:t></a:t>
            </a:r>
            <a:r>
              <a:rPr lang="uk-UA" sz="3200" dirty="0"/>
              <a:t>10 секунд до появи болючості</a:t>
            </a:r>
          </a:p>
          <a:p>
            <a:pPr algn="just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uk-UA" sz="3200" dirty="0"/>
              <a:t> повторюють щонайменше 2</a:t>
            </a:r>
            <a:r>
              <a:rPr lang="uk-UA" sz="3200" dirty="0">
                <a:sym typeface="Symbol" panose="05050102010706020507" pitchFamily="18" charset="2"/>
              </a:rPr>
              <a:t></a:t>
            </a:r>
            <a:r>
              <a:rPr lang="uk-UA" sz="3200" dirty="0"/>
              <a:t>3 рази</a:t>
            </a:r>
          </a:p>
          <a:p>
            <a:pPr algn="just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uk-UA" sz="3200" dirty="0"/>
              <a:t> напруження доцільно поєднувати з фазою вдиху та затримкою дихання, а розтягування м’яза – з видихом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700152" y="1152038"/>
            <a:ext cx="3247095" cy="2999135"/>
          </a:xfrm>
          <a:custGeom>
            <a:avLst/>
            <a:gdLst/>
            <a:ahLst/>
            <a:cxnLst/>
            <a:rect l="l" t="t" r="r" b="b"/>
            <a:pathLst>
              <a:path w="3247095" h="2999135">
                <a:moveTo>
                  <a:pt x="0" y="0"/>
                </a:moveTo>
                <a:lnTo>
                  <a:pt x="3247095" y="0"/>
                </a:lnTo>
                <a:lnTo>
                  <a:pt x="3247095" y="2999135"/>
                </a:lnTo>
                <a:lnTo>
                  <a:pt x="0" y="29991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7200000">
            <a:off x="4504677" y="1233726"/>
            <a:ext cx="3320308" cy="3066757"/>
          </a:xfrm>
          <a:custGeom>
            <a:avLst/>
            <a:gdLst/>
            <a:ahLst/>
            <a:cxnLst/>
            <a:rect l="l" t="t" r="r" b="b"/>
            <a:pathLst>
              <a:path w="3320308" h="3066757">
                <a:moveTo>
                  <a:pt x="0" y="0"/>
                </a:moveTo>
                <a:lnTo>
                  <a:pt x="3320308" y="0"/>
                </a:lnTo>
                <a:lnTo>
                  <a:pt x="3320308" y="3066757"/>
                </a:lnTo>
                <a:lnTo>
                  <a:pt x="0" y="306675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7200000">
            <a:off x="-1501751" y="3719842"/>
            <a:ext cx="6325037" cy="5842034"/>
          </a:xfrm>
          <a:custGeom>
            <a:avLst/>
            <a:gdLst/>
            <a:ahLst/>
            <a:cxnLst/>
            <a:rect l="l" t="t" r="r" b="b"/>
            <a:pathLst>
              <a:path w="6325037" h="5842034">
                <a:moveTo>
                  <a:pt x="0" y="0"/>
                </a:moveTo>
                <a:lnTo>
                  <a:pt x="6325038" y="0"/>
                </a:lnTo>
                <a:lnTo>
                  <a:pt x="6325038" y="5842034"/>
                </a:lnTo>
                <a:lnTo>
                  <a:pt x="0" y="58420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575346" y="3153334"/>
            <a:ext cx="6185571" cy="5713218"/>
          </a:xfrm>
          <a:custGeom>
            <a:avLst/>
            <a:gdLst/>
            <a:ahLst/>
            <a:cxnLst/>
            <a:rect l="l" t="t" r="r" b="b"/>
            <a:pathLst>
              <a:path w="6185571" h="5713218">
                <a:moveTo>
                  <a:pt x="0" y="0"/>
                </a:moveTo>
                <a:lnTo>
                  <a:pt x="6185571" y="0"/>
                </a:lnTo>
                <a:lnTo>
                  <a:pt x="6185571" y="5713218"/>
                </a:lnTo>
                <a:lnTo>
                  <a:pt x="0" y="571321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2990406" y="1258343"/>
            <a:ext cx="1184466" cy="1094015"/>
          </a:xfrm>
          <a:custGeom>
            <a:avLst/>
            <a:gdLst/>
            <a:ahLst/>
            <a:cxnLst/>
            <a:rect l="l" t="t" r="r" b="b"/>
            <a:pathLst>
              <a:path w="1184466" h="1094015">
                <a:moveTo>
                  <a:pt x="0" y="0"/>
                </a:moveTo>
                <a:lnTo>
                  <a:pt x="1184466" y="0"/>
                </a:lnTo>
                <a:lnTo>
                  <a:pt x="1184466" y="1094015"/>
                </a:lnTo>
                <a:lnTo>
                  <a:pt x="0" y="109401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7200000">
            <a:off x="2919102" y="1288141"/>
            <a:ext cx="1211172" cy="1118682"/>
          </a:xfrm>
          <a:custGeom>
            <a:avLst/>
            <a:gdLst/>
            <a:ahLst/>
            <a:cxnLst/>
            <a:rect l="l" t="t" r="r" b="b"/>
            <a:pathLst>
              <a:path w="1211172" h="1118682">
                <a:moveTo>
                  <a:pt x="0" y="0"/>
                </a:moveTo>
                <a:lnTo>
                  <a:pt x="1211172" y="0"/>
                </a:lnTo>
                <a:lnTo>
                  <a:pt x="1211172" y="1118682"/>
                </a:lnTo>
                <a:lnTo>
                  <a:pt x="0" y="11186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8705463" y="530153"/>
            <a:ext cx="8399090" cy="94795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uk-UA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 ішемічної компресії – </a:t>
            </a:r>
            <a:r>
              <a:rPr lang="uk-UA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міотерапія</a:t>
            </a:r>
            <a:r>
              <a:rPr lang="uk-UA" sz="3200" dirty="0"/>
              <a:t> – дає змогу локально впливати на </a:t>
            </a:r>
            <a:r>
              <a:rPr lang="uk-UA" sz="3200" dirty="0" err="1"/>
              <a:t>міофасціальні</a:t>
            </a:r>
            <a:r>
              <a:rPr lang="uk-UA" sz="3200" dirty="0"/>
              <a:t> тригерні пункти</a:t>
            </a:r>
          </a:p>
          <a:p>
            <a:pPr>
              <a:spcBef>
                <a:spcPts val="600"/>
              </a:spcBef>
            </a:pPr>
            <a:r>
              <a:rPr lang="uk-UA" sz="3200" dirty="0"/>
              <a:t>Сильне натискання пальцем спочатку посилює, а згодом усуває </a:t>
            </a:r>
            <a:r>
              <a:rPr lang="uk-UA" sz="3200" dirty="0" err="1"/>
              <a:t>міофасціальний</a:t>
            </a:r>
            <a:r>
              <a:rPr lang="uk-UA" sz="3200" dirty="0"/>
              <a:t> біль</a:t>
            </a:r>
          </a:p>
          <a:p>
            <a:pPr>
              <a:spcBef>
                <a:spcPts val="600"/>
              </a:spcBef>
            </a:pPr>
            <a:endParaRPr lang="uk-UA" sz="3200" dirty="0"/>
          </a:p>
          <a:p>
            <a:pPr>
              <a:spcBef>
                <a:spcPts val="600"/>
              </a:spcBef>
            </a:pPr>
            <a:r>
              <a:rPr lang="uk-UA" sz="3200" b="1" dirty="0"/>
              <a:t>Виконання компресії:</a:t>
            </a:r>
          </a:p>
          <a:p>
            <a:pPr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uk-UA" sz="3200" dirty="0"/>
              <a:t>м’яз легко розтягують до моменту появи дискомфорту</a:t>
            </a:r>
          </a:p>
          <a:p>
            <a:pPr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uk-UA" sz="3200" dirty="0" err="1"/>
              <a:t>міофасціальний</a:t>
            </a:r>
            <a:r>
              <a:rPr lang="uk-UA" sz="3200" dirty="0"/>
              <a:t> тригерний пункт повільно натискають великим пальцем з такою силою, щоб пацієнт міг терпіти біль</a:t>
            </a:r>
          </a:p>
          <a:p>
            <a:pPr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uk-UA" sz="3200" dirty="0"/>
              <a:t>після того як больові відчуття почнуть спадати, зусилля натискання збільшують</a:t>
            </a:r>
          </a:p>
          <a:p>
            <a:pPr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uk-UA" sz="3200" dirty="0"/>
              <a:t>тиск утримують одну хвилину</a:t>
            </a:r>
          </a:p>
          <a:p>
            <a:pPr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uk-UA" sz="3200" dirty="0"/>
              <a:t>іншим варіантом застосування методу є компресія тривалістю до 10 секунд кілька разів упродовж дня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4F9E90-C0EC-4DA7-BC2A-3B0037F09C3B}"/>
              </a:ext>
            </a:extLst>
          </p:cNvPr>
          <p:cNvSpPr txBox="1"/>
          <p:nvPr/>
        </p:nvSpPr>
        <p:spPr>
          <a:xfrm>
            <a:off x="965060" y="3083906"/>
            <a:ext cx="64008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8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міотерапія</a:t>
            </a:r>
            <a:endParaRPr lang="ru-UA" sz="8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7200000">
            <a:off x="13847170" y="6326321"/>
            <a:ext cx="6325037" cy="5842034"/>
          </a:xfrm>
          <a:custGeom>
            <a:avLst/>
            <a:gdLst/>
            <a:ahLst/>
            <a:cxnLst/>
            <a:rect l="l" t="t" r="r" b="b"/>
            <a:pathLst>
              <a:path w="6325037" h="5842034">
                <a:moveTo>
                  <a:pt x="0" y="0"/>
                </a:moveTo>
                <a:lnTo>
                  <a:pt x="6325037" y="0"/>
                </a:lnTo>
                <a:lnTo>
                  <a:pt x="6325037" y="5842035"/>
                </a:lnTo>
                <a:lnTo>
                  <a:pt x="0" y="58420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3182115" y="6583461"/>
            <a:ext cx="6185571" cy="5713218"/>
          </a:xfrm>
          <a:custGeom>
            <a:avLst/>
            <a:gdLst/>
            <a:ahLst/>
            <a:cxnLst/>
            <a:rect l="l" t="t" r="r" b="b"/>
            <a:pathLst>
              <a:path w="6185571" h="5713218">
                <a:moveTo>
                  <a:pt x="0" y="0"/>
                </a:moveTo>
                <a:lnTo>
                  <a:pt x="6185570" y="0"/>
                </a:lnTo>
                <a:lnTo>
                  <a:pt x="6185570" y="5713218"/>
                </a:lnTo>
                <a:lnTo>
                  <a:pt x="0" y="571321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7200000">
            <a:off x="4398971" y="-2921017"/>
            <a:ext cx="6325037" cy="5842034"/>
          </a:xfrm>
          <a:custGeom>
            <a:avLst/>
            <a:gdLst/>
            <a:ahLst/>
            <a:cxnLst/>
            <a:rect l="l" t="t" r="r" b="b"/>
            <a:pathLst>
              <a:path w="6325037" h="5842034">
                <a:moveTo>
                  <a:pt x="0" y="0"/>
                </a:moveTo>
                <a:lnTo>
                  <a:pt x="6325037" y="0"/>
                </a:lnTo>
                <a:lnTo>
                  <a:pt x="6325037" y="5842034"/>
                </a:lnTo>
                <a:lnTo>
                  <a:pt x="0" y="58420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3733915" y="-2663877"/>
            <a:ext cx="6185571" cy="5713218"/>
          </a:xfrm>
          <a:custGeom>
            <a:avLst/>
            <a:gdLst/>
            <a:ahLst/>
            <a:cxnLst/>
            <a:rect l="l" t="t" r="r" b="b"/>
            <a:pathLst>
              <a:path w="6185571" h="5713218">
                <a:moveTo>
                  <a:pt x="0" y="0"/>
                </a:moveTo>
                <a:lnTo>
                  <a:pt x="6185571" y="0"/>
                </a:lnTo>
                <a:lnTo>
                  <a:pt x="6185571" y="5713218"/>
                </a:lnTo>
                <a:lnTo>
                  <a:pt x="0" y="571321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660768" y="2851207"/>
            <a:ext cx="940638" cy="714885"/>
          </a:xfrm>
          <a:custGeom>
            <a:avLst/>
            <a:gdLst/>
            <a:ahLst/>
            <a:cxnLst/>
            <a:rect l="l" t="t" r="r" b="b"/>
            <a:pathLst>
              <a:path w="940638" h="714885">
                <a:moveTo>
                  <a:pt x="0" y="0"/>
                </a:moveTo>
                <a:lnTo>
                  <a:pt x="940638" y="0"/>
                </a:lnTo>
                <a:lnTo>
                  <a:pt x="940638" y="714885"/>
                </a:lnTo>
                <a:lnTo>
                  <a:pt x="0" y="71488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74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4856011" y="3141975"/>
            <a:ext cx="9862399" cy="1236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914"/>
              </a:lnSpc>
            </a:pPr>
            <a:r>
              <a:rPr lang="en-US" sz="7685" spc="222">
                <a:solidFill>
                  <a:srgbClr val="042B60"/>
                </a:solidFill>
                <a:latin typeface="Now"/>
              </a:rPr>
              <a:t>Пасивні рухи</a:t>
            </a:r>
          </a:p>
        </p:txBody>
      </p:sp>
      <p:sp>
        <p:nvSpPr>
          <p:cNvPr id="8" name="Freeform 8"/>
          <p:cNvSpPr/>
          <p:nvPr/>
        </p:nvSpPr>
        <p:spPr>
          <a:xfrm flipH="1" flipV="1">
            <a:off x="8846572" y="8294728"/>
            <a:ext cx="940638" cy="714885"/>
          </a:xfrm>
          <a:custGeom>
            <a:avLst/>
            <a:gdLst/>
            <a:ahLst/>
            <a:cxnLst/>
            <a:rect l="l" t="t" r="r" b="b"/>
            <a:pathLst>
              <a:path w="940638" h="714885">
                <a:moveTo>
                  <a:pt x="940638" y="714885"/>
                </a:moveTo>
                <a:lnTo>
                  <a:pt x="0" y="714885"/>
                </a:lnTo>
                <a:lnTo>
                  <a:pt x="0" y="0"/>
                </a:lnTo>
                <a:lnTo>
                  <a:pt x="940638" y="0"/>
                </a:lnTo>
                <a:lnTo>
                  <a:pt x="940638" y="714885"/>
                </a:lnTo>
                <a:close/>
              </a:path>
            </a:pathLst>
          </a:custGeom>
          <a:blipFill>
            <a:blip r:embed="rId8">
              <a:alphaModFix amt="69000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698587" y="5086350"/>
            <a:ext cx="14565054" cy="9602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721"/>
              </a:lnSpc>
            </a:pPr>
            <a:r>
              <a:rPr lang="en-US" sz="5985" spc="173">
                <a:solidFill>
                  <a:srgbClr val="042B60"/>
                </a:solidFill>
                <a:latin typeface="Now"/>
              </a:rPr>
              <a:t>Нефізіологічні рухи (суглобова гра)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204867" y="7476561"/>
            <a:ext cx="14565054" cy="8623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947"/>
              </a:lnSpc>
            </a:pPr>
            <a:r>
              <a:rPr lang="en-US" sz="5386" spc="156">
                <a:solidFill>
                  <a:srgbClr val="042B60"/>
                </a:solidFill>
                <a:latin typeface="Now"/>
              </a:rPr>
              <a:t>Фізіологічні рухи (терапевтивні вправи)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увати 14">
            <a:extLst>
              <a:ext uri="{FF2B5EF4-FFF2-40B4-BE49-F238E27FC236}">
                <a16:creationId xmlns:a16="http://schemas.microsoft.com/office/drawing/2014/main" id="{4C4EB89E-5220-4617-81C4-03B3F5AF566B}"/>
              </a:ext>
            </a:extLst>
          </p:cNvPr>
          <p:cNvGrpSpPr/>
          <p:nvPr/>
        </p:nvGrpSpPr>
        <p:grpSpPr>
          <a:xfrm>
            <a:off x="1905000" y="723900"/>
            <a:ext cx="13639800" cy="8077200"/>
            <a:chOff x="4620199" y="1559314"/>
            <a:chExt cx="6207586" cy="4433251"/>
          </a:xfrm>
        </p:grpSpPr>
        <p:sp>
          <p:nvSpPr>
            <p:cNvPr id="3" name="Полілінія: фігура 15">
              <a:extLst>
                <a:ext uri="{FF2B5EF4-FFF2-40B4-BE49-F238E27FC236}">
                  <a16:creationId xmlns:a16="http://schemas.microsoft.com/office/drawing/2014/main" id="{B45DF116-81A9-41D6-A7E7-EF2BE11B640F}"/>
                </a:ext>
              </a:extLst>
            </p:cNvPr>
            <p:cNvSpPr/>
            <p:nvPr/>
          </p:nvSpPr>
          <p:spPr>
            <a:xfrm>
              <a:off x="8389090" y="3562033"/>
              <a:ext cx="1625796" cy="773731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282887"/>
                  </a:lnTo>
                  <a:lnTo>
                    <a:pt x="872251" y="282887"/>
                  </a:lnTo>
                  <a:lnTo>
                    <a:pt x="872251" y="415112"/>
                  </a:lnTo>
                </a:path>
              </a:pathLst>
            </a:custGeom>
            <a:noFill/>
            <a:ln w="25400" cap="flat" cmpd="sng" algn="ctr">
              <a:solidFill>
                <a:srgbClr val="4F81BD">
                  <a:shade val="60000"/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" name="Полілінія: фігура 16">
              <a:extLst>
                <a:ext uri="{FF2B5EF4-FFF2-40B4-BE49-F238E27FC236}">
                  <a16:creationId xmlns:a16="http://schemas.microsoft.com/office/drawing/2014/main" id="{17CF55CB-84BE-4C14-AA64-7BB3AF7DD97A}"/>
                </a:ext>
              </a:extLst>
            </p:cNvPr>
            <p:cNvSpPr/>
            <p:nvPr/>
          </p:nvSpPr>
          <p:spPr>
            <a:xfrm>
              <a:off x="6541595" y="3555330"/>
              <a:ext cx="1625796" cy="773731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872251" y="0"/>
                  </a:moveTo>
                  <a:lnTo>
                    <a:pt x="872251" y="282887"/>
                  </a:lnTo>
                  <a:lnTo>
                    <a:pt x="0" y="282887"/>
                  </a:lnTo>
                  <a:lnTo>
                    <a:pt x="0" y="415112"/>
                  </a:lnTo>
                </a:path>
              </a:pathLst>
            </a:custGeom>
            <a:noFill/>
            <a:ln w="25400" cap="flat" cmpd="sng" algn="ctr">
              <a:solidFill>
                <a:srgbClr val="4F81BD">
                  <a:shade val="60000"/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" name="Прямокутник: округлені кути 17">
              <a:extLst>
                <a:ext uri="{FF2B5EF4-FFF2-40B4-BE49-F238E27FC236}">
                  <a16:creationId xmlns:a16="http://schemas.microsoft.com/office/drawing/2014/main" id="{23B7E2CF-6C0E-4ABE-A341-05C7C021F1CB}"/>
                </a:ext>
              </a:extLst>
            </p:cNvPr>
            <p:cNvSpPr/>
            <p:nvPr/>
          </p:nvSpPr>
          <p:spPr>
            <a:xfrm>
              <a:off x="6245995" y="1559314"/>
              <a:ext cx="2660394" cy="1689350"/>
            </a:xfrm>
            <a:prstGeom prst="roundRect">
              <a:avLst>
                <a:gd name="adj" fmla="val 10000"/>
              </a:avLst>
            </a:prstGeom>
            <a:gradFill rotWithShape="0">
              <a:gsLst>
                <a:gs pos="0">
                  <a:srgbClr val="4F81BD">
                    <a:hueOff val="0"/>
                    <a:satOff val="0"/>
                    <a:lumOff val="0"/>
                    <a:alphaOff val="0"/>
                    <a:tint val="50000"/>
                    <a:satMod val="300000"/>
                  </a:srgbClr>
                </a:gs>
                <a:gs pos="35000">
                  <a:srgbClr val="4F81BD">
                    <a:hueOff val="0"/>
                    <a:satOff val="0"/>
                    <a:lumOff val="0"/>
                    <a:alphaOff val="0"/>
                    <a:tint val="37000"/>
                    <a:satMod val="300000"/>
                  </a:srgbClr>
                </a:gs>
                <a:gs pos="100000">
                  <a:srgbClr val="4F81BD">
                    <a:hueOff val="0"/>
                    <a:satOff val="0"/>
                    <a:lumOff val="0"/>
                    <a:alphaOff val="0"/>
                    <a:tint val="15000"/>
                    <a:satMod val="350000"/>
                  </a:srgbClr>
                </a:gs>
              </a:gsLst>
              <a:lin ang="16200000" scaled="1"/>
            </a:gradFill>
            <a:ln>
              <a:noFill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rgbClr r="0" g="0" b="0"/>
            </a:lnRef>
            <a:fillRef idx="2">
              <a:scrgbClr r="0" g="0" b="0"/>
            </a:fillRef>
            <a:effectRef idx="1">
              <a:scrgbClr r="0" g="0" b="0"/>
            </a:effectRef>
            <a:fontRef idx="minor">
              <a:schemeClr val="dk1"/>
            </a:fontRef>
          </p:style>
        </p:sp>
        <p:sp>
          <p:nvSpPr>
            <p:cNvPr id="6" name="Полілінія: фігура 18">
              <a:extLst>
                <a:ext uri="{FF2B5EF4-FFF2-40B4-BE49-F238E27FC236}">
                  <a16:creationId xmlns:a16="http://schemas.microsoft.com/office/drawing/2014/main" id="{A023D855-AD0A-43DC-BCCB-8642B424A730}"/>
                </a:ext>
              </a:extLst>
            </p:cNvPr>
            <p:cNvSpPr/>
            <p:nvPr/>
          </p:nvSpPr>
          <p:spPr>
            <a:xfrm>
              <a:off x="6541594" y="1840134"/>
              <a:ext cx="2660394" cy="1689350"/>
            </a:xfrm>
            <a:custGeom>
              <a:avLst/>
              <a:gdLst>
                <a:gd name="connsiteX0" fmla="*/ 0 w 2660394"/>
                <a:gd name="connsiteY0" fmla="*/ 168935 h 1689350"/>
                <a:gd name="connsiteX1" fmla="*/ 168935 w 2660394"/>
                <a:gd name="connsiteY1" fmla="*/ 0 h 1689350"/>
                <a:gd name="connsiteX2" fmla="*/ 2491459 w 2660394"/>
                <a:gd name="connsiteY2" fmla="*/ 0 h 1689350"/>
                <a:gd name="connsiteX3" fmla="*/ 2660394 w 2660394"/>
                <a:gd name="connsiteY3" fmla="*/ 168935 h 1689350"/>
                <a:gd name="connsiteX4" fmla="*/ 2660394 w 2660394"/>
                <a:gd name="connsiteY4" fmla="*/ 1520415 h 1689350"/>
                <a:gd name="connsiteX5" fmla="*/ 2491459 w 2660394"/>
                <a:gd name="connsiteY5" fmla="*/ 1689350 h 1689350"/>
                <a:gd name="connsiteX6" fmla="*/ 168935 w 2660394"/>
                <a:gd name="connsiteY6" fmla="*/ 1689350 h 1689350"/>
                <a:gd name="connsiteX7" fmla="*/ 0 w 2660394"/>
                <a:gd name="connsiteY7" fmla="*/ 1520415 h 1689350"/>
                <a:gd name="connsiteX8" fmla="*/ 0 w 2660394"/>
                <a:gd name="connsiteY8" fmla="*/ 168935 h 1689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60394" h="1689350">
                  <a:moveTo>
                    <a:pt x="0" y="168935"/>
                  </a:moveTo>
                  <a:cubicBezTo>
                    <a:pt x="0" y="75635"/>
                    <a:pt x="75635" y="0"/>
                    <a:pt x="168935" y="0"/>
                  </a:cubicBezTo>
                  <a:lnTo>
                    <a:pt x="2491459" y="0"/>
                  </a:lnTo>
                  <a:cubicBezTo>
                    <a:pt x="2584759" y="0"/>
                    <a:pt x="2660394" y="75635"/>
                    <a:pt x="2660394" y="168935"/>
                  </a:cubicBezTo>
                  <a:lnTo>
                    <a:pt x="2660394" y="1520415"/>
                  </a:lnTo>
                  <a:cubicBezTo>
                    <a:pt x="2660394" y="1613715"/>
                    <a:pt x="2584759" y="1689350"/>
                    <a:pt x="2491459" y="1689350"/>
                  </a:cubicBezTo>
                  <a:lnTo>
                    <a:pt x="168935" y="1689350"/>
                  </a:lnTo>
                  <a:cubicBezTo>
                    <a:pt x="75635" y="1689350"/>
                    <a:pt x="0" y="1613715"/>
                    <a:pt x="0" y="1520415"/>
                  </a:cubicBezTo>
                  <a:lnTo>
                    <a:pt x="0" y="168935"/>
                  </a:lnTo>
                  <a:close/>
                </a:path>
              </a:pathLst>
            </a:custGeom>
            <a:solidFill>
              <a:sysClr val="window" lastClr="FFFFFF">
                <a:alpha val="90000"/>
                <a:hueOff val="0"/>
                <a:satOff val="0"/>
                <a:lumOff val="0"/>
                <a:alphaOff val="0"/>
              </a:sysClr>
            </a:solidFill>
            <a:ln w="9525" cap="flat" cmpd="sng" algn="ctr">
              <a:solidFill>
                <a:srgbClr val="4F81BD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style>
            <a:lnRef idx="1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0439" tIns="110439" rIns="110439" bIns="110439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uk-UA" sz="3200" kern="12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+mn-ea"/>
                  <a:cs typeface="Times New Roman" pitchFamily="18" charset="0"/>
                </a:rPr>
                <a:t>Пасивні рухи </a:t>
              </a:r>
            </a:p>
          </p:txBody>
        </p:sp>
        <p:sp>
          <p:nvSpPr>
            <p:cNvPr id="7" name="Прямокутник: округлені кути 19">
              <a:extLst>
                <a:ext uri="{FF2B5EF4-FFF2-40B4-BE49-F238E27FC236}">
                  <a16:creationId xmlns:a16="http://schemas.microsoft.com/office/drawing/2014/main" id="{7024049C-E47D-45EC-A0A2-0293D50796EB}"/>
                </a:ext>
              </a:extLst>
            </p:cNvPr>
            <p:cNvSpPr/>
            <p:nvPr/>
          </p:nvSpPr>
          <p:spPr>
            <a:xfrm>
              <a:off x="4620199" y="4022396"/>
              <a:ext cx="2660394" cy="1689350"/>
            </a:xfrm>
            <a:prstGeom prst="roundRect">
              <a:avLst>
                <a:gd name="adj" fmla="val 10000"/>
              </a:avLst>
            </a:prstGeom>
            <a:gradFill rotWithShape="0">
              <a:gsLst>
                <a:gs pos="0">
                  <a:srgbClr val="4F81BD">
                    <a:hueOff val="0"/>
                    <a:satOff val="0"/>
                    <a:lumOff val="0"/>
                    <a:alphaOff val="0"/>
                    <a:tint val="50000"/>
                    <a:satMod val="300000"/>
                  </a:srgbClr>
                </a:gs>
                <a:gs pos="35000">
                  <a:srgbClr val="4F81BD">
                    <a:hueOff val="0"/>
                    <a:satOff val="0"/>
                    <a:lumOff val="0"/>
                    <a:alphaOff val="0"/>
                    <a:tint val="37000"/>
                    <a:satMod val="300000"/>
                  </a:srgbClr>
                </a:gs>
                <a:gs pos="100000">
                  <a:srgbClr val="4F81BD">
                    <a:hueOff val="0"/>
                    <a:satOff val="0"/>
                    <a:lumOff val="0"/>
                    <a:alphaOff val="0"/>
                    <a:tint val="15000"/>
                    <a:satMod val="350000"/>
                  </a:srgbClr>
                </a:gs>
              </a:gsLst>
              <a:lin ang="16200000" scaled="1"/>
            </a:gradFill>
            <a:ln>
              <a:noFill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rgbClr r="0" g="0" b="0"/>
            </a:lnRef>
            <a:fillRef idx="2">
              <a:scrgbClr r="0" g="0" b="0"/>
            </a:fillRef>
            <a:effectRef idx="1">
              <a:scrgbClr r="0" g="0" b="0"/>
            </a:effectRef>
            <a:fontRef idx="minor">
              <a:schemeClr val="dk1"/>
            </a:fontRef>
          </p:style>
        </p:sp>
        <p:sp>
          <p:nvSpPr>
            <p:cNvPr id="8" name="Полілінія: фігура 20">
              <a:extLst>
                <a:ext uri="{FF2B5EF4-FFF2-40B4-BE49-F238E27FC236}">
                  <a16:creationId xmlns:a16="http://schemas.microsoft.com/office/drawing/2014/main" id="{655B4BC0-A3D5-4FF8-9D7F-83434F04A732}"/>
                </a:ext>
              </a:extLst>
            </p:cNvPr>
            <p:cNvSpPr/>
            <p:nvPr/>
          </p:nvSpPr>
          <p:spPr>
            <a:xfrm>
              <a:off x="4915798" y="4303215"/>
              <a:ext cx="2660394" cy="1689350"/>
            </a:xfrm>
            <a:custGeom>
              <a:avLst/>
              <a:gdLst>
                <a:gd name="connsiteX0" fmla="*/ 0 w 2660394"/>
                <a:gd name="connsiteY0" fmla="*/ 168935 h 1689350"/>
                <a:gd name="connsiteX1" fmla="*/ 168935 w 2660394"/>
                <a:gd name="connsiteY1" fmla="*/ 0 h 1689350"/>
                <a:gd name="connsiteX2" fmla="*/ 2491459 w 2660394"/>
                <a:gd name="connsiteY2" fmla="*/ 0 h 1689350"/>
                <a:gd name="connsiteX3" fmla="*/ 2660394 w 2660394"/>
                <a:gd name="connsiteY3" fmla="*/ 168935 h 1689350"/>
                <a:gd name="connsiteX4" fmla="*/ 2660394 w 2660394"/>
                <a:gd name="connsiteY4" fmla="*/ 1520415 h 1689350"/>
                <a:gd name="connsiteX5" fmla="*/ 2491459 w 2660394"/>
                <a:gd name="connsiteY5" fmla="*/ 1689350 h 1689350"/>
                <a:gd name="connsiteX6" fmla="*/ 168935 w 2660394"/>
                <a:gd name="connsiteY6" fmla="*/ 1689350 h 1689350"/>
                <a:gd name="connsiteX7" fmla="*/ 0 w 2660394"/>
                <a:gd name="connsiteY7" fmla="*/ 1520415 h 1689350"/>
                <a:gd name="connsiteX8" fmla="*/ 0 w 2660394"/>
                <a:gd name="connsiteY8" fmla="*/ 168935 h 1689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60394" h="1689350">
                  <a:moveTo>
                    <a:pt x="0" y="168935"/>
                  </a:moveTo>
                  <a:cubicBezTo>
                    <a:pt x="0" y="75635"/>
                    <a:pt x="75635" y="0"/>
                    <a:pt x="168935" y="0"/>
                  </a:cubicBezTo>
                  <a:lnTo>
                    <a:pt x="2491459" y="0"/>
                  </a:lnTo>
                  <a:cubicBezTo>
                    <a:pt x="2584759" y="0"/>
                    <a:pt x="2660394" y="75635"/>
                    <a:pt x="2660394" y="168935"/>
                  </a:cubicBezTo>
                  <a:lnTo>
                    <a:pt x="2660394" y="1520415"/>
                  </a:lnTo>
                  <a:cubicBezTo>
                    <a:pt x="2660394" y="1613715"/>
                    <a:pt x="2584759" y="1689350"/>
                    <a:pt x="2491459" y="1689350"/>
                  </a:cubicBezTo>
                  <a:lnTo>
                    <a:pt x="168935" y="1689350"/>
                  </a:lnTo>
                  <a:cubicBezTo>
                    <a:pt x="75635" y="1689350"/>
                    <a:pt x="0" y="1613715"/>
                    <a:pt x="0" y="1520415"/>
                  </a:cubicBezTo>
                  <a:lnTo>
                    <a:pt x="0" y="168935"/>
                  </a:lnTo>
                  <a:close/>
                </a:path>
              </a:pathLst>
            </a:custGeom>
            <a:solidFill>
              <a:sysClr val="window" lastClr="FFFFFF">
                <a:alpha val="90000"/>
                <a:hueOff val="0"/>
                <a:satOff val="0"/>
                <a:lumOff val="0"/>
                <a:alphaOff val="0"/>
              </a:sysClr>
            </a:solidFill>
            <a:ln w="9525" cap="flat" cmpd="sng" algn="ctr">
              <a:solidFill>
                <a:srgbClr val="4F81BD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style>
            <a:lnRef idx="1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2819" tIns="102819" rIns="102819" bIns="102819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uk-UA" sz="2800" kern="12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+mn-ea"/>
                  <a:cs typeface="Times New Roman" pitchFamily="18" charset="0"/>
                </a:rPr>
                <a:t>Нефізіологічні рухи </a:t>
              </a:r>
              <a:r>
                <a:rPr lang="uk-UA" sz="2800" kern="12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a typeface="+mn-ea"/>
                  <a:cs typeface="Times New Roman" pitchFamily="18" charset="0"/>
                  <a:sym typeface="Symbol"/>
                </a:rPr>
                <a:t> </a:t>
              </a:r>
              <a:r>
                <a:rPr lang="uk-UA" sz="2800" kern="12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a typeface="+mn-ea"/>
                  <a:cs typeface="Times New Roman" pitchFamily="18" charset="0"/>
                </a:rPr>
                <a:t>с</a:t>
              </a:r>
              <a:r>
                <a:rPr lang="uk-UA" sz="2800" i="0" kern="12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a typeface="+mn-ea"/>
                  <a:cs typeface="Times New Roman" pitchFamily="18" charset="0"/>
                </a:rPr>
                <a:t>углобова гра / </a:t>
              </a:r>
              <a:r>
                <a:rPr lang="uk-UA" sz="2800" kern="12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a typeface="+mn-ea"/>
                  <a:cs typeface="Times New Roman" pitchFamily="18" charset="0"/>
                </a:rPr>
                <a:t> додаткові рухи</a:t>
              </a:r>
            </a:p>
          </p:txBody>
        </p:sp>
        <p:sp>
          <p:nvSpPr>
            <p:cNvPr id="9" name="Прямокутник: округлені кути 21">
              <a:extLst>
                <a:ext uri="{FF2B5EF4-FFF2-40B4-BE49-F238E27FC236}">
                  <a16:creationId xmlns:a16="http://schemas.microsoft.com/office/drawing/2014/main" id="{05F63506-E8B6-4BA4-8A1C-578A64841368}"/>
                </a:ext>
              </a:extLst>
            </p:cNvPr>
            <p:cNvSpPr/>
            <p:nvPr/>
          </p:nvSpPr>
          <p:spPr>
            <a:xfrm>
              <a:off x="7871792" y="4022396"/>
              <a:ext cx="2660394" cy="1689350"/>
            </a:xfrm>
            <a:prstGeom prst="roundRect">
              <a:avLst>
                <a:gd name="adj" fmla="val 10000"/>
              </a:avLst>
            </a:prstGeom>
            <a:gradFill rotWithShape="0">
              <a:gsLst>
                <a:gs pos="0">
                  <a:srgbClr val="4F81BD">
                    <a:hueOff val="0"/>
                    <a:satOff val="0"/>
                    <a:lumOff val="0"/>
                    <a:alphaOff val="0"/>
                    <a:tint val="50000"/>
                    <a:satMod val="300000"/>
                  </a:srgbClr>
                </a:gs>
                <a:gs pos="35000">
                  <a:srgbClr val="4F81BD">
                    <a:hueOff val="0"/>
                    <a:satOff val="0"/>
                    <a:lumOff val="0"/>
                    <a:alphaOff val="0"/>
                    <a:tint val="37000"/>
                    <a:satMod val="300000"/>
                  </a:srgbClr>
                </a:gs>
                <a:gs pos="100000">
                  <a:srgbClr val="4F81BD">
                    <a:hueOff val="0"/>
                    <a:satOff val="0"/>
                    <a:lumOff val="0"/>
                    <a:alphaOff val="0"/>
                    <a:tint val="15000"/>
                    <a:satMod val="350000"/>
                  </a:srgbClr>
                </a:gs>
              </a:gsLst>
              <a:lin ang="16200000" scaled="1"/>
            </a:gradFill>
            <a:ln>
              <a:noFill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rgbClr r="0" g="0" b="0"/>
            </a:lnRef>
            <a:fillRef idx="2">
              <a:scrgbClr r="0" g="0" b="0"/>
            </a:fillRef>
            <a:effectRef idx="1">
              <a:scrgbClr r="0" g="0" b="0"/>
            </a:effectRef>
            <a:fontRef idx="minor">
              <a:schemeClr val="dk1"/>
            </a:fontRef>
          </p:style>
        </p:sp>
        <p:sp>
          <p:nvSpPr>
            <p:cNvPr id="10" name="Полілінія: фігура 22">
              <a:extLst>
                <a:ext uri="{FF2B5EF4-FFF2-40B4-BE49-F238E27FC236}">
                  <a16:creationId xmlns:a16="http://schemas.microsoft.com/office/drawing/2014/main" id="{A7139EF2-6E53-412B-A3A4-79A7D10AE0AF}"/>
                </a:ext>
              </a:extLst>
            </p:cNvPr>
            <p:cNvSpPr/>
            <p:nvPr/>
          </p:nvSpPr>
          <p:spPr>
            <a:xfrm>
              <a:off x="8167391" y="4303215"/>
              <a:ext cx="2660394" cy="1689350"/>
            </a:xfrm>
            <a:custGeom>
              <a:avLst/>
              <a:gdLst>
                <a:gd name="connsiteX0" fmla="*/ 0 w 2660394"/>
                <a:gd name="connsiteY0" fmla="*/ 168935 h 1689350"/>
                <a:gd name="connsiteX1" fmla="*/ 168935 w 2660394"/>
                <a:gd name="connsiteY1" fmla="*/ 0 h 1689350"/>
                <a:gd name="connsiteX2" fmla="*/ 2491459 w 2660394"/>
                <a:gd name="connsiteY2" fmla="*/ 0 h 1689350"/>
                <a:gd name="connsiteX3" fmla="*/ 2660394 w 2660394"/>
                <a:gd name="connsiteY3" fmla="*/ 168935 h 1689350"/>
                <a:gd name="connsiteX4" fmla="*/ 2660394 w 2660394"/>
                <a:gd name="connsiteY4" fmla="*/ 1520415 h 1689350"/>
                <a:gd name="connsiteX5" fmla="*/ 2491459 w 2660394"/>
                <a:gd name="connsiteY5" fmla="*/ 1689350 h 1689350"/>
                <a:gd name="connsiteX6" fmla="*/ 168935 w 2660394"/>
                <a:gd name="connsiteY6" fmla="*/ 1689350 h 1689350"/>
                <a:gd name="connsiteX7" fmla="*/ 0 w 2660394"/>
                <a:gd name="connsiteY7" fmla="*/ 1520415 h 1689350"/>
                <a:gd name="connsiteX8" fmla="*/ 0 w 2660394"/>
                <a:gd name="connsiteY8" fmla="*/ 168935 h 1689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60394" h="1689350">
                  <a:moveTo>
                    <a:pt x="0" y="168935"/>
                  </a:moveTo>
                  <a:cubicBezTo>
                    <a:pt x="0" y="75635"/>
                    <a:pt x="75635" y="0"/>
                    <a:pt x="168935" y="0"/>
                  </a:cubicBezTo>
                  <a:lnTo>
                    <a:pt x="2491459" y="0"/>
                  </a:lnTo>
                  <a:cubicBezTo>
                    <a:pt x="2584759" y="0"/>
                    <a:pt x="2660394" y="75635"/>
                    <a:pt x="2660394" y="168935"/>
                  </a:cubicBezTo>
                  <a:lnTo>
                    <a:pt x="2660394" y="1520415"/>
                  </a:lnTo>
                  <a:cubicBezTo>
                    <a:pt x="2660394" y="1613715"/>
                    <a:pt x="2584759" y="1689350"/>
                    <a:pt x="2491459" y="1689350"/>
                  </a:cubicBezTo>
                  <a:lnTo>
                    <a:pt x="168935" y="1689350"/>
                  </a:lnTo>
                  <a:cubicBezTo>
                    <a:pt x="75635" y="1689350"/>
                    <a:pt x="0" y="1613715"/>
                    <a:pt x="0" y="1520415"/>
                  </a:cubicBezTo>
                  <a:lnTo>
                    <a:pt x="0" y="168935"/>
                  </a:lnTo>
                  <a:close/>
                </a:path>
              </a:pathLst>
            </a:custGeom>
            <a:solidFill>
              <a:sysClr val="window" lastClr="FFFFFF">
                <a:alpha val="90000"/>
                <a:hueOff val="0"/>
                <a:satOff val="0"/>
                <a:lumOff val="0"/>
                <a:alphaOff val="0"/>
              </a:sysClr>
            </a:solidFill>
            <a:ln w="9525" cap="flat" cmpd="sng" algn="ctr">
              <a:solidFill>
                <a:srgbClr val="4F81BD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style>
            <a:lnRef idx="1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2819" tIns="102819" rIns="102819" bIns="102819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uk-UA" sz="2800" kern="12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+mn-ea"/>
                  <a:cs typeface="Times New Roman" pitchFamily="18" charset="0"/>
                </a:rPr>
                <a:t>Фізіологічні рухи </a:t>
              </a:r>
              <a:r>
                <a:rPr lang="uk-UA" sz="2800" kern="12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a typeface="+mn-ea"/>
                  <a:cs typeface="Times New Roman" pitchFamily="18" charset="0"/>
                  <a:sym typeface="Symbol"/>
                </a:rPr>
                <a:t></a:t>
              </a:r>
              <a:r>
                <a:rPr lang="uk-UA" sz="2800" kern="12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a typeface="+mn-ea"/>
                  <a:cs typeface="Times New Roman" pitchFamily="18" charset="0"/>
                </a:rPr>
                <a:t> терапевтичні вправи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97490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434964" y="-2597707"/>
            <a:ext cx="6012827" cy="5553666"/>
          </a:xfrm>
          <a:custGeom>
            <a:avLst/>
            <a:gdLst/>
            <a:ahLst/>
            <a:cxnLst/>
            <a:rect l="l" t="t" r="r" b="b"/>
            <a:pathLst>
              <a:path w="6012827" h="5553666">
                <a:moveTo>
                  <a:pt x="0" y="0"/>
                </a:moveTo>
                <a:lnTo>
                  <a:pt x="6012827" y="0"/>
                </a:lnTo>
                <a:lnTo>
                  <a:pt x="6012827" y="5553666"/>
                </a:lnTo>
                <a:lnTo>
                  <a:pt x="0" y="55536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840209" y="1588328"/>
            <a:ext cx="14971902" cy="7110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00"/>
              </a:lnSpc>
            </a:pPr>
            <a:r>
              <a:rPr lang="en-US" sz="6085" spc="176" dirty="0">
                <a:solidFill>
                  <a:srgbClr val="042B60"/>
                </a:solidFill>
                <a:latin typeface="Now"/>
              </a:rPr>
              <a:t>БІЛЬ - </a:t>
            </a:r>
            <a:r>
              <a:rPr lang="en-US" sz="3200" spc="176" dirty="0">
                <a:solidFill>
                  <a:srgbClr val="042B60"/>
                </a:solidFill>
                <a:latin typeface="Now"/>
              </a:rPr>
              <a:t>ЦЕ ФІЗІОЛОГІЧНИЙ МЕХАНІЗМ, ЩО СИГНАЛІЗУЄ ПРО НАЯВНІСТЬ ПРОБЛЕМ В ОРГАНІЗМІ</a:t>
            </a:r>
          </a:p>
          <a:p>
            <a:pPr marL="1313965" lvl="1" indent="-656982" algn="ctr">
              <a:lnSpc>
                <a:spcPts val="10954"/>
              </a:lnSpc>
              <a:buFont typeface="Arial"/>
              <a:buChar char="•"/>
            </a:pPr>
            <a:r>
              <a:rPr lang="en-US" sz="6085" spc="176" dirty="0">
                <a:solidFill>
                  <a:srgbClr val="042B60"/>
                </a:solidFill>
                <a:latin typeface="Now"/>
              </a:rPr>
              <a:t>ГОСТРИЙ</a:t>
            </a:r>
          </a:p>
          <a:p>
            <a:pPr marL="1313965" lvl="1" indent="-656982" algn="ctr">
              <a:lnSpc>
                <a:spcPts val="10954"/>
              </a:lnSpc>
              <a:buFont typeface="Arial"/>
              <a:buChar char="•"/>
            </a:pPr>
            <a:r>
              <a:rPr lang="en-US" sz="6085" spc="176" dirty="0">
                <a:solidFill>
                  <a:srgbClr val="042B60"/>
                </a:solidFill>
                <a:latin typeface="Now"/>
              </a:rPr>
              <a:t>ХРОНІЧНИЙ</a:t>
            </a:r>
          </a:p>
          <a:p>
            <a:pPr algn="ctr">
              <a:lnSpc>
                <a:spcPts val="10954"/>
              </a:lnSpc>
            </a:pPr>
            <a:endParaRPr lang="en-US" sz="6085" spc="176" dirty="0">
              <a:solidFill>
                <a:srgbClr val="042B60"/>
              </a:solidFill>
              <a:latin typeface="Now"/>
            </a:endParaRPr>
          </a:p>
          <a:p>
            <a:pPr algn="ctr">
              <a:lnSpc>
                <a:spcPts val="10954"/>
              </a:lnSpc>
            </a:pPr>
            <a:endParaRPr lang="en-US" sz="6085" spc="176" dirty="0">
              <a:solidFill>
                <a:srgbClr val="042B60"/>
              </a:solidFill>
              <a:latin typeface="Now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-665839" y="3510181"/>
            <a:ext cx="6185571" cy="5713218"/>
          </a:xfrm>
          <a:custGeom>
            <a:avLst/>
            <a:gdLst/>
            <a:ahLst/>
            <a:cxnLst/>
            <a:rect l="l" t="t" r="r" b="b"/>
            <a:pathLst>
              <a:path w="6185571" h="5713218">
                <a:moveTo>
                  <a:pt x="0" y="0"/>
                </a:moveTo>
                <a:lnTo>
                  <a:pt x="6185570" y="0"/>
                </a:lnTo>
                <a:lnTo>
                  <a:pt x="6185570" y="5713218"/>
                </a:lnTo>
                <a:lnTo>
                  <a:pt x="0" y="571321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7200000">
            <a:off x="-901352" y="2476544"/>
            <a:ext cx="6325037" cy="5842034"/>
          </a:xfrm>
          <a:custGeom>
            <a:avLst/>
            <a:gdLst/>
            <a:ahLst/>
            <a:cxnLst/>
            <a:rect l="l" t="t" r="r" b="b"/>
            <a:pathLst>
              <a:path w="6325037" h="5842034">
                <a:moveTo>
                  <a:pt x="0" y="0"/>
                </a:moveTo>
                <a:lnTo>
                  <a:pt x="6325038" y="0"/>
                </a:lnTo>
                <a:lnTo>
                  <a:pt x="6325038" y="5842035"/>
                </a:lnTo>
                <a:lnTo>
                  <a:pt x="0" y="584203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60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7200000">
            <a:off x="13847170" y="6326321"/>
            <a:ext cx="6325037" cy="5842034"/>
          </a:xfrm>
          <a:custGeom>
            <a:avLst/>
            <a:gdLst/>
            <a:ahLst/>
            <a:cxnLst/>
            <a:rect l="l" t="t" r="r" b="b"/>
            <a:pathLst>
              <a:path w="6325037" h="5842034">
                <a:moveTo>
                  <a:pt x="0" y="0"/>
                </a:moveTo>
                <a:lnTo>
                  <a:pt x="6325037" y="0"/>
                </a:lnTo>
                <a:lnTo>
                  <a:pt x="6325037" y="5842035"/>
                </a:lnTo>
                <a:lnTo>
                  <a:pt x="0" y="584203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60000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3182115" y="6583461"/>
            <a:ext cx="6185571" cy="5713218"/>
          </a:xfrm>
          <a:custGeom>
            <a:avLst/>
            <a:gdLst/>
            <a:ahLst/>
            <a:cxnLst/>
            <a:rect l="l" t="t" r="r" b="b"/>
            <a:pathLst>
              <a:path w="6185571" h="5713218">
                <a:moveTo>
                  <a:pt x="0" y="0"/>
                </a:moveTo>
                <a:lnTo>
                  <a:pt x="6185570" y="0"/>
                </a:lnTo>
                <a:lnTo>
                  <a:pt x="6185570" y="5713218"/>
                </a:lnTo>
                <a:lnTo>
                  <a:pt x="0" y="571321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60000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76D3C99-4352-4EF3-B686-54A43ABF15BD}"/>
              </a:ext>
            </a:extLst>
          </p:cNvPr>
          <p:cNvSpPr txBox="1"/>
          <p:nvPr/>
        </p:nvSpPr>
        <p:spPr>
          <a:xfrm>
            <a:off x="990600" y="342900"/>
            <a:ext cx="16916400" cy="8710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Суглобову гру </a:t>
            </a:r>
            <a:r>
              <a:rPr lang="uk-UA" sz="4000" dirty="0"/>
              <a:t>(нефізіологічні пасивні, або додаткові рухи) застосовують для зменшення суглобового болю та м’язового спазму</a:t>
            </a:r>
            <a:endParaRPr lang="en-US" sz="4000" dirty="0"/>
          </a:p>
          <a:p>
            <a:pPr algn="just"/>
            <a:r>
              <a:rPr lang="uk-UA" sz="4000" dirty="0"/>
              <a:t>Амплітуду додаткових рухів описують за трьома ступенями (</a:t>
            </a:r>
            <a:r>
              <a:rPr lang="en-US" sz="4000" dirty="0"/>
              <a:t>F.M</a:t>
            </a:r>
            <a:r>
              <a:rPr lang="uk-UA" sz="4000" dirty="0"/>
              <a:t>. </a:t>
            </a:r>
            <a:r>
              <a:rPr lang="en-US" sz="4000" dirty="0" err="1"/>
              <a:t>Kalternborn</a:t>
            </a:r>
            <a:r>
              <a:rPr lang="uk-UA" sz="4000" dirty="0"/>
              <a:t>):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en-US" sz="4000" dirty="0"/>
              <a:t>I</a:t>
            </a:r>
            <a:r>
              <a:rPr lang="uk-UA" sz="4000" dirty="0"/>
              <a:t> ступінь – </a:t>
            </a:r>
            <a:r>
              <a:rPr lang="uk-UA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рух мінімальної амплітуди </a:t>
            </a:r>
            <a:r>
              <a:rPr lang="uk-UA" sz="4000" dirty="0"/>
              <a:t>під дією дуже малої сили, спрямованої на розділення суглобових поверхонь; відбувається лише нейтралізація природного взаємного тиску суглобових поверхонь без їх роз’єднання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en-US" sz="4000" dirty="0"/>
              <a:t>II </a:t>
            </a:r>
            <a:r>
              <a:rPr lang="uk-UA" sz="4000" dirty="0"/>
              <a:t>ступінь – </a:t>
            </a:r>
            <a:r>
              <a:rPr lang="uk-UA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усунення люфту капсули</a:t>
            </a:r>
            <a:r>
              <a:rPr lang="uk-UA" sz="4000" dirty="0"/>
              <a:t>; діапазон починається з розділення суглобових поверхонь, а закінчується легким натягом тканин, які оточують і перетинають суглоб; цей момент характеризується помітним наростанням протидії силі витягування та називається «першою зупинкою»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en-US" sz="4000" dirty="0"/>
              <a:t>III</a:t>
            </a:r>
            <a:r>
              <a:rPr lang="uk-UA" sz="4000" dirty="0"/>
              <a:t> ступінь – </a:t>
            </a:r>
            <a:r>
              <a:rPr lang="uk-UA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короткий діапазон у кінці амплітуди </a:t>
            </a:r>
            <a:r>
              <a:rPr lang="uk-UA" sz="4000" dirty="0"/>
              <a:t>зі стрімким наростанням протидії до так званої «другої зупинки»</a:t>
            </a:r>
          </a:p>
        </p:txBody>
      </p:sp>
    </p:spTree>
    <p:extLst>
      <p:ext uri="{BB962C8B-B14F-4D97-AF65-F5344CB8AC3E}">
        <p14:creationId xmlns:p14="http://schemas.microsoft.com/office/powerpoint/2010/main" val="39979898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BF1A779-7993-473C-B2FA-2CEF9564E193}"/>
              </a:ext>
            </a:extLst>
          </p:cNvPr>
          <p:cNvSpPr txBox="1"/>
          <p:nvPr/>
        </p:nvSpPr>
        <p:spPr>
          <a:xfrm>
            <a:off x="762000" y="571500"/>
            <a:ext cx="17068800" cy="71711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Швидке полегшення болю досягається коливальними рухами ковзання або витягання першого та половини другого ступенів амплітуди:</a:t>
            </a:r>
          </a:p>
          <a:p>
            <a:pPr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uk-UA" sz="4000" dirty="0"/>
              <a:t>рухи не повинні доходити до «першої зупинки» та спричиняти натяг тканин</a:t>
            </a:r>
          </a:p>
          <a:p>
            <a:pPr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uk-UA" sz="4000" dirty="0"/>
              <a:t>повторні </a:t>
            </a:r>
            <a:r>
              <a:rPr lang="uk-UA" sz="4000" dirty="0" err="1"/>
              <a:t>тракційні</a:t>
            </a:r>
            <a:r>
              <a:rPr lang="uk-UA" sz="4000" dirty="0"/>
              <a:t> рухи виконують у повільному темпі</a:t>
            </a:r>
          </a:p>
          <a:p>
            <a:pPr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uk-UA" sz="4000" dirty="0"/>
              <a:t>частота коливальних </a:t>
            </a:r>
            <a:r>
              <a:rPr lang="uk-UA" sz="4000" dirty="0" err="1"/>
              <a:t>ковзальних</a:t>
            </a:r>
            <a:r>
              <a:rPr lang="uk-UA" sz="4000" dirty="0"/>
              <a:t> рухів є вищою і може сягати 2</a:t>
            </a:r>
            <a:r>
              <a:rPr lang="uk-UA" sz="4000" dirty="0">
                <a:sym typeface="Symbol" panose="05050102010706020507" pitchFamily="18" charset="2"/>
              </a:rPr>
              <a:t></a:t>
            </a:r>
            <a:r>
              <a:rPr lang="uk-UA" sz="4000" dirty="0"/>
              <a:t>3 за секунду</a:t>
            </a:r>
          </a:p>
          <a:p>
            <a:pPr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uk-UA" sz="4000" dirty="0"/>
              <a:t>тривалість і кількість повторень добирають індивідуально, орієнтуючись на зменшення симптомів</a:t>
            </a:r>
          </a:p>
          <a:p>
            <a:pPr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uk-UA" sz="4000" dirty="0"/>
              <a:t>коливальні </a:t>
            </a:r>
            <a:r>
              <a:rPr lang="uk-UA" sz="4000" dirty="0" err="1"/>
              <a:t>тракційні</a:t>
            </a:r>
            <a:r>
              <a:rPr lang="uk-UA" sz="4000" dirty="0"/>
              <a:t> рухи полегшують суглобовий біль завдяки поліпшенню в’язкості та циркуляції синовіальної рідини</a:t>
            </a:r>
          </a:p>
          <a:p>
            <a:pPr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uk-UA" sz="4000" dirty="0"/>
              <a:t>коливальні </a:t>
            </a:r>
            <a:r>
              <a:rPr lang="uk-UA" sz="4000" dirty="0" err="1"/>
              <a:t>ковзальні</a:t>
            </a:r>
            <a:r>
              <a:rPr lang="uk-UA" sz="4000" dirty="0"/>
              <a:t> рухи сприяють зменшенню м’язового спазму та болю</a:t>
            </a:r>
          </a:p>
        </p:txBody>
      </p:sp>
    </p:spTree>
    <p:extLst>
      <p:ext uri="{BB962C8B-B14F-4D97-AF65-F5344CB8AC3E}">
        <p14:creationId xmlns:p14="http://schemas.microsoft.com/office/powerpoint/2010/main" val="6533708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034DF4D-6590-409C-BEA6-69352269F6C3}"/>
              </a:ext>
            </a:extLst>
          </p:cNvPr>
          <p:cNvSpPr txBox="1"/>
          <p:nvPr/>
        </p:nvSpPr>
        <p:spPr>
          <a:xfrm>
            <a:off x="685800" y="1028700"/>
            <a:ext cx="17068800" cy="82484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uk-UA" sz="4000" dirty="0"/>
              <a:t>полегшення симптомів дає змогу використовувати для зменшення болю </a:t>
            </a:r>
            <a:r>
              <a:rPr lang="uk-UA" sz="4000" dirty="0" err="1"/>
              <a:t>тракційні</a:t>
            </a:r>
            <a:r>
              <a:rPr lang="uk-UA" sz="4000" dirty="0"/>
              <a:t> рухи до «першої зупинки», тобто у першому та повному другому ступенях амплітуди</a:t>
            </a:r>
          </a:p>
          <a:p>
            <a:pPr algn="just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uk-UA" sz="4000" dirty="0"/>
              <a:t>фізичний терапевт повільно розділяє суглобові поверхні, не допускаючи розтягу тканин довкола суглоба, та послаблює зусилля, створюючи суглобу можливість повернутися у вихідне положення</a:t>
            </a:r>
          </a:p>
          <a:p>
            <a:pPr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uk-UA" sz="4000" dirty="0"/>
              <a:t>рух повторюють через кілька секунд</a:t>
            </a:r>
          </a:p>
          <a:p>
            <a:pPr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uk-UA" sz="4000" dirty="0"/>
              <a:t>ритм, амплітуду та кількість повторень добирають з урахуванням реакції пацієнта на терапію</a:t>
            </a:r>
          </a:p>
          <a:p>
            <a:pPr>
              <a:spcBef>
                <a:spcPts val="1200"/>
              </a:spcBef>
            </a:pPr>
            <a:endParaRPr lang="uk-UA" sz="4000" dirty="0"/>
          </a:p>
          <a:p>
            <a:pPr algn="just">
              <a:spcBef>
                <a:spcPts val="1200"/>
              </a:spcBef>
            </a:pPr>
            <a:r>
              <a:rPr lang="uk-UA" sz="4000" dirty="0"/>
              <a:t>У разі болю пасивні нефізіологічні (додаткові) рухи доцільно виконати перед пасивними фізіологічними рухами</a:t>
            </a:r>
          </a:p>
        </p:txBody>
      </p:sp>
    </p:spTree>
    <p:extLst>
      <p:ext uri="{BB962C8B-B14F-4D97-AF65-F5344CB8AC3E}">
        <p14:creationId xmlns:p14="http://schemas.microsoft.com/office/powerpoint/2010/main" val="3700113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4FFD6DF-3289-447F-AFEF-BE26A6BC5C94}"/>
              </a:ext>
            </a:extLst>
          </p:cNvPr>
          <p:cNvSpPr txBox="1"/>
          <p:nvPr/>
        </p:nvSpPr>
        <p:spPr>
          <a:xfrm>
            <a:off x="533400" y="419100"/>
            <a:ext cx="16992600" cy="6863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Пасивні терапевтичні вправи (пасивні фізіологічні рухи)</a:t>
            </a:r>
            <a:r>
              <a:rPr lang="uk-UA" sz="4000" dirty="0"/>
              <a:t> застосовують для зменшення болю в інертних та скорочувальних структурах</a:t>
            </a:r>
          </a:p>
          <a:p>
            <a:pPr algn="just"/>
            <a:r>
              <a:rPr lang="uk-UA" sz="4000" dirty="0"/>
              <a:t>Використовують рухи першого та другого ступенів амплітуди за класифікацією </a:t>
            </a:r>
            <a:r>
              <a:rPr lang="uk-UA" sz="4000" dirty="0" err="1"/>
              <a:t>Мейтланда</a:t>
            </a:r>
            <a:r>
              <a:rPr lang="uk-UA" sz="4000" dirty="0"/>
              <a:t>:</a:t>
            </a:r>
          </a:p>
          <a:p>
            <a:pPr algn="just" defTabSz="269875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n-US" sz="4000" dirty="0"/>
              <a:t>I</a:t>
            </a:r>
            <a:r>
              <a:rPr lang="uk-UA" sz="4000" dirty="0"/>
              <a:t> ступінь – рухи малої амплітуди на початку наявного діапазону</a:t>
            </a:r>
          </a:p>
          <a:p>
            <a:pPr algn="just" defTabSz="269875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n-US" sz="4000" dirty="0"/>
              <a:t>II</a:t>
            </a:r>
            <a:r>
              <a:rPr lang="uk-UA" sz="4000" dirty="0"/>
              <a:t> ступінь – рухи великої амплітуди від початку до середини наявного діапазону, які не досягають функціонального бар’єру</a:t>
            </a:r>
          </a:p>
          <a:p>
            <a:pPr algn="just" defTabSz="269875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n-US" sz="4000" dirty="0"/>
              <a:t>III</a:t>
            </a:r>
            <a:r>
              <a:rPr lang="uk-UA" sz="4000" dirty="0"/>
              <a:t> ступінь – рухи великої амплітуди до функціонального бар’єру*</a:t>
            </a:r>
          </a:p>
          <a:p>
            <a:pPr algn="just" defTabSz="269875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n-US" sz="4000" dirty="0"/>
              <a:t>IV</a:t>
            </a:r>
            <a:r>
              <a:rPr lang="uk-UA" sz="4000" dirty="0"/>
              <a:t> ступінь – рухи малої амплітуди перед самим функціональним бар’єром**</a:t>
            </a:r>
          </a:p>
          <a:p>
            <a:pPr algn="just"/>
            <a:r>
              <a:rPr lang="uk-UA" sz="4000" dirty="0"/>
              <a:t>Вибір ступеня залежить від розмірів суглоба, сили болю та реакції пацієнта</a:t>
            </a:r>
          </a:p>
        </p:txBody>
      </p:sp>
    </p:spTree>
    <p:extLst>
      <p:ext uri="{BB962C8B-B14F-4D97-AF65-F5344CB8AC3E}">
        <p14:creationId xmlns:p14="http://schemas.microsoft.com/office/powerpoint/2010/main" val="26458786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1CEE3AE-FFC8-46D8-A7EB-0ABC08AE9DE5}"/>
              </a:ext>
            </a:extLst>
          </p:cNvPr>
          <p:cNvSpPr txBox="1"/>
          <p:nvPr/>
        </p:nvSpPr>
        <p:spPr>
          <a:xfrm>
            <a:off x="533400" y="1028700"/>
            <a:ext cx="17297400" cy="77867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4000" dirty="0"/>
              <a:t>Пасивні фізіологічні рухи </a:t>
            </a:r>
            <a:r>
              <a:rPr lang="en-US" sz="4000" dirty="0"/>
              <a:t>I</a:t>
            </a:r>
            <a:r>
              <a:rPr lang="uk-UA" sz="4000" dirty="0"/>
              <a:t> ступеня ефективно зменшують постійний суглобовий біль, але їх застосування </a:t>
            </a:r>
            <a:r>
              <a:rPr lang="uk-UA" sz="4000" dirty="0" err="1"/>
              <a:t>ускладнюється</a:t>
            </a:r>
            <a:r>
              <a:rPr lang="uk-UA" sz="4000" dirty="0"/>
              <a:t> малим діапазоном</a:t>
            </a:r>
          </a:p>
          <a:p>
            <a:pPr algn="just"/>
            <a:endParaRPr lang="uk-UA" sz="4000" dirty="0"/>
          </a:p>
          <a:p>
            <a:pPr algn="just"/>
            <a:r>
              <a:rPr lang="uk-UA" sz="4000" dirty="0"/>
              <a:t>Пасивні фізіологічні рухи </a:t>
            </a:r>
            <a:r>
              <a:rPr lang="en-US" sz="4000" dirty="0"/>
              <a:t>II</a:t>
            </a:r>
            <a:r>
              <a:rPr lang="uk-UA" sz="4000" dirty="0"/>
              <a:t> ступеня використовують частіше:</a:t>
            </a:r>
          </a:p>
          <a:p>
            <a:pPr algn="just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uk-UA" sz="4000" dirty="0"/>
              <a:t>виконують дуже плавні легкі коливання тривалістю до 2 хвилин 1-2 рази за сеанс</a:t>
            </a:r>
          </a:p>
          <a:p>
            <a:pPr algn="just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uk-UA" sz="4000" dirty="0"/>
              <a:t>починають повільно, поступово збільшуючи темп до найбільшого, який витримує пацієнт</a:t>
            </a:r>
          </a:p>
          <a:p>
            <a:pPr algn="just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uk-UA" sz="4000" dirty="0"/>
              <a:t>максимальна частота становить 1-2 коливання за секунду</a:t>
            </a:r>
          </a:p>
          <a:p>
            <a:pPr algn="just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uk-UA" sz="4000" dirty="0"/>
              <a:t>рухи не повинні спричиняти або загострювати біль під час та після терапії</a:t>
            </a:r>
          </a:p>
          <a:p>
            <a:pPr algn="just"/>
            <a:r>
              <a:rPr lang="uk-UA" sz="4000" dirty="0"/>
              <a:t>Рухи </a:t>
            </a:r>
            <a:r>
              <a:rPr lang="en-US" sz="4000" dirty="0"/>
              <a:t>II</a:t>
            </a:r>
            <a:r>
              <a:rPr lang="uk-UA" sz="4000" dirty="0"/>
              <a:t> ступеня також підходять для зменшення болю, який відчувається в усій наявній амплітуді, наприклад, при </a:t>
            </a:r>
            <a:r>
              <a:rPr lang="uk-UA" sz="4000" dirty="0" err="1"/>
              <a:t>остеоартритах</a:t>
            </a:r>
            <a:endParaRPr lang="uk-UA" sz="4000" dirty="0"/>
          </a:p>
        </p:txBody>
      </p:sp>
    </p:spTree>
    <p:extLst>
      <p:ext uri="{BB962C8B-B14F-4D97-AF65-F5344CB8AC3E}">
        <p14:creationId xmlns:p14="http://schemas.microsoft.com/office/powerpoint/2010/main" val="32636423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A0077BC-4BD3-4D51-AA76-9FFA82BA50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423" t="14583" r="21809" b="26042"/>
          <a:stretch/>
        </p:blipFill>
        <p:spPr>
          <a:xfrm>
            <a:off x="3276600" y="1485900"/>
            <a:ext cx="12420600" cy="800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9137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90F7E6B-50F7-4B44-91B3-F1674A3AF93A}"/>
              </a:ext>
            </a:extLst>
          </p:cNvPr>
          <p:cNvSpPr txBox="1"/>
          <p:nvPr/>
        </p:nvSpPr>
        <p:spPr>
          <a:xfrm>
            <a:off x="609600" y="342900"/>
            <a:ext cx="16992600" cy="895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uk-UA" sz="4000" dirty="0"/>
              <a:t>Для зменшення болю, пов’язаного з м’язовим напруженням або спазмом, коливальні рухи не застосовують; виконують </a:t>
            </a:r>
            <a:r>
              <a:rPr lang="uk-UA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утримання</a:t>
            </a:r>
            <a:r>
              <a:rPr lang="uk-UA" sz="4000" dirty="0"/>
              <a:t>: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uk-UA" sz="4000" dirty="0"/>
              <a:t>дистальний сегмент переміщують у положення, у якому пальпують зростання тонусу м’язів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uk-UA" sz="4000" dirty="0"/>
              <a:t>фахівець утримує кут у суглобі незмінним, поки напруження триває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uk-UA" sz="4000" dirty="0"/>
              <a:t>після зниження тонусу рух сегментом повільно продовжують і повторюють утримання в новому положенні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uk-UA" sz="4000" dirty="0"/>
              <a:t>виконують кілька зупинок тривалістю близько 30 с</a:t>
            </a:r>
          </a:p>
          <a:p>
            <a:pPr algn="just">
              <a:lnSpc>
                <a:spcPct val="110000"/>
              </a:lnSpc>
            </a:pPr>
            <a:r>
              <a:rPr lang="uk-UA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Активні терапевтичні вправи </a:t>
            </a:r>
            <a:r>
              <a:rPr lang="uk-UA" sz="4000" dirty="0"/>
              <a:t>можна застосовувати для зменшення болю різного походження: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uk-UA" sz="4000" dirty="0"/>
              <a:t>орієнтуватися на описані вище принципи та дозування пасивних вправ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uk-UA" sz="4000" dirty="0"/>
              <a:t>рухи виконують без обтяжень та в полегшених умовах (за допомогою фахівця, на пристроях підвісної терапії, у воді</a:t>
            </a:r>
          </a:p>
        </p:txBody>
      </p:sp>
    </p:spTree>
    <p:extLst>
      <p:ext uri="{BB962C8B-B14F-4D97-AF65-F5344CB8AC3E}">
        <p14:creationId xmlns:p14="http://schemas.microsoft.com/office/powerpoint/2010/main" val="38923631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434964" y="-2597707"/>
            <a:ext cx="6012827" cy="5553666"/>
          </a:xfrm>
          <a:custGeom>
            <a:avLst/>
            <a:gdLst/>
            <a:ahLst/>
            <a:cxnLst/>
            <a:rect l="l" t="t" r="r" b="b"/>
            <a:pathLst>
              <a:path w="6012827" h="5553666">
                <a:moveTo>
                  <a:pt x="0" y="0"/>
                </a:moveTo>
                <a:lnTo>
                  <a:pt x="6012827" y="0"/>
                </a:lnTo>
                <a:lnTo>
                  <a:pt x="6012827" y="5553666"/>
                </a:lnTo>
                <a:lnTo>
                  <a:pt x="0" y="55536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951098" y="-2122255"/>
            <a:ext cx="6098110" cy="5632436"/>
          </a:xfrm>
          <a:custGeom>
            <a:avLst/>
            <a:gdLst/>
            <a:ahLst/>
            <a:cxnLst/>
            <a:rect l="l" t="t" r="r" b="b"/>
            <a:pathLst>
              <a:path w="6098110" h="5632436">
                <a:moveTo>
                  <a:pt x="0" y="0"/>
                </a:moveTo>
                <a:lnTo>
                  <a:pt x="6098110" y="0"/>
                </a:lnTo>
                <a:lnTo>
                  <a:pt x="6098110" y="5632436"/>
                </a:lnTo>
                <a:lnTo>
                  <a:pt x="0" y="563243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6944562" y="3307164"/>
            <a:ext cx="10652959" cy="51102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3834"/>
              </a:lnSpc>
            </a:pPr>
            <a:r>
              <a:rPr lang="en-US" sz="7685" spc="222">
                <a:solidFill>
                  <a:srgbClr val="042B60"/>
                </a:solidFill>
                <a:latin typeface="Now"/>
              </a:rPr>
              <a:t>АКТИВНІ ТЕРАПЕВТИЧНІ ВПРАВИ</a:t>
            </a:r>
          </a:p>
        </p:txBody>
      </p:sp>
      <p:sp>
        <p:nvSpPr>
          <p:cNvPr id="5" name="Freeform 5"/>
          <p:cNvSpPr/>
          <p:nvPr/>
        </p:nvSpPr>
        <p:spPr>
          <a:xfrm>
            <a:off x="-665839" y="3510181"/>
            <a:ext cx="6185571" cy="5713218"/>
          </a:xfrm>
          <a:custGeom>
            <a:avLst/>
            <a:gdLst/>
            <a:ahLst/>
            <a:cxnLst/>
            <a:rect l="l" t="t" r="r" b="b"/>
            <a:pathLst>
              <a:path w="6185571" h="5713218">
                <a:moveTo>
                  <a:pt x="0" y="0"/>
                </a:moveTo>
                <a:lnTo>
                  <a:pt x="6185570" y="0"/>
                </a:lnTo>
                <a:lnTo>
                  <a:pt x="6185570" y="5713218"/>
                </a:lnTo>
                <a:lnTo>
                  <a:pt x="0" y="571321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60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7200000">
            <a:off x="-901352" y="2476544"/>
            <a:ext cx="6325037" cy="5842034"/>
          </a:xfrm>
          <a:custGeom>
            <a:avLst/>
            <a:gdLst/>
            <a:ahLst/>
            <a:cxnLst/>
            <a:rect l="l" t="t" r="r" b="b"/>
            <a:pathLst>
              <a:path w="6325037" h="5842034">
                <a:moveTo>
                  <a:pt x="0" y="0"/>
                </a:moveTo>
                <a:lnTo>
                  <a:pt x="6325038" y="0"/>
                </a:lnTo>
                <a:lnTo>
                  <a:pt x="6325038" y="5842035"/>
                </a:lnTo>
                <a:lnTo>
                  <a:pt x="0" y="584203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60000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7200000">
            <a:off x="13847170" y="6326321"/>
            <a:ext cx="6325037" cy="5842034"/>
          </a:xfrm>
          <a:custGeom>
            <a:avLst/>
            <a:gdLst/>
            <a:ahLst/>
            <a:cxnLst/>
            <a:rect l="l" t="t" r="r" b="b"/>
            <a:pathLst>
              <a:path w="6325037" h="5842034">
                <a:moveTo>
                  <a:pt x="0" y="0"/>
                </a:moveTo>
                <a:lnTo>
                  <a:pt x="6325037" y="0"/>
                </a:lnTo>
                <a:lnTo>
                  <a:pt x="6325037" y="5842035"/>
                </a:lnTo>
                <a:lnTo>
                  <a:pt x="0" y="584203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60000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3182115" y="6583461"/>
            <a:ext cx="6185571" cy="5713218"/>
          </a:xfrm>
          <a:custGeom>
            <a:avLst/>
            <a:gdLst/>
            <a:ahLst/>
            <a:cxnLst/>
            <a:rect l="l" t="t" r="r" b="b"/>
            <a:pathLst>
              <a:path w="6185571" h="5713218">
                <a:moveTo>
                  <a:pt x="0" y="0"/>
                </a:moveTo>
                <a:lnTo>
                  <a:pt x="6185570" y="0"/>
                </a:lnTo>
                <a:lnTo>
                  <a:pt x="6185570" y="5713218"/>
                </a:lnTo>
                <a:lnTo>
                  <a:pt x="0" y="571321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alphaModFix amt="60000"/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401800" y="-2520207"/>
            <a:ext cx="6012827" cy="5553666"/>
          </a:xfrm>
          <a:custGeom>
            <a:avLst/>
            <a:gdLst/>
            <a:ahLst/>
            <a:cxnLst/>
            <a:rect l="l" t="t" r="r" b="b"/>
            <a:pathLst>
              <a:path w="6012827" h="5553666">
                <a:moveTo>
                  <a:pt x="0" y="0"/>
                </a:moveTo>
                <a:lnTo>
                  <a:pt x="6012827" y="0"/>
                </a:lnTo>
                <a:lnTo>
                  <a:pt x="6012827" y="5553666"/>
                </a:lnTo>
                <a:lnTo>
                  <a:pt x="0" y="55536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457200" y="341089"/>
            <a:ext cx="17602200" cy="129993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6085" spc="176" dirty="0">
                <a:solidFill>
                  <a:srgbClr val="042B60"/>
                </a:solidFill>
                <a:latin typeface="Now"/>
              </a:rPr>
              <a:t>КЛІНІЧНА КЛАСИФІКАЦІЯ ВИДІВ БОЛЮ</a:t>
            </a:r>
          </a:p>
          <a:p>
            <a:pPr algn="ctr"/>
            <a:endParaRPr lang="ru-RU" sz="6085" spc="176" dirty="0">
              <a:solidFill>
                <a:srgbClr val="042B60"/>
              </a:solidFill>
              <a:latin typeface="Now"/>
            </a:endParaRPr>
          </a:p>
          <a:p>
            <a:pPr marL="0" lvl="8" indent="-656982" algn="ctr">
              <a:buFont typeface="Arial"/>
              <a:buChar char="•"/>
            </a:pPr>
            <a:r>
              <a:rPr lang="uk-UA" sz="6085" u="sng" spc="176" dirty="0">
                <a:solidFill>
                  <a:srgbClr val="042B60"/>
                </a:solidFill>
                <a:latin typeface="Now"/>
              </a:rPr>
              <a:t>Ноцицептивний</a:t>
            </a:r>
            <a:r>
              <a:rPr lang="uk-UA" sz="6085" spc="176" dirty="0">
                <a:solidFill>
                  <a:srgbClr val="042B60"/>
                </a:solidFill>
                <a:latin typeface="Now"/>
              </a:rPr>
              <a:t> – біль, що виникає у відповідь на пошкодження тканин</a:t>
            </a:r>
          </a:p>
          <a:p>
            <a:pPr marL="0" lvl="8" indent="-656982" algn="ctr">
              <a:buFont typeface="Arial"/>
              <a:buChar char="•"/>
            </a:pPr>
            <a:r>
              <a:rPr lang="uk-UA" sz="6085" u="sng" spc="176" dirty="0">
                <a:solidFill>
                  <a:srgbClr val="042B60"/>
                </a:solidFill>
                <a:latin typeface="Now"/>
              </a:rPr>
              <a:t>Невропатичний</a:t>
            </a:r>
            <a:r>
              <a:rPr lang="uk-UA" sz="6085" spc="176" dirty="0">
                <a:solidFill>
                  <a:srgbClr val="042B60"/>
                </a:solidFill>
                <a:latin typeface="Now"/>
              </a:rPr>
              <a:t> – біль від пошкодження безпосередньо нервових структур</a:t>
            </a:r>
          </a:p>
          <a:p>
            <a:pPr marL="0" lvl="8" indent="-656982" algn="ctr">
              <a:buFont typeface="Arial"/>
              <a:buChar char="•"/>
            </a:pPr>
            <a:r>
              <a:rPr lang="uk-UA" sz="6085" u="sng" spc="176" dirty="0">
                <a:solidFill>
                  <a:srgbClr val="042B60"/>
                </a:solidFill>
                <a:latin typeface="Now"/>
              </a:rPr>
              <a:t>Відображений біль </a:t>
            </a:r>
            <a:r>
              <a:rPr lang="uk-UA" sz="6085" spc="176" dirty="0">
                <a:solidFill>
                  <a:srgbClr val="042B60"/>
                </a:solidFill>
                <a:latin typeface="Now"/>
              </a:rPr>
              <a:t>– больовий сигнал від вісцерального </a:t>
            </a:r>
            <a:r>
              <a:rPr lang="uk-UA" sz="6085" spc="176" dirty="0" err="1">
                <a:solidFill>
                  <a:srgbClr val="042B60"/>
                </a:solidFill>
                <a:latin typeface="Now"/>
              </a:rPr>
              <a:t>органа</a:t>
            </a:r>
            <a:r>
              <a:rPr lang="uk-UA" sz="6085" spc="176" dirty="0">
                <a:solidFill>
                  <a:srgbClr val="042B60"/>
                </a:solidFill>
                <a:latin typeface="Now"/>
              </a:rPr>
              <a:t> до соматичної ділянки тіла</a:t>
            </a:r>
          </a:p>
          <a:p>
            <a:pPr marL="0" lvl="8" indent="-656982" algn="ctr">
              <a:buFont typeface="Arial"/>
              <a:buChar char="•"/>
            </a:pPr>
            <a:r>
              <a:rPr lang="uk-UA" sz="6085" u="sng" spc="176" dirty="0">
                <a:solidFill>
                  <a:srgbClr val="042B60"/>
                </a:solidFill>
                <a:latin typeface="Now"/>
              </a:rPr>
              <a:t>Психогенний біль </a:t>
            </a:r>
            <a:r>
              <a:rPr lang="uk-UA" sz="6085" spc="176" dirty="0">
                <a:solidFill>
                  <a:srgbClr val="042B60"/>
                </a:solidFill>
                <a:latin typeface="Now"/>
              </a:rPr>
              <a:t>– біль, пов’язаний  із функціональними змінами в ЦНС, а не пошкодженням тканин чи нервів</a:t>
            </a:r>
            <a:endParaRPr lang="en-US" sz="6085" spc="176" dirty="0">
              <a:solidFill>
                <a:srgbClr val="042B60"/>
              </a:solidFill>
              <a:latin typeface="Now"/>
            </a:endParaRPr>
          </a:p>
          <a:p>
            <a:pPr algn="ctr">
              <a:lnSpc>
                <a:spcPts val="10954"/>
              </a:lnSpc>
            </a:pPr>
            <a:endParaRPr lang="en-US" sz="6085" spc="176" dirty="0">
              <a:solidFill>
                <a:srgbClr val="042B60"/>
              </a:solidFill>
              <a:latin typeface="Now"/>
            </a:endParaRPr>
          </a:p>
          <a:p>
            <a:pPr algn="ctr">
              <a:lnSpc>
                <a:spcPts val="10954"/>
              </a:lnSpc>
            </a:pPr>
            <a:endParaRPr lang="en-US" sz="6085" spc="176" dirty="0">
              <a:solidFill>
                <a:srgbClr val="042B60"/>
              </a:solidFill>
              <a:latin typeface="Now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-4495800" y="6390729"/>
            <a:ext cx="6185571" cy="5713218"/>
          </a:xfrm>
          <a:custGeom>
            <a:avLst/>
            <a:gdLst/>
            <a:ahLst/>
            <a:cxnLst/>
            <a:rect l="l" t="t" r="r" b="b"/>
            <a:pathLst>
              <a:path w="6185571" h="5713218">
                <a:moveTo>
                  <a:pt x="0" y="0"/>
                </a:moveTo>
                <a:lnTo>
                  <a:pt x="6185570" y="0"/>
                </a:lnTo>
                <a:lnTo>
                  <a:pt x="6185570" y="5713218"/>
                </a:lnTo>
                <a:lnTo>
                  <a:pt x="0" y="571321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7200000">
            <a:off x="-3395036" y="4378289"/>
            <a:ext cx="5166199" cy="3291787"/>
          </a:xfrm>
          <a:custGeom>
            <a:avLst/>
            <a:gdLst/>
            <a:ahLst/>
            <a:cxnLst/>
            <a:rect l="l" t="t" r="r" b="b"/>
            <a:pathLst>
              <a:path w="6325037" h="5842034">
                <a:moveTo>
                  <a:pt x="0" y="0"/>
                </a:moveTo>
                <a:lnTo>
                  <a:pt x="6325038" y="0"/>
                </a:lnTo>
                <a:lnTo>
                  <a:pt x="6325038" y="5842035"/>
                </a:lnTo>
                <a:lnTo>
                  <a:pt x="0" y="584203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60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7200000">
            <a:off x="17026615" y="6326320"/>
            <a:ext cx="6325037" cy="5842034"/>
          </a:xfrm>
          <a:custGeom>
            <a:avLst/>
            <a:gdLst/>
            <a:ahLst/>
            <a:cxnLst/>
            <a:rect l="l" t="t" r="r" b="b"/>
            <a:pathLst>
              <a:path w="6325037" h="5842034">
                <a:moveTo>
                  <a:pt x="0" y="0"/>
                </a:moveTo>
                <a:lnTo>
                  <a:pt x="6325037" y="0"/>
                </a:lnTo>
                <a:lnTo>
                  <a:pt x="6325037" y="5842035"/>
                </a:lnTo>
                <a:lnTo>
                  <a:pt x="0" y="584203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60000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5544800" y="9274551"/>
            <a:ext cx="6185571" cy="5713218"/>
          </a:xfrm>
          <a:custGeom>
            <a:avLst/>
            <a:gdLst/>
            <a:ahLst/>
            <a:cxnLst/>
            <a:rect l="l" t="t" r="r" b="b"/>
            <a:pathLst>
              <a:path w="6185571" h="5713218">
                <a:moveTo>
                  <a:pt x="0" y="0"/>
                </a:moveTo>
                <a:lnTo>
                  <a:pt x="6185570" y="0"/>
                </a:lnTo>
                <a:lnTo>
                  <a:pt x="6185570" y="5713218"/>
                </a:lnTo>
                <a:lnTo>
                  <a:pt x="0" y="571321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60000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6051890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860342" y="2481481"/>
            <a:ext cx="6185571" cy="5713218"/>
          </a:xfrm>
          <a:custGeom>
            <a:avLst/>
            <a:gdLst/>
            <a:ahLst/>
            <a:cxnLst/>
            <a:rect l="l" t="t" r="r" b="b"/>
            <a:pathLst>
              <a:path w="6185571" h="5713218">
                <a:moveTo>
                  <a:pt x="0" y="0"/>
                </a:moveTo>
                <a:lnTo>
                  <a:pt x="6185570" y="0"/>
                </a:lnTo>
                <a:lnTo>
                  <a:pt x="6185570" y="5713218"/>
                </a:lnTo>
                <a:lnTo>
                  <a:pt x="0" y="57132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7200000">
            <a:off x="-1095855" y="2137953"/>
            <a:ext cx="6325037" cy="5842034"/>
          </a:xfrm>
          <a:custGeom>
            <a:avLst/>
            <a:gdLst/>
            <a:ahLst/>
            <a:cxnLst/>
            <a:rect l="l" t="t" r="r" b="b"/>
            <a:pathLst>
              <a:path w="6325037" h="5842034">
                <a:moveTo>
                  <a:pt x="0" y="0"/>
                </a:moveTo>
                <a:lnTo>
                  <a:pt x="6325038" y="0"/>
                </a:lnTo>
                <a:lnTo>
                  <a:pt x="6325038" y="5842034"/>
                </a:lnTo>
                <a:lnTo>
                  <a:pt x="0" y="584203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936264" y="3727676"/>
            <a:ext cx="4241335" cy="26149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47"/>
              </a:lnSpc>
            </a:pPr>
            <a:r>
              <a:rPr lang="en-US" sz="5386" spc="156">
                <a:solidFill>
                  <a:srgbClr val="042B60"/>
                </a:solidFill>
                <a:latin typeface="Now"/>
              </a:rPr>
              <a:t>МЕТА ФІЗИЧНОЇ ТЕРАПІЇ</a:t>
            </a:r>
          </a:p>
        </p:txBody>
      </p:sp>
      <p:sp>
        <p:nvSpPr>
          <p:cNvPr id="5" name="Freeform 5"/>
          <p:cNvSpPr/>
          <p:nvPr/>
        </p:nvSpPr>
        <p:spPr>
          <a:xfrm rot="7200000">
            <a:off x="9844493" y="4587347"/>
            <a:ext cx="822431" cy="759627"/>
          </a:xfrm>
          <a:custGeom>
            <a:avLst/>
            <a:gdLst/>
            <a:ahLst/>
            <a:cxnLst/>
            <a:rect l="l" t="t" r="r" b="b"/>
            <a:pathLst>
              <a:path w="822431" h="759627">
                <a:moveTo>
                  <a:pt x="0" y="0"/>
                </a:moveTo>
                <a:lnTo>
                  <a:pt x="822431" y="0"/>
                </a:lnTo>
                <a:lnTo>
                  <a:pt x="822431" y="759627"/>
                </a:lnTo>
                <a:lnTo>
                  <a:pt x="0" y="7596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7200000">
            <a:off x="10034993" y="4763687"/>
            <a:ext cx="822431" cy="759627"/>
          </a:xfrm>
          <a:custGeom>
            <a:avLst/>
            <a:gdLst/>
            <a:ahLst/>
            <a:cxnLst/>
            <a:rect l="l" t="t" r="r" b="b"/>
            <a:pathLst>
              <a:path w="822431" h="759627">
                <a:moveTo>
                  <a:pt x="0" y="0"/>
                </a:moveTo>
                <a:lnTo>
                  <a:pt x="822431" y="0"/>
                </a:lnTo>
                <a:lnTo>
                  <a:pt x="822431" y="759626"/>
                </a:lnTo>
                <a:lnTo>
                  <a:pt x="0" y="7596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1402513" y="2878024"/>
            <a:ext cx="4607193" cy="14352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10"/>
              </a:lnSpc>
            </a:pPr>
            <a:r>
              <a:rPr lang="en-US" sz="4427" spc="128">
                <a:solidFill>
                  <a:srgbClr val="042B60"/>
                </a:solidFill>
                <a:latin typeface="Now"/>
              </a:rPr>
              <a:t>зменьшення </a:t>
            </a:r>
          </a:p>
          <a:p>
            <a:pPr>
              <a:lnSpc>
                <a:spcPts val="5710"/>
              </a:lnSpc>
            </a:pPr>
            <a:r>
              <a:rPr lang="en-US" sz="4427" spc="128">
                <a:solidFill>
                  <a:srgbClr val="042B60"/>
                </a:solidFill>
                <a:latin typeface="Now"/>
              </a:rPr>
              <a:t>та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1402513" y="4383031"/>
            <a:ext cx="6194339" cy="28830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10"/>
              </a:lnSpc>
            </a:pPr>
            <a:r>
              <a:rPr lang="en-US" sz="4427" spc="128">
                <a:solidFill>
                  <a:srgbClr val="042B60"/>
                </a:solidFill>
                <a:latin typeface="Now"/>
              </a:rPr>
              <a:t>ліквідація болю у стані спокою та під час рухової активності</a:t>
            </a:r>
          </a:p>
        </p:txBody>
      </p:sp>
      <p:sp>
        <p:nvSpPr>
          <p:cNvPr id="9" name="Freeform 9"/>
          <p:cNvSpPr/>
          <p:nvPr/>
        </p:nvSpPr>
        <p:spPr>
          <a:xfrm rot="7200000">
            <a:off x="9844493" y="2633445"/>
            <a:ext cx="822431" cy="759627"/>
          </a:xfrm>
          <a:custGeom>
            <a:avLst/>
            <a:gdLst/>
            <a:ahLst/>
            <a:cxnLst/>
            <a:rect l="l" t="t" r="r" b="b"/>
            <a:pathLst>
              <a:path w="822431" h="759627">
                <a:moveTo>
                  <a:pt x="0" y="0"/>
                </a:moveTo>
                <a:lnTo>
                  <a:pt x="822431" y="0"/>
                </a:lnTo>
                <a:lnTo>
                  <a:pt x="822431" y="759627"/>
                </a:lnTo>
                <a:lnTo>
                  <a:pt x="0" y="7596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7200000">
            <a:off x="10034993" y="2823945"/>
            <a:ext cx="822431" cy="759627"/>
          </a:xfrm>
          <a:custGeom>
            <a:avLst/>
            <a:gdLst/>
            <a:ahLst/>
            <a:cxnLst/>
            <a:rect l="l" t="t" r="r" b="b"/>
            <a:pathLst>
              <a:path w="822431" h="759627">
                <a:moveTo>
                  <a:pt x="0" y="0"/>
                </a:moveTo>
                <a:lnTo>
                  <a:pt x="822431" y="0"/>
                </a:lnTo>
                <a:lnTo>
                  <a:pt x="822431" y="759627"/>
                </a:lnTo>
                <a:lnTo>
                  <a:pt x="0" y="75962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434964" y="-2597707"/>
            <a:ext cx="6012827" cy="5553666"/>
          </a:xfrm>
          <a:custGeom>
            <a:avLst/>
            <a:gdLst/>
            <a:ahLst/>
            <a:cxnLst/>
            <a:rect l="l" t="t" r="r" b="b"/>
            <a:pathLst>
              <a:path w="6012827" h="5553666">
                <a:moveTo>
                  <a:pt x="0" y="0"/>
                </a:moveTo>
                <a:lnTo>
                  <a:pt x="6012827" y="0"/>
                </a:lnTo>
                <a:lnTo>
                  <a:pt x="6012827" y="5553666"/>
                </a:lnTo>
                <a:lnTo>
                  <a:pt x="0" y="55536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951098" y="-2122255"/>
            <a:ext cx="6098110" cy="5632436"/>
          </a:xfrm>
          <a:custGeom>
            <a:avLst/>
            <a:gdLst/>
            <a:ahLst/>
            <a:cxnLst/>
            <a:rect l="l" t="t" r="r" b="b"/>
            <a:pathLst>
              <a:path w="6098110" h="5632436">
                <a:moveTo>
                  <a:pt x="0" y="0"/>
                </a:moveTo>
                <a:lnTo>
                  <a:pt x="6098110" y="0"/>
                </a:lnTo>
                <a:lnTo>
                  <a:pt x="6098110" y="5632436"/>
                </a:lnTo>
                <a:lnTo>
                  <a:pt x="0" y="563243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5519732" y="4113434"/>
            <a:ext cx="9239535" cy="16107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3834"/>
              </a:lnSpc>
            </a:pPr>
            <a:r>
              <a:rPr lang="uk-UA" sz="7685" spc="222" dirty="0">
                <a:solidFill>
                  <a:srgbClr val="042B60"/>
                </a:solidFill>
                <a:latin typeface="Now"/>
              </a:rPr>
              <a:t>ПОЛЕГШЕННЯ БОЛЮ</a:t>
            </a:r>
            <a:endParaRPr lang="en-US" sz="7685" spc="222" dirty="0">
              <a:solidFill>
                <a:srgbClr val="042B60"/>
              </a:solidFill>
              <a:latin typeface="Now"/>
            </a:endParaRPr>
          </a:p>
        </p:txBody>
      </p:sp>
      <p:sp>
        <p:nvSpPr>
          <p:cNvPr id="5" name="Freeform 5"/>
          <p:cNvSpPr/>
          <p:nvPr/>
        </p:nvSpPr>
        <p:spPr>
          <a:xfrm rot="7200000">
            <a:off x="-901352" y="2476544"/>
            <a:ext cx="6325037" cy="5842034"/>
          </a:xfrm>
          <a:custGeom>
            <a:avLst/>
            <a:gdLst/>
            <a:ahLst/>
            <a:cxnLst/>
            <a:rect l="l" t="t" r="r" b="b"/>
            <a:pathLst>
              <a:path w="6325037" h="5842034">
                <a:moveTo>
                  <a:pt x="0" y="0"/>
                </a:moveTo>
                <a:lnTo>
                  <a:pt x="6325038" y="0"/>
                </a:lnTo>
                <a:lnTo>
                  <a:pt x="6325038" y="5842035"/>
                </a:lnTo>
                <a:lnTo>
                  <a:pt x="0" y="584203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60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665839" y="3510181"/>
            <a:ext cx="6185571" cy="5713218"/>
          </a:xfrm>
          <a:custGeom>
            <a:avLst/>
            <a:gdLst/>
            <a:ahLst/>
            <a:cxnLst/>
            <a:rect l="l" t="t" r="r" b="b"/>
            <a:pathLst>
              <a:path w="6185571" h="5713218">
                <a:moveTo>
                  <a:pt x="0" y="0"/>
                </a:moveTo>
                <a:lnTo>
                  <a:pt x="6185570" y="0"/>
                </a:lnTo>
                <a:lnTo>
                  <a:pt x="6185570" y="5713218"/>
                </a:lnTo>
                <a:lnTo>
                  <a:pt x="0" y="571321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60000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7200000">
            <a:off x="13847170" y="6326321"/>
            <a:ext cx="6325037" cy="5842034"/>
          </a:xfrm>
          <a:custGeom>
            <a:avLst/>
            <a:gdLst/>
            <a:ahLst/>
            <a:cxnLst/>
            <a:rect l="l" t="t" r="r" b="b"/>
            <a:pathLst>
              <a:path w="6325037" h="5842034">
                <a:moveTo>
                  <a:pt x="0" y="0"/>
                </a:moveTo>
                <a:lnTo>
                  <a:pt x="6325037" y="0"/>
                </a:lnTo>
                <a:lnTo>
                  <a:pt x="6325037" y="5842035"/>
                </a:lnTo>
                <a:lnTo>
                  <a:pt x="0" y="584203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60000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2329758" y="5789888"/>
            <a:ext cx="6185571" cy="5713218"/>
          </a:xfrm>
          <a:custGeom>
            <a:avLst/>
            <a:gdLst/>
            <a:ahLst/>
            <a:cxnLst/>
            <a:rect l="l" t="t" r="r" b="b"/>
            <a:pathLst>
              <a:path w="6185571" h="5713218">
                <a:moveTo>
                  <a:pt x="0" y="0"/>
                </a:moveTo>
                <a:lnTo>
                  <a:pt x="6185571" y="0"/>
                </a:lnTo>
                <a:lnTo>
                  <a:pt x="6185571" y="5713218"/>
                </a:lnTo>
                <a:lnTo>
                  <a:pt x="0" y="571321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alphaModFix amt="60000"/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0" y="5792524"/>
            <a:ext cx="6009088" cy="6620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34"/>
              </a:lnSpc>
            </a:pPr>
            <a:r>
              <a:rPr lang="en-US" sz="3186" spc="92">
                <a:solidFill>
                  <a:srgbClr val="042B60"/>
                </a:solidFill>
                <a:latin typeface="Now"/>
              </a:rPr>
              <a:t>ЗАСОБИ ТА МЕТОДИ ФТ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2506241" y="7900867"/>
            <a:ext cx="6009088" cy="15060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74"/>
              </a:lnSpc>
            </a:pPr>
            <a:r>
              <a:rPr lang="en-US" sz="3486" spc="101">
                <a:solidFill>
                  <a:srgbClr val="042B60"/>
                </a:solidFill>
                <a:latin typeface="Now"/>
              </a:rPr>
              <a:t>КОРЕКЦІЯ РУХОВОЇ АКТИВНОСТІ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1000601" y="205209"/>
            <a:ext cx="6009088" cy="14660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94"/>
              </a:lnSpc>
            </a:pPr>
            <a:r>
              <a:rPr lang="en-US" sz="3386" spc="98">
                <a:solidFill>
                  <a:srgbClr val="042B60"/>
                </a:solidFill>
                <a:latin typeface="Now"/>
              </a:rPr>
              <a:t>МЕДИКАМЕНТОЗНА ТЕРАПІЯ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401800" y="-2520207"/>
            <a:ext cx="6012827" cy="5553666"/>
          </a:xfrm>
          <a:custGeom>
            <a:avLst/>
            <a:gdLst/>
            <a:ahLst/>
            <a:cxnLst/>
            <a:rect l="l" t="t" r="r" b="b"/>
            <a:pathLst>
              <a:path w="6012827" h="5553666">
                <a:moveTo>
                  <a:pt x="0" y="0"/>
                </a:moveTo>
                <a:lnTo>
                  <a:pt x="6012827" y="0"/>
                </a:lnTo>
                <a:lnTo>
                  <a:pt x="6012827" y="5553666"/>
                </a:lnTo>
                <a:lnTo>
                  <a:pt x="0" y="55536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457200" y="341089"/>
            <a:ext cx="17602200" cy="36352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endParaRPr lang="ru-RU" sz="6085" spc="176" dirty="0">
              <a:solidFill>
                <a:srgbClr val="042B60"/>
              </a:solidFill>
              <a:latin typeface="Now"/>
            </a:endParaRPr>
          </a:p>
          <a:p>
            <a:pPr algn="ctr">
              <a:lnSpc>
                <a:spcPts val="10954"/>
              </a:lnSpc>
            </a:pPr>
            <a:endParaRPr lang="en-US" sz="6085" spc="176" dirty="0">
              <a:solidFill>
                <a:srgbClr val="042B60"/>
              </a:solidFill>
              <a:latin typeface="Now"/>
            </a:endParaRPr>
          </a:p>
          <a:p>
            <a:pPr algn="ctr">
              <a:lnSpc>
                <a:spcPts val="10954"/>
              </a:lnSpc>
            </a:pPr>
            <a:endParaRPr lang="en-US" sz="6085" spc="176" dirty="0">
              <a:solidFill>
                <a:srgbClr val="042B60"/>
              </a:solidFill>
              <a:latin typeface="Now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-4495800" y="6390729"/>
            <a:ext cx="6185571" cy="5713218"/>
          </a:xfrm>
          <a:custGeom>
            <a:avLst/>
            <a:gdLst/>
            <a:ahLst/>
            <a:cxnLst/>
            <a:rect l="l" t="t" r="r" b="b"/>
            <a:pathLst>
              <a:path w="6185571" h="5713218">
                <a:moveTo>
                  <a:pt x="0" y="0"/>
                </a:moveTo>
                <a:lnTo>
                  <a:pt x="6185570" y="0"/>
                </a:lnTo>
                <a:lnTo>
                  <a:pt x="6185570" y="5713218"/>
                </a:lnTo>
                <a:lnTo>
                  <a:pt x="0" y="571321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7200000">
            <a:off x="-3395036" y="4378289"/>
            <a:ext cx="5166199" cy="3291787"/>
          </a:xfrm>
          <a:custGeom>
            <a:avLst/>
            <a:gdLst/>
            <a:ahLst/>
            <a:cxnLst/>
            <a:rect l="l" t="t" r="r" b="b"/>
            <a:pathLst>
              <a:path w="6325037" h="5842034">
                <a:moveTo>
                  <a:pt x="0" y="0"/>
                </a:moveTo>
                <a:lnTo>
                  <a:pt x="6325038" y="0"/>
                </a:lnTo>
                <a:lnTo>
                  <a:pt x="6325038" y="5842035"/>
                </a:lnTo>
                <a:lnTo>
                  <a:pt x="0" y="584203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60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7200000">
            <a:off x="17026615" y="6326320"/>
            <a:ext cx="6325037" cy="5842034"/>
          </a:xfrm>
          <a:custGeom>
            <a:avLst/>
            <a:gdLst/>
            <a:ahLst/>
            <a:cxnLst/>
            <a:rect l="l" t="t" r="r" b="b"/>
            <a:pathLst>
              <a:path w="6325037" h="5842034">
                <a:moveTo>
                  <a:pt x="0" y="0"/>
                </a:moveTo>
                <a:lnTo>
                  <a:pt x="6325037" y="0"/>
                </a:lnTo>
                <a:lnTo>
                  <a:pt x="6325037" y="5842035"/>
                </a:lnTo>
                <a:lnTo>
                  <a:pt x="0" y="584203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60000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5544800" y="9274551"/>
            <a:ext cx="6185571" cy="5713218"/>
          </a:xfrm>
          <a:custGeom>
            <a:avLst/>
            <a:gdLst/>
            <a:ahLst/>
            <a:cxnLst/>
            <a:rect l="l" t="t" r="r" b="b"/>
            <a:pathLst>
              <a:path w="6185571" h="5713218">
                <a:moveTo>
                  <a:pt x="0" y="0"/>
                </a:moveTo>
                <a:lnTo>
                  <a:pt x="6185570" y="0"/>
                </a:lnTo>
                <a:lnTo>
                  <a:pt x="6185570" y="5713218"/>
                </a:lnTo>
                <a:lnTo>
                  <a:pt x="0" y="571321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60000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graphicFrame>
        <p:nvGraphicFramePr>
          <p:cNvPr id="8" name="Місце для вмісту 5">
            <a:extLst>
              <a:ext uri="{FF2B5EF4-FFF2-40B4-BE49-F238E27FC236}">
                <a16:creationId xmlns:a16="http://schemas.microsoft.com/office/drawing/2014/main" id="{1F6022A5-C7EF-498E-9789-230D8467B71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6040729"/>
              </p:ext>
            </p:extLst>
          </p:nvPr>
        </p:nvGraphicFramePr>
        <p:xfrm>
          <a:off x="1066800" y="2158734"/>
          <a:ext cx="16045542" cy="74805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F95F3D7F-5894-4A96-9B37-68CB9C2908FA}"/>
              </a:ext>
            </a:extLst>
          </p:cNvPr>
          <p:cNvSpPr txBox="1"/>
          <p:nvPr/>
        </p:nvSpPr>
        <p:spPr>
          <a:xfrm>
            <a:off x="533400" y="671608"/>
            <a:ext cx="144018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4800" b="1" dirty="0"/>
              <a:t>Алгоритм формування технології зменшення болю</a:t>
            </a:r>
            <a:endParaRPr lang="ru-UA" sz="4800" b="1" dirty="0"/>
          </a:p>
        </p:txBody>
      </p:sp>
    </p:spTree>
    <p:extLst>
      <p:ext uri="{BB962C8B-B14F-4D97-AF65-F5344CB8AC3E}">
        <p14:creationId xmlns:p14="http://schemas.microsoft.com/office/powerpoint/2010/main" val="38673120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583482" y="-3162300"/>
            <a:ext cx="6012827" cy="5553666"/>
          </a:xfrm>
          <a:custGeom>
            <a:avLst/>
            <a:gdLst/>
            <a:ahLst/>
            <a:cxnLst/>
            <a:rect l="l" t="t" r="r" b="b"/>
            <a:pathLst>
              <a:path w="6012827" h="5553666">
                <a:moveTo>
                  <a:pt x="0" y="0"/>
                </a:moveTo>
                <a:lnTo>
                  <a:pt x="6012827" y="0"/>
                </a:lnTo>
                <a:lnTo>
                  <a:pt x="6012827" y="5553666"/>
                </a:lnTo>
                <a:lnTo>
                  <a:pt x="0" y="55536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381000" y="341089"/>
            <a:ext cx="17526000" cy="122912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56983" lvl="1" algn="ctr">
              <a:lnSpc>
                <a:spcPts val="10954"/>
              </a:lnSpc>
            </a:pPr>
            <a:r>
              <a:rPr lang="uk-UA" sz="6600" dirty="0"/>
              <a:t>Походження та оцінка болю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uk-UA" sz="4000" dirty="0"/>
              <a:t>Джерелом больових </a:t>
            </a:r>
            <a:r>
              <a:rPr lang="uk-UA" sz="4000" dirty="0" err="1"/>
              <a:t>відчуттів</a:t>
            </a:r>
            <a:r>
              <a:rPr lang="uk-UA" sz="4000" dirty="0"/>
              <a:t> можуть бути усі структури ОРА за винятком суглобового хряща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uk-UA" sz="4000" dirty="0"/>
              <a:t>Медична інформації від лікаря дає змогу фізичному терапевтові сформулювати попередню версію походження болю ще до початку обстеження ОРА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uk-UA" sz="4000" dirty="0"/>
              <a:t>Здебільшого біль посилюється за умови збільшення специфічного навантаження на спровоковану структуру ОРА – зв’язок «навантаження-біль»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uk-UA" sz="4000" dirty="0"/>
              <a:t>За допомогою візуальної аналогової шкали (ВАШ) необхідно визначити інтенсивність і динаміку болю під впливом навантаження й відпочинку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uk-UA" sz="4000" dirty="0"/>
              <a:t> Для більш детального опису різних характеристик болю застосовують опитувальник болю Мак-</a:t>
            </a:r>
            <a:r>
              <a:rPr lang="uk-UA" sz="4000" dirty="0" err="1"/>
              <a:t>Гілла</a:t>
            </a:r>
            <a:r>
              <a:rPr lang="uk-UA" sz="4000" dirty="0"/>
              <a:t> (</a:t>
            </a:r>
            <a:r>
              <a:rPr lang="uk-UA" sz="4000" dirty="0" err="1"/>
              <a:t>McGill</a:t>
            </a:r>
            <a:r>
              <a:rPr lang="uk-UA" sz="4000" dirty="0"/>
              <a:t> </a:t>
            </a:r>
            <a:r>
              <a:rPr lang="uk-UA" sz="4000" dirty="0" err="1"/>
              <a:t>Pain</a:t>
            </a:r>
            <a:r>
              <a:rPr lang="uk-UA" sz="4000" dirty="0"/>
              <a:t> </a:t>
            </a:r>
            <a:r>
              <a:rPr lang="uk-UA" sz="4000" dirty="0" err="1"/>
              <a:t>Questionnaire</a:t>
            </a:r>
            <a:r>
              <a:rPr lang="uk-UA" sz="4000" dirty="0"/>
              <a:t>) </a:t>
            </a:r>
          </a:p>
          <a:p>
            <a:pPr marL="656983" lvl="1" algn="ctr">
              <a:lnSpc>
                <a:spcPts val="10954"/>
              </a:lnSpc>
            </a:pPr>
            <a:endParaRPr lang="en-US" sz="6085" spc="176" dirty="0">
              <a:solidFill>
                <a:srgbClr val="042B60"/>
              </a:solidFill>
              <a:latin typeface="Now"/>
            </a:endParaRPr>
          </a:p>
          <a:p>
            <a:pPr algn="ctr">
              <a:lnSpc>
                <a:spcPts val="10954"/>
              </a:lnSpc>
            </a:pPr>
            <a:endParaRPr lang="en-US" sz="6085" spc="176" dirty="0">
              <a:solidFill>
                <a:srgbClr val="042B60"/>
              </a:solidFill>
              <a:latin typeface="Now"/>
            </a:endParaRPr>
          </a:p>
          <a:p>
            <a:pPr algn="ctr">
              <a:lnSpc>
                <a:spcPts val="10954"/>
              </a:lnSpc>
            </a:pPr>
            <a:endParaRPr lang="en-US" sz="6085" spc="176" dirty="0">
              <a:solidFill>
                <a:srgbClr val="042B60"/>
              </a:solidFill>
              <a:latin typeface="Now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-3886200" y="6891907"/>
            <a:ext cx="6185571" cy="5713218"/>
          </a:xfrm>
          <a:custGeom>
            <a:avLst/>
            <a:gdLst/>
            <a:ahLst/>
            <a:cxnLst/>
            <a:rect l="l" t="t" r="r" b="b"/>
            <a:pathLst>
              <a:path w="6185571" h="5713218">
                <a:moveTo>
                  <a:pt x="0" y="0"/>
                </a:moveTo>
                <a:lnTo>
                  <a:pt x="6185570" y="0"/>
                </a:lnTo>
                <a:lnTo>
                  <a:pt x="6185570" y="5713218"/>
                </a:lnTo>
                <a:lnTo>
                  <a:pt x="0" y="571321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7200000">
            <a:off x="-2781520" y="-2286659"/>
            <a:ext cx="6325037" cy="5842034"/>
          </a:xfrm>
          <a:custGeom>
            <a:avLst/>
            <a:gdLst/>
            <a:ahLst/>
            <a:cxnLst/>
            <a:rect l="l" t="t" r="r" b="b"/>
            <a:pathLst>
              <a:path w="6325037" h="5842034">
                <a:moveTo>
                  <a:pt x="0" y="0"/>
                </a:moveTo>
                <a:lnTo>
                  <a:pt x="6325038" y="0"/>
                </a:lnTo>
                <a:lnTo>
                  <a:pt x="6325038" y="5842035"/>
                </a:lnTo>
                <a:lnTo>
                  <a:pt x="0" y="584203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60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7200000">
            <a:off x="16449906" y="6747955"/>
            <a:ext cx="6325037" cy="5842034"/>
          </a:xfrm>
          <a:custGeom>
            <a:avLst/>
            <a:gdLst/>
            <a:ahLst/>
            <a:cxnLst/>
            <a:rect l="l" t="t" r="r" b="b"/>
            <a:pathLst>
              <a:path w="6325037" h="5842034">
                <a:moveTo>
                  <a:pt x="0" y="0"/>
                </a:moveTo>
                <a:lnTo>
                  <a:pt x="6325037" y="0"/>
                </a:lnTo>
                <a:lnTo>
                  <a:pt x="6325037" y="5842035"/>
                </a:lnTo>
                <a:lnTo>
                  <a:pt x="0" y="584203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60000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6906344" y="8765780"/>
            <a:ext cx="6185571" cy="5713218"/>
          </a:xfrm>
          <a:custGeom>
            <a:avLst/>
            <a:gdLst/>
            <a:ahLst/>
            <a:cxnLst/>
            <a:rect l="l" t="t" r="r" b="b"/>
            <a:pathLst>
              <a:path w="6185571" h="5713218">
                <a:moveTo>
                  <a:pt x="0" y="0"/>
                </a:moveTo>
                <a:lnTo>
                  <a:pt x="6185570" y="0"/>
                </a:lnTo>
                <a:lnTo>
                  <a:pt x="6185570" y="5713218"/>
                </a:lnTo>
                <a:lnTo>
                  <a:pt x="0" y="571321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60000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583482" y="-3162300"/>
            <a:ext cx="6012827" cy="5553666"/>
          </a:xfrm>
          <a:custGeom>
            <a:avLst/>
            <a:gdLst/>
            <a:ahLst/>
            <a:cxnLst/>
            <a:rect l="l" t="t" r="r" b="b"/>
            <a:pathLst>
              <a:path w="6012827" h="5553666">
                <a:moveTo>
                  <a:pt x="0" y="0"/>
                </a:moveTo>
                <a:lnTo>
                  <a:pt x="6012827" y="0"/>
                </a:lnTo>
                <a:lnTo>
                  <a:pt x="6012827" y="5553666"/>
                </a:lnTo>
                <a:lnTo>
                  <a:pt x="0" y="55536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381000" y="341089"/>
            <a:ext cx="17526000" cy="134515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56983" lvl="1" algn="ctr">
              <a:lnSpc>
                <a:spcPts val="10954"/>
              </a:lnSpc>
            </a:pPr>
            <a:r>
              <a:rPr lang="uk-UA" sz="6600" dirty="0"/>
              <a:t>Походження та оцінка болю</a:t>
            </a:r>
          </a:p>
          <a:p>
            <a:pPr algn="just"/>
            <a:r>
              <a:rPr lang="uk-UA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М’язовий біль </a:t>
            </a:r>
            <a:r>
              <a:rPr lang="uk-UA" sz="4400" dirty="0"/>
              <a:t>виникає при </a:t>
            </a:r>
            <a:r>
              <a:rPr lang="uk-UA" sz="4400" dirty="0" err="1"/>
              <a:t>міозитах</a:t>
            </a:r>
            <a:r>
              <a:rPr lang="uk-UA" sz="4400" dirty="0"/>
              <a:t>, забоях, фізичних перевантаженнях, розтягненнях/надривах</a:t>
            </a:r>
          </a:p>
          <a:p>
            <a:pPr algn="just">
              <a:lnSpc>
                <a:spcPct val="70000"/>
              </a:lnSpc>
              <a:buFont typeface="Courier New" panose="02070309020205020404" pitchFamily="49" charset="0"/>
              <a:buChar char="o"/>
            </a:pPr>
            <a:r>
              <a:rPr lang="uk-UA" sz="4400" dirty="0"/>
              <a:t> характеризується як тупий, часто його важко локалізувати, може іррадіювати при пальпації</a:t>
            </a:r>
          </a:p>
          <a:p>
            <a:pPr algn="just">
              <a:lnSpc>
                <a:spcPct val="70000"/>
              </a:lnSpc>
              <a:buFont typeface="Courier New" panose="02070309020205020404" pitchFamily="49" charset="0"/>
              <a:buChar char="o"/>
            </a:pPr>
            <a:r>
              <a:rPr lang="uk-UA" sz="4400" dirty="0"/>
              <a:t>залежить від тонусу та посилюється в таких випадках:</a:t>
            </a:r>
          </a:p>
          <a:p>
            <a:pPr marL="0" lvl="0" indent="0" algn="just" defTabSz="269875">
              <a:lnSpc>
                <a:spcPct val="70000"/>
              </a:lnSpc>
              <a:buNone/>
            </a:pPr>
            <a:r>
              <a:rPr lang="uk-UA" sz="4400" dirty="0"/>
              <a:t>-	активне напруження будь-якого типу: концентричне, ексцентричне, ізометричне, ізотонічне, ізометричне (не залежить від довжини </a:t>
            </a:r>
            <a:r>
              <a:rPr lang="uk-UA" sz="4400" dirty="0" err="1"/>
              <a:t>тестованого</a:t>
            </a:r>
            <a:r>
              <a:rPr lang="uk-UA" sz="4400" dirty="0"/>
              <a:t> м’яза)</a:t>
            </a:r>
          </a:p>
          <a:p>
            <a:pPr marL="0" indent="0" algn="just" defTabSz="269875">
              <a:lnSpc>
                <a:spcPct val="70000"/>
              </a:lnSpc>
              <a:buNone/>
            </a:pPr>
            <a:r>
              <a:rPr lang="uk-UA" sz="4400" dirty="0"/>
              <a:t>-	натяг: пасивний та м’язами-агоністами (посилюється при більшій довжині </a:t>
            </a:r>
            <a:r>
              <a:rPr lang="uk-UA" sz="4400" dirty="0" err="1"/>
              <a:t>тестованого</a:t>
            </a:r>
            <a:r>
              <a:rPr lang="uk-UA" sz="4400" dirty="0"/>
              <a:t> м'яза)</a:t>
            </a:r>
          </a:p>
          <a:p>
            <a:pPr algn="just">
              <a:spcBef>
                <a:spcPts val="600"/>
              </a:spcBef>
              <a:buFont typeface="Courier New" panose="02070309020205020404" pitchFamily="49" charset="0"/>
              <a:buChar char="o"/>
            </a:pPr>
            <a:endParaRPr lang="uk-UA" sz="4400" dirty="0"/>
          </a:p>
          <a:p>
            <a:pPr algn="just"/>
            <a:r>
              <a:rPr lang="uk-UA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Біль у сухожиллях та місцях сухожильних прикріплень </a:t>
            </a:r>
            <a:r>
              <a:rPr lang="uk-UA" sz="4400" dirty="0"/>
              <a:t>виникає при розтягненнях, </a:t>
            </a:r>
            <a:r>
              <a:rPr lang="uk-UA" sz="4400" dirty="0" err="1"/>
              <a:t>тендинітах</a:t>
            </a:r>
            <a:r>
              <a:rPr lang="uk-UA" sz="4400" dirty="0"/>
              <a:t>, </a:t>
            </a:r>
            <a:r>
              <a:rPr lang="uk-UA" sz="4400" dirty="0" err="1"/>
              <a:t>тендосиновітах</a:t>
            </a:r>
            <a:r>
              <a:rPr lang="uk-UA" sz="4400" dirty="0"/>
              <a:t>, </a:t>
            </a:r>
            <a:r>
              <a:rPr lang="uk-UA" sz="4400" dirty="0" err="1"/>
              <a:t>ентезопатіях</a:t>
            </a:r>
            <a:r>
              <a:rPr lang="uk-UA" sz="4400" dirty="0"/>
              <a:t>, крайових переломах кісток</a:t>
            </a:r>
          </a:p>
          <a:p>
            <a:pPr marL="656983" lvl="1" algn="ctr">
              <a:lnSpc>
                <a:spcPts val="10954"/>
              </a:lnSpc>
            </a:pPr>
            <a:endParaRPr lang="en-US" sz="6085" spc="176" dirty="0">
              <a:solidFill>
                <a:srgbClr val="042B60"/>
              </a:solidFill>
              <a:latin typeface="Now"/>
            </a:endParaRPr>
          </a:p>
          <a:p>
            <a:pPr algn="ctr">
              <a:lnSpc>
                <a:spcPts val="10954"/>
              </a:lnSpc>
            </a:pPr>
            <a:endParaRPr lang="en-US" sz="6085" spc="176" dirty="0">
              <a:solidFill>
                <a:srgbClr val="042B60"/>
              </a:solidFill>
              <a:latin typeface="Now"/>
            </a:endParaRPr>
          </a:p>
          <a:p>
            <a:pPr algn="ctr">
              <a:lnSpc>
                <a:spcPts val="10954"/>
              </a:lnSpc>
            </a:pPr>
            <a:endParaRPr lang="en-US" sz="6085" spc="176" dirty="0">
              <a:solidFill>
                <a:srgbClr val="042B60"/>
              </a:solidFill>
              <a:latin typeface="Now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-5753556" y="6812363"/>
            <a:ext cx="6185571" cy="5713218"/>
          </a:xfrm>
          <a:custGeom>
            <a:avLst/>
            <a:gdLst/>
            <a:ahLst/>
            <a:cxnLst/>
            <a:rect l="l" t="t" r="r" b="b"/>
            <a:pathLst>
              <a:path w="6185571" h="5713218">
                <a:moveTo>
                  <a:pt x="0" y="0"/>
                </a:moveTo>
                <a:lnTo>
                  <a:pt x="6185570" y="0"/>
                </a:lnTo>
                <a:lnTo>
                  <a:pt x="6185570" y="5713218"/>
                </a:lnTo>
                <a:lnTo>
                  <a:pt x="0" y="571321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7200000">
            <a:off x="-5299984" y="-3306484"/>
            <a:ext cx="6325037" cy="5842034"/>
          </a:xfrm>
          <a:custGeom>
            <a:avLst/>
            <a:gdLst/>
            <a:ahLst/>
            <a:cxnLst/>
            <a:rect l="l" t="t" r="r" b="b"/>
            <a:pathLst>
              <a:path w="6325037" h="5842034">
                <a:moveTo>
                  <a:pt x="0" y="0"/>
                </a:moveTo>
                <a:lnTo>
                  <a:pt x="6325038" y="0"/>
                </a:lnTo>
                <a:lnTo>
                  <a:pt x="6325038" y="5842035"/>
                </a:lnTo>
                <a:lnTo>
                  <a:pt x="0" y="584203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60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7200000">
            <a:off x="16449906" y="6747955"/>
            <a:ext cx="6325037" cy="5842034"/>
          </a:xfrm>
          <a:custGeom>
            <a:avLst/>
            <a:gdLst/>
            <a:ahLst/>
            <a:cxnLst/>
            <a:rect l="l" t="t" r="r" b="b"/>
            <a:pathLst>
              <a:path w="6325037" h="5842034">
                <a:moveTo>
                  <a:pt x="0" y="0"/>
                </a:moveTo>
                <a:lnTo>
                  <a:pt x="6325037" y="0"/>
                </a:lnTo>
                <a:lnTo>
                  <a:pt x="6325037" y="5842035"/>
                </a:lnTo>
                <a:lnTo>
                  <a:pt x="0" y="584203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60000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6906344" y="8765780"/>
            <a:ext cx="6185571" cy="5713218"/>
          </a:xfrm>
          <a:custGeom>
            <a:avLst/>
            <a:gdLst/>
            <a:ahLst/>
            <a:cxnLst/>
            <a:rect l="l" t="t" r="r" b="b"/>
            <a:pathLst>
              <a:path w="6185571" h="5713218">
                <a:moveTo>
                  <a:pt x="0" y="0"/>
                </a:moveTo>
                <a:lnTo>
                  <a:pt x="6185570" y="0"/>
                </a:lnTo>
                <a:lnTo>
                  <a:pt x="6185570" y="5713218"/>
                </a:lnTo>
                <a:lnTo>
                  <a:pt x="0" y="571321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60000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9070292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583482" y="-3162300"/>
            <a:ext cx="6012827" cy="5553666"/>
          </a:xfrm>
          <a:custGeom>
            <a:avLst/>
            <a:gdLst/>
            <a:ahLst/>
            <a:cxnLst/>
            <a:rect l="l" t="t" r="r" b="b"/>
            <a:pathLst>
              <a:path w="6012827" h="5553666">
                <a:moveTo>
                  <a:pt x="0" y="0"/>
                </a:moveTo>
                <a:lnTo>
                  <a:pt x="6012827" y="0"/>
                </a:lnTo>
                <a:lnTo>
                  <a:pt x="6012827" y="5553666"/>
                </a:lnTo>
                <a:lnTo>
                  <a:pt x="0" y="55536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381000" y="341089"/>
            <a:ext cx="17526000" cy="133376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56983" lvl="1" algn="ctr">
              <a:lnSpc>
                <a:spcPts val="10954"/>
              </a:lnSpc>
            </a:pPr>
            <a:r>
              <a:rPr lang="uk-UA" sz="6600" dirty="0"/>
              <a:t>Походження та оцінка болю</a:t>
            </a:r>
          </a:p>
          <a:p>
            <a:pPr algn="just">
              <a:spcBef>
                <a:spcPts val="600"/>
              </a:spcBef>
            </a:pPr>
            <a:r>
              <a:rPr lang="uk-UA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Біль капсульного походження </a:t>
            </a:r>
            <a:r>
              <a:rPr lang="uk-UA" sz="3200" dirty="0"/>
              <a:t>виникає при артритах і травмах:</a:t>
            </a:r>
          </a:p>
          <a:p>
            <a:pPr algn="just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uk-UA" sz="3200" dirty="0"/>
              <a:t> посилюється під час рухів великої амплітуди в усіх напрямках або внаслідок надмірної кількості рухів середньої амплітуди</a:t>
            </a:r>
          </a:p>
          <a:p>
            <a:pPr algn="just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uk-UA" sz="3200" dirty="0"/>
              <a:t> може супроводжувати капсульне патологічне кінцеве відчуття</a:t>
            </a:r>
          </a:p>
          <a:p>
            <a:pPr algn="just">
              <a:spcBef>
                <a:spcPts val="600"/>
              </a:spcBef>
              <a:buFont typeface="Courier New" panose="02070309020205020404" pitchFamily="49" charset="0"/>
              <a:buChar char="o"/>
            </a:pPr>
            <a:endParaRPr lang="uk-UA" sz="3200" dirty="0"/>
          </a:p>
          <a:p>
            <a:pPr algn="just">
              <a:spcBef>
                <a:spcPts val="600"/>
              </a:spcBef>
            </a:pPr>
            <a:r>
              <a:rPr lang="uk-UA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Зв’язковий біль </a:t>
            </a:r>
            <a:r>
              <a:rPr lang="uk-UA" sz="3200" dirty="0"/>
              <a:t>переважно має травматичне походження:</a:t>
            </a:r>
          </a:p>
          <a:p>
            <a:pPr algn="just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uk-UA" sz="3200" dirty="0"/>
              <a:t> виникає після переломів, вивихів, розтягнень, розривів</a:t>
            </a:r>
          </a:p>
          <a:p>
            <a:pPr algn="just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uk-UA" sz="3200" dirty="0"/>
              <a:t> посилюється здебільшого під час рухів в одному напрямку </a:t>
            </a:r>
          </a:p>
          <a:p>
            <a:pPr algn="just">
              <a:spcBef>
                <a:spcPts val="600"/>
              </a:spcBef>
            </a:pPr>
            <a:endParaRPr lang="uk-UA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spcBef>
                <a:spcPts val="600"/>
              </a:spcBef>
            </a:pPr>
            <a:r>
              <a:rPr lang="uk-UA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Кістковий біль </a:t>
            </a:r>
            <a:r>
              <a:rPr lang="uk-UA" sz="3200" dirty="0"/>
              <a:t>часто виникає при </a:t>
            </a:r>
            <a:r>
              <a:rPr lang="uk-UA" sz="3200" dirty="0" err="1"/>
              <a:t>остеоартритах</a:t>
            </a:r>
            <a:r>
              <a:rPr lang="uk-UA" sz="3200" dirty="0"/>
              <a:t> нижніх кінцівок:</a:t>
            </a:r>
          </a:p>
          <a:p>
            <a:pPr algn="just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uk-UA" sz="3200" dirty="0"/>
              <a:t> зростає після статичних і динамічних перевантажень</a:t>
            </a:r>
          </a:p>
          <a:p>
            <a:pPr algn="just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uk-UA" sz="3200" dirty="0"/>
              <a:t> глибокий, свердлячий, нудний, локалізований (місцевий), схожий на зубний біль з повільною динамікою</a:t>
            </a:r>
          </a:p>
          <a:p>
            <a:pPr algn="just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uk-UA" sz="3200" dirty="0"/>
              <a:t> виникає в </a:t>
            </a:r>
            <a:r>
              <a:rPr lang="uk-UA" sz="3200" dirty="0" err="1"/>
              <a:t>субхондральних</a:t>
            </a:r>
            <a:r>
              <a:rPr lang="uk-UA" sz="3200" dirty="0"/>
              <a:t> ділянках</a:t>
            </a:r>
          </a:p>
          <a:p>
            <a:pPr marL="656983" lvl="1" algn="ctr">
              <a:lnSpc>
                <a:spcPts val="10954"/>
              </a:lnSpc>
            </a:pPr>
            <a:endParaRPr lang="en-US" sz="6085" spc="176" dirty="0">
              <a:solidFill>
                <a:srgbClr val="042B60"/>
              </a:solidFill>
              <a:latin typeface="Now"/>
            </a:endParaRPr>
          </a:p>
          <a:p>
            <a:pPr algn="ctr">
              <a:lnSpc>
                <a:spcPts val="10954"/>
              </a:lnSpc>
            </a:pPr>
            <a:endParaRPr lang="en-US" sz="6085" spc="176" dirty="0">
              <a:solidFill>
                <a:srgbClr val="042B60"/>
              </a:solidFill>
              <a:latin typeface="Now"/>
            </a:endParaRPr>
          </a:p>
          <a:p>
            <a:pPr algn="ctr">
              <a:lnSpc>
                <a:spcPts val="10954"/>
              </a:lnSpc>
            </a:pPr>
            <a:endParaRPr lang="en-US" sz="6085" spc="176" dirty="0">
              <a:solidFill>
                <a:srgbClr val="042B60"/>
              </a:solidFill>
              <a:latin typeface="Now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-5753556" y="6812363"/>
            <a:ext cx="6185571" cy="5713218"/>
          </a:xfrm>
          <a:custGeom>
            <a:avLst/>
            <a:gdLst/>
            <a:ahLst/>
            <a:cxnLst/>
            <a:rect l="l" t="t" r="r" b="b"/>
            <a:pathLst>
              <a:path w="6185571" h="5713218">
                <a:moveTo>
                  <a:pt x="0" y="0"/>
                </a:moveTo>
                <a:lnTo>
                  <a:pt x="6185570" y="0"/>
                </a:lnTo>
                <a:lnTo>
                  <a:pt x="6185570" y="5713218"/>
                </a:lnTo>
                <a:lnTo>
                  <a:pt x="0" y="571321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7200000">
            <a:off x="-5299984" y="-3306484"/>
            <a:ext cx="6325037" cy="5842034"/>
          </a:xfrm>
          <a:custGeom>
            <a:avLst/>
            <a:gdLst/>
            <a:ahLst/>
            <a:cxnLst/>
            <a:rect l="l" t="t" r="r" b="b"/>
            <a:pathLst>
              <a:path w="6325037" h="5842034">
                <a:moveTo>
                  <a:pt x="0" y="0"/>
                </a:moveTo>
                <a:lnTo>
                  <a:pt x="6325038" y="0"/>
                </a:lnTo>
                <a:lnTo>
                  <a:pt x="6325038" y="5842035"/>
                </a:lnTo>
                <a:lnTo>
                  <a:pt x="0" y="584203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60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7200000">
            <a:off x="16449906" y="6747955"/>
            <a:ext cx="6325037" cy="5842034"/>
          </a:xfrm>
          <a:custGeom>
            <a:avLst/>
            <a:gdLst/>
            <a:ahLst/>
            <a:cxnLst/>
            <a:rect l="l" t="t" r="r" b="b"/>
            <a:pathLst>
              <a:path w="6325037" h="5842034">
                <a:moveTo>
                  <a:pt x="0" y="0"/>
                </a:moveTo>
                <a:lnTo>
                  <a:pt x="6325037" y="0"/>
                </a:lnTo>
                <a:lnTo>
                  <a:pt x="6325037" y="5842035"/>
                </a:lnTo>
                <a:lnTo>
                  <a:pt x="0" y="584203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60000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6906344" y="8765780"/>
            <a:ext cx="6185571" cy="5713218"/>
          </a:xfrm>
          <a:custGeom>
            <a:avLst/>
            <a:gdLst/>
            <a:ahLst/>
            <a:cxnLst/>
            <a:rect l="l" t="t" r="r" b="b"/>
            <a:pathLst>
              <a:path w="6185571" h="5713218">
                <a:moveTo>
                  <a:pt x="0" y="0"/>
                </a:moveTo>
                <a:lnTo>
                  <a:pt x="6185570" y="0"/>
                </a:lnTo>
                <a:lnTo>
                  <a:pt x="6185570" y="5713218"/>
                </a:lnTo>
                <a:lnTo>
                  <a:pt x="0" y="571321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60000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40838609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1519</Words>
  <Application>Microsoft Office PowerPoint</Application>
  <PresentationFormat>Произвольный</PresentationFormat>
  <Paragraphs>170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2" baseType="lpstr">
      <vt:lpstr>Calibri</vt:lpstr>
      <vt:lpstr>Now</vt:lpstr>
      <vt:lpstr>Arial</vt:lpstr>
      <vt:lpstr>Courier New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Colorful Minimalist Presentation</dc:title>
  <cp:lastModifiedBy>Елена Бессарабова</cp:lastModifiedBy>
  <cp:revision>9</cp:revision>
  <dcterms:created xsi:type="dcterms:W3CDTF">2006-08-16T00:00:00Z</dcterms:created>
  <dcterms:modified xsi:type="dcterms:W3CDTF">2025-11-04T08:36:37Z</dcterms:modified>
  <dc:identifier>DAFPOuS2zag</dc:identifier>
</cp:coreProperties>
</file>