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70" d="100"/>
          <a:sy n="70" d="100"/>
        </p:scale>
        <p:origin x="13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7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71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366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87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996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97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255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01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96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77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3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18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3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496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8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08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2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epl.com/en/translat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841" y="764704"/>
            <a:ext cx="6600451" cy="226278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Практикум </a:t>
            </a:r>
            <a:r>
              <a:rPr lang="uk-UA" dirty="0" smtClean="0"/>
              <a:t>художнього перекладу з польської мови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429000"/>
            <a:ext cx="6923195" cy="2474663"/>
          </a:xfrm>
        </p:spPr>
        <p:txBody>
          <a:bodyPr>
            <a:normAutofit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Халаши Михайло Андрійович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слов’янської філології, ІІ корпус, </a:t>
            </a:r>
            <a:r>
              <a:rPr lang="uk-UA" i="1" dirty="0" err="1"/>
              <a:t>ауд</a:t>
            </a:r>
            <a:r>
              <a:rPr lang="uk-UA" i="1" dirty="0"/>
              <a:t>. 426</a:t>
            </a:r>
            <a:endParaRPr lang="ru-RU" dirty="0"/>
          </a:p>
          <a:p>
            <a:r>
              <a:rPr lang="uk-UA" b="1" dirty="0"/>
              <a:t>E-</a:t>
            </a:r>
            <a:r>
              <a:rPr lang="uk-UA" b="1" dirty="0" err="1"/>
              <a:t>mail</a:t>
            </a:r>
            <a:r>
              <a:rPr lang="uk-UA" b="1" dirty="0"/>
              <a:t>: </a:t>
            </a:r>
            <a:r>
              <a:rPr lang="en-US" i="1" dirty="0"/>
              <a:t>mihhalltexnico@gmail.com</a:t>
            </a:r>
            <a:endParaRPr lang="ru-RU" dirty="0"/>
          </a:p>
          <a:p>
            <a:r>
              <a:rPr lang="uk-UA" b="1" dirty="0"/>
              <a:t>Телефон: </a:t>
            </a:r>
            <a:r>
              <a:rPr lang="uk-UA" i="1" dirty="0"/>
              <a:t>0666684933</a:t>
            </a:r>
            <a:endParaRPr lang="ru-RU" dirty="0"/>
          </a:p>
          <a:p>
            <a:r>
              <a:rPr lang="uk-UA" b="1" dirty="0"/>
              <a:t>Інші засоби зв’язку: </a:t>
            </a:r>
            <a:r>
              <a:rPr lang="en-US" i="1" dirty="0"/>
              <a:t>Moodle</a:t>
            </a:r>
            <a:r>
              <a:rPr lang="uk-UA" i="1" dirty="0"/>
              <a:t>  (форум курсу, приватні повідомлення)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00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315133"/>
              </p:ext>
            </p:extLst>
          </p:nvPr>
        </p:nvGraphicFramePr>
        <p:xfrm>
          <a:off x="1974050" y="2348880"/>
          <a:ext cx="6132966" cy="3184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5694"/>
                <a:gridCol w="373085"/>
                <a:gridCol w="373085"/>
                <a:gridCol w="2711102"/>
              </a:tblGrid>
              <a:tr h="4396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 контролю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залік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592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https://moodle.znu.edu.ua/course/view.php?id=14793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8230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Консультації: особисті – </a:t>
                      </a:r>
                      <a:r>
                        <a:rPr lang="uk-UA" sz="1200" dirty="0" smtClean="0">
                          <a:effectLst/>
                        </a:rPr>
                        <a:t>ср. 15-50 – 16-30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Дистанційні за домовленістю чи електронною  поштою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 smtClean="0">
                        <a:effectLst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https://us04web.zoom.us/j/4221049355?pwd=Q0o4WjRGV2c4VW1HLzcvTVlZOXp5dz09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https://meet.google.com/tem-mmcq-snp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19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6632"/>
            <a:ext cx="7562801" cy="6264696"/>
          </a:xfrm>
        </p:spPr>
        <p:txBody>
          <a:bodyPr>
            <a:noAutofit/>
          </a:bodyPr>
          <a:lstStyle/>
          <a:p>
            <a:r>
              <a:rPr lang="ru-RU" sz="1350" dirty="0" err="1"/>
              <a:t>Дисципліна</a:t>
            </a:r>
            <a:r>
              <a:rPr lang="ru-RU" sz="1350" dirty="0"/>
              <a:t> «Практика </a:t>
            </a:r>
            <a:r>
              <a:rPr lang="ru-RU" sz="1350" dirty="0" smtClean="0"/>
              <a:t> </a:t>
            </a:r>
            <a:r>
              <a:rPr lang="ru-RU" sz="1350" dirty="0" err="1" smtClean="0"/>
              <a:t>художнього</a:t>
            </a:r>
            <a:r>
              <a:rPr lang="ru-RU" sz="1350" dirty="0" smtClean="0"/>
              <a:t> перекладу </a:t>
            </a:r>
            <a:r>
              <a:rPr lang="ru-RU" sz="1350" dirty="0"/>
              <a:t>з </a:t>
            </a:r>
            <a:r>
              <a:rPr lang="ru-RU" sz="1350" dirty="0" err="1"/>
              <a:t>польської</a:t>
            </a:r>
            <a:r>
              <a:rPr lang="ru-RU" sz="1350" dirty="0"/>
              <a:t> </a:t>
            </a:r>
            <a:r>
              <a:rPr lang="ru-RU" sz="1350" dirty="0" err="1"/>
              <a:t>мови</a:t>
            </a:r>
            <a:r>
              <a:rPr lang="ru-RU" sz="1350" dirty="0"/>
              <a:t>» </a:t>
            </a:r>
            <a:r>
              <a:rPr lang="ru-RU" sz="1350" dirty="0" err="1"/>
              <a:t>належить</a:t>
            </a:r>
            <a:r>
              <a:rPr lang="ru-RU" sz="1350" dirty="0"/>
              <a:t> до циклу </a:t>
            </a:r>
            <a:r>
              <a:rPr lang="ru-RU" sz="1350" dirty="0" err="1"/>
              <a:t>професійної</a:t>
            </a:r>
            <a:r>
              <a:rPr lang="ru-RU" sz="1350" dirty="0"/>
              <a:t> </a:t>
            </a:r>
            <a:r>
              <a:rPr lang="ru-RU" sz="1350" dirty="0" err="1"/>
              <a:t>підготовки</a:t>
            </a:r>
            <a:r>
              <a:rPr lang="ru-RU" sz="1350" dirty="0"/>
              <a:t> </a:t>
            </a:r>
            <a:r>
              <a:rPr lang="ru-RU" sz="1350" dirty="0" err="1"/>
              <a:t>студентів</a:t>
            </a:r>
            <a:r>
              <a:rPr lang="ru-RU" sz="1350" dirty="0"/>
              <a:t> </a:t>
            </a:r>
            <a:r>
              <a:rPr lang="ru-RU" sz="1350" dirty="0" err="1"/>
              <a:t>освітньо-професійної</a:t>
            </a:r>
            <a:r>
              <a:rPr lang="ru-RU" sz="1350" dirty="0"/>
              <a:t> </a:t>
            </a:r>
            <a:r>
              <a:rPr lang="ru-RU" sz="1350" dirty="0" err="1"/>
              <a:t>програми</a:t>
            </a:r>
            <a:r>
              <a:rPr lang="ru-RU" sz="1350" dirty="0"/>
              <a:t> «</a:t>
            </a:r>
            <a:r>
              <a:rPr lang="ru-RU" sz="1350" dirty="0" err="1"/>
              <a:t>Польський</a:t>
            </a:r>
            <a:r>
              <a:rPr lang="ru-RU" sz="1350" dirty="0"/>
              <a:t> переклад та </a:t>
            </a:r>
            <a:r>
              <a:rPr lang="ru-RU" sz="1350" dirty="0" err="1"/>
              <a:t>міжкультурна</a:t>
            </a:r>
            <a:r>
              <a:rPr lang="ru-RU" sz="1350" dirty="0"/>
              <a:t> </a:t>
            </a:r>
            <a:r>
              <a:rPr lang="ru-RU" sz="1350" dirty="0" err="1"/>
              <a:t>комунікація</a:t>
            </a:r>
            <a:r>
              <a:rPr lang="ru-RU" sz="1350" dirty="0"/>
              <a:t>» і </a:t>
            </a:r>
            <a:r>
              <a:rPr lang="ru-RU" sz="1350" dirty="0" err="1"/>
              <a:t>спрямована</a:t>
            </a:r>
            <a:r>
              <a:rPr lang="ru-RU" sz="1350" dirty="0"/>
              <a:t> на </a:t>
            </a:r>
            <a:r>
              <a:rPr lang="ru-RU" sz="1350" dirty="0" err="1"/>
              <a:t>формування</a:t>
            </a:r>
            <a:r>
              <a:rPr lang="ru-RU" sz="1350" dirty="0"/>
              <a:t> </a:t>
            </a:r>
            <a:r>
              <a:rPr lang="ru-RU" sz="1350" dirty="0" err="1"/>
              <a:t>практичних</a:t>
            </a:r>
            <a:r>
              <a:rPr lang="ru-RU" sz="1350" dirty="0"/>
              <a:t> </a:t>
            </a:r>
            <a:r>
              <a:rPr lang="ru-RU" sz="1350" dirty="0" err="1"/>
              <a:t>умінь</a:t>
            </a:r>
            <a:r>
              <a:rPr lang="ru-RU" sz="1350" dirty="0"/>
              <a:t> перекладу з </a:t>
            </a:r>
            <a:r>
              <a:rPr lang="ru-RU" sz="1350" dirty="0" err="1"/>
              <a:t>польської</a:t>
            </a:r>
            <a:r>
              <a:rPr lang="ru-RU" sz="1350" dirty="0"/>
              <a:t> на </a:t>
            </a:r>
            <a:r>
              <a:rPr lang="ru-RU" sz="1350" dirty="0" err="1"/>
              <a:t>українську</a:t>
            </a:r>
            <a:r>
              <a:rPr lang="ru-RU" sz="1350" dirty="0"/>
              <a:t> та з </a:t>
            </a:r>
            <a:r>
              <a:rPr lang="ru-RU" sz="1350" dirty="0" err="1"/>
              <a:t>української</a:t>
            </a:r>
            <a:r>
              <a:rPr lang="ru-RU" sz="1350" dirty="0"/>
              <a:t> на </a:t>
            </a:r>
            <a:r>
              <a:rPr lang="ru-RU" sz="1350" dirty="0" err="1"/>
              <a:t>польську</a:t>
            </a:r>
            <a:r>
              <a:rPr lang="ru-RU" sz="1350" dirty="0"/>
              <a:t> </a:t>
            </a:r>
            <a:r>
              <a:rPr lang="ru-RU" sz="1350" dirty="0" err="1"/>
              <a:t>мову</a:t>
            </a:r>
            <a:r>
              <a:rPr lang="ru-RU" sz="1350" dirty="0"/>
              <a:t>. Курс </a:t>
            </a:r>
            <a:r>
              <a:rPr lang="ru-RU" sz="1350" dirty="0" err="1"/>
              <a:t>забезпечує</a:t>
            </a:r>
            <a:r>
              <a:rPr lang="ru-RU" sz="1350" dirty="0"/>
              <a:t> </a:t>
            </a:r>
            <a:r>
              <a:rPr lang="ru-RU" sz="1350" dirty="0" err="1"/>
              <a:t>розвиток</a:t>
            </a:r>
            <a:r>
              <a:rPr lang="ru-RU" sz="1350" dirty="0"/>
              <a:t> </a:t>
            </a:r>
            <a:r>
              <a:rPr lang="ru-RU" sz="1350" dirty="0" err="1"/>
              <a:t>перекладацької</a:t>
            </a:r>
            <a:r>
              <a:rPr lang="ru-RU" sz="1350" dirty="0"/>
              <a:t> </a:t>
            </a:r>
            <a:r>
              <a:rPr lang="ru-RU" sz="1350" dirty="0" err="1"/>
              <a:t>компетентності</a:t>
            </a:r>
            <a:r>
              <a:rPr lang="ru-RU" sz="1350" dirty="0"/>
              <a:t> </a:t>
            </a:r>
            <a:r>
              <a:rPr lang="ru-RU" sz="1350" dirty="0" err="1"/>
              <a:t>студентів</a:t>
            </a:r>
            <a:r>
              <a:rPr lang="ru-RU" sz="1350" dirty="0"/>
              <a:t>, </a:t>
            </a:r>
            <a:r>
              <a:rPr lang="ru-RU" sz="1350" dirty="0" err="1"/>
              <a:t>зокрема</a:t>
            </a:r>
            <a:r>
              <a:rPr lang="ru-RU" sz="1350" dirty="0"/>
              <a:t> </a:t>
            </a:r>
            <a:r>
              <a:rPr lang="ru-RU" sz="1350" dirty="0" err="1"/>
              <a:t>навичок</a:t>
            </a:r>
            <a:r>
              <a:rPr lang="ru-RU" sz="1350" dirty="0"/>
              <a:t> адекватного </a:t>
            </a:r>
            <a:r>
              <a:rPr lang="ru-RU" sz="1350" dirty="0" err="1"/>
              <a:t>відтворення</a:t>
            </a:r>
            <a:r>
              <a:rPr lang="ru-RU" sz="1350" dirty="0"/>
              <a:t> </a:t>
            </a:r>
            <a:r>
              <a:rPr lang="ru-RU" sz="1350" dirty="0" err="1"/>
              <a:t>змісту</a:t>
            </a:r>
            <a:r>
              <a:rPr lang="ru-RU" sz="1350" dirty="0"/>
              <a:t>, стилю, культурно-</a:t>
            </a:r>
            <a:r>
              <a:rPr lang="ru-RU" sz="1350" dirty="0" err="1"/>
              <a:t>зумовлених</a:t>
            </a:r>
            <a:r>
              <a:rPr lang="ru-RU" sz="1350" dirty="0"/>
              <a:t> </a:t>
            </a:r>
            <a:r>
              <a:rPr lang="ru-RU" sz="1350" dirty="0" err="1"/>
              <a:t>особливостей</a:t>
            </a:r>
            <a:r>
              <a:rPr lang="ru-RU" sz="1350" dirty="0"/>
              <a:t> </a:t>
            </a:r>
            <a:r>
              <a:rPr lang="ru-RU" sz="1350" dirty="0" err="1"/>
              <a:t>автентичних</a:t>
            </a:r>
            <a:r>
              <a:rPr lang="ru-RU" sz="1350" dirty="0"/>
              <a:t> </a:t>
            </a:r>
            <a:r>
              <a:rPr lang="ru-RU" sz="1350" dirty="0" err="1"/>
              <a:t>текстів</a:t>
            </a:r>
            <a:r>
              <a:rPr lang="ru-RU" sz="1350" dirty="0"/>
              <a:t> </a:t>
            </a:r>
            <a:r>
              <a:rPr lang="ru-RU" sz="1350" dirty="0" err="1"/>
              <a:t>різних</a:t>
            </a:r>
            <a:r>
              <a:rPr lang="ru-RU" sz="1350" dirty="0"/>
              <a:t> </a:t>
            </a:r>
            <a:r>
              <a:rPr lang="ru-RU" sz="1350" dirty="0" err="1"/>
              <a:t>жанрів</a:t>
            </a:r>
            <a:r>
              <a:rPr lang="ru-RU" sz="1350" dirty="0"/>
              <a:t>.</a:t>
            </a:r>
          </a:p>
          <a:p>
            <a:r>
              <a:rPr lang="ru-RU" sz="1350" dirty="0"/>
              <a:t>Метою </a:t>
            </a:r>
            <a:r>
              <a:rPr lang="ru-RU" sz="1350" dirty="0" err="1"/>
              <a:t>дисципліни</a:t>
            </a:r>
            <a:r>
              <a:rPr lang="ru-RU" sz="1350" dirty="0"/>
              <a:t> є </a:t>
            </a:r>
            <a:r>
              <a:rPr lang="ru-RU" sz="1350" dirty="0" err="1"/>
              <a:t>оволодіння</a:t>
            </a:r>
            <a:r>
              <a:rPr lang="ru-RU" sz="1350" dirty="0"/>
              <a:t> студентами </a:t>
            </a:r>
            <a:r>
              <a:rPr lang="ru-RU" sz="1350" dirty="0" err="1"/>
              <a:t>основними</a:t>
            </a:r>
            <a:r>
              <a:rPr lang="ru-RU" sz="1350" dirty="0"/>
              <a:t> </a:t>
            </a:r>
            <a:r>
              <a:rPr lang="ru-RU" sz="1350" dirty="0" err="1"/>
              <a:t>техніками</a:t>
            </a:r>
            <a:r>
              <a:rPr lang="ru-RU" sz="1350" dirty="0"/>
              <a:t>, </a:t>
            </a:r>
            <a:r>
              <a:rPr lang="ru-RU" sz="1350" dirty="0" err="1"/>
              <a:t>стратегіями</a:t>
            </a:r>
            <a:r>
              <a:rPr lang="ru-RU" sz="1350" dirty="0"/>
              <a:t> та </a:t>
            </a:r>
            <a:r>
              <a:rPr lang="ru-RU" sz="1350" dirty="0" err="1"/>
              <a:t>прийомами</a:t>
            </a:r>
            <a:r>
              <a:rPr lang="ru-RU" sz="1350" dirty="0"/>
              <a:t> перекладу польськомовних </a:t>
            </a:r>
            <a:r>
              <a:rPr lang="ru-RU" sz="1350" dirty="0" err="1"/>
              <a:t>текстів</a:t>
            </a:r>
            <a:r>
              <a:rPr lang="ru-RU" sz="1350" dirty="0"/>
              <a:t>, </a:t>
            </a:r>
            <a:r>
              <a:rPr lang="ru-RU" sz="1350" dirty="0" err="1"/>
              <a:t>розвиток</a:t>
            </a:r>
            <a:r>
              <a:rPr lang="ru-RU" sz="1350" dirty="0"/>
              <a:t> </a:t>
            </a:r>
            <a:r>
              <a:rPr lang="ru-RU" sz="1350" dirty="0" err="1"/>
              <a:t>здатності</a:t>
            </a:r>
            <a:r>
              <a:rPr lang="ru-RU" sz="1350" dirty="0"/>
              <a:t> </a:t>
            </a:r>
            <a:r>
              <a:rPr lang="ru-RU" sz="1350" dirty="0" err="1"/>
              <a:t>працювати</a:t>
            </a:r>
            <a:r>
              <a:rPr lang="ru-RU" sz="1350" dirty="0"/>
              <a:t> з </a:t>
            </a:r>
            <a:r>
              <a:rPr lang="ru-RU" sz="1350" dirty="0" err="1"/>
              <a:t>письмовими</a:t>
            </a:r>
            <a:r>
              <a:rPr lang="ru-RU" sz="1350" dirty="0"/>
              <a:t> й </a:t>
            </a:r>
            <a:r>
              <a:rPr lang="ru-RU" sz="1350" dirty="0" err="1"/>
              <a:t>усними</a:t>
            </a:r>
            <a:r>
              <a:rPr lang="ru-RU" sz="1350" dirty="0"/>
              <a:t> </a:t>
            </a:r>
            <a:r>
              <a:rPr lang="ru-RU" sz="1350" dirty="0" err="1"/>
              <a:t>повідомленнями</a:t>
            </a:r>
            <a:r>
              <a:rPr lang="ru-RU" sz="1350" dirty="0"/>
              <a:t>, </a:t>
            </a:r>
            <a:r>
              <a:rPr lang="ru-RU" sz="1350" dirty="0" err="1"/>
              <a:t>формування</a:t>
            </a:r>
            <a:r>
              <a:rPr lang="ru-RU" sz="1350" dirty="0"/>
              <a:t> </a:t>
            </a:r>
            <a:r>
              <a:rPr lang="ru-RU" sz="1350" dirty="0" err="1"/>
              <a:t>вмінь</a:t>
            </a:r>
            <a:r>
              <a:rPr lang="ru-RU" sz="1350" dirty="0"/>
              <a:t> </a:t>
            </a:r>
            <a:r>
              <a:rPr lang="ru-RU" sz="1350" dirty="0" err="1"/>
              <a:t>аналізувати</a:t>
            </a:r>
            <a:r>
              <a:rPr lang="ru-RU" sz="1350" dirty="0"/>
              <a:t> </a:t>
            </a:r>
            <a:r>
              <a:rPr lang="ru-RU" sz="1350" dirty="0" err="1"/>
              <a:t>вихідний</a:t>
            </a:r>
            <a:r>
              <a:rPr lang="ru-RU" sz="1350" dirty="0"/>
              <a:t> текст та </a:t>
            </a:r>
            <a:r>
              <a:rPr lang="ru-RU" sz="1350" dirty="0" err="1"/>
              <a:t>створювати</a:t>
            </a:r>
            <a:r>
              <a:rPr lang="ru-RU" sz="1350" dirty="0"/>
              <a:t> </a:t>
            </a:r>
            <a:r>
              <a:rPr lang="ru-RU" sz="1350" dirty="0" err="1"/>
              <a:t>якісний</a:t>
            </a:r>
            <a:r>
              <a:rPr lang="ru-RU" sz="1350" dirty="0"/>
              <a:t> переклад </a:t>
            </a:r>
            <a:r>
              <a:rPr lang="ru-RU" sz="1350" dirty="0" err="1"/>
              <a:t>відповідно</a:t>
            </a:r>
            <a:r>
              <a:rPr lang="ru-RU" sz="1350" dirty="0"/>
              <a:t> до </a:t>
            </a:r>
            <a:r>
              <a:rPr lang="ru-RU" sz="1350" dirty="0" err="1"/>
              <a:t>комунікативного</a:t>
            </a:r>
            <a:r>
              <a:rPr lang="ru-RU" sz="1350" dirty="0"/>
              <a:t> </a:t>
            </a:r>
            <a:r>
              <a:rPr lang="ru-RU" sz="1350" dirty="0" err="1"/>
              <a:t>завдання</a:t>
            </a:r>
            <a:r>
              <a:rPr lang="ru-RU" sz="1350" dirty="0"/>
              <a:t>.</a:t>
            </a:r>
          </a:p>
          <a:p>
            <a:r>
              <a:rPr lang="ru-RU" sz="1350" dirty="0" err="1"/>
              <a:t>Завдання</a:t>
            </a:r>
            <a:r>
              <a:rPr lang="ru-RU" sz="1350" dirty="0"/>
              <a:t> курсу:</a:t>
            </a:r>
          </a:p>
          <a:p>
            <a:pPr lvl="0"/>
            <a:r>
              <a:rPr lang="ru-RU" sz="1350" dirty="0" err="1"/>
              <a:t>поглибити</a:t>
            </a:r>
            <a:r>
              <a:rPr lang="ru-RU" sz="1350" dirty="0"/>
              <a:t> </a:t>
            </a:r>
            <a:r>
              <a:rPr lang="ru-RU" sz="1350" dirty="0" err="1"/>
              <a:t>знання</a:t>
            </a:r>
            <a:r>
              <a:rPr lang="ru-RU" sz="1350" dirty="0"/>
              <a:t> </a:t>
            </a:r>
            <a:r>
              <a:rPr lang="ru-RU" sz="1350" dirty="0" err="1"/>
              <a:t>польської</a:t>
            </a:r>
            <a:r>
              <a:rPr lang="ru-RU" sz="1350" dirty="0"/>
              <a:t> </a:t>
            </a:r>
            <a:r>
              <a:rPr lang="ru-RU" sz="1350" dirty="0" err="1"/>
              <a:t>мови</a:t>
            </a:r>
            <a:r>
              <a:rPr lang="ru-RU" sz="1350" dirty="0"/>
              <a:t> та </a:t>
            </a:r>
            <a:r>
              <a:rPr lang="ru-RU" sz="1350" dirty="0" err="1"/>
              <a:t>розвинути</a:t>
            </a:r>
            <a:r>
              <a:rPr lang="ru-RU" sz="1350" dirty="0"/>
              <a:t> </a:t>
            </a:r>
            <a:r>
              <a:rPr lang="ru-RU" sz="1350" dirty="0" err="1"/>
              <a:t>вміння</a:t>
            </a:r>
            <a:r>
              <a:rPr lang="ru-RU" sz="1350" dirty="0"/>
              <a:t> </a:t>
            </a:r>
            <a:r>
              <a:rPr lang="ru-RU" sz="1350" dirty="0" err="1"/>
              <a:t>застосовувати</a:t>
            </a:r>
            <a:r>
              <a:rPr lang="ru-RU" sz="1350" dirty="0"/>
              <a:t> </a:t>
            </a:r>
            <a:r>
              <a:rPr lang="ru-RU" sz="1350" dirty="0" err="1"/>
              <a:t>їх</a:t>
            </a:r>
            <a:r>
              <a:rPr lang="ru-RU" sz="1350" dirty="0"/>
              <a:t> у </a:t>
            </a:r>
            <a:r>
              <a:rPr lang="ru-RU" sz="1350" dirty="0" err="1"/>
              <a:t>перекладі</a:t>
            </a:r>
            <a:r>
              <a:rPr lang="ru-RU" sz="1350" dirty="0"/>
              <a:t>;</a:t>
            </a:r>
          </a:p>
          <a:p>
            <a:pPr lvl="0"/>
            <a:r>
              <a:rPr lang="ru-RU" sz="1350" dirty="0" err="1"/>
              <a:t>сформувати</a:t>
            </a:r>
            <a:r>
              <a:rPr lang="ru-RU" sz="1350" dirty="0"/>
              <a:t> </a:t>
            </a:r>
            <a:r>
              <a:rPr lang="ru-RU" sz="1350" dirty="0" err="1"/>
              <a:t>навички</a:t>
            </a:r>
            <a:r>
              <a:rPr lang="ru-RU" sz="1350" dirty="0"/>
              <a:t> перекладу </a:t>
            </a:r>
            <a:r>
              <a:rPr lang="ru-RU" sz="1350" dirty="0" err="1"/>
              <a:t>документів</a:t>
            </a:r>
            <a:r>
              <a:rPr lang="uk-UA" sz="1350" dirty="0"/>
              <a:t>, текстів</a:t>
            </a:r>
            <a:r>
              <a:rPr lang="ru-RU" sz="1350" dirty="0"/>
              <a:t> </a:t>
            </a:r>
            <a:r>
              <a:rPr lang="ru-RU" sz="1350" dirty="0" err="1"/>
              <a:t>культурологічного</a:t>
            </a:r>
            <a:r>
              <a:rPr lang="ru-RU" sz="1350" dirty="0"/>
              <a:t>, </a:t>
            </a:r>
            <a:r>
              <a:rPr lang="ru-RU" sz="1350" dirty="0" err="1"/>
              <a:t>науково</a:t>
            </a:r>
            <a:r>
              <a:rPr lang="ru-RU" sz="1350" dirty="0"/>
              <a:t>-популярного та </a:t>
            </a:r>
            <a:r>
              <a:rPr lang="ru-RU" sz="1350" dirty="0" err="1"/>
              <a:t>публіцистичного</a:t>
            </a:r>
            <a:r>
              <a:rPr lang="ru-RU" sz="1350" dirty="0"/>
              <a:t> характеру;</a:t>
            </a:r>
          </a:p>
          <a:p>
            <a:pPr lvl="0"/>
            <a:r>
              <a:rPr lang="ru-RU" sz="1350" dirty="0" err="1"/>
              <a:t>навчити</a:t>
            </a:r>
            <a:r>
              <a:rPr lang="ru-RU" sz="1350" dirty="0"/>
              <a:t> </a:t>
            </a:r>
            <a:r>
              <a:rPr lang="ru-RU" sz="1350" dirty="0" err="1"/>
              <a:t>застосовувати</a:t>
            </a:r>
            <a:r>
              <a:rPr lang="ru-RU" sz="1350" dirty="0"/>
              <a:t> </a:t>
            </a:r>
            <a:r>
              <a:rPr lang="ru-RU" sz="1350" dirty="0" err="1"/>
              <a:t>довідкову</a:t>
            </a:r>
            <a:r>
              <a:rPr lang="ru-RU" sz="1350" dirty="0"/>
              <a:t> та </a:t>
            </a:r>
            <a:r>
              <a:rPr lang="ru-RU" sz="1350" dirty="0" err="1"/>
              <a:t>словникову</a:t>
            </a:r>
            <a:r>
              <a:rPr lang="ru-RU" sz="1350" dirty="0"/>
              <a:t> </a:t>
            </a:r>
            <a:r>
              <a:rPr lang="ru-RU" sz="1350" dirty="0" err="1"/>
              <a:t>літературу</a:t>
            </a:r>
            <a:r>
              <a:rPr lang="ru-RU" sz="1350" dirty="0"/>
              <a:t> для </a:t>
            </a:r>
            <a:r>
              <a:rPr lang="ru-RU" sz="1350" dirty="0" err="1"/>
              <a:t>досягнення</a:t>
            </a:r>
            <a:r>
              <a:rPr lang="ru-RU" sz="1350" dirty="0"/>
              <a:t> </a:t>
            </a:r>
            <a:r>
              <a:rPr lang="ru-RU" sz="1350" dirty="0" err="1"/>
              <a:t>перекладацької</a:t>
            </a:r>
            <a:r>
              <a:rPr lang="ru-RU" sz="1350" dirty="0"/>
              <a:t> </a:t>
            </a:r>
            <a:r>
              <a:rPr lang="ru-RU" sz="1350" dirty="0" err="1"/>
              <a:t>адекватності</a:t>
            </a:r>
            <a:r>
              <a:rPr lang="ru-RU" sz="1350" dirty="0"/>
              <a:t>;</a:t>
            </a:r>
          </a:p>
          <a:p>
            <a:pPr lvl="0"/>
            <a:r>
              <a:rPr lang="ru-RU" sz="1350" dirty="0" err="1"/>
              <a:t>розвинути</a:t>
            </a:r>
            <a:r>
              <a:rPr lang="ru-RU" sz="1350" dirty="0"/>
              <a:t> </a:t>
            </a:r>
            <a:r>
              <a:rPr lang="ru-RU" sz="1350" dirty="0" err="1"/>
              <a:t>вміння</a:t>
            </a:r>
            <a:r>
              <a:rPr lang="ru-RU" sz="1350" dirty="0"/>
              <a:t> </a:t>
            </a:r>
            <a:r>
              <a:rPr lang="ru-RU" sz="1350" dirty="0" err="1"/>
              <a:t>міжмовної</a:t>
            </a:r>
            <a:r>
              <a:rPr lang="ru-RU" sz="1350" dirty="0"/>
              <a:t> і </a:t>
            </a:r>
            <a:r>
              <a:rPr lang="ru-RU" sz="1350" dirty="0" err="1"/>
              <a:t>міжкультурної</a:t>
            </a:r>
            <a:r>
              <a:rPr lang="ru-RU" sz="1350" dirty="0"/>
              <a:t> </a:t>
            </a:r>
            <a:r>
              <a:rPr lang="ru-RU" sz="1350" dirty="0" err="1"/>
              <a:t>комунікації</a:t>
            </a:r>
            <a:r>
              <a:rPr lang="ru-RU" sz="1350" dirty="0"/>
              <a:t>.</a:t>
            </a:r>
          </a:p>
          <a:p>
            <a:r>
              <a:rPr lang="ru-RU" sz="1350" dirty="0" err="1"/>
              <a:t>Місце</a:t>
            </a:r>
            <a:r>
              <a:rPr lang="ru-RU" sz="1350" dirty="0"/>
              <a:t> </a:t>
            </a:r>
            <a:r>
              <a:rPr lang="ru-RU" sz="1350" dirty="0" err="1"/>
              <a:t>дисципліни</a:t>
            </a:r>
            <a:r>
              <a:rPr lang="ru-RU" sz="1350" dirty="0"/>
              <a:t> в </a:t>
            </a:r>
            <a:r>
              <a:rPr lang="ru-RU" sz="1350" dirty="0" err="1"/>
              <a:t>освітній</a:t>
            </a:r>
            <a:r>
              <a:rPr lang="ru-RU" sz="1350" dirty="0"/>
              <a:t> </a:t>
            </a:r>
            <a:r>
              <a:rPr lang="ru-RU" sz="1350" dirty="0" err="1"/>
              <a:t>програмі</a:t>
            </a:r>
            <a:r>
              <a:rPr lang="ru-RU" sz="1350" dirty="0"/>
              <a:t>: </a:t>
            </a:r>
            <a:r>
              <a:rPr lang="ru-RU" sz="1350" dirty="0" err="1"/>
              <a:t>обов’язкова</a:t>
            </a:r>
            <a:r>
              <a:rPr lang="ru-RU" sz="1350" dirty="0"/>
              <a:t> </a:t>
            </a:r>
            <a:r>
              <a:rPr lang="ru-RU" sz="1350" dirty="0" err="1"/>
              <a:t>дисципліна</a:t>
            </a:r>
            <a:r>
              <a:rPr lang="ru-RU" sz="1350" dirty="0"/>
              <a:t>, цикл </a:t>
            </a:r>
            <a:r>
              <a:rPr lang="ru-RU" sz="1350" dirty="0" err="1"/>
              <a:t>професійної</a:t>
            </a:r>
            <a:r>
              <a:rPr lang="ru-RU" sz="1350" dirty="0"/>
              <a:t> </a:t>
            </a:r>
            <a:r>
              <a:rPr lang="ru-RU" sz="1350" dirty="0" err="1"/>
              <a:t>підготовки</a:t>
            </a:r>
            <a:r>
              <a:rPr lang="ru-RU" sz="1350" dirty="0"/>
              <a:t>, 7 семестр (</a:t>
            </a:r>
            <a:r>
              <a:rPr lang="uk-UA" sz="1350" dirty="0"/>
              <a:t>4</a:t>
            </a:r>
            <a:r>
              <a:rPr lang="ru-RU" sz="1350" dirty="0"/>
              <a:t> курс, 1 семестр). Вона </a:t>
            </a:r>
            <a:r>
              <a:rPr lang="ru-RU" sz="1350" dirty="0" err="1"/>
              <a:t>спирається</a:t>
            </a:r>
            <a:r>
              <a:rPr lang="ru-RU" sz="1350" dirty="0"/>
              <a:t> на </a:t>
            </a:r>
            <a:r>
              <a:rPr lang="ru-RU" sz="1350" dirty="0" err="1"/>
              <a:t>знання</a:t>
            </a:r>
            <a:r>
              <a:rPr lang="ru-RU" sz="1350" dirty="0"/>
              <a:t> та </a:t>
            </a:r>
            <a:r>
              <a:rPr lang="ru-RU" sz="1350" dirty="0" err="1"/>
              <a:t>навички</a:t>
            </a:r>
            <a:r>
              <a:rPr lang="ru-RU" sz="1350" dirty="0"/>
              <a:t>, </a:t>
            </a:r>
            <a:r>
              <a:rPr lang="ru-RU" sz="1350" dirty="0" err="1"/>
              <a:t>здобуті</a:t>
            </a:r>
            <a:r>
              <a:rPr lang="ru-RU" sz="1350" dirty="0"/>
              <a:t> при </a:t>
            </a:r>
            <a:r>
              <a:rPr lang="ru-RU" sz="1350" dirty="0" err="1"/>
              <a:t>вивченні</a:t>
            </a:r>
            <a:r>
              <a:rPr lang="ru-RU" sz="1350" dirty="0"/>
              <a:t> </a:t>
            </a:r>
            <a:r>
              <a:rPr lang="ru-RU" sz="1350" dirty="0" err="1"/>
              <a:t>дисциплін</a:t>
            </a:r>
            <a:r>
              <a:rPr lang="ru-RU" sz="1350" dirty="0"/>
              <a:t> «</a:t>
            </a:r>
            <a:r>
              <a:rPr lang="ru-RU" sz="1350" dirty="0" err="1"/>
              <a:t>Польська</a:t>
            </a:r>
            <a:r>
              <a:rPr lang="ru-RU" sz="1350" dirty="0"/>
              <a:t> </a:t>
            </a:r>
            <a:r>
              <a:rPr lang="ru-RU" sz="1350" dirty="0" err="1"/>
              <a:t>мова</a:t>
            </a:r>
            <a:r>
              <a:rPr lang="ru-RU" sz="1350" dirty="0"/>
              <a:t>», «</a:t>
            </a:r>
            <a:r>
              <a:rPr lang="uk-UA" sz="1350" dirty="0"/>
              <a:t>Українська мова професійного спрямування</a:t>
            </a:r>
            <a:r>
              <a:rPr lang="ru-RU" sz="1350" dirty="0"/>
              <a:t>», «</a:t>
            </a:r>
            <a:r>
              <a:rPr lang="uk-UA" sz="1350" dirty="0"/>
              <a:t>Вступ до </a:t>
            </a:r>
            <a:r>
              <a:rPr lang="uk-UA" sz="1350" dirty="0" err="1"/>
              <a:t>перекладознавства</a:t>
            </a:r>
            <a:r>
              <a:rPr lang="ru-RU" sz="1350" dirty="0"/>
              <a:t>», «</a:t>
            </a:r>
            <a:r>
              <a:rPr lang="uk-UA" sz="1350" dirty="0"/>
              <a:t>Теорія перекладу</a:t>
            </a:r>
            <a:r>
              <a:rPr lang="ru-RU" sz="1350" dirty="0"/>
              <a:t>»</a:t>
            </a:r>
            <a:r>
              <a:rPr lang="uk-UA" sz="1350" dirty="0"/>
              <a:t>, «</a:t>
            </a:r>
            <a:r>
              <a:rPr lang="ru-RU" sz="1350" dirty="0"/>
              <a:t>Практикум перекладу </a:t>
            </a:r>
            <a:r>
              <a:rPr lang="ru-RU" sz="1350" dirty="0" err="1"/>
              <a:t>офіційно-ділових</a:t>
            </a:r>
            <a:r>
              <a:rPr lang="ru-RU" sz="1350" dirty="0"/>
              <a:t> </a:t>
            </a:r>
            <a:r>
              <a:rPr lang="ru-RU" sz="1350" dirty="0" err="1"/>
              <a:t>текстів</a:t>
            </a:r>
            <a:r>
              <a:rPr lang="ru-RU" sz="1350" dirty="0"/>
              <a:t> з </a:t>
            </a:r>
            <a:r>
              <a:rPr lang="ru-RU" sz="1350" dirty="0" err="1"/>
              <a:t>першої</a:t>
            </a:r>
            <a:r>
              <a:rPr lang="ru-RU" sz="1350" dirty="0"/>
              <a:t> </a:t>
            </a:r>
            <a:r>
              <a:rPr lang="ru-RU" sz="1350" dirty="0" err="1"/>
              <a:t>іноземної</a:t>
            </a:r>
            <a:r>
              <a:rPr lang="ru-RU" sz="1350" dirty="0"/>
              <a:t> </a:t>
            </a:r>
            <a:r>
              <a:rPr lang="ru-RU" sz="1350" dirty="0" err="1"/>
              <a:t>мови</a:t>
            </a:r>
            <a:r>
              <a:rPr lang="ru-RU" sz="1350" dirty="0"/>
              <a:t> (лексико-</a:t>
            </a:r>
            <a:r>
              <a:rPr lang="ru-RU" sz="1350" dirty="0" err="1"/>
              <a:t>фразеологічний</a:t>
            </a:r>
            <a:r>
              <a:rPr lang="ru-RU" sz="1350" dirty="0"/>
              <a:t> </a:t>
            </a:r>
            <a:r>
              <a:rPr lang="ru-RU" sz="1350" dirty="0" err="1"/>
              <a:t>рівень</a:t>
            </a:r>
            <a:r>
              <a:rPr lang="ru-RU" sz="1350" dirty="0"/>
              <a:t>)</a:t>
            </a:r>
            <a:r>
              <a:rPr lang="uk-UA" sz="1350" dirty="0"/>
              <a:t>»</a:t>
            </a:r>
            <a:r>
              <a:rPr lang="ru-RU" sz="1350" dirty="0"/>
              <a:t>. Є </a:t>
            </a:r>
            <a:r>
              <a:rPr lang="ru-RU" sz="1350" dirty="0" err="1"/>
              <a:t>підґрунтям</a:t>
            </a:r>
            <a:r>
              <a:rPr lang="ru-RU" sz="1350" dirty="0"/>
              <a:t> для </a:t>
            </a:r>
            <a:r>
              <a:rPr lang="ru-RU" sz="1350" dirty="0" err="1"/>
              <a:t>подальшого</a:t>
            </a:r>
            <a:r>
              <a:rPr lang="ru-RU" sz="1350" dirty="0"/>
              <a:t> </a:t>
            </a:r>
            <a:r>
              <a:rPr lang="ru-RU" sz="1350" dirty="0" err="1"/>
              <a:t>опанування</a:t>
            </a:r>
            <a:r>
              <a:rPr lang="ru-RU" sz="1350" dirty="0"/>
              <a:t> </a:t>
            </a:r>
            <a:r>
              <a:rPr lang="ru-RU" sz="1350" dirty="0" err="1"/>
              <a:t>курсів</a:t>
            </a:r>
            <a:r>
              <a:rPr lang="ru-RU" sz="1350" dirty="0"/>
              <a:t> «</a:t>
            </a:r>
            <a:r>
              <a:rPr lang="uk-UA" sz="1350" dirty="0"/>
              <a:t>Польська мова</a:t>
            </a:r>
            <a:r>
              <a:rPr lang="ru-RU" sz="1350" dirty="0"/>
              <a:t>», «</a:t>
            </a:r>
            <a:r>
              <a:rPr lang="uk-UA" sz="1350" dirty="0"/>
              <a:t>Курсова робота за фахом</a:t>
            </a:r>
            <a:r>
              <a:rPr lang="ru-RU" sz="1350" dirty="0"/>
              <a:t>», «</a:t>
            </a:r>
            <a:r>
              <a:rPr lang="uk-UA" sz="1350" dirty="0"/>
              <a:t>Практикум з українсько-польського перекладу</a:t>
            </a:r>
            <a:r>
              <a:rPr lang="ru-RU" sz="1350" dirty="0"/>
              <a:t>».</a:t>
            </a:r>
          </a:p>
          <a:p>
            <a:r>
              <a:rPr lang="ru-RU" sz="1350" dirty="0"/>
              <a:t>Курс </a:t>
            </a:r>
            <a:r>
              <a:rPr lang="ru-RU" sz="1350" dirty="0" err="1"/>
              <a:t>поєднує</a:t>
            </a:r>
            <a:r>
              <a:rPr lang="ru-RU" sz="1350" dirty="0"/>
              <a:t> </a:t>
            </a:r>
            <a:r>
              <a:rPr lang="ru-RU" sz="1350" dirty="0" err="1"/>
              <a:t>теоретичні</a:t>
            </a:r>
            <a:r>
              <a:rPr lang="ru-RU" sz="1350" dirty="0"/>
              <a:t> засади </a:t>
            </a:r>
            <a:r>
              <a:rPr lang="ru-RU" sz="1350" dirty="0" err="1"/>
              <a:t>перекладознавства</a:t>
            </a:r>
            <a:r>
              <a:rPr lang="ru-RU" sz="1350" dirty="0"/>
              <a:t> </a:t>
            </a:r>
            <a:r>
              <a:rPr lang="ru-RU" sz="1350" dirty="0" err="1"/>
              <a:t>із</a:t>
            </a:r>
            <a:r>
              <a:rPr lang="ru-RU" sz="1350" dirty="0"/>
              <a:t> </a:t>
            </a:r>
            <a:r>
              <a:rPr lang="ru-RU" sz="1350" dirty="0" err="1"/>
              <a:t>практичними</a:t>
            </a:r>
            <a:r>
              <a:rPr lang="ru-RU" sz="1350" dirty="0"/>
              <a:t> </a:t>
            </a:r>
            <a:r>
              <a:rPr lang="ru-RU" sz="1350" dirty="0" err="1"/>
              <a:t>заняттями</a:t>
            </a:r>
            <a:r>
              <a:rPr lang="ru-RU" sz="1350" dirty="0"/>
              <a:t>, </a:t>
            </a:r>
            <a:r>
              <a:rPr lang="ru-RU" sz="1350" dirty="0" err="1"/>
              <a:t>спрямованими</a:t>
            </a:r>
            <a:r>
              <a:rPr lang="ru-RU" sz="1350" dirty="0"/>
              <a:t> на </a:t>
            </a:r>
            <a:r>
              <a:rPr lang="ru-RU" sz="1350" dirty="0" err="1"/>
              <a:t>відпрацювання</a:t>
            </a:r>
            <a:r>
              <a:rPr lang="ru-RU" sz="1350" dirty="0"/>
              <a:t> </a:t>
            </a:r>
            <a:r>
              <a:rPr lang="ru-RU" sz="1350" dirty="0" err="1"/>
              <a:t>перекладацьких</a:t>
            </a:r>
            <a:r>
              <a:rPr lang="ru-RU" sz="1350" dirty="0"/>
              <a:t> </a:t>
            </a:r>
            <a:r>
              <a:rPr lang="ru-RU" sz="1350" dirty="0" err="1"/>
              <a:t>стратегій</a:t>
            </a:r>
            <a:r>
              <a:rPr lang="ru-RU" sz="1350" dirty="0"/>
              <a:t> і </a:t>
            </a:r>
            <a:r>
              <a:rPr lang="ru-RU" sz="1350" dirty="0" err="1"/>
              <a:t>формування</a:t>
            </a:r>
            <a:r>
              <a:rPr lang="ru-RU" sz="1350" dirty="0"/>
              <a:t> </a:t>
            </a:r>
            <a:r>
              <a:rPr lang="ru-RU" sz="1350" dirty="0" err="1"/>
              <a:t>професійних</a:t>
            </a:r>
            <a:r>
              <a:rPr lang="ru-RU" sz="1350" dirty="0"/>
              <a:t> </a:t>
            </a:r>
            <a:r>
              <a:rPr lang="ru-RU" sz="1350" dirty="0" err="1"/>
              <a:t>навичок</a:t>
            </a:r>
            <a:r>
              <a:rPr lang="ru-RU" sz="1350" dirty="0"/>
              <a:t> </a:t>
            </a:r>
            <a:r>
              <a:rPr lang="ru-RU" sz="1350" dirty="0" err="1"/>
              <a:t>перекладача</a:t>
            </a:r>
            <a:r>
              <a:rPr lang="ru-RU" sz="1350" dirty="0"/>
              <a:t>.</a:t>
            </a:r>
          </a:p>
          <a:p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5517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02770" y="-52998"/>
            <a:ext cx="1014677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7.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Підсумковий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семестровий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контроль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730969"/>
              </p:ext>
            </p:extLst>
          </p:nvPr>
        </p:nvGraphicFramePr>
        <p:xfrm>
          <a:off x="323528" y="908720"/>
          <a:ext cx="7955512" cy="56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490"/>
                <a:gridCol w="1588016"/>
                <a:gridCol w="3589675"/>
                <a:gridCol w="427315"/>
                <a:gridCol w="1588016"/>
              </a:tblGrid>
              <a:tr h="44981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Залік 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 vert="vert270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Теоретичне завдання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>
                          <a:effectLst/>
                        </a:rPr>
                        <a:t>Дайте </a:t>
                      </a:r>
                      <a:r>
                        <a:rPr lang="ru-RU" sz="1050" dirty="0" err="1">
                          <a:effectLst/>
                        </a:rPr>
                        <a:t>визначення</a:t>
                      </a:r>
                      <a:r>
                        <a:rPr lang="ru-RU" sz="1050" dirty="0">
                          <a:effectLst/>
                        </a:rPr>
                        <a:t> понять «</a:t>
                      </a:r>
                      <a:r>
                        <a:rPr lang="ru-RU" sz="1050" dirty="0" err="1">
                          <a:effectLst/>
                        </a:rPr>
                        <a:t>еквівалентність</a:t>
                      </a:r>
                      <a:r>
                        <a:rPr lang="ru-RU" sz="1050" dirty="0">
                          <a:effectLst/>
                        </a:rPr>
                        <a:t>» і «</a:t>
                      </a:r>
                      <a:r>
                        <a:rPr lang="ru-RU" sz="1050" dirty="0" err="1">
                          <a:effectLst/>
                        </a:rPr>
                        <a:t>адекватність</a:t>
                      </a:r>
                      <a:r>
                        <a:rPr lang="ru-RU" sz="1050" dirty="0">
                          <a:effectLst/>
                        </a:rPr>
                        <a:t> перекладу». </a:t>
                      </a:r>
                      <a:r>
                        <a:rPr lang="en-US" sz="1050" dirty="0" err="1">
                          <a:effectLst/>
                        </a:rPr>
                        <a:t>Наведіть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приклади</a:t>
                      </a:r>
                      <a:r>
                        <a:rPr lang="en-US" sz="1050" dirty="0">
                          <a:effectLst/>
                        </a:rPr>
                        <a:t>.</a:t>
                      </a:r>
                      <a:endParaRPr lang="ru-RU" sz="10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Які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основні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стратегії</a:t>
                      </a:r>
                      <a:r>
                        <a:rPr lang="ru-RU" sz="1050" dirty="0">
                          <a:effectLst/>
                        </a:rPr>
                        <a:t> перекладу </a:t>
                      </a:r>
                      <a:r>
                        <a:rPr lang="ru-RU" sz="1050" dirty="0" err="1">
                          <a:effectLst/>
                        </a:rPr>
                        <a:t>ви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знаєте</a:t>
                      </a:r>
                      <a:r>
                        <a:rPr lang="ru-RU" sz="1050" dirty="0">
                          <a:effectLst/>
                        </a:rPr>
                        <a:t>? </a:t>
                      </a:r>
                      <a:r>
                        <a:rPr lang="en-US" sz="1050" dirty="0">
                          <a:effectLst/>
                        </a:rPr>
                        <a:t>У </a:t>
                      </a:r>
                      <a:r>
                        <a:rPr lang="en-US" sz="1050" dirty="0" err="1">
                          <a:effectLst/>
                        </a:rPr>
                        <a:t>яких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випадках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вони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застосовуються</a:t>
                      </a:r>
                      <a:r>
                        <a:rPr lang="en-US" sz="1050" dirty="0">
                          <a:effectLst/>
                        </a:rPr>
                        <a:t>?</a:t>
                      </a:r>
                      <a:endParaRPr lang="ru-RU" sz="10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Які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труднощі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виникають</a:t>
                      </a:r>
                      <a:r>
                        <a:rPr lang="ru-RU" sz="1050" dirty="0">
                          <a:effectLst/>
                        </a:rPr>
                        <a:t> при </a:t>
                      </a:r>
                      <a:r>
                        <a:rPr lang="ru-RU" sz="1050" dirty="0" err="1">
                          <a:effectLst/>
                        </a:rPr>
                        <a:t>передачі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фразеологізмів</a:t>
                      </a:r>
                      <a:r>
                        <a:rPr lang="ru-RU" sz="1050" dirty="0">
                          <a:effectLst/>
                        </a:rPr>
                        <a:t> та </a:t>
                      </a:r>
                      <a:r>
                        <a:rPr lang="ru-RU" sz="1050" dirty="0" err="1">
                          <a:effectLst/>
                        </a:rPr>
                        <a:t>образних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засобів</a:t>
                      </a:r>
                      <a:r>
                        <a:rPr lang="ru-RU" sz="1050" dirty="0">
                          <a:effectLst/>
                        </a:rPr>
                        <a:t> у </a:t>
                      </a:r>
                      <a:r>
                        <a:rPr lang="ru-RU" sz="1050" dirty="0" err="1">
                          <a:effectLst/>
                        </a:rPr>
                        <a:t>художньому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перекладі</a:t>
                      </a:r>
                      <a:r>
                        <a:rPr lang="ru-RU" sz="1050" dirty="0">
                          <a:effectLst/>
                        </a:rPr>
                        <a:t>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>
                          <a:effectLst/>
                        </a:rPr>
                        <a:t>Як </a:t>
                      </a:r>
                      <a:r>
                        <a:rPr lang="ru-RU" sz="1050" dirty="0" err="1">
                          <a:effectLst/>
                        </a:rPr>
                        <a:t>передати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експресивність</a:t>
                      </a:r>
                      <a:r>
                        <a:rPr lang="ru-RU" sz="1050" dirty="0">
                          <a:effectLst/>
                        </a:rPr>
                        <a:t> і </a:t>
                      </a:r>
                      <a:r>
                        <a:rPr lang="ru-RU" sz="1050" dirty="0" err="1">
                          <a:effectLst/>
                        </a:rPr>
                        <a:t>оцінність</a:t>
                      </a:r>
                      <a:r>
                        <a:rPr lang="ru-RU" sz="1050" dirty="0">
                          <a:effectLst/>
                        </a:rPr>
                        <a:t> у </a:t>
                      </a:r>
                      <a:r>
                        <a:rPr lang="ru-RU" sz="1050" dirty="0" err="1">
                          <a:effectLst/>
                        </a:rPr>
                        <a:t>перекладі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публіцистичних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текстів</a:t>
                      </a:r>
                      <a:r>
                        <a:rPr lang="ru-RU" sz="1050" dirty="0">
                          <a:effectLst/>
                        </a:rPr>
                        <a:t>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Назвіть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характерні</a:t>
                      </a:r>
                      <a:r>
                        <a:rPr lang="ru-RU" sz="1050" dirty="0">
                          <a:effectLst/>
                        </a:rPr>
                        <a:t> мовні </a:t>
                      </a:r>
                      <a:r>
                        <a:rPr lang="ru-RU" sz="1050" dirty="0" err="1">
                          <a:effectLst/>
                        </a:rPr>
                        <a:t>кліше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офіційно-ділового</a:t>
                      </a:r>
                      <a:r>
                        <a:rPr lang="ru-RU" sz="1050" dirty="0">
                          <a:effectLst/>
                        </a:rPr>
                        <a:t> стилю </a:t>
                      </a:r>
                      <a:r>
                        <a:rPr lang="ru-RU" sz="1050" dirty="0" err="1">
                          <a:effectLst/>
                        </a:rPr>
                        <a:t>польської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мови</a:t>
                      </a:r>
                      <a:r>
                        <a:rPr lang="ru-RU" sz="1050" dirty="0">
                          <a:effectLst/>
                        </a:rPr>
                        <a:t>. </a:t>
                      </a:r>
                      <a:r>
                        <a:rPr lang="en-US" sz="1050" dirty="0" err="1">
                          <a:effectLst/>
                        </a:rPr>
                        <a:t>Як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вони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відтворюються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українською</a:t>
                      </a:r>
                      <a:r>
                        <a:rPr lang="en-US" sz="1050" dirty="0">
                          <a:effectLst/>
                        </a:rPr>
                        <a:t>?</a:t>
                      </a:r>
                      <a:endParaRPr lang="ru-RU" sz="10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>
                          <a:effectLst/>
                        </a:rPr>
                        <a:t>Як у </a:t>
                      </a:r>
                      <a:r>
                        <a:rPr lang="ru-RU" sz="1050" dirty="0" err="1">
                          <a:effectLst/>
                        </a:rPr>
                        <a:t>перекладі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відображаються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немовні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елементи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офіційних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документів</a:t>
                      </a:r>
                      <a:r>
                        <a:rPr lang="ru-RU" sz="1050" dirty="0">
                          <a:effectLst/>
                        </a:rPr>
                        <a:t> (печатки, </a:t>
                      </a:r>
                      <a:r>
                        <a:rPr lang="ru-RU" sz="1050" dirty="0" err="1">
                          <a:effectLst/>
                        </a:rPr>
                        <a:t>підписи</a:t>
                      </a:r>
                      <a:r>
                        <a:rPr lang="ru-RU" sz="1050" dirty="0">
                          <a:effectLst/>
                        </a:rPr>
                        <a:t>, </a:t>
                      </a:r>
                      <a:r>
                        <a:rPr lang="ru-RU" sz="1050" dirty="0" err="1">
                          <a:effectLst/>
                        </a:rPr>
                        <a:t>штампи</a:t>
                      </a:r>
                      <a:r>
                        <a:rPr lang="ru-RU" sz="1050" dirty="0">
                          <a:effectLst/>
                        </a:rPr>
                        <a:t>)?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Які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основні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ознаки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наукового</a:t>
                      </a:r>
                      <a:r>
                        <a:rPr lang="ru-RU" sz="1050" dirty="0">
                          <a:effectLst/>
                        </a:rPr>
                        <a:t> стилю та як вони </a:t>
                      </a:r>
                      <a:r>
                        <a:rPr lang="ru-RU" sz="1050" dirty="0" err="1">
                          <a:effectLst/>
                        </a:rPr>
                        <a:t>впливають</a:t>
                      </a:r>
                      <a:r>
                        <a:rPr lang="ru-RU" sz="1050" dirty="0">
                          <a:effectLst/>
                        </a:rPr>
                        <a:t> на </a:t>
                      </a:r>
                      <a:r>
                        <a:rPr lang="ru-RU" sz="1050" dirty="0" err="1">
                          <a:effectLst/>
                        </a:rPr>
                        <a:t>перекладацькі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рішення</a:t>
                      </a:r>
                      <a:r>
                        <a:rPr lang="ru-RU" sz="1050" dirty="0">
                          <a:effectLst/>
                        </a:rPr>
                        <a:t>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Які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стратегії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можна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застосувати</a:t>
                      </a:r>
                      <a:r>
                        <a:rPr lang="ru-RU" sz="1050" dirty="0">
                          <a:effectLst/>
                        </a:rPr>
                        <a:t> при </a:t>
                      </a:r>
                      <a:r>
                        <a:rPr lang="ru-RU" sz="1050" dirty="0" err="1">
                          <a:effectLst/>
                        </a:rPr>
                        <a:t>перекладі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термінів</a:t>
                      </a:r>
                      <a:r>
                        <a:rPr lang="ru-RU" sz="1050" dirty="0">
                          <a:effectLst/>
                        </a:rPr>
                        <a:t> у </a:t>
                      </a:r>
                      <a:r>
                        <a:rPr lang="ru-RU" sz="1050" dirty="0" err="1">
                          <a:effectLst/>
                        </a:rPr>
                        <a:t>наукових</a:t>
                      </a:r>
                      <a:r>
                        <a:rPr lang="ru-RU" sz="1050" dirty="0">
                          <a:effectLst/>
                        </a:rPr>
                        <a:t> і </a:t>
                      </a:r>
                      <a:r>
                        <a:rPr lang="ru-RU" sz="1050" dirty="0" err="1">
                          <a:effectLst/>
                        </a:rPr>
                        <a:t>технічних</a:t>
                      </a:r>
                      <a:r>
                        <a:rPr lang="ru-RU" sz="1050" dirty="0">
                          <a:effectLst/>
                        </a:rPr>
                        <a:t> текстах?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 err="1">
                          <a:effectLst/>
                        </a:rPr>
                        <a:t>Які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типові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помилки</a:t>
                      </a:r>
                      <a:r>
                        <a:rPr lang="ru-RU" sz="1050" dirty="0">
                          <a:effectLst/>
                        </a:rPr>
                        <a:t> перекладу (</a:t>
                      </a:r>
                      <a:r>
                        <a:rPr lang="ru-RU" sz="1050" dirty="0" err="1">
                          <a:effectLst/>
                        </a:rPr>
                        <a:t>лексичні</a:t>
                      </a:r>
                      <a:r>
                        <a:rPr lang="ru-RU" sz="1050" dirty="0">
                          <a:effectLst/>
                        </a:rPr>
                        <a:t>, </a:t>
                      </a:r>
                      <a:r>
                        <a:rPr lang="ru-RU" sz="1050" dirty="0" err="1">
                          <a:effectLst/>
                        </a:rPr>
                        <a:t>граматичні</a:t>
                      </a:r>
                      <a:r>
                        <a:rPr lang="ru-RU" sz="1050" dirty="0">
                          <a:effectLst/>
                        </a:rPr>
                        <a:t>, </a:t>
                      </a:r>
                      <a:r>
                        <a:rPr lang="ru-RU" sz="1050" dirty="0" err="1">
                          <a:effectLst/>
                        </a:rPr>
                        <a:t>стилістичні</a:t>
                      </a:r>
                      <a:r>
                        <a:rPr lang="ru-RU" sz="1050" dirty="0">
                          <a:effectLst/>
                        </a:rPr>
                        <a:t>) </a:t>
                      </a:r>
                      <a:r>
                        <a:rPr lang="ru-RU" sz="1050" dirty="0" err="1">
                          <a:effectLst/>
                        </a:rPr>
                        <a:t>ви</a:t>
                      </a:r>
                      <a:r>
                        <a:rPr lang="ru-RU" sz="1050" dirty="0">
                          <a:effectLst/>
                        </a:rPr>
                        <a:t> можете </a:t>
                      </a:r>
                      <a:r>
                        <a:rPr lang="ru-RU" sz="1050" dirty="0" err="1">
                          <a:effectLst/>
                        </a:rPr>
                        <a:t>назвати</a:t>
                      </a:r>
                      <a:r>
                        <a:rPr lang="ru-RU" sz="1050" dirty="0">
                          <a:effectLst/>
                        </a:rPr>
                        <a:t>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50" dirty="0">
                          <a:effectLst/>
                        </a:rPr>
                        <a:t>За </a:t>
                      </a:r>
                      <a:r>
                        <a:rPr lang="ru-RU" sz="1050" dirty="0" err="1">
                          <a:effectLst/>
                        </a:rPr>
                        <a:t>якими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критеріями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оцінюється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ru-RU" sz="1050" dirty="0" err="1">
                          <a:effectLst/>
                        </a:rPr>
                        <a:t>якість</a:t>
                      </a:r>
                      <a:r>
                        <a:rPr lang="ru-RU" sz="1050" dirty="0">
                          <a:effectLst/>
                        </a:rPr>
                        <a:t> перекладу? </a:t>
                      </a:r>
                      <a:r>
                        <a:rPr lang="en-US" sz="1050" dirty="0" err="1">
                          <a:effectLst/>
                        </a:rPr>
                        <a:t>Як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застосувати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їх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на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практиці</a:t>
                      </a:r>
                      <a:r>
                        <a:rPr lang="en-US" sz="1050" dirty="0">
                          <a:effectLst/>
                        </a:rPr>
                        <a:t>?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 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20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</a:tr>
              <a:tr h="997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89" marR="18389" marT="0" marB="0" anchor="ctr"/>
                </a:tc>
                <a:tc>
                  <a:txBody>
                    <a:bodyPr/>
                    <a:lstStyle/>
                    <a:p>
                      <a:pPr indent="438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effectLst/>
                        </a:rPr>
                        <a:t>Практичне завдання </a:t>
                      </a:r>
                      <a:endParaRPr lang="ru-RU" sz="10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uk-UA" sz="1050" dirty="0">
                          <a:effectLst/>
                        </a:rPr>
                        <a:t>Перекласти запропонований </a:t>
                      </a:r>
                      <a:r>
                        <a:rPr lang="uk-UA" sz="1050" dirty="0" err="1">
                          <a:effectLst/>
                        </a:rPr>
                        <a:t>польськомовний</a:t>
                      </a:r>
                      <a:r>
                        <a:rPr lang="uk-UA" sz="1050" dirty="0">
                          <a:effectLst/>
                        </a:rPr>
                        <a:t> текст.</a:t>
                      </a:r>
                      <a:endParaRPr lang="ru-RU" sz="10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uk-UA" sz="1050" dirty="0">
                          <a:effectLst/>
                        </a:rPr>
                        <a:t>Проаналізувати запропонований переклад.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 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effectLst/>
                        </a:rPr>
                        <a:t>20</a:t>
                      </a:r>
                      <a:endParaRPr lang="ru-RU" sz="10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</a:tr>
              <a:tr h="193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00" kern="100">
                          <a:effectLst/>
                        </a:rPr>
                        <a:t>Усього за </a:t>
                      </a:r>
                      <a:endParaRPr lang="ru-RU" sz="3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00" kern="100">
                          <a:effectLst/>
                        </a:rPr>
                        <a:t>підсумковий контроль</a:t>
                      </a:r>
                      <a:endParaRPr lang="ru-RU" sz="3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kern="100">
                          <a:effectLst/>
                        </a:rPr>
                        <a:t> </a:t>
                      </a:r>
                      <a:endParaRPr lang="ru-RU" sz="11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kern="100">
                          <a:effectLst/>
                        </a:rPr>
                        <a:t> </a:t>
                      </a:r>
                      <a:endParaRPr lang="ru-RU" sz="11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kern="100" dirty="0">
                          <a:effectLst/>
                        </a:rPr>
                        <a:t>40</a:t>
                      </a:r>
                      <a:endParaRPr lang="ru-RU" sz="11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18389" marR="183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738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396642"/>
              </p:ext>
            </p:extLst>
          </p:nvPr>
        </p:nvGraphicFramePr>
        <p:xfrm>
          <a:off x="1475655" y="2276872"/>
          <a:ext cx="7058744" cy="3013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1085"/>
                <a:gridCol w="2993412"/>
                <a:gridCol w="1411085"/>
                <a:gridCol w="1243162"/>
              </a:tblGrid>
              <a:tr h="21138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cap="all">
                          <a:effectLst/>
                        </a:rPr>
                        <a:t>З</a:t>
                      </a:r>
                      <a:r>
                        <a:rPr lang="uk-UA" sz="1200">
                          <a:effectLst/>
                        </a:rPr>
                        <a:t>а шкалою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ECTS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 шкалою університету</a:t>
                      </a:r>
                      <a:endParaRPr lang="ru-RU" sz="1100" b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 національною шкалою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4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Екзамен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Залік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5 (відмінно)</a:t>
                      </a:r>
                      <a:endParaRPr lang="ru-RU" sz="1100" b="1" i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Зараховано</a:t>
                      </a:r>
                      <a:endParaRPr lang="ru-RU" sz="1100" b="1" i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70 – 74 (задовільно)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3 (задовільно)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1851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2 (незадовільно)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</a:tr>
              <a:tr h="691851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48477" y="-99744"/>
            <a:ext cx="9792477" cy="487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39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6632"/>
            <a:ext cx="8568951" cy="6741368"/>
          </a:xfrm>
        </p:spPr>
        <p:txBody>
          <a:bodyPr>
            <a:noAutofit/>
          </a:bodyPr>
          <a:lstStyle/>
          <a:p>
            <a:r>
              <a:rPr lang="uk-UA" sz="1400" b="1" dirty="0"/>
              <a:t>Рекомендована література</a:t>
            </a:r>
            <a:endParaRPr lang="ru-RU" sz="1400" dirty="0"/>
          </a:p>
          <a:p>
            <a:r>
              <a:rPr lang="uk-UA" sz="1400" b="1" i="1" dirty="0"/>
              <a:t>Основна:</a:t>
            </a:r>
            <a:endParaRPr lang="ru-RU" sz="1400" dirty="0"/>
          </a:p>
          <a:p>
            <a:r>
              <a:rPr lang="ru-RU" sz="1400" dirty="0" err="1"/>
              <a:t>Гудманян</a:t>
            </a:r>
            <a:r>
              <a:rPr lang="ru-RU" sz="1400" dirty="0"/>
              <a:t> А.Г. </a:t>
            </a:r>
            <a:r>
              <a:rPr lang="ru-RU" sz="1400" dirty="0" err="1"/>
              <a:t>Основи</a:t>
            </a:r>
            <a:r>
              <a:rPr lang="ru-RU" sz="1400" dirty="0"/>
              <a:t> </a:t>
            </a:r>
            <a:r>
              <a:rPr lang="ru-RU" sz="1400" dirty="0" err="1"/>
              <a:t>перекладознавства</a:t>
            </a:r>
            <a:r>
              <a:rPr lang="ru-RU" sz="1400" dirty="0"/>
              <a:t>: </a:t>
            </a:r>
            <a:r>
              <a:rPr lang="ru-RU" sz="1400" dirty="0" err="1"/>
              <a:t>навчальний</a:t>
            </a:r>
            <a:r>
              <a:rPr lang="ru-RU" sz="1400" dirty="0"/>
              <a:t> </a:t>
            </a:r>
            <a:r>
              <a:rPr lang="ru-RU" sz="1400" dirty="0" err="1"/>
              <a:t>посібник</a:t>
            </a:r>
            <a:r>
              <a:rPr lang="ru-RU" sz="1400" dirty="0"/>
              <a:t> / А.Г. </a:t>
            </a:r>
            <a:r>
              <a:rPr lang="ru-RU" sz="1400" dirty="0" err="1"/>
              <a:t>Гудманян</a:t>
            </a:r>
            <a:r>
              <a:rPr lang="ru-RU" sz="1400" dirty="0"/>
              <a:t>, А.В. </a:t>
            </a:r>
            <a:r>
              <a:rPr lang="ru-RU" sz="1400" dirty="0" err="1"/>
              <a:t>Сітко</a:t>
            </a:r>
            <a:r>
              <a:rPr lang="ru-RU" sz="1400" dirty="0"/>
              <a:t>, Г.Г. </a:t>
            </a:r>
            <a:r>
              <a:rPr lang="ru-RU" sz="1400" dirty="0" err="1"/>
              <a:t>Єнчева</a:t>
            </a:r>
            <a:r>
              <a:rPr lang="ru-RU" sz="1400" dirty="0"/>
              <a:t>. </a:t>
            </a:r>
            <a:r>
              <a:rPr lang="ru-RU" sz="1400" dirty="0" err="1"/>
              <a:t>Вінниця</a:t>
            </a:r>
            <a:r>
              <a:rPr lang="ru-RU" sz="1400" dirty="0"/>
              <a:t>: Нова Книга, 2020. 352 с.</a:t>
            </a:r>
          </a:p>
          <a:p>
            <a:r>
              <a:rPr lang="uk-UA" sz="1400" dirty="0" err="1"/>
              <a:t>Корунець</a:t>
            </a:r>
            <a:r>
              <a:rPr lang="uk-UA" sz="1400" dirty="0"/>
              <a:t> І. В. Теорія і практика перекладу (аспектний переклад): [підручник].  Вид. 5-те, </a:t>
            </a:r>
            <a:r>
              <a:rPr lang="uk-UA" sz="1400" dirty="0" err="1"/>
              <a:t>випр</a:t>
            </a:r>
            <a:r>
              <a:rPr lang="uk-UA" sz="1400" dirty="0"/>
              <a:t>. і </a:t>
            </a:r>
            <a:r>
              <a:rPr lang="uk-UA" sz="1400" dirty="0" err="1"/>
              <a:t>допов</a:t>
            </a:r>
            <a:r>
              <a:rPr lang="uk-UA" sz="1400" dirty="0"/>
              <a:t>. Вінниця: Нова книга, 2017. 447 с.</a:t>
            </a:r>
            <a:endParaRPr lang="ru-RU" sz="1400" dirty="0"/>
          </a:p>
          <a:p>
            <a:r>
              <a:rPr lang="uk-UA" sz="1400" dirty="0" err="1"/>
              <a:t>Кузенко</a:t>
            </a:r>
            <a:r>
              <a:rPr lang="uk-UA" sz="1400" dirty="0"/>
              <a:t> Г. М. Особливості перекладу </a:t>
            </a:r>
            <a:r>
              <a:rPr lang="uk-UA" sz="1400" dirty="0" err="1"/>
              <a:t>безеквівалентної</a:t>
            </a:r>
            <a:r>
              <a:rPr lang="uk-UA" sz="1400" dirty="0"/>
              <a:t> лексики. Серія «Філологічна». </a:t>
            </a:r>
            <a:r>
              <a:rPr lang="uk-UA" sz="1400" dirty="0" err="1"/>
              <a:t>Вип</a:t>
            </a:r>
            <a:r>
              <a:rPr lang="uk-UA" sz="1400" dirty="0"/>
              <a:t>. №59. К.: Наукові записки Національного університету «Острозька академія, 2015. С. 104 –109.</a:t>
            </a:r>
            <a:endParaRPr lang="ru-RU" sz="1400" dirty="0"/>
          </a:p>
          <a:p>
            <a:r>
              <a:rPr lang="uk-UA" sz="1400" dirty="0" err="1"/>
              <a:t>Кузенко</a:t>
            </a:r>
            <a:r>
              <a:rPr lang="uk-UA" sz="1400" dirty="0"/>
              <a:t> Г. М. Особливості перекладу </a:t>
            </a:r>
            <a:r>
              <a:rPr lang="uk-UA" sz="1400" dirty="0" err="1"/>
              <a:t>безеквівалентної</a:t>
            </a:r>
            <a:r>
              <a:rPr lang="uk-UA" sz="1400" dirty="0"/>
              <a:t> лексики. Серія «Філологічна». </a:t>
            </a:r>
            <a:r>
              <a:rPr lang="uk-UA" sz="1400" dirty="0" err="1"/>
              <a:t>Вип</a:t>
            </a:r>
            <a:r>
              <a:rPr lang="uk-UA" sz="1400" dirty="0"/>
              <a:t>. №59. К.: Наукові записки Національного університету «Острозька академія, 2015. С. 104 –109.</a:t>
            </a:r>
            <a:endParaRPr lang="ru-RU" sz="1400" dirty="0"/>
          </a:p>
          <a:p>
            <a:r>
              <a:rPr lang="uk-UA" sz="1400" b="1" i="1" dirty="0"/>
              <a:t>Додаткова:</a:t>
            </a:r>
            <a:endParaRPr lang="ru-RU" sz="1400" dirty="0"/>
          </a:p>
          <a:p>
            <a:pPr lvl="0"/>
            <a:r>
              <a:rPr lang="uk-UA" sz="1400" dirty="0" err="1"/>
              <a:t>Пучковський</a:t>
            </a:r>
            <a:r>
              <a:rPr lang="uk-UA" sz="1400" dirty="0"/>
              <a:t> Ю.Я. Посібник з польської мови. Київ : Чумацький Шлях, 2013. 272 с.</a:t>
            </a:r>
            <a:endParaRPr lang="ru-RU" sz="1400" dirty="0"/>
          </a:p>
          <a:p>
            <a:pPr lvl="0"/>
            <a:r>
              <a:rPr lang="uk-UA" sz="1400" dirty="0"/>
              <a:t>Соціокультурні та </a:t>
            </a:r>
            <a:r>
              <a:rPr lang="uk-UA" sz="1400" dirty="0" err="1"/>
              <a:t>етнолінгвістичні</a:t>
            </a:r>
            <a:r>
              <a:rPr lang="uk-UA" sz="1400" dirty="0"/>
              <a:t> проблеми галузевого перекладу в парадигмі євроінтеграції: матеріали ІІІ Міжнародної </a:t>
            </a:r>
            <a:r>
              <a:rPr lang="uk-UA" sz="1400" dirty="0" err="1"/>
              <a:t>науковопрактичної</a:t>
            </a:r>
            <a:r>
              <a:rPr lang="uk-UA" sz="1400" dirty="0"/>
              <a:t> конференції 2-3 квітня 2010 р. за ред.. А.Г. </a:t>
            </a:r>
            <a:r>
              <a:rPr lang="uk-UA" sz="1400" dirty="0" err="1"/>
              <a:t>Гудманяна</a:t>
            </a:r>
            <a:r>
              <a:rPr lang="uk-UA" sz="1400" dirty="0"/>
              <a:t>, С.І. Сидоренка. К., 2010. 508 с. </a:t>
            </a:r>
            <a:endParaRPr lang="ru-RU" sz="1400" dirty="0"/>
          </a:p>
          <a:p>
            <a:r>
              <a:rPr lang="uk-UA" sz="1400" dirty="0"/>
              <a:t>Структурні особливості перекладу складних термінів фінансової лексики з мови на http://files/image/konf_13/doklad_13_5_40.pdf  19.05.2021</a:t>
            </a:r>
            <a:r>
              <a:rPr lang="uk-UA" sz="1400" dirty="0" smtClean="0"/>
              <a:t>).</a:t>
            </a:r>
            <a:endParaRPr lang="ru-RU" sz="1400" dirty="0"/>
          </a:p>
          <a:p>
            <a:pPr fontAlgn="base" hangingPunct="0"/>
            <a:r>
              <a:rPr lang="uk-UA" sz="1400" b="1" dirty="0"/>
              <a:t>Інформаційні ресурси</a:t>
            </a:r>
            <a:endParaRPr lang="ru-RU" sz="1400" dirty="0"/>
          </a:p>
          <a:p>
            <a:pPr lvl="0"/>
            <a:r>
              <a:rPr lang="pl-PL" sz="1400" dirty="0"/>
              <a:t>Korpus językowy </a:t>
            </a:r>
            <a:r>
              <a:rPr lang="uk-UA" sz="1400" dirty="0"/>
              <a:t>https://nkjp.pl/</a:t>
            </a:r>
            <a:endParaRPr lang="ru-RU" sz="1400" dirty="0"/>
          </a:p>
          <a:p>
            <a:pPr lvl="0"/>
            <a:r>
              <a:rPr lang="en-US" sz="1400" dirty="0" err="1"/>
              <a:t>Deepl</a:t>
            </a:r>
            <a:r>
              <a:rPr lang="en-US" sz="1400" dirty="0"/>
              <a:t> </a:t>
            </a:r>
            <a:r>
              <a:rPr lang="en-US" sz="1400" u="sng" dirty="0">
                <a:hlinkClick r:id="rId2"/>
              </a:rPr>
              <a:t>https</a:t>
            </a:r>
            <a:r>
              <a:rPr lang="uk-UA" sz="1400" u="sng" dirty="0">
                <a:hlinkClick r:id="rId2"/>
              </a:rPr>
              <a:t>://</a:t>
            </a:r>
            <a:r>
              <a:rPr lang="en-US" sz="1400" u="sng" dirty="0">
                <a:hlinkClick r:id="rId2"/>
              </a:rPr>
              <a:t>www</a:t>
            </a:r>
            <a:r>
              <a:rPr lang="uk-UA" sz="1400" u="sng" dirty="0">
                <a:hlinkClick r:id="rId2"/>
              </a:rPr>
              <a:t>.</a:t>
            </a:r>
            <a:r>
              <a:rPr lang="en-US" sz="1400" u="sng" dirty="0" err="1">
                <a:hlinkClick r:id="rId2"/>
              </a:rPr>
              <a:t>deepl</a:t>
            </a:r>
            <a:r>
              <a:rPr lang="uk-UA" sz="1400" u="sng" dirty="0">
                <a:hlinkClick r:id="rId2"/>
              </a:rPr>
              <a:t>.</a:t>
            </a:r>
            <a:r>
              <a:rPr lang="en-US" sz="1400" u="sng" dirty="0">
                <a:hlinkClick r:id="rId2"/>
              </a:rPr>
              <a:t>com</a:t>
            </a:r>
            <a:r>
              <a:rPr lang="uk-UA" sz="1400" u="sng" dirty="0">
                <a:hlinkClick r:id="rId2"/>
              </a:rPr>
              <a:t>/</a:t>
            </a:r>
            <a:r>
              <a:rPr lang="en-US" sz="1400" u="sng" dirty="0" err="1">
                <a:hlinkClick r:id="rId2"/>
              </a:rPr>
              <a:t>en</a:t>
            </a:r>
            <a:r>
              <a:rPr lang="uk-UA" sz="1400" u="sng" dirty="0">
                <a:hlinkClick r:id="rId2"/>
              </a:rPr>
              <a:t>/</a:t>
            </a:r>
            <a:r>
              <a:rPr lang="en-US" sz="1400" u="sng" dirty="0">
                <a:hlinkClick r:id="rId2"/>
              </a:rPr>
              <a:t>translator</a:t>
            </a:r>
            <a:endParaRPr lang="ru-RU" sz="1400" dirty="0"/>
          </a:p>
          <a:p>
            <a:pPr lvl="0"/>
            <a:r>
              <a:rPr lang="pl-PL" sz="1400" dirty="0"/>
              <a:t>WSJP </a:t>
            </a:r>
            <a:r>
              <a:rPr lang="uk-UA" sz="1400" dirty="0"/>
              <a:t>https://wsjp.pl/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9389046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821</Words>
  <Application>Microsoft Office PowerPoint</Application>
  <PresentationFormat>Экран (4:3)</PresentationFormat>
  <Paragraphs>92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MS Gothic</vt:lpstr>
      <vt:lpstr>Arial</vt:lpstr>
      <vt:lpstr>Calibri</vt:lpstr>
      <vt:lpstr>Century Gothic</vt:lpstr>
      <vt:lpstr>Droid Sans Fallback</vt:lpstr>
      <vt:lpstr>FreeSans</vt:lpstr>
      <vt:lpstr>Liberation Serif</vt:lpstr>
      <vt:lpstr>MS Mincho</vt:lpstr>
      <vt:lpstr>Times New Roman</vt:lpstr>
      <vt:lpstr>Wingdings 3</vt:lpstr>
      <vt:lpstr>Легкий дым</vt:lpstr>
      <vt:lpstr>Практикум художнього перекладу з польської мови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Аліна</dc:creator>
  <cp:lastModifiedBy>TW</cp:lastModifiedBy>
  <cp:revision>8</cp:revision>
  <dcterms:created xsi:type="dcterms:W3CDTF">2024-03-26T12:05:50Z</dcterms:created>
  <dcterms:modified xsi:type="dcterms:W3CDTF">2025-11-04T18:08:31Z</dcterms:modified>
</cp:coreProperties>
</file>