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handoutMasterIdLst>
    <p:handoutMasterId r:id="rId46"/>
  </p:handoutMasterIdLst>
  <p:sldIdLst>
    <p:sldId id="321" r:id="rId5"/>
    <p:sldId id="330" r:id="rId6"/>
    <p:sldId id="257" r:id="rId7"/>
    <p:sldId id="350" r:id="rId8"/>
    <p:sldId id="258" r:id="rId9"/>
    <p:sldId id="353" r:id="rId10"/>
    <p:sldId id="354" r:id="rId11"/>
    <p:sldId id="355" r:id="rId12"/>
    <p:sldId id="356" r:id="rId13"/>
    <p:sldId id="357" r:id="rId14"/>
    <p:sldId id="358" r:id="rId15"/>
    <p:sldId id="363" r:id="rId16"/>
    <p:sldId id="364" r:id="rId17"/>
    <p:sldId id="365" r:id="rId18"/>
    <p:sldId id="366" r:id="rId19"/>
    <p:sldId id="367" r:id="rId20"/>
    <p:sldId id="368" r:id="rId21"/>
    <p:sldId id="369" r:id="rId22"/>
    <p:sldId id="370" r:id="rId23"/>
    <p:sldId id="371" r:id="rId24"/>
    <p:sldId id="372" r:id="rId25"/>
    <p:sldId id="374" r:id="rId26"/>
    <p:sldId id="373" r:id="rId27"/>
    <p:sldId id="375" r:id="rId28"/>
    <p:sldId id="376" r:id="rId29"/>
    <p:sldId id="377" r:id="rId30"/>
    <p:sldId id="378" r:id="rId31"/>
    <p:sldId id="379" r:id="rId32"/>
    <p:sldId id="380" r:id="rId33"/>
    <p:sldId id="382" r:id="rId34"/>
    <p:sldId id="381" r:id="rId35"/>
    <p:sldId id="383" r:id="rId36"/>
    <p:sldId id="384" r:id="rId37"/>
    <p:sldId id="385" r:id="rId38"/>
    <p:sldId id="386" r:id="rId39"/>
    <p:sldId id="390" r:id="rId40"/>
    <p:sldId id="387" r:id="rId41"/>
    <p:sldId id="389" r:id="rId42"/>
    <p:sldId id="391" r:id="rId43"/>
    <p:sldId id="295" r:id="rId44"/>
  </p:sldIdLst>
  <p:sldSz cx="12188825" cy="6858000"/>
  <p:notesSz cx="6669088" cy="99266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80" autoAdjust="0"/>
  </p:normalViewPr>
  <p:slideViewPr>
    <p:cSldViewPr showGuides="1">
      <p:cViewPr varScale="1">
        <p:scale>
          <a:sx n="77" d="100"/>
          <a:sy n="77" d="100"/>
        </p:scale>
        <p:origin x="660" y="60"/>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11/25/2021</a:t>
            </a:fld>
            <a:endParaRPr>
              <a:solidFill>
                <a:schemeClr val="tx2"/>
              </a:solidFill>
            </a:endParaRPr>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11/25/2021</a:t>
            </a:fld>
            <a:endParaRPr/>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11/25/2021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11/25/2021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11/25/2021</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11/25/2021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11/25/2021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11/25/2021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11/25/2021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11/25/2021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11/25/2021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t="-36000" b="-60000"/>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11/25/2021</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zakon.rada.gov.ua/laws/show/322-08#Text"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zakon.rada.gov.ua/laws/show/1550-14#Text" TargetMode="External"/><Relationship Id="rId5" Type="http://schemas.openxmlformats.org/officeDocument/2006/relationships/hyperlink" Target="https://zakon.rada.gov.ua/laws/show/254&#1082;/96-&#1074;&#1088;#Text" TargetMode="External"/><Relationship Id="rId4" Type="http://schemas.openxmlformats.org/officeDocument/2006/relationships/hyperlink" Target="https://zakon.rada.gov.ua/laws/show/137/98-&#1074;&#1088;#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2638E8FA-A3C3-4D73-A176-893504E5AD56}"/>
              </a:ext>
            </a:extLst>
          </p:cNvPr>
          <p:cNvSpPr txBox="1">
            <a:spLocks/>
          </p:cNvSpPr>
          <p:nvPr/>
        </p:nvSpPr>
        <p:spPr>
          <a:xfrm>
            <a:off x="2513012" y="685801"/>
            <a:ext cx="8839202" cy="3200556"/>
          </a:xfrm>
          <a:prstGeom prst="rect">
            <a:avLst/>
          </a:prstGeom>
          <a:solidFill>
            <a:schemeClr val="accent3">
              <a:lumMod val="20000"/>
              <a:lumOff val="80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vert="horz" lIns="121899" tIns="60949" rIns="121899" bIns="60949" rtlCol="0">
            <a:no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marL="0" indent="0" algn="ctr">
              <a:buNone/>
            </a:pPr>
            <a:endParaRPr lang="en-US" sz="3200" b="1" dirty="0"/>
          </a:p>
          <a:p>
            <a:pPr marL="0" indent="0" algn="ctr">
              <a:buNone/>
            </a:pPr>
            <a:r>
              <a:rPr lang="uk-UA" sz="4800" b="1" dirty="0" smtClean="0">
                <a:solidFill>
                  <a:sysClr val="windowText" lastClr="000000"/>
                </a:solidFill>
              </a:rPr>
              <a:t>Лекція</a:t>
            </a:r>
            <a:r>
              <a:rPr lang="ru-RU" sz="4800" b="1" dirty="0" smtClean="0">
                <a:solidFill>
                  <a:sysClr val="windowText" lastClr="000000"/>
                </a:solidFill>
              </a:rPr>
              <a:t>:</a:t>
            </a:r>
            <a:r>
              <a:rPr lang="uk-UA" sz="4800" b="1" dirty="0" smtClean="0">
                <a:solidFill>
                  <a:sysClr val="windowText" lastClr="000000"/>
                </a:solidFill>
              </a:rPr>
              <a:t> </a:t>
            </a:r>
            <a:endParaRPr lang="en-US" sz="4800" b="1" dirty="0">
              <a:solidFill>
                <a:sysClr val="windowText" lastClr="000000"/>
              </a:solidFill>
            </a:endParaRPr>
          </a:p>
          <a:p>
            <a:pPr marL="0" indent="0" algn="ctr">
              <a:buNone/>
            </a:pPr>
            <a:r>
              <a:rPr lang="uk-UA" sz="4800" b="1" dirty="0">
                <a:solidFill>
                  <a:sysClr val="windowText" lastClr="000000"/>
                </a:solidFill>
              </a:rPr>
              <a:t>«КОЛЕКТИВНІ ТРУДОВІ СПОРИ</a:t>
            </a:r>
            <a:r>
              <a:rPr lang="uk-UA" sz="4800" b="1" dirty="0" smtClean="0">
                <a:solidFill>
                  <a:sysClr val="windowText" lastClr="000000"/>
                </a:solidFill>
              </a:rPr>
              <a:t>»</a:t>
            </a:r>
            <a:endParaRPr lang="uk-UA" sz="4800" b="1" dirty="0">
              <a:solidFill>
                <a:sysClr val="windowText" lastClr="000000"/>
              </a:solidFill>
            </a:endParaRPr>
          </a:p>
        </p:txBody>
      </p:sp>
      <p:pic>
        <p:nvPicPr>
          <p:cNvPr id="8" name="Рисунок 7" descr="Картинки по запросу зну">
            <a:extLst>
              <a:ext uri="{FF2B5EF4-FFF2-40B4-BE49-F238E27FC236}">
                <a16:creationId xmlns="" xmlns:a16="http://schemas.microsoft.com/office/drawing/2014/main" id="{D70BCA56-3C31-4330-A28F-9D2038D0F09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0812" y="28904"/>
            <a:ext cx="1524000" cy="1482272"/>
          </a:xfrm>
          <a:prstGeom prst="rect">
            <a:avLst/>
          </a:prstGeom>
          <a:noFill/>
          <a:ln>
            <a:noFill/>
          </a:ln>
        </p:spPr>
      </p:pic>
      <p:pic>
        <p:nvPicPr>
          <p:cNvPr id="11" name="Рисунок 10">
            <a:extLst>
              <a:ext uri="{FF2B5EF4-FFF2-40B4-BE49-F238E27FC236}">
                <a16:creationId xmlns="" xmlns:a16="http://schemas.microsoft.com/office/drawing/2014/main" id="{107A4F07-70F0-41DD-A6EA-61B2D46DDB5E}"/>
              </a:ext>
            </a:extLst>
          </p:cNvPr>
          <p:cNvPicPr>
            <a:picLocks noChangeAspect="1"/>
          </p:cNvPicPr>
          <p:nvPr/>
        </p:nvPicPr>
        <p:blipFill>
          <a:blip r:embed="rId3"/>
          <a:stretch>
            <a:fillRect/>
          </a:stretch>
        </p:blipFill>
        <p:spPr>
          <a:xfrm>
            <a:off x="4494212" y="4419600"/>
            <a:ext cx="2669385" cy="2169010"/>
          </a:xfrm>
          <a:prstGeom prst="rect">
            <a:avLst/>
          </a:prstGeom>
        </p:spPr>
      </p:pic>
      <p:sp>
        <p:nvSpPr>
          <p:cNvPr id="2" name="Прямоугольник 1"/>
          <p:cNvSpPr/>
          <p:nvPr/>
        </p:nvSpPr>
        <p:spPr>
          <a:xfrm>
            <a:off x="7665540" y="4343400"/>
            <a:ext cx="4050320"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r>
              <a:rPr lang="uk-UA" sz="3200" dirty="0">
                <a:solidFill>
                  <a:schemeClr val="tx2"/>
                </a:solidFill>
                <a:latin typeface="Bahnschrift SemiBold SemiConden" pitchFamily="34" charset="0"/>
              </a:rPr>
              <a:t>Викладач</a:t>
            </a:r>
            <a:r>
              <a:rPr lang="uk-UA" sz="3200" dirty="0" smtClean="0">
                <a:solidFill>
                  <a:schemeClr val="tx2"/>
                </a:solidFill>
                <a:latin typeface="Bahnschrift SemiBold SemiConden" pitchFamily="34" charset="0"/>
              </a:rPr>
              <a:t>:</a:t>
            </a:r>
            <a:br>
              <a:rPr lang="uk-UA" sz="3200" dirty="0" smtClean="0">
                <a:solidFill>
                  <a:schemeClr val="tx2"/>
                </a:solidFill>
                <a:latin typeface="Bahnschrift SemiBold SemiConden" pitchFamily="34" charset="0"/>
              </a:rPr>
            </a:br>
            <a:r>
              <a:rPr lang="uk-UA" sz="3200" dirty="0" err="1" smtClean="0">
                <a:solidFill>
                  <a:schemeClr val="tx2"/>
                </a:solidFill>
                <a:latin typeface="Bahnschrift SemiBold SemiConden" pitchFamily="34" charset="0"/>
              </a:rPr>
              <a:t>Омельянчик</a:t>
            </a:r>
            <a:r>
              <a:rPr lang="uk-UA" sz="3200" dirty="0" smtClean="0">
                <a:solidFill>
                  <a:schemeClr val="tx2"/>
                </a:solidFill>
                <a:latin typeface="Bahnschrift SemiBold SemiConden" pitchFamily="34" charset="0"/>
              </a:rPr>
              <a:t> </a:t>
            </a:r>
            <a:r>
              <a:rPr lang="uk-UA" sz="3200" dirty="0">
                <a:solidFill>
                  <a:schemeClr val="tx2"/>
                </a:solidFill>
                <a:latin typeface="Bahnschrift SemiBold SemiConden" pitchFamily="34" charset="0"/>
              </a:rPr>
              <a:t>Сергій </a:t>
            </a:r>
            <a:r>
              <a:rPr lang="uk-UA" sz="3200" dirty="0" smtClean="0">
                <a:solidFill>
                  <a:schemeClr val="tx2"/>
                </a:solidFill>
                <a:latin typeface="Bahnschrift SemiBold SemiConden" pitchFamily="34" charset="0"/>
              </a:rPr>
              <a:t>Володимирович</a:t>
            </a:r>
            <a:endParaRPr lang="uk-UA" sz="3200" dirty="0">
              <a:solidFill>
                <a:schemeClr val="tx2"/>
              </a:solidFill>
              <a:latin typeface="Bahnschrift SemiBold SemiConden" pitchFamily="34" charset="0"/>
            </a:endParaRPr>
          </a:p>
        </p:txBody>
      </p:sp>
    </p:spTree>
    <p:extLst>
      <p:ext uri="{BB962C8B-B14F-4D97-AF65-F5344CB8AC3E}">
        <p14:creationId xmlns:p14="http://schemas.microsoft.com/office/powerpoint/2010/main" val="16498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8" y="44669"/>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4731" y="1676400"/>
            <a:ext cx="2726894"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uk-UA" b="1" dirty="0">
                <a:solidFill>
                  <a:schemeClr val="tx2"/>
                </a:solidFill>
                <a:latin typeface="Times New Roman"/>
                <a:ea typeface="Times New Roman"/>
              </a:rPr>
              <a:t>Колективний трудовий спір виникає</a:t>
            </a:r>
            <a:endParaRPr lang="ru-RU" b="1" dirty="0">
              <a:solidFill>
                <a:schemeClr val="tx2"/>
              </a:solidFill>
            </a:endParaRPr>
          </a:p>
        </p:txBody>
      </p:sp>
      <p:sp>
        <p:nvSpPr>
          <p:cNvPr id="3" name="Прямоугольник 2"/>
          <p:cNvSpPr/>
          <p:nvPr/>
        </p:nvSpPr>
        <p:spPr>
          <a:xfrm>
            <a:off x="675789" y="3048000"/>
            <a:ext cx="4037012" cy="2554545"/>
          </a:xfrm>
          <a:prstGeom prst="rect">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uk-UA" sz="2000" dirty="0">
                <a:solidFill>
                  <a:schemeClr val="tx2"/>
                </a:solidFill>
                <a:latin typeface="Times New Roman"/>
                <a:ea typeface="Times New Roman"/>
              </a:rPr>
              <a:t>коли представницький орган найманих працівників чи профспілки отримав від роботодавця повідомлення про повну або часткову відмову у задоволенні вимог і прийняв рішення про незгоду з рішенням роботодавця</a:t>
            </a:r>
            <a:endParaRPr lang="ru-RU" sz="2000" dirty="0">
              <a:solidFill>
                <a:schemeClr val="tx2"/>
              </a:solidFill>
            </a:endParaRPr>
          </a:p>
        </p:txBody>
      </p:sp>
      <p:sp>
        <p:nvSpPr>
          <p:cNvPr id="4" name="Выгнутая вправо стрелка 3"/>
          <p:cNvSpPr/>
          <p:nvPr/>
        </p:nvSpPr>
        <p:spPr>
          <a:xfrm>
            <a:off x="3060590" y="2024555"/>
            <a:ext cx="838200" cy="990600"/>
          </a:xfrm>
          <a:prstGeom prst="curved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 name="Прямоугольник 4"/>
          <p:cNvSpPr/>
          <p:nvPr/>
        </p:nvSpPr>
        <p:spPr>
          <a:xfrm>
            <a:off x="5789612" y="3316088"/>
            <a:ext cx="6092825" cy="2308324"/>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r>
              <a:rPr lang="uk-UA" b="1" dirty="0">
                <a:solidFill>
                  <a:schemeClr val="tx2"/>
                </a:solidFill>
                <a:latin typeface="Times New Roman"/>
                <a:ea typeface="Times New Roman"/>
              </a:rPr>
              <a:t>Колективний трудовий спір </a:t>
            </a:r>
            <a:r>
              <a:rPr lang="uk-UA" dirty="0">
                <a:solidFill>
                  <a:schemeClr val="tx2"/>
                </a:solidFill>
                <a:latin typeface="Times New Roman"/>
                <a:ea typeface="Times New Roman"/>
              </a:rPr>
              <a:t>виникає також тоді, коли сплинув передбачений законом </a:t>
            </a:r>
            <a:r>
              <a:rPr lang="uk-UA" b="1" dirty="0">
                <a:solidFill>
                  <a:srgbClr val="C00000"/>
                </a:solidFill>
                <a:latin typeface="Times New Roman"/>
                <a:ea typeface="Times New Roman"/>
              </a:rPr>
              <a:t>3-денний або 30-денний термін для розгляду вимог роботодавцем</a:t>
            </a:r>
            <a:r>
              <a:rPr lang="uk-UA" dirty="0">
                <a:solidFill>
                  <a:schemeClr val="tx2"/>
                </a:solidFill>
                <a:latin typeface="Times New Roman"/>
                <a:ea typeface="Times New Roman"/>
              </a:rPr>
              <a:t>, а відповіді від нього представницький орган найманих працівників або профспілки не отримав</a:t>
            </a:r>
            <a:endParaRPr lang="ru-RU" dirty="0">
              <a:solidFill>
                <a:schemeClr val="tx2"/>
              </a:solidFill>
            </a:endParaRPr>
          </a:p>
        </p:txBody>
      </p:sp>
      <p:sp>
        <p:nvSpPr>
          <p:cNvPr id="6" name="Плюс 5"/>
          <p:cNvSpPr/>
          <p:nvPr/>
        </p:nvSpPr>
        <p:spPr>
          <a:xfrm>
            <a:off x="4994493" y="3962400"/>
            <a:ext cx="685800" cy="838200"/>
          </a:xfrm>
          <a:prstGeom prst="mathPlus">
            <a:avLst/>
          </a:prstGeom>
          <a:solidFill>
            <a:schemeClr val="tx2">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3265" y="217930"/>
            <a:ext cx="4430795" cy="2916940"/>
          </a:xfrm>
          <a:prstGeom prst="rect">
            <a:avLst/>
          </a:prstGeom>
          <a:effectLst>
            <a:softEdge rad="127000"/>
          </a:effectLst>
        </p:spPr>
      </p:pic>
    </p:spTree>
    <p:extLst>
      <p:ext uri="{BB962C8B-B14F-4D97-AF65-F5344CB8AC3E}">
        <p14:creationId xmlns:p14="http://schemas.microsoft.com/office/powerpoint/2010/main" val="381925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7354" y="4919008"/>
            <a:ext cx="12206179"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tabLst>
                <a:tab pos="3381375" algn="l"/>
              </a:tabLst>
            </a:pPr>
            <a:r>
              <a:rPr lang="uk-UA" dirty="0">
                <a:solidFill>
                  <a:schemeClr val="tx2"/>
                </a:solidFill>
                <a:latin typeface="Times New Roman"/>
                <a:ea typeface="Times New Roman"/>
              </a:rPr>
              <a:t>Про виникнення колективного спору орган, який представляє інтереси найманих працівників або профспілки, зобов'язаний </a:t>
            </a:r>
            <a:r>
              <a:rPr lang="uk-UA" b="1" dirty="0">
                <a:solidFill>
                  <a:srgbClr val="C00000"/>
                </a:solidFill>
                <a:latin typeface="Times New Roman"/>
                <a:ea typeface="Times New Roman"/>
              </a:rPr>
              <a:t>у 3-денний термін з моменту його початку</a:t>
            </a:r>
            <a:r>
              <a:rPr lang="uk-UA" dirty="0">
                <a:solidFill>
                  <a:schemeClr val="tx2"/>
                </a:solidFill>
                <a:latin typeface="Times New Roman"/>
                <a:ea typeface="Times New Roman"/>
              </a:rPr>
              <a:t> </a:t>
            </a:r>
            <a:r>
              <a:rPr lang="uk-UA" u="sng" dirty="0">
                <a:solidFill>
                  <a:schemeClr val="tx2"/>
                </a:solidFill>
                <a:latin typeface="Times New Roman"/>
                <a:ea typeface="Times New Roman"/>
              </a:rPr>
              <a:t>письмово проінформувати роботодавця</a:t>
            </a:r>
            <a:r>
              <a:rPr lang="uk-UA" dirty="0">
                <a:solidFill>
                  <a:schemeClr val="tx2"/>
                </a:solidFill>
                <a:latin typeface="Times New Roman"/>
                <a:ea typeface="Times New Roman"/>
              </a:rPr>
              <a:t>, місцевий орган виконавчої влади, орган місцевого самоврядування за місцем знаходження підприємства і відповідне регіональне представництво Національної служби посередництва і примирення.</a:t>
            </a:r>
            <a:endParaRPr lang="ru-RU" sz="1400" dirty="0">
              <a:solidFill>
                <a:schemeClr val="tx2"/>
              </a:solidFill>
              <a:effectLst/>
              <a:latin typeface="Times New Roman"/>
              <a:ea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57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943" y="-34926"/>
            <a:ext cx="10733882" cy="6892926"/>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19"/>
            <a:ext cx="1467439" cy="143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812" y="5029200"/>
            <a:ext cx="6092825" cy="1569660"/>
          </a:xfrm>
          <a:prstGeom prst="rect">
            <a:avLst/>
          </a:prstGeo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Aft>
                <a:spcPts val="0"/>
              </a:spcAft>
              <a:tabLst>
                <a:tab pos="3381375" algn="l"/>
              </a:tabLst>
            </a:pPr>
            <a:r>
              <a:rPr lang="en-US" sz="3200" b="1" dirty="0">
                <a:solidFill>
                  <a:schemeClr val="tx2"/>
                </a:solidFill>
                <a:latin typeface="Times New Roman"/>
                <a:ea typeface="Times New Roman"/>
              </a:rPr>
              <a:t>2</a:t>
            </a:r>
            <a:r>
              <a:rPr lang="uk-UA" sz="3200" b="1" dirty="0" smtClean="0">
                <a:solidFill>
                  <a:schemeClr val="tx2"/>
                </a:solidFill>
                <a:latin typeface="Times New Roman"/>
                <a:ea typeface="Times New Roman"/>
              </a:rPr>
              <a:t>. </a:t>
            </a:r>
            <a:r>
              <a:rPr lang="uk-UA" sz="3200" b="1" dirty="0">
                <a:solidFill>
                  <a:schemeClr val="tx2"/>
                </a:solidFill>
                <a:latin typeface="Times New Roman"/>
                <a:ea typeface="Times New Roman"/>
              </a:rPr>
              <a:t>Примирні процедури при вирішенні колективних трудових спорів</a:t>
            </a:r>
            <a:endParaRPr lang="ru-RU" sz="1800" b="1" dirty="0">
              <a:solidFill>
                <a:schemeClr val="tx2"/>
              </a:solidFill>
              <a:effectLst/>
              <a:latin typeface="Times New Roman"/>
              <a:ea typeface="Times New Roman"/>
            </a:endParaRPr>
          </a:p>
        </p:txBody>
      </p:sp>
    </p:spTree>
    <p:extLst>
      <p:ext uri="{BB962C8B-B14F-4D97-AF65-F5344CB8AC3E}">
        <p14:creationId xmlns:p14="http://schemas.microsoft.com/office/powerpoint/2010/main" val="115561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Горизонтальный свиток 2"/>
          <p:cNvSpPr/>
          <p:nvPr/>
        </p:nvSpPr>
        <p:spPr>
          <a:xfrm>
            <a:off x="1674812" y="457200"/>
            <a:ext cx="3429000" cy="2286000"/>
          </a:xfrm>
          <a:prstGeom prst="horizontalScroll">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err="1"/>
              <a:t>Примирні</a:t>
            </a:r>
            <a:r>
              <a:rPr lang="ru-RU" sz="3600" b="1" dirty="0"/>
              <a:t> </a:t>
            </a:r>
            <a:r>
              <a:rPr lang="ru-RU" sz="3600" b="1" dirty="0" err="1"/>
              <a:t>процедури</a:t>
            </a:r>
            <a:r>
              <a:rPr lang="ru-RU" sz="3600" b="1" dirty="0"/>
              <a:t> </a:t>
            </a:r>
          </a:p>
        </p:txBody>
      </p:sp>
      <p:sp>
        <p:nvSpPr>
          <p:cNvPr id="4" name="Прямоугольник 3"/>
          <p:cNvSpPr/>
          <p:nvPr/>
        </p:nvSpPr>
        <p:spPr>
          <a:xfrm>
            <a:off x="5561012" y="743743"/>
            <a:ext cx="6092825" cy="1569660"/>
          </a:xfrm>
          <a:prstGeom prst="rect">
            <a:avLst/>
          </a:prstGeom>
        </p:spPr>
        <p:txBody>
          <a:bodyPr>
            <a:spAutoFit/>
          </a:bodyPr>
          <a:lstStyle/>
          <a:p>
            <a:pPr algn="ctr">
              <a:spcAft>
                <a:spcPts val="0"/>
              </a:spcAft>
              <a:tabLst>
                <a:tab pos="3381375" algn="l"/>
              </a:tabLst>
            </a:pPr>
            <a:r>
              <a:rPr lang="uk-UA" b="1" i="1" dirty="0">
                <a:solidFill>
                  <a:schemeClr val="tx2"/>
                </a:solidFill>
                <a:latin typeface="Times New Roman"/>
                <a:ea typeface="Times New Roman"/>
              </a:rPr>
              <a:t>особливий спосіб вирішення колективного трудового спору без припинення роботи шляхом пошуку взаємоприйнятного для сторін рішення.</a:t>
            </a:r>
            <a:endParaRPr lang="ru-RU" sz="1400" b="1" i="1" dirty="0">
              <a:solidFill>
                <a:schemeClr val="tx2"/>
              </a:solidFill>
              <a:effectLst/>
              <a:latin typeface="Times New Roman"/>
              <a:ea typeface="Times New Roman"/>
            </a:endParaRPr>
          </a:p>
        </p:txBody>
      </p:sp>
      <p:sp>
        <p:nvSpPr>
          <p:cNvPr id="5" name="Стрелка вправо 4"/>
          <p:cNvSpPr/>
          <p:nvPr/>
        </p:nvSpPr>
        <p:spPr>
          <a:xfrm>
            <a:off x="5103812" y="1219200"/>
            <a:ext cx="457200" cy="685800"/>
          </a:xfrm>
          <a:prstGeom prst="rightArrow">
            <a:avLst/>
          </a:prstGeom>
          <a:solidFill>
            <a:schemeClr val="accent4">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482213" y="3216327"/>
            <a:ext cx="2868670" cy="523220"/>
          </a:xfrm>
          <a:prstGeom prst="rect">
            <a:avLst/>
          </a:prstGeom>
          <a:solidFill>
            <a:schemeClr val="bg2">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uk-UA" sz="2800" dirty="0">
                <a:solidFill>
                  <a:srgbClr val="000000"/>
                </a:solidFill>
                <a:latin typeface="Times New Roman"/>
                <a:ea typeface="Times New Roman"/>
              </a:rPr>
              <a:t>примирна комісія</a:t>
            </a:r>
            <a:endParaRPr lang="ru-RU" sz="2800" dirty="0"/>
          </a:p>
        </p:txBody>
      </p:sp>
      <p:sp>
        <p:nvSpPr>
          <p:cNvPr id="9" name="Прямоугольник 8"/>
          <p:cNvSpPr/>
          <p:nvPr/>
        </p:nvSpPr>
        <p:spPr>
          <a:xfrm>
            <a:off x="4092516" y="5217701"/>
            <a:ext cx="3053016" cy="523220"/>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uk-UA" sz="2800" dirty="0">
                <a:solidFill>
                  <a:srgbClr val="000000"/>
                </a:solidFill>
                <a:latin typeface="Times New Roman"/>
                <a:ea typeface="Times New Roman"/>
              </a:rPr>
              <a:t>трудовий арбітраж</a:t>
            </a:r>
            <a:endParaRPr lang="ru-RU" sz="2800" dirty="0"/>
          </a:p>
        </p:txBody>
      </p:sp>
      <p:sp>
        <p:nvSpPr>
          <p:cNvPr id="10" name="Прямоугольник 9"/>
          <p:cNvSpPr/>
          <p:nvPr/>
        </p:nvSpPr>
        <p:spPr>
          <a:xfrm>
            <a:off x="1635823" y="4417367"/>
            <a:ext cx="3964548" cy="523220"/>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uk-UA" sz="2800" dirty="0">
                <a:solidFill>
                  <a:srgbClr val="000000"/>
                </a:solidFill>
                <a:latin typeface="Times New Roman"/>
                <a:ea typeface="Times New Roman"/>
              </a:rPr>
              <a:t>незалежний посередник </a:t>
            </a:r>
            <a:endParaRPr lang="ru-RU" sz="2800" dirty="0"/>
          </a:p>
        </p:txBody>
      </p:sp>
      <p:sp>
        <p:nvSpPr>
          <p:cNvPr id="11" name="Прямоугольник 10"/>
          <p:cNvSpPr/>
          <p:nvPr/>
        </p:nvSpPr>
        <p:spPr>
          <a:xfrm>
            <a:off x="6777891" y="5841340"/>
            <a:ext cx="4970660" cy="830997"/>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uk-UA" dirty="0">
                <a:solidFill>
                  <a:srgbClr val="000000"/>
                </a:solidFill>
                <a:latin typeface="Times New Roman"/>
                <a:ea typeface="Times New Roman"/>
              </a:rPr>
              <a:t>Національна служба посе­редництва і примирення</a:t>
            </a:r>
            <a:endParaRPr lang="ru-RU" dirty="0"/>
          </a:p>
        </p:txBody>
      </p:sp>
      <p:cxnSp>
        <p:nvCxnSpPr>
          <p:cNvPr id="13" name="Прямая соединительная линия 12"/>
          <p:cNvCxnSpPr>
            <a:endCxn id="8" idx="3"/>
          </p:cNvCxnSpPr>
          <p:nvPr/>
        </p:nvCxnSpPr>
        <p:spPr>
          <a:xfrm flipH="1" flipV="1">
            <a:off x="3350883" y="3477937"/>
            <a:ext cx="3807401" cy="783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a:endCxn id="10" idx="3"/>
          </p:cNvCxnSpPr>
          <p:nvPr/>
        </p:nvCxnSpPr>
        <p:spPr>
          <a:xfrm flipH="1">
            <a:off x="5600371" y="4261073"/>
            <a:ext cx="1557913" cy="41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a:endCxn id="9" idx="0"/>
          </p:cNvCxnSpPr>
          <p:nvPr/>
        </p:nvCxnSpPr>
        <p:spPr>
          <a:xfrm flipH="1">
            <a:off x="5619024" y="4261074"/>
            <a:ext cx="1539260" cy="956627"/>
          </a:xfrm>
          <a:prstGeom prst="line">
            <a:avLst/>
          </a:prstGeom>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7158283" y="3183855"/>
            <a:ext cx="4209877" cy="107721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uk-UA" sz="3200" b="1" dirty="0">
                <a:solidFill>
                  <a:schemeClr val="tx2"/>
                </a:solidFill>
                <a:latin typeface="Times New Roman"/>
                <a:ea typeface="Times New Roman"/>
              </a:rPr>
              <a:t>органи, які сприяють примиренню сторін</a:t>
            </a:r>
            <a:endParaRPr lang="ru-RU" sz="3200" b="1" dirty="0">
              <a:solidFill>
                <a:schemeClr val="tx2"/>
              </a:solidFill>
            </a:endParaRPr>
          </a:p>
        </p:txBody>
      </p:sp>
      <p:cxnSp>
        <p:nvCxnSpPr>
          <p:cNvPr id="20" name="Прямая соединительная линия 19"/>
          <p:cNvCxnSpPr>
            <a:endCxn id="11" idx="0"/>
          </p:cNvCxnSpPr>
          <p:nvPr/>
        </p:nvCxnSpPr>
        <p:spPr>
          <a:xfrm>
            <a:off x="7158284" y="4261074"/>
            <a:ext cx="2104937" cy="15802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66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212" y="889000"/>
            <a:ext cx="4495800" cy="5969000"/>
          </a:xfrm>
          <a:prstGeom prst="rect">
            <a:avLst/>
          </a:prstGeom>
          <a:effectLst>
            <a:softEdge rad="127000"/>
          </a:effec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408612" y="913808"/>
            <a:ext cx="5254625" cy="489364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uk-UA" i="1" dirty="0">
                <a:solidFill>
                  <a:schemeClr val="tx2"/>
                </a:solidFill>
                <a:latin typeface="Times New Roman"/>
                <a:ea typeface="Times New Roman"/>
              </a:rPr>
              <a:t>Якщо примирна комісія і трудовий арбітраж мають чітко окреслену компетенцію і беруть участь у вирішенні спору в порядку і терміни, передбачені законом, то незалежний посередник і представники Національної служби посередництва і примирення можуть взяти участь у вирішенні спору у будь-який час. Законодавство не встановлює термінів і порядку їхньої роботи для сприяння сторонам у пошуках компромісу.</a:t>
            </a:r>
            <a:endParaRPr lang="ru-RU" dirty="0">
              <a:solidFill>
                <a:schemeClr val="tx2"/>
              </a:solidFill>
            </a:endParaRPr>
          </a:p>
        </p:txBody>
      </p:sp>
    </p:spTree>
    <p:extLst>
      <p:ext uri="{BB962C8B-B14F-4D97-AF65-F5344CB8AC3E}">
        <p14:creationId xmlns:p14="http://schemas.microsoft.com/office/powerpoint/2010/main" val="43477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Выгнутая влево стрелка 4"/>
          <p:cNvSpPr/>
          <p:nvPr/>
        </p:nvSpPr>
        <p:spPr>
          <a:xfrm flipH="1">
            <a:off x="8129326" y="1225540"/>
            <a:ext cx="838200" cy="990600"/>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2" y="3124200"/>
            <a:ext cx="4978400" cy="3733800"/>
          </a:xfrm>
          <a:prstGeom prst="rect">
            <a:avLst/>
          </a:prstGeom>
          <a:ln>
            <a:noFill/>
          </a:ln>
          <a:effectLst>
            <a:softEdge rad="112500"/>
          </a:effectLst>
        </p:spPr>
      </p:pic>
      <p:sp>
        <p:nvSpPr>
          <p:cNvPr id="3" name="Прямоугольник 2"/>
          <p:cNvSpPr/>
          <p:nvPr/>
        </p:nvSpPr>
        <p:spPr>
          <a:xfrm>
            <a:off x="2055812" y="2209800"/>
            <a:ext cx="7162801" cy="1631216"/>
          </a:xfrm>
          <a:prstGeom prst="rect">
            <a:avLst/>
          </a:prstGeom>
        </p:spPr>
        <p:txBody>
          <a:bodyPr wrap="square">
            <a:spAutoFit/>
          </a:bodyPr>
          <a:lstStyle/>
          <a:p>
            <a:pPr algn="ctr"/>
            <a:r>
              <a:rPr lang="uk-UA" sz="2000" dirty="0" smtClean="0">
                <a:solidFill>
                  <a:schemeClr val="tx2"/>
                </a:solidFill>
                <a:latin typeface="Times New Roman"/>
                <a:ea typeface="Times New Roman"/>
              </a:rPr>
              <a:t>у </a:t>
            </a:r>
            <a:r>
              <a:rPr lang="uk-UA" sz="2000" dirty="0">
                <a:solidFill>
                  <a:schemeClr val="tx2"/>
                </a:solidFill>
                <a:latin typeface="Times New Roman"/>
                <a:ea typeface="Times New Roman"/>
              </a:rPr>
              <a:t>випадках, якщо предметом колективного спору </a:t>
            </a:r>
            <a:r>
              <a:rPr lang="uk-UA" sz="2000" b="1" dirty="0">
                <a:solidFill>
                  <a:schemeClr val="tx2"/>
                </a:solidFill>
                <a:latin typeface="Times New Roman"/>
                <a:ea typeface="Times New Roman"/>
              </a:rPr>
              <a:t>є встановлення нових або зміна існуючих соціально-економічних умов праці та виробничого побуту або укладення чи зміна колективного договору чи угоди, </a:t>
            </a:r>
            <a:r>
              <a:rPr lang="uk-UA" sz="2000" dirty="0">
                <a:solidFill>
                  <a:schemeClr val="tx2"/>
                </a:solidFill>
                <a:latin typeface="Times New Roman"/>
                <a:ea typeface="Times New Roman"/>
              </a:rPr>
              <a:t>цей спір розглядається примирною комісією. </a:t>
            </a:r>
            <a:endParaRPr lang="ru-RU" sz="2000" dirty="0">
              <a:solidFill>
                <a:schemeClr val="tx2"/>
              </a:solidFill>
            </a:endParaRPr>
          </a:p>
        </p:txBody>
      </p:sp>
      <p:sp>
        <p:nvSpPr>
          <p:cNvPr id="4" name="Прямоугольник 3"/>
          <p:cNvSpPr/>
          <p:nvPr/>
        </p:nvSpPr>
        <p:spPr>
          <a:xfrm>
            <a:off x="2055812" y="520511"/>
            <a:ext cx="6092825" cy="138499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uk-UA" sz="2800" b="1" i="1" dirty="0">
                <a:solidFill>
                  <a:srgbClr val="C00000"/>
                </a:solidFill>
                <a:latin typeface="Times New Roman"/>
                <a:ea typeface="Times New Roman"/>
              </a:rPr>
              <a:t>Відповідно до Закону України "Про порядок вирішення колективних трудових спорів (конфліктів)" </a:t>
            </a:r>
            <a:endParaRPr lang="ru-RU" sz="2800" b="1" dirty="0">
              <a:solidFill>
                <a:srgbClr val="C00000"/>
              </a:solidFill>
            </a:endParaRPr>
          </a:p>
        </p:txBody>
      </p:sp>
      <p:sp>
        <p:nvSpPr>
          <p:cNvPr id="6" name="Прямоугольник 5"/>
          <p:cNvSpPr/>
          <p:nvPr/>
        </p:nvSpPr>
        <p:spPr>
          <a:xfrm>
            <a:off x="9599612" y="2286000"/>
            <a:ext cx="2262869" cy="1077218"/>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uk-UA" sz="3200" b="1" i="1" dirty="0">
                <a:solidFill>
                  <a:schemeClr val="bg1"/>
                </a:solidFill>
                <a:latin typeface="Times New Roman"/>
                <a:ea typeface="Times New Roman"/>
              </a:rPr>
              <a:t>Примирна комі­сія </a:t>
            </a:r>
            <a:endParaRPr lang="ru-RU" sz="3200" b="1" dirty="0">
              <a:solidFill>
                <a:schemeClr val="bg1"/>
              </a:solidFill>
            </a:endParaRPr>
          </a:p>
        </p:txBody>
      </p:sp>
      <p:sp>
        <p:nvSpPr>
          <p:cNvPr id="7" name="Прямоугольник 6"/>
          <p:cNvSpPr/>
          <p:nvPr/>
        </p:nvSpPr>
        <p:spPr>
          <a:xfrm>
            <a:off x="7161213" y="4038600"/>
            <a:ext cx="4380706" cy="2677656"/>
          </a:xfrm>
          <a:prstGeom prst="rect">
            <a:avLst/>
          </a:prstGeom>
        </p:spPr>
        <p:txBody>
          <a:bodyPr wrap="square">
            <a:spAutoFit/>
          </a:bodyPr>
          <a:lstStyle/>
          <a:p>
            <a:pPr algn="ctr"/>
            <a:r>
              <a:rPr lang="uk-UA" dirty="0">
                <a:solidFill>
                  <a:schemeClr val="tx2"/>
                </a:solidFill>
                <a:latin typeface="Times New Roman"/>
                <a:ea typeface="Times New Roman"/>
              </a:rPr>
              <a:t>це орган, який утворюється сторонами колективного трудового спору і складається з їхніх представників, метою якого є вироблення рішення, що може задовольнити сторони колективного трудового спору</a:t>
            </a:r>
            <a:endParaRPr lang="ru-RU" dirty="0">
              <a:solidFill>
                <a:schemeClr val="tx2"/>
              </a:solidFill>
            </a:endParaRPr>
          </a:p>
        </p:txBody>
      </p:sp>
      <p:sp>
        <p:nvSpPr>
          <p:cNvPr id="8" name="Стрелка вниз 7"/>
          <p:cNvSpPr/>
          <p:nvPr/>
        </p:nvSpPr>
        <p:spPr>
          <a:xfrm>
            <a:off x="9904412" y="3505200"/>
            <a:ext cx="990600" cy="5334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9663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82" y="4424547"/>
            <a:ext cx="3244603" cy="2433453"/>
          </a:xfrm>
          <a:prstGeom prst="rect">
            <a:avLst/>
          </a:prstGeom>
        </p:spPr>
      </p:pic>
      <p:sp>
        <p:nvSpPr>
          <p:cNvPr id="2" name="Прямоугольник 1"/>
          <p:cNvSpPr/>
          <p:nvPr/>
        </p:nvSpPr>
        <p:spPr>
          <a:xfrm>
            <a:off x="2110746" y="319206"/>
            <a:ext cx="8098466"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uk-UA" dirty="0">
                <a:solidFill>
                  <a:schemeClr val="tx2"/>
                </a:solidFill>
                <a:latin typeface="Times New Roman"/>
                <a:ea typeface="Times New Roman"/>
              </a:rPr>
              <a:t>Залежно від рівня спору Закон встановлює різні терміни утворення примирної </a:t>
            </a:r>
            <a:r>
              <a:rPr lang="uk-UA" dirty="0" smtClean="0">
                <a:solidFill>
                  <a:schemeClr val="tx2"/>
                </a:solidFill>
                <a:latin typeface="Times New Roman"/>
                <a:ea typeface="Times New Roman"/>
              </a:rPr>
              <a:t>комісії</a:t>
            </a:r>
            <a:r>
              <a:rPr lang="uk-UA" dirty="0">
                <a:solidFill>
                  <a:schemeClr val="tx2"/>
                </a:solidFill>
                <a:latin typeface="Times New Roman"/>
                <a:ea typeface="Times New Roman"/>
              </a:rPr>
              <a:t>:</a:t>
            </a:r>
            <a:endParaRPr lang="ru-RU" dirty="0">
              <a:solidFill>
                <a:schemeClr val="tx2"/>
              </a:solidFill>
            </a:endParaRPr>
          </a:p>
        </p:txBody>
      </p:sp>
      <p:sp>
        <p:nvSpPr>
          <p:cNvPr id="4" name="Овал 3"/>
          <p:cNvSpPr/>
          <p:nvPr/>
        </p:nvSpPr>
        <p:spPr>
          <a:xfrm>
            <a:off x="7237412" y="1722014"/>
            <a:ext cx="3810000" cy="838200"/>
          </a:xfrm>
          <a:prstGeom prst="ellipse">
            <a:avLst/>
          </a:prstGeom>
          <a:solidFill>
            <a:schemeClr val="bg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ru-RU" b="1" dirty="0">
                <a:solidFill>
                  <a:schemeClr val="tx2"/>
                </a:solidFill>
              </a:rPr>
              <a:t>у 3-денний </a:t>
            </a:r>
            <a:r>
              <a:rPr lang="ru-RU" b="1" dirty="0" err="1">
                <a:solidFill>
                  <a:schemeClr val="tx2"/>
                </a:solidFill>
              </a:rPr>
              <a:t>термін</a:t>
            </a:r>
            <a:endParaRPr lang="ru-RU" b="1" dirty="0">
              <a:solidFill>
                <a:schemeClr val="tx2"/>
              </a:solidFill>
            </a:endParaRPr>
          </a:p>
        </p:txBody>
      </p:sp>
      <p:sp>
        <p:nvSpPr>
          <p:cNvPr id="5" name="Овал 4"/>
          <p:cNvSpPr/>
          <p:nvPr/>
        </p:nvSpPr>
        <p:spPr>
          <a:xfrm>
            <a:off x="6246812" y="3352800"/>
            <a:ext cx="3810000" cy="914400"/>
          </a:xfrm>
          <a:prstGeom prst="ellipse">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2"/>
                </a:solidFill>
              </a:rPr>
              <a:t>у 5-денний </a:t>
            </a:r>
            <a:r>
              <a:rPr lang="ru-RU" b="1" dirty="0" err="1">
                <a:solidFill>
                  <a:schemeClr val="tx2"/>
                </a:solidFill>
              </a:rPr>
              <a:t>термін</a:t>
            </a:r>
            <a:endParaRPr lang="ru-RU" b="1" dirty="0">
              <a:solidFill>
                <a:schemeClr val="tx2"/>
              </a:solidFill>
            </a:endParaRPr>
          </a:p>
        </p:txBody>
      </p:sp>
      <p:sp>
        <p:nvSpPr>
          <p:cNvPr id="6" name="Овал 5"/>
          <p:cNvSpPr/>
          <p:nvPr/>
        </p:nvSpPr>
        <p:spPr>
          <a:xfrm>
            <a:off x="7389812" y="4648200"/>
            <a:ext cx="4262069" cy="2057400"/>
          </a:xfrm>
          <a:prstGeom prst="ellipse">
            <a:avLst/>
          </a:prstGeo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solidFill>
              </a:rPr>
              <a:t>у 10-денний </a:t>
            </a:r>
            <a:r>
              <a:rPr lang="ru-RU" sz="2000" b="1" dirty="0" err="1">
                <a:solidFill>
                  <a:schemeClr val="tx2"/>
                </a:solidFill>
              </a:rPr>
              <a:t>термін</a:t>
            </a:r>
            <a:r>
              <a:rPr lang="ru-RU" sz="2000" b="1" dirty="0">
                <a:solidFill>
                  <a:schemeClr val="tx2"/>
                </a:solidFill>
              </a:rPr>
              <a:t> з моменту </a:t>
            </a:r>
            <a:r>
              <a:rPr lang="ru-RU" sz="2000" b="1" dirty="0" err="1">
                <a:solidFill>
                  <a:schemeClr val="tx2"/>
                </a:solidFill>
              </a:rPr>
              <a:t>виникнення</a:t>
            </a:r>
            <a:r>
              <a:rPr lang="ru-RU" sz="2000" b="1" dirty="0">
                <a:solidFill>
                  <a:schemeClr val="tx2"/>
                </a:solidFill>
              </a:rPr>
              <a:t> </a:t>
            </a:r>
            <a:r>
              <a:rPr lang="ru-RU" sz="2000" b="1" dirty="0" err="1">
                <a:solidFill>
                  <a:schemeClr val="tx2"/>
                </a:solidFill>
              </a:rPr>
              <a:t>колективного</a:t>
            </a:r>
            <a:r>
              <a:rPr lang="ru-RU" sz="2000" b="1" dirty="0">
                <a:solidFill>
                  <a:schemeClr val="tx2"/>
                </a:solidFill>
              </a:rPr>
              <a:t> трудового спору</a:t>
            </a:r>
          </a:p>
        </p:txBody>
      </p:sp>
      <p:sp>
        <p:nvSpPr>
          <p:cNvPr id="7" name="Прямоугольник 6"/>
          <p:cNvSpPr/>
          <p:nvPr/>
        </p:nvSpPr>
        <p:spPr>
          <a:xfrm>
            <a:off x="1903412" y="1799510"/>
            <a:ext cx="3595408" cy="523220"/>
          </a:xfrm>
          <a:prstGeom prst="rect">
            <a:avLst/>
          </a:prstGeom>
          <a:solidFill>
            <a:schemeClr val="bg2">
              <a:lumMod val="90000"/>
            </a:schemeClr>
          </a:solidFill>
          <a:ln w="57150">
            <a:solidFill>
              <a:schemeClr val="tx2"/>
            </a:solidFill>
          </a:ln>
        </p:spPr>
        <p:txBody>
          <a:bodyPr wrap="none">
            <a:spAutoFit/>
          </a:bodyPr>
          <a:lstStyle/>
          <a:p>
            <a:pPr algn="ctr"/>
            <a:r>
              <a:rPr lang="uk-UA" sz="2800" dirty="0">
                <a:solidFill>
                  <a:schemeClr val="tx2"/>
                </a:solidFill>
                <a:latin typeface="Times New Roman"/>
                <a:ea typeface="Times New Roman"/>
              </a:rPr>
              <a:t>на виробничому рівні </a:t>
            </a:r>
            <a:endParaRPr lang="ru-RU" sz="2800" dirty="0">
              <a:solidFill>
                <a:schemeClr val="tx2"/>
              </a:solidFill>
            </a:endParaRPr>
          </a:p>
        </p:txBody>
      </p:sp>
      <p:sp>
        <p:nvSpPr>
          <p:cNvPr id="8" name="Прямоугольник 7"/>
          <p:cNvSpPr/>
          <p:nvPr/>
        </p:nvSpPr>
        <p:spPr>
          <a:xfrm>
            <a:off x="762000" y="3436203"/>
            <a:ext cx="3832293" cy="830997"/>
          </a:xfrm>
          <a:prstGeom prst="rect">
            <a:avLst/>
          </a:prstGeom>
          <a:solidFill>
            <a:schemeClr val="accent2">
              <a:lumMod val="60000"/>
              <a:lumOff val="40000"/>
            </a:schemeClr>
          </a:solidFill>
          <a:ln w="57150">
            <a:solidFill>
              <a:schemeClr val="tx2"/>
            </a:solidFill>
          </a:ln>
        </p:spPr>
        <p:txBody>
          <a:bodyPr wrap="square">
            <a:spAutoFit/>
          </a:bodyPr>
          <a:lstStyle/>
          <a:p>
            <a:pPr algn="ctr"/>
            <a:r>
              <a:rPr lang="uk-UA" dirty="0">
                <a:solidFill>
                  <a:schemeClr val="tx2"/>
                </a:solidFill>
                <a:latin typeface="Times New Roman"/>
                <a:ea typeface="Times New Roman"/>
              </a:rPr>
              <a:t>на галузевому або територіальному рівні </a:t>
            </a:r>
            <a:endParaRPr lang="ru-RU" dirty="0">
              <a:solidFill>
                <a:schemeClr val="tx2"/>
              </a:solidFill>
            </a:endParaRPr>
          </a:p>
        </p:txBody>
      </p:sp>
      <p:sp>
        <p:nvSpPr>
          <p:cNvPr id="9" name="Прямоугольник 8"/>
          <p:cNvSpPr/>
          <p:nvPr/>
        </p:nvSpPr>
        <p:spPr>
          <a:xfrm>
            <a:off x="3046412" y="5451349"/>
            <a:ext cx="3318601" cy="461665"/>
          </a:xfrm>
          <a:prstGeom prst="rect">
            <a:avLst/>
          </a:prstGeom>
          <a:solidFill>
            <a:schemeClr val="accent3">
              <a:lumMod val="40000"/>
              <a:lumOff val="60000"/>
            </a:schemeClr>
          </a:solidFill>
          <a:ln w="57150">
            <a:solidFill>
              <a:schemeClr val="tx2"/>
            </a:solidFill>
          </a:ln>
        </p:spPr>
        <p:txBody>
          <a:bodyPr wrap="none">
            <a:spAutoFit/>
          </a:bodyPr>
          <a:lstStyle/>
          <a:p>
            <a:pPr algn="ctr"/>
            <a:r>
              <a:rPr lang="uk-UA" dirty="0">
                <a:solidFill>
                  <a:schemeClr val="tx2"/>
                </a:solidFill>
                <a:latin typeface="Times New Roman"/>
                <a:ea typeface="Times New Roman"/>
              </a:rPr>
              <a:t>на національному рівні </a:t>
            </a:r>
            <a:endParaRPr lang="ru-RU" dirty="0">
              <a:solidFill>
                <a:schemeClr val="tx2"/>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01"/>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Прямая со стрелкой 10"/>
          <p:cNvCxnSpPr>
            <a:stCxn id="7" idx="3"/>
          </p:cNvCxnSpPr>
          <p:nvPr/>
        </p:nvCxnSpPr>
        <p:spPr>
          <a:xfrm>
            <a:off x="5498820" y="2061120"/>
            <a:ext cx="143379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8" idx="3"/>
          </p:cNvCxnSpPr>
          <p:nvPr/>
        </p:nvCxnSpPr>
        <p:spPr>
          <a:xfrm flipV="1">
            <a:off x="4594293" y="3851701"/>
            <a:ext cx="156568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9" idx="3"/>
          </p:cNvCxnSpPr>
          <p:nvPr/>
        </p:nvCxnSpPr>
        <p:spPr>
          <a:xfrm flipV="1">
            <a:off x="6365013" y="5682181"/>
            <a:ext cx="1024799"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8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9955" y="1954658"/>
            <a:ext cx="5332414" cy="2666207"/>
          </a:xfrm>
          <a:prstGeom prst="rect">
            <a:avLst/>
          </a:prstGeom>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51012" y="169592"/>
            <a:ext cx="9829800"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0"/>
              </a:spcAft>
              <a:tabLst>
                <a:tab pos="3381375" algn="l"/>
              </a:tabLst>
            </a:pPr>
            <a:r>
              <a:rPr lang="uk-UA" b="1" dirty="0">
                <a:solidFill>
                  <a:schemeClr val="tx2"/>
                </a:solidFill>
                <a:latin typeface="Times New Roman"/>
                <a:ea typeface="Times New Roman"/>
              </a:rPr>
              <a:t>Ініціатором утворення комісії </a:t>
            </a:r>
            <a:r>
              <a:rPr lang="uk-UA" dirty="0">
                <a:solidFill>
                  <a:schemeClr val="tx2"/>
                </a:solidFill>
                <a:latin typeface="Times New Roman"/>
                <a:ea typeface="Times New Roman"/>
              </a:rPr>
              <a:t>може бути будь-яка сторона. Вона звертається до іншої сторони </a:t>
            </a:r>
            <a:r>
              <a:rPr lang="uk-UA" u="sng" dirty="0">
                <a:solidFill>
                  <a:schemeClr val="tx2"/>
                </a:solidFill>
                <a:latin typeface="Times New Roman"/>
                <a:ea typeface="Times New Roman"/>
              </a:rPr>
              <a:t>з письмовою заявою</a:t>
            </a:r>
            <a:r>
              <a:rPr lang="uk-UA" dirty="0">
                <a:solidFill>
                  <a:schemeClr val="tx2"/>
                </a:solidFill>
                <a:latin typeface="Times New Roman"/>
                <a:ea typeface="Times New Roman"/>
              </a:rPr>
              <a:t>. Рішення про встановлення кількості представників сторін визначається ними спільно і оформляється відповідним протоколом.</a:t>
            </a:r>
            <a:endParaRPr lang="ru-RU" sz="1400" dirty="0">
              <a:solidFill>
                <a:schemeClr val="tx2"/>
              </a:solidFill>
              <a:effectLst/>
              <a:latin typeface="Times New Roman"/>
              <a:ea typeface="Times New Roman"/>
            </a:endParaRPr>
          </a:p>
        </p:txBody>
      </p:sp>
      <p:sp>
        <p:nvSpPr>
          <p:cNvPr id="3" name="Прямоугольник 2"/>
          <p:cNvSpPr/>
          <p:nvPr/>
        </p:nvSpPr>
        <p:spPr>
          <a:xfrm>
            <a:off x="296732" y="2133600"/>
            <a:ext cx="6561267" cy="2308324"/>
          </a:xfrm>
          <a:prstGeom prst="rect">
            <a:avLst/>
          </a:prstGeom>
        </p:spPr>
        <p:txBody>
          <a:bodyPr wrap="square">
            <a:spAutoFit/>
          </a:bodyPr>
          <a:lstStyle/>
          <a:p>
            <a:pPr algn="just">
              <a:spcAft>
                <a:spcPts val="0"/>
              </a:spcAft>
              <a:tabLst>
                <a:tab pos="3381375" algn="l"/>
              </a:tabLst>
            </a:pPr>
            <a:r>
              <a:rPr lang="uk-UA" dirty="0">
                <a:solidFill>
                  <a:schemeClr val="tx2"/>
                </a:solidFill>
                <a:latin typeface="Times New Roman"/>
                <a:ea typeface="Times New Roman"/>
              </a:rPr>
              <a:t>Сторони самостійно визначають порядок делегування пред­ставників до комісії, персональний склад представників та їхні повноваження. Делегування представників сторін до комісії оформляється відповідним рішенням кожної сторони</a:t>
            </a:r>
            <a:r>
              <a:rPr lang="uk-UA" dirty="0" smtClean="0">
                <a:solidFill>
                  <a:schemeClr val="tx2"/>
                </a:solidFill>
                <a:latin typeface="Times New Roman"/>
                <a:ea typeface="Times New Roman"/>
              </a:rPr>
              <a:t>.</a:t>
            </a:r>
            <a:endParaRPr lang="ru-RU" sz="1400" dirty="0">
              <a:solidFill>
                <a:schemeClr val="tx2"/>
              </a:solidFill>
              <a:latin typeface="Times New Roman"/>
              <a:ea typeface="Times New Roman"/>
            </a:endParaRPr>
          </a:p>
        </p:txBody>
      </p:sp>
      <p:sp>
        <p:nvSpPr>
          <p:cNvPr id="4" name="Овал 3"/>
          <p:cNvSpPr/>
          <p:nvPr/>
        </p:nvSpPr>
        <p:spPr>
          <a:xfrm>
            <a:off x="303212" y="5105400"/>
            <a:ext cx="5410200" cy="13716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rgbClr val="000000"/>
                </a:solidFill>
                <a:latin typeface="Times New Roman"/>
                <a:ea typeface="Times New Roman"/>
              </a:rPr>
              <a:t>Основним завданням примирної комісії є </a:t>
            </a:r>
            <a:endParaRPr lang="ru-RU" b="1" dirty="0"/>
          </a:p>
        </p:txBody>
      </p:sp>
      <p:sp>
        <p:nvSpPr>
          <p:cNvPr id="5" name="Прямоугольник 4"/>
          <p:cNvSpPr/>
          <p:nvPr/>
        </p:nvSpPr>
        <p:spPr>
          <a:xfrm>
            <a:off x="6857999" y="4907340"/>
            <a:ext cx="4722813" cy="1569660"/>
          </a:xfrm>
          <a:prstGeom prst="rect">
            <a:avLst/>
          </a:prstGeom>
        </p:spPr>
        <p:txBody>
          <a:bodyPr wrap="square">
            <a:spAutoFit/>
          </a:bodyPr>
          <a:lstStyle/>
          <a:p>
            <a:pPr lvl="0" algn="ctr">
              <a:tabLst>
                <a:tab pos="3381375" algn="l"/>
              </a:tabLst>
            </a:pPr>
            <a:r>
              <a:rPr lang="uk-UA" dirty="0">
                <a:solidFill>
                  <a:srgbClr val="000000"/>
                </a:solidFill>
                <a:latin typeface="Times New Roman"/>
                <a:ea typeface="Times New Roman"/>
              </a:rPr>
              <a:t>вироблення рішен­ня, що може задовольнити сторони колективного трудового спору (конфлікту</a:t>
            </a:r>
            <a:r>
              <a:rPr lang="uk-UA" dirty="0" smtClean="0">
                <a:solidFill>
                  <a:srgbClr val="000000"/>
                </a:solidFill>
                <a:latin typeface="Times New Roman"/>
                <a:ea typeface="Times New Roman"/>
              </a:rPr>
              <a:t>)</a:t>
            </a:r>
            <a:endParaRPr lang="ru-RU" sz="1400" dirty="0">
              <a:solidFill>
                <a:srgbClr val="000000"/>
              </a:solidFill>
              <a:latin typeface="Times New Roman"/>
              <a:ea typeface="Times New Roman"/>
            </a:endParaRPr>
          </a:p>
        </p:txBody>
      </p:sp>
      <p:sp>
        <p:nvSpPr>
          <p:cNvPr id="6" name="Стрелка вправо 5"/>
          <p:cNvSpPr/>
          <p:nvPr/>
        </p:nvSpPr>
        <p:spPr>
          <a:xfrm>
            <a:off x="5865812" y="5486400"/>
            <a:ext cx="800100" cy="685800"/>
          </a:xfrm>
          <a:prstGeom prst="right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8633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2212" y="895310"/>
            <a:ext cx="2744787" cy="27447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 y="24809"/>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51012" y="152400"/>
            <a:ext cx="10058400"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tabLst>
                <a:tab pos="3381375" algn="l"/>
              </a:tabLst>
            </a:pPr>
            <a:r>
              <a:rPr lang="uk-UA" sz="2000" dirty="0">
                <a:solidFill>
                  <a:schemeClr val="tx2"/>
                </a:solidFill>
                <a:latin typeface="Times New Roman"/>
                <a:ea typeface="Times New Roman"/>
              </a:rPr>
              <a:t>Організаційне та матеріально-технічне забезпечення роботи примирної комісії здійснюється за домовленістю сторін, а якщо сторони про це не домовились, то в рівних частках</a:t>
            </a:r>
            <a:r>
              <a:rPr lang="uk-UA" sz="2000" dirty="0" smtClean="0">
                <a:solidFill>
                  <a:schemeClr val="tx2"/>
                </a:solidFill>
                <a:latin typeface="Times New Roman"/>
                <a:ea typeface="Times New Roman"/>
              </a:rPr>
              <a:t>.</a:t>
            </a:r>
            <a:endParaRPr lang="ru-RU" sz="1200" dirty="0">
              <a:solidFill>
                <a:schemeClr val="tx2"/>
              </a:solidFill>
              <a:latin typeface="Times New Roman"/>
              <a:ea typeface="Times New Roman"/>
            </a:endParaRPr>
          </a:p>
        </p:txBody>
      </p:sp>
      <p:sp>
        <p:nvSpPr>
          <p:cNvPr id="3" name="Прямоугольник 2"/>
          <p:cNvSpPr/>
          <p:nvPr/>
        </p:nvSpPr>
        <p:spPr>
          <a:xfrm>
            <a:off x="227012" y="1676400"/>
            <a:ext cx="6092825" cy="1200329"/>
          </a:xfrm>
          <a:prstGeom prst="rect">
            <a:avLst/>
          </a:prstGeom>
        </p:spPr>
        <p:txBody>
          <a:bodyPr>
            <a:spAutoFit/>
          </a:bodyPr>
          <a:lstStyle/>
          <a:p>
            <a:pPr lvl="0" algn="ctr">
              <a:tabLst>
                <a:tab pos="3381375" algn="l"/>
              </a:tabLst>
            </a:pPr>
            <a:r>
              <a:rPr lang="uk-UA" dirty="0">
                <a:solidFill>
                  <a:srgbClr val="000000"/>
                </a:solidFill>
                <a:latin typeface="Times New Roman"/>
                <a:ea typeface="Times New Roman"/>
              </a:rPr>
              <a:t>Відповідно до Закону </a:t>
            </a:r>
            <a:r>
              <a:rPr lang="uk-UA" b="1" dirty="0">
                <a:solidFill>
                  <a:srgbClr val="000000"/>
                </a:solidFill>
                <a:latin typeface="Times New Roman"/>
                <a:ea typeface="Times New Roman"/>
              </a:rPr>
              <a:t>комісія повинна розглянути спір і прийняти рішення у такі терміни</a:t>
            </a:r>
            <a:r>
              <a:rPr lang="uk-UA" dirty="0" smtClean="0">
                <a:solidFill>
                  <a:srgbClr val="000000"/>
                </a:solidFill>
                <a:latin typeface="Times New Roman"/>
                <a:ea typeface="Times New Roman"/>
              </a:rPr>
              <a:t>:</a:t>
            </a:r>
            <a:endParaRPr lang="ru-RU" sz="1400" dirty="0">
              <a:solidFill>
                <a:srgbClr val="000000"/>
              </a:solidFill>
              <a:latin typeface="Times New Roman"/>
              <a:ea typeface="Times New Roman"/>
            </a:endParaRPr>
          </a:p>
        </p:txBody>
      </p:sp>
      <p:sp>
        <p:nvSpPr>
          <p:cNvPr id="4" name="Прямоугольник 3"/>
          <p:cNvSpPr/>
          <p:nvPr/>
        </p:nvSpPr>
        <p:spPr>
          <a:xfrm>
            <a:off x="1370012" y="3213263"/>
            <a:ext cx="4037644"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uk-UA" dirty="0">
                <a:solidFill>
                  <a:srgbClr val="000000"/>
                </a:solidFill>
                <a:latin typeface="Times New Roman"/>
                <a:ea typeface="Times New Roman"/>
              </a:rPr>
              <a:t>виробнича примирна комісія </a:t>
            </a:r>
            <a:endParaRPr lang="ru-RU" dirty="0"/>
          </a:p>
        </p:txBody>
      </p:sp>
      <p:sp>
        <p:nvSpPr>
          <p:cNvPr id="5" name="Прямоугольник 4"/>
          <p:cNvSpPr/>
          <p:nvPr/>
        </p:nvSpPr>
        <p:spPr>
          <a:xfrm>
            <a:off x="7068458" y="3308265"/>
            <a:ext cx="3379680" cy="461665"/>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uk-UA" dirty="0">
                <a:solidFill>
                  <a:srgbClr val="000000"/>
                </a:solidFill>
                <a:latin typeface="Times New Roman"/>
                <a:ea typeface="Times New Roman"/>
              </a:rPr>
              <a:t>у 5-денний термін</a:t>
            </a:r>
            <a:endParaRPr lang="ru-RU" dirty="0"/>
          </a:p>
        </p:txBody>
      </p:sp>
      <p:sp>
        <p:nvSpPr>
          <p:cNvPr id="6" name="Прямоугольник 5"/>
          <p:cNvSpPr/>
          <p:nvPr/>
        </p:nvSpPr>
        <p:spPr>
          <a:xfrm>
            <a:off x="1370012" y="4114800"/>
            <a:ext cx="4037644"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uk-UA" dirty="0">
                <a:solidFill>
                  <a:srgbClr val="000000"/>
                </a:solidFill>
                <a:latin typeface="Times New Roman"/>
                <a:ea typeface="Times New Roman"/>
              </a:rPr>
              <a:t>галузева або територіальна примирна комісія </a:t>
            </a:r>
            <a:endParaRPr lang="ru-RU" dirty="0"/>
          </a:p>
        </p:txBody>
      </p:sp>
      <p:sp>
        <p:nvSpPr>
          <p:cNvPr id="7" name="Прямоугольник 6"/>
          <p:cNvSpPr/>
          <p:nvPr/>
        </p:nvSpPr>
        <p:spPr>
          <a:xfrm>
            <a:off x="7068458" y="4299465"/>
            <a:ext cx="3379680" cy="461665"/>
          </a:xfrm>
          <a:prstGeom prst="rect">
            <a:avLst/>
          </a:prstGeom>
          <a:solidFill>
            <a:schemeClr val="accent2"/>
          </a:solidFill>
          <a:ln>
            <a:solidFill>
              <a:schemeClr val="accent1"/>
            </a:solidFill>
          </a:ln>
        </p:spPr>
        <p:txBody>
          <a:bodyPr wrap="square">
            <a:spAutoFit/>
          </a:bodyPr>
          <a:lstStyle/>
          <a:p>
            <a:pPr algn="ctr"/>
            <a:r>
              <a:rPr lang="uk-UA" dirty="0">
                <a:solidFill>
                  <a:srgbClr val="000000"/>
                </a:solidFill>
                <a:latin typeface="Times New Roman"/>
                <a:ea typeface="Times New Roman"/>
              </a:rPr>
              <a:t>у 10-денний термін</a:t>
            </a:r>
            <a:endParaRPr lang="ru-RU" dirty="0"/>
          </a:p>
        </p:txBody>
      </p:sp>
      <p:sp>
        <p:nvSpPr>
          <p:cNvPr id="8" name="Прямоугольник 7"/>
          <p:cNvSpPr/>
          <p:nvPr/>
        </p:nvSpPr>
        <p:spPr>
          <a:xfrm>
            <a:off x="1370013" y="5457126"/>
            <a:ext cx="4037644"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uk-UA" dirty="0">
                <a:solidFill>
                  <a:srgbClr val="000000"/>
                </a:solidFill>
                <a:latin typeface="Times New Roman"/>
                <a:ea typeface="Times New Roman"/>
              </a:rPr>
              <a:t>національна примирна комісія </a:t>
            </a:r>
            <a:endParaRPr lang="ru-RU" dirty="0"/>
          </a:p>
        </p:txBody>
      </p:sp>
      <p:sp>
        <p:nvSpPr>
          <p:cNvPr id="9" name="Прямоугольник 8"/>
          <p:cNvSpPr/>
          <p:nvPr/>
        </p:nvSpPr>
        <p:spPr>
          <a:xfrm>
            <a:off x="7095223" y="5322584"/>
            <a:ext cx="3352915" cy="1200329"/>
          </a:xfrm>
          <a:prstGeom prst="rect">
            <a:avLst/>
          </a:prstGeom>
          <a:solidFill>
            <a:schemeClr val="accent2"/>
          </a:solidFill>
          <a:ln>
            <a:solidFill>
              <a:schemeClr val="accent1"/>
            </a:solidFill>
          </a:ln>
        </p:spPr>
        <p:txBody>
          <a:bodyPr wrap="square">
            <a:spAutoFit/>
          </a:bodyPr>
          <a:lstStyle/>
          <a:p>
            <a:pPr lvl="0" algn="ctr">
              <a:tabLst>
                <a:tab pos="3381375" algn="l"/>
              </a:tabLst>
            </a:pPr>
            <a:r>
              <a:rPr lang="uk-UA" dirty="0">
                <a:solidFill>
                  <a:srgbClr val="000000"/>
                </a:solidFill>
                <a:latin typeface="Times New Roman"/>
                <a:ea typeface="Times New Roman"/>
              </a:rPr>
              <a:t>у 15-денний термін з моменту утворення комісії</a:t>
            </a:r>
            <a:endParaRPr lang="ru-RU" sz="1400" dirty="0">
              <a:solidFill>
                <a:srgbClr val="000000"/>
              </a:solidFill>
              <a:latin typeface="Times New Roman"/>
              <a:ea typeface="Times New Roman"/>
            </a:endParaRPr>
          </a:p>
        </p:txBody>
      </p:sp>
      <p:cxnSp>
        <p:nvCxnSpPr>
          <p:cNvPr id="11" name="Прямая соединительная линия 10"/>
          <p:cNvCxnSpPr/>
          <p:nvPr/>
        </p:nvCxnSpPr>
        <p:spPr>
          <a:xfrm>
            <a:off x="684212" y="2514600"/>
            <a:ext cx="0" cy="3358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endCxn id="8" idx="1"/>
          </p:cNvCxnSpPr>
          <p:nvPr/>
        </p:nvCxnSpPr>
        <p:spPr>
          <a:xfrm>
            <a:off x="684212" y="5872624"/>
            <a:ext cx="685801"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endCxn id="6" idx="1"/>
          </p:cNvCxnSpPr>
          <p:nvPr/>
        </p:nvCxnSpPr>
        <p:spPr>
          <a:xfrm>
            <a:off x="684212" y="4530297"/>
            <a:ext cx="685800"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endCxn id="4" idx="1"/>
          </p:cNvCxnSpPr>
          <p:nvPr/>
        </p:nvCxnSpPr>
        <p:spPr>
          <a:xfrm>
            <a:off x="684212" y="3444095"/>
            <a:ext cx="6858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Стрелка вправо 17"/>
          <p:cNvSpPr/>
          <p:nvPr/>
        </p:nvSpPr>
        <p:spPr>
          <a:xfrm>
            <a:off x="5407657" y="3423682"/>
            <a:ext cx="1660801" cy="23083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право 18"/>
          <p:cNvSpPr/>
          <p:nvPr/>
        </p:nvSpPr>
        <p:spPr>
          <a:xfrm>
            <a:off x="5407657" y="4419600"/>
            <a:ext cx="1660801" cy="2286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право 19"/>
          <p:cNvSpPr/>
          <p:nvPr/>
        </p:nvSpPr>
        <p:spPr>
          <a:xfrm>
            <a:off x="5407656" y="5791200"/>
            <a:ext cx="1660801" cy="26309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9945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809"/>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827212" y="428179"/>
            <a:ext cx="10058400" cy="830997"/>
          </a:xfrm>
          <a:prstGeom prst="rect">
            <a:avLst/>
          </a:prstGeom>
        </p:spPr>
        <p:txBody>
          <a:bodyPr wrap="square">
            <a:spAutoFit/>
          </a:bodyPr>
          <a:lstStyle/>
          <a:p>
            <a:pPr algn="ctr">
              <a:spcAft>
                <a:spcPts val="0"/>
              </a:spcAft>
              <a:tabLst>
                <a:tab pos="3381375" algn="l"/>
              </a:tabLst>
            </a:pPr>
            <a:r>
              <a:rPr lang="uk-UA" dirty="0">
                <a:solidFill>
                  <a:schemeClr val="tx2"/>
                </a:solidFill>
                <a:latin typeface="Times New Roman"/>
                <a:ea typeface="Times New Roman"/>
              </a:rPr>
              <a:t>За згодою сторін спору ці терміни можуть бути продовжені. Моментом утворення комісії є делегування сторонами своїх представників до комісії</a:t>
            </a:r>
            <a:r>
              <a:rPr lang="uk-UA" dirty="0" smtClean="0">
                <a:solidFill>
                  <a:schemeClr val="tx2"/>
                </a:solidFill>
                <a:latin typeface="Times New Roman"/>
                <a:ea typeface="Times New Roman"/>
              </a:rPr>
              <a:t>.</a:t>
            </a:r>
            <a:endParaRPr lang="ru-RU" sz="1400" dirty="0">
              <a:solidFill>
                <a:schemeClr val="tx2"/>
              </a:solidFill>
              <a:latin typeface="Times New Roman"/>
              <a:ea typeface="Times New Roman"/>
            </a:endParaRPr>
          </a:p>
        </p:txBody>
      </p:sp>
      <p:sp>
        <p:nvSpPr>
          <p:cNvPr id="7" name="Круговая стрелка 6"/>
          <p:cNvSpPr/>
          <p:nvPr/>
        </p:nvSpPr>
        <p:spPr>
          <a:xfrm>
            <a:off x="5259386" y="1306650"/>
            <a:ext cx="1444626" cy="1611036"/>
          </a:xfrm>
          <a:prstGeom prst="circular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0" name="Выгнутая влево стрелка 9"/>
          <p:cNvSpPr/>
          <p:nvPr/>
        </p:nvSpPr>
        <p:spPr>
          <a:xfrm>
            <a:off x="4687886" y="3650590"/>
            <a:ext cx="1143000" cy="1004619"/>
          </a:xfrm>
          <a:prstGeom prst="curvedRight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 name="Выгнутая вправо стрелка 7"/>
          <p:cNvSpPr/>
          <p:nvPr/>
        </p:nvSpPr>
        <p:spPr>
          <a:xfrm>
            <a:off x="6474191" y="2628900"/>
            <a:ext cx="1066800" cy="990600"/>
          </a:xfrm>
          <a:prstGeom prst="curvedLeftArrow">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 name="Овал 2"/>
          <p:cNvSpPr/>
          <p:nvPr/>
        </p:nvSpPr>
        <p:spPr>
          <a:xfrm>
            <a:off x="2055812" y="3086100"/>
            <a:ext cx="4343400" cy="10668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uk-UA" sz="2800" dirty="0">
                <a:solidFill>
                  <a:srgbClr val="000000"/>
                </a:solidFill>
                <a:latin typeface="Times New Roman"/>
                <a:ea typeface="Times New Roman"/>
              </a:rPr>
              <a:t>Незалежний посередник </a:t>
            </a:r>
            <a:endParaRPr lang="ru-RU" sz="3200" dirty="0"/>
          </a:p>
        </p:txBody>
      </p:sp>
      <p:sp>
        <p:nvSpPr>
          <p:cNvPr id="4" name="Прямоугольник 3"/>
          <p:cNvSpPr/>
          <p:nvPr/>
        </p:nvSpPr>
        <p:spPr>
          <a:xfrm>
            <a:off x="5782339" y="4152900"/>
            <a:ext cx="6092825" cy="1323439"/>
          </a:xfrm>
          <a:prstGeom prst="rect">
            <a:avLst/>
          </a:prstGeom>
        </p:spPr>
        <p:txBody>
          <a:bodyPr>
            <a:spAutoFit/>
          </a:bodyPr>
          <a:lstStyle/>
          <a:p>
            <a:pPr algn="ctr"/>
            <a:r>
              <a:rPr lang="uk-UA" sz="2000" dirty="0">
                <a:solidFill>
                  <a:srgbClr val="000000"/>
                </a:solidFill>
                <a:latin typeface="Times New Roman"/>
                <a:ea typeface="Times New Roman"/>
              </a:rPr>
              <a:t>це визначена за спільним вибором сторін особа, яка сприяє встановленню взаємодії між сторонами, проведенню переговорів, бере участь у виробленні примирною комісією взаємоприйнятного рішення</a:t>
            </a:r>
            <a:endParaRPr lang="ru-RU" dirty="0"/>
          </a:p>
        </p:txBody>
      </p:sp>
      <p:sp>
        <p:nvSpPr>
          <p:cNvPr id="5" name="Скругленный прямоугольник 4"/>
          <p:cNvSpPr/>
          <p:nvPr/>
        </p:nvSpPr>
        <p:spPr>
          <a:xfrm>
            <a:off x="303212" y="1905000"/>
            <a:ext cx="5334000" cy="7239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rgbClr val="000000"/>
                </a:solidFill>
                <a:latin typeface="Times New Roman"/>
                <a:ea typeface="Times New Roman"/>
              </a:rPr>
              <a:t>Примирна комісія розглядає спір на своїх засіданнях</a:t>
            </a:r>
            <a:endParaRPr lang="ru-RU" sz="2800" b="1" dirty="0"/>
          </a:p>
        </p:txBody>
      </p:sp>
      <p:sp>
        <p:nvSpPr>
          <p:cNvPr id="6" name="Прямоугольник 5"/>
          <p:cNvSpPr/>
          <p:nvPr/>
        </p:nvSpPr>
        <p:spPr>
          <a:xfrm>
            <a:off x="6170612" y="2209800"/>
            <a:ext cx="5334000" cy="830997"/>
          </a:xfrm>
          <a:prstGeom prst="rect">
            <a:avLst/>
          </a:prstGeom>
          <a:solidFill>
            <a:schemeClr val="accent3">
              <a:lumMod val="20000"/>
              <a:lumOff val="80000"/>
            </a:schemeClr>
          </a:solidFill>
        </p:spPr>
        <p:txBody>
          <a:bodyPr wrap="square">
            <a:spAutoFit/>
          </a:bodyPr>
          <a:lstStyle/>
          <a:p>
            <a:pPr lvl="0" algn="ctr">
              <a:tabLst>
                <a:tab pos="3381375" algn="l"/>
              </a:tabLst>
            </a:pPr>
            <a:r>
              <a:rPr lang="uk-UA" dirty="0">
                <a:solidFill>
                  <a:srgbClr val="000000"/>
                </a:solidFill>
                <a:latin typeface="Times New Roman"/>
                <a:ea typeface="Times New Roman"/>
              </a:rPr>
              <a:t>У разі потреби вона залучає до свого складу незалежного посередника.</a:t>
            </a:r>
            <a:endParaRPr lang="ru-RU" sz="1400" dirty="0">
              <a:solidFill>
                <a:srgbClr val="000000"/>
              </a:solidFill>
              <a:latin typeface="Times New Roman"/>
              <a:ea typeface="Times New Roman"/>
            </a:endParaRPr>
          </a:p>
        </p:txBody>
      </p:sp>
      <p:sp>
        <p:nvSpPr>
          <p:cNvPr id="9" name="Прямоугольник 8"/>
          <p:cNvSpPr/>
          <p:nvPr/>
        </p:nvSpPr>
        <p:spPr>
          <a:xfrm>
            <a:off x="381367" y="4814619"/>
            <a:ext cx="4722446" cy="1569660"/>
          </a:xfrm>
          <a:prstGeom prst="rect">
            <a:avLst/>
          </a:prstGeom>
        </p:spPr>
        <p:txBody>
          <a:bodyPr wrap="square">
            <a:spAutoFit/>
          </a:bodyPr>
          <a:lstStyle/>
          <a:p>
            <a:pPr lvl="0" algn="ctr">
              <a:tabLst>
                <a:tab pos="3381375" algn="l"/>
              </a:tabLst>
            </a:pPr>
            <a:r>
              <a:rPr lang="uk-UA" dirty="0">
                <a:solidFill>
                  <a:srgbClr val="000000"/>
                </a:solidFill>
                <a:latin typeface="Times New Roman"/>
                <a:ea typeface="Times New Roman"/>
              </a:rPr>
              <a:t>За домовленістю між сторонами у роботі примирної комісії можуть брати участь інші особи — </a:t>
            </a:r>
            <a:r>
              <a:rPr lang="uk-UA" b="1" dirty="0">
                <a:solidFill>
                  <a:srgbClr val="000000"/>
                </a:solidFill>
                <a:latin typeface="Times New Roman"/>
                <a:ea typeface="Times New Roman"/>
              </a:rPr>
              <a:t>експерти чи консультанти.</a:t>
            </a:r>
            <a:endParaRPr lang="ru-RU" sz="1400" b="1" dirty="0">
              <a:solidFill>
                <a:srgbClr val="000000"/>
              </a:solidFill>
              <a:latin typeface="Times New Roman"/>
              <a:ea typeface="Times New Roman"/>
            </a:endParaRPr>
          </a:p>
        </p:txBody>
      </p:sp>
    </p:spTree>
    <p:extLst>
      <p:ext uri="{BB962C8B-B14F-4D97-AF65-F5344CB8AC3E}">
        <p14:creationId xmlns:p14="http://schemas.microsoft.com/office/powerpoint/2010/main" val="128203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74B4FF6-CFDA-4EC5-9A91-DA18E6B524F6}"/>
              </a:ext>
            </a:extLst>
          </p:cNvPr>
          <p:cNvSpPr>
            <a:spLocks noGrp="1"/>
          </p:cNvSpPr>
          <p:nvPr>
            <p:ph type="title"/>
          </p:nvPr>
        </p:nvSpPr>
        <p:spPr>
          <a:xfrm>
            <a:off x="2513012" y="381000"/>
            <a:ext cx="7677198" cy="990600"/>
          </a:xfrm>
          <a:solidFill>
            <a:schemeClr val="bg1">
              <a:lumMod val="75000"/>
            </a:schemeClr>
          </a:solidFill>
          <a:ln>
            <a:solidFill>
              <a:schemeClr val="tx2"/>
            </a:solidFill>
          </a:ln>
        </p:spPr>
        <p:txBody>
          <a:bodyPr>
            <a:normAutofit/>
          </a:bodyPr>
          <a:lstStyle/>
          <a:p>
            <a:pPr algn="ctr"/>
            <a:r>
              <a:rPr lang="uk-UA" sz="4800" b="1" dirty="0">
                <a:solidFill>
                  <a:schemeClr val="tx2"/>
                </a:solidFill>
              </a:rPr>
              <a:t>План</a:t>
            </a:r>
            <a:endParaRPr lang="ru-RU" sz="4800" b="1" dirty="0">
              <a:solidFill>
                <a:schemeClr val="tx2"/>
              </a:solidFill>
            </a:endParaRPr>
          </a:p>
        </p:txBody>
      </p:sp>
      <p:sp>
        <p:nvSpPr>
          <p:cNvPr id="3" name="Объект 2">
            <a:extLst>
              <a:ext uri="{FF2B5EF4-FFF2-40B4-BE49-F238E27FC236}">
                <a16:creationId xmlns="" xmlns:a16="http://schemas.microsoft.com/office/drawing/2014/main" id="{5BFC0762-4B67-4A54-A10A-B7397E8381ED}"/>
              </a:ext>
            </a:extLst>
          </p:cNvPr>
          <p:cNvSpPr>
            <a:spLocks noGrp="1"/>
          </p:cNvSpPr>
          <p:nvPr>
            <p:ph idx="1"/>
          </p:nvPr>
        </p:nvSpPr>
        <p:spPr>
          <a:xfrm>
            <a:off x="608012" y="1981200"/>
            <a:ext cx="10820400" cy="35052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ru-RU" sz="2800" b="1" dirty="0">
                <a:solidFill>
                  <a:schemeClr val="tx2"/>
                </a:solidFill>
                <a:latin typeface="Arial" panose="020B0604020202020204" pitchFamily="34" charset="0"/>
                <a:cs typeface="Arial" panose="020B0604020202020204" pitchFamily="34" charset="0"/>
              </a:rPr>
              <a:t>1.Поняття, </a:t>
            </a:r>
            <a:r>
              <a:rPr lang="ru-RU" sz="2800" b="1" dirty="0" err="1">
                <a:solidFill>
                  <a:schemeClr val="tx2"/>
                </a:solidFill>
                <a:latin typeface="Arial" panose="020B0604020202020204" pitchFamily="34" charset="0"/>
                <a:cs typeface="Arial" panose="020B0604020202020204" pitchFamily="34" charset="0"/>
              </a:rPr>
              <a:t>види</a:t>
            </a:r>
            <a:r>
              <a:rPr lang="ru-RU" sz="2800" b="1" dirty="0">
                <a:solidFill>
                  <a:schemeClr val="tx2"/>
                </a:solidFill>
                <a:latin typeface="Arial" panose="020B0604020202020204" pitchFamily="34" charset="0"/>
                <a:cs typeface="Arial" panose="020B0604020202020204" pitchFamily="34" charset="0"/>
              </a:rPr>
              <a:t> та </a:t>
            </a:r>
            <a:r>
              <a:rPr lang="ru-RU" sz="2800" b="1" dirty="0" err="1">
                <a:solidFill>
                  <a:schemeClr val="tx2"/>
                </a:solidFill>
                <a:latin typeface="Arial" panose="020B0604020202020204" pitchFamily="34" charset="0"/>
                <a:cs typeface="Arial" panose="020B0604020202020204" pitchFamily="34" charset="0"/>
              </a:rPr>
              <a:t>сторони</a:t>
            </a:r>
            <a:r>
              <a:rPr lang="ru-RU" sz="2800" b="1" dirty="0">
                <a:solidFill>
                  <a:schemeClr val="tx2"/>
                </a:solidFill>
                <a:latin typeface="Arial" panose="020B0604020202020204" pitchFamily="34" charset="0"/>
                <a:cs typeface="Arial" panose="020B0604020202020204" pitchFamily="34" charset="0"/>
              </a:rPr>
              <a:t> колективних </a:t>
            </a:r>
            <a:r>
              <a:rPr lang="ru-RU" sz="2800" b="1" dirty="0" err="1">
                <a:solidFill>
                  <a:schemeClr val="tx2"/>
                </a:solidFill>
                <a:latin typeface="Arial" panose="020B0604020202020204" pitchFamily="34" charset="0"/>
                <a:cs typeface="Arial" panose="020B0604020202020204" pitchFamily="34" charset="0"/>
              </a:rPr>
              <a:t>трудових</a:t>
            </a:r>
            <a:r>
              <a:rPr lang="ru-RU" sz="2800" b="1" dirty="0">
                <a:solidFill>
                  <a:schemeClr val="tx2"/>
                </a:solidFill>
                <a:latin typeface="Arial" panose="020B0604020202020204" pitchFamily="34" charset="0"/>
                <a:cs typeface="Arial" panose="020B0604020202020204" pitchFamily="34" charset="0"/>
              </a:rPr>
              <a:t> </a:t>
            </a:r>
            <a:r>
              <a:rPr lang="ru-RU" sz="2800" b="1" dirty="0" err="1">
                <a:solidFill>
                  <a:schemeClr val="tx2"/>
                </a:solidFill>
                <a:latin typeface="Arial" panose="020B0604020202020204" pitchFamily="34" charset="0"/>
                <a:cs typeface="Arial" panose="020B0604020202020204" pitchFamily="34" charset="0"/>
              </a:rPr>
              <a:t>спорів</a:t>
            </a:r>
            <a:endParaRPr lang="ru-RU" sz="2800" b="1" dirty="0">
              <a:solidFill>
                <a:schemeClr val="tx2"/>
              </a:solidFill>
              <a:latin typeface="Arial" panose="020B0604020202020204" pitchFamily="34" charset="0"/>
              <a:cs typeface="Arial" panose="020B0604020202020204" pitchFamily="34" charset="0"/>
            </a:endParaRPr>
          </a:p>
          <a:p>
            <a:pPr marL="0" indent="0" algn="just">
              <a:buNone/>
            </a:pPr>
            <a:r>
              <a:rPr lang="en-US" sz="2800" b="1" dirty="0">
                <a:solidFill>
                  <a:schemeClr val="tx2"/>
                </a:solidFill>
                <a:latin typeface="Arial" panose="020B0604020202020204" pitchFamily="34" charset="0"/>
                <a:cs typeface="Arial" panose="020B0604020202020204" pitchFamily="34" charset="0"/>
              </a:rPr>
              <a:t>2</a:t>
            </a:r>
            <a:r>
              <a:rPr lang="ru-RU" sz="2800" b="1" dirty="0" smtClean="0">
                <a:solidFill>
                  <a:schemeClr val="tx2"/>
                </a:solidFill>
                <a:latin typeface="Arial" panose="020B0604020202020204" pitchFamily="34" charset="0"/>
                <a:cs typeface="Arial" panose="020B0604020202020204" pitchFamily="34" charset="0"/>
              </a:rPr>
              <a:t>.</a:t>
            </a:r>
            <a:r>
              <a:rPr lang="ru-RU" sz="2800" b="1" dirty="0" err="1" smtClean="0">
                <a:solidFill>
                  <a:schemeClr val="tx2"/>
                </a:solidFill>
                <a:latin typeface="Arial" panose="020B0604020202020204" pitchFamily="34" charset="0"/>
                <a:cs typeface="Arial" panose="020B0604020202020204" pitchFamily="34" charset="0"/>
              </a:rPr>
              <a:t>Примирні</a:t>
            </a:r>
            <a:r>
              <a:rPr lang="ru-RU" sz="2800" b="1" dirty="0" smtClean="0">
                <a:solidFill>
                  <a:schemeClr val="tx2"/>
                </a:solidFill>
                <a:latin typeface="Arial" panose="020B0604020202020204" pitchFamily="34" charset="0"/>
                <a:cs typeface="Arial" panose="020B0604020202020204" pitchFamily="34" charset="0"/>
              </a:rPr>
              <a:t> </a:t>
            </a:r>
            <a:r>
              <a:rPr lang="ru-RU" sz="2800" b="1" dirty="0" err="1">
                <a:solidFill>
                  <a:schemeClr val="tx2"/>
                </a:solidFill>
                <a:latin typeface="Arial" panose="020B0604020202020204" pitchFamily="34" charset="0"/>
                <a:cs typeface="Arial" panose="020B0604020202020204" pitchFamily="34" charset="0"/>
              </a:rPr>
              <a:t>процедури</a:t>
            </a:r>
            <a:r>
              <a:rPr lang="ru-RU" sz="2800" b="1" dirty="0">
                <a:solidFill>
                  <a:schemeClr val="tx2"/>
                </a:solidFill>
                <a:latin typeface="Arial" panose="020B0604020202020204" pitchFamily="34" charset="0"/>
                <a:cs typeface="Arial" panose="020B0604020202020204" pitchFamily="34" charset="0"/>
              </a:rPr>
              <a:t> при вирішенні колективних </a:t>
            </a:r>
            <a:r>
              <a:rPr lang="ru-RU" sz="2800" b="1" dirty="0" err="1">
                <a:solidFill>
                  <a:schemeClr val="tx2"/>
                </a:solidFill>
                <a:latin typeface="Arial" panose="020B0604020202020204" pitchFamily="34" charset="0"/>
                <a:cs typeface="Arial" panose="020B0604020202020204" pitchFamily="34" charset="0"/>
              </a:rPr>
              <a:t>трудових</a:t>
            </a:r>
            <a:r>
              <a:rPr lang="ru-RU" sz="2800" b="1" dirty="0">
                <a:solidFill>
                  <a:schemeClr val="tx2"/>
                </a:solidFill>
                <a:latin typeface="Arial" panose="020B0604020202020204" pitchFamily="34" charset="0"/>
                <a:cs typeface="Arial" panose="020B0604020202020204" pitchFamily="34" charset="0"/>
              </a:rPr>
              <a:t> </a:t>
            </a:r>
            <a:r>
              <a:rPr lang="ru-RU" sz="2800" b="1" dirty="0" err="1">
                <a:solidFill>
                  <a:schemeClr val="tx2"/>
                </a:solidFill>
                <a:latin typeface="Arial" panose="020B0604020202020204" pitchFamily="34" charset="0"/>
                <a:cs typeface="Arial" panose="020B0604020202020204" pitchFamily="34" charset="0"/>
              </a:rPr>
              <a:t>спорів</a:t>
            </a:r>
            <a:endParaRPr lang="ru-RU" sz="2800" b="1" dirty="0">
              <a:solidFill>
                <a:schemeClr val="tx2"/>
              </a:solidFill>
              <a:latin typeface="Arial" panose="020B0604020202020204" pitchFamily="34" charset="0"/>
              <a:cs typeface="Arial" panose="020B0604020202020204" pitchFamily="34" charset="0"/>
            </a:endParaRPr>
          </a:p>
          <a:p>
            <a:pPr marL="0" indent="0" algn="just">
              <a:buNone/>
            </a:pPr>
            <a:r>
              <a:rPr lang="en-US" sz="2800" b="1" dirty="0">
                <a:solidFill>
                  <a:schemeClr val="tx2"/>
                </a:solidFill>
                <a:latin typeface="Arial" panose="020B0604020202020204" pitchFamily="34" charset="0"/>
                <a:cs typeface="Arial" panose="020B0604020202020204" pitchFamily="34" charset="0"/>
              </a:rPr>
              <a:t>3</a:t>
            </a:r>
            <a:r>
              <a:rPr lang="ru-RU" sz="2800" b="1" dirty="0" smtClean="0">
                <a:solidFill>
                  <a:schemeClr val="tx2"/>
                </a:solidFill>
                <a:latin typeface="Arial" panose="020B0604020202020204" pitchFamily="34" charset="0"/>
                <a:cs typeface="Arial" panose="020B0604020202020204" pitchFamily="34" charset="0"/>
              </a:rPr>
              <a:t>.Участь </a:t>
            </a:r>
            <a:r>
              <a:rPr lang="ru-RU" sz="2800" b="1" dirty="0" err="1">
                <a:solidFill>
                  <a:schemeClr val="tx2"/>
                </a:solidFill>
                <a:latin typeface="Arial" panose="020B0604020202020204" pitchFamily="34" charset="0"/>
                <a:cs typeface="Arial" panose="020B0604020202020204" pitchFamily="34" charset="0"/>
              </a:rPr>
              <a:t>Національної</a:t>
            </a:r>
            <a:r>
              <a:rPr lang="ru-RU" sz="2800" b="1" dirty="0">
                <a:solidFill>
                  <a:schemeClr val="tx2"/>
                </a:solidFill>
                <a:latin typeface="Arial" panose="020B0604020202020204" pitchFamily="34" charset="0"/>
                <a:cs typeface="Arial" panose="020B0604020202020204" pitchFamily="34" charset="0"/>
              </a:rPr>
              <a:t> </a:t>
            </a:r>
            <a:r>
              <a:rPr lang="ru-RU" sz="2800" b="1" dirty="0" err="1">
                <a:solidFill>
                  <a:schemeClr val="tx2"/>
                </a:solidFill>
                <a:latin typeface="Arial" panose="020B0604020202020204" pitchFamily="34" charset="0"/>
                <a:cs typeface="Arial" panose="020B0604020202020204" pitchFamily="34" charset="0"/>
              </a:rPr>
              <a:t>служби</a:t>
            </a:r>
            <a:r>
              <a:rPr lang="ru-RU" sz="2800" b="1" dirty="0">
                <a:solidFill>
                  <a:schemeClr val="tx2"/>
                </a:solidFill>
                <a:latin typeface="Arial" panose="020B0604020202020204" pitchFamily="34" charset="0"/>
                <a:cs typeface="Arial" panose="020B0604020202020204" pitchFamily="34" charset="0"/>
              </a:rPr>
              <a:t> </a:t>
            </a:r>
            <a:r>
              <a:rPr lang="ru-RU" sz="2800" b="1" dirty="0" err="1">
                <a:solidFill>
                  <a:schemeClr val="tx2"/>
                </a:solidFill>
                <a:latin typeface="Arial" panose="020B0604020202020204" pitchFamily="34" charset="0"/>
                <a:cs typeface="Arial" panose="020B0604020202020204" pitchFamily="34" charset="0"/>
              </a:rPr>
              <a:t>посередництва</a:t>
            </a:r>
            <a:r>
              <a:rPr lang="ru-RU" sz="2800" b="1" dirty="0">
                <a:solidFill>
                  <a:schemeClr val="tx2"/>
                </a:solidFill>
                <a:latin typeface="Arial" panose="020B0604020202020204" pitchFamily="34" charset="0"/>
                <a:cs typeface="Arial" panose="020B0604020202020204" pitchFamily="34" charset="0"/>
              </a:rPr>
              <a:t> і </a:t>
            </a:r>
            <a:r>
              <a:rPr lang="ru-RU" sz="2800" b="1" dirty="0" err="1">
                <a:solidFill>
                  <a:schemeClr val="tx2"/>
                </a:solidFill>
                <a:latin typeface="Arial" panose="020B0604020202020204" pitchFamily="34" charset="0"/>
                <a:cs typeface="Arial" panose="020B0604020202020204" pitchFamily="34" charset="0"/>
              </a:rPr>
              <a:t>примирення</a:t>
            </a:r>
            <a:r>
              <a:rPr lang="ru-RU" sz="2800" b="1" dirty="0">
                <a:solidFill>
                  <a:schemeClr val="tx2"/>
                </a:solidFill>
                <a:latin typeface="Arial" panose="020B0604020202020204" pitchFamily="34" charset="0"/>
                <a:cs typeface="Arial" panose="020B0604020202020204" pitchFamily="34" charset="0"/>
              </a:rPr>
              <a:t> у вирішенні колективних </a:t>
            </a:r>
            <a:r>
              <a:rPr lang="ru-RU" sz="2800" b="1" dirty="0" err="1">
                <a:solidFill>
                  <a:schemeClr val="tx2"/>
                </a:solidFill>
                <a:latin typeface="Arial" panose="020B0604020202020204" pitchFamily="34" charset="0"/>
                <a:cs typeface="Arial" panose="020B0604020202020204" pitchFamily="34" charset="0"/>
              </a:rPr>
              <a:t>трудових</a:t>
            </a:r>
            <a:r>
              <a:rPr lang="ru-RU" sz="2800" b="1" dirty="0">
                <a:solidFill>
                  <a:schemeClr val="tx2"/>
                </a:solidFill>
                <a:latin typeface="Arial" panose="020B0604020202020204" pitchFamily="34" charset="0"/>
                <a:cs typeface="Arial" panose="020B0604020202020204" pitchFamily="34" charset="0"/>
              </a:rPr>
              <a:t> </a:t>
            </a:r>
            <a:r>
              <a:rPr lang="ru-RU" sz="2800" b="1" dirty="0" err="1" smtClean="0">
                <a:solidFill>
                  <a:schemeClr val="tx2"/>
                </a:solidFill>
                <a:latin typeface="Arial" panose="020B0604020202020204" pitchFamily="34" charset="0"/>
                <a:cs typeface="Arial" panose="020B0604020202020204" pitchFamily="34" charset="0"/>
              </a:rPr>
              <a:t>спорів</a:t>
            </a:r>
            <a:endParaRPr lang="ru-RU" sz="2800" b="1" dirty="0">
              <a:solidFill>
                <a:schemeClr val="tx2"/>
              </a:solidFill>
              <a:latin typeface="Arial" panose="020B0604020202020204" pitchFamily="34" charset="0"/>
              <a:cs typeface="Arial" panose="020B0604020202020204" pitchFamily="34" charset="0"/>
            </a:endParaRPr>
          </a:p>
          <a:p>
            <a:pPr marL="0" indent="0">
              <a:buNone/>
            </a:pPr>
            <a:r>
              <a:rPr lang="en-US" sz="2800" b="1" dirty="0">
                <a:solidFill>
                  <a:schemeClr val="tx2"/>
                </a:solidFill>
                <a:latin typeface="Arial" panose="020B0604020202020204" pitchFamily="34" charset="0"/>
                <a:cs typeface="Arial" panose="020B0604020202020204" pitchFamily="34" charset="0"/>
              </a:rPr>
              <a:t>4</a:t>
            </a:r>
            <a:r>
              <a:rPr lang="ru-RU" sz="2800" b="1" dirty="0" smtClean="0">
                <a:solidFill>
                  <a:schemeClr val="tx2"/>
                </a:solidFill>
                <a:latin typeface="Arial" panose="020B0604020202020204" pitchFamily="34" charset="0"/>
                <a:cs typeface="Arial" panose="020B0604020202020204" pitchFamily="34" charset="0"/>
              </a:rPr>
              <a:t>.</a:t>
            </a:r>
            <a:r>
              <a:rPr lang="ru-RU" sz="2800" b="1" dirty="0" err="1" smtClean="0">
                <a:solidFill>
                  <a:schemeClr val="tx2"/>
                </a:solidFill>
                <a:latin typeface="Arial" panose="020B0604020202020204" pitchFamily="34" charset="0"/>
                <a:cs typeface="Arial" panose="020B0604020202020204" pitchFamily="34" charset="0"/>
              </a:rPr>
              <a:t>Правове</a:t>
            </a:r>
            <a:r>
              <a:rPr lang="ru-RU" sz="2800" b="1" dirty="0" smtClean="0">
                <a:solidFill>
                  <a:schemeClr val="tx2"/>
                </a:solidFill>
                <a:latin typeface="Arial" panose="020B0604020202020204" pitchFamily="34" charset="0"/>
                <a:cs typeface="Arial" panose="020B0604020202020204" pitchFamily="34" charset="0"/>
              </a:rPr>
              <a:t> </a:t>
            </a:r>
            <a:r>
              <a:rPr lang="ru-RU" sz="2800" b="1" dirty="0" err="1">
                <a:solidFill>
                  <a:schemeClr val="tx2"/>
                </a:solidFill>
                <a:latin typeface="Arial" panose="020B0604020202020204" pitchFamily="34" charset="0"/>
                <a:cs typeface="Arial" panose="020B0604020202020204" pitchFamily="34" charset="0"/>
              </a:rPr>
              <a:t>регулювання</a:t>
            </a:r>
            <a:r>
              <a:rPr lang="ru-RU" sz="2800" b="1" dirty="0">
                <a:solidFill>
                  <a:schemeClr val="tx2"/>
                </a:solidFill>
                <a:latin typeface="Arial" panose="020B0604020202020204" pitchFamily="34" charset="0"/>
                <a:cs typeface="Arial" panose="020B0604020202020204" pitchFamily="34" charset="0"/>
              </a:rPr>
              <a:t> </a:t>
            </a:r>
            <a:r>
              <a:rPr lang="ru-RU" sz="2800" b="1" dirty="0" err="1">
                <a:solidFill>
                  <a:schemeClr val="tx2"/>
                </a:solidFill>
                <a:latin typeface="Arial" panose="020B0604020202020204" pitchFamily="34" charset="0"/>
                <a:cs typeface="Arial" panose="020B0604020202020204" pitchFamily="34" charset="0"/>
              </a:rPr>
              <a:t>проведення</a:t>
            </a:r>
            <a:r>
              <a:rPr lang="ru-RU" sz="2800" b="1" dirty="0">
                <a:solidFill>
                  <a:schemeClr val="tx2"/>
                </a:solidFill>
                <a:latin typeface="Arial" panose="020B0604020202020204" pitchFamily="34" charset="0"/>
                <a:cs typeface="Arial" panose="020B0604020202020204" pitchFamily="34" charset="0"/>
              </a:rPr>
              <a:t> </a:t>
            </a:r>
            <a:r>
              <a:rPr lang="ru-RU" sz="2800" b="1" dirty="0" err="1" smtClean="0">
                <a:solidFill>
                  <a:schemeClr val="tx2"/>
                </a:solidFill>
                <a:latin typeface="Arial" panose="020B0604020202020204" pitchFamily="34" charset="0"/>
                <a:cs typeface="Arial" panose="020B0604020202020204" pitchFamily="34" charset="0"/>
              </a:rPr>
              <a:t>страйку</a:t>
            </a:r>
            <a:endParaRPr lang="ru-RU" sz="2800" b="1" dirty="0" smtClean="0">
              <a:solidFill>
                <a:schemeClr val="tx2"/>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85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4612" y="351472"/>
            <a:ext cx="8075613" cy="2431435"/>
          </a:xfrm>
          <a:prstGeom prst="rect">
            <a:avLst/>
          </a:prstGeom>
        </p:spPr>
        <p:txBody>
          <a:bodyPr wrap="square">
            <a:spAutoFit/>
          </a:bodyPr>
          <a:lstStyle/>
          <a:p>
            <a:pPr algn="just">
              <a:spcAft>
                <a:spcPts val="0"/>
              </a:spcAft>
              <a:tabLst>
                <a:tab pos="3381375" algn="l"/>
              </a:tabLst>
            </a:pPr>
            <a:r>
              <a:rPr lang="uk-UA" sz="2000" i="1" dirty="0">
                <a:solidFill>
                  <a:schemeClr val="tx2"/>
                </a:solidFill>
                <a:latin typeface="Times New Roman"/>
                <a:ea typeface="Times New Roman"/>
              </a:rPr>
              <a:t>У разі </a:t>
            </a:r>
            <a:r>
              <a:rPr lang="uk-UA" sz="2000" b="1" i="1" dirty="0">
                <a:solidFill>
                  <a:schemeClr val="tx2"/>
                </a:solidFill>
                <a:latin typeface="Times New Roman"/>
                <a:ea typeface="Times New Roman"/>
              </a:rPr>
              <a:t>неприйняття примирною комісією </a:t>
            </a:r>
            <a:r>
              <a:rPr lang="uk-UA" sz="2000" i="1" dirty="0">
                <a:solidFill>
                  <a:schemeClr val="tx2"/>
                </a:solidFill>
                <a:latin typeface="Times New Roman"/>
                <a:ea typeface="Times New Roman"/>
              </a:rPr>
              <a:t>взаємоприйнятного рішення колективний трудовий спір розглядається </a:t>
            </a:r>
            <a:r>
              <a:rPr lang="uk-UA" sz="2000" b="1" i="1" dirty="0">
                <a:solidFill>
                  <a:schemeClr val="tx2"/>
                </a:solidFill>
                <a:latin typeface="Times New Roman"/>
                <a:ea typeface="Times New Roman"/>
              </a:rPr>
              <a:t>трудовим арбітражем</a:t>
            </a:r>
            <a:r>
              <a:rPr lang="uk-UA" sz="2000" i="1" dirty="0">
                <a:solidFill>
                  <a:schemeClr val="tx2"/>
                </a:solidFill>
                <a:latin typeface="Times New Roman"/>
                <a:ea typeface="Times New Roman"/>
              </a:rPr>
              <a:t>. </a:t>
            </a:r>
            <a:endParaRPr lang="uk-UA" sz="2000" i="1" dirty="0" smtClean="0">
              <a:solidFill>
                <a:schemeClr val="tx2"/>
              </a:solidFill>
              <a:latin typeface="Times New Roman"/>
              <a:ea typeface="Times New Roman"/>
            </a:endParaRPr>
          </a:p>
          <a:p>
            <a:pPr algn="just">
              <a:spcAft>
                <a:spcPts val="0"/>
              </a:spcAft>
              <a:tabLst>
                <a:tab pos="3381375" algn="l"/>
              </a:tabLst>
            </a:pPr>
            <a:endParaRPr lang="uk-UA" sz="2000" dirty="0">
              <a:solidFill>
                <a:schemeClr val="tx2"/>
              </a:solidFill>
              <a:latin typeface="Times New Roman"/>
              <a:ea typeface="Times New Roman"/>
            </a:endParaRPr>
          </a:p>
          <a:p>
            <a:pPr algn="just">
              <a:spcAft>
                <a:spcPts val="0"/>
              </a:spcAft>
              <a:tabLst>
                <a:tab pos="3381375" algn="l"/>
              </a:tabLst>
            </a:pPr>
            <a:r>
              <a:rPr lang="uk-UA" sz="2000" dirty="0" smtClean="0">
                <a:solidFill>
                  <a:schemeClr val="tx2"/>
                </a:solidFill>
                <a:latin typeface="Times New Roman"/>
                <a:ea typeface="Times New Roman"/>
              </a:rPr>
              <a:t>Він </a:t>
            </a:r>
            <a:r>
              <a:rPr lang="uk-UA" sz="2000" dirty="0">
                <a:solidFill>
                  <a:schemeClr val="tx2"/>
                </a:solidFill>
                <a:latin typeface="Times New Roman"/>
                <a:ea typeface="Times New Roman"/>
              </a:rPr>
              <a:t>також вирішує колективні трудові спори, якщо їхнім предметом є:</a:t>
            </a:r>
            <a:endParaRPr lang="ru-RU" sz="2000" dirty="0">
              <a:solidFill>
                <a:schemeClr val="tx2"/>
              </a:solidFill>
              <a:latin typeface="Times New Roman"/>
              <a:ea typeface="Times New Roman"/>
            </a:endParaRPr>
          </a:p>
          <a:p>
            <a:pPr algn="just">
              <a:spcAft>
                <a:spcPts val="0"/>
              </a:spcAft>
              <a:tabLst>
                <a:tab pos="3381375" algn="l"/>
              </a:tabLst>
            </a:pPr>
            <a:r>
              <a:rPr lang="uk-UA" b="1" dirty="0">
                <a:solidFill>
                  <a:schemeClr val="tx2"/>
                </a:solidFill>
                <a:latin typeface="Times New Roman"/>
                <a:ea typeface="Times New Roman"/>
              </a:rPr>
              <a:t>• виконання колективного договору, угоди або їх окремих положень;</a:t>
            </a:r>
            <a:endParaRPr lang="ru-RU" sz="1400" b="1" dirty="0">
              <a:solidFill>
                <a:schemeClr val="tx2"/>
              </a:solidFill>
              <a:latin typeface="Times New Roman"/>
              <a:ea typeface="Times New Roman"/>
            </a:endParaRPr>
          </a:p>
          <a:p>
            <a:pPr algn="just">
              <a:spcAft>
                <a:spcPts val="0"/>
              </a:spcAft>
              <a:tabLst>
                <a:tab pos="3381375" algn="l"/>
              </a:tabLst>
            </a:pPr>
            <a:r>
              <a:rPr lang="uk-UA" b="1" dirty="0">
                <a:solidFill>
                  <a:schemeClr val="tx2"/>
                </a:solidFill>
                <a:latin typeface="Times New Roman"/>
                <a:ea typeface="Times New Roman"/>
              </a:rPr>
              <a:t>• недотримання законодавства про працю</a:t>
            </a:r>
            <a:r>
              <a:rPr lang="uk-UA" b="1" dirty="0" smtClean="0">
                <a:solidFill>
                  <a:schemeClr val="tx2"/>
                </a:solidFill>
                <a:latin typeface="Times New Roman"/>
                <a:ea typeface="Times New Roman"/>
              </a:rPr>
              <a:t>.</a:t>
            </a:r>
            <a:endParaRPr lang="ru-RU" sz="1400" b="1" dirty="0">
              <a:solidFill>
                <a:schemeClr val="tx2"/>
              </a:solidFill>
              <a:latin typeface="Times New Roman"/>
              <a:ea typeface="Times New Roman"/>
            </a:endParaRPr>
          </a:p>
        </p:txBody>
      </p:sp>
      <p:sp>
        <p:nvSpPr>
          <p:cNvPr id="3" name="Куб 2"/>
          <p:cNvSpPr/>
          <p:nvPr/>
        </p:nvSpPr>
        <p:spPr>
          <a:xfrm>
            <a:off x="8304212" y="2089160"/>
            <a:ext cx="3429000" cy="1447800"/>
          </a:xfrm>
          <a:prstGeom prst="cub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a:solidFill>
                  <a:srgbClr val="000000"/>
                </a:solidFill>
                <a:latin typeface="Times New Roman"/>
                <a:ea typeface="Times New Roman"/>
              </a:rPr>
              <a:t>Трудовий арбітраж </a:t>
            </a:r>
            <a:endParaRPr lang="ru-RU" sz="4400" dirty="0"/>
          </a:p>
        </p:txBody>
      </p:sp>
      <p:sp>
        <p:nvSpPr>
          <p:cNvPr id="4" name="Прямоугольник 3"/>
          <p:cNvSpPr/>
          <p:nvPr/>
        </p:nvSpPr>
        <p:spPr>
          <a:xfrm>
            <a:off x="7237412" y="4419600"/>
            <a:ext cx="4570413" cy="1631216"/>
          </a:xfrm>
          <a:prstGeom prst="rect">
            <a:avLst/>
          </a:prstGeom>
        </p:spPr>
        <p:txBody>
          <a:bodyPr wrap="square">
            <a:spAutoFit/>
          </a:bodyPr>
          <a:lstStyle/>
          <a:p>
            <a:pPr algn="ctr"/>
            <a:r>
              <a:rPr lang="uk-UA" sz="2000" dirty="0">
                <a:solidFill>
                  <a:srgbClr val="000000"/>
                </a:solidFill>
                <a:latin typeface="Times New Roman"/>
                <a:ea typeface="Times New Roman"/>
              </a:rPr>
              <a:t>це орган, який формується із залучених сторонами колективного трудового спору фахівців, експертів та інших осіб і приймає рішення по суті колективного трудового спору.</a:t>
            </a:r>
            <a:endParaRPr lang="ru-RU" sz="2800" dirty="0"/>
          </a:p>
        </p:txBody>
      </p:sp>
      <p:sp>
        <p:nvSpPr>
          <p:cNvPr id="5" name="Прямоугольник 4"/>
          <p:cNvSpPr/>
          <p:nvPr/>
        </p:nvSpPr>
        <p:spPr>
          <a:xfrm>
            <a:off x="379412" y="3733800"/>
            <a:ext cx="6092825" cy="255454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lvl="0" algn="ctr">
              <a:tabLst>
                <a:tab pos="3381375" algn="l"/>
              </a:tabLst>
            </a:pPr>
            <a:r>
              <a:rPr lang="uk-UA" sz="2000" dirty="0">
                <a:solidFill>
                  <a:srgbClr val="000000"/>
                </a:solidFill>
                <a:latin typeface="Times New Roman"/>
                <a:ea typeface="Times New Roman"/>
              </a:rPr>
              <a:t>Він утворюється за ініціативою однієї із сторін спору або за ініціативою незалежного посередника. Незалежно від рівня колективного спору трудовий арбітраж утворюється у 3-денний термін або з моменту спливу строків прийняття рішення примирною комісією, або з моменту виникнення спору, якщо він не підлягає розгляду примирною комісією.</a:t>
            </a:r>
            <a:endParaRPr lang="ru-RU" sz="1200" dirty="0">
              <a:solidFill>
                <a:srgbClr val="000000"/>
              </a:solidFill>
              <a:latin typeface="Times New Roman"/>
              <a:ea typeface="Times New Roman"/>
            </a:endParaRPr>
          </a:p>
        </p:txBody>
      </p:sp>
      <p:sp>
        <p:nvSpPr>
          <p:cNvPr id="6" name="Стрелка вниз 5"/>
          <p:cNvSpPr/>
          <p:nvPr/>
        </p:nvSpPr>
        <p:spPr>
          <a:xfrm>
            <a:off x="10133012" y="3657600"/>
            <a:ext cx="762000" cy="533400"/>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лево 8"/>
          <p:cNvSpPr/>
          <p:nvPr/>
        </p:nvSpPr>
        <p:spPr>
          <a:xfrm>
            <a:off x="6472237" y="4724400"/>
            <a:ext cx="612775" cy="609600"/>
          </a:xfrm>
          <a:prstGeom prst="lef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7812" y="15240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95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795"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12194" y="1487487"/>
            <a:ext cx="12039601" cy="3785652"/>
          </a:xfrm>
          <a:prstGeom prst="rect">
            <a:avLst/>
          </a:prstGeom>
        </p:spPr>
        <p:txBody>
          <a:bodyPr wrap="square">
            <a:spAutoFit/>
          </a:bodyPr>
          <a:lstStyle/>
          <a:p>
            <a:pPr marL="285750" indent="-285750" algn="just">
              <a:lnSpc>
                <a:spcPct val="125000"/>
              </a:lnSpc>
              <a:spcAft>
                <a:spcPts val="0"/>
              </a:spcAft>
              <a:buFont typeface="Arial" pitchFamily="34" charset="0"/>
              <a:buChar char="•"/>
              <a:tabLst>
                <a:tab pos="3381375" algn="l"/>
              </a:tabLst>
            </a:pPr>
            <a:r>
              <a:rPr lang="uk-UA" dirty="0" smtClean="0">
                <a:solidFill>
                  <a:schemeClr val="tx2"/>
                </a:solidFill>
                <a:latin typeface="Times New Roman"/>
                <a:ea typeface="Times New Roman"/>
              </a:rPr>
              <a:t>Трудовий </a:t>
            </a:r>
            <a:r>
              <a:rPr lang="uk-UA" dirty="0">
                <a:solidFill>
                  <a:schemeClr val="tx2"/>
                </a:solidFill>
                <a:latin typeface="Times New Roman"/>
                <a:ea typeface="Times New Roman"/>
              </a:rPr>
              <a:t>арбітраж повинен розглянути спір і прийняти рішення </a:t>
            </a:r>
            <a:r>
              <a:rPr lang="uk-UA" b="1" dirty="0">
                <a:solidFill>
                  <a:schemeClr val="tx2"/>
                </a:solidFill>
                <a:latin typeface="Times New Roman"/>
                <a:ea typeface="Times New Roman"/>
              </a:rPr>
              <a:t>у 10-денний строк від дня його створення</a:t>
            </a:r>
            <a:r>
              <a:rPr lang="uk-UA" dirty="0">
                <a:solidFill>
                  <a:schemeClr val="tx2"/>
                </a:solidFill>
                <a:latin typeface="Times New Roman"/>
                <a:ea typeface="Times New Roman"/>
              </a:rPr>
              <a:t>. Сам арбітраж може продовжити цей термін до 20 днів. </a:t>
            </a:r>
            <a:endParaRPr lang="uk-UA" dirty="0" smtClean="0">
              <a:solidFill>
                <a:schemeClr val="tx2"/>
              </a:solidFill>
              <a:latin typeface="Times New Roman"/>
              <a:ea typeface="Times New Roman"/>
            </a:endParaRPr>
          </a:p>
          <a:p>
            <a:pPr marL="285750" indent="-285750" algn="just">
              <a:lnSpc>
                <a:spcPct val="125000"/>
              </a:lnSpc>
              <a:spcAft>
                <a:spcPts val="0"/>
              </a:spcAft>
              <a:buFont typeface="Arial" pitchFamily="34" charset="0"/>
              <a:buChar char="•"/>
              <a:tabLst>
                <a:tab pos="3381375" algn="l"/>
              </a:tabLst>
            </a:pPr>
            <a:r>
              <a:rPr lang="uk-UA" dirty="0" smtClean="0">
                <a:solidFill>
                  <a:schemeClr val="tx2"/>
                </a:solidFill>
                <a:latin typeface="Times New Roman"/>
                <a:ea typeface="Times New Roman"/>
              </a:rPr>
              <a:t>Рішення </a:t>
            </a:r>
            <a:r>
              <a:rPr lang="uk-UA" dirty="0">
                <a:solidFill>
                  <a:schemeClr val="tx2"/>
                </a:solidFill>
                <a:latin typeface="Times New Roman"/>
                <a:ea typeface="Times New Roman"/>
              </a:rPr>
              <a:t>трудового арбітражу приймається більшістю голосів його членів, оформляється протоколом, який підписується усіма членами трудового арбітражу.</a:t>
            </a:r>
            <a:endParaRPr lang="ru-RU" sz="1400" dirty="0">
              <a:solidFill>
                <a:schemeClr val="tx2"/>
              </a:solidFill>
              <a:latin typeface="Times New Roman"/>
              <a:ea typeface="Times New Roman"/>
            </a:endParaRPr>
          </a:p>
          <a:p>
            <a:pPr marL="285750" indent="-285750" algn="just">
              <a:lnSpc>
                <a:spcPct val="125000"/>
              </a:lnSpc>
              <a:spcAft>
                <a:spcPts val="0"/>
              </a:spcAft>
              <a:buFont typeface="Arial" pitchFamily="34" charset="0"/>
              <a:buChar char="•"/>
              <a:tabLst>
                <a:tab pos="3381375" algn="l"/>
              </a:tabLst>
            </a:pPr>
            <a:r>
              <a:rPr lang="uk-UA" dirty="0">
                <a:solidFill>
                  <a:schemeClr val="tx2"/>
                </a:solidFill>
                <a:latin typeface="Times New Roman"/>
                <a:ea typeface="Times New Roman"/>
              </a:rPr>
              <a:t>Рішення цього органу є обов'язковим для сторін спору, якщо вони про це домовились. Така домовленість досягається при утворенні трудового арбітражу. </a:t>
            </a:r>
            <a:endParaRPr lang="uk-UA" dirty="0" smtClean="0">
              <a:solidFill>
                <a:schemeClr val="tx2"/>
              </a:solidFill>
              <a:latin typeface="Times New Roman"/>
              <a:ea typeface="Times New Roman"/>
            </a:endParaRPr>
          </a:p>
          <a:p>
            <a:pPr marL="285750" indent="-285750" algn="just">
              <a:lnSpc>
                <a:spcPct val="125000"/>
              </a:lnSpc>
              <a:spcAft>
                <a:spcPts val="0"/>
              </a:spcAft>
              <a:buFont typeface="Arial" pitchFamily="34" charset="0"/>
              <a:buChar char="•"/>
              <a:tabLst>
                <a:tab pos="3381375" algn="l"/>
              </a:tabLst>
            </a:pPr>
            <a:r>
              <a:rPr lang="uk-UA" dirty="0" smtClean="0">
                <a:solidFill>
                  <a:schemeClr val="tx2"/>
                </a:solidFill>
                <a:latin typeface="Times New Roman"/>
                <a:ea typeface="Times New Roman"/>
              </a:rPr>
              <a:t>Рішення </a:t>
            </a:r>
            <a:r>
              <a:rPr lang="uk-UA" dirty="0">
                <a:solidFill>
                  <a:schemeClr val="tx2"/>
                </a:solidFill>
                <a:latin typeface="Times New Roman"/>
                <a:ea typeface="Times New Roman"/>
              </a:rPr>
              <a:t>трудового арбітражу надсилається сторонам у 3-денний термін з моменту його прийняття</a:t>
            </a:r>
            <a:r>
              <a:rPr lang="uk-UA" dirty="0" smtClean="0">
                <a:solidFill>
                  <a:schemeClr val="tx2"/>
                </a:solidFill>
                <a:latin typeface="Times New Roman"/>
                <a:ea typeface="Times New Roman"/>
              </a:rPr>
              <a:t>.</a:t>
            </a:r>
            <a:endParaRPr lang="ru-RU" sz="1400" dirty="0">
              <a:solidFill>
                <a:schemeClr val="tx2"/>
              </a:solidFill>
              <a:latin typeface="Times New Roman"/>
              <a:ea typeface="Times New Roman"/>
            </a:endParaRPr>
          </a:p>
        </p:txBody>
      </p:sp>
      <p:sp>
        <p:nvSpPr>
          <p:cNvPr id="3" name="Прямоугольник 2"/>
          <p:cNvSpPr/>
          <p:nvPr/>
        </p:nvSpPr>
        <p:spPr>
          <a:xfrm>
            <a:off x="1217612" y="516024"/>
            <a:ext cx="8022082"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tabLst>
                <a:tab pos="3381375" algn="l"/>
              </a:tabLst>
            </a:pPr>
            <a:r>
              <a:rPr lang="uk-UA" i="1" dirty="0">
                <a:solidFill>
                  <a:srgbClr val="000000"/>
                </a:solidFill>
                <a:latin typeface="Times New Roman"/>
                <a:ea typeface="Times New Roman"/>
              </a:rPr>
              <a:t>Кількісний і персональний склад трудового арбітражу визначаються за погодженням між сторонами спору.</a:t>
            </a:r>
            <a:endParaRPr lang="ru-RU" i="1" dirty="0">
              <a:solidFill>
                <a:srgbClr val="000000"/>
              </a:solidFill>
              <a:latin typeface="Times New Roman"/>
              <a:ea typeface="Times New Roman"/>
            </a:endParaRPr>
          </a:p>
        </p:txBody>
      </p:sp>
    </p:spTree>
    <p:extLst>
      <p:ext uri="{BB962C8B-B14F-4D97-AF65-F5344CB8AC3E}">
        <p14:creationId xmlns:p14="http://schemas.microsoft.com/office/powerpoint/2010/main" val="96330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4562" y="5370513"/>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50812" y="5105400"/>
            <a:ext cx="6092825" cy="1631216"/>
          </a:xfrm>
          <a:prstGeom prst="rect">
            <a:avLst/>
          </a:prstGeo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a:spAutoFit/>
          </a:bodyPr>
          <a:lstStyle/>
          <a:p>
            <a:pPr algn="just">
              <a:spcAft>
                <a:spcPts val="0"/>
              </a:spcAft>
              <a:tabLst>
                <a:tab pos="3381375" algn="l"/>
              </a:tabLst>
            </a:pPr>
            <a:r>
              <a:rPr lang="en-US" sz="3600" b="1" i="1" dirty="0">
                <a:solidFill>
                  <a:schemeClr val="tx2"/>
                </a:solidFill>
                <a:latin typeface="Times New Roman"/>
                <a:ea typeface="Times New Roman"/>
              </a:rPr>
              <a:t>3</a:t>
            </a:r>
            <a:r>
              <a:rPr lang="uk-UA" sz="3600" b="1" i="1" dirty="0" smtClean="0">
                <a:solidFill>
                  <a:schemeClr val="tx2"/>
                </a:solidFill>
                <a:latin typeface="Times New Roman"/>
                <a:ea typeface="Times New Roman"/>
              </a:rPr>
              <a:t>. Участь</a:t>
            </a:r>
            <a:r>
              <a:rPr lang="uk-UA" sz="3200" b="1" i="1" dirty="0" smtClean="0">
                <a:solidFill>
                  <a:schemeClr val="tx2"/>
                </a:solidFill>
                <a:latin typeface="Times New Roman"/>
                <a:ea typeface="Times New Roman"/>
              </a:rPr>
              <a:t> Національної </a:t>
            </a:r>
            <a:r>
              <a:rPr lang="uk-UA" sz="3200" b="1" i="1" dirty="0">
                <a:solidFill>
                  <a:schemeClr val="tx2"/>
                </a:solidFill>
                <a:latin typeface="Times New Roman"/>
                <a:ea typeface="Times New Roman"/>
              </a:rPr>
              <a:t>служби посередництва і примирення у вирішенні</a:t>
            </a:r>
            <a:endParaRPr lang="ru-RU" sz="1800" dirty="0">
              <a:solidFill>
                <a:schemeClr val="tx2"/>
              </a:solidFill>
              <a:effectLst/>
              <a:latin typeface="Times New Roman"/>
              <a:ea typeface="Times New Roman"/>
            </a:endParaRPr>
          </a:p>
        </p:txBody>
      </p:sp>
    </p:spTree>
    <p:extLst>
      <p:ext uri="{BB962C8B-B14F-4D97-AF65-F5344CB8AC3E}">
        <p14:creationId xmlns:p14="http://schemas.microsoft.com/office/powerpoint/2010/main" val="181254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604" y="5370513"/>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с двумя вырезанными противолежащими углами 1"/>
          <p:cNvSpPr/>
          <p:nvPr/>
        </p:nvSpPr>
        <p:spPr>
          <a:xfrm>
            <a:off x="643922" y="244549"/>
            <a:ext cx="4538717" cy="1524000"/>
          </a:xfrm>
          <a:prstGeom prst="snip2Diag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err="1"/>
              <a:t>Національна</a:t>
            </a:r>
            <a:r>
              <a:rPr lang="ru-RU" sz="2800" dirty="0"/>
              <a:t> служба </a:t>
            </a:r>
            <a:r>
              <a:rPr lang="ru-RU" sz="2800" dirty="0" err="1"/>
              <a:t>посередництва</a:t>
            </a:r>
            <a:r>
              <a:rPr lang="ru-RU" sz="2800" dirty="0"/>
              <a:t> і </a:t>
            </a:r>
            <a:r>
              <a:rPr lang="ru-RU" sz="2800" dirty="0" err="1"/>
              <a:t>примирення</a:t>
            </a:r>
            <a:r>
              <a:rPr lang="ru-RU" sz="2800" dirty="0"/>
              <a:t> </a:t>
            </a:r>
          </a:p>
        </p:txBody>
      </p:sp>
      <p:sp>
        <p:nvSpPr>
          <p:cNvPr id="3" name="Прямоугольник 2"/>
          <p:cNvSpPr/>
          <p:nvPr/>
        </p:nvSpPr>
        <p:spPr>
          <a:xfrm>
            <a:off x="6672483" y="304800"/>
            <a:ext cx="4722812" cy="15696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wrap="square">
            <a:spAutoFit/>
          </a:bodyPr>
          <a:lstStyle/>
          <a:p>
            <a:pPr algn="ctr"/>
            <a:r>
              <a:rPr lang="uk-UA" i="1" dirty="0">
                <a:solidFill>
                  <a:schemeClr val="tx2"/>
                </a:solidFill>
                <a:latin typeface="Times New Roman"/>
                <a:ea typeface="Times New Roman"/>
              </a:rPr>
              <a:t>постійно діючий орган, створений для сприяння врегулюванню колективних трудових спорів (конфліктів). </a:t>
            </a:r>
            <a:endParaRPr lang="ru-RU" dirty="0">
              <a:solidFill>
                <a:schemeClr val="tx2"/>
              </a:solidFill>
            </a:endParaRPr>
          </a:p>
        </p:txBody>
      </p:sp>
      <p:sp>
        <p:nvSpPr>
          <p:cNvPr id="4" name="Стрелка вправо 3"/>
          <p:cNvSpPr/>
          <p:nvPr/>
        </p:nvSpPr>
        <p:spPr>
          <a:xfrm>
            <a:off x="5408612" y="685800"/>
            <a:ext cx="914400" cy="838200"/>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90475" y="3604437"/>
            <a:ext cx="3733800" cy="18288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i="1" dirty="0">
                <a:solidFill>
                  <a:srgbClr val="000000"/>
                </a:solidFill>
                <a:latin typeface="Times New Roman"/>
                <a:ea typeface="Times New Roman"/>
              </a:rPr>
              <a:t>сприяння взаємодії сторін соціально-трудових відносин у процесі врегулювання колективних спорів</a:t>
            </a:r>
            <a:endParaRPr lang="ru-RU" sz="2000" dirty="0"/>
          </a:p>
        </p:txBody>
      </p:sp>
      <p:sp>
        <p:nvSpPr>
          <p:cNvPr id="8" name="Овал 7"/>
          <p:cNvSpPr/>
          <p:nvPr/>
        </p:nvSpPr>
        <p:spPr>
          <a:xfrm>
            <a:off x="4881783" y="4518837"/>
            <a:ext cx="35814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i="1" dirty="0">
                <a:solidFill>
                  <a:srgbClr val="000000"/>
                </a:solidFill>
                <a:latin typeface="Times New Roman"/>
                <a:ea typeface="Times New Roman"/>
              </a:rPr>
              <a:t>прогнозування виникнення трудових спорів та сприяння своєчасному їх вирішенню</a:t>
            </a:r>
            <a:endParaRPr lang="ru-RU" dirty="0"/>
          </a:p>
        </p:txBody>
      </p:sp>
      <p:sp>
        <p:nvSpPr>
          <p:cNvPr id="9" name="Овал 8"/>
          <p:cNvSpPr/>
          <p:nvPr/>
        </p:nvSpPr>
        <p:spPr>
          <a:xfrm>
            <a:off x="7999412" y="2743200"/>
            <a:ext cx="3505200" cy="1828800"/>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i="1" dirty="0">
                <a:solidFill>
                  <a:srgbClr val="000000"/>
                </a:solidFill>
                <a:latin typeface="Times New Roman"/>
                <a:ea typeface="Times New Roman"/>
              </a:rPr>
              <a:t>здійснення посередництва і примирення під час вирішення спорів</a:t>
            </a:r>
            <a:endParaRPr lang="ru-RU" dirty="0"/>
          </a:p>
        </p:txBody>
      </p:sp>
      <p:cxnSp>
        <p:nvCxnSpPr>
          <p:cNvPr id="11" name="Прямая со стрелкой 10"/>
          <p:cNvCxnSpPr>
            <a:stCxn id="5" idx="2"/>
          </p:cNvCxnSpPr>
          <p:nvPr/>
        </p:nvCxnSpPr>
        <p:spPr>
          <a:xfrm flipH="1">
            <a:off x="2589213" y="2932806"/>
            <a:ext cx="324068" cy="4961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5" idx="2"/>
          </p:cNvCxnSpPr>
          <p:nvPr/>
        </p:nvCxnSpPr>
        <p:spPr>
          <a:xfrm>
            <a:off x="2913281" y="2932806"/>
            <a:ext cx="2952531" cy="15860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2751246" y="2932806"/>
            <a:ext cx="5095766" cy="5723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417950" y="2348031"/>
            <a:ext cx="4990662" cy="584775"/>
          </a:xfrm>
          <a:prstGeom prst="rect">
            <a:avLst/>
          </a:prstGeom>
          <a:ln w="76200"/>
        </p:spPr>
        <p:style>
          <a:lnRef idx="2">
            <a:schemeClr val="dk1"/>
          </a:lnRef>
          <a:fillRef idx="1">
            <a:schemeClr val="lt1"/>
          </a:fillRef>
          <a:effectRef idx="0">
            <a:schemeClr val="dk1"/>
          </a:effectRef>
          <a:fontRef idx="minor">
            <a:schemeClr val="dk1"/>
          </a:fontRef>
        </p:style>
        <p:txBody>
          <a:bodyPr wrap="none">
            <a:spAutoFit/>
          </a:bodyPr>
          <a:lstStyle/>
          <a:p>
            <a:r>
              <a:rPr lang="uk-UA" sz="3200" i="1" dirty="0">
                <a:solidFill>
                  <a:schemeClr val="tx2"/>
                </a:solidFill>
                <a:latin typeface="Times New Roman"/>
                <a:ea typeface="Times New Roman"/>
              </a:rPr>
              <a:t>Основними її завданнями є:</a:t>
            </a:r>
            <a:endParaRPr lang="ru-RU" sz="3200" dirty="0">
              <a:solidFill>
                <a:schemeClr val="tx2"/>
              </a:solidFill>
            </a:endParaRPr>
          </a:p>
        </p:txBody>
      </p:sp>
    </p:spTree>
    <p:extLst>
      <p:ext uri="{BB962C8B-B14F-4D97-AF65-F5344CB8AC3E}">
        <p14:creationId xmlns:p14="http://schemas.microsoft.com/office/powerpoint/2010/main" val="188230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4825" y="5370513"/>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74612" y="14016"/>
            <a:ext cx="120396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tabLst>
                <a:tab pos="3381375" algn="l"/>
              </a:tabLst>
            </a:pPr>
            <a:r>
              <a:rPr lang="uk-UA" dirty="0" smtClean="0">
                <a:solidFill>
                  <a:schemeClr val="tx2"/>
                </a:solidFill>
                <a:latin typeface="Times New Roman"/>
                <a:ea typeface="Times New Roman"/>
              </a:rPr>
              <a:t>Д</a:t>
            </a:r>
            <a:r>
              <a:rPr lang="ru-RU" dirty="0" smtClean="0">
                <a:solidFill>
                  <a:schemeClr val="tx2"/>
                </a:solidFill>
                <a:latin typeface="Times New Roman"/>
                <a:ea typeface="Times New Roman"/>
              </a:rPr>
              <a:t>ля</a:t>
            </a:r>
            <a:r>
              <a:rPr lang="uk-UA" dirty="0" smtClean="0">
                <a:solidFill>
                  <a:schemeClr val="tx2"/>
                </a:solidFill>
                <a:latin typeface="Times New Roman"/>
                <a:ea typeface="Times New Roman"/>
              </a:rPr>
              <a:t> </a:t>
            </a:r>
            <a:r>
              <a:rPr lang="uk-UA" dirty="0">
                <a:solidFill>
                  <a:schemeClr val="tx2"/>
                </a:solidFill>
                <a:latin typeface="Times New Roman"/>
                <a:ea typeface="Times New Roman"/>
              </a:rPr>
              <a:t>примирення сторін колективного трудового спору до вирішення спору може залучатися спеціально створений державний орган — Національна служба посередництва і примирення.</a:t>
            </a:r>
            <a:endParaRPr lang="ru-RU" sz="1400" dirty="0">
              <a:solidFill>
                <a:schemeClr val="tx2"/>
              </a:solidFill>
              <a:effectLst/>
              <a:latin typeface="Times New Roman"/>
              <a:ea typeface="Times New Roman"/>
            </a:endParaRPr>
          </a:p>
        </p:txBody>
      </p:sp>
      <p:sp>
        <p:nvSpPr>
          <p:cNvPr id="3" name="Прямоугольник 2"/>
          <p:cNvSpPr/>
          <p:nvPr/>
        </p:nvSpPr>
        <p:spPr>
          <a:xfrm>
            <a:off x="368965" y="1600200"/>
            <a:ext cx="6792247" cy="441659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spcAft>
                <a:spcPts val="0"/>
              </a:spcAft>
              <a:buFont typeface="Arial" pitchFamily="34" charset="0"/>
              <a:buChar char="•"/>
              <a:tabLst>
                <a:tab pos="3381375" algn="l"/>
              </a:tabLst>
            </a:pPr>
            <a:r>
              <a:rPr lang="uk-UA" sz="1800" dirty="0">
                <a:solidFill>
                  <a:schemeClr val="tx2"/>
                </a:solidFill>
                <a:latin typeface="Times New Roman"/>
                <a:ea typeface="Times New Roman"/>
              </a:rPr>
              <a:t>Закон визначає, на яких стадіях спорів і яким чином НСПП бере участь у вирішенні колективних спорів. Уже при висуненні вимог найманими працівниками вони можуть звернутися до неї і надіслати свої вимоги</a:t>
            </a:r>
            <a:r>
              <a:rPr lang="uk-UA" sz="1800" dirty="0" smtClean="0">
                <a:solidFill>
                  <a:schemeClr val="tx2"/>
                </a:solidFill>
                <a:latin typeface="Times New Roman"/>
                <a:ea typeface="Times New Roman"/>
              </a:rPr>
              <a:t>.</a:t>
            </a:r>
          </a:p>
          <a:p>
            <a:pPr algn="just">
              <a:spcAft>
                <a:spcPts val="0"/>
              </a:spcAft>
              <a:tabLst>
                <a:tab pos="3381375" algn="l"/>
              </a:tabLst>
            </a:pPr>
            <a:endParaRPr lang="ru-RU" sz="1100" dirty="0">
              <a:solidFill>
                <a:schemeClr val="tx2"/>
              </a:solidFill>
              <a:latin typeface="Times New Roman"/>
              <a:ea typeface="Times New Roman"/>
            </a:endParaRPr>
          </a:p>
          <a:p>
            <a:pPr marL="285750" indent="-285750" algn="just">
              <a:spcAft>
                <a:spcPts val="0"/>
              </a:spcAft>
              <a:buFont typeface="Arial" pitchFamily="34" charset="0"/>
              <a:buChar char="•"/>
              <a:tabLst>
                <a:tab pos="3381375" algn="l"/>
              </a:tabLst>
            </a:pPr>
            <a:r>
              <a:rPr lang="uk-UA" sz="1800" dirty="0">
                <a:solidFill>
                  <a:schemeClr val="tx2"/>
                </a:solidFill>
                <a:latin typeface="Times New Roman"/>
                <a:ea typeface="Times New Roman"/>
              </a:rPr>
              <a:t>На етапі, коли спору ще немає, НСПП </a:t>
            </a:r>
            <a:r>
              <a:rPr lang="uk-UA" sz="1800" b="1" dirty="0">
                <a:solidFill>
                  <a:schemeClr val="tx2"/>
                </a:solidFill>
                <a:latin typeface="Times New Roman"/>
                <a:ea typeface="Times New Roman"/>
              </a:rPr>
              <a:t>здійснює реєстрацію висунутих працівниками вимог і може перевірити отримання їх протилежною стороною спору. </a:t>
            </a:r>
            <a:r>
              <a:rPr lang="uk-UA" sz="1800" dirty="0">
                <a:solidFill>
                  <a:schemeClr val="tx2"/>
                </a:solidFill>
                <a:latin typeface="Times New Roman"/>
                <a:ea typeface="Times New Roman"/>
              </a:rPr>
              <a:t>Крім того, вона може </a:t>
            </a:r>
            <a:r>
              <a:rPr lang="uk-UA" sz="1800" b="1" dirty="0">
                <a:solidFill>
                  <a:schemeClr val="tx2"/>
                </a:solidFill>
                <a:latin typeface="Times New Roman"/>
                <a:ea typeface="Times New Roman"/>
              </a:rPr>
              <a:t>контролювати розгляд вимог роботодавцем, а також державними органами, якщо розгляд і вирішення вимог найманих працівників виходить за межі компетенції роботодавця</a:t>
            </a:r>
            <a:r>
              <a:rPr lang="uk-UA" sz="1800" dirty="0">
                <a:solidFill>
                  <a:schemeClr val="tx2"/>
                </a:solidFill>
                <a:latin typeface="Times New Roman"/>
                <a:ea typeface="Times New Roman"/>
              </a:rPr>
              <a:t>. Працівники служби роз'яснюють представникам сторін порядок вирішення спору, їх права та обов'язки у відповідності з чинним законодавством. Після початку колективного трудового спору НСПП може перевіряти також повноваження представників сторін.</a:t>
            </a:r>
            <a:endParaRPr lang="ru-RU" sz="1100" dirty="0">
              <a:solidFill>
                <a:schemeClr val="tx2"/>
              </a:solidFill>
              <a:effectLst/>
              <a:latin typeface="Times New Roman"/>
              <a:ea typeface="Times New Roman"/>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612" y="1600200"/>
            <a:ext cx="3886200" cy="3886200"/>
          </a:xfrm>
          <a:prstGeom prst="rect">
            <a:avLst/>
          </a:prstGeom>
          <a:effectLst>
            <a:softEdge rad="127000"/>
          </a:effectLst>
        </p:spPr>
      </p:pic>
    </p:spTree>
    <p:extLst>
      <p:ext uri="{BB962C8B-B14F-4D97-AF65-F5344CB8AC3E}">
        <p14:creationId xmlns:p14="http://schemas.microsoft.com/office/powerpoint/2010/main" val="368640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27761" r="7736"/>
          <a:stretch/>
        </p:blipFill>
        <p:spPr>
          <a:xfrm>
            <a:off x="7814162" y="800100"/>
            <a:ext cx="3563412" cy="5524500"/>
          </a:xfrm>
          <a:prstGeom prst="rect">
            <a:avLst/>
          </a:prstGeom>
          <a:effectLst>
            <a:softEdge rad="317500"/>
          </a:effec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9567" y="534216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50812" y="319848"/>
            <a:ext cx="7162800" cy="6494085"/>
          </a:xfrm>
          <a:prstGeom prst="rect">
            <a:avLst/>
          </a:prstGeom>
        </p:spPr>
        <p:txBody>
          <a:bodyPr wrap="square">
            <a:spAutoFit/>
          </a:bodyPr>
          <a:lstStyle/>
          <a:p>
            <a:pPr algn="just">
              <a:spcAft>
                <a:spcPts val="0"/>
              </a:spcAft>
              <a:tabLst>
                <a:tab pos="3381375" algn="l"/>
              </a:tabLst>
            </a:pPr>
            <a:r>
              <a:rPr lang="uk-UA" sz="1800" b="1" dirty="0">
                <a:solidFill>
                  <a:schemeClr val="tx2"/>
                </a:solidFill>
                <a:latin typeface="Times New Roman"/>
                <a:ea typeface="Times New Roman"/>
              </a:rPr>
              <a:t>НСПП аналізує вимоги найманих працівників, здійснює оцінку їх обґрунтованості, а також дотримання при цьому чинного законодавства.</a:t>
            </a:r>
            <a:endParaRPr lang="ru-RU" sz="1100" b="1" dirty="0">
              <a:solidFill>
                <a:schemeClr val="tx2"/>
              </a:solidFill>
              <a:latin typeface="Times New Roman"/>
              <a:ea typeface="Times New Roman"/>
            </a:endParaRPr>
          </a:p>
          <a:p>
            <a:pPr algn="just">
              <a:spcAft>
                <a:spcPts val="0"/>
              </a:spcAft>
              <a:tabLst>
                <a:tab pos="3381375" algn="l"/>
              </a:tabLst>
            </a:pPr>
            <a:r>
              <a:rPr lang="uk-UA" sz="1800" dirty="0">
                <a:solidFill>
                  <a:schemeClr val="tx2"/>
                </a:solidFill>
                <a:latin typeface="Times New Roman"/>
                <a:ea typeface="Times New Roman"/>
              </a:rPr>
              <a:t>Національна служба посередництва і примирення </a:t>
            </a:r>
            <a:r>
              <a:rPr lang="uk-UA" sz="1800" b="1" dirty="0">
                <a:solidFill>
                  <a:schemeClr val="tx2"/>
                </a:solidFill>
                <a:latin typeface="Times New Roman"/>
                <a:ea typeface="Times New Roman"/>
              </a:rPr>
              <a:t>формує списки незалежних посередників і трудових арбітрів, які можуть залучатися до вирішення спорів, та проводить їх підготовку</a:t>
            </a:r>
            <a:r>
              <a:rPr lang="uk-UA" sz="1800" dirty="0">
                <a:solidFill>
                  <a:schemeClr val="tx2"/>
                </a:solidFill>
                <a:latin typeface="Times New Roman"/>
                <a:ea typeface="Times New Roman"/>
              </a:rPr>
              <a:t>. При наявності прохання сторін також пропонує кандидатури незалежних посередників та трудових арбітрів для участі у примирних процедурах. Тобто вже починаючи з етапу виникнення колективного трудового спору, </a:t>
            </a:r>
            <a:r>
              <a:rPr lang="uk-UA" sz="2000" b="1" dirty="0">
                <a:solidFill>
                  <a:schemeClr val="tx2"/>
                </a:solidFill>
                <a:latin typeface="Times New Roman"/>
                <a:ea typeface="Times New Roman"/>
              </a:rPr>
              <a:t>НСПП</a:t>
            </a:r>
            <a:r>
              <a:rPr lang="uk-UA" sz="1800" b="1" dirty="0">
                <a:solidFill>
                  <a:schemeClr val="tx2"/>
                </a:solidFill>
                <a:latin typeface="Times New Roman"/>
                <a:ea typeface="Times New Roman"/>
              </a:rPr>
              <a:t> бере активну участь у формуванні примирних органів, а також у примирних процедурах. </a:t>
            </a:r>
            <a:endParaRPr lang="uk-UA" sz="1800" b="1" dirty="0" smtClean="0">
              <a:solidFill>
                <a:schemeClr val="tx2"/>
              </a:solidFill>
              <a:latin typeface="Times New Roman"/>
              <a:ea typeface="Times New Roman"/>
            </a:endParaRPr>
          </a:p>
          <a:p>
            <a:pPr algn="just">
              <a:spcAft>
                <a:spcPts val="0"/>
              </a:spcAft>
              <a:tabLst>
                <a:tab pos="3381375" algn="l"/>
              </a:tabLst>
            </a:pPr>
            <a:r>
              <a:rPr lang="uk-UA" sz="1800" dirty="0" smtClean="0">
                <a:solidFill>
                  <a:schemeClr val="tx2"/>
                </a:solidFill>
                <a:latin typeface="Times New Roman"/>
                <a:ea typeface="Times New Roman"/>
              </a:rPr>
              <a:t>На </a:t>
            </a:r>
            <a:r>
              <a:rPr lang="uk-UA" sz="1800" dirty="0">
                <a:solidFill>
                  <a:schemeClr val="tx2"/>
                </a:solidFill>
                <a:latin typeface="Times New Roman"/>
                <a:ea typeface="Times New Roman"/>
              </a:rPr>
              <a:t>цьому етапі і в подальшому НСПП сприяє встановленню контактів між сторонами спору. На прохання сторін </a:t>
            </a:r>
            <a:r>
              <a:rPr lang="uk-UA" sz="1800" b="1" dirty="0">
                <a:solidFill>
                  <a:schemeClr val="tx2"/>
                </a:solidFill>
                <a:latin typeface="Times New Roman"/>
                <a:ea typeface="Times New Roman"/>
              </a:rPr>
              <a:t>вона розглядає матеріали спору з метою його успішного вирішення, координує дії сторін спору щодо організаційного, матеріально-технічного і фінансового забезпечення роботи незалежних посередників, членів примирних комісій і трудового арбітражу.</a:t>
            </a:r>
            <a:r>
              <a:rPr lang="uk-UA" sz="1800" dirty="0">
                <a:solidFill>
                  <a:schemeClr val="tx2"/>
                </a:solidFill>
                <a:latin typeface="Times New Roman"/>
                <a:ea typeface="Times New Roman"/>
              </a:rPr>
              <a:t> Крім того, служба </a:t>
            </a:r>
            <a:r>
              <a:rPr lang="uk-UA" sz="1800" b="1" dirty="0">
                <a:solidFill>
                  <a:schemeClr val="tx2"/>
                </a:solidFill>
                <a:latin typeface="Times New Roman"/>
                <a:ea typeface="Times New Roman"/>
              </a:rPr>
              <a:t>здійснює контроль за виконанням сторонами колективного трудового спору рішень примирних органів</a:t>
            </a:r>
            <a:r>
              <a:rPr lang="uk-UA" sz="1800" dirty="0">
                <a:solidFill>
                  <a:schemeClr val="tx2"/>
                </a:solidFill>
                <a:latin typeface="Times New Roman"/>
                <a:ea typeface="Times New Roman"/>
              </a:rPr>
              <a:t>. Якщо представники служби визнають за необхідне, то до участі у примирних процедурах за погодженням зі сторонами спору можуть залучатися народні депутати України, представники органів виконавчої влади, органів місцевого самоврядування.</a:t>
            </a:r>
            <a:endParaRPr lang="ru-RU" sz="1100" dirty="0">
              <a:solidFill>
                <a:schemeClr val="tx2"/>
              </a:solidFill>
              <a:effectLst/>
              <a:latin typeface="Times New Roman"/>
              <a:ea typeface="Times New Roman"/>
            </a:endParaRPr>
          </a:p>
        </p:txBody>
      </p:sp>
    </p:spTree>
    <p:extLst>
      <p:ext uri="{BB962C8B-B14F-4D97-AF65-F5344CB8AC3E}">
        <p14:creationId xmlns:p14="http://schemas.microsoft.com/office/powerpoint/2010/main" val="21200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9812" y="152400"/>
            <a:ext cx="8455025" cy="646330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tabLst>
                <a:tab pos="3381375" algn="l"/>
              </a:tabLst>
            </a:pPr>
            <a:r>
              <a:rPr lang="uk-UA" sz="1800" dirty="0">
                <a:solidFill>
                  <a:schemeClr val="tx2"/>
                </a:solidFill>
                <a:latin typeface="Times New Roman"/>
                <a:ea typeface="Times New Roman"/>
              </a:rPr>
              <a:t>На етапі проведення страйку НСПП також </a:t>
            </a:r>
            <a:r>
              <a:rPr lang="uk-UA" sz="1800" b="1" dirty="0">
                <a:solidFill>
                  <a:schemeClr val="tx2"/>
                </a:solidFill>
                <a:latin typeface="Times New Roman"/>
                <a:ea typeface="Times New Roman"/>
              </a:rPr>
              <a:t>сприяє сторонам у проведенні колективних переговорів з метою найшвидшого розв'язання конфлікту</a:t>
            </a:r>
            <a:r>
              <a:rPr lang="uk-UA" sz="1800" dirty="0">
                <a:solidFill>
                  <a:schemeClr val="tx2"/>
                </a:solidFill>
                <a:latin typeface="Times New Roman"/>
                <a:ea typeface="Times New Roman"/>
              </a:rPr>
              <a:t>.</a:t>
            </a:r>
            <a:endParaRPr lang="ru-RU" sz="1100" dirty="0">
              <a:solidFill>
                <a:schemeClr val="tx2"/>
              </a:solidFill>
              <a:latin typeface="Times New Roman"/>
              <a:ea typeface="Times New Roman"/>
            </a:endParaRPr>
          </a:p>
          <a:p>
            <a:pPr algn="just">
              <a:spcAft>
                <a:spcPts val="0"/>
              </a:spcAft>
              <a:tabLst>
                <a:tab pos="3381375" algn="l"/>
              </a:tabLst>
            </a:pPr>
            <a:r>
              <a:rPr lang="uk-UA" sz="1800" dirty="0">
                <a:solidFill>
                  <a:schemeClr val="tx2"/>
                </a:solidFill>
                <a:latin typeface="Times New Roman"/>
                <a:ea typeface="Times New Roman"/>
              </a:rPr>
              <a:t>У тих випадках, коли законом передбачена заборона проведення страйку, і в разі, якщо рекомендації служби не враховано сторонами, вона має право звернутися із заявою про вирішення колективного трудового спору до відповідного суду і при цьому бере активну участь у розгляді спору в суді.</a:t>
            </a:r>
            <a:endParaRPr lang="ru-RU" sz="1100" dirty="0">
              <a:solidFill>
                <a:schemeClr val="tx2"/>
              </a:solidFill>
              <a:latin typeface="Times New Roman"/>
              <a:ea typeface="Times New Roman"/>
            </a:endParaRPr>
          </a:p>
          <a:p>
            <a:pPr algn="just">
              <a:spcAft>
                <a:spcPts val="0"/>
              </a:spcAft>
              <a:tabLst>
                <a:tab pos="3381375" algn="l"/>
              </a:tabLst>
            </a:pPr>
            <a:r>
              <a:rPr lang="uk-UA" sz="1800" b="1" dirty="0">
                <a:solidFill>
                  <a:schemeClr val="tx2"/>
                </a:solidFill>
                <a:latin typeface="Times New Roman"/>
                <a:ea typeface="Times New Roman"/>
              </a:rPr>
              <a:t>НСПП здійснює заходи з вивчення і узагальнення причин виникнення колективних трудових спорів та їх можливих наслідків</a:t>
            </a:r>
            <a:r>
              <a:rPr lang="uk-UA" sz="1800" dirty="0">
                <a:solidFill>
                  <a:schemeClr val="tx2"/>
                </a:solidFill>
                <a:latin typeface="Times New Roman"/>
                <a:ea typeface="Times New Roman"/>
              </a:rPr>
              <a:t>. На основі проведеного аналізу вона розробляє пропозиції щодо запобігання виникненню колективних трудових спорів, вивчає і узагальнює вітчизняний та зарубіжний досвід роботи щодо запобігання та врегулювання конфліктів у сфері трудових відносин. Національна служба вносить в установленому порядку пропозиції про вдосконалення законодавства з питань вирішення колективних трудових спорів і в межах своєї компетенції розробляє та затверджує нормативні акти щодо здійснення примирних процедур. Зокрема, наказом Національної служби посередництва і примирення від 24 квітня 2001 р. № 92 затверджене Положення про порядок проведення примирних процедур по вирішенню колективних трудових спорів (конфліктів). НСПП затверджує положення про примирну комісію, про трудовий арбітраж, про незалежного посередника.</a:t>
            </a:r>
            <a:endParaRPr lang="ru-RU" sz="1100" dirty="0">
              <a:solidFill>
                <a:schemeClr val="tx2"/>
              </a:solidFill>
              <a:latin typeface="Times New Roman"/>
              <a:ea typeface="Times New Roman"/>
            </a:endParaRPr>
          </a:p>
          <a:p>
            <a:pPr algn="just">
              <a:spcAft>
                <a:spcPts val="0"/>
              </a:spcAft>
              <a:tabLst>
                <a:tab pos="3381375" algn="l"/>
              </a:tabLst>
            </a:pPr>
            <a:r>
              <a:rPr lang="uk-UA" sz="1800" b="1" dirty="0">
                <a:solidFill>
                  <a:srgbClr val="C00000"/>
                </a:solidFill>
                <a:latin typeface="Times New Roman"/>
                <a:ea typeface="Times New Roman"/>
              </a:rPr>
              <a:t>До роботи у Національній службі посередництва і примирення залучаються висококваліфіковані фахівців та експерти з питань вирішення колективних трудових спорів. </a:t>
            </a:r>
            <a:r>
              <a:rPr lang="uk-UA" sz="1800" dirty="0">
                <a:solidFill>
                  <a:schemeClr val="tx2"/>
                </a:solidFill>
                <a:latin typeface="Times New Roman"/>
                <a:ea typeface="Times New Roman"/>
              </a:rPr>
              <a:t>Вона має свої регіональні відділення в областях і Автономній Республіці Крим.</a:t>
            </a:r>
            <a:endParaRPr lang="ru-RU" sz="1100" dirty="0">
              <a:solidFill>
                <a:schemeClr val="tx2"/>
              </a:solidFill>
              <a:effectLst/>
              <a:latin typeface="Times New Roman"/>
              <a:ea typeface="Times New Roman"/>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00"/>
            <a:ext cx="3442071" cy="5006648"/>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357" y="525780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07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7212" y="2765524"/>
            <a:ext cx="3293136" cy="2193280"/>
          </a:xfrm>
          <a:prstGeom prst="rect">
            <a:avLst/>
          </a:prstGeom>
        </p:spPr>
      </p:pic>
      <p:sp>
        <p:nvSpPr>
          <p:cNvPr id="6" name="Выгнутая вправо стрелка 5"/>
          <p:cNvSpPr/>
          <p:nvPr/>
        </p:nvSpPr>
        <p:spPr>
          <a:xfrm>
            <a:off x="7313612" y="4495800"/>
            <a:ext cx="1828800" cy="1295400"/>
          </a:xfrm>
          <a:prstGeom prst="curvedLef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 name="Выгнутая вправо стрелка 4"/>
          <p:cNvSpPr/>
          <p:nvPr/>
        </p:nvSpPr>
        <p:spPr>
          <a:xfrm rot="17507641">
            <a:off x="6356867" y="849362"/>
            <a:ext cx="1450975" cy="1524000"/>
          </a:xfrm>
          <a:prstGeom prst="curved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Прямоугольник 1"/>
          <p:cNvSpPr/>
          <p:nvPr/>
        </p:nvSpPr>
        <p:spPr>
          <a:xfrm>
            <a:off x="531812" y="457200"/>
            <a:ext cx="6092825" cy="2308324"/>
          </a:xfrm>
          <a:prstGeom prst="rect">
            <a:avLst/>
          </a:prstGeom>
          <a:solidFill>
            <a:schemeClr val="accent3">
              <a:lumMod val="40000"/>
              <a:lumOff val="60000"/>
            </a:schemeClr>
          </a:solidFill>
        </p:spPr>
        <p:txBody>
          <a:bodyPr>
            <a:spAutoFit/>
          </a:bodyPr>
          <a:lstStyle/>
          <a:p>
            <a:pPr algn="ctr">
              <a:spcAft>
                <a:spcPts val="0"/>
              </a:spcAft>
              <a:tabLst>
                <a:tab pos="3381375" algn="l"/>
              </a:tabLst>
            </a:pPr>
            <a:r>
              <a:rPr lang="uk-UA" dirty="0">
                <a:solidFill>
                  <a:schemeClr val="tx2"/>
                </a:solidFill>
                <a:latin typeface="Times New Roman"/>
                <a:ea typeface="Times New Roman"/>
              </a:rPr>
              <a:t>Рішення НСПП мають характер рекомендацій і повинні розглядатися сторонами колективного спору та відповідними центральними і місцевими органами виконавчої влади, органами місцевого самоврядування. </a:t>
            </a:r>
            <a:endParaRPr lang="ru-RU" sz="1400" dirty="0">
              <a:solidFill>
                <a:schemeClr val="tx2"/>
              </a:solidFill>
              <a:effectLst/>
              <a:latin typeface="Times New Roman"/>
              <a:ea typeface="Times New Roman"/>
            </a:endParaRPr>
          </a:p>
        </p:txBody>
      </p:sp>
      <p:sp>
        <p:nvSpPr>
          <p:cNvPr id="3" name="Прямоугольник 2"/>
          <p:cNvSpPr/>
          <p:nvPr/>
        </p:nvSpPr>
        <p:spPr>
          <a:xfrm>
            <a:off x="5942012" y="2590800"/>
            <a:ext cx="6092825" cy="2246769"/>
          </a:xfrm>
          <a:prstGeom prst="rect">
            <a:avLst/>
          </a:prstGeom>
          <a:solidFill>
            <a:schemeClr val="accent4">
              <a:lumMod val="60000"/>
              <a:lumOff val="40000"/>
            </a:schemeClr>
          </a:solidFill>
        </p:spPr>
        <p:txBody>
          <a:bodyPr>
            <a:spAutoFit/>
          </a:bodyPr>
          <a:lstStyle/>
          <a:p>
            <a:pPr lvl="0" algn="ctr">
              <a:tabLst>
                <a:tab pos="3381375" algn="l"/>
              </a:tabLst>
            </a:pPr>
            <a:r>
              <a:rPr lang="uk-UA" sz="2000" dirty="0">
                <a:solidFill>
                  <a:srgbClr val="000000"/>
                </a:solidFill>
                <a:latin typeface="Times New Roman"/>
                <a:ea typeface="Times New Roman"/>
              </a:rPr>
              <a:t>У разі, якщо у вимогах найманих працівників чи профспілки містяться питання, вирішення яких відповідно до законодавства віднесено до компетенції центральних або місцевих органів виконавчої влади чи органів місцевого самоврядування, НСПП надсилає свої рекомендації разом з відповідними матеріалами керівникам цих органів. </a:t>
            </a:r>
            <a:endParaRPr lang="ru-RU" sz="1200" dirty="0">
              <a:solidFill>
                <a:srgbClr val="000000"/>
              </a:solidFill>
              <a:latin typeface="Times New Roman"/>
              <a:ea typeface="Times New Roman"/>
            </a:endParaRPr>
          </a:p>
        </p:txBody>
      </p:sp>
      <p:sp>
        <p:nvSpPr>
          <p:cNvPr id="4" name="Прямоугольник 3"/>
          <p:cNvSpPr/>
          <p:nvPr/>
        </p:nvSpPr>
        <p:spPr>
          <a:xfrm>
            <a:off x="836612" y="4837569"/>
            <a:ext cx="6092825" cy="1569660"/>
          </a:xfrm>
          <a:prstGeom prst="rect">
            <a:avLst/>
          </a:prstGeom>
          <a:solidFill>
            <a:schemeClr val="bg2">
              <a:lumMod val="90000"/>
            </a:schemeClr>
          </a:solidFill>
        </p:spPr>
        <p:txBody>
          <a:bodyPr>
            <a:spAutoFit/>
          </a:bodyPr>
          <a:lstStyle/>
          <a:p>
            <a:pPr lvl="0" algn="ctr">
              <a:tabLst>
                <a:tab pos="3381375" algn="l"/>
              </a:tabLst>
            </a:pPr>
            <a:r>
              <a:rPr lang="uk-UA" dirty="0">
                <a:solidFill>
                  <a:srgbClr val="000000"/>
                </a:solidFill>
                <a:latin typeface="Times New Roman"/>
                <a:ea typeface="Times New Roman"/>
              </a:rPr>
              <a:t>Останні зобов'язані розглянути їх у 7-денний термін і проінформувати про прийняті ними рішення сторони та Національну службу посередництва і примирення.</a:t>
            </a:r>
            <a:endParaRPr lang="ru-RU" sz="1400" dirty="0">
              <a:solidFill>
                <a:srgbClr val="000000"/>
              </a:solidFill>
              <a:latin typeface="Times New Roman"/>
              <a:ea typeface="Times New Roman"/>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1612" y="5343138"/>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22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141412" y="4495800"/>
            <a:ext cx="10058400" cy="1446550"/>
          </a:xfrm>
          <a:prstGeom prst="rect">
            <a:avLst/>
          </a:prstGeo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tabLst>
                <a:tab pos="3381375" algn="l"/>
              </a:tabLst>
            </a:pPr>
            <a:r>
              <a:rPr lang="uk-UA" sz="4400" b="1" i="1" dirty="0">
                <a:solidFill>
                  <a:schemeClr val="tx2"/>
                </a:solidFill>
                <a:latin typeface="Times New Roman"/>
                <a:ea typeface="Times New Roman"/>
              </a:rPr>
              <a:t>4</a:t>
            </a:r>
            <a:r>
              <a:rPr lang="uk-UA" sz="4400" b="1" i="1" dirty="0" smtClean="0">
                <a:solidFill>
                  <a:schemeClr val="tx2"/>
                </a:solidFill>
                <a:latin typeface="Times New Roman"/>
                <a:ea typeface="Times New Roman"/>
              </a:rPr>
              <a:t>. </a:t>
            </a:r>
            <a:r>
              <a:rPr lang="uk-UA" sz="4400" b="1" i="1" dirty="0">
                <a:solidFill>
                  <a:schemeClr val="tx2"/>
                </a:solidFill>
                <a:latin typeface="Times New Roman"/>
                <a:ea typeface="Times New Roman"/>
              </a:rPr>
              <a:t>Правове регулювання проведення страйку</a:t>
            </a:r>
            <a:endParaRPr lang="ru-RU" sz="2800" b="1" dirty="0">
              <a:solidFill>
                <a:schemeClr val="tx2"/>
              </a:solidFill>
              <a:effectLst/>
              <a:latin typeface="Times New Roman"/>
              <a:ea typeface="Times New Roman"/>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7620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47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 y="7620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Выгнутая вправо стрелка 6"/>
          <p:cNvSpPr/>
          <p:nvPr/>
        </p:nvSpPr>
        <p:spPr>
          <a:xfrm>
            <a:off x="9367837" y="3810000"/>
            <a:ext cx="1450975" cy="1447800"/>
          </a:xfrm>
          <a:prstGeom prst="curvedLef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Прямоугольник 1"/>
          <p:cNvSpPr/>
          <p:nvPr/>
        </p:nvSpPr>
        <p:spPr>
          <a:xfrm>
            <a:off x="363647" y="2092738"/>
            <a:ext cx="6092825" cy="1569660"/>
          </a:xfrm>
          <a:prstGeom prst="rect">
            <a:avLst/>
          </a:prstGeom>
        </p:spPr>
        <p:txBody>
          <a:bodyPr>
            <a:spAutoFit/>
          </a:bodyPr>
          <a:lstStyle/>
          <a:p>
            <a:pPr algn="ctr">
              <a:spcAft>
                <a:spcPts val="0"/>
              </a:spcAft>
              <a:tabLst>
                <a:tab pos="3381375" algn="l"/>
              </a:tabLst>
            </a:pPr>
            <a:r>
              <a:rPr lang="uk-UA" b="1" dirty="0">
                <a:solidFill>
                  <a:schemeClr val="tx2"/>
                </a:solidFill>
                <a:latin typeface="Times New Roman"/>
                <a:ea typeface="Times New Roman"/>
              </a:rPr>
              <a:t>Якщо примирні процедури не призвели до вирішення спору, роботодавець не виконує угоди про його вирішення або ухиляється від примирних процедур, </a:t>
            </a:r>
            <a:endParaRPr lang="ru-RU" sz="1400" b="1" dirty="0">
              <a:solidFill>
                <a:schemeClr val="tx2"/>
              </a:solidFill>
              <a:effectLst/>
              <a:latin typeface="Times New Roman"/>
              <a:ea typeface="Times New Roman"/>
            </a:endParaRPr>
          </a:p>
        </p:txBody>
      </p:sp>
      <p:sp>
        <p:nvSpPr>
          <p:cNvPr id="3" name="Прямоугольник 2"/>
          <p:cNvSpPr/>
          <p:nvPr/>
        </p:nvSpPr>
        <p:spPr>
          <a:xfrm>
            <a:off x="3275012" y="259140"/>
            <a:ext cx="6092825" cy="15696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4"/>
          </a:fillRef>
          <a:effectRef idx="1">
            <a:schemeClr val="accent4"/>
          </a:effectRef>
          <a:fontRef idx="minor">
            <a:schemeClr val="lt1"/>
          </a:fontRef>
        </p:style>
        <p:txBody>
          <a:bodyPr>
            <a:spAutoFit/>
          </a:bodyPr>
          <a:lstStyle/>
          <a:p>
            <a:pPr lvl="0" algn="ctr">
              <a:tabLst>
                <a:tab pos="3381375" algn="l"/>
              </a:tabLst>
            </a:pPr>
            <a:r>
              <a:rPr lang="uk-UA" i="1" dirty="0">
                <a:solidFill>
                  <a:schemeClr val="tx2"/>
                </a:solidFill>
                <a:latin typeface="Times New Roman"/>
                <a:ea typeface="Times New Roman"/>
              </a:rPr>
              <a:t>працівники або профспілка мають право продовжити вирішення колективного трудового спору шляхом організації і проведення страйку.</a:t>
            </a:r>
            <a:endParaRPr lang="ru-RU" sz="1400" dirty="0">
              <a:solidFill>
                <a:schemeClr val="tx2"/>
              </a:solidFill>
              <a:latin typeface="Times New Roman"/>
              <a:ea typeface="Times New Roman"/>
            </a:endParaRPr>
          </a:p>
        </p:txBody>
      </p:sp>
      <p:sp>
        <p:nvSpPr>
          <p:cNvPr id="4" name="Стрелка углом вверх 3"/>
          <p:cNvSpPr/>
          <p:nvPr/>
        </p:nvSpPr>
        <p:spPr>
          <a:xfrm rot="16200000" flipV="1">
            <a:off x="1961943" y="779669"/>
            <a:ext cx="1483138" cy="1143000"/>
          </a:xfrm>
          <a:prstGeom prst="bentUpArrow">
            <a:avLst/>
          </a:prstGeom>
          <a:solidFill>
            <a:schemeClr val="accent4">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132012" y="4533900"/>
            <a:ext cx="6931025" cy="2246769"/>
          </a:xfrm>
          <a:prstGeom prst="rect">
            <a:avLst/>
          </a:prstGeom>
        </p:spPr>
        <p:txBody>
          <a:bodyPr wrap="square">
            <a:spAutoFit/>
          </a:bodyPr>
          <a:lstStyle/>
          <a:p>
            <a:pPr algn="ctr"/>
            <a:r>
              <a:rPr lang="uk-UA" sz="2800" i="1" dirty="0">
                <a:solidFill>
                  <a:schemeClr val="tx2"/>
                </a:solidFill>
                <a:latin typeface="Times New Roman"/>
                <a:ea typeface="Times New Roman"/>
              </a:rPr>
              <a:t>тимчасове колективне добровільне припинення роботи працівниками підприємства чи структурного підрозділу з метою вирішення колективного трудового спору</a:t>
            </a:r>
            <a:endParaRPr lang="ru-RU" sz="2800" dirty="0">
              <a:solidFill>
                <a:schemeClr val="tx2"/>
              </a:solidFill>
            </a:endParaRPr>
          </a:p>
        </p:txBody>
      </p:sp>
      <p:sp>
        <p:nvSpPr>
          <p:cNvPr id="6" name="Овал 5"/>
          <p:cNvSpPr/>
          <p:nvPr/>
        </p:nvSpPr>
        <p:spPr>
          <a:xfrm>
            <a:off x="7008812" y="2824509"/>
            <a:ext cx="3581400" cy="157737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smtClean="0">
                <a:solidFill>
                  <a:schemeClr val="tx2"/>
                </a:solidFill>
              </a:rPr>
              <a:t>СТРАЙК</a:t>
            </a:r>
            <a:endParaRPr lang="ru-RU" sz="4000" b="1" dirty="0">
              <a:solidFill>
                <a:schemeClr val="tx2"/>
              </a:solidFill>
            </a:endParaRPr>
          </a:p>
        </p:txBody>
      </p:sp>
    </p:spTree>
    <p:extLst>
      <p:ext uri="{BB962C8B-B14F-4D97-AF65-F5344CB8AC3E}">
        <p14:creationId xmlns:p14="http://schemas.microsoft.com/office/powerpoint/2010/main" val="116477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0" y="21021"/>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31812" y="4572000"/>
            <a:ext cx="6092825" cy="175432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a:spAutoFit/>
          </a:bodyPr>
          <a:lstStyle/>
          <a:p>
            <a:pPr algn="ctr">
              <a:spcAft>
                <a:spcPts val="0"/>
              </a:spcAft>
              <a:tabLst>
                <a:tab pos="3381375" algn="l"/>
              </a:tabLst>
            </a:pPr>
            <a:r>
              <a:rPr lang="uk-UA" sz="3600" b="1" dirty="0" smtClean="0">
                <a:solidFill>
                  <a:schemeClr val="tx2"/>
                </a:solidFill>
                <a:latin typeface="Times New Roman"/>
                <a:ea typeface="Times New Roman"/>
              </a:rPr>
              <a:t>1.Поняття</a:t>
            </a:r>
            <a:r>
              <a:rPr lang="uk-UA" sz="3600" b="1" dirty="0">
                <a:solidFill>
                  <a:schemeClr val="tx2"/>
                </a:solidFill>
                <a:latin typeface="Times New Roman"/>
                <a:ea typeface="Times New Roman"/>
              </a:rPr>
              <a:t>, види та сторони колективних трудових спорів</a:t>
            </a:r>
            <a:endParaRPr lang="ru-RU" sz="2000" b="1" dirty="0">
              <a:solidFill>
                <a:schemeClr val="tx2"/>
              </a:solidFill>
              <a:effectLst/>
              <a:latin typeface="Times New Roman"/>
              <a:ea typeface="Times New Roman"/>
            </a:endParaRPr>
          </a:p>
        </p:txBody>
      </p:sp>
    </p:spTree>
    <p:extLst>
      <p:ext uri="{BB962C8B-B14F-4D97-AF65-F5344CB8AC3E}">
        <p14:creationId xmlns:p14="http://schemas.microsoft.com/office/powerpoint/2010/main" val="187939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6252" r="14899"/>
          <a:stretch/>
        </p:blipFill>
        <p:spPr>
          <a:xfrm flipH="1">
            <a:off x="531812" y="983397"/>
            <a:ext cx="3987210" cy="5715000"/>
          </a:xfrm>
          <a:prstGeom prst="rect">
            <a:avLst/>
          </a:prstGeom>
        </p:spPr>
      </p:pic>
      <p:sp>
        <p:nvSpPr>
          <p:cNvPr id="2" name="Прямоугольник 1"/>
          <p:cNvSpPr/>
          <p:nvPr/>
        </p:nvSpPr>
        <p:spPr>
          <a:xfrm>
            <a:off x="1674812" y="152400"/>
            <a:ext cx="10360025"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tabLst>
                <a:tab pos="3381375" algn="l"/>
              </a:tabLst>
            </a:pPr>
            <a:r>
              <a:rPr lang="uk-UA" dirty="0">
                <a:solidFill>
                  <a:schemeClr val="tx2"/>
                </a:solidFill>
                <a:latin typeface="Times New Roman"/>
                <a:ea typeface="Times New Roman"/>
              </a:rPr>
              <a:t>Закон передбачає різний порядок оголошення страйку залежно від рівня колективного трудового спору.</a:t>
            </a:r>
            <a:endParaRPr lang="ru-RU" sz="1400" dirty="0">
              <a:solidFill>
                <a:schemeClr val="tx2"/>
              </a:solidFill>
              <a:effectLst/>
              <a:latin typeface="Times New Roman"/>
              <a:ea typeface="Times New Roman"/>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113212" y="1487487"/>
            <a:ext cx="7616825"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tabLst>
                <a:tab pos="3381375" algn="l"/>
              </a:tabLst>
            </a:pPr>
            <a:r>
              <a:rPr lang="uk-UA" i="1" dirty="0">
                <a:solidFill>
                  <a:schemeClr val="tx2"/>
                </a:solidFill>
                <a:latin typeface="Times New Roman"/>
                <a:ea typeface="Times New Roman"/>
              </a:rPr>
              <a:t>На </a:t>
            </a:r>
            <a:r>
              <a:rPr lang="uk-UA" b="1" i="1" dirty="0">
                <a:solidFill>
                  <a:schemeClr val="tx2"/>
                </a:solidFill>
                <a:latin typeface="Times New Roman"/>
                <a:ea typeface="Times New Roman"/>
              </a:rPr>
              <a:t>виробничому</a:t>
            </a:r>
            <a:r>
              <a:rPr lang="uk-UA" i="1" dirty="0">
                <a:solidFill>
                  <a:schemeClr val="tx2"/>
                </a:solidFill>
                <a:latin typeface="Times New Roman"/>
                <a:ea typeface="Times New Roman"/>
              </a:rPr>
              <a:t> рівні рішення про оголошення страйку </a:t>
            </a:r>
            <a:r>
              <a:rPr lang="uk-UA" b="1" i="1" dirty="0">
                <a:solidFill>
                  <a:schemeClr val="tx2"/>
                </a:solidFill>
                <a:latin typeface="Times New Roman"/>
                <a:ea typeface="Times New Roman"/>
              </a:rPr>
              <a:t>приймається загальними зборами або конференцією найманих працівників. </a:t>
            </a:r>
            <a:r>
              <a:rPr lang="uk-UA" i="1" dirty="0">
                <a:solidFill>
                  <a:schemeClr val="tx2"/>
                </a:solidFill>
                <a:latin typeface="Times New Roman"/>
                <a:ea typeface="Times New Roman"/>
              </a:rPr>
              <a:t>Рішення про оголошення страйку </a:t>
            </a:r>
            <a:r>
              <a:rPr lang="uk-UA" i="1" u="sng" dirty="0">
                <a:solidFill>
                  <a:schemeClr val="tx2"/>
                </a:solidFill>
                <a:latin typeface="Times New Roman"/>
                <a:ea typeface="Times New Roman"/>
              </a:rPr>
              <a:t>вважається прийнятим</a:t>
            </a:r>
            <a:r>
              <a:rPr lang="uk-UA" i="1" dirty="0">
                <a:solidFill>
                  <a:schemeClr val="tx2"/>
                </a:solidFill>
                <a:latin typeface="Times New Roman"/>
                <a:ea typeface="Times New Roman"/>
              </a:rPr>
              <a:t>, якщо за нього проголосувала більшість найманих працівників підприємства, установи, організації або не менше двох третин делегатів конференції. Загальні збори чи конференція самі визначають порядок розгляду питання, а також порядок голосування. Рішення про оголошення страйку </a:t>
            </a:r>
            <a:r>
              <a:rPr lang="uk-UA" b="1" i="1" dirty="0">
                <a:solidFill>
                  <a:srgbClr val="C00000"/>
                </a:solidFill>
                <a:latin typeface="Times New Roman"/>
                <a:ea typeface="Times New Roman"/>
              </a:rPr>
              <a:t>оформляється протоколом.</a:t>
            </a:r>
            <a:endParaRPr lang="ru-RU" sz="1400" b="1" dirty="0">
              <a:solidFill>
                <a:srgbClr val="C00000"/>
              </a:solidFill>
              <a:effectLst/>
              <a:latin typeface="Times New Roman"/>
              <a:ea typeface="Times New Roman"/>
            </a:endParaRPr>
          </a:p>
        </p:txBody>
      </p:sp>
    </p:spTree>
    <p:extLst>
      <p:ext uri="{BB962C8B-B14F-4D97-AF65-F5344CB8AC3E}">
        <p14:creationId xmlns:p14="http://schemas.microsoft.com/office/powerpoint/2010/main" val="56524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15240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870111" y="158138"/>
            <a:ext cx="4495800" cy="1692771"/>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tabLst>
                <a:tab pos="3381375" algn="l"/>
              </a:tabLst>
            </a:pPr>
            <a:r>
              <a:rPr lang="uk-UA" b="1" i="1" dirty="0">
                <a:solidFill>
                  <a:schemeClr val="tx2"/>
                </a:solidFill>
                <a:latin typeface="Times New Roman"/>
                <a:ea typeface="Times New Roman"/>
              </a:rPr>
              <a:t>Порядок оголошення галузевого, територіального чи національного страйку </a:t>
            </a:r>
            <a:r>
              <a:rPr lang="uk-UA" sz="3200" b="1" i="1" dirty="0">
                <a:solidFill>
                  <a:schemeClr val="tx2"/>
                </a:solidFill>
                <a:latin typeface="Times New Roman"/>
                <a:ea typeface="Times New Roman"/>
              </a:rPr>
              <a:t>проходить у 2 етапи.</a:t>
            </a:r>
            <a:endParaRPr lang="ru-RU" sz="1800" b="1" dirty="0">
              <a:solidFill>
                <a:schemeClr val="tx2"/>
              </a:solidFill>
              <a:effectLst/>
              <a:latin typeface="Times New Roman"/>
              <a:ea typeface="Times New Roman"/>
            </a:endParaRPr>
          </a:p>
        </p:txBody>
      </p:sp>
      <p:sp>
        <p:nvSpPr>
          <p:cNvPr id="3" name="Прямоугольник 2"/>
          <p:cNvSpPr/>
          <p:nvPr/>
        </p:nvSpPr>
        <p:spPr>
          <a:xfrm>
            <a:off x="6365911" y="0"/>
            <a:ext cx="5785884"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spcAft>
                <a:spcPts val="0"/>
              </a:spcAft>
              <a:buFont typeface="Arial" pitchFamily="34" charset="0"/>
              <a:buChar char="•"/>
              <a:tabLst>
                <a:tab pos="3381375" algn="l"/>
              </a:tabLst>
            </a:pPr>
            <a:r>
              <a:rPr lang="uk-UA" sz="1800" b="1" dirty="0">
                <a:solidFill>
                  <a:schemeClr val="tx2"/>
                </a:solidFill>
                <a:latin typeface="Times New Roman"/>
                <a:ea typeface="Times New Roman"/>
              </a:rPr>
              <a:t>На першому етапі </a:t>
            </a:r>
            <a:r>
              <a:rPr lang="uk-UA" sz="1800" dirty="0">
                <a:solidFill>
                  <a:schemeClr val="tx2"/>
                </a:solidFill>
                <a:latin typeface="Times New Roman"/>
                <a:ea typeface="Times New Roman"/>
              </a:rPr>
              <a:t>рекомендації про початок страйку приймаються відповідним галузевим, територіальним чи всеукраїнським органом, який представляє інтереси найманих працівників чи профспілок як відповідної сторони колективного трудового спору. Рекомендації приймаються в порядку, передбаченому статутом відповідної організації або іншим актом, який цей порядок регулює</a:t>
            </a:r>
            <a:r>
              <a:rPr lang="uk-UA" sz="1800" dirty="0" smtClean="0">
                <a:solidFill>
                  <a:schemeClr val="tx2"/>
                </a:solidFill>
                <a:latin typeface="Times New Roman"/>
                <a:ea typeface="Times New Roman"/>
              </a:rPr>
              <a:t>.</a:t>
            </a:r>
            <a:endParaRPr lang="ru-RU" sz="1100" dirty="0">
              <a:solidFill>
                <a:schemeClr val="tx2"/>
              </a:solidFill>
              <a:latin typeface="Times New Roman"/>
              <a:ea typeface="Times New Roman"/>
            </a:endParaRPr>
          </a:p>
        </p:txBody>
      </p:sp>
      <p:sp>
        <p:nvSpPr>
          <p:cNvPr id="5" name="Прямоугольник 4"/>
          <p:cNvSpPr/>
          <p:nvPr/>
        </p:nvSpPr>
        <p:spPr>
          <a:xfrm>
            <a:off x="10817" y="4826675"/>
            <a:ext cx="12140978"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lvl="0" indent="-285750" algn="just">
              <a:buFont typeface="Arial" pitchFamily="34" charset="0"/>
              <a:buChar char="•"/>
              <a:tabLst>
                <a:tab pos="3381375" algn="l"/>
              </a:tabLst>
            </a:pPr>
            <a:r>
              <a:rPr lang="uk-UA" sz="1800" dirty="0">
                <a:solidFill>
                  <a:srgbClr val="000000"/>
                </a:solidFill>
                <a:latin typeface="Times New Roman"/>
                <a:ea typeface="Times New Roman"/>
              </a:rPr>
              <a:t>Вказані рекомендації надсилаються відповідним колективам найманих працівників або профспілкам. Наймані працівники відповідних підприємств самостійно на загальних зборах або конференції розглядають рекомендації про оголошення страйку і приймають рішення про участь чи неучасть у ньому. Порядок прийняття такого рішення аналогічний тому, що й при оголошенні страйку на виробничому рівні.</a:t>
            </a:r>
            <a:endParaRPr lang="ru-RU" sz="1100" dirty="0">
              <a:solidFill>
                <a:srgbClr val="000000"/>
              </a:solidFill>
              <a:latin typeface="Times New Roman"/>
              <a:ea typeface="Times New Roman"/>
            </a:endParaRPr>
          </a:p>
          <a:p>
            <a:pPr marL="285750" lvl="0" indent="-285750" algn="just">
              <a:buFont typeface="Arial" pitchFamily="34" charset="0"/>
              <a:buChar char="•"/>
              <a:tabLst>
                <a:tab pos="3381375" algn="l"/>
              </a:tabLst>
            </a:pPr>
            <a:r>
              <a:rPr lang="uk-UA" sz="1800" dirty="0">
                <a:solidFill>
                  <a:srgbClr val="000000"/>
                </a:solidFill>
                <a:latin typeface="Times New Roman"/>
                <a:ea typeface="Times New Roman"/>
              </a:rPr>
              <a:t>Разом з прийняттям рішення про оголошення страйку збори чи конференція мають вирішити питання про орган, який очолюватиме страйк на підприємстві, а також про дату початку страйку.</a:t>
            </a:r>
            <a:endParaRPr lang="ru-RU" sz="1100" dirty="0">
              <a:solidFill>
                <a:srgbClr val="000000"/>
              </a:solidFill>
              <a:latin typeface="Times New Roman"/>
              <a:ea typeface="Times New Roman"/>
            </a:endParaRPr>
          </a:p>
        </p:txBody>
      </p:sp>
    </p:spTree>
    <p:extLst>
      <p:ext uri="{BB962C8B-B14F-4D97-AF65-F5344CB8AC3E}">
        <p14:creationId xmlns:p14="http://schemas.microsoft.com/office/powerpoint/2010/main" val="269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1885" y="1428929"/>
            <a:ext cx="4589721" cy="3059121"/>
          </a:xfrm>
          <a:prstGeom prst="rect">
            <a:avLst/>
          </a:prstGeom>
        </p:spPr>
      </p:pic>
      <p:sp>
        <p:nvSpPr>
          <p:cNvPr id="2" name="Прямоугольник 1"/>
          <p:cNvSpPr/>
          <p:nvPr/>
        </p:nvSpPr>
        <p:spPr>
          <a:xfrm>
            <a:off x="-26397" y="228600"/>
            <a:ext cx="6092825" cy="1200329"/>
          </a:xfrm>
          <a:prstGeom prst="rect">
            <a:avLst/>
          </a:prstGeom>
          <a:solidFill>
            <a:schemeClr val="bg2">
              <a:lumMod val="90000"/>
            </a:schemeClr>
          </a:solidFill>
        </p:spPr>
        <p:txBody>
          <a:bodyPr>
            <a:spAutoFit/>
          </a:bodyPr>
          <a:lstStyle/>
          <a:p>
            <a:pPr algn="ctr"/>
            <a:r>
              <a:rPr lang="uk-UA" dirty="0">
                <a:solidFill>
                  <a:schemeClr val="tx2"/>
                </a:solidFill>
                <a:latin typeface="Times New Roman"/>
                <a:ea typeface="Times New Roman"/>
              </a:rPr>
              <a:t>Орган або особа, які очолюють страйк, зобов'язані </a:t>
            </a:r>
            <a:r>
              <a:rPr lang="uk-UA" b="1" dirty="0">
                <a:solidFill>
                  <a:srgbClr val="C00000"/>
                </a:solidFill>
                <a:latin typeface="Times New Roman"/>
                <a:ea typeface="Times New Roman"/>
              </a:rPr>
              <a:t>в письмовій формі попередити роботодавця про початок страйку. </a:t>
            </a:r>
            <a:endParaRPr lang="ru-RU" b="1" dirty="0">
              <a:solidFill>
                <a:srgbClr val="C00000"/>
              </a:solidFill>
            </a:endParaRPr>
          </a:p>
        </p:txBody>
      </p:sp>
      <p:sp>
        <p:nvSpPr>
          <p:cNvPr id="7" name="Выгнутая влево стрелка 6"/>
          <p:cNvSpPr/>
          <p:nvPr/>
        </p:nvSpPr>
        <p:spPr>
          <a:xfrm>
            <a:off x="608012" y="1981200"/>
            <a:ext cx="1219200" cy="1524000"/>
          </a:xfrm>
          <a:prstGeom prst="curvedRightArrow">
            <a:avLst/>
          </a:prstGeom>
          <a:solidFill>
            <a:schemeClr val="accent6">
              <a:lumMod val="50000"/>
            </a:schemeClr>
          </a:solidFill>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 name="Стрелка вправо 2"/>
          <p:cNvSpPr/>
          <p:nvPr/>
        </p:nvSpPr>
        <p:spPr>
          <a:xfrm>
            <a:off x="6399212" y="457200"/>
            <a:ext cx="914400" cy="685800"/>
          </a:xfrm>
          <a:prstGeom prst="rightArrow">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p:cNvSpPr/>
          <p:nvPr/>
        </p:nvSpPr>
        <p:spPr>
          <a:xfrm>
            <a:off x="7618412" y="228600"/>
            <a:ext cx="3886200" cy="1371600"/>
          </a:xfrm>
          <a:prstGeom prst="ellipse">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i="1" dirty="0">
                <a:solidFill>
                  <a:schemeClr val="tx2"/>
                </a:solidFill>
                <a:latin typeface="Times New Roman"/>
                <a:ea typeface="Times New Roman"/>
              </a:rPr>
              <a:t>7 календарних днів до початку страйку</a:t>
            </a:r>
            <a:endParaRPr lang="ru-RU" dirty="0">
              <a:solidFill>
                <a:schemeClr val="tx2"/>
              </a:solidFill>
            </a:endParaRPr>
          </a:p>
        </p:txBody>
      </p:sp>
      <p:sp>
        <p:nvSpPr>
          <p:cNvPr id="5" name="Прямоугольник 4"/>
          <p:cNvSpPr/>
          <p:nvPr/>
        </p:nvSpPr>
        <p:spPr>
          <a:xfrm>
            <a:off x="1839801" y="1771470"/>
            <a:ext cx="6092825" cy="1200329"/>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spcAft>
                <a:spcPts val="0"/>
              </a:spcAft>
              <a:tabLst>
                <a:tab pos="3381375" algn="l"/>
              </a:tabLst>
            </a:pPr>
            <a:r>
              <a:rPr lang="uk-UA" i="1" dirty="0">
                <a:solidFill>
                  <a:schemeClr val="tx2"/>
                </a:solidFill>
                <a:latin typeface="Times New Roman"/>
                <a:ea typeface="Times New Roman"/>
              </a:rPr>
              <a:t>Якщо страйк оголошується на безперервно діючому виробництві, роботодавець повинен бути попереджений про його </a:t>
            </a:r>
            <a:r>
              <a:rPr lang="uk-UA" i="1" dirty="0" smtClean="0">
                <a:solidFill>
                  <a:schemeClr val="tx2"/>
                </a:solidFill>
                <a:latin typeface="Times New Roman"/>
                <a:ea typeface="Times New Roman"/>
              </a:rPr>
              <a:t>початок</a:t>
            </a:r>
            <a:endParaRPr lang="ru-RU" sz="1400" dirty="0">
              <a:solidFill>
                <a:schemeClr val="tx2"/>
              </a:solidFill>
              <a:effectLst/>
              <a:latin typeface="Times New Roman"/>
              <a:ea typeface="Times New Roman"/>
            </a:endParaRPr>
          </a:p>
        </p:txBody>
      </p:sp>
      <p:sp>
        <p:nvSpPr>
          <p:cNvPr id="6" name="Овал 5"/>
          <p:cNvSpPr/>
          <p:nvPr/>
        </p:nvSpPr>
        <p:spPr>
          <a:xfrm>
            <a:off x="1065212" y="3352800"/>
            <a:ext cx="4135512" cy="1587795"/>
          </a:xfrm>
          <a:prstGeom prst="ellipse">
            <a:avLst/>
          </a:prstGeom>
          <a:solidFill>
            <a:schemeClr val="bg2">
              <a:lumMod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i="1" dirty="0">
                <a:solidFill>
                  <a:schemeClr val="tx2"/>
                </a:solidFill>
                <a:latin typeface="Times New Roman"/>
                <a:ea typeface="Times New Roman"/>
              </a:rPr>
              <a:t>за 15 календарних </a:t>
            </a:r>
            <a:r>
              <a:rPr lang="uk-UA" sz="3200" b="1" i="1" dirty="0" smtClean="0">
                <a:solidFill>
                  <a:schemeClr val="tx2"/>
                </a:solidFill>
                <a:latin typeface="Times New Roman"/>
                <a:ea typeface="Times New Roman"/>
              </a:rPr>
              <a:t>днів</a:t>
            </a:r>
            <a:endParaRPr lang="ru-RU" sz="3200" b="1" dirty="0">
              <a:solidFill>
                <a:schemeClr val="tx2"/>
              </a:solidFill>
            </a:endParaRPr>
          </a:p>
        </p:txBody>
      </p:sp>
      <p:sp>
        <p:nvSpPr>
          <p:cNvPr id="8" name="Прямоугольник 7"/>
          <p:cNvSpPr/>
          <p:nvPr/>
        </p:nvSpPr>
        <p:spPr>
          <a:xfrm>
            <a:off x="5411787" y="4249479"/>
            <a:ext cx="6092825" cy="2246769"/>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spcAft>
                <a:spcPts val="0"/>
              </a:spcAft>
              <a:tabLst>
                <a:tab pos="3381375" algn="l"/>
              </a:tabLst>
            </a:pPr>
            <a:r>
              <a:rPr lang="uk-UA" sz="2000" i="1" dirty="0">
                <a:solidFill>
                  <a:schemeClr val="tx2"/>
                </a:solidFill>
                <a:latin typeface="Times New Roman"/>
                <a:ea typeface="Times New Roman"/>
              </a:rPr>
              <a:t>Умова про обов'язкове попередження роботодавця про страйк є однією із важливих умов порядку оголошення страйку. Недотримання вказаної вимоги може мати наслідком визнання страйку незаконним. Орган, який очолює страйк, також повідомляє про його початок Національну службу посередництва і примирення.</a:t>
            </a:r>
            <a:endParaRPr lang="ru-RU" sz="1200" dirty="0">
              <a:solidFill>
                <a:schemeClr val="tx2"/>
              </a:solidFill>
              <a:effectLst/>
              <a:latin typeface="Times New Roman"/>
              <a:ea typeface="Times New Roman"/>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 y="525780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7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827212" y="282077"/>
            <a:ext cx="2903261"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uk-UA" sz="2800" b="1" dirty="0">
                <a:solidFill>
                  <a:srgbClr val="C00000"/>
                </a:solidFill>
                <a:latin typeface="Times New Roman"/>
                <a:ea typeface="Times New Roman"/>
              </a:rPr>
              <a:t>ст. 44 Конституції України </a:t>
            </a:r>
            <a:endParaRPr lang="ru-RU" sz="2800" b="1" dirty="0">
              <a:solidFill>
                <a:srgbClr val="C00000"/>
              </a:solidFill>
            </a:endParaRPr>
          </a:p>
        </p:txBody>
      </p:sp>
      <p:sp>
        <p:nvSpPr>
          <p:cNvPr id="3" name="Прямоугольник 2"/>
          <p:cNvSpPr/>
          <p:nvPr/>
        </p:nvSpPr>
        <p:spPr>
          <a:xfrm>
            <a:off x="296408" y="2633330"/>
            <a:ext cx="6092825" cy="3046988"/>
          </a:xfrm>
          <a:prstGeom prst="rect">
            <a:avLst/>
          </a:prstGeom>
        </p:spPr>
        <p:txBody>
          <a:bodyPr>
            <a:spAutoFit/>
          </a:bodyPr>
          <a:lstStyle/>
          <a:p>
            <a:pPr algn="ctr">
              <a:spcAft>
                <a:spcPts val="0"/>
              </a:spcAft>
              <a:tabLst>
                <a:tab pos="3381375" algn="l"/>
              </a:tabLst>
            </a:pPr>
            <a:r>
              <a:rPr lang="uk-UA" b="1" dirty="0">
                <a:solidFill>
                  <a:schemeClr val="tx2"/>
                </a:solidFill>
                <a:latin typeface="Times New Roman"/>
                <a:ea typeface="Times New Roman"/>
              </a:rPr>
              <a:t>заборона страйку можлива лише на підставі закону. </a:t>
            </a:r>
            <a:endParaRPr lang="uk-UA" b="1" dirty="0" smtClean="0">
              <a:solidFill>
                <a:schemeClr val="tx2"/>
              </a:solidFill>
              <a:latin typeface="Times New Roman"/>
              <a:ea typeface="Times New Roman"/>
            </a:endParaRPr>
          </a:p>
          <a:p>
            <a:pPr algn="ctr">
              <a:spcAft>
                <a:spcPts val="0"/>
              </a:spcAft>
              <a:tabLst>
                <a:tab pos="3381375" algn="l"/>
              </a:tabLst>
            </a:pPr>
            <a:r>
              <a:rPr lang="uk-UA" dirty="0" smtClean="0">
                <a:solidFill>
                  <a:schemeClr val="tx2"/>
                </a:solidFill>
                <a:latin typeface="Times New Roman"/>
                <a:ea typeface="Times New Roman"/>
              </a:rPr>
              <a:t>Як </a:t>
            </a:r>
            <a:r>
              <a:rPr lang="uk-UA" dirty="0">
                <a:solidFill>
                  <a:schemeClr val="tx2"/>
                </a:solidFill>
                <a:latin typeface="Times New Roman"/>
                <a:ea typeface="Times New Roman"/>
              </a:rPr>
              <a:t>і будь-яке конституційне право, </a:t>
            </a:r>
            <a:r>
              <a:rPr lang="uk-UA" dirty="0" err="1">
                <a:solidFill>
                  <a:schemeClr val="tx2"/>
                </a:solidFill>
                <a:latin typeface="Times New Roman"/>
                <a:ea typeface="Times New Roman"/>
              </a:rPr>
              <a:t>право</a:t>
            </a:r>
            <a:r>
              <a:rPr lang="uk-UA" dirty="0">
                <a:solidFill>
                  <a:schemeClr val="tx2"/>
                </a:solidFill>
                <a:latin typeface="Times New Roman"/>
                <a:ea typeface="Times New Roman"/>
              </a:rPr>
              <a:t> на страйк може бути обмежене в тих випадках, коли це необхідно з метою захисту основ конституційного ладу, здоров'я, прав і законних інтересів громадян та з інших підстав, передбачених законом.</a:t>
            </a:r>
            <a:endParaRPr lang="ru-RU" sz="1400" dirty="0">
              <a:solidFill>
                <a:schemeClr val="tx2"/>
              </a:solidFill>
              <a:effectLst/>
              <a:latin typeface="Times New Roman"/>
              <a:ea typeface="Times New Roman"/>
            </a:endParaRPr>
          </a:p>
        </p:txBody>
      </p:sp>
      <p:sp>
        <p:nvSpPr>
          <p:cNvPr id="4" name="Стрелка вниз 3"/>
          <p:cNvSpPr/>
          <p:nvPr/>
        </p:nvSpPr>
        <p:spPr>
          <a:xfrm>
            <a:off x="2741612" y="1752600"/>
            <a:ext cx="1066800" cy="609600"/>
          </a:xfrm>
          <a:prstGeom prst="downArrow">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6325254" y="76200"/>
            <a:ext cx="5788958" cy="378565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tabLst>
                <a:tab pos="3381375" algn="l"/>
              </a:tabLst>
            </a:pPr>
            <a:r>
              <a:rPr lang="uk-UA" sz="2000" b="1" i="1" dirty="0">
                <a:solidFill>
                  <a:srgbClr val="C00000"/>
                </a:solidFill>
                <a:latin typeface="Times New Roman"/>
                <a:ea typeface="Times New Roman"/>
              </a:rPr>
              <a:t>Норма ст. 24 Закону "Про порядок вирішення колективних трудових спорів (конфліктів)" </a:t>
            </a:r>
            <a:r>
              <a:rPr lang="uk-UA" sz="2000" i="1" u="sng" dirty="0">
                <a:solidFill>
                  <a:schemeClr val="tx2"/>
                </a:solidFill>
                <a:latin typeface="Times New Roman"/>
                <a:ea typeface="Times New Roman"/>
              </a:rPr>
              <a:t>забороняє проведення страйку за умови, якщо припинення працівниками роботи створює загрозу життю і здоров'ю людей, довкіллю або перешкоджає запобіганню стихійному лиху, аваріям, катастрофам, епідеміям та епізоотіям чи ліквідації їх наслідків.</a:t>
            </a:r>
            <a:r>
              <a:rPr lang="uk-UA" sz="2000" i="1" dirty="0">
                <a:solidFill>
                  <a:schemeClr val="tx2"/>
                </a:solidFill>
                <a:latin typeface="Times New Roman"/>
                <a:ea typeface="Times New Roman"/>
              </a:rPr>
              <a:t> Крім цього, </a:t>
            </a:r>
            <a:r>
              <a:rPr lang="uk-UA" sz="2000" i="1" u="sng" dirty="0">
                <a:solidFill>
                  <a:schemeClr val="tx2"/>
                </a:solidFill>
                <a:latin typeface="Times New Roman"/>
                <a:ea typeface="Times New Roman"/>
              </a:rPr>
              <a:t>забороняється проведення страйку працівників органів прокуратури, суду, Збройних Сил України, органів державної влади, безпеки та правопорядку (крім технічного та обслуговуючого персоналу).</a:t>
            </a:r>
            <a:endParaRPr lang="ru-RU" sz="1200" u="sng" dirty="0">
              <a:solidFill>
                <a:schemeClr val="tx2"/>
              </a:solidFill>
              <a:effectLst/>
              <a:latin typeface="Times New Roman"/>
              <a:ea typeface="Times New Roman"/>
            </a:endParaRPr>
          </a:p>
        </p:txBody>
      </p:sp>
      <p:sp>
        <p:nvSpPr>
          <p:cNvPr id="6" name="Прямоугольник 5"/>
          <p:cNvSpPr/>
          <p:nvPr/>
        </p:nvSpPr>
        <p:spPr>
          <a:xfrm>
            <a:off x="6389233" y="4038600"/>
            <a:ext cx="5648779"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tabLst>
                <a:tab pos="3381375" algn="l"/>
              </a:tabLst>
            </a:pPr>
            <a:r>
              <a:rPr lang="uk-UA" sz="2000" i="1" dirty="0">
                <a:solidFill>
                  <a:schemeClr val="tx2"/>
                </a:solidFill>
                <a:latin typeface="Times New Roman"/>
                <a:ea typeface="Times New Roman"/>
              </a:rPr>
              <a:t>Право на страйк </a:t>
            </a:r>
            <a:r>
              <a:rPr lang="uk-UA" sz="2000" i="1" u="sng" dirty="0">
                <a:solidFill>
                  <a:schemeClr val="tx2"/>
                </a:solidFill>
                <a:latin typeface="Times New Roman"/>
                <a:ea typeface="Times New Roman"/>
              </a:rPr>
              <a:t>також може бути обмежено і у відповідності із </a:t>
            </a:r>
            <a:r>
              <a:rPr lang="uk-UA" sz="2000" b="1" i="1" u="sng" dirty="0">
                <a:solidFill>
                  <a:srgbClr val="C00000"/>
                </a:solidFill>
                <a:latin typeface="Times New Roman"/>
                <a:ea typeface="Times New Roman"/>
              </a:rPr>
              <a:t>Законом "Про правовий режим надзвичайного стану", </a:t>
            </a:r>
            <a:r>
              <a:rPr lang="uk-UA" sz="2000" i="1" u="sng" dirty="0">
                <a:solidFill>
                  <a:schemeClr val="tx2"/>
                </a:solidFill>
                <a:latin typeface="Times New Roman"/>
                <a:ea typeface="Times New Roman"/>
              </a:rPr>
              <a:t>а також у разі оголошення воєнного стану.</a:t>
            </a:r>
            <a:r>
              <a:rPr lang="uk-UA" sz="2000" i="1" dirty="0">
                <a:solidFill>
                  <a:schemeClr val="tx2"/>
                </a:solidFill>
                <a:latin typeface="Times New Roman"/>
                <a:ea typeface="Times New Roman"/>
              </a:rPr>
              <a:t> У разі оголошення надзвичайного стану або воєнного стану проведення страйків </a:t>
            </a:r>
            <a:r>
              <a:rPr lang="uk-UA" sz="2000" i="1" u="sng" dirty="0">
                <a:solidFill>
                  <a:schemeClr val="tx2"/>
                </a:solidFill>
                <a:latin typeface="Times New Roman"/>
                <a:ea typeface="Times New Roman"/>
              </a:rPr>
              <a:t>забороняється на весь термін їх дії.</a:t>
            </a:r>
            <a:endParaRPr lang="ru-RU" sz="1200" u="sng" dirty="0">
              <a:solidFill>
                <a:schemeClr val="tx2"/>
              </a:solidFill>
              <a:effectLst/>
              <a:latin typeface="Times New Roman"/>
              <a:ea typeface="Times New Roman"/>
            </a:endParaRPr>
          </a:p>
        </p:txBody>
      </p:sp>
    </p:spTree>
    <p:extLst>
      <p:ext uri="{BB962C8B-B14F-4D97-AF65-F5344CB8AC3E}">
        <p14:creationId xmlns:p14="http://schemas.microsoft.com/office/powerpoint/2010/main" val="229238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484812" y="1838861"/>
            <a:ext cx="6092825" cy="1323439"/>
          </a:xfrm>
          <a:prstGeom prst="rect">
            <a:avLst/>
          </a:prstGeom>
          <a:solidFill>
            <a:schemeClr val="accent6">
              <a:lumMod val="20000"/>
              <a:lumOff val="80000"/>
            </a:schemeClr>
          </a:solidFill>
        </p:spPr>
        <p:txBody>
          <a:bodyPr>
            <a:spAutoFit/>
          </a:bodyPr>
          <a:lstStyle/>
          <a:p>
            <a:pPr algn="just">
              <a:spcAft>
                <a:spcPts val="0"/>
              </a:spcAft>
              <a:tabLst>
                <a:tab pos="3381375" algn="l"/>
              </a:tabLst>
            </a:pPr>
            <a:r>
              <a:rPr lang="uk-UA" sz="2000" dirty="0" smtClean="0">
                <a:solidFill>
                  <a:schemeClr val="tx2"/>
                </a:solidFill>
                <a:latin typeface="Times New Roman"/>
                <a:ea typeface="Times New Roman"/>
              </a:rPr>
              <a:t>1</a:t>
            </a:r>
            <a:r>
              <a:rPr lang="uk-UA" sz="2000" dirty="0">
                <a:solidFill>
                  <a:schemeClr val="tx2"/>
                </a:solidFill>
                <a:latin typeface="Times New Roman"/>
                <a:ea typeface="Times New Roman"/>
              </a:rPr>
              <a:t>) оголошені з вимогами про зміну конституційного ладу, державних кордонів та адміністративно-територіального устрою України, а також з вимогами, що порушують права людини</a:t>
            </a:r>
            <a:r>
              <a:rPr lang="uk-UA" sz="2000" dirty="0" smtClean="0">
                <a:solidFill>
                  <a:schemeClr val="tx2"/>
                </a:solidFill>
                <a:latin typeface="Times New Roman"/>
                <a:ea typeface="Times New Roman"/>
              </a:rPr>
              <a:t>;</a:t>
            </a:r>
            <a:endParaRPr lang="ru-RU" sz="1200" dirty="0">
              <a:solidFill>
                <a:schemeClr val="tx2"/>
              </a:solidFill>
              <a:latin typeface="Times New Roman"/>
              <a:ea typeface="Times New Roman"/>
            </a:endParaRPr>
          </a:p>
        </p:txBody>
      </p:sp>
      <p:sp>
        <p:nvSpPr>
          <p:cNvPr id="3" name="Параллелограмм 2"/>
          <p:cNvSpPr/>
          <p:nvPr/>
        </p:nvSpPr>
        <p:spPr>
          <a:xfrm>
            <a:off x="2055812" y="457200"/>
            <a:ext cx="8610600" cy="1219200"/>
          </a:xfrm>
          <a:prstGeom prst="parallelogram">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dirty="0">
                <a:solidFill>
                  <a:srgbClr val="000000"/>
                </a:solidFill>
                <a:latin typeface="Times New Roman"/>
                <a:ea typeface="Times New Roman"/>
              </a:rPr>
              <a:t>У разі проведення у цих випадках страйку він у судовому порядку визнається незаконним, що тягне відповідні правові наслідки. </a:t>
            </a:r>
            <a:endParaRPr lang="ru-RU" sz="2800" dirty="0"/>
          </a:p>
        </p:txBody>
      </p:sp>
      <p:sp>
        <p:nvSpPr>
          <p:cNvPr id="4" name="Куб 3"/>
          <p:cNvSpPr/>
          <p:nvPr/>
        </p:nvSpPr>
        <p:spPr>
          <a:xfrm>
            <a:off x="150812" y="2209800"/>
            <a:ext cx="3657600" cy="2286000"/>
          </a:xfrm>
          <a:prstGeom prst="cub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a:solidFill>
                  <a:srgbClr val="000000"/>
                </a:solidFill>
                <a:latin typeface="Times New Roman"/>
                <a:ea typeface="Times New Roman"/>
              </a:rPr>
              <a:t>страйки визнаються незаконними, якщо вони:</a:t>
            </a:r>
            <a:endParaRPr lang="ru-RU" sz="3200" dirty="0"/>
          </a:p>
        </p:txBody>
      </p:sp>
      <p:sp>
        <p:nvSpPr>
          <p:cNvPr id="5" name="Прямоугольник 4"/>
          <p:cNvSpPr/>
          <p:nvPr/>
        </p:nvSpPr>
        <p:spPr>
          <a:xfrm>
            <a:off x="5484811" y="3428999"/>
            <a:ext cx="6092825" cy="1323439"/>
          </a:xfrm>
          <a:prstGeom prst="rect">
            <a:avLst/>
          </a:prstGeom>
          <a:solidFill>
            <a:schemeClr val="accent2">
              <a:lumMod val="20000"/>
              <a:lumOff val="80000"/>
            </a:schemeClr>
          </a:solidFill>
        </p:spPr>
        <p:txBody>
          <a:bodyPr>
            <a:spAutoFit/>
          </a:bodyPr>
          <a:lstStyle/>
          <a:p>
            <a:pPr lvl="0" algn="just">
              <a:tabLst>
                <a:tab pos="3381375" algn="l"/>
              </a:tabLst>
            </a:pPr>
            <a:r>
              <a:rPr lang="uk-UA" sz="2000" dirty="0">
                <a:solidFill>
                  <a:srgbClr val="000000"/>
                </a:solidFill>
                <a:latin typeface="Times New Roman"/>
                <a:ea typeface="Times New Roman"/>
              </a:rPr>
              <a:t>2) оголошені без дотримання порядку оголошення початку колективного трудового спору, порядку проведення примирних процедур, а також порядку оголошення страйку</a:t>
            </a:r>
            <a:r>
              <a:rPr lang="uk-UA" sz="2000" dirty="0" smtClean="0">
                <a:solidFill>
                  <a:srgbClr val="000000"/>
                </a:solidFill>
                <a:latin typeface="Times New Roman"/>
                <a:ea typeface="Times New Roman"/>
              </a:rPr>
              <a:t>;</a:t>
            </a:r>
            <a:endParaRPr lang="ru-RU" sz="1200" dirty="0">
              <a:solidFill>
                <a:srgbClr val="000000"/>
              </a:solidFill>
              <a:latin typeface="Times New Roman"/>
              <a:ea typeface="Times New Roman"/>
            </a:endParaRPr>
          </a:p>
        </p:txBody>
      </p:sp>
      <p:sp>
        <p:nvSpPr>
          <p:cNvPr id="6" name="Прямоугольник 5"/>
          <p:cNvSpPr/>
          <p:nvPr/>
        </p:nvSpPr>
        <p:spPr>
          <a:xfrm>
            <a:off x="5470817" y="5105400"/>
            <a:ext cx="6092825" cy="707886"/>
          </a:xfrm>
          <a:prstGeom prst="rect">
            <a:avLst/>
          </a:prstGeom>
          <a:solidFill>
            <a:schemeClr val="bg2">
              <a:lumMod val="90000"/>
            </a:schemeClr>
          </a:solidFill>
        </p:spPr>
        <p:txBody>
          <a:bodyPr>
            <a:spAutoFit/>
          </a:bodyPr>
          <a:lstStyle/>
          <a:p>
            <a:pPr lvl="0" algn="just">
              <a:tabLst>
                <a:tab pos="3381375" algn="l"/>
              </a:tabLst>
            </a:pPr>
            <a:r>
              <a:rPr lang="uk-UA" sz="2000" dirty="0">
                <a:solidFill>
                  <a:srgbClr val="000000"/>
                </a:solidFill>
                <a:latin typeface="Times New Roman"/>
                <a:ea typeface="Times New Roman"/>
              </a:rPr>
              <a:t>3) оголошені з недотриманням вимог щодо органу, який здійснює керівництво страйком</a:t>
            </a:r>
            <a:r>
              <a:rPr lang="uk-UA" sz="2000" dirty="0" smtClean="0">
                <a:solidFill>
                  <a:srgbClr val="000000"/>
                </a:solidFill>
                <a:latin typeface="Times New Roman"/>
                <a:ea typeface="Times New Roman"/>
              </a:rPr>
              <a:t>;</a:t>
            </a:r>
            <a:endParaRPr lang="ru-RU" sz="1200" dirty="0">
              <a:solidFill>
                <a:srgbClr val="000000"/>
              </a:solidFill>
              <a:latin typeface="Times New Roman"/>
              <a:ea typeface="Times New Roman"/>
            </a:endParaRPr>
          </a:p>
        </p:txBody>
      </p:sp>
      <p:sp>
        <p:nvSpPr>
          <p:cNvPr id="7" name="Прямоугольник 6"/>
          <p:cNvSpPr/>
          <p:nvPr/>
        </p:nvSpPr>
        <p:spPr>
          <a:xfrm>
            <a:off x="989012" y="6019800"/>
            <a:ext cx="6092825" cy="707886"/>
          </a:xfrm>
          <a:prstGeom prst="rect">
            <a:avLst/>
          </a:prstGeom>
          <a:solidFill>
            <a:schemeClr val="accent4">
              <a:lumMod val="40000"/>
              <a:lumOff val="60000"/>
            </a:schemeClr>
          </a:solidFill>
        </p:spPr>
        <p:txBody>
          <a:bodyPr>
            <a:spAutoFit/>
          </a:bodyPr>
          <a:lstStyle/>
          <a:p>
            <a:pPr lvl="0" algn="just">
              <a:tabLst>
                <a:tab pos="3381375" algn="l"/>
              </a:tabLst>
            </a:pPr>
            <a:r>
              <a:rPr lang="uk-UA" sz="2000" dirty="0">
                <a:solidFill>
                  <a:srgbClr val="000000"/>
                </a:solidFill>
                <a:latin typeface="Times New Roman"/>
                <a:ea typeface="Times New Roman"/>
              </a:rPr>
              <a:t>4) проводяться під час здійснення примирних процедур.</a:t>
            </a:r>
            <a:endParaRPr lang="ru-RU" sz="1200" dirty="0">
              <a:solidFill>
                <a:srgbClr val="000000"/>
              </a:solidFill>
              <a:latin typeface="Times New Roman"/>
              <a:ea typeface="Times New Roman"/>
            </a:endParaRPr>
          </a:p>
        </p:txBody>
      </p:sp>
      <p:cxnSp>
        <p:nvCxnSpPr>
          <p:cNvPr id="9" name="Прямая со стрелкой 8"/>
          <p:cNvCxnSpPr/>
          <p:nvPr/>
        </p:nvCxnSpPr>
        <p:spPr>
          <a:xfrm flipV="1">
            <a:off x="3808412" y="2500580"/>
            <a:ext cx="1447800" cy="8522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3808412" y="3352800"/>
            <a:ext cx="457200" cy="2590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3808412" y="3352800"/>
            <a:ext cx="1524000" cy="7379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3808412" y="3352800"/>
            <a:ext cx="15240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484812" y="328244"/>
            <a:ext cx="6092825" cy="138499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spcAft>
                <a:spcPts val="0"/>
              </a:spcAft>
              <a:tabLst>
                <a:tab pos="3381375" algn="l"/>
              </a:tabLst>
            </a:pPr>
            <a:r>
              <a:rPr lang="uk-UA" sz="2800" dirty="0">
                <a:solidFill>
                  <a:schemeClr val="tx2"/>
                </a:solidFill>
                <a:latin typeface="Times New Roman"/>
                <a:ea typeface="Times New Roman"/>
              </a:rPr>
              <a:t>Справа про визнання страйку незаконним розглядається місцевим </a:t>
            </a:r>
            <a:r>
              <a:rPr lang="uk-UA" sz="2800" dirty="0" smtClean="0">
                <a:solidFill>
                  <a:schemeClr val="tx2"/>
                </a:solidFill>
                <a:latin typeface="Times New Roman"/>
                <a:ea typeface="Times New Roman"/>
              </a:rPr>
              <a:t>судом</a:t>
            </a:r>
            <a:endParaRPr lang="ru-RU" sz="1600" dirty="0">
              <a:solidFill>
                <a:schemeClr val="tx2"/>
              </a:solidFill>
              <a:effectLst/>
              <a:latin typeface="Times New Roman"/>
              <a:ea typeface="Times New Roman"/>
            </a:endParaRPr>
          </a:p>
        </p:txBody>
      </p:sp>
      <p:sp>
        <p:nvSpPr>
          <p:cNvPr id="3" name="Прямоугольник 2"/>
          <p:cNvSpPr/>
          <p:nvPr/>
        </p:nvSpPr>
        <p:spPr>
          <a:xfrm>
            <a:off x="617679" y="1738423"/>
            <a:ext cx="6547626" cy="584775"/>
          </a:xfrm>
          <a:prstGeom prst="rect">
            <a:avLst/>
          </a:prstGeom>
        </p:spPr>
        <p:txBody>
          <a:bodyPr wrap="none">
            <a:spAutoFit/>
          </a:bodyPr>
          <a:lstStyle/>
          <a:p>
            <a:pPr algn="ctr"/>
            <a:r>
              <a:rPr lang="uk-UA" sz="3200" b="1" dirty="0">
                <a:solidFill>
                  <a:srgbClr val="000000"/>
                </a:solidFill>
                <a:latin typeface="Times New Roman"/>
                <a:ea typeface="Times New Roman"/>
              </a:rPr>
              <a:t>у порядку позовного </a:t>
            </a:r>
            <a:r>
              <a:rPr lang="uk-UA" sz="3200" b="1" dirty="0" smtClean="0">
                <a:solidFill>
                  <a:srgbClr val="000000"/>
                </a:solidFill>
                <a:latin typeface="Times New Roman"/>
                <a:ea typeface="Times New Roman"/>
              </a:rPr>
              <a:t>провадження</a:t>
            </a:r>
            <a:endParaRPr lang="ru-RU" sz="3200" b="1" dirty="0"/>
          </a:p>
        </p:txBody>
      </p:sp>
      <p:sp>
        <p:nvSpPr>
          <p:cNvPr id="4" name="Прямоугольник 3"/>
          <p:cNvSpPr/>
          <p:nvPr/>
        </p:nvSpPr>
        <p:spPr>
          <a:xfrm>
            <a:off x="607047" y="2667000"/>
            <a:ext cx="10617451" cy="3416320"/>
          </a:xfrm>
          <a:prstGeom prst="rect">
            <a:avLst/>
          </a:prstGeom>
        </p:spPr>
        <p:txBody>
          <a:bodyPr wrap="square">
            <a:spAutoFit/>
          </a:bodyPr>
          <a:lstStyle/>
          <a:p>
            <a:pPr algn="ctr"/>
            <a:r>
              <a:rPr lang="uk-UA" dirty="0">
                <a:solidFill>
                  <a:srgbClr val="000000"/>
                </a:solidFill>
                <a:latin typeface="Times New Roman"/>
                <a:ea typeface="Times New Roman"/>
              </a:rPr>
              <a:t>Заява з вимогою про визнання страйку незаконним подається в суд </a:t>
            </a:r>
            <a:r>
              <a:rPr lang="uk-UA" b="1" dirty="0">
                <a:solidFill>
                  <a:srgbClr val="000000"/>
                </a:solidFill>
                <a:latin typeface="Times New Roman"/>
                <a:ea typeface="Times New Roman"/>
              </a:rPr>
              <a:t>роботодавцем.</a:t>
            </a:r>
            <a:r>
              <a:rPr lang="uk-UA" dirty="0">
                <a:solidFill>
                  <a:srgbClr val="000000"/>
                </a:solidFill>
                <a:latin typeface="Times New Roman"/>
                <a:ea typeface="Times New Roman"/>
              </a:rPr>
              <a:t> Суд зобов'язаний розглянути справу про визнання страйку незаконним </a:t>
            </a:r>
            <a:r>
              <a:rPr lang="uk-UA" u="sng" dirty="0">
                <a:solidFill>
                  <a:srgbClr val="000000"/>
                </a:solidFill>
                <a:latin typeface="Times New Roman"/>
                <a:ea typeface="Times New Roman"/>
              </a:rPr>
              <a:t>в 7-денний термін з моменту подання заяви</a:t>
            </a:r>
            <a:r>
              <a:rPr lang="uk-UA" dirty="0">
                <a:solidFill>
                  <a:srgbClr val="000000"/>
                </a:solidFill>
                <a:latin typeface="Times New Roman"/>
                <a:ea typeface="Times New Roman"/>
              </a:rPr>
              <a:t>. У цей термін включаються строки підготовки справи до судового розгляду. Якщо суд винесе рішення про визнання страйку незаконним, це зобов'язує учасників страйку приступити до роботи не пізніше наступної доби після дня вручення представникам органу, який здійснює керівництво страйком, копії цього рішення. У разі невиконання рішення учасники страйку можуть бути притягнені до відповідальності, передбаченої законом.</a:t>
            </a:r>
            <a:endParaRPr lang="ru-RU" dirty="0"/>
          </a:p>
        </p:txBody>
      </p:sp>
      <p:sp>
        <p:nvSpPr>
          <p:cNvPr id="5" name="Стрелка углом вверх 4"/>
          <p:cNvSpPr/>
          <p:nvPr/>
        </p:nvSpPr>
        <p:spPr>
          <a:xfrm rot="10800000">
            <a:off x="4189412" y="743740"/>
            <a:ext cx="1289382" cy="969498"/>
          </a:xfrm>
          <a:prstGeom prst="bentUp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7066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36812" y="420577"/>
            <a:ext cx="9296400" cy="1323439"/>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defRPr/>
            </a:pPr>
            <a:r>
              <a:rPr lang="uk-UA" sz="4000">
                <a:solidFill>
                  <a:srgbClr val="000000"/>
                </a:solidFill>
                <a:effectLst>
                  <a:outerShdw blurRad="38100" dist="38100" dir="2700000" algn="tl">
                    <a:srgbClr val="000000">
                      <a:alpha val="43137"/>
                    </a:srgbClr>
                  </a:outerShdw>
                </a:effectLst>
                <a:latin typeface="Georgia" pitchFamily="18" charset="0"/>
              </a:rPr>
              <a:t>Наслідки участі у страйку, визнаному судом незаконним</a:t>
            </a:r>
            <a:endParaRPr lang="uk-UA" sz="4000" dirty="0">
              <a:solidFill>
                <a:srgbClr val="000000"/>
              </a:solidFill>
              <a:effectLst>
                <a:outerShdw blurRad="38100" dist="38100" dir="2700000" algn="tl">
                  <a:srgbClr val="000000">
                    <a:alpha val="43137"/>
                  </a:srgbClr>
                </a:outerShdw>
              </a:effectLst>
              <a:latin typeface="Georgia" pitchFamily="18" charset="0"/>
            </a:endParaRPr>
          </a:p>
        </p:txBody>
      </p:sp>
      <p:sp>
        <p:nvSpPr>
          <p:cNvPr id="4" name="Объект 3"/>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457200" indent="-457200">
              <a:buFont typeface="+mj-lt"/>
              <a:buAutoNum type="arabicPeriod"/>
            </a:pPr>
            <a:r>
              <a:rPr lang="ru-RU" dirty="0" err="1">
                <a:solidFill>
                  <a:schemeClr val="tx2"/>
                </a:solidFill>
              </a:rPr>
              <a:t>відповідальність</a:t>
            </a:r>
            <a:r>
              <a:rPr lang="ru-RU" dirty="0">
                <a:solidFill>
                  <a:schemeClr val="tx2"/>
                </a:solidFill>
              </a:rPr>
              <a:t> за </a:t>
            </a:r>
            <a:r>
              <a:rPr lang="ru-RU" dirty="0" err="1">
                <a:solidFill>
                  <a:schemeClr val="tx2"/>
                </a:solidFill>
              </a:rPr>
              <a:t>порушення</a:t>
            </a:r>
            <a:r>
              <a:rPr lang="ru-RU" dirty="0">
                <a:solidFill>
                  <a:schemeClr val="tx2"/>
                </a:solidFill>
              </a:rPr>
              <a:t> </a:t>
            </a:r>
            <a:r>
              <a:rPr lang="ru-RU" dirty="0" err="1">
                <a:solidFill>
                  <a:schemeClr val="tx2"/>
                </a:solidFill>
              </a:rPr>
              <a:t>трудової</a:t>
            </a:r>
            <a:r>
              <a:rPr lang="ru-RU" dirty="0">
                <a:solidFill>
                  <a:schemeClr val="tx2"/>
                </a:solidFill>
              </a:rPr>
              <a:t> </a:t>
            </a:r>
            <a:r>
              <a:rPr lang="ru-RU" dirty="0" err="1" smtClean="0">
                <a:solidFill>
                  <a:schemeClr val="tx2"/>
                </a:solidFill>
              </a:rPr>
              <a:t>дисципліни</a:t>
            </a:r>
            <a:r>
              <a:rPr lang="ru-RU" dirty="0" smtClean="0">
                <a:solidFill>
                  <a:schemeClr val="tx2"/>
                </a:solidFill>
              </a:rPr>
              <a:t>;</a:t>
            </a:r>
            <a:endParaRPr lang="ru-RU" dirty="0">
              <a:solidFill>
                <a:schemeClr val="tx2"/>
              </a:solidFill>
            </a:endParaRPr>
          </a:p>
          <a:p>
            <a:pPr marL="457200" indent="-457200">
              <a:buFont typeface="+mj-lt"/>
              <a:buAutoNum type="arabicPeriod"/>
            </a:pPr>
            <a:r>
              <a:rPr lang="ru-RU" dirty="0">
                <a:solidFill>
                  <a:schemeClr val="tx2"/>
                </a:solidFill>
              </a:rPr>
              <a:t>час </a:t>
            </a:r>
            <a:r>
              <a:rPr lang="ru-RU" dirty="0" err="1">
                <a:solidFill>
                  <a:schemeClr val="tx2"/>
                </a:solidFill>
              </a:rPr>
              <a:t>участі</a:t>
            </a:r>
            <a:r>
              <a:rPr lang="ru-RU" dirty="0">
                <a:solidFill>
                  <a:schemeClr val="tx2"/>
                </a:solidFill>
              </a:rPr>
              <a:t> у </a:t>
            </a:r>
            <a:r>
              <a:rPr lang="ru-RU" dirty="0" err="1">
                <a:solidFill>
                  <a:schemeClr val="tx2"/>
                </a:solidFill>
              </a:rPr>
              <a:t>страйку</a:t>
            </a:r>
            <a:r>
              <a:rPr lang="ru-RU" dirty="0">
                <a:solidFill>
                  <a:schemeClr val="tx2"/>
                </a:solidFill>
              </a:rPr>
              <a:t> не </a:t>
            </a:r>
            <a:r>
              <a:rPr lang="ru-RU" dirty="0" err="1">
                <a:solidFill>
                  <a:schemeClr val="tx2"/>
                </a:solidFill>
              </a:rPr>
              <a:t>зараховується</a:t>
            </a:r>
            <a:r>
              <a:rPr lang="ru-RU" dirty="0">
                <a:solidFill>
                  <a:schemeClr val="tx2"/>
                </a:solidFill>
              </a:rPr>
              <a:t> до </a:t>
            </a:r>
            <a:r>
              <a:rPr lang="ru-RU" dirty="0" err="1">
                <a:solidFill>
                  <a:schemeClr val="tx2"/>
                </a:solidFill>
              </a:rPr>
              <a:t>загального</a:t>
            </a:r>
            <a:r>
              <a:rPr lang="ru-RU" dirty="0">
                <a:solidFill>
                  <a:schemeClr val="tx2"/>
                </a:solidFill>
              </a:rPr>
              <a:t> і </a:t>
            </a:r>
            <a:r>
              <a:rPr lang="ru-RU" dirty="0" err="1">
                <a:solidFill>
                  <a:schemeClr val="tx2"/>
                </a:solidFill>
              </a:rPr>
              <a:t>безперервного</a:t>
            </a:r>
            <a:r>
              <a:rPr lang="ru-RU" dirty="0">
                <a:solidFill>
                  <a:schemeClr val="tx2"/>
                </a:solidFill>
              </a:rPr>
              <a:t> трудового стажу </a:t>
            </a:r>
            <a:r>
              <a:rPr lang="ru-RU" dirty="0" smtClean="0">
                <a:solidFill>
                  <a:schemeClr val="tx2"/>
                </a:solidFill>
              </a:rPr>
              <a:t>та не </a:t>
            </a:r>
            <a:r>
              <a:rPr lang="ru-RU" dirty="0" err="1" smtClean="0">
                <a:solidFill>
                  <a:schemeClr val="tx2"/>
                </a:solidFill>
              </a:rPr>
              <a:t>оплачується</a:t>
            </a:r>
            <a:r>
              <a:rPr lang="ru-RU" dirty="0" smtClean="0">
                <a:solidFill>
                  <a:schemeClr val="tx2"/>
                </a:solidFill>
              </a:rPr>
              <a:t>.</a:t>
            </a:r>
            <a:endParaRPr lang="ru-RU" dirty="0">
              <a:solidFill>
                <a:schemeClr val="tx2"/>
              </a:solidFill>
            </a:endParaRPr>
          </a:p>
          <a:p>
            <a:pPr marL="457200" indent="-457200">
              <a:buFont typeface="+mj-lt"/>
              <a:buAutoNum type="arabicPeriod"/>
            </a:pPr>
            <a:endParaRPr lang="ru-RU" dirty="0">
              <a:solidFill>
                <a:schemeClr val="tx2"/>
              </a:solidFill>
            </a:endParaRPr>
          </a:p>
          <a:p>
            <a:pPr marL="457200" indent="-457200">
              <a:buFont typeface="+mj-lt"/>
              <a:buAutoNum type="arabicPeriod"/>
            </a:pPr>
            <a:endParaRPr lang="ru-RU" dirty="0">
              <a:solidFill>
                <a:schemeClr val="tx2"/>
              </a:solidFill>
            </a:endParaRPr>
          </a:p>
        </p:txBody>
      </p:sp>
    </p:spTree>
    <p:extLst>
      <p:ext uri="{BB962C8B-B14F-4D97-AF65-F5344CB8AC3E}">
        <p14:creationId xmlns:p14="http://schemas.microsoft.com/office/powerpoint/2010/main" val="261683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4825" y="5370513"/>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7442"/>
          <a:stretch/>
        </p:blipFill>
        <p:spPr>
          <a:xfrm>
            <a:off x="6094412" y="2707989"/>
            <a:ext cx="5159135" cy="3581400"/>
          </a:xfrm>
          <a:prstGeom prst="rect">
            <a:avLst/>
          </a:prstGeom>
          <a:effectLst>
            <a:softEdge rad="635000"/>
          </a:effectLst>
        </p:spPr>
      </p:pic>
      <p:sp>
        <p:nvSpPr>
          <p:cNvPr id="2" name="Прямоугольник 1"/>
          <p:cNvSpPr/>
          <p:nvPr/>
        </p:nvSpPr>
        <p:spPr>
          <a:xfrm>
            <a:off x="0" y="1772"/>
            <a:ext cx="12188825"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just">
              <a:spcAft>
                <a:spcPts val="0"/>
              </a:spcAft>
              <a:buBlip>
                <a:blip r:embed="rId4"/>
              </a:buBlip>
              <a:tabLst>
                <a:tab pos="3381375" algn="l"/>
              </a:tabLst>
            </a:pPr>
            <a:r>
              <a:rPr lang="uk-UA" sz="2000" i="1" dirty="0">
                <a:solidFill>
                  <a:schemeClr val="tx2"/>
                </a:solidFill>
                <a:latin typeface="Times New Roman"/>
                <a:ea typeface="Times New Roman"/>
              </a:rPr>
              <a:t>Закон також передбачає захист трудових прав тих працівників, яким забороняється страйкувати. У цих випадках після проведення примирних процедур, якщо рекомендації Національної служби посередництва і примирення не призвели до вирішення колективного трудового спору, права працівників можуть бути захищені в судовому порядку. </a:t>
            </a:r>
            <a:endParaRPr lang="uk-UA" sz="2000" i="1" dirty="0" smtClean="0">
              <a:solidFill>
                <a:schemeClr val="tx2"/>
              </a:solidFill>
              <a:latin typeface="Times New Roman"/>
              <a:ea typeface="Times New Roman"/>
            </a:endParaRPr>
          </a:p>
          <a:p>
            <a:pPr marL="342900" indent="-342900" algn="just">
              <a:spcAft>
                <a:spcPts val="0"/>
              </a:spcAft>
              <a:buBlip>
                <a:blip r:embed="rId4"/>
              </a:buBlip>
              <a:tabLst>
                <a:tab pos="3381375" algn="l"/>
              </a:tabLst>
            </a:pPr>
            <a:r>
              <a:rPr lang="uk-UA" sz="2000" i="1" dirty="0" smtClean="0">
                <a:solidFill>
                  <a:schemeClr val="tx2"/>
                </a:solidFill>
                <a:latin typeface="Times New Roman"/>
                <a:ea typeface="Times New Roman"/>
              </a:rPr>
              <a:t>Правом </a:t>
            </a:r>
            <a:r>
              <a:rPr lang="uk-UA" sz="2000" i="1" dirty="0">
                <a:solidFill>
                  <a:schemeClr val="tx2"/>
                </a:solidFill>
                <a:latin typeface="Times New Roman"/>
                <a:ea typeface="Times New Roman"/>
              </a:rPr>
              <a:t>звернення до суду в цих випадках наділена Національна служба посередництва і примирення. </a:t>
            </a:r>
            <a:endParaRPr lang="uk-UA" sz="2000" i="1" dirty="0" smtClean="0">
              <a:solidFill>
                <a:schemeClr val="tx2"/>
              </a:solidFill>
              <a:latin typeface="Times New Roman"/>
              <a:ea typeface="Times New Roman"/>
            </a:endParaRPr>
          </a:p>
          <a:p>
            <a:pPr marL="342900" indent="-342900" algn="just">
              <a:spcAft>
                <a:spcPts val="0"/>
              </a:spcAft>
              <a:buBlip>
                <a:blip r:embed="rId4"/>
              </a:buBlip>
              <a:tabLst>
                <a:tab pos="3381375" algn="l"/>
              </a:tabLst>
            </a:pPr>
            <a:r>
              <a:rPr lang="uk-UA" sz="2000" i="1" dirty="0" smtClean="0">
                <a:solidFill>
                  <a:schemeClr val="tx2"/>
                </a:solidFill>
                <a:latin typeface="Times New Roman"/>
                <a:ea typeface="Times New Roman"/>
              </a:rPr>
              <a:t>Ця </a:t>
            </a:r>
            <a:r>
              <a:rPr lang="uk-UA" sz="2000" i="1" dirty="0">
                <a:solidFill>
                  <a:schemeClr val="tx2"/>
                </a:solidFill>
                <a:latin typeface="Times New Roman"/>
                <a:ea typeface="Times New Roman"/>
              </a:rPr>
              <a:t>категорія справ вирішується апеляційними судами.</a:t>
            </a:r>
            <a:endParaRPr lang="ru-RU" sz="1200" dirty="0">
              <a:solidFill>
                <a:schemeClr val="tx2"/>
              </a:solidFill>
              <a:effectLst/>
              <a:latin typeface="Times New Roman"/>
              <a:ea typeface="Times New Roman"/>
            </a:endParaRPr>
          </a:p>
        </p:txBody>
      </p:sp>
      <p:sp>
        <p:nvSpPr>
          <p:cNvPr id="3" name="Прямоугольник 2"/>
          <p:cNvSpPr/>
          <p:nvPr/>
        </p:nvSpPr>
        <p:spPr>
          <a:xfrm>
            <a:off x="379412" y="3048000"/>
            <a:ext cx="6092825" cy="3785652"/>
          </a:xfrm>
          <a:prstGeom prst="rect">
            <a:avLst/>
          </a:prstGeom>
        </p:spPr>
        <p:txBody>
          <a:bodyPr>
            <a:spAutoFit/>
          </a:bodyPr>
          <a:lstStyle/>
          <a:p>
            <a:pPr algn="just">
              <a:spcAft>
                <a:spcPts val="0"/>
              </a:spcAft>
              <a:tabLst>
                <a:tab pos="3381375" algn="l"/>
              </a:tabLst>
            </a:pPr>
            <a:r>
              <a:rPr lang="uk-UA" sz="2000" b="1" i="1" dirty="0">
                <a:solidFill>
                  <a:schemeClr val="tx2"/>
                </a:solidFill>
                <a:latin typeface="Times New Roman"/>
                <a:ea typeface="Times New Roman"/>
              </a:rPr>
              <a:t>Законодавство встановлює певні гарантії для працівників під час страйку, який є законним. </a:t>
            </a:r>
            <a:endParaRPr lang="uk-UA" sz="2000" b="1" i="1" dirty="0" smtClean="0">
              <a:solidFill>
                <a:schemeClr val="tx2"/>
              </a:solidFill>
              <a:latin typeface="Times New Roman"/>
              <a:ea typeface="Times New Roman"/>
            </a:endParaRPr>
          </a:p>
          <a:p>
            <a:pPr algn="just">
              <a:spcAft>
                <a:spcPts val="0"/>
              </a:spcAft>
              <a:tabLst>
                <a:tab pos="3381375" algn="l"/>
              </a:tabLst>
            </a:pPr>
            <a:endParaRPr lang="uk-UA" sz="2000" b="1" i="1" dirty="0">
              <a:solidFill>
                <a:schemeClr val="tx2"/>
              </a:solidFill>
              <a:latin typeface="Times New Roman"/>
              <a:ea typeface="Times New Roman"/>
            </a:endParaRPr>
          </a:p>
          <a:p>
            <a:pPr algn="just">
              <a:spcAft>
                <a:spcPts val="0"/>
              </a:spcAft>
              <a:tabLst>
                <a:tab pos="3381375" algn="l"/>
              </a:tabLst>
            </a:pPr>
            <a:r>
              <a:rPr lang="uk-UA" sz="2000" i="1" dirty="0" smtClean="0">
                <a:solidFill>
                  <a:schemeClr val="tx2"/>
                </a:solidFill>
                <a:latin typeface="Times New Roman"/>
                <a:ea typeface="Times New Roman"/>
              </a:rPr>
              <a:t>Участь </a:t>
            </a:r>
            <a:r>
              <a:rPr lang="uk-UA" sz="2000" i="1" dirty="0">
                <a:solidFill>
                  <a:schemeClr val="tx2"/>
                </a:solidFill>
                <a:latin typeface="Times New Roman"/>
                <a:ea typeface="Times New Roman"/>
              </a:rPr>
              <a:t>у ньому не є порушенням трудової дисципліни і не може бути підставою притягнення працівників до дисциплінарної відповідальності, в тому числі підставою для звільнення. Закон не передбачає застосування локауту, який полягає у тимчасовому призупиненні діяльності підприємства, що супроводжується масовим вивільненням працівників. Проведення його в Україні законодавством не передбачене.</a:t>
            </a:r>
            <a:endParaRPr lang="ru-RU" sz="1200" dirty="0">
              <a:solidFill>
                <a:schemeClr val="tx2"/>
              </a:solidFill>
              <a:effectLst/>
              <a:latin typeface="Times New Roman"/>
              <a:ea typeface="Times New Roman"/>
            </a:endParaRPr>
          </a:p>
        </p:txBody>
      </p:sp>
    </p:spTree>
    <p:extLst>
      <p:ext uri="{BB962C8B-B14F-4D97-AF65-F5344CB8AC3E}">
        <p14:creationId xmlns:p14="http://schemas.microsoft.com/office/powerpoint/2010/main" val="160039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325" y="0"/>
            <a:ext cx="8572500" cy="6858000"/>
          </a:xfrm>
          <a:prstGeom prst="rect">
            <a:avLst/>
          </a:prstGeom>
        </p:spPr>
      </p:pic>
      <p:sp>
        <p:nvSpPr>
          <p:cNvPr id="2" name="Прямоугольник 1"/>
          <p:cNvSpPr/>
          <p:nvPr/>
        </p:nvSpPr>
        <p:spPr>
          <a:xfrm>
            <a:off x="232513" y="152400"/>
            <a:ext cx="5785700" cy="3785652"/>
          </a:xfrm>
          <a:prstGeom prst="rect">
            <a:avLst/>
          </a:prstGeom>
        </p:spPr>
        <p:txBody>
          <a:bodyPr wrap="square">
            <a:spAutoFit/>
          </a:bodyPr>
          <a:lstStyle/>
          <a:p>
            <a:pPr algn="ctr">
              <a:spcAft>
                <a:spcPts val="0"/>
              </a:spcAft>
              <a:tabLst>
                <a:tab pos="3381375" algn="l"/>
              </a:tabLst>
            </a:pPr>
            <a:r>
              <a:rPr lang="uk-UA" dirty="0">
                <a:solidFill>
                  <a:schemeClr val="tx2"/>
                </a:solidFill>
                <a:latin typeface="Times New Roman"/>
                <a:ea typeface="Times New Roman"/>
              </a:rPr>
              <a:t>Працівникам, які не брали участі у страйку, але у зв'язку з його проведенням не мали можливості виконувати свої трудові обов'язки, передбачені гарантії, як при простої не з вини працівника. </a:t>
            </a:r>
            <a:endParaRPr lang="uk-UA" dirty="0" smtClean="0">
              <a:solidFill>
                <a:schemeClr val="tx2"/>
              </a:solidFill>
              <a:latin typeface="Times New Roman"/>
              <a:ea typeface="Times New Roman"/>
            </a:endParaRPr>
          </a:p>
          <a:p>
            <a:pPr algn="ctr">
              <a:spcAft>
                <a:spcPts val="0"/>
              </a:spcAft>
              <a:tabLst>
                <a:tab pos="3381375" algn="l"/>
              </a:tabLst>
            </a:pPr>
            <a:r>
              <a:rPr lang="uk-UA" dirty="0" smtClean="0">
                <a:solidFill>
                  <a:schemeClr val="tx2"/>
                </a:solidFill>
                <a:latin typeface="Times New Roman"/>
                <a:ea typeface="Times New Roman"/>
              </a:rPr>
              <a:t>За </a:t>
            </a:r>
            <a:r>
              <a:rPr lang="uk-UA" dirty="0">
                <a:solidFill>
                  <a:schemeClr val="tx2"/>
                </a:solidFill>
                <a:latin typeface="Times New Roman"/>
                <a:ea typeface="Times New Roman"/>
              </a:rPr>
              <a:t>ними зберігається заробітна плата у розмірі, передбаченому колективним договором, але не менше двох третин тарифної ставки встановленого працівникові розряду. </a:t>
            </a:r>
          </a:p>
        </p:txBody>
      </p:sp>
      <p:sp>
        <p:nvSpPr>
          <p:cNvPr id="5" name="Прямоугольник 4"/>
          <p:cNvSpPr/>
          <p:nvPr/>
        </p:nvSpPr>
        <p:spPr>
          <a:xfrm>
            <a:off x="502942" y="4114800"/>
            <a:ext cx="3124200" cy="1569660"/>
          </a:xfrm>
          <a:prstGeom prst="rect">
            <a:avLst/>
          </a:prstGeom>
          <a:solidFill>
            <a:schemeClr val="bg1">
              <a:lumMod val="85000"/>
            </a:schemeClr>
          </a:solidFill>
        </p:spPr>
        <p:txBody>
          <a:bodyPr wrap="square">
            <a:spAutoFit/>
          </a:bodyPr>
          <a:lstStyle/>
          <a:p>
            <a:pPr lvl="0" algn="ctr">
              <a:tabLst>
                <a:tab pos="3381375" algn="l"/>
              </a:tabLst>
            </a:pPr>
            <a:r>
              <a:rPr lang="uk-UA" dirty="0">
                <a:solidFill>
                  <a:srgbClr val="000000"/>
                </a:solidFill>
                <a:latin typeface="Times New Roman"/>
                <a:ea typeface="Times New Roman"/>
              </a:rPr>
              <a:t>Роботодавець зобов'язаний вести облік таких працівників.</a:t>
            </a:r>
            <a:endParaRPr lang="ru-RU" sz="1400" dirty="0">
              <a:solidFill>
                <a:srgbClr val="000000"/>
              </a:solidFill>
              <a:latin typeface="Times New Roman"/>
              <a:ea typeface="Times New Roman"/>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0212" y="46074"/>
            <a:ext cx="1383433" cy="135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42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 y="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36812" y="420577"/>
            <a:ext cx="9296400" cy="707886"/>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ru-RU" sz="4000" b="1" dirty="0" err="1">
                <a:solidFill>
                  <a:srgbClr val="FFFFFF"/>
                </a:solidFill>
              </a:rPr>
              <a:t>Перелік</a:t>
            </a:r>
            <a:r>
              <a:rPr lang="ru-RU" sz="4000" b="1" dirty="0">
                <a:solidFill>
                  <a:srgbClr val="FFFFFF"/>
                </a:solidFill>
              </a:rPr>
              <a:t> </a:t>
            </a:r>
            <a:r>
              <a:rPr lang="ru-RU" sz="4000" b="1" dirty="0" err="1">
                <a:solidFill>
                  <a:srgbClr val="FFFFFF"/>
                </a:solidFill>
              </a:rPr>
              <a:t>Використаних</a:t>
            </a:r>
            <a:r>
              <a:rPr lang="ru-RU" sz="4000" b="1" dirty="0">
                <a:solidFill>
                  <a:srgbClr val="FFFFFF"/>
                </a:solidFill>
              </a:rPr>
              <a:t> </a:t>
            </a:r>
            <a:r>
              <a:rPr lang="ru-RU" sz="4000" b="1" dirty="0" err="1">
                <a:solidFill>
                  <a:srgbClr val="FFFFFF"/>
                </a:solidFill>
              </a:rPr>
              <a:t>джерел</a:t>
            </a:r>
            <a:endParaRPr lang="ru-RU" sz="4000" dirty="0"/>
          </a:p>
        </p:txBody>
      </p:sp>
      <p:sp>
        <p:nvSpPr>
          <p:cNvPr id="4" name="Объект 3"/>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514350" lvl="0" indent="-514350">
              <a:buFont typeface="+mj-lt"/>
              <a:buAutoNum type="arabicPeriod"/>
            </a:pPr>
            <a:r>
              <a:rPr lang="ru-RU" dirty="0">
                <a:solidFill>
                  <a:srgbClr val="000000"/>
                </a:solidFill>
              </a:rPr>
              <a:t>Кодекс </a:t>
            </a:r>
            <a:r>
              <a:rPr lang="ru-RU" dirty="0" err="1">
                <a:solidFill>
                  <a:srgbClr val="000000"/>
                </a:solidFill>
              </a:rPr>
              <a:t>законів</a:t>
            </a:r>
            <a:r>
              <a:rPr lang="ru-RU" dirty="0">
                <a:solidFill>
                  <a:srgbClr val="000000"/>
                </a:solidFill>
              </a:rPr>
              <a:t> про </a:t>
            </a:r>
            <a:r>
              <a:rPr lang="ru-RU" dirty="0" err="1">
                <a:solidFill>
                  <a:srgbClr val="000000"/>
                </a:solidFill>
              </a:rPr>
              <a:t>працю</a:t>
            </a:r>
            <a:r>
              <a:rPr lang="ru-RU" dirty="0">
                <a:solidFill>
                  <a:srgbClr val="000000"/>
                </a:solidFill>
              </a:rPr>
              <a:t> </a:t>
            </a:r>
            <a:r>
              <a:rPr lang="ru-RU" dirty="0" err="1">
                <a:solidFill>
                  <a:srgbClr val="000000"/>
                </a:solidFill>
              </a:rPr>
              <a:t>України</a:t>
            </a:r>
            <a:r>
              <a:rPr lang="ru-RU" dirty="0">
                <a:solidFill>
                  <a:srgbClr val="000000"/>
                </a:solidFill>
              </a:rPr>
              <a:t> </a:t>
            </a:r>
            <a:r>
              <a:rPr lang="ru-RU" dirty="0" err="1">
                <a:solidFill>
                  <a:srgbClr val="000000"/>
                </a:solidFill>
              </a:rPr>
              <a:t>від</a:t>
            </a:r>
            <a:r>
              <a:rPr lang="ru-RU" dirty="0">
                <a:solidFill>
                  <a:srgbClr val="000000"/>
                </a:solidFill>
              </a:rPr>
              <a:t> 10.12.1971 № 322-VIII</a:t>
            </a:r>
            <a:br>
              <a:rPr lang="ru-RU" dirty="0">
                <a:solidFill>
                  <a:srgbClr val="000000"/>
                </a:solidFill>
              </a:rPr>
            </a:br>
            <a:r>
              <a:rPr lang="en-US" dirty="0">
                <a:solidFill>
                  <a:srgbClr val="000000"/>
                </a:solidFill>
                <a:hlinkClick r:id="rId3">
                  <a:extLst>
                    <a:ext uri="{A12FA001-AC4F-418D-AE19-62706E023703}">
                      <ahyp:hlinkClr xmlns="" xmlns:ahyp="http://schemas.microsoft.com/office/drawing/2018/hyperlinkcolor" xmlns:lc="http://schemas.openxmlformats.org/drawingml/2006/lockedCanvas" val="tx"/>
                    </a:ext>
                  </a:extLst>
                </a:hlinkClick>
              </a:rPr>
              <a:t>https://zakon.rada.gov.ua/laws/show/322-08#Text</a:t>
            </a:r>
            <a:r>
              <a:rPr lang="uk-UA" dirty="0">
                <a:solidFill>
                  <a:srgbClr val="000000"/>
                </a:solidFill>
              </a:rPr>
              <a:t> </a:t>
            </a:r>
          </a:p>
          <a:p>
            <a:pPr marL="457200" indent="-457200">
              <a:buFont typeface="+mj-lt"/>
              <a:buAutoNum type="arabicPeriod"/>
            </a:pPr>
            <a:r>
              <a:rPr lang="ru-RU" dirty="0">
                <a:solidFill>
                  <a:schemeClr val="tx2"/>
                </a:solidFill>
              </a:rPr>
              <a:t>Про порядок </a:t>
            </a:r>
            <a:r>
              <a:rPr lang="ru-RU" dirty="0" err="1">
                <a:solidFill>
                  <a:schemeClr val="tx2"/>
                </a:solidFill>
              </a:rPr>
              <a:t>вирішення</a:t>
            </a:r>
            <a:r>
              <a:rPr lang="ru-RU" dirty="0">
                <a:solidFill>
                  <a:schemeClr val="tx2"/>
                </a:solidFill>
              </a:rPr>
              <a:t> колективних </a:t>
            </a:r>
            <a:r>
              <a:rPr lang="ru-RU" dirty="0" err="1">
                <a:solidFill>
                  <a:schemeClr val="tx2"/>
                </a:solidFill>
              </a:rPr>
              <a:t>трудових</a:t>
            </a:r>
            <a:r>
              <a:rPr lang="ru-RU" dirty="0">
                <a:solidFill>
                  <a:schemeClr val="tx2"/>
                </a:solidFill>
              </a:rPr>
              <a:t> </a:t>
            </a:r>
            <a:r>
              <a:rPr lang="ru-RU" dirty="0" err="1">
                <a:solidFill>
                  <a:schemeClr val="tx2"/>
                </a:solidFill>
              </a:rPr>
              <a:t>спорів</a:t>
            </a:r>
            <a:r>
              <a:rPr lang="ru-RU" dirty="0">
                <a:solidFill>
                  <a:schemeClr val="tx2"/>
                </a:solidFill>
              </a:rPr>
              <a:t> (</a:t>
            </a:r>
            <a:r>
              <a:rPr lang="ru-RU" dirty="0" err="1">
                <a:solidFill>
                  <a:schemeClr val="tx2"/>
                </a:solidFill>
              </a:rPr>
              <a:t>конфліктів</a:t>
            </a:r>
            <a:r>
              <a:rPr lang="ru-RU" dirty="0" smtClean="0">
                <a:solidFill>
                  <a:schemeClr val="tx2"/>
                </a:solidFill>
              </a:rPr>
              <a:t>): Закон </a:t>
            </a:r>
            <a:r>
              <a:rPr lang="ru-RU" dirty="0" err="1">
                <a:solidFill>
                  <a:schemeClr val="tx2"/>
                </a:solidFill>
              </a:rPr>
              <a:t>України</a:t>
            </a:r>
            <a:r>
              <a:rPr lang="ru-RU" dirty="0">
                <a:solidFill>
                  <a:schemeClr val="tx2"/>
                </a:solidFill>
              </a:rPr>
              <a:t> </a:t>
            </a:r>
            <a:r>
              <a:rPr lang="ru-RU" dirty="0" err="1">
                <a:solidFill>
                  <a:schemeClr val="tx2"/>
                </a:solidFill>
              </a:rPr>
              <a:t>від</a:t>
            </a:r>
            <a:r>
              <a:rPr lang="ru-RU" dirty="0">
                <a:solidFill>
                  <a:schemeClr val="tx2"/>
                </a:solidFill>
              </a:rPr>
              <a:t> 03.03.1998 № </a:t>
            </a:r>
            <a:r>
              <a:rPr lang="ru-RU" dirty="0" smtClean="0">
                <a:solidFill>
                  <a:schemeClr val="tx2"/>
                </a:solidFill>
              </a:rPr>
              <a:t>137/98-ВР</a:t>
            </a:r>
            <a:br>
              <a:rPr lang="ru-RU" dirty="0" smtClean="0">
                <a:solidFill>
                  <a:schemeClr val="tx2"/>
                </a:solidFill>
              </a:rPr>
            </a:br>
            <a:r>
              <a:rPr lang="en-US" dirty="0">
                <a:solidFill>
                  <a:schemeClr val="tx2"/>
                </a:solidFill>
                <a:hlinkClick r:id="rId4"/>
              </a:rPr>
              <a:t>https://zakon.rada.gov.ua/laws/show/137/98-</a:t>
            </a:r>
            <a:r>
              <a:rPr lang="ru-RU" dirty="0" err="1">
                <a:solidFill>
                  <a:schemeClr val="tx2"/>
                </a:solidFill>
                <a:hlinkClick r:id="rId4"/>
              </a:rPr>
              <a:t>вр</a:t>
            </a:r>
            <a:r>
              <a:rPr lang="ru-RU" dirty="0">
                <a:solidFill>
                  <a:schemeClr val="tx2"/>
                </a:solidFill>
                <a:hlinkClick r:id="rId4"/>
              </a:rPr>
              <a:t>#</a:t>
            </a:r>
            <a:r>
              <a:rPr lang="en-US" dirty="0" smtClean="0">
                <a:solidFill>
                  <a:schemeClr val="tx2"/>
                </a:solidFill>
                <a:hlinkClick r:id="rId4"/>
              </a:rPr>
              <a:t>Text</a:t>
            </a:r>
            <a:r>
              <a:rPr lang="uk-UA" dirty="0" smtClean="0">
                <a:solidFill>
                  <a:schemeClr val="tx2"/>
                </a:solidFill>
              </a:rPr>
              <a:t> </a:t>
            </a:r>
          </a:p>
          <a:p>
            <a:pPr marL="514350" lvl="0" indent="-514350">
              <a:buFont typeface="+mj-lt"/>
              <a:buAutoNum type="arabicPeriod"/>
            </a:pPr>
            <a:r>
              <a:rPr lang="ru-RU" dirty="0" err="1">
                <a:solidFill>
                  <a:srgbClr val="000000"/>
                </a:solidFill>
              </a:rPr>
              <a:t>Конституція</a:t>
            </a:r>
            <a:r>
              <a:rPr lang="ru-RU" dirty="0">
                <a:solidFill>
                  <a:srgbClr val="000000"/>
                </a:solidFill>
              </a:rPr>
              <a:t> </a:t>
            </a:r>
            <a:r>
              <a:rPr lang="ru-RU" dirty="0" err="1">
                <a:solidFill>
                  <a:srgbClr val="000000"/>
                </a:solidFill>
              </a:rPr>
              <a:t>України</a:t>
            </a:r>
            <a:r>
              <a:rPr lang="ru-RU" dirty="0">
                <a:solidFill>
                  <a:srgbClr val="000000"/>
                </a:solidFill>
              </a:rPr>
              <a:t>: Закон </a:t>
            </a:r>
            <a:r>
              <a:rPr lang="ru-RU" dirty="0" err="1">
                <a:solidFill>
                  <a:srgbClr val="000000"/>
                </a:solidFill>
              </a:rPr>
              <a:t>від</a:t>
            </a:r>
            <a:r>
              <a:rPr lang="ru-RU" dirty="0">
                <a:solidFill>
                  <a:srgbClr val="000000"/>
                </a:solidFill>
              </a:rPr>
              <a:t> 28.06.1996 № 254к/96-ВР</a:t>
            </a:r>
            <a:br>
              <a:rPr lang="ru-RU" dirty="0">
                <a:solidFill>
                  <a:srgbClr val="000000"/>
                </a:solidFill>
              </a:rPr>
            </a:br>
            <a:r>
              <a:rPr lang="en-US" dirty="0">
                <a:solidFill>
                  <a:srgbClr val="000000"/>
                </a:solidFill>
                <a:hlinkClick r:id="rId5">
                  <a:extLst>
                    <a:ext uri="{A12FA001-AC4F-418D-AE19-62706E023703}">
                      <ahyp:hlinkClr xmlns="" xmlns:ahyp="http://schemas.microsoft.com/office/drawing/2018/hyperlinkcolor" xmlns:lc="http://schemas.openxmlformats.org/drawingml/2006/lockedCanvas" val="tx"/>
                    </a:ext>
                  </a:extLst>
                </a:hlinkClick>
              </a:rPr>
              <a:t>https://zakon.rada.gov.ua/laws/show/254</a:t>
            </a:r>
            <a:r>
              <a:rPr lang="ru-RU" dirty="0">
                <a:solidFill>
                  <a:srgbClr val="000000"/>
                </a:solidFill>
                <a:hlinkClick r:id="rId5">
                  <a:extLst>
                    <a:ext uri="{A12FA001-AC4F-418D-AE19-62706E023703}">
                      <ahyp:hlinkClr xmlns="" xmlns:ahyp="http://schemas.microsoft.com/office/drawing/2018/hyperlinkcolor" xmlns:lc="http://schemas.openxmlformats.org/drawingml/2006/lockedCanvas" val="tx"/>
                    </a:ext>
                  </a:extLst>
                </a:hlinkClick>
              </a:rPr>
              <a:t>к/96-вр#</a:t>
            </a:r>
            <a:r>
              <a:rPr lang="en-US" dirty="0">
                <a:solidFill>
                  <a:srgbClr val="000000"/>
                </a:solidFill>
                <a:hlinkClick r:id="rId5">
                  <a:extLst>
                    <a:ext uri="{A12FA001-AC4F-418D-AE19-62706E023703}">
                      <ahyp:hlinkClr xmlns="" xmlns:ahyp="http://schemas.microsoft.com/office/drawing/2018/hyperlinkcolor" xmlns:lc="http://schemas.openxmlformats.org/drawingml/2006/lockedCanvas" val="tx"/>
                    </a:ext>
                  </a:extLst>
                </a:hlinkClick>
              </a:rPr>
              <a:t>Text</a:t>
            </a:r>
            <a:r>
              <a:rPr lang="uk-UA" dirty="0">
                <a:solidFill>
                  <a:srgbClr val="000000"/>
                </a:solidFill>
              </a:rPr>
              <a:t> </a:t>
            </a:r>
          </a:p>
          <a:p>
            <a:pPr marL="457200" indent="-457200">
              <a:buFont typeface="+mj-lt"/>
              <a:buAutoNum type="arabicPeriod"/>
            </a:pPr>
            <a:r>
              <a:rPr lang="ru-RU" dirty="0">
                <a:solidFill>
                  <a:schemeClr val="tx2"/>
                </a:solidFill>
              </a:rPr>
              <a:t>Про </a:t>
            </a:r>
            <a:r>
              <a:rPr lang="ru-RU" dirty="0" err="1">
                <a:solidFill>
                  <a:schemeClr val="tx2"/>
                </a:solidFill>
              </a:rPr>
              <a:t>правовий</a:t>
            </a:r>
            <a:r>
              <a:rPr lang="ru-RU" dirty="0">
                <a:solidFill>
                  <a:schemeClr val="tx2"/>
                </a:solidFill>
              </a:rPr>
              <a:t> режим </a:t>
            </a:r>
            <a:r>
              <a:rPr lang="ru-RU" dirty="0" err="1">
                <a:solidFill>
                  <a:schemeClr val="tx2"/>
                </a:solidFill>
              </a:rPr>
              <a:t>надзвичайного</a:t>
            </a:r>
            <a:r>
              <a:rPr lang="ru-RU" dirty="0">
                <a:solidFill>
                  <a:schemeClr val="tx2"/>
                </a:solidFill>
              </a:rPr>
              <a:t> </a:t>
            </a:r>
            <a:r>
              <a:rPr lang="ru-RU" dirty="0" smtClean="0">
                <a:solidFill>
                  <a:schemeClr val="tx2"/>
                </a:solidFill>
              </a:rPr>
              <a:t>стану: Закон </a:t>
            </a:r>
            <a:r>
              <a:rPr lang="ru-RU" dirty="0" err="1">
                <a:solidFill>
                  <a:schemeClr val="tx2"/>
                </a:solidFill>
              </a:rPr>
              <a:t>України</a:t>
            </a:r>
            <a:r>
              <a:rPr lang="ru-RU" dirty="0">
                <a:solidFill>
                  <a:schemeClr val="tx2"/>
                </a:solidFill>
              </a:rPr>
              <a:t> </a:t>
            </a:r>
            <a:r>
              <a:rPr lang="ru-RU" dirty="0" err="1">
                <a:solidFill>
                  <a:schemeClr val="tx2"/>
                </a:solidFill>
              </a:rPr>
              <a:t>від</a:t>
            </a:r>
            <a:r>
              <a:rPr lang="ru-RU" dirty="0">
                <a:solidFill>
                  <a:schemeClr val="tx2"/>
                </a:solidFill>
              </a:rPr>
              <a:t> 16.03.2000 № </a:t>
            </a:r>
            <a:r>
              <a:rPr lang="ru-RU" dirty="0" smtClean="0">
                <a:solidFill>
                  <a:schemeClr val="tx2"/>
                </a:solidFill>
              </a:rPr>
              <a:t>1550-III</a:t>
            </a:r>
            <a:br>
              <a:rPr lang="ru-RU" dirty="0" smtClean="0">
                <a:solidFill>
                  <a:schemeClr val="tx2"/>
                </a:solidFill>
              </a:rPr>
            </a:br>
            <a:r>
              <a:rPr lang="en-US" dirty="0">
                <a:solidFill>
                  <a:schemeClr val="tx2"/>
                </a:solidFill>
                <a:hlinkClick r:id="rId6"/>
              </a:rPr>
              <a:t>https://</a:t>
            </a:r>
            <a:r>
              <a:rPr lang="en-US" dirty="0" smtClean="0">
                <a:solidFill>
                  <a:schemeClr val="tx2"/>
                </a:solidFill>
                <a:hlinkClick r:id="rId6"/>
              </a:rPr>
              <a:t>zakon.rada.gov.ua/laws/show/1550-14#Text</a:t>
            </a:r>
            <a:r>
              <a:rPr lang="uk-UA" dirty="0" smtClean="0">
                <a:solidFill>
                  <a:schemeClr val="tx2"/>
                </a:solidFill>
              </a:rPr>
              <a:t> </a:t>
            </a:r>
          </a:p>
          <a:p>
            <a:pPr marL="457200" indent="-457200">
              <a:buFont typeface="+mj-lt"/>
              <a:buAutoNum type="arabicPeriod"/>
            </a:pPr>
            <a:endParaRPr lang="ru-RU" dirty="0">
              <a:solidFill>
                <a:schemeClr val="tx2"/>
              </a:solidFill>
            </a:endParaRPr>
          </a:p>
        </p:txBody>
      </p:sp>
    </p:spTree>
    <p:extLst>
      <p:ext uri="{BB962C8B-B14F-4D97-AF65-F5344CB8AC3E}">
        <p14:creationId xmlns:p14="http://schemas.microsoft.com/office/powerpoint/2010/main" val="1681034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 y="34159"/>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827212" y="228600"/>
            <a:ext cx="10058400" cy="8309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wrap="square">
            <a:spAutoFit/>
          </a:bodyPr>
          <a:lstStyle/>
          <a:p>
            <a:pPr lvl="0" algn="ctr"/>
            <a:r>
              <a:rPr lang="uk-UA" b="1" i="1" dirty="0">
                <a:solidFill>
                  <a:schemeClr val="bg1"/>
                </a:solidFill>
                <a:latin typeface="Times New Roman"/>
                <a:ea typeface="Times New Roman"/>
              </a:rPr>
              <a:t>Відповідно до Закону України "Про порядок вирішення колективних трудових спорів (конфліктів)" </a:t>
            </a:r>
            <a:endParaRPr lang="ru-RU" b="1" i="1" dirty="0">
              <a:solidFill>
                <a:schemeClr val="bg1"/>
              </a:solidFill>
            </a:endParaRPr>
          </a:p>
        </p:txBody>
      </p:sp>
      <p:sp>
        <p:nvSpPr>
          <p:cNvPr id="4" name="Прямоугольник 3"/>
          <p:cNvSpPr/>
          <p:nvPr/>
        </p:nvSpPr>
        <p:spPr>
          <a:xfrm>
            <a:off x="2171946" y="1600200"/>
            <a:ext cx="3657600" cy="1066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i="1" dirty="0">
                <a:solidFill>
                  <a:schemeClr val="tx2"/>
                </a:solidFill>
                <a:latin typeface="Times New Roman"/>
                <a:ea typeface="Times New Roman"/>
              </a:rPr>
              <a:t>під колективним трудовим спором розуміють </a:t>
            </a:r>
            <a:endParaRPr lang="ru-RU" dirty="0">
              <a:solidFill>
                <a:schemeClr val="tx2"/>
              </a:solidFill>
            </a:endParaRPr>
          </a:p>
        </p:txBody>
      </p:sp>
      <p:sp>
        <p:nvSpPr>
          <p:cNvPr id="8" name="Прямоугольник 7"/>
          <p:cNvSpPr/>
          <p:nvPr/>
        </p:nvSpPr>
        <p:spPr>
          <a:xfrm>
            <a:off x="6856412" y="1516200"/>
            <a:ext cx="4875213"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tabLst>
                <a:tab pos="3381375" algn="l"/>
              </a:tabLst>
            </a:pPr>
            <a:r>
              <a:rPr lang="uk-UA" b="1" dirty="0">
                <a:solidFill>
                  <a:schemeClr val="tx2"/>
                </a:solidFill>
                <a:latin typeface="Times New Roman"/>
                <a:ea typeface="Times New Roman"/>
              </a:rPr>
              <a:t>розбіжності, що виникли між сто­ронами соціально-трудових відносин щодо встановлення умов праці або застосування законодавства про працю.</a:t>
            </a:r>
            <a:endParaRPr lang="ru-RU" sz="1400" b="1" dirty="0">
              <a:solidFill>
                <a:schemeClr val="tx2"/>
              </a:solidFill>
              <a:effectLst/>
              <a:latin typeface="Times New Roman"/>
              <a:ea typeface="Times New Roman"/>
            </a:endParaRPr>
          </a:p>
        </p:txBody>
      </p:sp>
      <p:sp>
        <p:nvSpPr>
          <p:cNvPr id="13" name="Стрелка углом 12"/>
          <p:cNvSpPr/>
          <p:nvPr/>
        </p:nvSpPr>
        <p:spPr>
          <a:xfrm rot="5400000">
            <a:off x="3215999" y="3419913"/>
            <a:ext cx="820629" cy="1178746"/>
          </a:xfrm>
          <a:prstGeom prst="ben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 name="Стрелка вниз 8"/>
          <p:cNvSpPr/>
          <p:nvPr/>
        </p:nvSpPr>
        <p:spPr>
          <a:xfrm>
            <a:off x="3626314" y="1088977"/>
            <a:ext cx="563098" cy="4620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6092768" y="1740569"/>
            <a:ext cx="685800" cy="483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608012" y="2993270"/>
            <a:ext cx="3188850" cy="1211401"/>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latin typeface="Times New Roman"/>
                <a:ea typeface="Times New Roman"/>
              </a:rPr>
              <a:t>Сторонами вказаного спору є</a:t>
            </a:r>
            <a:endParaRPr lang="ru-RU" b="1" dirty="0"/>
          </a:p>
        </p:txBody>
      </p:sp>
      <p:sp>
        <p:nvSpPr>
          <p:cNvPr id="12" name="Прямоугольник 11"/>
          <p:cNvSpPr/>
          <p:nvPr/>
        </p:nvSpPr>
        <p:spPr>
          <a:xfrm>
            <a:off x="262209" y="4419600"/>
            <a:ext cx="5756004" cy="1938992"/>
          </a:xfrm>
          <a:prstGeom prst="rect">
            <a:avLst/>
          </a:prstGeom>
        </p:spPr>
        <p:txBody>
          <a:bodyPr wrap="square">
            <a:spAutoFit/>
          </a:bodyPr>
          <a:lstStyle/>
          <a:p>
            <a:pPr algn="ctr"/>
            <a:r>
              <a:rPr lang="uk-UA" i="1" dirty="0">
                <a:solidFill>
                  <a:schemeClr val="tx2"/>
                </a:solidFill>
                <a:latin typeface="Times New Roman"/>
                <a:ea typeface="Times New Roman"/>
              </a:rPr>
              <a:t>колектив найманих працівни­ків або окремі категорії найманих працівників, профспілки або їх об'єднання та роботодавець, об'єднання роботодавців або їхні представники</a:t>
            </a:r>
            <a:endParaRPr lang="ru-RU" i="1" dirty="0">
              <a:solidFill>
                <a:schemeClr val="tx2"/>
              </a:solidFill>
            </a:endParaRPr>
          </a:p>
        </p:txBody>
      </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675" y="3718035"/>
            <a:ext cx="6021880" cy="2426728"/>
          </a:xfrm>
          <a:prstGeom prst="rect">
            <a:avLst/>
          </a:prstGeom>
          <a:ln>
            <a:noFill/>
          </a:ln>
          <a:effectLst>
            <a:softEdge rad="317500"/>
          </a:effectLst>
        </p:spPr>
      </p:pic>
    </p:spTree>
    <p:extLst>
      <p:ext uri="{BB962C8B-B14F-4D97-AF65-F5344CB8AC3E}">
        <p14:creationId xmlns:p14="http://schemas.microsoft.com/office/powerpoint/2010/main" val="274659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9A2D31-E658-4F34-AF04-CF9FB3E06FEB}"/>
              </a:ext>
            </a:extLst>
          </p:cNvPr>
          <p:cNvSpPr>
            <a:spLocks noGrp="1"/>
          </p:cNvSpPr>
          <p:nvPr>
            <p:ph type="title"/>
          </p:nvPr>
        </p:nvSpPr>
        <p:spPr>
          <a:xfrm>
            <a:off x="1765373" y="5257800"/>
            <a:ext cx="8763001" cy="863600"/>
          </a:xfr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uk-UA" sz="5600" b="1" dirty="0">
                <a:solidFill>
                  <a:schemeClr val="bg1"/>
                </a:solidFill>
                <a:effectLst>
                  <a:outerShdw blurRad="38100" dist="38100" dir="2700000" algn="tl">
                    <a:srgbClr val="000000">
                      <a:alpha val="43137"/>
                    </a:srgbClr>
                  </a:outerShdw>
                </a:effectLst>
              </a:rPr>
              <a:t>Дякуємо за увагу! </a:t>
            </a:r>
            <a:endParaRPr lang="en-US" sz="5600" b="1" dirty="0">
              <a:solidFill>
                <a:schemeClr val="bg1"/>
              </a:solidFill>
              <a:effectLst>
                <a:outerShdw blurRad="38100" dist="38100" dir="2700000" algn="tl">
                  <a:srgbClr val="000000">
                    <a:alpha val="43137"/>
                  </a:srgbClr>
                </a:outerShdw>
              </a:effectLst>
            </a:endParaRPr>
          </a:p>
        </p:txBody>
      </p:sp>
      <p:pic>
        <p:nvPicPr>
          <p:cNvPr id="5" name="Объект 4">
            <a:extLst>
              <a:ext uri="{FF2B5EF4-FFF2-40B4-BE49-F238E27FC236}">
                <a16:creationId xmlns="" xmlns:a16="http://schemas.microsoft.com/office/drawing/2014/main" id="{460A4ACF-F382-4194-9537-F2C0349274F7}"/>
              </a:ext>
            </a:extLst>
          </p:cNvPr>
          <p:cNvPicPr>
            <a:picLocks noChangeAspect="1"/>
          </p:cNvPicPr>
          <p:nvPr/>
        </p:nvPicPr>
        <p:blipFill>
          <a:blip r:embed="rId2"/>
          <a:stretch>
            <a:fillRect/>
          </a:stretch>
        </p:blipFill>
        <p:spPr>
          <a:xfrm>
            <a:off x="3808412" y="785372"/>
            <a:ext cx="4419600" cy="4067403"/>
          </a:xfrm>
          <a:prstGeom prst="rect">
            <a:avLst/>
          </a:prstGeom>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7620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40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Выгнутая вниз стрелка 4"/>
          <p:cNvSpPr/>
          <p:nvPr/>
        </p:nvSpPr>
        <p:spPr>
          <a:xfrm>
            <a:off x="5814301" y="1203930"/>
            <a:ext cx="2135186" cy="762000"/>
          </a:xfrm>
          <a:prstGeom prst="curvedUpArrow">
            <a:avLst/>
          </a:prstGeom>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solidFill>
                <a:schemeClr val="tx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10"/>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вал 2"/>
          <p:cNvSpPr/>
          <p:nvPr/>
        </p:nvSpPr>
        <p:spPr>
          <a:xfrm>
            <a:off x="1979612" y="441930"/>
            <a:ext cx="5410200" cy="1143000"/>
          </a:xfrm>
          <a:prstGeom prst="ellipse">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dk1"/>
          </a:lnRef>
          <a:fillRef idx="3">
            <a:schemeClr val="dk1"/>
          </a:fillRef>
          <a:effectRef idx="3">
            <a:schemeClr val="dk1"/>
          </a:effectRef>
          <a:fontRef idx="minor">
            <a:schemeClr val="lt1"/>
          </a:fontRef>
        </p:style>
        <p:txBody>
          <a:bodyPr rtlCol="0" anchor="ctr"/>
          <a:lstStyle/>
          <a:p>
            <a:pPr algn="ctr"/>
            <a:r>
              <a:rPr lang="uk-UA" i="1" dirty="0">
                <a:latin typeface="Times New Roman"/>
                <a:ea typeface="Times New Roman"/>
              </a:rPr>
              <a:t>Предметом колективного трудового спору є </a:t>
            </a:r>
            <a:endParaRPr lang="ru-RU" dirty="0"/>
          </a:p>
        </p:txBody>
      </p:sp>
      <p:sp>
        <p:nvSpPr>
          <p:cNvPr id="4" name="Прямоугольник 3"/>
          <p:cNvSpPr/>
          <p:nvPr/>
        </p:nvSpPr>
        <p:spPr>
          <a:xfrm>
            <a:off x="8000999" y="441930"/>
            <a:ext cx="3884613"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uk-UA" dirty="0">
                <a:solidFill>
                  <a:schemeClr val="tx2"/>
                </a:solidFill>
                <a:latin typeface="Times New Roman"/>
                <a:ea typeface="Times New Roman"/>
              </a:rPr>
              <a:t>встановлення нових або зміна існуючих умов праці, а також застосування законодавства про працю</a:t>
            </a:r>
            <a:endParaRPr lang="ru-RU" dirty="0">
              <a:solidFill>
                <a:schemeClr val="tx2"/>
              </a:solidFill>
            </a:endParaRPr>
          </a:p>
        </p:txBody>
      </p:sp>
      <p:sp>
        <p:nvSpPr>
          <p:cNvPr id="6" name="Прямоугольник 5"/>
          <p:cNvSpPr/>
          <p:nvPr/>
        </p:nvSpPr>
        <p:spPr>
          <a:xfrm>
            <a:off x="348921" y="1730079"/>
            <a:ext cx="5580992" cy="1200329"/>
          </a:xfrm>
          <a:prstGeom prst="rect">
            <a:avLst/>
          </a:prstGeom>
        </p:spPr>
        <p:txBody>
          <a:bodyPr wrap="square">
            <a:spAutoFit/>
          </a:bodyPr>
          <a:lstStyle/>
          <a:p>
            <a:pPr algn="ctr">
              <a:spcAft>
                <a:spcPts val="0"/>
              </a:spcAft>
              <a:tabLst>
                <a:tab pos="3381375" algn="l"/>
              </a:tabLst>
            </a:pPr>
            <a:r>
              <a:rPr lang="uk-UA" b="1" i="1" dirty="0">
                <a:solidFill>
                  <a:schemeClr val="tx2"/>
                </a:solidFill>
                <a:latin typeface="Times New Roman"/>
                <a:ea typeface="Times New Roman"/>
              </a:rPr>
              <a:t>За рівнем виникнення і вирішення колективні трудові спори поділяються на наступні види:</a:t>
            </a:r>
            <a:endParaRPr lang="ru-RU" sz="1400" b="1" dirty="0">
              <a:solidFill>
                <a:schemeClr val="tx2"/>
              </a:solidFill>
              <a:effectLst/>
              <a:latin typeface="Times New Roman"/>
              <a:ea typeface="Times New Roman"/>
            </a:endParaRPr>
          </a:p>
        </p:txBody>
      </p:sp>
      <p:sp>
        <p:nvSpPr>
          <p:cNvPr id="9" name="Прямоугольник 8"/>
          <p:cNvSpPr/>
          <p:nvPr/>
        </p:nvSpPr>
        <p:spPr>
          <a:xfrm>
            <a:off x="5638800" y="5318492"/>
            <a:ext cx="6246812"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tabLst>
                <a:tab pos="3381375" algn="l"/>
              </a:tabLst>
            </a:pPr>
            <a:r>
              <a:rPr lang="uk-UA" sz="2000" dirty="0" smtClean="0">
                <a:solidFill>
                  <a:schemeClr val="tx2"/>
                </a:solidFill>
                <a:latin typeface="Times New Roman"/>
                <a:ea typeface="Times New Roman"/>
              </a:rPr>
              <a:t>на </a:t>
            </a:r>
            <a:r>
              <a:rPr lang="uk-UA" sz="2000" dirty="0">
                <a:solidFill>
                  <a:schemeClr val="tx2"/>
                </a:solidFill>
                <a:latin typeface="Times New Roman"/>
                <a:ea typeface="Times New Roman"/>
              </a:rPr>
              <a:t>рівні держави, якщо участь у спорі беруть наймані працівники більшості регіонів України (областей, Автономної Республіки Крим, міст Києва та Севастополя</a:t>
            </a:r>
            <a:r>
              <a:rPr lang="uk-UA" sz="2000" dirty="0" smtClean="0">
                <a:solidFill>
                  <a:schemeClr val="tx2"/>
                </a:solidFill>
                <a:latin typeface="Times New Roman"/>
                <a:ea typeface="Times New Roman"/>
              </a:rPr>
              <a:t>)</a:t>
            </a:r>
            <a:endParaRPr lang="ru-RU" sz="1200" dirty="0">
              <a:solidFill>
                <a:schemeClr val="tx2"/>
              </a:solidFill>
              <a:effectLst/>
              <a:latin typeface="Times New Roman"/>
              <a:ea typeface="Times New Roman"/>
            </a:endParaRPr>
          </a:p>
        </p:txBody>
      </p:sp>
      <p:sp>
        <p:nvSpPr>
          <p:cNvPr id="11" name="Овал 10"/>
          <p:cNvSpPr/>
          <p:nvPr/>
        </p:nvSpPr>
        <p:spPr>
          <a:xfrm>
            <a:off x="379412" y="3124200"/>
            <a:ext cx="2590800" cy="7620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bg1"/>
                </a:solidFill>
                <a:latin typeface="Times New Roman"/>
                <a:ea typeface="Times New Roman"/>
              </a:rPr>
              <a:t>виробничі</a:t>
            </a:r>
            <a:endParaRPr lang="ru-RU" sz="2800" b="1" dirty="0">
              <a:solidFill>
                <a:schemeClr val="bg1"/>
              </a:solidFill>
            </a:endParaRPr>
          </a:p>
        </p:txBody>
      </p:sp>
      <p:sp>
        <p:nvSpPr>
          <p:cNvPr id="12" name="Прямоугольник 11"/>
          <p:cNvSpPr/>
          <p:nvPr/>
        </p:nvSpPr>
        <p:spPr>
          <a:xfrm>
            <a:off x="3913241" y="3305145"/>
            <a:ext cx="5264326"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uk-UA" sz="2000" dirty="0">
                <a:solidFill>
                  <a:srgbClr val="000000"/>
                </a:solidFill>
                <a:latin typeface="Times New Roman"/>
                <a:ea typeface="Times New Roman"/>
              </a:rPr>
              <a:t>на рівні підприємства, установи чи організації</a:t>
            </a:r>
            <a:endParaRPr lang="ru-RU" dirty="0"/>
          </a:p>
        </p:txBody>
      </p:sp>
      <p:sp>
        <p:nvSpPr>
          <p:cNvPr id="14" name="Овал 13"/>
          <p:cNvSpPr/>
          <p:nvPr/>
        </p:nvSpPr>
        <p:spPr>
          <a:xfrm>
            <a:off x="732822" y="4327892"/>
            <a:ext cx="3180419" cy="990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bg1"/>
                </a:solidFill>
                <a:latin typeface="Times New Roman"/>
                <a:ea typeface="Times New Roman"/>
              </a:rPr>
              <a:t>галузеві і територіальні </a:t>
            </a:r>
            <a:endParaRPr lang="ru-RU" sz="2800" b="1" dirty="0">
              <a:solidFill>
                <a:schemeClr val="bg1"/>
              </a:solidFill>
            </a:endParaRPr>
          </a:p>
        </p:txBody>
      </p:sp>
      <p:sp>
        <p:nvSpPr>
          <p:cNvPr id="15" name="Прямоугольник 14"/>
          <p:cNvSpPr/>
          <p:nvPr/>
        </p:nvSpPr>
        <p:spPr>
          <a:xfrm>
            <a:off x="4875212" y="3886200"/>
            <a:ext cx="6551613"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uk-UA" sz="2000" dirty="0">
                <a:solidFill>
                  <a:srgbClr val="000000"/>
                </a:solidFill>
                <a:latin typeface="Times New Roman"/>
                <a:ea typeface="Times New Roman"/>
              </a:rPr>
              <a:t>на рівні однієї або кількох галузей чи окремої адміністративно-територіальної одиниці, якщо участь у спорі беруть наймані працівники більшості підприємств галузі або адміністративно-територіальної одиниці</a:t>
            </a:r>
            <a:endParaRPr lang="ru-RU" dirty="0"/>
          </a:p>
        </p:txBody>
      </p:sp>
      <p:sp>
        <p:nvSpPr>
          <p:cNvPr id="16" name="Овал 15"/>
          <p:cNvSpPr/>
          <p:nvPr/>
        </p:nvSpPr>
        <p:spPr>
          <a:xfrm>
            <a:off x="1561552" y="5765631"/>
            <a:ext cx="3124200" cy="7620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bg1"/>
                </a:solidFill>
                <a:latin typeface="Times New Roman"/>
                <a:ea typeface="Times New Roman"/>
              </a:rPr>
              <a:t>національні</a:t>
            </a:r>
            <a:endParaRPr lang="ru-RU" sz="2800" b="1" dirty="0">
              <a:solidFill>
                <a:schemeClr val="bg1"/>
              </a:solidFill>
            </a:endParaRPr>
          </a:p>
        </p:txBody>
      </p:sp>
      <p:sp>
        <p:nvSpPr>
          <p:cNvPr id="17" name="Стрелка вправо 16"/>
          <p:cNvSpPr/>
          <p:nvPr/>
        </p:nvSpPr>
        <p:spPr>
          <a:xfrm>
            <a:off x="3158850" y="3352800"/>
            <a:ext cx="456160" cy="304800"/>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право 17"/>
          <p:cNvSpPr/>
          <p:nvPr/>
        </p:nvSpPr>
        <p:spPr>
          <a:xfrm>
            <a:off x="4113212" y="4658751"/>
            <a:ext cx="571500" cy="328881"/>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право 18"/>
          <p:cNvSpPr/>
          <p:nvPr/>
        </p:nvSpPr>
        <p:spPr>
          <a:xfrm>
            <a:off x="4875212" y="6019800"/>
            <a:ext cx="533400" cy="304800"/>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0684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4" y="68071"/>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51012" y="216730"/>
            <a:ext cx="10210800" cy="2677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tabLst>
                <a:tab pos="3381375" algn="l"/>
              </a:tabLst>
            </a:pPr>
            <a:r>
              <a:rPr lang="uk-UA" b="1" i="1" dirty="0">
                <a:solidFill>
                  <a:srgbClr val="C00000"/>
                </a:solidFill>
                <a:latin typeface="Times New Roman"/>
                <a:ea typeface="Times New Roman"/>
              </a:rPr>
              <a:t>Процедура розгляду колективних трудових спорів складається з 2 стадій (етапів). </a:t>
            </a:r>
            <a:r>
              <a:rPr lang="uk-UA" b="1" i="1" dirty="0">
                <a:solidFill>
                  <a:schemeClr val="tx1"/>
                </a:solidFill>
                <a:latin typeface="Times New Roman"/>
                <a:ea typeface="Times New Roman"/>
              </a:rPr>
              <a:t>На першій стадії </a:t>
            </a:r>
            <a:r>
              <a:rPr lang="uk-UA" i="1" dirty="0">
                <a:solidFill>
                  <a:schemeClr val="tx2"/>
                </a:solidFill>
                <a:latin typeface="Times New Roman"/>
                <a:ea typeface="Times New Roman"/>
              </a:rPr>
              <a:t>колективні трудові спори вирішуються за допомогою примирних процедур. Сюди відноситься розгляд спору примирними комісіями і трудовими арбітражами. На стадії примирних процедур до участі у розв'язанні спору можуть залучатися незалежні посередники і представники Національної служби посередництва і примирення.</a:t>
            </a:r>
            <a:endParaRPr lang="ru-RU" sz="1400" i="1" dirty="0">
              <a:solidFill>
                <a:schemeClr val="tx2"/>
              </a:solidFill>
              <a:effectLst/>
              <a:latin typeface="Times New Roman"/>
              <a:ea typeface="Times New Roman"/>
            </a:endParaRPr>
          </a:p>
        </p:txBody>
      </p:sp>
      <p:sp>
        <p:nvSpPr>
          <p:cNvPr id="5" name="Прямоугольник 4"/>
          <p:cNvSpPr/>
          <p:nvPr/>
        </p:nvSpPr>
        <p:spPr>
          <a:xfrm>
            <a:off x="379412" y="3226676"/>
            <a:ext cx="1120140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tabLst>
                <a:tab pos="3381375" algn="l"/>
              </a:tabLst>
            </a:pPr>
            <a:r>
              <a:rPr lang="uk-UA" b="1" i="1" dirty="0">
                <a:latin typeface="Times New Roman"/>
                <a:ea typeface="Times New Roman"/>
              </a:rPr>
              <a:t>Другою стадією </a:t>
            </a:r>
            <a:r>
              <a:rPr lang="uk-UA" i="1" dirty="0">
                <a:solidFill>
                  <a:schemeClr val="tx2"/>
                </a:solidFill>
                <a:latin typeface="Times New Roman"/>
                <a:ea typeface="Times New Roman"/>
              </a:rPr>
              <a:t>вирішення колективних трудових спорів є проведення страйку. </a:t>
            </a:r>
            <a:endParaRPr lang="ru-RU" sz="1400" i="1" dirty="0">
              <a:solidFill>
                <a:schemeClr val="tx2"/>
              </a:solidFill>
              <a:effectLst/>
              <a:latin typeface="Times New Roman"/>
              <a:ea typeface="Times New Roman"/>
            </a:endParaRPr>
          </a:p>
        </p:txBody>
      </p:sp>
      <p:sp>
        <p:nvSpPr>
          <p:cNvPr id="7" name="Прямоугольник 6"/>
          <p:cNvSpPr/>
          <p:nvPr/>
        </p:nvSpPr>
        <p:spPr>
          <a:xfrm>
            <a:off x="707311" y="3962400"/>
            <a:ext cx="11125200" cy="2000548"/>
          </a:xfrm>
          <a:prstGeom prst="rect">
            <a:avLst/>
          </a:prstGeom>
        </p:spPr>
        <p:txBody>
          <a:bodyPr wrap="square">
            <a:spAutoFit/>
          </a:bodyPr>
          <a:lstStyle/>
          <a:p>
            <a:pPr algn="ctr">
              <a:spcAft>
                <a:spcPts val="0"/>
              </a:spcAft>
              <a:tabLst>
                <a:tab pos="3381375" algn="l"/>
              </a:tabLst>
            </a:pPr>
            <a:r>
              <a:rPr lang="uk-UA" sz="2000" dirty="0">
                <a:solidFill>
                  <a:schemeClr val="tx2"/>
                </a:solidFill>
                <a:latin typeface="Times New Roman"/>
                <a:ea typeface="Times New Roman"/>
              </a:rPr>
              <a:t>В особливому порядку вирішуються колективні трудові </a:t>
            </a:r>
            <a:r>
              <a:rPr lang="uk-UA" sz="2000" dirty="0" smtClean="0">
                <a:solidFill>
                  <a:schemeClr val="tx2"/>
                </a:solidFill>
                <a:latin typeface="Times New Roman"/>
                <a:ea typeface="Times New Roman"/>
              </a:rPr>
              <a:t>спори</a:t>
            </a:r>
            <a:r>
              <a:rPr lang="ru-RU" sz="1200" dirty="0" smtClean="0">
                <a:solidFill>
                  <a:schemeClr val="tx2"/>
                </a:solidFill>
                <a:latin typeface="Times New Roman"/>
                <a:ea typeface="Times New Roman"/>
              </a:rPr>
              <a:t> </a:t>
            </a:r>
            <a:r>
              <a:rPr lang="uk-UA" sz="2000" dirty="0" smtClean="0">
                <a:solidFill>
                  <a:schemeClr val="tx2"/>
                </a:solidFill>
                <a:latin typeface="Times New Roman"/>
                <a:ea typeface="Times New Roman"/>
              </a:rPr>
              <a:t>працівників </a:t>
            </a:r>
            <a:r>
              <a:rPr lang="uk-UA" sz="2000" dirty="0">
                <a:solidFill>
                  <a:schemeClr val="tx2"/>
                </a:solidFill>
                <a:latin typeface="Times New Roman"/>
                <a:ea typeface="Times New Roman"/>
              </a:rPr>
              <a:t>органів прокуратури, суду, Збройних Сил </a:t>
            </a:r>
            <a:r>
              <a:rPr lang="uk-UA" sz="2000" dirty="0" smtClean="0">
                <a:solidFill>
                  <a:schemeClr val="tx2"/>
                </a:solidFill>
                <a:latin typeface="Times New Roman"/>
                <a:ea typeface="Times New Roman"/>
              </a:rPr>
              <a:t>України,</a:t>
            </a:r>
            <a:r>
              <a:rPr lang="ru-RU" sz="1200" dirty="0" smtClean="0">
                <a:solidFill>
                  <a:schemeClr val="tx2"/>
                </a:solidFill>
                <a:latin typeface="Times New Roman"/>
                <a:ea typeface="Times New Roman"/>
              </a:rPr>
              <a:t> </a:t>
            </a:r>
            <a:r>
              <a:rPr lang="uk-UA" sz="2000" dirty="0" smtClean="0">
                <a:solidFill>
                  <a:schemeClr val="tx2"/>
                </a:solidFill>
                <a:latin typeface="Times New Roman"/>
                <a:ea typeface="Times New Roman"/>
              </a:rPr>
              <a:t>органів </a:t>
            </a:r>
            <a:r>
              <a:rPr lang="uk-UA" sz="2000" dirty="0">
                <a:solidFill>
                  <a:schemeClr val="tx2"/>
                </a:solidFill>
                <a:latin typeface="Times New Roman"/>
                <a:ea typeface="Times New Roman"/>
              </a:rPr>
              <a:t>державної влади, безпеки та правопорядку (крім технічного та обслуговуючого персоналу). </a:t>
            </a:r>
            <a:r>
              <a:rPr lang="uk-UA" sz="2000" dirty="0" smtClean="0">
                <a:solidFill>
                  <a:schemeClr val="tx2"/>
                </a:solidFill>
                <a:latin typeface="Times New Roman"/>
                <a:ea typeface="Times New Roman"/>
              </a:rPr>
              <a:t/>
            </a:r>
            <a:br>
              <a:rPr lang="uk-UA" sz="2000" dirty="0" smtClean="0">
                <a:solidFill>
                  <a:schemeClr val="tx2"/>
                </a:solidFill>
                <a:latin typeface="Times New Roman"/>
                <a:ea typeface="Times New Roman"/>
              </a:rPr>
            </a:br>
            <a:r>
              <a:rPr lang="uk-UA" b="1" dirty="0" smtClean="0">
                <a:solidFill>
                  <a:srgbClr val="C00000"/>
                </a:solidFill>
                <a:latin typeface="Times New Roman"/>
                <a:ea typeface="Times New Roman"/>
              </a:rPr>
              <a:t>Вказаним категоріям</a:t>
            </a:r>
            <a:r>
              <a:rPr lang="ru-RU" sz="1400" b="1" dirty="0" smtClean="0">
                <a:solidFill>
                  <a:srgbClr val="C00000"/>
                </a:solidFill>
                <a:latin typeface="Times New Roman"/>
                <a:ea typeface="Times New Roman"/>
              </a:rPr>
              <a:t> </a:t>
            </a:r>
            <a:r>
              <a:rPr lang="uk-UA" b="1" dirty="0" smtClean="0">
                <a:solidFill>
                  <a:srgbClr val="C00000"/>
                </a:solidFill>
                <a:latin typeface="Times New Roman"/>
                <a:ea typeface="Times New Roman"/>
              </a:rPr>
              <a:t>працівників </a:t>
            </a:r>
            <a:r>
              <a:rPr lang="uk-UA" b="1" dirty="0">
                <a:solidFill>
                  <a:srgbClr val="C00000"/>
                </a:solidFill>
                <a:latin typeface="Times New Roman"/>
                <a:ea typeface="Times New Roman"/>
              </a:rPr>
              <a:t>заборонено проведення страйку. </a:t>
            </a:r>
            <a:endParaRPr lang="uk-UA" b="1" dirty="0" smtClean="0">
              <a:solidFill>
                <a:srgbClr val="C00000"/>
              </a:solidFill>
              <a:latin typeface="Times New Roman"/>
              <a:ea typeface="Times New Roman"/>
            </a:endParaRPr>
          </a:p>
          <a:p>
            <a:pPr algn="ctr">
              <a:spcAft>
                <a:spcPts val="0"/>
              </a:spcAft>
              <a:tabLst>
                <a:tab pos="3381375" algn="l"/>
              </a:tabLst>
            </a:pPr>
            <a:r>
              <a:rPr lang="uk-UA" sz="2000" b="1" dirty="0" smtClean="0">
                <a:solidFill>
                  <a:schemeClr val="tx2"/>
                </a:solidFill>
                <a:latin typeface="Times New Roman"/>
                <a:ea typeface="Times New Roman"/>
              </a:rPr>
              <a:t>Забороняється</a:t>
            </a:r>
            <a:r>
              <a:rPr lang="ru-RU" sz="1200" b="1" dirty="0" smtClean="0">
                <a:solidFill>
                  <a:schemeClr val="tx2"/>
                </a:solidFill>
                <a:latin typeface="Times New Roman"/>
                <a:ea typeface="Times New Roman"/>
              </a:rPr>
              <a:t> </a:t>
            </a:r>
            <a:r>
              <a:rPr lang="uk-UA" sz="2000" b="1" dirty="0" smtClean="0">
                <a:solidFill>
                  <a:schemeClr val="tx2"/>
                </a:solidFill>
                <a:latin typeface="Times New Roman"/>
                <a:ea typeface="Times New Roman"/>
              </a:rPr>
              <a:t>проведення </a:t>
            </a:r>
            <a:r>
              <a:rPr lang="uk-UA" sz="2000" b="1" dirty="0">
                <a:solidFill>
                  <a:schemeClr val="tx2"/>
                </a:solidFill>
                <a:latin typeface="Times New Roman"/>
                <a:ea typeface="Times New Roman"/>
              </a:rPr>
              <a:t>страйку </a:t>
            </a:r>
            <a:r>
              <a:rPr lang="uk-UA" sz="2000" dirty="0">
                <a:solidFill>
                  <a:schemeClr val="tx2"/>
                </a:solidFill>
                <a:latin typeface="Times New Roman"/>
                <a:ea typeface="Times New Roman"/>
              </a:rPr>
              <a:t>також за умов, якщо припинення працівниками роботи створює загрозу життю і здоров'ю людей </a:t>
            </a:r>
            <a:r>
              <a:rPr lang="uk-UA" sz="2000" dirty="0" smtClean="0">
                <a:solidFill>
                  <a:schemeClr val="tx2"/>
                </a:solidFill>
                <a:latin typeface="Times New Roman"/>
                <a:ea typeface="Times New Roman"/>
              </a:rPr>
              <a:t>або</a:t>
            </a:r>
            <a:r>
              <a:rPr lang="ru-RU" sz="1200" dirty="0" smtClean="0">
                <a:solidFill>
                  <a:schemeClr val="tx2"/>
                </a:solidFill>
                <a:latin typeface="Times New Roman"/>
                <a:ea typeface="Times New Roman"/>
              </a:rPr>
              <a:t> </a:t>
            </a:r>
            <a:r>
              <a:rPr lang="uk-UA" sz="2000" dirty="0" smtClean="0">
                <a:solidFill>
                  <a:schemeClr val="tx2"/>
                </a:solidFill>
                <a:latin typeface="Times New Roman"/>
                <a:ea typeface="Times New Roman"/>
              </a:rPr>
              <a:t>може </a:t>
            </a:r>
            <a:r>
              <a:rPr lang="uk-UA" sz="2000" dirty="0">
                <a:solidFill>
                  <a:schemeClr val="tx2"/>
                </a:solidFill>
                <a:latin typeface="Times New Roman"/>
                <a:ea typeface="Times New Roman"/>
              </a:rPr>
              <a:t>призвести до інших небезпечних наслідків</a:t>
            </a:r>
            <a:r>
              <a:rPr lang="uk-UA" sz="2000" dirty="0" smtClean="0">
                <a:solidFill>
                  <a:schemeClr val="tx2"/>
                </a:solidFill>
                <a:latin typeface="Times New Roman"/>
                <a:ea typeface="Times New Roman"/>
              </a:rPr>
              <a:t>.</a:t>
            </a:r>
            <a:endParaRPr lang="ru-RU" sz="1200" dirty="0">
              <a:solidFill>
                <a:schemeClr val="tx2"/>
              </a:solidFill>
              <a:latin typeface="Times New Roman"/>
              <a:ea typeface="Times New Roman"/>
            </a:endParaRPr>
          </a:p>
        </p:txBody>
      </p:sp>
    </p:spTree>
    <p:extLst>
      <p:ext uri="{BB962C8B-B14F-4D97-AF65-F5344CB8AC3E}">
        <p14:creationId xmlns:p14="http://schemas.microsoft.com/office/powerpoint/2010/main" val="357615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Заголовок 1">
            <a:extLst>
              <a:ext uri="{FF2B5EF4-FFF2-40B4-BE49-F238E27FC236}">
                <a16:creationId xmlns=""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8" y="6271"/>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9412" y="2877207"/>
            <a:ext cx="2903099" cy="3669587"/>
          </a:xfrm>
          <a:prstGeom prst="rect">
            <a:avLst/>
          </a:prstGeom>
        </p:spPr>
      </p:pic>
      <p:sp>
        <p:nvSpPr>
          <p:cNvPr id="2" name="Горизонтальный свиток 1"/>
          <p:cNvSpPr/>
          <p:nvPr/>
        </p:nvSpPr>
        <p:spPr>
          <a:xfrm>
            <a:off x="2360612" y="-230650"/>
            <a:ext cx="8153400" cy="2293583"/>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3381375" algn="l"/>
              </a:tabLst>
            </a:pPr>
            <a:r>
              <a:rPr lang="uk-UA" sz="2000" dirty="0">
                <a:solidFill>
                  <a:schemeClr val="tx2"/>
                </a:solidFill>
                <a:latin typeface="Times New Roman"/>
                <a:ea typeface="Times New Roman"/>
              </a:rPr>
              <a:t>Колективний трудовий спір розпочинається з формування вимог найманих працівників. Закон по-різному регулює порядок формування вимог залежно від рівня спору.</a:t>
            </a:r>
            <a:endParaRPr lang="ru-RU" sz="2000" dirty="0">
              <a:solidFill>
                <a:schemeClr val="tx2"/>
              </a:solidFill>
              <a:latin typeface="Times New Roman"/>
              <a:ea typeface="Times New Roman"/>
            </a:endParaRPr>
          </a:p>
          <a:p>
            <a:pPr algn="just">
              <a:spcAft>
                <a:spcPts val="0"/>
              </a:spcAft>
              <a:tabLst>
                <a:tab pos="3381375" algn="l"/>
              </a:tabLst>
            </a:pPr>
            <a:endParaRPr lang="uk-UA" sz="2000" i="1" dirty="0" smtClean="0">
              <a:solidFill>
                <a:schemeClr val="tx2"/>
              </a:solidFill>
              <a:latin typeface="Times New Roman"/>
              <a:ea typeface="Times New Roman"/>
            </a:endParaRPr>
          </a:p>
          <a:p>
            <a:pPr algn="just">
              <a:spcAft>
                <a:spcPts val="0"/>
              </a:spcAft>
              <a:tabLst>
                <a:tab pos="3381375" algn="l"/>
              </a:tabLst>
            </a:pPr>
            <a:r>
              <a:rPr lang="uk-UA" sz="2000" i="1" dirty="0" smtClean="0">
                <a:solidFill>
                  <a:schemeClr val="tx2"/>
                </a:solidFill>
                <a:latin typeface="Times New Roman"/>
                <a:ea typeface="Times New Roman"/>
              </a:rPr>
              <a:t>На </a:t>
            </a:r>
            <a:r>
              <a:rPr lang="uk-UA" sz="2000" i="1" dirty="0">
                <a:solidFill>
                  <a:schemeClr val="tx2"/>
                </a:solidFill>
                <a:latin typeface="Times New Roman"/>
                <a:ea typeface="Times New Roman"/>
              </a:rPr>
              <a:t>виробничому рівні вимоги можуть формуватися двома шляхами:</a:t>
            </a:r>
            <a:endParaRPr lang="ru-RU" sz="2000" dirty="0">
              <a:solidFill>
                <a:schemeClr val="tx2"/>
              </a:solidFill>
              <a:effectLst/>
              <a:latin typeface="Times New Roman"/>
              <a:ea typeface="Times New Roman"/>
            </a:endParaRPr>
          </a:p>
        </p:txBody>
      </p:sp>
      <p:sp>
        <p:nvSpPr>
          <p:cNvPr id="4" name="Овал 3"/>
          <p:cNvSpPr/>
          <p:nvPr/>
        </p:nvSpPr>
        <p:spPr>
          <a:xfrm>
            <a:off x="4243429" y="1837835"/>
            <a:ext cx="5486400" cy="14478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uk-UA" sz="3200" b="1" dirty="0">
                <a:solidFill>
                  <a:schemeClr val="bg1"/>
                </a:solidFill>
                <a:latin typeface="Times New Roman"/>
                <a:ea typeface="Times New Roman"/>
              </a:rPr>
              <a:t>шляхом збору підписів</a:t>
            </a:r>
            <a:endParaRPr lang="ru-RU" sz="3200" b="1" dirty="0">
              <a:solidFill>
                <a:schemeClr val="bg1"/>
              </a:solidFill>
            </a:endParaRPr>
          </a:p>
        </p:txBody>
      </p:sp>
      <p:sp>
        <p:nvSpPr>
          <p:cNvPr id="5" name="Овал 4"/>
          <p:cNvSpPr/>
          <p:nvPr/>
        </p:nvSpPr>
        <p:spPr>
          <a:xfrm>
            <a:off x="4265612" y="3810000"/>
            <a:ext cx="5486400" cy="1600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lvl="0" algn="ctr"/>
            <a:r>
              <a:rPr lang="uk-UA" sz="2800" b="1" dirty="0">
                <a:solidFill>
                  <a:schemeClr val="bg1"/>
                </a:solidFill>
                <a:latin typeface="Times New Roman"/>
                <a:ea typeface="Times New Roman"/>
              </a:rPr>
              <a:t>на зборах (конференції) найманих працівників</a:t>
            </a:r>
            <a:endParaRPr lang="ru-RU" sz="2800" b="1" dirty="0">
              <a:solidFill>
                <a:schemeClr val="bg1"/>
              </a:solidFill>
            </a:endParaRPr>
          </a:p>
        </p:txBody>
      </p:sp>
      <p:cxnSp>
        <p:nvCxnSpPr>
          <p:cNvPr id="7" name="Прямая соединительная линия 6"/>
          <p:cNvCxnSpPr/>
          <p:nvPr/>
        </p:nvCxnSpPr>
        <p:spPr>
          <a:xfrm>
            <a:off x="2970212" y="1864841"/>
            <a:ext cx="0" cy="3431628"/>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9" name="Прямая со стрелкой 8"/>
          <p:cNvCxnSpPr/>
          <p:nvPr/>
        </p:nvCxnSpPr>
        <p:spPr>
          <a:xfrm>
            <a:off x="2970212" y="4574628"/>
            <a:ext cx="1295400" cy="0"/>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2970212" y="2590800"/>
            <a:ext cx="1295400" cy="0"/>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00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Выгнутая влево стрелка 6"/>
          <p:cNvSpPr/>
          <p:nvPr/>
        </p:nvSpPr>
        <p:spPr>
          <a:xfrm rot="2130329">
            <a:off x="4114234" y="287227"/>
            <a:ext cx="940283" cy="1091774"/>
          </a:xfrm>
          <a:prstGeom prst="curv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a:solidFill>
                <a:schemeClr val="tx1"/>
              </a:solidFill>
            </a:endParaRPr>
          </a:p>
        </p:txBody>
      </p:sp>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l="5929" r="4078"/>
          <a:stretch/>
        </p:blipFill>
        <p:spPr>
          <a:xfrm>
            <a:off x="227012" y="2629472"/>
            <a:ext cx="5699051" cy="4010561"/>
          </a:xfrm>
          <a:prstGeom prst="rect">
            <a:avLst/>
          </a:prstGeom>
          <a:ln>
            <a:noFill/>
          </a:ln>
          <a:effectLst>
            <a:softEdge rad="112500"/>
          </a:effectLst>
        </p:spPr>
      </p:pic>
      <p:sp>
        <p:nvSpPr>
          <p:cNvPr id="6" name="Выгнутая вправо стрелка 5"/>
          <p:cNvSpPr/>
          <p:nvPr/>
        </p:nvSpPr>
        <p:spPr>
          <a:xfrm flipH="1" flipV="1">
            <a:off x="7270995" y="2254386"/>
            <a:ext cx="1092035" cy="1174614"/>
          </a:xfrm>
          <a:prstGeom prst="curvedLef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 y="31531"/>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370011" y="1394995"/>
            <a:ext cx="4224119" cy="1569660"/>
          </a:xfrm>
          <a:prstGeom prst="rect">
            <a:avLst/>
          </a:prstGeom>
        </p:spPr>
        <p:txBody>
          <a:bodyPr wrap="square">
            <a:spAutoFit/>
          </a:bodyPr>
          <a:lstStyle/>
          <a:p>
            <a:pPr algn="ctr">
              <a:spcAft>
                <a:spcPts val="0"/>
              </a:spcAft>
              <a:tabLst>
                <a:tab pos="3381375" algn="l"/>
              </a:tabLst>
            </a:pPr>
            <a:r>
              <a:rPr lang="uk-UA" dirty="0" smtClean="0">
                <a:solidFill>
                  <a:schemeClr val="tx2"/>
                </a:solidFill>
                <a:latin typeface="Times New Roman"/>
                <a:ea typeface="Times New Roman"/>
              </a:rPr>
              <a:t>не </a:t>
            </a:r>
            <a:r>
              <a:rPr lang="uk-UA" dirty="0">
                <a:solidFill>
                  <a:schemeClr val="tx2"/>
                </a:solidFill>
                <a:latin typeface="Times New Roman"/>
                <a:ea typeface="Times New Roman"/>
              </a:rPr>
              <a:t>менше половини підписів найманих працівників підприємства або його структурного </a:t>
            </a:r>
            <a:r>
              <a:rPr lang="uk-UA" dirty="0" smtClean="0">
                <a:solidFill>
                  <a:schemeClr val="tx2"/>
                </a:solidFill>
                <a:latin typeface="Times New Roman"/>
                <a:ea typeface="Times New Roman"/>
              </a:rPr>
              <a:t>підрозділу</a:t>
            </a:r>
            <a:endParaRPr lang="ru-RU" sz="1400" dirty="0">
              <a:solidFill>
                <a:schemeClr val="tx2"/>
              </a:solidFill>
              <a:effectLst/>
              <a:latin typeface="Times New Roman"/>
              <a:ea typeface="Times New Roman"/>
            </a:endParaRPr>
          </a:p>
        </p:txBody>
      </p:sp>
      <p:sp>
        <p:nvSpPr>
          <p:cNvPr id="3" name="Прямоугольник 2"/>
          <p:cNvSpPr/>
          <p:nvPr/>
        </p:nvSpPr>
        <p:spPr>
          <a:xfrm>
            <a:off x="5027612" y="359775"/>
            <a:ext cx="6092825" cy="83099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r"/>
            <a:r>
              <a:rPr lang="uk-UA" dirty="0">
                <a:solidFill>
                  <a:srgbClr val="000000"/>
                </a:solidFill>
                <a:latin typeface="Times New Roman"/>
                <a:ea typeface="Times New Roman"/>
              </a:rPr>
              <a:t>Вимоги вважаються сформованими, якщо зібрано </a:t>
            </a:r>
            <a:endParaRPr lang="ru-RU" dirty="0"/>
          </a:p>
        </p:txBody>
      </p:sp>
      <p:sp>
        <p:nvSpPr>
          <p:cNvPr id="4" name="Прямоугольник 3"/>
          <p:cNvSpPr/>
          <p:nvPr/>
        </p:nvSpPr>
        <p:spPr>
          <a:xfrm>
            <a:off x="5662447" y="3124200"/>
            <a:ext cx="6092825" cy="83099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r"/>
            <a:r>
              <a:rPr lang="uk-UA" dirty="0">
                <a:solidFill>
                  <a:srgbClr val="000000"/>
                </a:solidFill>
                <a:latin typeface="Times New Roman"/>
                <a:ea typeface="Times New Roman"/>
              </a:rPr>
              <a:t>Рішення зборів або конференції вважається прийнятим</a:t>
            </a:r>
            <a:endParaRPr lang="ru-RU" dirty="0"/>
          </a:p>
        </p:txBody>
      </p:sp>
      <p:sp>
        <p:nvSpPr>
          <p:cNvPr id="5" name="Прямоугольник 4"/>
          <p:cNvSpPr/>
          <p:nvPr/>
        </p:nvSpPr>
        <p:spPr>
          <a:xfrm>
            <a:off x="8304212" y="1579661"/>
            <a:ext cx="3429000" cy="1200329"/>
          </a:xfrm>
          <a:prstGeom prst="rect">
            <a:avLst/>
          </a:prstGeom>
        </p:spPr>
        <p:txBody>
          <a:bodyPr wrap="square">
            <a:spAutoFit/>
          </a:bodyPr>
          <a:lstStyle/>
          <a:p>
            <a:pPr algn="ctr"/>
            <a:r>
              <a:rPr lang="uk-UA" dirty="0">
                <a:solidFill>
                  <a:srgbClr val="000000"/>
                </a:solidFill>
                <a:latin typeface="Times New Roman"/>
                <a:ea typeface="Times New Roman"/>
              </a:rPr>
              <a:t>якщо за нього проголосувало більше половини присутніх</a:t>
            </a:r>
            <a:endParaRPr lang="ru-RU" dirty="0"/>
          </a:p>
        </p:txBody>
      </p:sp>
      <p:sp>
        <p:nvSpPr>
          <p:cNvPr id="8" name="Прямоугольник 7"/>
          <p:cNvSpPr/>
          <p:nvPr/>
        </p:nvSpPr>
        <p:spPr>
          <a:xfrm>
            <a:off x="5316617" y="4837814"/>
            <a:ext cx="6092825" cy="1569660"/>
          </a:xfrm>
          <a:prstGeom prst="rect">
            <a:avLst/>
          </a:prstGeom>
        </p:spPr>
        <p:txBody>
          <a:bodyPr>
            <a:spAutoFit/>
          </a:bodyPr>
          <a:lstStyle/>
          <a:p>
            <a:pPr algn="ctr"/>
            <a:r>
              <a:rPr lang="uk-UA" i="1" dirty="0">
                <a:solidFill>
                  <a:schemeClr val="tx2"/>
                </a:solidFill>
                <a:latin typeface="Times New Roman"/>
                <a:ea typeface="Times New Roman"/>
              </a:rPr>
              <a:t>Разом з формуванням вимог наймані працівники обирають орган або особу, які будуть представляти їхні інтереси при вирішенні колективного трудового спору</a:t>
            </a:r>
            <a:endParaRPr lang="ru-RU" dirty="0">
              <a:solidFill>
                <a:schemeClr val="tx2"/>
              </a:solidFill>
            </a:endParaRPr>
          </a:p>
        </p:txBody>
      </p:sp>
    </p:spTree>
    <p:extLst>
      <p:ext uri="{BB962C8B-B14F-4D97-AF65-F5344CB8AC3E}">
        <p14:creationId xmlns:p14="http://schemas.microsoft.com/office/powerpoint/2010/main" val="4926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 y="603431"/>
            <a:ext cx="152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2703016"/>
            <a:ext cx="12188825" cy="415498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ctr">
              <a:spcAft>
                <a:spcPts val="0"/>
              </a:spcAft>
              <a:buBlip>
                <a:blip r:embed="rId3"/>
              </a:buBlip>
              <a:tabLst>
                <a:tab pos="3381375" algn="l"/>
              </a:tabLst>
            </a:pPr>
            <a:r>
              <a:rPr lang="uk-UA" dirty="0" smtClean="0">
                <a:solidFill>
                  <a:schemeClr val="tx2"/>
                </a:solidFill>
                <a:latin typeface="Times New Roman"/>
                <a:ea typeface="Times New Roman"/>
              </a:rPr>
              <a:t>На </a:t>
            </a:r>
            <a:r>
              <a:rPr lang="uk-UA" dirty="0">
                <a:solidFill>
                  <a:schemeClr val="tx2"/>
                </a:solidFill>
                <a:latin typeface="Times New Roman"/>
                <a:ea typeface="Times New Roman"/>
              </a:rPr>
              <a:t>роботодавця покладається обов'язок прийняти до розгляду направлені йому вимоги працівників і повідомити про своє рішення у письмовій формі протягом 3 днів від дня отримання вимог разом із соціально-економічним обґрунтуванням.</a:t>
            </a:r>
            <a:endParaRPr lang="ru-RU" sz="1400" dirty="0">
              <a:solidFill>
                <a:schemeClr val="tx2"/>
              </a:solidFill>
              <a:latin typeface="Times New Roman"/>
              <a:ea typeface="Times New Roman"/>
            </a:endParaRPr>
          </a:p>
          <a:p>
            <a:pPr marL="342900" indent="-342900" algn="ctr">
              <a:spcAft>
                <a:spcPts val="0"/>
              </a:spcAft>
              <a:buBlip>
                <a:blip r:embed="rId3"/>
              </a:buBlip>
              <a:tabLst>
                <a:tab pos="3381375" algn="l"/>
              </a:tabLst>
            </a:pPr>
            <a:r>
              <a:rPr lang="uk-UA" dirty="0">
                <a:solidFill>
                  <a:schemeClr val="tx2"/>
                </a:solidFill>
                <a:latin typeface="Times New Roman"/>
                <a:ea typeface="Times New Roman"/>
              </a:rPr>
              <a:t>Якщо задоволення вимог найманих працівників чи профспілок виходить за межі компетенції роботодавця, то він зобов'язаний надіслати їх у 3-денний термін до відповідного органу, до компетенції якого належить вирішення вимог. Роботодавець зобов'язаний розглянути ті вимоги, вирішення яких належить до його компетенції. Строк розгляду вимог кожною інстанцією не повинен перевищувати 3 днів, і загальний строк розгляду не повинен перевищувати </a:t>
            </a:r>
            <a:r>
              <a:rPr lang="uk-UA" dirty="0" smtClean="0">
                <a:solidFill>
                  <a:schemeClr val="tx2"/>
                </a:solidFill>
                <a:latin typeface="Times New Roman"/>
                <a:ea typeface="Times New Roman"/>
              </a:rPr>
              <a:t>30 </a:t>
            </a:r>
            <a:r>
              <a:rPr lang="uk-UA" dirty="0">
                <a:solidFill>
                  <a:schemeClr val="tx2"/>
                </a:solidFill>
                <a:latin typeface="Times New Roman"/>
                <a:ea typeface="Times New Roman"/>
              </a:rPr>
              <a:t>днів від дня одержання їх роботодавцем до моменту отримання найманими працівниками чи профспілкою повідомлення про рішення роботодавця. Рішення роботодавця повинно бути </a:t>
            </a:r>
            <a:r>
              <a:rPr lang="uk-UA" dirty="0" smtClean="0">
                <a:solidFill>
                  <a:schemeClr val="tx2"/>
                </a:solidFill>
                <a:latin typeface="Times New Roman"/>
                <a:ea typeface="Times New Roman"/>
              </a:rPr>
              <a:t>обґрунтованим.</a:t>
            </a:r>
            <a:endParaRPr lang="ru-RU" sz="1400" dirty="0">
              <a:solidFill>
                <a:schemeClr val="tx2"/>
              </a:solidFill>
              <a:effectLst/>
              <a:latin typeface="Times New Roman"/>
              <a:ea typeface="Times New Roman"/>
            </a:endParaRPr>
          </a:p>
        </p:txBody>
      </p:sp>
      <p:sp>
        <p:nvSpPr>
          <p:cNvPr id="3" name="Прямоугольник 2"/>
          <p:cNvSpPr/>
          <p:nvPr/>
        </p:nvSpPr>
        <p:spPr>
          <a:xfrm>
            <a:off x="1674812" y="0"/>
            <a:ext cx="10514013" cy="26943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lvl="0" indent="-342900" algn="ctr">
              <a:buBlip>
                <a:blip r:embed="rId3"/>
              </a:buBlip>
              <a:tabLst>
                <a:tab pos="3381375" algn="l"/>
              </a:tabLst>
            </a:pPr>
            <a:r>
              <a:rPr lang="uk-UA" dirty="0">
                <a:solidFill>
                  <a:srgbClr val="000000"/>
                </a:solidFill>
                <a:latin typeface="Times New Roman"/>
                <a:ea typeface="Times New Roman"/>
              </a:rPr>
              <a:t>Вимоги працівників на галузевому, територіальному чи національному рівнях формуються і затверджуються тим органом, який представляє їхні інтереси.</a:t>
            </a:r>
            <a:endParaRPr lang="ru-RU" sz="1400" dirty="0">
              <a:solidFill>
                <a:srgbClr val="000000"/>
              </a:solidFill>
              <a:latin typeface="Times New Roman"/>
              <a:ea typeface="Times New Roman"/>
            </a:endParaRPr>
          </a:p>
          <a:p>
            <a:pPr marL="342900" lvl="0" indent="-342900" algn="ctr">
              <a:buBlip>
                <a:blip r:embed="rId3"/>
              </a:buBlip>
              <a:tabLst>
                <a:tab pos="3381375" algn="l"/>
              </a:tabLst>
            </a:pPr>
            <a:r>
              <a:rPr lang="uk-UA" dirty="0">
                <a:solidFill>
                  <a:srgbClr val="000000"/>
                </a:solidFill>
                <a:latin typeface="Times New Roman"/>
                <a:ea typeface="Times New Roman"/>
              </a:rPr>
              <a:t>Викладені в письмовому вигляді вимоги направляються для розгляду роботодавцеві. Копія вимог направляється у відповідне регіональне представництво Національної служби посередництва і примирення, яке їх реєструє і сприяє у вирішенні колективного трудового спору.</a:t>
            </a:r>
            <a:endParaRPr lang="ru-RU" sz="1400" dirty="0">
              <a:solidFill>
                <a:srgbClr val="000000"/>
              </a:solidFill>
              <a:latin typeface="Times New Roman"/>
              <a:ea typeface="Times New Roman"/>
            </a:endParaRPr>
          </a:p>
        </p:txBody>
      </p:sp>
    </p:spTree>
    <p:extLst>
      <p:ext uri="{BB962C8B-B14F-4D97-AF65-F5344CB8AC3E}">
        <p14:creationId xmlns:p14="http://schemas.microsoft.com/office/powerpoint/2010/main" val="2648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2.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01D382-32B0-43EE-932C-28906AF37617}">
  <ds:schemaRefs>
    <ds:schemaRef ds:uri="http://schemas.microsoft.com/office/2006/metadata/properties"/>
    <ds:schemaRef ds:uri="http://purl.org/dc/elements/1.1/"/>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Integral</Template>
  <TotalTime>8336</TotalTime>
  <Words>3023</Words>
  <Application>Microsoft Office PowerPoint</Application>
  <PresentationFormat>Произвольный</PresentationFormat>
  <Paragraphs>166</Paragraphs>
  <Slides>40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40</vt:i4>
      </vt:variant>
    </vt:vector>
  </HeadingPairs>
  <TitlesOfParts>
    <vt:vector size="46" baseType="lpstr">
      <vt:lpstr>Arial</vt:lpstr>
      <vt:lpstr>Bahnschrift SemiBold SemiConden</vt:lpstr>
      <vt:lpstr>Century Gothic</vt:lpstr>
      <vt:lpstr>Georgia</vt:lpstr>
      <vt:lpstr>Times New Roman</vt:lpstr>
      <vt:lpstr>Books 16x9</vt:lpstr>
      <vt:lpstr>Презентация PowerPoint</vt:lpstr>
      <vt:lpstr>План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Дякуємо за увагу!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 T.</dc:creator>
  <cp:lastModifiedBy>sergey</cp:lastModifiedBy>
  <cp:revision>123</cp:revision>
  <cp:lastPrinted>2020-10-15T04:45:28Z</cp:lastPrinted>
  <dcterms:created xsi:type="dcterms:W3CDTF">2018-09-22T11:00:06Z</dcterms:created>
  <dcterms:modified xsi:type="dcterms:W3CDTF">2021-11-25T14:54:27Z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