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89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8" r:id="rId28"/>
    <p:sldId id="281" r:id="rId29"/>
    <p:sldId id="282" r:id="rId30"/>
    <p:sldId id="283" r:id="rId31"/>
    <p:sldId id="285" r:id="rId32"/>
    <p:sldId id="286" r:id="rId33"/>
    <p:sldId id="287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4" autoAdjust="0"/>
    <p:restoredTop sz="94660"/>
  </p:normalViewPr>
  <p:slideViewPr>
    <p:cSldViewPr>
      <p:cViewPr varScale="1">
        <p:scale>
          <a:sx n="99" d="100"/>
          <a:sy n="99" d="100"/>
        </p:scale>
        <p:origin x="17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16016" y="5301208"/>
            <a:ext cx="4176463" cy="1296144"/>
          </a:xfrm>
        </p:spPr>
        <p:txBody>
          <a:bodyPr>
            <a:normAutofit fontScale="85000" lnSpcReduction="20000"/>
          </a:bodyPr>
          <a:lstStyle/>
          <a:p>
            <a:pPr algn="r"/>
            <a:r>
              <a:rPr lang="ru-RU" sz="3300" dirty="0" err="1"/>
              <a:t>Викладач</a:t>
            </a:r>
            <a:r>
              <a:rPr lang="ru-RU" sz="3300" dirty="0"/>
              <a:t>: </a:t>
            </a:r>
          </a:p>
          <a:p>
            <a:pPr algn="r"/>
            <a:r>
              <a:rPr lang="ru-RU" sz="3300" dirty="0" err="1"/>
              <a:t>Омельянчик</a:t>
            </a:r>
            <a:r>
              <a:rPr lang="ru-RU" sz="3300" dirty="0"/>
              <a:t> </a:t>
            </a:r>
            <a:r>
              <a:rPr lang="ru-RU" sz="3300" dirty="0" err="1"/>
              <a:t>Сергій</a:t>
            </a:r>
            <a:r>
              <a:rPr lang="ru-RU" sz="3300" dirty="0"/>
              <a:t> </a:t>
            </a:r>
            <a:r>
              <a:rPr lang="ru-RU" sz="3300" dirty="0" err="1"/>
              <a:t>Володимирович</a:t>
            </a:r>
            <a:endParaRPr lang="ru-RU" sz="3300" dirty="0"/>
          </a:p>
          <a:p>
            <a:pPr algn="r"/>
            <a:endParaRPr lang="ru-RU" sz="28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836712"/>
            <a:ext cx="7679407" cy="1800200"/>
          </a:xfrm>
        </p:spPr>
        <p:txBody>
          <a:bodyPr/>
          <a:lstStyle/>
          <a:p>
            <a:pPr marL="182880" indent="0" algn="ctr">
              <a:buNone/>
            </a:pPr>
            <a:r>
              <a:rPr lang="uk-UA" sz="4800" dirty="0"/>
              <a:t>Тема: ІНДИВІДУАЛЬНІ ТРУДОВІ СПОРИ</a:t>
            </a:r>
            <a:endParaRPr lang="ru-RU" sz="4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6863"/>
            <a:ext cx="2123728" cy="148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813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260648"/>
            <a:ext cx="8856984" cy="156966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err="1"/>
              <a:t>Колективні</a:t>
            </a:r>
            <a:r>
              <a:rPr lang="ru-RU" sz="2400" dirty="0"/>
              <a:t> трудові спори </a:t>
            </a:r>
            <a:r>
              <a:rPr lang="ru-RU" sz="2400" dirty="0" err="1"/>
              <a:t>виникають</a:t>
            </a:r>
            <a:r>
              <a:rPr lang="ru-RU" sz="2400" dirty="0"/>
              <a:t> </a:t>
            </a:r>
            <a:r>
              <a:rPr lang="ru-RU" sz="2400" dirty="0" err="1"/>
              <a:t>між</a:t>
            </a:r>
            <a:r>
              <a:rPr lang="ru-RU" sz="2400" dirty="0"/>
              <a:t> </a:t>
            </a:r>
            <a:r>
              <a:rPr lang="ru-RU" sz="2400" dirty="0" err="1"/>
              <a:t>колективними</a:t>
            </a:r>
            <a:r>
              <a:rPr lang="ru-RU" sz="2400" dirty="0"/>
              <a:t> </a:t>
            </a:r>
            <a:r>
              <a:rPr lang="ru-RU" sz="2400" dirty="0" err="1"/>
              <a:t>суб'єктами</a:t>
            </a:r>
            <a:r>
              <a:rPr lang="ru-RU" sz="2400" dirty="0"/>
              <a:t> – </a:t>
            </a:r>
            <a:r>
              <a:rPr lang="ru-RU" sz="2400" dirty="0" err="1"/>
              <a:t>колективами</a:t>
            </a:r>
            <a:r>
              <a:rPr lang="ru-RU" sz="2400" dirty="0"/>
              <a:t> </a:t>
            </a:r>
            <a:r>
              <a:rPr lang="ru-RU" sz="2400" dirty="0" err="1"/>
              <a:t>найманих</a:t>
            </a:r>
            <a:r>
              <a:rPr lang="ru-RU" sz="2400" dirty="0"/>
              <a:t> </a:t>
            </a:r>
            <a:r>
              <a:rPr lang="ru-RU" sz="2400" dirty="0" err="1"/>
              <a:t>працівників</a:t>
            </a:r>
            <a:r>
              <a:rPr lang="ru-RU" sz="2400" dirty="0"/>
              <a:t> </a:t>
            </a:r>
            <a:r>
              <a:rPr lang="ru-RU" sz="2400" dirty="0" err="1"/>
              <a:t>підприємства</a:t>
            </a:r>
            <a:r>
              <a:rPr lang="ru-RU" sz="2400" dirty="0"/>
              <a:t>, </a:t>
            </a:r>
            <a:r>
              <a:rPr lang="ru-RU" sz="2400" dirty="0" err="1"/>
              <a:t>галузі</a:t>
            </a:r>
            <a:r>
              <a:rPr lang="ru-RU" sz="2400" dirty="0"/>
              <a:t> і </a:t>
            </a:r>
            <a:r>
              <a:rPr lang="ru-RU" sz="2400" dirty="0" err="1"/>
              <a:t>окремим</a:t>
            </a:r>
            <a:r>
              <a:rPr lang="ru-RU" sz="2400" dirty="0"/>
              <a:t> </a:t>
            </a:r>
            <a:r>
              <a:rPr lang="ru-RU" sz="2400" dirty="0" err="1"/>
              <a:t>роботодавцем</a:t>
            </a:r>
            <a:r>
              <a:rPr lang="ru-RU" sz="2400" dirty="0"/>
              <a:t> </a:t>
            </a:r>
            <a:r>
              <a:rPr lang="ru-RU" sz="2400" dirty="0" err="1"/>
              <a:t>або</a:t>
            </a:r>
            <a:r>
              <a:rPr lang="ru-RU" sz="2400" dirty="0"/>
              <a:t> </a:t>
            </a:r>
            <a:r>
              <a:rPr lang="ru-RU" sz="2400" dirty="0" err="1"/>
              <a:t>організаціями</a:t>
            </a:r>
            <a:r>
              <a:rPr lang="ru-RU" sz="2400" dirty="0"/>
              <a:t> </a:t>
            </a:r>
            <a:r>
              <a:rPr lang="ru-RU" sz="2400" dirty="0" err="1"/>
              <a:t>роботодавців</a:t>
            </a:r>
            <a:r>
              <a:rPr lang="ru-RU" sz="2400" dirty="0"/>
              <a:t> та </a:t>
            </a:r>
            <a:r>
              <a:rPr lang="ru-RU" sz="2400" dirty="0" err="1"/>
              <a:t>їх</a:t>
            </a:r>
            <a:r>
              <a:rPr lang="ru-RU" sz="2400" dirty="0"/>
              <a:t> </a:t>
            </a:r>
            <a:r>
              <a:rPr lang="ru-RU" sz="2400" dirty="0" err="1"/>
              <a:t>об’єднаннями</a:t>
            </a:r>
            <a:r>
              <a:rPr lang="ru-RU" sz="2400" dirty="0"/>
              <a:t>. </a:t>
            </a:r>
          </a:p>
        </p:txBody>
      </p:sp>
      <p:cxnSp>
        <p:nvCxnSpPr>
          <p:cNvPr id="6" name="Прямая со стрелкой 5"/>
          <p:cNvCxnSpPr>
            <a:stCxn id="4" idx="2"/>
          </p:cNvCxnSpPr>
          <p:nvPr/>
        </p:nvCxnSpPr>
        <p:spPr>
          <a:xfrm>
            <a:off x="4535996" y="1830308"/>
            <a:ext cx="0" cy="4572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7504" y="2328704"/>
            <a:ext cx="8856984" cy="193899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err="1"/>
              <a:t>Такі</a:t>
            </a:r>
            <a:r>
              <a:rPr lang="ru-RU" sz="2400" dirty="0"/>
              <a:t> спори </a:t>
            </a:r>
            <a:r>
              <a:rPr lang="ru-RU" sz="2400" dirty="0" err="1"/>
              <a:t>мають</a:t>
            </a:r>
            <a:r>
              <a:rPr lang="ru-RU" sz="2400" dirty="0"/>
              <a:t> </a:t>
            </a:r>
            <a:r>
              <a:rPr lang="ru-RU" sz="2400" dirty="0" err="1"/>
              <a:t>особливості</a:t>
            </a:r>
            <a:r>
              <a:rPr lang="ru-RU" sz="2400" dirty="0"/>
              <a:t> </a:t>
            </a:r>
            <a:r>
              <a:rPr lang="ru-RU" sz="2400" dirty="0" err="1"/>
              <a:t>щодо</a:t>
            </a:r>
            <a:r>
              <a:rPr lang="ru-RU" sz="2400" dirty="0"/>
              <a:t> предмета спору, </a:t>
            </a:r>
            <a:r>
              <a:rPr lang="ru-RU" sz="2400" dirty="0" err="1"/>
              <a:t>суб’єктного</a:t>
            </a:r>
            <a:r>
              <a:rPr lang="ru-RU" sz="2400" dirty="0"/>
              <a:t> складу, способу </a:t>
            </a:r>
            <a:r>
              <a:rPr lang="ru-RU" sz="2400" dirty="0" err="1"/>
              <a:t>їх</a:t>
            </a:r>
            <a:r>
              <a:rPr lang="ru-RU" sz="2400" dirty="0"/>
              <a:t> </a:t>
            </a:r>
            <a:r>
              <a:rPr lang="ru-RU" sz="2400" dirty="0" err="1"/>
              <a:t>розгляду</a:t>
            </a:r>
            <a:r>
              <a:rPr lang="ru-RU" sz="2400" dirty="0"/>
              <a:t>, вони </a:t>
            </a:r>
            <a:r>
              <a:rPr lang="ru-RU" sz="2400" dirty="0" err="1"/>
              <a:t>регулюються</a:t>
            </a:r>
            <a:r>
              <a:rPr lang="ru-RU" sz="2400" dirty="0"/>
              <a:t> </a:t>
            </a:r>
            <a:r>
              <a:rPr lang="ru-RU" sz="2400" dirty="0" err="1"/>
              <a:t>спеціальним</a:t>
            </a:r>
            <a:r>
              <a:rPr lang="ru-RU" sz="2400" dirty="0"/>
              <a:t> актом –  Законом </a:t>
            </a:r>
            <a:r>
              <a:rPr lang="ru-RU" sz="2400" dirty="0" err="1"/>
              <a:t>України</a:t>
            </a:r>
            <a:r>
              <a:rPr lang="ru-RU" sz="2400" dirty="0"/>
              <a:t> “Про порядок </a:t>
            </a:r>
            <a:r>
              <a:rPr lang="ru-RU" sz="2400" dirty="0" err="1"/>
              <a:t>вирішення</a:t>
            </a:r>
            <a:r>
              <a:rPr lang="ru-RU" sz="2400" dirty="0"/>
              <a:t> </a:t>
            </a:r>
            <a:r>
              <a:rPr lang="ru-RU" sz="2400" dirty="0" err="1"/>
              <a:t>колективних</a:t>
            </a:r>
            <a:r>
              <a:rPr lang="ru-RU" sz="2400" dirty="0"/>
              <a:t> </a:t>
            </a:r>
            <a:r>
              <a:rPr lang="ru-RU" sz="2400" dirty="0" err="1"/>
              <a:t>трудових</a:t>
            </a:r>
            <a:r>
              <a:rPr lang="ru-RU" sz="2400" dirty="0"/>
              <a:t> </a:t>
            </a:r>
            <a:r>
              <a:rPr lang="ru-RU" sz="2400" dirty="0" err="1"/>
              <a:t>спорів</a:t>
            </a:r>
            <a:r>
              <a:rPr lang="ru-RU" sz="2400" dirty="0"/>
              <a:t> (</a:t>
            </a:r>
            <a:r>
              <a:rPr lang="ru-RU" sz="2400" dirty="0" err="1"/>
              <a:t>конфліктів</a:t>
            </a:r>
            <a:r>
              <a:rPr lang="ru-RU" sz="2400" dirty="0"/>
              <a:t>)” </a:t>
            </a:r>
            <a:r>
              <a:rPr lang="ru-RU" sz="2400" dirty="0" err="1"/>
              <a:t>від</a:t>
            </a:r>
            <a:r>
              <a:rPr lang="ru-RU" sz="2400" dirty="0"/>
              <a:t> 3.03.1998 р.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9661" y="4724896"/>
            <a:ext cx="8856985" cy="830997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err="1"/>
              <a:t>Інститут</a:t>
            </a:r>
            <a:r>
              <a:rPr lang="ru-RU" sz="2400" dirty="0"/>
              <a:t> “</a:t>
            </a:r>
            <a:r>
              <a:rPr lang="ru-RU" sz="2400" dirty="0" err="1"/>
              <a:t>колективні</a:t>
            </a:r>
            <a:r>
              <a:rPr lang="ru-RU" sz="2400" dirty="0"/>
              <a:t> трудові спори” входить до </a:t>
            </a:r>
            <a:r>
              <a:rPr lang="ru-RU" sz="2400" dirty="0" err="1"/>
              <a:t>колективного</a:t>
            </a:r>
            <a:r>
              <a:rPr lang="ru-RU" sz="2400" dirty="0"/>
              <a:t> трудового права. </a:t>
            </a: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4644008" y="4267696"/>
            <a:ext cx="0" cy="4572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7" y="5733256"/>
            <a:ext cx="1547664" cy="1124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1" y="5759846"/>
            <a:ext cx="2475527" cy="107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312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5277" y="277197"/>
            <a:ext cx="8568952" cy="83099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err="1"/>
              <a:t>Інститут</a:t>
            </a:r>
            <a:r>
              <a:rPr lang="ru-RU" sz="2400" dirty="0"/>
              <a:t> “</a:t>
            </a:r>
            <a:r>
              <a:rPr lang="ru-RU" sz="2400" dirty="0" err="1"/>
              <a:t>індивідуальні</a:t>
            </a:r>
            <a:r>
              <a:rPr lang="ru-RU" sz="2400" dirty="0"/>
              <a:t> трудові спори” входить до </a:t>
            </a:r>
            <a:r>
              <a:rPr lang="ru-RU" sz="2400" dirty="0" err="1"/>
              <a:t>індивідуального</a:t>
            </a:r>
            <a:r>
              <a:rPr lang="ru-RU" sz="2400" dirty="0"/>
              <a:t> трудового права. </a:t>
            </a:r>
          </a:p>
        </p:txBody>
      </p:sp>
      <p:cxnSp>
        <p:nvCxnSpPr>
          <p:cNvPr id="6" name="Прямая со стрелкой 5"/>
          <p:cNvCxnSpPr>
            <a:stCxn id="4" idx="2"/>
          </p:cNvCxnSpPr>
          <p:nvPr/>
        </p:nvCxnSpPr>
        <p:spPr>
          <a:xfrm>
            <a:off x="4399753" y="1108194"/>
            <a:ext cx="0" cy="4572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15277" y="1649746"/>
            <a:ext cx="8417163" cy="156966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err="1"/>
              <a:t>Індивідуальні</a:t>
            </a:r>
            <a:r>
              <a:rPr lang="ru-RU" sz="2400" dirty="0"/>
              <a:t> трудові спори </a:t>
            </a:r>
            <a:r>
              <a:rPr lang="ru-RU" sz="2400" dirty="0" err="1"/>
              <a:t>вирішуються</a:t>
            </a:r>
            <a:r>
              <a:rPr lang="ru-RU" sz="2400" dirty="0"/>
              <a:t> в порядку, </a:t>
            </a:r>
            <a:r>
              <a:rPr lang="ru-RU" sz="2400" dirty="0" err="1"/>
              <a:t>передбаченому</a:t>
            </a:r>
            <a:r>
              <a:rPr lang="ru-RU" sz="2400" dirty="0"/>
              <a:t> гл. </a:t>
            </a:r>
            <a:r>
              <a:rPr lang="en-US" sz="2400" dirty="0"/>
              <a:t>XV </a:t>
            </a:r>
            <a:r>
              <a:rPr lang="ru-RU" sz="2400" dirty="0" err="1"/>
              <a:t>КЗпП</a:t>
            </a:r>
            <a:r>
              <a:rPr lang="ru-RU" sz="2400" dirty="0"/>
              <a:t> </a:t>
            </a:r>
            <a:r>
              <a:rPr lang="ru-RU" sz="2400" dirty="0" err="1"/>
              <a:t>України</a:t>
            </a:r>
            <a:r>
              <a:rPr lang="ru-RU" sz="2400" dirty="0"/>
              <a:t> “</a:t>
            </a:r>
            <a:r>
              <a:rPr lang="ru-RU" sz="2400" dirty="0" err="1"/>
              <a:t>Індивідуальні</a:t>
            </a:r>
            <a:r>
              <a:rPr lang="ru-RU" sz="2400" dirty="0"/>
              <a:t> трудові спори”, яка </a:t>
            </a:r>
            <a:r>
              <a:rPr lang="ru-RU" sz="2400" dirty="0" err="1"/>
              <a:t>передбачає</a:t>
            </a:r>
            <a:r>
              <a:rPr lang="ru-RU" sz="2400" dirty="0"/>
              <a:t> </a:t>
            </a:r>
            <a:r>
              <a:rPr lang="ru-RU" sz="2400" dirty="0" err="1"/>
              <a:t>такі</a:t>
            </a:r>
            <a:r>
              <a:rPr lang="ru-RU" sz="2400" dirty="0"/>
              <a:t> </a:t>
            </a:r>
            <a:r>
              <a:rPr lang="ru-RU" sz="2400" dirty="0" err="1"/>
              <a:t>способи</a:t>
            </a:r>
            <a:r>
              <a:rPr lang="ru-RU" sz="2400" dirty="0"/>
              <a:t> </a:t>
            </a:r>
            <a:r>
              <a:rPr lang="ru-RU" sz="2400" dirty="0" err="1"/>
              <a:t>розгляду</a:t>
            </a:r>
            <a:r>
              <a:rPr lang="ru-RU" sz="2400" dirty="0"/>
              <a:t> </a:t>
            </a:r>
            <a:r>
              <a:rPr lang="ru-RU" sz="2400" dirty="0" err="1"/>
              <a:t>індивідуальних</a:t>
            </a:r>
            <a:r>
              <a:rPr lang="ru-RU" sz="2400" dirty="0"/>
              <a:t> </a:t>
            </a:r>
            <a:r>
              <a:rPr lang="ru-RU" sz="2400" dirty="0" err="1"/>
              <a:t>трудових</a:t>
            </a:r>
            <a:r>
              <a:rPr lang="ru-RU" sz="2400" dirty="0"/>
              <a:t> </a:t>
            </a:r>
            <a:r>
              <a:rPr lang="ru-RU" sz="2400" dirty="0" err="1"/>
              <a:t>спорів</a:t>
            </a:r>
            <a:r>
              <a:rPr lang="ru-RU" sz="2400" dirty="0"/>
              <a:t>: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8964488" y="2434576"/>
            <a:ext cx="0" cy="442342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8532440" y="2434576"/>
            <a:ext cx="43204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1547813" y="3573016"/>
            <a:ext cx="7002957" cy="87094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/>
              <a:t>Розгляд</a:t>
            </a:r>
            <a:r>
              <a:rPr lang="ru-RU" sz="2400" dirty="0"/>
              <a:t> </a:t>
            </a:r>
            <a:r>
              <a:rPr lang="ru-RU" sz="2400" dirty="0" err="1"/>
              <a:t>трудових</a:t>
            </a:r>
            <a:r>
              <a:rPr lang="ru-RU" sz="2400" dirty="0"/>
              <a:t> </a:t>
            </a:r>
            <a:r>
              <a:rPr lang="ru-RU" sz="2400" dirty="0" err="1"/>
              <a:t>спорів</a:t>
            </a:r>
            <a:r>
              <a:rPr lang="ru-RU" sz="2400" dirty="0"/>
              <a:t> у </a:t>
            </a:r>
            <a:r>
              <a:rPr lang="ru-RU" sz="2400" dirty="0" err="1"/>
              <a:t>комісії</a:t>
            </a:r>
            <a:r>
              <a:rPr lang="ru-RU" sz="2400" dirty="0"/>
              <a:t> з </a:t>
            </a:r>
            <a:r>
              <a:rPr lang="ru-RU" sz="2400" dirty="0" err="1"/>
              <a:t>трудових</a:t>
            </a:r>
            <a:r>
              <a:rPr lang="ru-RU" sz="2400" dirty="0"/>
              <a:t> </a:t>
            </a:r>
            <a:r>
              <a:rPr lang="ru-RU" sz="2400" dirty="0" err="1"/>
              <a:t>спорів</a:t>
            </a:r>
            <a:r>
              <a:rPr lang="ru-RU" sz="2400" dirty="0"/>
              <a:t>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0875"/>
            <a:ext cx="1547813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1547813" y="4581128"/>
            <a:ext cx="7029823" cy="79208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/>
              <a:t>Розгляд</a:t>
            </a:r>
            <a:r>
              <a:rPr lang="ru-RU" sz="2400" dirty="0"/>
              <a:t> трудового спору в судовому порядку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736876" y="5730875"/>
            <a:ext cx="6840760" cy="91440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/>
              <a:t>Особливий</a:t>
            </a:r>
            <a:r>
              <a:rPr lang="ru-RU" sz="2400" dirty="0"/>
              <a:t> порядок </a:t>
            </a:r>
            <a:r>
              <a:rPr lang="ru-RU" sz="2400" dirty="0" err="1"/>
              <a:t>розгляду</a:t>
            </a:r>
            <a:r>
              <a:rPr lang="ru-RU" sz="2400" dirty="0"/>
              <a:t> </a:t>
            </a:r>
            <a:r>
              <a:rPr lang="ru-RU" sz="2400" dirty="0" err="1"/>
              <a:t>трудових</a:t>
            </a:r>
            <a:r>
              <a:rPr lang="ru-RU" sz="2400" dirty="0"/>
              <a:t> </a:t>
            </a:r>
            <a:r>
              <a:rPr lang="ru-RU" sz="2400" dirty="0" err="1"/>
              <a:t>спорів</a:t>
            </a:r>
            <a:r>
              <a:rPr lang="ru-RU" sz="2400" dirty="0"/>
              <a:t> </a:t>
            </a:r>
            <a:r>
              <a:rPr lang="ru-RU" sz="2400" dirty="0" err="1"/>
              <a:t>окремих</a:t>
            </a:r>
            <a:r>
              <a:rPr lang="ru-RU" sz="2400" dirty="0"/>
              <a:t> </a:t>
            </a:r>
            <a:r>
              <a:rPr lang="ru-RU" sz="2400" dirty="0" err="1"/>
              <a:t>категорій</a:t>
            </a:r>
            <a:r>
              <a:rPr lang="ru-RU" sz="2400" dirty="0"/>
              <a:t> </a:t>
            </a:r>
            <a:r>
              <a:rPr lang="ru-RU" sz="2400" dirty="0" err="1"/>
              <a:t>працівників</a:t>
            </a:r>
            <a:r>
              <a:rPr lang="ru-RU" sz="2400" dirty="0"/>
              <a:t> </a:t>
            </a:r>
          </a:p>
        </p:txBody>
      </p:sp>
      <p:cxnSp>
        <p:nvCxnSpPr>
          <p:cNvPr id="22" name="Прямая со стрелкой 21"/>
          <p:cNvCxnSpPr>
            <a:endCxn id="17" idx="3"/>
          </p:cNvCxnSpPr>
          <p:nvPr/>
        </p:nvCxnSpPr>
        <p:spPr>
          <a:xfrm flipH="1">
            <a:off x="8550770" y="4008486"/>
            <a:ext cx="413718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H="1">
            <a:off x="8593742" y="4977172"/>
            <a:ext cx="370746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64" name="Прямая со стрелкой 11263"/>
          <p:cNvCxnSpPr/>
          <p:nvPr/>
        </p:nvCxnSpPr>
        <p:spPr>
          <a:xfrm flipH="1">
            <a:off x="8563091" y="6180661"/>
            <a:ext cx="432048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81681"/>
            <a:ext cx="1187623" cy="1775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156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260648"/>
            <a:ext cx="8568952" cy="674030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uk-UA" sz="24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Стаття 241</a:t>
            </a:r>
            <a:r>
              <a:rPr lang="uk-UA" sz="2400" b="1" baseline="30000" dirty="0">
                <a:solidFill>
                  <a:srgbClr val="333333"/>
                </a:solidFill>
                <a:latin typeface="Times New Roman" panose="02020603050405020304" pitchFamily="18" charset="0"/>
              </a:rPr>
              <a:t>-1</a:t>
            </a:r>
            <a:r>
              <a:rPr lang="uk-UA" sz="24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. Обчислення строків, передбачених цим Кодексом</a:t>
            </a:r>
          </a:p>
          <a:p>
            <a:pPr algn="just"/>
            <a:r>
              <a:rPr lang="uk-UA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Строки виникнення і припинення трудових прав та обов'язків обчислюються </a:t>
            </a:r>
            <a:r>
              <a:rPr lang="uk-UA" sz="24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роками, місяцями, тижнями і днями</a:t>
            </a:r>
            <a:r>
              <a:rPr lang="uk-UA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/>
            <a:r>
              <a:rPr lang="uk-UA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Строк, обчислюваний </a:t>
            </a:r>
            <a:r>
              <a:rPr lang="uk-UA" sz="24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роками, </a:t>
            </a:r>
            <a:r>
              <a:rPr lang="uk-UA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закінчується у відповідні місяць і число останнього року строку.</a:t>
            </a:r>
          </a:p>
          <a:p>
            <a:pPr algn="just"/>
            <a:r>
              <a:rPr lang="uk-UA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Строк, обчислюваний </a:t>
            </a:r>
            <a:r>
              <a:rPr lang="uk-UA" sz="24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місяцями,</a:t>
            </a:r>
            <a:r>
              <a:rPr lang="uk-UA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закінчується у відповідне число останнього місяця строку. Якщо кінець строку, обчислюваного місяцями, припадає на такий місяць, що відповідного числа не має, то строк закінчується в останній день цього місяця.</a:t>
            </a:r>
          </a:p>
          <a:p>
            <a:pPr algn="just"/>
            <a:r>
              <a:rPr lang="uk-UA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Строк, обчислюваний </a:t>
            </a:r>
            <a:r>
              <a:rPr lang="uk-UA" sz="24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тижнями,</a:t>
            </a:r>
            <a:r>
              <a:rPr lang="uk-UA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закінчується у відповідний день тижня.</a:t>
            </a:r>
          </a:p>
          <a:p>
            <a:pPr algn="just"/>
            <a:r>
              <a:rPr lang="uk-UA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Коли строки визначаються днями, то їх обчислюють з дня, наступного після того дня, з якого починається строк. Якщо останній день строку припадає на святковий, вихідний або неробочий день, то днем закінчення строку вважається найближчий робочий день.</a:t>
            </a:r>
            <a:endParaRPr lang="uk-UA" sz="2400" b="0" i="0" dirty="0">
              <a:solidFill>
                <a:srgbClr val="333333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85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166" y="116632"/>
            <a:ext cx="8759864" cy="1512168"/>
          </a:xfrm>
        </p:spPr>
        <p:txBody>
          <a:bodyPr/>
          <a:lstStyle/>
          <a:p>
            <a:pPr marL="0" indent="0" algn="l">
              <a:buNone/>
            </a:pPr>
            <a:r>
              <a:rPr lang="ru-RU" sz="3600" dirty="0"/>
              <a:t>2.Порядок </a:t>
            </a:r>
            <a:r>
              <a:rPr lang="ru-RU" sz="3600" dirty="0" err="1"/>
              <a:t>вирішення</a:t>
            </a:r>
            <a:r>
              <a:rPr lang="ru-RU" sz="3600" dirty="0"/>
              <a:t> </a:t>
            </a:r>
            <a:r>
              <a:rPr lang="ru-RU" sz="3600" dirty="0" err="1"/>
              <a:t>індивідуальних</a:t>
            </a:r>
            <a:r>
              <a:rPr lang="ru-RU" sz="3600" dirty="0"/>
              <a:t> </a:t>
            </a:r>
            <a:r>
              <a:rPr lang="ru-RU" sz="3600" dirty="0" err="1"/>
              <a:t>трудових</a:t>
            </a:r>
            <a:r>
              <a:rPr lang="ru-RU" sz="3600" dirty="0"/>
              <a:t> </a:t>
            </a:r>
            <a:r>
              <a:rPr lang="ru-RU" sz="3600" dirty="0" err="1"/>
              <a:t>спорів</a:t>
            </a:r>
            <a:r>
              <a:rPr lang="ru-RU" sz="3600" dirty="0"/>
              <a:t> у КТС.</a:t>
            </a:r>
            <a:br>
              <a:rPr lang="ru-RU" sz="3600" dirty="0"/>
            </a:br>
            <a:endParaRPr lang="ru-RU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156054" y="1772816"/>
            <a:ext cx="8784976" cy="101566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err="1"/>
              <a:t>Відповідно</a:t>
            </a:r>
            <a:r>
              <a:rPr lang="ru-RU" sz="2000" dirty="0"/>
              <a:t> до </a:t>
            </a:r>
            <a:r>
              <a:rPr lang="ru-RU" sz="2000" dirty="0" err="1"/>
              <a:t>КЗпП</a:t>
            </a:r>
            <a:r>
              <a:rPr lang="ru-RU" sz="2000" dirty="0"/>
              <a:t> </a:t>
            </a:r>
            <a:r>
              <a:rPr lang="ru-RU" sz="2000" dirty="0" err="1"/>
              <a:t>України</a:t>
            </a:r>
            <a:r>
              <a:rPr lang="ru-RU" sz="2000" dirty="0"/>
              <a:t>, </a:t>
            </a:r>
            <a:r>
              <a:rPr lang="ru-RU" sz="2000" dirty="0" err="1"/>
              <a:t>первинним</a:t>
            </a:r>
            <a:r>
              <a:rPr lang="ru-RU" sz="2000" dirty="0"/>
              <a:t> органом з </a:t>
            </a:r>
            <a:r>
              <a:rPr lang="ru-RU" sz="2000" dirty="0" err="1"/>
              <a:t>розгляду</a:t>
            </a:r>
            <a:r>
              <a:rPr lang="ru-RU" sz="2000" dirty="0"/>
              <a:t> </a:t>
            </a:r>
            <a:r>
              <a:rPr lang="ru-RU" sz="2000" dirty="0" err="1"/>
              <a:t>індивідуальних</a:t>
            </a:r>
            <a:r>
              <a:rPr lang="ru-RU" sz="2000" dirty="0"/>
              <a:t> </a:t>
            </a:r>
            <a:r>
              <a:rPr lang="ru-RU" sz="2000" dirty="0" err="1"/>
              <a:t>трудових</a:t>
            </a:r>
            <a:r>
              <a:rPr lang="ru-RU" sz="2000" dirty="0"/>
              <a:t> </a:t>
            </a:r>
            <a:r>
              <a:rPr lang="ru-RU" sz="2000" dirty="0" err="1"/>
              <a:t>спорів</a:t>
            </a:r>
            <a:r>
              <a:rPr lang="ru-RU" sz="2000" dirty="0"/>
              <a:t> </a:t>
            </a:r>
            <a:r>
              <a:rPr lang="ru-RU" sz="2000" dirty="0" err="1"/>
              <a:t>виступає</a:t>
            </a:r>
            <a:r>
              <a:rPr lang="ru-RU" sz="2000" dirty="0"/>
              <a:t> КТС (</a:t>
            </a:r>
            <a:r>
              <a:rPr lang="ru-RU" sz="2000" dirty="0" err="1"/>
              <a:t>крім</a:t>
            </a:r>
            <a:r>
              <a:rPr lang="ru-RU" sz="2000" dirty="0"/>
              <a:t> тих </a:t>
            </a:r>
            <a:r>
              <a:rPr lang="ru-RU" sz="2000" dirty="0" err="1"/>
              <a:t>випадків</a:t>
            </a:r>
            <a:r>
              <a:rPr lang="ru-RU" sz="2000" dirty="0"/>
              <a:t>, коли </a:t>
            </a:r>
            <a:r>
              <a:rPr lang="ru-RU" sz="2000" dirty="0" err="1"/>
              <a:t>спір</a:t>
            </a:r>
            <a:r>
              <a:rPr lang="ru-RU" sz="2000" dirty="0"/>
              <a:t> </a:t>
            </a:r>
            <a:r>
              <a:rPr lang="ru-RU" sz="2000" dirty="0" err="1"/>
              <a:t>вирішується</a:t>
            </a:r>
            <a:r>
              <a:rPr lang="ru-RU" sz="2000" dirty="0"/>
              <a:t> </a:t>
            </a:r>
            <a:r>
              <a:rPr lang="ru-RU" sz="2000" dirty="0" err="1"/>
              <a:t>тільки</a:t>
            </a:r>
            <a:r>
              <a:rPr lang="ru-RU" sz="2000" dirty="0"/>
              <a:t> судом). </a:t>
            </a:r>
          </a:p>
        </p:txBody>
      </p:sp>
      <p:cxnSp>
        <p:nvCxnSpPr>
          <p:cNvPr id="6" name="Прямая со стрелкой 5"/>
          <p:cNvCxnSpPr>
            <a:stCxn id="4" idx="2"/>
          </p:cNvCxnSpPr>
          <p:nvPr/>
        </p:nvCxnSpPr>
        <p:spPr>
          <a:xfrm>
            <a:off x="4548542" y="2788479"/>
            <a:ext cx="0" cy="28425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81166" y="3095314"/>
            <a:ext cx="8784976" cy="707886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/>
              <a:t>КТС є </a:t>
            </a:r>
            <a:r>
              <a:rPr lang="ru-RU" sz="2000" dirty="0" err="1"/>
              <a:t>спеціальним</a:t>
            </a:r>
            <a:r>
              <a:rPr lang="ru-RU" sz="2000" dirty="0"/>
              <a:t> органом, </a:t>
            </a:r>
            <a:r>
              <a:rPr lang="ru-RU" sz="2000" dirty="0" err="1"/>
              <a:t>який</a:t>
            </a:r>
            <a:r>
              <a:rPr lang="ru-RU" sz="2000" dirty="0"/>
              <a:t> </a:t>
            </a:r>
            <a:r>
              <a:rPr lang="ru-RU" sz="2000" dirty="0" err="1"/>
              <a:t>утворюється</a:t>
            </a:r>
            <a:r>
              <a:rPr lang="ru-RU" sz="2000" dirty="0"/>
              <a:t> на кожному </a:t>
            </a:r>
            <a:r>
              <a:rPr lang="ru-RU" sz="2000" dirty="0" err="1"/>
              <a:t>підприємстві</a:t>
            </a:r>
            <a:r>
              <a:rPr lang="ru-RU" sz="2000" dirty="0"/>
              <a:t> для </a:t>
            </a:r>
            <a:r>
              <a:rPr lang="ru-RU" sz="2000" dirty="0" err="1"/>
              <a:t>розгляду</a:t>
            </a:r>
            <a:r>
              <a:rPr lang="ru-RU" sz="2000" dirty="0"/>
              <a:t> </a:t>
            </a:r>
            <a:r>
              <a:rPr lang="ru-RU" sz="2000" dirty="0" err="1"/>
              <a:t>індивідуальних</a:t>
            </a:r>
            <a:r>
              <a:rPr lang="ru-RU" sz="2000" dirty="0"/>
              <a:t> </a:t>
            </a:r>
            <a:r>
              <a:rPr lang="ru-RU" sz="2000" dirty="0" err="1"/>
              <a:t>трудових</a:t>
            </a:r>
            <a:r>
              <a:rPr lang="ru-RU" sz="2000" dirty="0"/>
              <a:t> </a:t>
            </a:r>
            <a:r>
              <a:rPr lang="ru-RU" sz="2000" dirty="0" err="1"/>
              <a:t>спорів</a:t>
            </a:r>
            <a:r>
              <a:rPr lang="ru-RU" sz="2000" dirty="0"/>
              <a:t>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1166" y="4108171"/>
            <a:ext cx="8784976" cy="101566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err="1"/>
              <a:t>Згідно</a:t>
            </a:r>
            <a:r>
              <a:rPr lang="ru-RU" sz="2000" dirty="0"/>
              <a:t> </a:t>
            </a:r>
            <a:r>
              <a:rPr lang="ru-RU" sz="2000" dirty="0" err="1"/>
              <a:t>зі</a:t>
            </a:r>
            <a:r>
              <a:rPr lang="ru-RU" sz="2000" dirty="0"/>
              <a:t> ст. 223 </a:t>
            </a:r>
            <a:r>
              <a:rPr lang="ru-RU" sz="2000" dirty="0" err="1"/>
              <a:t>КЗпП</a:t>
            </a:r>
            <a:r>
              <a:rPr lang="ru-RU" sz="2000" dirty="0"/>
              <a:t> </a:t>
            </a:r>
            <a:r>
              <a:rPr lang="ru-RU" sz="2000" dirty="0" err="1"/>
              <a:t>України</a:t>
            </a:r>
            <a:r>
              <a:rPr lang="ru-RU" sz="2000" dirty="0"/>
              <a:t> КТС </a:t>
            </a:r>
            <a:r>
              <a:rPr lang="ru-RU" sz="2000" dirty="0" err="1"/>
              <a:t>обирається</a:t>
            </a:r>
            <a:r>
              <a:rPr lang="ru-RU" sz="2000" dirty="0"/>
              <a:t> </a:t>
            </a:r>
            <a:r>
              <a:rPr lang="ru-RU" sz="2000" dirty="0" err="1"/>
              <a:t>загальними</a:t>
            </a:r>
            <a:r>
              <a:rPr lang="ru-RU" sz="2000" dirty="0"/>
              <a:t> </a:t>
            </a:r>
            <a:r>
              <a:rPr lang="ru-RU" sz="2000" dirty="0" err="1"/>
              <a:t>зборами</a:t>
            </a:r>
            <a:r>
              <a:rPr lang="ru-RU" sz="2000" dirty="0"/>
              <a:t> (</a:t>
            </a:r>
            <a:r>
              <a:rPr lang="ru-RU" sz="2000" dirty="0" err="1"/>
              <a:t>конференцією</a:t>
            </a:r>
            <a:r>
              <a:rPr lang="ru-RU" sz="2000" dirty="0"/>
              <a:t>)  трудового </a:t>
            </a:r>
            <a:r>
              <a:rPr lang="ru-RU" sz="2000" dirty="0" err="1"/>
              <a:t>колективу</a:t>
            </a:r>
            <a:r>
              <a:rPr lang="ru-RU" sz="2000" dirty="0"/>
              <a:t> </a:t>
            </a:r>
            <a:r>
              <a:rPr lang="ru-RU" sz="2000" dirty="0" err="1"/>
              <a:t>підприємства</a:t>
            </a:r>
            <a:r>
              <a:rPr lang="ru-RU" sz="2000" dirty="0"/>
              <a:t>, установи, </a:t>
            </a:r>
            <a:r>
              <a:rPr lang="ru-RU" sz="2000" dirty="0" err="1"/>
              <a:t>організації</a:t>
            </a:r>
            <a:r>
              <a:rPr lang="ru-RU" sz="2000" dirty="0"/>
              <a:t> </a:t>
            </a:r>
            <a:r>
              <a:rPr lang="ru-RU" sz="2000" dirty="0" err="1"/>
              <a:t>всіх</a:t>
            </a:r>
            <a:r>
              <a:rPr lang="ru-RU" sz="2000" dirty="0"/>
              <a:t> форм </a:t>
            </a:r>
            <a:r>
              <a:rPr lang="ru-RU" sz="2000" dirty="0" err="1"/>
              <a:t>власності</a:t>
            </a:r>
            <a:r>
              <a:rPr lang="ru-RU" sz="2000" dirty="0"/>
              <a:t> з числом </a:t>
            </a:r>
            <a:r>
              <a:rPr lang="ru-RU" sz="2000" dirty="0" err="1"/>
              <a:t>працюючих</a:t>
            </a:r>
            <a:r>
              <a:rPr lang="ru-RU" sz="2000" dirty="0"/>
              <a:t> не </a:t>
            </a:r>
            <a:r>
              <a:rPr lang="ru-RU" sz="2000" dirty="0" err="1"/>
              <a:t>менше</a:t>
            </a:r>
            <a:r>
              <a:rPr lang="ru-RU" sz="2000" dirty="0"/>
              <a:t> 15 </a:t>
            </a:r>
            <a:r>
              <a:rPr lang="ru-RU" sz="2000" dirty="0" err="1"/>
              <a:t>осіб</a:t>
            </a:r>
            <a:r>
              <a:rPr lang="ru-RU" sz="2000" dirty="0"/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1166" y="5479125"/>
            <a:ext cx="8784976" cy="707886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err="1"/>
              <a:t>Організаційно-технічне</a:t>
            </a:r>
            <a:r>
              <a:rPr lang="ru-RU" sz="2000" dirty="0"/>
              <a:t> </a:t>
            </a:r>
            <a:r>
              <a:rPr lang="ru-RU" sz="2000" dirty="0" err="1"/>
              <a:t>забезпечення</a:t>
            </a:r>
            <a:r>
              <a:rPr lang="ru-RU" sz="2000" dirty="0"/>
              <a:t> КТС </a:t>
            </a:r>
            <a:r>
              <a:rPr lang="ru-RU" sz="2000" dirty="0" err="1"/>
              <a:t>здійснюється</a:t>
            </a:r>
            <a:r>
              <a:rPr lang="ru-RU" sz="2000" dirty="0"/>
              <a:t> </a:t>
            </a:r>
            <a:r>
              <a:rPr lang="ru-RU" sz="2000" dirty="0" err="1"/>
              <a:t>власником</a:t>
            </a:r>
            <a:r>
              <a:rPr lang="ru-RU" sz="2000" dirty="0"/>
              <a:t> </a:t>
            </a:r>
            <a:r>
              <a:rPr lang="ru-RU" sz="2000" dirty="0" err="1"/>
              <a:t>або</a:t>
            </a:r>
            <a:r>
              <a:rPr lang="ru-RU" sz="2000" dirty="0"/>
              <a:t> </a:t>
            </a:r>
            <a:r>
              <a:rPr lang="ru-RU" sz="2000" dirty="0" err="1"/>
              <a:t>уповноваженим</a:t>
            </a:r>
            <a:r>
              <a:rPr lang="ru-RU" sz="2000" dirty="0"/>
              <a:t> ним органом. 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4544197" y="3803200"/>
            <a:ext cx="0" cy="30497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4573654" y="5104735"/>
            <a:ext cx="0" cy="36004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7" y="6283054"/>
            <a:ext cx="1547813" cy="661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881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7" y="0"/>
            <a:ext cx="1547813" cy="764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1" y="620688"/>
            <a:ext cx="7416675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err="1"/>
              <a:t>Відповідно</a:t>
            </a:r>
            <a:r>
              <a:rPr lang="ru-RU" sz="2000" dirty="0"/>
              <a:t> до ст. 225 </a:t>
            </a:r>
            <a:r>
              <a:rPr lang="ru-RU" sz="2000" dirty="0" err="1"/>
              <a:t>КЗпП</a:t>
            </a:r>
            <a:r>
              <a:rPr lang="ru-RU" sz="2000" dirty="0"/>
              <a:t> </a:t>
            </a:r>
            <a:r>
              <a:rPr lang="ru-RU" sz="2000" dirty="0" err="1"/>
              <a:t>України</a:t>
            </a:r>
            <a:r>
              <a:rPr lang="ru-RU" sz="2000" dirty="0"/>
              <a:t>, </a:t>
            </a:r>
            <a:r>
              <a:rPr lang="ru-RU" sz="2000" dirty="0" err="1"/>
              <a:t>працівник</a:t>
            </a:r>
            <a:r>
              <a:rPr lang="ru-RU" sz="2000" dirty="0"/>
              <a:t> </a:t>
            </a:r>
            <a:r>
              <a:rPr lang="ru-RU" sz="2000" dirty="0" err="1"/>
              <a:t>може</a:t>
            </a:r>
            <a:r>
              <a:rPr lang="ru-RU" sz="2000" dirty="0"/>
              <a:t> </a:t>
            </a:r>
            <a:r>
              <a:rPr lang="ru-RU" sz="2000" dirty="0" err="1"/>
              <a:t>звернутися</a:t>
            </a:r>
            <a:r>
              <a:rPr lang="ru-RU" sz="2000" dirty="0"/>
              <a:t> до КТС у </a:t>
            </a:r>
            <a:r>
              <a:rPr lang="ru-RU" sz="2000" dirty="0" err="1"/>
              <a:t>тримісячний</a:t>
            </a:r>
            <a:r>
              <a:rPr lang="ru-RU" sz="2000" dirty="0"/>
              <a:t> строк з дня, коли </a:t>
            </a:r>
            <a:r>
              <a:rPr lang="ru-RU" sz="2000" dirty="0" err="1"/>
              <a:t>він</a:t>
            </a:r>
            <a:r>
              <a:rPr lang="ru-RU" sz="2000" dirty="0"/>
              <a:t> </a:t>
            </a:r>
            <a:r>
              <a:rPr lang="ru-RU" sz="2000" dirty="0" err="1"/>
              <a:t>дізнався</a:t>
            </a:r>
            <a:r>
              <a:rPr lang="ru-RU" sz="2000" dirty="0"/>
              <a:t> </a:t>
            </a:r>
            <a:r>
              <a:rPr lang="ru-RU" sz="2000" dirty="0" err="1"/>
              <a:t>або</a:t>
            </a:r>
            <a:r>
              <a:rPr lang="ru-RU" sz="2000" dirty="0"/>
              <a:t> повинен </a:t>
            </a:r>
            <a:r>
              <a:rPr lang="ru-RU" sz="2000" dirty="0" err="1"/>
              <a:t>був</a:t>
            </a:r>
            <a:r>
              <a:rPr lang="ru-RU" sz="2000" dirty="0"/>
              <a:t> </a:t>
            </a:r>
            <a:r>
              <a:rPr lang="ru-RU" sz="2000" dirty="0" err="1"/>
              <a:t>дізнатися</a:t>
            </a:r>
            <a:r>
              <a:rPr lang="ru-RU" sz="2000" dirty="0"/>
              <a:t> про </a:t>
            </a:r>
            <a:r>
              <a:rPr lang="ru-RU" sz="2000" dirty="0" err="1"/>
              <a:t>порушення</a:t>
            </a:r>
            <a:r>
              <a:rPr lang="ru-RU" sz="2000" dirty="0"/>
              <a:t> </a:t>
            </a:r>
            <a:r>
              <a:rPr lang="ru-RU" sz="2000" dirty="0" err="1"/>
              <a:t>свого</a:t>
            </a:r>
            <a:r>
              <a:rPr lang="ru-RU" sz="2000" dirty="0"/>
              <a:t> </a:t>
            </a:r>
            <a:r>
              <a:rPr lang="ru-RU" sz="2000" dirty="0" smtClean="0"/>
              <a:t>права. </a:t>
            </a:r>
            <a:endParaRPr lang="ru-RU" sz="2000" dirty="0"/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3837879" y="2239931"/>
            <a:ext cx="2" cy="45720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79511" y="2757626"/>
            <a:ext cx="7416675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/>
              <a:t>Ст. 226 </a:t>
            </a:r>
            <a:r>
              <a:rPr lang="ru-RU" sz="2000" dirty="0" err="1"/>
              <a:t>КЗпП</a:t>
            </a:r>
            <a:r>
              <a:rPr lang="ru-RU" sz="2000" dirty="0"/>
              <a:t> </a:t>
            </a:r>
            <a:r>
              <a:rPr lang="ru-RU" sz="2000" dirty="0" err="1"/>
              <a:t>України</a:t>
            </a:r>
            <a:r>
              <a:rPr lang="ru-RU" sz="2000" dirty="0"/>
              <a:t> </a:t>
            </a:r>
            <a:r>
              <a:rPr lang="ru-RU" sz="2000" dirty="0" err="1"/>
              <a:t>передбачає</a:t>
            </a:r>
            <a:r>
              <a:rPr lang="ru-RU" sz="2000" dirty="0"/>
              <a:t> порядок і строки </a:t>
            </a:r>
            <a:r>
              <a:rPr lang="ru-RU" sz="2000" dirty="0" err="1"/>
              <a:t>розгляду</a:t>
            </a:r>
            <a:r>
              <a:rPr lang="ru-RU" sz="2000" dirty="0"/>
              <a:t> трудового спору в КТС.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9512" y="3861048"/>
            <a:ext cx="7416676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/>
              <a:t>КТС </a:t>
            </a:r>
            <a:r>
              <a:rPr lang="ru-RU" sz="2000" dirty="0" err="1"/>
              <a:t>приймає</a:t>
            </a:r>
            <a:r>
              <a:rPr lang="ru-RU" sz="2000" dirty="0"/>
              <a:t> </a:t>
            </a:r>
            <a:r>
              <a:rPr lang="ru-RU" sz="2000" dirty="0" err="1"/>
              <a:t>рішення</a:t>
            </a:r>
            <a:r>
              <a:rPr lang="ru-RU" sz="2000" dirty="0"/>
              <a:t> </a:t>
            </a:r>
            <a:r>
              <a:rPr lang="ru-RU" sz="2000" dirty="0" err="1"/>
              <a:t>більшістю</a:t>
            </a:r>
            <a:r>
              <a:rPr lang="ru-RU" sz="2000" dirty="0"/>
              <a:t> </a:t>
            </a:r>
            <a:r>
              <a:rPr lang="ru-RU" sz="2000" dirty="0" err="1"/>
              <a:t>голосів</a:t>
            </a:r>
            <a:r>
              <a:rPr lang="ru-RU" sz="2000" dirty="0"/>
              <a:t> </a:t>
            </a:r>
            <a:r>
              <a:rPr lang="ru-RU" sz="2000" dirty="0" err="1"/>
              <a:t>її</a:t>
            </a:r>
            <a:r>
              <a:rPr lang="ru-RU" sz="2000" dirty="0"/>
              <a:t> </a:t>
            </a:r>
            <a:r>
              <a:rPr lang="ru-RU" sz="2000" dirty="0" err="1"/>
              <a:t>членів</a:t>
            </a:r>
            <a:r>
              <a:rPr lang="ru-RU" sz="2000" dirty="0"/>
              <a:t>, </a:t>
            </a:r>
            <a:r>
              <a:rPr lang="ru-RU" sz="2000" dirty="0" err="1"/>
              <a:t>присутніх</a:t>
            </a:r>
            <a:r>
              <a:rPr lang="ru-RU" sz="2000" dirty="0"/>
              <a:t> на </a:t>
            </a:r>
            <a:r>
              <a:rPr lang="ru-RU" sz="2000" dirty="0" err="1"/>
              <a:t>засіданні</a:t>
            </a:r>
            <a:r>
              <a:rPr lang="ru-RU" sz="2000" dirty="0"/>
              <a:t>. </a:t>
            </a:r>
            <a:r>
              <a:rPr lang="ru-RU" sz="2000" dirty="0" err="1"/>
              <a:t>Копії</a:t>
            </a:r>
            <a:r>
              <a:rPr lang="ru-RU" sz="2000" dirty="0"/>
              <a:t> </a:t>
            </a:r>
            <a:r>
              <a:rPr lang="ru-RU" sz="2000" dirty="0" err="1"/>
              <a:t>рішення</a:t>
            </a:r>
            <a:r>
              <a:rPr lang="ru-RU" sz="2000" dirty="0"/>
              <a:t> КТС у </a:t>
            </a:r>
            <a:r>
              <a:rPr lang="ru-RU" sz="2000" dirty="0" err="1"/>
              <a:t>триденний</a:t>
            </a:r>
            <a:r>
              <a:rPr lang="ru-RU" sz="2000" dirty="0"/>
              <a:t> строк </a:t>
            </a:r>
            <a:r>
              <a:rPr lang="ru-RU" sz="2000" dirty="0" err="1"/>
              <a:t>вручаються</a:t>
            </a:r>
            <a:r>
              <a:rPr lang="ru-RU" sz="2000" dirty="0"/>
              <a:t> </a:t>
            </a:r>
            <a:r>
              <a:rPr lang="ru-RU" sz="2000" dirty="0" err="1"/>
              <a:t>працівникові</a:t>
            </a:r>
            <a:r>
              <a:rPr lang="ru-RU" sz="2000" dirty="0"/>
              <a:t>, </a:t>
            </a:r>
            <a:r>
              <a:rPr lang="ru-RU" sz="2000" dirty="0" err="1"/>
              <a:t>власникові</a:t>
            </a:r>
            <a:r>
              <a:rPr lang="ru-RU" sz="2000" dirty="0"/>
              <a:t> </a:t>
            </a:r>
            <a:r>
              <a:rPr lang="ru-RU" sz="2000" dirty="0" err="1"/>
              <a:t>або</a:t>
            </a:r>
            <a:r>
              <a:rPr lang="ru-RU" sz="2000" dirty="0"/>
              <a:t> </a:t>
            </a:r>
            <a:r>
              <a:rPr lang="ru-RU" sz="2000" dirty="0" err="1"/>
              <a:t>уповноваженому</a:t>
            </a:r>
            <a:r>
              <a:rPr lang="ru-RU" sz="2000" dirty="0"/>
              <a:t> ним органу.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9513" y="5532428"/>
            <a:ext cx="7416676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err="1"/>
              <a:t>Згідно</a:t>
            </a:r>
            <a:r>
              <a:rPr lang="ru-RU" sz="2000" dirty="0"/>
              <a:t> </a:t>
            </a:r>
            <a:r>
              <a:rPr lang="ru-RU" sz="2000" dirty="0" err="1"/>
              <a:t>зі</a:t>
            </a:r>
            <a:r>
              <a:rPr lang="ru-RU" sz="2000" dirty="0"/>
              <a:t> ст. 228 </a:t>
            </a:r>
            <a:r>
              <a:rPr lang="ru-RU" sz="2000" dirty="0" err="1"/>
              <a:t>КЗпП</a:t>
            </a:r>
            <a:r>
              <a:rPr lang="ru-RU" sz="2000" dirty="0"/>
              <a:t>, у </a:t>
            </a:r>
            <a:r>
              <a:rPr lang="ru-RU" sz="2000" dirty="0" err="1"/>
              <a:t>разі</a:t>
            </a:r>
            <a:r>
              <a:rPr lang="ru-RU" sz="2000" dirty="0"/>
              <a:t> </a:t>
            </a:r>
            <a:r>
              <a:rPr lang="ru-RU" sz="2000" dirty="0" err="1"/>
              <a:t>незгоди</a:t>
            </a:r>
            <a:r>
              <a:rPr lang="ru-RU" sz="2000" dirty="0"/>
              <a:t> з </a:t>
            </a:r>
            <a:r>
              <a:rPr lang="ru-RU" sz="2000" dirty="0" err="1"/>
              <a:t>рішенням</a:t>
            </a:r>
            <a:r>
              <a:rPr lang="ru-RU" sz="2000" dirty="0"/>
              <a:t> КТС </a:t>
            </a:r>
            <a:r>
              <a:rPr lang="ru-RU" sz="2000" dirty="0" err="1"/>
              <a:t>працівник</a:t>
            </a:r>
            <a:r>
              <a:rPr lang="ru-RU" sz="2000" dirty="0"/>
              <a:t> </a:t>
            </a:r>
            <a:r>
              <a:rPr lang="ru-RU" sz="2000" dirty="0" err="1"/>
              <a:t>або</a:t>
            </a:r>
            <a:r>
              <a:rPr lang="ru-RU" sz="2000" dirty="0"/>
              <a:t> </a:t>
            </a:r>
            <a:r>
              <a:rPr lang="ru-RU" sz="2000" dirty="0" err="1"/>
              <a:t>власник</a:t>
            </a:r>
            <a:r>
              <a:rPr lang="ru-RU" sz="2000" dirty="0"/>
              <a:t> </a:t>
            </a:r>
            <a:r>
              <a:rPr lang="ru-RU" sz="2000" dirty="0" err="1"/>
              <a:t>можуть</a:t>
            </a:r>
            <a:r>
              <a:rPr lang="ru-RU" sz="2000" dirty="0"/>
              <a:t> </a:t>
            </a:r>
            <a:r>
              <a:rPr lang="ru-RU" sz="2000" dirty="0" err="1"/>
              <a:t>оскаржити</a:t>
            </a:r>
            <a:r>
              <a:rPr lang="ru-RU" sz="2000" dirty="0"/>
              <a:t> </a:t>
            </a:r>
            <a:r>
              <a:rPr lang="ru-RU" sz="2000" dirty="0" err="1"/>
              <a:t>її</a:t>
            </a:r>
            <a:r>
              <a:rPr lang="ru-RU" sz="2000" dirty="0"/>
              <a:t> </a:t>
            </a:r>
            <a:r>
              <a:rPr lang="ru-RU" sz="2000" dirty="0" err="1"/>
              <a:t>рішення</a:t>
            </a:r>
            <a:r>
              <a:rPr lang="ru-RU" sz="2000" dirty="0"/>
              <a:t> до суду в </a:t>
            </a:r>
            <a:r>
              <a:rPr lang="ru-RU" sz="2000" dirty="0" err="1"/>
              <a:t>десятиденний</a:t>
            </a:r>
            <a:r>
              <a:rPr lang="ru-RU" sz="2000" dirty="0"/>
              <a:t> строк з дня </a:t>
            </a:r>
            <a:r>
              <a:rPr lang="ru-RU" sz="2000" dirty="0" err="1"/>
              <a:t>вручення</a:t>
            </a:r>
            <a:r>
              <a:rPr lang="ru-RU" sz="2000" dirty="0"/>
              <a:t> </a:t>
            </a:r>
            <a:r>
              <a:rPr lang="ru-RU" sz="2000" dirty="0" err="1"/>
              <a:t>їм</a:t>
            </a:r>
            <a:r>
              <a:rPr lang="ru-RU" sz="2000" dirty="0"/>
              <a:t> </a:t>
            </a:r>
            <a:r>
              <a:rPr lang="ru-RU" sz="2000" dirty="0" err="1"/>
              <a:t>виписки</a:t>
            </a:r>
            <a:r>
              <a:rPr lang="ru-RU" sz="2000" dirty="0"/>
              <a:t> з протоколу </a:t>
            </a:r>
            <a:r>
              <a:rPr lang="ru-RU" sz="2000" dirty="0" err="1"/>
              <a:t>засідання</a:t>
            </a:r>
            <a:r>
              <a:rPr lang="ru-RU" sz="2000" dirty="0"/>
              <a:t> </a:t>
            </a:r>
            <a:r>
              <a:rPr lang="ru-RU" sz="2000" dirty="0" err="1"/>
              <a:t>комісії</a:t>
            </a:r>
            <a:r>
              <a:rPr lang="ru-RU" sz="2000" dirty="0"/>
              <a:t> </a:t>
            </a:r>
            <a:r>
              <a:rPr lang="ru-RU" sz="2000" dirty="0" err="1"/>
              <a:t>чи</a:t>
            </a:r>
            <a:r>
              <a:rPr lang="ru-RU" sz="2000" dirty="0"/>
              <a:t> </a:t>
            </a:r>
            <a:r>
              <a:rPr lang="ru-RU" sz="2000" dirty="0" err="1"/>
              <a:t>його</a:t>
            </a:r>
            <a:r>
              <a:rPr lang="ru-RU" sz="2000" dirty="0"/>
              <a:t> </a:t>
            </a:r>
            <a:r>
              <a:rPr lang="ru-RU" sz="2000" dirty="0" err="1" smtClean="0"/>
              <a:t>копії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3837879" y="3465512"/>
            <a:ext cx="0" cy="36004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3837879" y="5195908"/>
            <a:ext cx="0" cy="33652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014" y="2131992"/>
            <a:ext cx="1173287" cy="2809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905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503" y="28241"/>
            <a:ext cx="1569497" cy="984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2898" y="1376797"/>
            <a:ext cx="864096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err="1"/>
              <a:t>Рішення</a:t>
            </a:r>
            <a:r>
              <a:rPr lang="ru-RU" sz="2000" dirty="0"/>
              <a:t> КТС </a:t>
            </a:r>
            <a:r>
              <a:rPr lang="ru-RU" sz="2000" dirty="0" err="1"/>
              <a:t>підлягає</a:t>
            </a:r>
            <a:r>
              <a:rPr lang="ru-RU" sz="2000" dirty="0"/>
              <a:t> </a:t>
            </a:r>
            <a:r>
              <a:rPr lang="ru-RU" sz="2000" dirty="0" err="1"/>
              <a:t>виконанню</a:t>
            </a:r>
            <a:r>
              <a:rPr lang="ru-RU" sz="2000" dirty="0"/>
              <a:t> </a:t>
            </a:r>
            <a:r>
              <a:rPr lang="ru-RU" sz="2000" dirty="0" err="1"/>
              <a:t>власником</a:t>
            </a:r>
            <a:r>
              <a:rPr lang="ru-RU" sz="2000" dirty="0"/>
              <a:t> у </a:t>
            </a:r>
            <a:r>
              <a:rPr lang="ru-RU" sz="2000" dirty="0" err="1"/>
              <a:t>триденний</a:t>
            </a:r>
            <a:r>
              <a:rPr lang="ru-RU" sz="2000" dirty="0"/>
              <a:t> строк по </a:t>
            </a:r>
            <a:r>
              <a:rPr lang="ru-RU" sz="2000" dirty="0" err="1"/>
              <a:t>закінченню</a:t>
            </a:r>
            <a:r>
              <a:rPr lang="ru-RU" sz="2000" dirty="0"/>
              <a:t> 10 </a:t>
            </a:r>
            <a:r>
              <a:rPr lang="ru-RU" sz="2000" dirty="0" err="1"/>
              <a:t>днів</a:t>
            </a:r>
            <a:r>
              <a:rPr lang="ru-RU" sz="2000" dirty="0"/>
              <a:t>, </a:t>
            </a:r>
            <a:r>
              <a:rPr lang="ru-RU" sz="2000" dirty="0" err="1"/>
              <a:t>передбачених</a:t>
            </a:r>
            <a:r>
              <a:rPr lang="ru-RU" sz="2000" dirty="0"/>
              <a:t> на </a:t>
            </a:r>
            <a:r>
              <a:rPr lang="ru-RU" sz="2000" dirty="0" err="1"/>
              <a:t>його</a:t>
            </a:r>
            <a:r>
              <a:rPr lang="ru-RU" sz="2000" dirty="0"/>
              <a:t> </a:t>
            </a:r>
            <a:r>
              <a:rPr lang="ru-RU" sz="2000" dirty="0" err="1"/>
              <a:t>оскарження</a:t>
            </a:r>
            <a:r>
              <a:rPr lang="ru-RU" sz="2000" dirty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9055" y="2433082"/>
            <a:ext cx="8640961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err="1"/>
              <a:t>Однак</a:t>
            </a:r>
            <a:r>
              <a:rPr lang="ru-RU" sz="2000" dirty="0"/>
              <a:t> </a:t>
            </a:r>
            <a:r>
              <a:rPr lang="ru-RU" sz="2000" dirty="0" err="1"/>
              <a:t>рішення</a:t>
            </a:r>
            <a:r>
              <a:rPr lang="ru-RU" sz="2000" dirty="0"/>
              <a:t> про </a:t>
            </a:r>
            <a:r>
              <a:rPr lang="ru-RU" sz="2000" dirty="0" err="1"/>
              <a:t>поновлення</a:t>
            </a:r>
            <a:r>
              <a:rPr lang="ru-RU" sz="2000" dirty="0"/>
              <a:t> на </a:t>
            </a:r>
            <a:r>
              <a:rPr lang="ru-RU" sz="2000" dirty="0" err="1"/>
              <a:t>роботі</a:t>
            </a:r>
            <a:r>
              <a:rPr lang="ru-RU" sz="2000" dirty="0"/>
              <a:t> незаконно </a:t>
            </a:r>
            <a:r>
              <a:rPr lang="ru-RU" sz="2000" dirty="0" err="1"/>
              <a:t>переведеного</a:t>
            </a:r>
            <a:r>
              <a:rPr lang="ru-RU" sz="2000" dirty="0"/>
              <a:t> на </a:t>
            </a:r>
            <a:r>
              <a:rPr lang="ru-RU" sz="2000" dirty="0" err="1"/>
              <a:t>іншу</a:t>
            </a:r>
            <a:r>
              <a:rPr lang="ru-RU" sz="2000" dirty="0"/>
              <a:t> роботу </a:t>
            </a:r>
            <a:r>
              <a:rPr lang="ru-RU" sz="2000" dirty="0" err="1"/>
              <a:t>працівника</a:t>
            </a:r>
            <a:r>
              <a:rPr lang="ru-RU" sz="2000" dirty="0"/>
              <a:t> </a:t>
            </a:r>
            <a:r>
              <a:rPr lang="ru-RU" sz="2000" dirty="0" err="1"/>
              <a:t>підлягає</a:t>
            </a:r>
            <a:r>
              <a:rPr lang="ru-RU" sz="2000" dirty="0"/>
              <a:t> </a:t>
            </a:r>
            <a:r>
              <a:rPr lang="ru-RU" sz="2000" dirty="0" err="1"/>
              <a:t>негайному</a:t>
            </a:r>
            <a:r>
              <a:rPr lang="ru-RU" sz="2000" dirty="0"/>
              <a:t> </a:t>
            </a:r>
            <a:r>
              <a:rPr lang="ru-RU" sz="2000" dirty="0" err="1"/>
              <a:t>виконанню</a:t>
            </a:r>
            <a:r>
              <a:rPr lang="ru-RU" sz="2000" dirty="0"/>
              <a:t>.</a:t>
            </a: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4505194" y="2084683"/>
            <a:ext cx="0" cy="348399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20288" y="3573016"/>
            <a:ext cx="8640961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/>
              <a:t>У </a:t>
            </a:r>
            <a:r>
              <a:rPr lang="ru-RU" sz="2000" dirty="0" err="1"/>
              <a:t>разі</a:t>
            </a:r>
            <a:r>
              <a:rPr lang="ru-RU" sz="2000" dirty="0"/>
              <a:t> </a:t>
            </a:r>
            <a:r>
              <a:rPr lang="ru-RU" sz="2000" dirty="0" err="1"/>
              <a:t>невиконання</a:t>
            </a:r>
            <a:r>
              <a:rPr lang="ru-RU" sz="2000" dirty="0"/>
              <a:t> </a:t>
            </a:r>
            <a:r>
              <a:rPr lang="ru-RU" sz="2000" dirty="0" err="1"/>
              <a:t>власником</a:t>
            </a:r>
            <a:r>
              <a:rPr lang="ru-RU" sz="2000" dirty="0"/>
              <a:t> </a:t>
            </a:r>
            <a:r>
              <a:rPr lang="ru-RU" sz="2000" dirty="0" err="1"/>
              <a:t>або</a:t>
            </a:r>
            <a:r>
              <a:rPr lang="ru-RU" sz="2000" dirty="0"/>
              <a:t> </a:t>
            </a:r>
            <a:r>
              <a:rPr lang="ru-RU" sz="2000" dirty="0" err="1"/>
              <a:t>уповноваженим</a:t>
            </a:r>
            <a:r>
              <a:rPr lang="ru-RU" sz="2000" dirty="0"/>
              <a:t> ним органом </a:t>
            </a:r>
            <a:r>
              <a:rPr lang="ru-RU" sz="2000" dirty="0" err="1"/>
              <a:t>рішення</a:t>
            </a:r>
            <a:r>
              <a:rPr lang="ru-RU" sz="2000" dirty="0"/>
              <a:t> КТС у </a:t>
            </a:r>
            <a:r>
              <a:rPr lang="ru-RU" sz="2000" dirty="0" err="1"/>
              <a:t>встановлений</a:t>
            </a:r>
            <a:r>
              <a:rPr lang="ru-RU" sz="2000" dirty="0"/>
              <a:t> строк, КТС </a:t>
            </a:r>
            <a:r>
              <a:rPr lang="ru-RU" sz="2000" dirty="0" err="1"/>
              <a:t>видає</a:t>
            </a:r>
            <a:r>
              <a:rPr lang="ru-RU" sz="2000" dirty="0"/>
              <a:t> </a:t>
            </a:r>
            <a:r>
              <a:rPr lang="ru-RU" sz="2000" dirty="0" err="1"/>
              <a:t>працівникові</a:t>
            </a:r>
            <a:r>
              <a:rPr lang="ru-RU" sz="2000" dirty="0"/>
              <a:t> </a:t>
            </a:r>
            <a:r>
              <a:rPr lang="ru-RU" sz="2000" dirty="0" err="1"/>
              <a:t>посвідчення</a:t>
            </a:r>
            <a:r>
              <a:rPr lang="ru-RU" sz="2000" dirty="0"/>
              <a:t>, </a:t>
            </a:r>
            <a:r>
              <a:rPr lang="ru-RU" sz="2000" dirty="0" err="1"/>
              <a:t>що</a:t>
            </a:r>
            <a:r>
              <a:rPr lang="ru-RU" sz="2000" dirty="0"/>
              <a:t> </a:t>
            </a:r>
            <a:r>
              <a:rPr lang="ru-RU" sz="2000" dirty="0" err="1"/>
              <a:t>має</a:t>
            </a:r>
            <a:r>
              <a:rPr lang="ru-RU" sz="2000" dirty="0"/>
              <a:t> силу </a:t>
            </a:r>
            <a:r>
              <a:rPr lang="ru-RU" sz="2000" dirty="0" err="1"/>
              <a:t>виконавчого</a:t>
            </a:r>
            <a:r>
              <a:rPr lang="ru-RU" sz="2000" dirty="0"/>
              <a:t> листа 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4543378" y="3140968"/>
            <a:ext cx="0" cy="43204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9" y="4768162"/>
            <a:ext cx="3528392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825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116632"/>
            <a:ext cx="7577137" cy="1143000"/>
          </a:xfrm>
        </p:spPr>
        <p:txBody>
          <a:bodyPr/>
          <a:lstStyle/>
          <a:p>
            <a:pPr marL="0" indent="0" algn="l">
              <a:buNone/>
            </a:pPr>
            <a:r>
              <a:rPr lang="ru-RU" sz="3600" dirty="0"/>
              <a:t>3.Судовий порядок </a:t>
            </a:r>
            <a:r>
              <a:rPr lang="ru-RU" sz="3600" dirty="0" err="1"/>
              <a:t>розгляду</a:t>
            </a:r>
            <a:r>
              <a:rPr lang="ru-RU" sz="3600" dirty="0"/>
              <a:t> </a:t>
            </a:r>
            <a:r>
              <a:rPr lang="ru-RU" sz="3600" dirty="0" err="1"/>
              <a:t>трудових</a:t>
            </a:r>
            <a:r>
              <a:rPr lang="ru-RU" sz="3600" dirty="0"/>
              <a:t> </a:t>
            </a:r>
            <a:r>
              <a:rPr lang="ru-RU" sz="3600" dirty="0" err="1"/>
              <a:t>спорів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1628800"/>
            <a:ext cx="8856984" cy="4032448"/>
          </a:xfrm>
          <a:ln>
            <a:solidFill>
              <a:srgbClr val="C00000"/>
            </a:solidFill>
          </a:ln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uk-UA" dirty="0"/>
              <a:t> Відповідно до ст. 124 Конституції України правосуддя в Україні здійснюється виключно судами. </a:t>
            </a:r>
            <a:endParaRPr lang="uk-UA" dirty="0" smtClean="0"/>
          </a:p>
          <a:p>
            <a:pPr>
              <a:buFont typeface="Wingdings" pitchFamily="2" charset="2"/>
              <a:buChar char="q"/>
            </a:pPr>
            <a:r>
              <a:rPr lang="uk-UA" dirty="0" smtClean="0"/>
              <a:t>Делегування </a:t>
            </a:r>
            <a:r>
              <a:rPr lang="uk-UA" dirty="0"/>
              <a:t>функцій судів, а також привласнення цих функцій іншими органами чи посадовими особами  не допускаються. </a:t>
            </a:r>
            <a:endParaRPr lang="uk-UA" dirty="0" smtClean="0"/>
          </a:p>
          <a:p>
            <a:pPr>
              <a:buFont typeface="Wingdings" pitchFamily="2" charset="2"/>
              <a:buChar char="q"/>
            </a:pPr>
            <a:r>
              <a:rPr lang="uk-UA" dirty="0" smtClean="0"/>
              <a:t>Юрисдикція </a:t>
            </a:r>
            <a:r>
              <a:rPr lang="uk-UA" dirty="0"/>
              <a:t>судів поширюється на всі правовідносини, що виникають у державі (в т.ч. і на правовідносини, що виникають з індивідуальних трудових спорів</a:t>
            </a:r>
            <a:r>
              <a:rPr lang="uk-UA" dirty="0" smtClean="0"/>
              <a:t>).</a:t>
            </a:r>
          </a:p>
          <a:p>
            <a:pPr>
              <a:buFont typeface="Wingdings" pitchFamily="2" charset="2"/>
              <a:buChar char="q"/>
            </a:pPr>
            <a:r>
              <a:rPr lang="uk-UA" dirty="0" smtClean="0"/>
              <a:t> </a:t>
            </a:r>
            <a:r>
              <a:rPr lang="uk-UA" dirty="0"/>
              <a:t>Суд не вправі відмовити особі в прийнятті позовної заяви лише з тієї підстави, що її вимоги можуть бути розглянуті в передбаченому законом досудовому порядку.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137" y="0"/>
            <a:ext cx="1566863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5877272"/>
            <a:ext cx="2736304" cy="980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657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951241"/>
            <a:ext cx="8208912" cy="91440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err="1"/>
              <a:t>Відповідно</a:t>
            </a:r>
            <a:r>
              <a:rPr lang="ru-RU" sz="2800" dirty="0"/>
              <a:t> до ст. 231 </a:t>
            </a:r>
            <a:r>
              <a:rPr lang="ru-RU" sz="2800" dirty="0" err="1"/>
              <a:t>КЗпП</a:t>
            </a:r>
            <a:r>
              <a:rPr lang="ru-RU" sz="2800" dirty="0"/>
              <a:t>, у </a:t>
            </a:r>
            <a:r>
              <a:rPr lang="ru-RU" sz="2800" dirty="0" err="1"/>
              <a:t>місцевих</a:t>
            </a:r>
            <a:r>
              <a:rPr lang="ru-RU" sz="2800" dirty="0"/>
              <a:t> судах </a:t>
            </a:r>
            <a:r>
              <a:rPr lang="ru-RU" sz="2800" dirty="0" err="1"/>
              <a:t>розглядаються</a:t>
            </a:r>
            <a:r>
              <a:rPr lang="ru-RU" sz="2800" dirty="0"/>
              <a:t> трудові спори за </a:t>
            </a:r>
            <a:r>
              <a:rPr lang="ru-RU" sz="2800" dirty="0" err="1"/>
              <a:t>заявами</a:t>
            </a:r>
            <a:r>
              <a:rPr lang="ru-RU" sz="2800" dirty="0"/>
              <a:t>:</a:t>
            </a:r>
          </a:p>
        </p:txBody>
      </p:sp>
      <p:sp>
        <p:nvSpPr>
          <p:cNvPr id="5" name="Стрелка вниз 4"/>
          <p:cNvSpPr/>
          <p:nvPr/>
        </p:nvSpPr>
        <p:spPr>
          <a:xfrm>
            <a:off x="1629384" y="1893183"/>
            <a:ext cx="484632" cy="489204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7174448" y="1893183"/>
            <a:ext cx="484632" cy="489204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79512" y="2452246"/>
            <a:ext cx="3384376" cy="230832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err="1"/>
              <a:t>працівника</a:t>
            </a:r>
            <a:r>
              <a:rPr lang="ru-RU" sz="2400" dirty="0"/>
              <a:t> </a:t>
            </a:r>
            <a:r>
              <a:rPr lang="ru-RU" sz="2400" dirty="0" err="1"/>
              <a:t>чи</a:t>
            </a:r>
            <a:r>
              <a:rPr lang="ru-RU" sz="2400" dirty="0"/>
              <a:t> </a:t>
            </a:r>
            <a:r>
              <a:rPr lang="ru-RU" sz="2400" dirty="0" err="1"/>
              <a:t>власника</a:t>
            </a:r>
            <a:r>
              <a:rPr lang="ru-RU" sz="2400" dirty="0"/>
              <a:t>, коли вони не </a:t>
            </a:r>
            <a:r>
              <a:rPr lang="ru-RU" sz="2400" dirty="0" err="1"/>
              <a:t>згодні</a:t>
            </a:r>
            <a:r>
              <a:rPr lang="ru-RU" sz="2400" dirty="0"/>
              <a:t> з </a:t>
            </a:r>
            <a:r>
              <a:rPr lang="ru-RU" sz="2400" dirty="0" err="1"/>
              <a:t>рішенням</a:t>
            </a:r>
            <a:r>
              <a:rPr lang="ru-RU" sz="2400" dirty="0"/>
              <a:t> КТС </a:t>
            </a:r>
            <a:r>
              <a:rPr lang="ru-RU" sz="2400" dirty="0" err="1"/>
              <a:t>підприємства</a:t>
            </a:r>
            <a:r>
              <a:rPr lang="ru-RU" sz="2400" dirty="0"/>
              <a:t>, установи, </a:t>
            </a:r>
            <a:r>
              <a:rPr lang="ru-RU" sz="2400" dirty="0" err="1"/>
              <a:t>організації</a:t>
            </a:r>
            <a:r>
              <a:rPr lang="ru-RU" sz="2400" dirty="0"/>
              <a:t>, </a:t>
            </a:r>
            <a:r>
              <a:rPr lang="ru-RU" sz="2400" dirty="0" err="1" smtClean="0"/>
              <a:t>підрозділу</a:t>
            </a:r>
            <a:endParaRPr lang="ru-RU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762354" y="2452246"/>
            <a:ext cx="3213434" cy="193899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/>
              <a:t>прокурора, </a:t>
            </a:r>
            <a:r>
              <a:rPr lang="ru-RU" sz="2400" dirty="0" err="1"/>
              <a:t>якщо</a:t>
            </a:r>
            <a:r>
              <a:rPr lang="ru-RU" sz="2400" dirty="0"/>
              <a:t> </a:t>
            </a:r>
            <a:r>
              <a:rPr lang="ru-RU" sz="2400" dirty="0" err="1"/>
              <a:t>він</a:t>
            </a:r>
            <a:r>
              <a:rPr lang="ru-RU" sz="2400" dirty="0"/>
              <a:t> </a:t>
            </a:r>
            <a:r>
              <a:rPr lang="ru-RU" sz="2400" dirty="0" err="1"/>
              <a:t>вважає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рішення</a:t>
            </a:r>
            <a:r>
              <a:rPr lang="ru-RU" sz="2400" dirty="0"/>
              <a:t> КТС </a:t>
            </a:r>
            <a:r>
              <a:rPr lang="ru-RU" sz="2400" dirty="0" err="1"/>
              <a:t>суперечить</a:t>
            </a:r>
            <a:r>
              <a:rPr lang="ru-RU" sz="2400" dirty="0"/>
              <a:t> чинному </a:t>
            </a:r>
            <a:r>
              <a:rPr lang="ru-RU" sz="2400" dirty="0" err="1"/>
              <a:t>законодавству</a:t>
            </a:r>
            <a:endParaRPr lang="ru-RU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876" y="-29834"/>
            <a:ext cx="1566863" cy="86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815846"/>
            <a:ext cx="3960440" cy="2060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517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-16961"/>
            <a:ext cx="1691680" cy="953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686800" y="7029400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98167" y="3789040"/>
            <a:ext cx="7200800" cy="707886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err="1"/>
              <a:t>працівників</a:t>
            </a:r>
            <a:r>
              <a:rPr lang="ru-RU" sz="2000" dirty="0"/>
              <a:t> </a:t>
            </a:r>
            <a:r>
              <a:rPr lang="ru-RU" sz="2000" dirty="0" err="1"/>
              <a:t>підприємств</a:t>
            </a:r>
            <a:r>
              <a:rPr lang="ru-RU" sz="2000" dirty="0"/>
              <a:t>, </a:t>
            </a:r>
            <a:r>
              <a:rPr lang="ru-RU" sz="2000" dirty="0" err="1"/>
              <a:t>установ</a:t>
            </a:r>
            <a:r>
              <a:rPr lang="ru-RU" sz="2000" dirty="0"/>
              <a:t>, </a:t>
            </a:r>
            <a:r>
              <a:rPr lang="ru-RU" sz="2000" dirty="0" err="1"/>
              <a:t>організацій</a:t>
            </a:r>
            <a:r>
              <a:rPr lang="ru-RU" sz="2000" dirty="0"/>
              <a:t>, де КТС не </a:t>
            </a:r>
            <a:r>
              <a:rPr lang="ru-RU" sz="2000" dirty="0" err="1"/>
              <a:t>обираються</a:t>
            </a:r>
            <a:endParaRPr lang="ru-RU" sz="2000" dirty="0"/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3995936" y="2136772"/>
            <a:ext cx="0" cy="4572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12955" y="4797152"/>
            <a:ext cx="7200801" cy="1631216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err="1"/>
              <a:t>працівників</a:t>
            </a:r>
            <a:r>
              <a:rPr lang="ru-RU" sz="2000" dirty="0"/>
              <a:t> про </a:t>
            </a:r>
            <a:r>
              <a:rPr lang="ru-RU" sz="2000" dirty="0" err="1"/>
              <a:t>поновлення</a:t>
            </a:r>
            <a:r>
              <a:rPr lang="ru-RU" sz="2000" dirty="0"/>
              <a:t> на </a:t>
            </a:r>
            <a:r>
              <a:rPr lang="ru-RU" sz="2000" dirty="0" err="1"/>
              <a:t>роботі</a:t>
            </a:r>
            <a:r>
              <a:rPr lang="ru-RU" sz="2000" dirty="0"/>
              <a:t> </a:t>
            </a:r>
            <a:r>
              <a:rPr lang="ru-RU" sz="2000" dirty="0" err="1"/>
              <a:t>незалежно</a:t>
            </a:r>
            <a:r>
              <a:rPr lang="ru-RU" sz="2000" dirty="0"/>
              <a:t> </a:t>
            </a:r>
            <a:r>
              <a:rPr lang="ru-RU" sz="2000" dirty="0" err="1"/>
              <a:t>від</a:t>
            </a:r>
            <a:r>
              <a:rPr lang="ru-RU" sz="2000" dirty="0"/>
              <a:t> </a:t>
            </a:r>
            <a:r>
              <a:rPr lang="ru-RU" sz="2000" dirty="0" err="1"/>
              <a:t>підстав</a:t>
            </a:r>
            <a:r>
              <a:rPr lang="ru-RU" sz="2000" dirty="0"/>
              <a:t> </a:t>
            </a:r>
            <a:r>
              <a:rPr lang="ru-RU" sz="2000" dirty="0" err="1"/>
              <a:t>припинення</a:t>
            </a:r>
            <a:r>
              <a:rPr lang="ru-RU" sz="2000" dirty="0"/>
              <a:t> трудового договору, </a:t>
            </a:r>
            <a:r>
              <a:rPr lang="ru-RU" sz="2000" dirty="0" err="1"/>
              <a:t>зміну</a:t>
            </a:r>
            <a:r>
              <a:rPr lang="ru-RU" sz="2000" dirty="0"/>
              <a:t> </a:t>
            </a:r>
            <a:r>
              <a:rPr lang="ru-RU" sz="2000" dirty="0" err="1"/>
              <a:t>дати</a:t>
            </a:r>
            <a:r>
              <a:rPr lang="ru-RU" sz="2000" dirty="0"/>
              <a:t> і </a:t>
            </a:r>
            <a:r>
              <a:rPr lang="ru-RU" sz="2000" dirty="0" err="1"/>
              <a:t>формулювання</a:t>
            </a:r>
            <a:r>
              <a:rPr lang="ru-RU" sz="2000" dirty="0"/>
              <a:t> причини </a:t>
            </a:r>
            <a:r>
              <a:rPr lang="ru-RU" sz="2000" dirty="0" err="1"/>
              <a:t>звільнення</a:t>
            </a:r>
            <a:r>
              <a:rPr lang="ru-RU" sz="2000" dirty="0"/>
              <a:t>, оплату за час </a:t>
            </a:r>
            <a:r>
              <a:rPr lang="ru-RU" sz="2000" dirty="0" err="1"/>
              <a:t>вимушеного</a:t>
            </a:r>
            <a:r>
              <a:rPr lang="ru-RU" sz="2000" dirty="0"/>
              <a:t> прогулу </a:t>
            </a:r>
            <a:r>
              <a:rPr lang="ru-RU" sz="2000" dirty="0" err="1"/>
              <a:t>або</a:t>
            </a:r>
            <a:r>
              <a:rPr lang="ru-RU" sz="2000" dirty="0"/>
              <a:t> </a:t>
            </a:r>
            <a:r>
              <a:rPr lang="ru-RU" sz="2000" dirty="0" err="1"/>
              <a:t>виконання</a:t>
            </a:r>
            <a:r>
              <a:rPr lang="ru-RU" sz="2000" dirty="0"/>
              <a:t> </a:t>
            </a:r>
            <a:r>
              <a:rPr lang="ru-RU" sz="2000" dirty="0" err="1"/>
              <a:t>нижче</a:t>
            </a:r>
            <a:r>
              <a:rPr lang="ru-RU" sz="2000" dirty="0"/>
              <a:t> </a:t>
            </a:r>
            <a:r>
              <a:rPr lang="ru-RU" sz="2000" dirty="0" err="1"/>
              <a:t>оплачуваної</a:t>
            </a:r>
            <a:r>
              <a:rPr lang="ru-RU" sz="2000" dirty="0"/>
              <a:t> </a:t>
            </a:r>
            <a:r>
              <a:rPr lang="ru-RU" sz="2000" dirty="0" err="1"/>
              <a:t>роботи</a:t>
            </a:r>
            <a:endParaRPr lang="ru-RU" sz="2000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8298160" y="3057058"/>
            <a:ext cx="0" cy="380094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7359425" y="3057058"/>
            <a:ext cx="93873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158623" y="936443"/>
            <a:ext cx="7200801" cy="124671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У ст. 232 </a:t>
            </a:r>
            <a:r>
              <a:rPr lang="ru-RU" sz="2400" dirty="0" err="1"/>
              <a:t>КЗпП</a:t>
            </a:r>
            <a:r>
              <a:rPr lang="ru-RU" sz="2400" dirty="0"/>
              <a:t> </a:t>
            </a:r>
            <a:r>
              <a:rPr lang="ru-RU" sz="2400" dirty="0" err="1"/>
              <a:t>передбачено</a:t>
            </a:r>
            <a:r>
              <a:rPr lang="ru-RU" sz="2400" dirty="0"/>
              <a:t> </a:t>
            </a:r>
            <a:r>
              <a:rPr lang="ru-RU" sz="2400" dirty="0" err="1"/>
              <a:t>перелік</a:t>
            </a:r>
            <a:r>
              <a:rPr lang="ru-RU" sz="2400" dirty="0"/>
              <a:t> </a:t>
            </a:r>
            <a:r>
              <a:rPr lang="ru-RU" sz="2400" dirty="0" err="1"/>
              <a:t>індивідуальних</a:t>
            </a:r>
            <a:r>
              <a:rPr lang="ru-RU" sz="2400" dirty="0"/>
              <a:t> </a:t>
            </a:r>
            <a:r>
              <a:rPr lang="ru-RU" sz="2400" dirty="0" err="1"/>
              <a:t>трудових</a:t>
            </a:r>
            <a:r>
              <a:rPr lang="ru-RU" sz="2400" dirty="0"/>
              <a:t> </a:t>
            </a:r>
            <a:r>
              <a:rPr lang="ru-RU" sz="2400" dirty="0" err="1"/>
              <a:t>спорів</a:t>
            </a:r>
            <a:r>
              <a:rPr lang="ru-RU" sz="2400" dirty="0"/>
              <a:t>, </a:t>
            </a:r>
            <a:r>
              <a:rPr lang="ru-RU" sz="2400" dirty="0" err="1"/>
              <a:t>які</a:t>
            </a:r>
            <a:r>
              <a:rPr lang="ru-RU" sz="2400" dirty="0"/>
              <a:t> </a:t>
            </a:r>
            <a:r>
              <a:rPr lang="ru-RU" sz="2400" dirty="0" err="1"/>
              <a:t>можуть</a:t>
            </a:r>
            <a:r>
              <a:rPr lang="ru-RU" sz="2400" dirty="0"/>
              <a:t> </a:t>
            </a:r>
            <a:r>
              <a:rPr lang="ru-RU" sz="2400" dirty="0" err="1"/>
              <a:t>розглядатися</a:t>
            </a:r>
            <a:r>
              <a:rPr lang="ru-RU" sz="2400" dirty="0"/>
              <a:t> </a:t>
            </a:r>
            <a:r>
              <a:rPr lang="ru-RU" sz="2400" dirty="0" err="1"/>
              <a:t>тільки</a:t>
            </a:r>
            <a:r>
              <a:rPr lang="ru-RU" sz="2400" dirty="0"/>
              <a:t> в судах.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58622" y="2599858"/>
            <a:ext cx="7200801" cy="9144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/>
              <a:t>Безпосередньо</a:t>
            </a:r>
            <a:r>
              <a:rPr lang="ru-RU" sz="2400" dirty="0"/>
              <a:t> в </a:t>
            </a:r>
            <a:r>
              <a:rPr lang="ru-RU" sz="2400" dirty="0" err="1"/>
              <a:t>місцевих</a:t>
            </a:r>
            <a:r>
              <a:rPr lang="ru-RU" sz="2400" dirty="0"/>
              <a:t> судах </a:t>
            </a:r>
            <a:r>
              <a:rPr lang="ru-RU" sz="2400" dirty="0" err="1"/>
              <a:t>розглядаються</a:t>
            </a:r>
            <a:r>
              <a:rPr lang="ru-RU" sz="2400" dirty="0"/>
              <a:t> трудові спори за </a:t>
            </a:r>
            <a:r>
              <a:rPr lang="ru-RU" sz="2400" dirty="0" err="1"/>
              <a:t>заявами</a:t>
            </a:r>
            <a:r>
              <a:rPr lang="ru-RU" sz="2400" dirty="0"/>
              <a:t>:</a:t>
            </a:r>
          </a:p>
        </p:txBody>
      </p:sp>
      <p:cxnSp>
        <p:nvCxnSpPr>
          <p:cNvPr id="21" name="Прямая со стрелкой 20"/>
          <p:cNvCxnSpPr/>
          <p:nvPr/>
        </p:nvCxnSpPr>
        <p:spPr>
          <a:xfrm flipH="1">
            <a:off x="7598967" y="5373216"/>
            <a:ext cx="708819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endCxn id="5" idx="3"/>
          </p:cNvCxnSpPr>
          <p:nvPr/>
        </p:nvCxnSpPr>
        <p:spPr>
          <a:xfrm flipH="1">
            <a:off x="7598967" y="4142983"/>
            <a:ext cx="699193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562" y="1163686"/>
            <a:ext cx="1225897" cy="1390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3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0409" y="188640"/>
            <a:ext cx="8496945" cy="3477875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err="1" smtClean="0"/>
              <a:t>керівника</a:t>
            </a:r>
            <a:r>
              <a:rPr lang="ru-RU" sz="2000" dirty="0" smtClean="0"/>
              <a:t> </a:t>
            </a:r>
            <a:r>
              <a:rPr lang="ru-RU" sz="2000" dirty="0" err="1" smtClean="0"/>
              <a:t>підприємства</a:t>
            </a:r>
            <a:r>
              <a:rPr lang="ru-RU" sz="2000" dirty="0" smtClean="0"/>
              <a:t>, </a:t>
            </a:r>
            <a:r>
              <a:rPr lang="ru-RU" sz="2000" dirty="0" err="1" smtClean="0"/>
              <a:t>його</a:t>
            </a:r>
            <a:r>
              <a:rPr lang="ru-RU" sz="2000" dirty="0" smtClean="0"/>
              <a:t> </a:t>
            </a:r>
            <a:r>
              <a:rPr lang="ru-RU" sz="2000" dirty="0" err="1"/>
              <a:t>заступників</a:t>
            </a:r>
            <a:r>
              <a:rPr lang="ru-RU" sz="2000" dirty="0"/>
              <a:t>, головного бухгалтера </a:t>
            </a:r>
            <a:r>
              <a:rPr lang="ru-RU" sz="2000" dirty="0" err="1"/>
              <a:t>підприємства</a:t>
            </a:r>
            <a:r>
              <a:rPr lang="ru-RU" sz="2000" dirty="0"/>
              <a:t>, </a:t>
            </a:r>
            <a:r>
              <a:rPr lang="ru-RU" sz="2000" dirty="0" err="1"/>
              <a:t>його</a:t>
            </a:r>
            <a:r>
              <a:rPr lang="ru-RU" sz="2000" dirty="0"/>
              <a:t> </a:t>
            </a:r>
            <a:r>
              <a:rPr lang="ru-RU" sz="2000" dirty="0" err="1"/>
              <a:t>заступників</a:t>
            </a:r>
            <a:r>
              <a:rPr lang="ru-RU" sz="2000" dirty="0"/>
              <a:t>, а </a:t>
            </a:r>
            <a:r>
              <a:rPr lang="ru-RU" sz="2000" dirty="0" err="1"/>
              <a:t>також</a:t>
            </a:r>
            <a:r>
              <a:rPr lang="ru-RU" sz="2000" dirty="0"/>
              <a:t> </a:t>
            </a:r>
            <a:r>
              <a:rPr lang="ru-RU" sz="2000" dirty="0" err="1"/>
              <a:t>службових</a:t>
            </a:r>
            <a:r>
              <a:rPr lang="ru-RU" sz="2000" dirty="0"/>
              <a:t> </a:t>
            </a:r>
            <a:r>
              <a:rPr lang="ru-RU" sz="2000" dirty="0" err="1"/>
              <a:t>осіб</a:t>
            </a:r>
            <a:r>
              <a:rPr lang="ru-RU" sz="2000" dirty="0"/>
              <a:t> </a:t>
            </a:r>
            <a:r>
              <a:rPr lang="ru-RU" sz="2000" dirty="0" err="1"/>
              <a:t>митних</a:t>
            </a:r>
            <a:r>
              <a:rPr lang="ru-RU" sz="2000" dirty="0"/>
              <a:t> </a:t>
            </a:r>
            <a:r>
              <a:rPr lang="ru-RU" sz="2000" dirty="0" err="1"/>
              <a:t>органів</a:t>
            </a:r>
            <a:r>
              <a:rPr lang="ru-RU" sz="2000" dirty="0"/>
              <a:t>, </a:t>
            </a:r>
            <a:r>
              <a:rPr lang="ru-RU" sz="2000" dirty="0" err="1"/>
              <a:t>державних</a:t>
            </a:r>
            <a:r>
              <a:rPr lang="ru-RU" sz="2000" dirty="0"/>
              <a:t> </a:t>
            </a:r>
            <a:r>
              <a:rPr lang="ru-RU" sz="2000" dirty="0" err="1"/>
              <a:t>податкових</a:t>
            </a:r>
            <a:r>
              <a:rPr lang="ru-RU" sz="2000" dirty="0"/>
              <a:t> </a:t>
            </a:r>
            <a:r>
              <a:rPr lang="ru-RU" sz="2000" dirty="0" err="1"/>
              <a:t>інспекцій</a:t>
            </a:r>
            <a:r>
              <a:rPr lang="ru-RU" sz="2000" dirty="0"/>
              <a:t>, </a:t>
            </a:r>
            <a:r>
              <a:rPr lang="ru-RU" sz="2000" dirty="0" err="1"/>
              <a:t>яким</a:t>
            </a:r>
            <a:r>
              <a:rPr lang="ru-RU" sz="2000" dirty="0"/>
              <a:t> </a:t>
            </a:r>
            <a:r>
              <a:rPr lang="ru-RU" sz="2000" dirty="0" err="1"/>
              <a:t>присвоєно</a:t>
            </a:r>
            <a:r>
              <a:rPr lang="ru-RU" sz="2000" dirty="0"/>
              <a:t> </a:t>
            </a:r>
            <a:r>
              <a:rPr lang="ru-RU" sz="2000" dirty="0" err="1"/>
              <a:t>персональні</a:t>
            </a:r>
            <a:r>
              <a:rPr lang="ru-RU" sz="2000" dirty="0"/>
              <a:t> </a:t>
            </a:r>
            <a:r>
              <a:rPr lang="ru-RU" sz="2000" dirty="0" err="1"/>
              <a:t>звання</a:t>
            </a:r>
            <a:r>
              <a:rPr lang="ru-RU" sz="2000" dirty="0"/>
              <a:t>, і </a:t>
            </a:r>
            <a:r>
              <a:rPr lang="ru-RU" sz="2000" dirty="0" err="1"/>
              <a:t>службових</a:t>
            </a:r>
            <a:r>
              <a:rPr lang="ru-RU" sz="2000" dirty="0"/>
              <a:t> </a:t>
            </a:r>
            <a:r>
              <a:rPr lang="ru-RU" sz="2000" dirty="0" err="1"/>
              <a:t>осіб</a:t>
            </a:r>
            <a:r>
              <a:rPr lang="ru-RU" sz="2000" dirty="0"/>
              <a:t> </a:t>
            </a:r>
            <a:r>
              <a:rPr lang="ru-RU" sz="2000" dirty="0" err="1"/>
              <a:t>державної</a:t>
            </a:r>
            <a:r>
              <a:rPr lang="ru-RU" sz="2000" dirty="0"/>
              <a:t> контрольно-</a:t>
            </a:r>
            <a:r>
              <a:rPr lang="ru-RU" sz="2000" dirty="0" err="1"/>
              <a:t>ревізійної</a:t>
            </a:r>
            <a:r>
              <a:rPr lang="ru-RU" sz="2000" dirty="0"/>
              <a:t> </a:t>
            </a:r>
            <a:r>
              <a:rPr lang="ru-RU" sz="2000" dirty="0" err="1"/>
              <a:t>служби</a:t>
            </a:r>
            <a:r>
              <a:rPr lang="ru-RU" sz="2000" dirty="0"/>
              <a:t> та </a:t>
            </a:r>
            <a:r>
              <a:rPr lang="ru-RU" sz="2000" dirty="0" err="1"/>
              <a:t>органів</a:t>
            </a:r>
            <a:r>
              <a:rPr lang="ru-RU" sz="2000" dirty="0"/>
              <a:t> державного контролю за </a:t>
            </a:r>
            <a:r>
              <a:rPr lang="ru-RU" sz="2000" dirty="0" err="1"/>
              <a:t>цінами</a:t>
            </a:r>
            <a:r>
              <a:rPr lang="ru-RU" sz="2000" dirty="0"/>
              <a:t>; </a:t>
            </a:r>
            <a:r>
              <a:rPr lang="ru-RU" sz="2000" dirty="0" err="1"/>
              <a:t>керівних</a:t>
            </a:r>
            <a:r>
              <a:rPr lang="ru-RU" sz="2000" dirty="0"/>
              <a:t> </a:t>
            </a:r>
            <a:r>
              <a:rPr lang="ru-RU" sz="2000" dirty="0" err="1"/>
              <a:t>працівників</a:t>
            </a:r>
            <a:r>
              <a:rPr lang="ru-RU" sz="2000" dirty="0"/>
              <a:t>, </a:t>
            </a:r>
            <a:r>
              <a:rPr lang="ru-RU" sz="2000" dirty="0" err="1"/>
              <a:t>які</a:t>
            </a:r>
            <a:r>
              <a:rPr lang="ru-RU" sz="2000" dirty="0"/>
              <a:t> </a:t>
            </a:r>
            <a:r>
              <a:rPr lang="ru-RU" sz="2000" dirty="0" err="1"/>
              <a:t>обираються</a:t>
            </a:r>
            <a:r>
              <a:rPr lang="ru-RU" sz="2000" dirty="0"/>
              <a:t>, </a:t>
            </a:r>
            <a:r>
              <a:rPr lang="ru-RU" sz="2000" dirty="0" err="1"/>
              <a:t>затверджуються</a:t>
            </a:r>
            <a:r>
              <a:rPr lang="ru-RU" sz="2000" dirty="0"/>
              <a:t> </a:t>
            </a:r>
            <a:r>
              <a:rPr lang="ru-RU" sz="2000" dirty="0" err="1"/>
              <a:t>або</a:t>
            </a:r>
            <a:r>
              <a:rPr lang="ru-RU" sz="2000" dirty="0"/>
              <a:t> </a:t>
            </a:r>
            <a:r>
              <a:rPr lang="ru-RU" sz="2000" dirty="0" err="1"/>
              <a:t>призначаються</a:t>
            </a:r>
            <a:r>
              <a:rPr lang="ru-RU" sz="2000" dirty="0"/>
              <a:t> на посади </a:t>
            </a:r>
            <a:r>
              <a:rPr lang="ru-RU" sz="2000" dirty="0" err="1"/>
              <a:t>державними</a:t>
            </a:r>
            <a:r>
              <a:rPr lang="ru-RU" sz="2000" dirty="0"/>
              <a:t> органами, органами </a:t>
            </a:r>
            <a:r>
              <a:rPr lang="ru-RU" sz="2000" dirty="0" err="1"/>
              <a:t>місцевого</a:t>
            </a:r>
            <a:r>
              <a:rPr lang="ru-RU" sz="2000" dirty="0"/>
              <a:t> </a:t>
            </a:r>
            <a:r>
              <a:rPr lang="ru-RU" sz="2000" dirty="0" err="1"/>
              <a:t>самоврядування</a:t>
            </a:r>
            <a:r>
              <a:rPr lang="ru-RU" sz="2000" dirty="0"/>
              <a:t>, </a:t>
            </a:r>
            <a:r>
              <a:rPr lang="ru-RU" sz="2000" dirty="0" err="1"/>
              <a:t>об’єднаннями</a:t>
            </a:r>
            <a:r>
              <a:rPr lang="ru-RU" sz="2000" dirty="0"/>
              <a:t> </a:t>
            </a:r>
            <a:r>
              <a:rPr lang="ru-RU" sz="2000" dirty="0" err="1"/>
              <a:t>громадян</a:t>
            </a:r>
            <a:r>
              <a:rPr lang="ru-RU" sz="2000" dirty="0"/>
              <a:t>, з </a:t>
            </a:r>
            <a:r>
              <a:rPr lang="ru-RU" sz="2000" dirty="0" err="1"/>
              <a:t>питань</a:t>
            </a:r>
            <a:r>
              <a:rPr lang="ru-RU" sz="2000" dirty="0"/>
              <a:t> </a:t>
            </a:r>
            <a:r>
              <a:rPr lang="ru-RU" sz="2000" dirty="0" err="1"/>
              <a:t>звільнення</a:t>
            </a:r>
            <a:r>
              <a:rPr lang="ru-RU" sz="2000" dirty="0"/>
              <a:t>, </a:t>
            </a:r>
            <a:r>
              <a:rPr lang="ru-RU" sz="2000" dirty="0" err="1"/>
              <a:t>зміни</a:t>
            </a:r>
            <a:r>
              <a:rPr lang="ru-RU" sz="2000" dirty="0"/>
              <a:t> </a:t>
            </a:r>
            <a:r>
              <a:rPr lang="ru-RU" sz="2000" dirty="0" err="1"/>
              <a:t>дати</a:t>
            </a:r>
            <a:r>
              <a:rPr lang="ru-RU" sz="2000" dirty="0"/>
              <a:t> і </a:t>
            </a:r>
            <a:r>
              <a:rPr lang="ru-RU" sz="2000" dirty="0" err="1"/>
              <a:t>формулювання</a:t>
            </a:r>
            <a:r>
              <a:rPr lang="ru-RU" sz="2000" dirty="0"/>
              <a:t> причини </a:t>
            </a:r>
            <a:r>
              <a:rPr lang="ru-RU" sz="2000" dirty="0" err="1"/>
              <a:t>звільнення</a:t>
            </a:r>
            <a:r>
              <a:rPr lang="ru-RU" sz="2000" dirty="0"/>
              <a:t>, </a:t>
            </a:r>
            <a:r>
              <a:rPr lang="ru-RU" sz="2000" dirty="0" err="1"/>
              <a:t>переведення</a:t>
            </a:r>
            <a:r>
              <a:rPr lang="ru-RU" sz="2000" dirty="0"/>
              <a:t> на </a:t>
            </a:r>
            <a:r>
              <a:rPr lang="ru-RU" sz="2000" dirty="0" err="1"/>
              <a:t>іншу</a:t>
            </a:r>
            <a:r>
              <a:rPr lang="ru-RU" sz="2000" dirty="0"/>
              <a:t> роботу, оплати за час </a:t>
            </a:r>
            <a:r>
              <a:rPr lang="ru-RU" sz="2000" dirty="0" err="1"/>
              <a:t>вимушеного</a:t>
            </a:r>
            <a:r>
              <a:rPr lang="ru-RU" sz="2000" dirty="0"/>
              <a:t> прогулу і </a:t>
            </a:r>
            <a:r>
              <a:rPr lang="ru-RU" sz="2000" dirty="0" err="1"/>
              <a:t>накладення</a:t>
            </a:r>
            <a:r>
              <a:rPr lang="ru-RU" sz="2000" dirty="0"/>
              <a:t> </a:t>
            </a:r>
            <a:r>
              <a:rPr lang="ru-RU" sz="2000" dirty="0" err="1"/>
              <a:t>дисциплінарних</a:t>
            </a:r>
            <a:r>
              <a:rPr lang="ru-RU" sz="2000" dirty="0"/>
              <a:t> </a:t>
            </a:r>
            <a:r>
              <a:rPr lang="ru-RU" sz="2000" dirty="0" err="1"/>
              <a:t>стягнень</a:t>
            </a:r>
            <a:endParaRPr lang="ru-RU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80409" y="3933056"/>
            <a:ext cx="8496945" cy="707886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err="1"/>
              <a:t>власника</a:t>
            </a:r>
            <a:r>
              <a:rPr lang="ru-RU" sz="2000" dirty="0"/>
              <a:t> про </a:t>
            </a:r>
            <a:r>
              <a:rPr lang="ru-RU" sz="2000" dirty="0" err="1"/>
              <a:t>відшкодування</a:t>
            </a:r>
            <a:r>
              <a:rPr lang="ru-RU" sz="2000" dirty="0"/>
              <a:t> </a:t>
            </a:r>
            <a:r>
              <a:rPr lang="ru-RU" sz="2000" dirty="0" err="1"/>
              <a:t>працівниками</a:t>
            </a:r>
            <a:r>
              <a:rPr lang="ru-RU" sz="2000" dirty="0"/>
              <a:t> </a:t>
            </a:r>
            <a:r>
              <a:rPr lang="ru-RU" sz="2000" dirty="0" err="1"/>
              <a:t>матеріальної</a:t>
            </a:r>
            <a:r>
              <a:rPr lang="ru-RU" sz="2000" dirty="0"/>
              <a:t> </a:t>
            </a:r>
            <a:r>
              <a:rPr lang="ru-RU" sz="2000" dirty="0" err="1"/>
              <a:t>шкоди</a:t>
            </a:r>
            <a:r>
              <a:rPr lang="ru-RU" sz="2000" dirty="0"/>
              <a:t>, </a:t>
            </a:r>
            <a:r>
              <a:rPr lang="ru-RU" sz="2000" dirty="0" err="1"/>
              <a:t>заподіяної</a:t>
            </a:r>
            <a:r>
              <a:rPr lang="ru-RU" sz="2000" dirty="0"/>
              <a:t> </a:t>
            </a:r>
            <a:r>
              <a:rPr lang="ru-RU" sz="2000" dirty="0" err="1"/>
              <a:t>підприємству</a:t>
            </a:r>
            <a:r>
              <a:rPr lang="ru-RU" sz="2000" dirty="0"/>
              <a:t>, </a:t>
            </a:r>
            <a:r>
              <a:rPr lang="ru-RU" sz="2000" dirty="0" err="1"/>
              <a:t>установі</a:t>
            </a:r>
            <a:r>
              <a:rPr lang="ru-RU" sz="2000" dirty="0"/>
              <a:t>, </a:t>
            </a:r>
            <a:r>
              <a:rPr lang="ru-RU" sz="2000" dirty="0" err="1"/>
              <a:t>організації</a:t>
            </a:r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180409" y="4725144"/>
            <a:ext cx="8496945" cy="1323439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 </a:t>
            </a:r>
            <a:r>
              <a:rPr lang="ru-RU" sz="2000" dirty="0" err="1"/>
              <a:t>працівників</a:t>
            </a:r>
            <a:r>
              <a:rPr lang="ru-RU" sz="2000" dirty="0"/>
              <a:t> у </a:t>
            </a:r>
            <a:r>
              <a:rPr lang="ru-RU" sz="2000" dirty="0" err="1"/>
              <a:t>питанні</a:t>
            </a:r>
            <a:r>
              <a:rPr lang="ru-RU" sz="2000" dirty="0"/>
              <a:t> </a:t>
            </a:r>
            <a:r>
              <a:rPr lang="ru-RU" sz="2000" dirty="0" err="1"/>
              <a:t>застосування</a:t>
            </a:r>
            <a:r>
              <a:rPr lang="ru-RU" sz="2000" dirty="0"/>
              <a:t> </a:t>
            </a:r>
            <a:r>
              <a:rPr lang="ru-RU" sz="2000" dirty="0" err="1"/>
              <a:t>законодавства</a:t>
            </a:r>
            <a:r>
              <a:rPr lang="ru-RU" sz="2000" dirty="0"/>
              <a:t> про </a:t>
            </a:r>
            <a:r>
              <a:rPr lang="ru-RU" sz="2000" dirty="0" err="1"/>
              <a:t>працю</a:t>
            </a:r>
            <a:r>
              <a:rPr lang="ru-RU" sz="2000" dirty="0"/>
              <a:t>, яке </a:t>
            </a:r>
            <a:r>
              <a:rPr lang="ru-RU" sz="2000" dirty="0" err="1"/>
              <a:t>відповідно</a:t>
            </a:r>
            <a:r>
              <a:rPr lang="ru-RU" sz="2000" dirty="0"/>
              <a:t> до чинного </a:t>
            </a:r>
            <a:r>
              <a:rPr lang="ru-RU" sz="2000" dirty="0" err="1"/>
              <a:t>законодавства</a:t>
            </a:r>
            <a:r>
              <a:rPr lang="ru-RU" sz="2000" dirty="0"/>
              <a:t> </a:t>
            </a:r>
            <a:r>
              <a:rPr lang="ru-RU" sz="2000" dirty="0" err="1"/>
              <a:t>попередньо</a:t>
            </a:r>
            <a:r>
              <a:rPr lang="ru-RU" sz="2000" dirty="0"/>
              <a:t> </a:t>
            </a:r>
            <a:r>
              <a:rPr lang="ru-RU" sz="2000" dirty="0" err="1"/>
              <a:t>було</a:t>
            </a:r>
            <a:r>
              <a:rPr lang="ru-RU" sz="2000" dirty="0"/>
              <a:t> </a:t>
            </a:r>
            <a:r>
              <a:rPr lang="ru-RU" sz="2000" dirty="0" err="1"/>
              <a:t>вирішено</a:t>
            </a:r>
            <a:r>
              <a:rPr lang="ru-RU" sz="2000" dirty="0"/>
              <a:t> </a:t>
            </a:r>
            <a:r>
              <a:rPr lang="ru-RU" sz="2000" dirty="0" err="1"/>
              <a:t>власником</a:t>
            </a:r>
            <a:r>
              <a:rPr lang="ru-RU" sz="2000" dirty="0"/>
              <a:t>  і </a:t>
            </a:r>
            <a:r>
              <a:rPr lang="ru-RU" sz="2000" dirty="0" err="1"/>
              <a:t>виборним</a:t>
            </a:r>
            <a:r>
              <a:rPr lang="ru-RU" sz="2000" dirty="0"/>
              <a:t> органом </a:t>
            </a:r>
            <a:r>
              <a:rPr lang="ru-RU" sz="2000" dirty="0" err="1"/>
              <a:t>первинної</a:t>
            </a:r>
            <a:r>
              <a:rPr lang="ru-RU" sz="2000" dirty="0"/>
              <a:t> </a:t>
            </a:r>
            <a:r>
              <a:rPr lang="ru-RU" sz="2000" dirty="0" err="1"/>
              <a:t>профспілкової</a:t>
            </a:r>
            <a:r>
              <a:rPr lang="ru-RU" sz="2000" dirty="0"/>
              <a:t> </a:t>
            </a:r>
            <a:r>
              <a:rPr lang="ru-RU" sz="2000" dirty="0" err="1"/>
              <a:t>організації</a:t>
            </a:r>
            <a:r>
              <a:rPr lang="ru-RU" sz="2000" dirty="0"/>
              <a:t> </a:t>
            </a:r>
            <a:r>
              <a:rPr lang="ru-RU" sz="2000" dirty="0" err="1"/>
              <a:t>підприємства</a:t>
            </a:r>
            <a:r>
              <a:rPr lang="ru-RU" sz="2000" dirty="0"/>
              <a:t> в межах </a:t>
            </a:r>
            <a:r>
              <a:rPr lang="ru-RU" sz="2000" dirty="0" err="1"/>
              <a:t>наданих</a:t>
            </a:r>
            <a:r>
              <a:rPr lang="ru-RU" sz="2000" dirty="0"/>
              <a:t> </a:t>
            </a:r>
            <a:r>
              <a:rPr lang="ru-RU" sz="2000" dirty="0" err="1"/>
              <a:t>їм</a:t>
            </a:r>
            <a:r>
              <a:rPr lang="ru-RU" sz="2000" dirty="0"/>
              <a:t> </a:t>
            </a:r>
            <a:r>
              <a:rPr lang="ru-RU" sz="2000" dirty="0" smtClean="0"/>
              <a:t>прав</a:t>
            </a:r>
            <a:endParaRPr lang="ru-RU" sz="2000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9089431" y="0"/>
            <a:ext cx="0" cy="587727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550" y="6237312"/>
            <a:ext cx="1695450" cy="6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Прямая со стрелкой 12"/>
          <p:cNvCxnSpPr/>
          <p:nvPr/>
        </p:nvCxnSpPr>
        <p:spPr>
          <a:xfrm flipH="1">
            <a:off x="8677354" y="873543"/>
            <a:ext cx="412077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 flipV="1">
            <a:off x="8635298" y="5229200"/>
            <a:ext cx="402096" cy="117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8677354" y="4149080"/>
            <a:ext cx="360040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76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7" y="764704"/>
            <a:ext cx="5976664" cy="1143000"/>
          </a:xfrm>
        </p:spPr>
        <p:txBody>
          <a:bodyPr/>
          <a:lstStyle/>
          <a:p>
            <a:pPr marL="0" indent="0" algn="ctr">
              <a:buNone/>
            </a:pPr>
            <a:r>
              <a:rPr lang="uk-UA" dirty="0" smtClean="0"/>
              <a:t>План: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1988840"/>
            <a:ext cx="8640960" cy="4536504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800" dirty="0" smtClean="0"/>
              <a:t>1.Трудові </a:t>
            </a:r>
            <a:r>
              <a:rPr lang="ru-RU" sz="2800" dirty="0"/>
              <a:t>спори: </a:t>
            </a:r>
            <a:r>
              <a:rPr lang="ru-RU" sz="2800" dirty="0" err="1"/>
              <a:t>поняття</a:t>
            </a:r>
            <a:r>
              <a:rPr lang="ru-RU" sz="2800" dirty="0"/>
              <a:t>, причини </a:t>
            </a:r>
            <a:r>
              <a:rPr lang="ru-RU" sz="2800" dirty="0" err="1"/>
              <a:t>виникнення</a:t>
            </a:r>
            <a:r>
              <a:rPr lang="ru-RU" sz="2800" dirty="0"/>
              <a:t> та </a:t>
            </a:r>
            <a:r>
              <a:rPr lang="ru-RU" sz="2800" dirty="0" err="1"/>
              <a:t>види</a:t>
            </a:r>
            <a:r>
              <a:rPr lang="ru-RU" sz="2800" dirty="0"/>
              <a:t>.</a:t>
            </a:r>
          </a:p>
          <a:p>
            <a:pPr marL="45720" indent="0">
              <a:buNone/>
            </a:pPr>
            <a:r>
              <a:rPr lang="ru-RU" sz="2800" dirty="0" smtClean="0"/>
              <a:t>2.Порядок </a:t>
            </a:r>
            <a:r>
              <a:rPr lang="ru-RU" sz="2800" dirty="0" err="1"/>
              <a:t>вирішення</a:t>
            </a:r>
            <a:r>
              <a:rPr lang="ru-RU" sz="2800" dirty="0"/>
              <a:t> </a:t>
            </a:r>
            <a:r>
              <a:rPr lang="ru-RU" sz="2800" dirty="0" err="1"/>
              <a:t>індивідуальних</a:t>
            </a:r>
            <a:r>
              <a:rPr lang="ru-RU" sz="2800" dirty="0"/>
              <a:t> </a:t>
            </a:r>
            <a:r>
              <a:rPr lang="ru-RU" sz="2800" dirty="0" err="1"/>
              <a:t>трудових</a:t>
            </a:r>
            <a:r>
              <a:rPr lang="ru-RU" sz="2800" dirty="0"/>
              <a:t> </a:t>
            </a:r>
            <a:r>
              <a:rPr lang="ru-RU" sz="2800" dirty="0" err="1"/>
              <a:t>спорів</a:t>
            </a:r>
            <a:r>
              <a:rPr lang="ru-RU" sz="2800" dirty="0"/>
              <a:t> у КТС.</a:t>
            </a:r>
          </a:p>
          <a:p>
            <a:pPr marL="45720" indent="0">
              <a:buNone/>
            </a:pPr>
            <a:r>
              <a:rPr lang="ru-RU" sz="2800" dirty="0" smtClean="0"/>
              <a:t>3.Судовий </a:t>
            </a:r>
            <a:r>
              <a:rPr lang="ru-RU" sz="2800" dirty="0"/>
              <a:t>порядок </a:t>
            </a:r>
            <a:r>
              <a:rPr lang="ru-RU" sz="2800" dirty="0" err="1"/>
              <a:t>розгляду</a:t>
            </a:r>
            <a:r>
              <a:rPr lang="ru-RU" sz="2800" dirty="0"/>
              <a:t> </a:t>
            </a:r>
            <a:r>
              <a:rPr lang="ru-RU" sz="2800" dirty="0" err="1"/>
              <a:t>трудових</a:t>
            </a:r>
            <a:r>
              <a:rPr lang="ru-RU" sz="2800" dirty="0"/>
              <a:t> </a:t>
            </a:r>
            <a:r>
              <a:rPr lang="ru-RU" sz="2800" dirty="0" err="1"/>
              <a:t>спорів</a:t>
            </a:r>
            <a:r>
              <a:rPr lang="ru-RU" sz="2800" dirty="0"/>
              <a:t>.</a:t>
            </a:r>
          </a:p>
          <a:p>
            <a:pPr marL="45720" indent="0">
              <a:buNone/>
            </a:pPr>
            <a:r>
              <a:rPr lang="ru-RU" sz="2800" dirty="0" smtClean="0"/>
              <a:t>4.Порядок </a:t>
            </a:r>
            <a:r>
              <a:rPr lang="ru-RU" sz="2800" dirty="0" err="1"/>
              <a:t>поновлення</a:t>
            </a:r>
            <a:r>
              <a:rPr lang="ru-RU" sz="2800" dirty="0"/>
              <a:t> </a:t>
            </a:r>
            <a:r>
              <a:rPr lang="ru-RU" sz="2800" dirty="0" err="1"/>
              <a:t>працівника</a:t>
            </a:r>
            <a:r>
              <a:rPr lang="ru-RU" sz="2800" dirty="0"/>
              <a:t> на </a:t>
            </a:r>
            <a:r>
              <a:rPr lang="ru-RU" sz="2800" dirty="0" err="1"/>
              <a:t>роботі</a:t>
            </a:r>
            <a:r>
              <a:rPr lang="ru-RU" sz="2800" dirty="0"/>
              <a:t> та оплата </a:t>
            </a:r>
            <a:r>
              <a:rPr lang="ru-RU" sz="2800" dirty="0" err="1"/>
              <a:t>вимушеного</a:t>
            </a:r>
            <a:r>
              <a:rPr lang="ru-RU" sz="2800" dirty="0"/>
              <a:t> прогулу.</a:t>
            </a:r>
          </a:p>
          <a:p>
            <a:endParaRPr lang="ru-RU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5" y="8251"/>
            <a:ext cx="1899891" cy="148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066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35696" cy="1124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1268760"/>
            <a:ext cx="7880940" cy="9144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err="1"/>
              <a:t>Безпосередньо</a:t>
            </a:r>
            <a:r>
              <a:rPr lang="ru-RU" sz="2800" dirty="0"/>
              <a:t> в судах </a:t>
            </a:r>
            <a:r>
              <a:rPr lang="ru-RU" sz="2800" dirty="0" err="1"/>
              <a:t>розглядаються</a:t>
            </a:r>
            <a:r>
              <a:rPr lang="ru-RU" sz="2800" dirty="0"/>
              <a:t> </a:t>
            </a:r>
            <a:r>
              <a:rPr lang="ru-RU" sz="2800" dirty="0" err="1"/>
              <a:t>також</a:t>
            </a:r>
            <a:r>
              <a:rPr lang="ru-RU" sz="2800" dirty="0"/>
              <a:t> спори про </a:t>
            </a:r>
            <a:r>
              <a:rPr lang="ru-RU" sz="2800" dirty="0" err="1"/>
              <a:t>відмову</a:t>
            </a:r>
            <a:r>
              <a:rPr lang="ru-RU" sz="2800" dirty="0"/>
              <a:t> у </a:t>
            </a:r>
            <a:r>
              <a:rPr lang="ru-RU" sz="2800" dirty="0" err="1"/>
              <a:t>прийнятті</a:t>
            </a:r>
            <a:r>
              <a:rPr lang="ru-RU" sz="2800" dirty="0"/>
              <a:t> на роботу</a:t>
            </a:r>
            <a:r>
              <a:rPr lang="ru-RU" sz="2400" dirty="0"/>
              <a:t>: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V="1">
            <a:off x="5076056" y="3717032"/>
            <a:ext cx="72008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8060452" y="1711670"/>
            <a:ext cx="80165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8862106" y="1725960"/>
            <a:ext cx="0" cy="513204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36254" y="2490254"/>
            <a:ext cx="7304877" cy="1200329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err="1"/>
              <a:t>працівників</a:t>
            </a:r>
            <a:r>
              <a:rPr lang="ru-RU" sz="2400" dirty="0"/>
              <a:t>, </a:t>
            </a:r>
            <a:r>
              <a:rPr lang="ru-RU" sz="2400" dirty="0" err="1"/>
              <a:t>запрошених</a:t>
            </a:r>
            <a:r>
              <a:rPr lang="ru-RU" sz="2400" dirty="0"/>
              <a:t> на роботу в порядку </a:t>
            </a:r>
            <a:r>
              <a:rPr lang="ru-RU" sz="2400" dirty="0" err="1"/>
              <a:t>переведення</a:t>
            </a:r>
            <a:r>
              <a:rPr lang="ru-RU" sz="2400" dirty="0"/>
              <a:t> з </a:t>
            </a:r>
            <a:r>
              <a:rPr lang="ru-RU" sz="2400" dirty="0" err="1"/>
              <a:t>іншого</a:t>
            </a:r>
            <a:r>
              <a:rPr lang="ru-RU" sz="2400" dirty="0"/>
              <a:t> </a:t>
            </a:r>
            <a:r>
              <a:rPr lang="ru-RU" sz="2400" dirty="0" err="1"/>
              <a:t>підприємства</a:t>
            </a:r>
            <a:r>
              <a:rPr lang="ru-RU" sz="2400" dirty="0"/>
              <a:t>, установи, </a:t>
            </a:r>
            <a:r>
              <a:rPr lang="ru-RU" sz="2400" dirty="0" err="1"/>
              <a:t>організації</a:t>
            </a:r>
            <a:endParaRPr lang="ru-RU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836254" y="3822280"/>
            <a:ext cx="7304877" cy="1200329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err="1"/>
              <a:t>молодих</a:t>
            </a:r>
            <a:r>
              <a:rPr lang="ru-RU" sz="2400" dirty="0"/>
              <a:t> </a:t>
            </a:r>
            <a:r>
              <a:rPr lang="ru-RU" sz="2400" dirty="0" err="1"/>
              <a:t>спеціалістів</a:t>
            </a:r>
            <a:r>
              <a:rPr lang="ru-RU" sz="2400" dirty="0"/>
              <a:t>, </a:t>
            </a:r>
            <a:r>
              <a:rPr lang="ru-RU" sz="2400" dirty="0" err="1"/>
              <a:t>які</a:t>
            </a:r>
            <a:r>
              <a:rPr lang="ru-RU" sz="2400" dirty="0"/>
              <a:t> </a:t>
            </a:r>
            <a:r>
              <a:rPr lang="ru-RU" sz="2400" dirty="0" err="1"/>
              <a:t>закінчили</a:t>
            </a:r>
            <a:r>
              <a:rPr lang="ru-RU" sz="2400" dirty="0"/>
              <a:t> </a:t>
            </a:r>
            <a:r>
              <a:rPr lang="ru-RU" sz="2400" dirty="0" err="1"/>
              <a:t>вищий</a:t>
            </a:r>
            <a:r>
              <a:rPr lang="ru-RU" sz="2400" dirty="0"/>
              <a:t> </a:t>
            </a:r>
            <a:r>
              <a:rPr lang="ru-RU" sz="2400" dirty="0" err="1"/>
              <a:t>навчальний</a:t>
            </a:r>
            <a:r>
              <a:rPr lang="ru-RU" sz="2400" dirty="0"/>
              <a:t> заклад і в </a:t>
            </a:r>
            <a:r>
              <a:rPr lang="ru-RU" sz="2400" dirty="0" err="1"/>
              <a:t>установленому</a:t>
            </a:r>
            <a:r>
              <a:rPr lang="ru-RU" sz="2400" dirty="0"/>
              <a:t> порядку </a:t>
            </a:r>
            <a:r>
              <a:rPr lang="ru-RU" sz="2400" dirty="0" err="1"/>
              <a:t>направлені</a:t>
            </a:r>
            <a:r>
              <a:rPr lang="ru-RU" sz="2400" dirty="0"/>
              <a:t> на роботу на </a:t>
            </a:r>
            <a:r>
              <a:rPr lang="ru-RU" sz="2400" dirty="0" err="1"/>
              <a:t>дане</a:t>
            </a:r>
            <a:r>
              <a:rPr lang="ru-RU" sz="2400" dirty="0"/>
              <a:t> </a:t>
            </a:r>
            <a:r>
              <a:rPr lang="ru-RU" sz="2400" dirty="0" err="1"/>
              <a:t>підприємство</a:t>
            </a:r>
            <a:endParaRPr lang="ru-RU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836254" y="5301208"/>
            <a:ext cx="7304877" cy="1200329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err="1"/>
              <a:t>вагітних</a:t>
            </a:r>
            <a:r>
              <a:rPr lang="ru-RU" sz="2400" dirty="0"/>
              <a:t> </a:t>
            </a:r>
            <a:r>
              <a:rPr lang="ru-RU" sz="2400" dirty="0" err="1"/>
              <a:t>жінок</a:t>
            </a:r>
            <a:r>
              <a:rPr lang="ru-RU" sz="2400" dirty="0"/>
              <a:t>, </a:t>
            </a:r>
            <a:r>
              <a:rPr lang="ru-RU" sz="2400" dirty="0" err="1"/>
              <a:t>жінок</a:t>
            </a:r>
            <a:r>
              <a:rPr lang="ru-RU" sz="2400" dirty="0"/>
              <a:t>, </a:t>
            </a:r>
            <a:r>
              <a:rPr lang="ru-RU" sz="2400" dirty="0" err="1"/>
              <a:t>які</a:t>
            </a:r>
            <a:r>
              <a:rPr lang="ru-RU" sz="2400" dirty="0"/>
              <a:t> </a:t>
            </a:r>
            <a:r>
              <a:rPr lang="ru-RU" sz="2400" dirty="0" err="1"/>
              <a:t>мають</a:t>
            </a:r>
            <a:r>
              <a:rPr lang="ru-RU" sz="2400" dirty="0"/>
              <a:t> </a:t>
            </a:r>
            <a:r>
              <a:rPr lang="ru-RU" sz="2400" dirty="0" err="1"/>
              <a:t>дітей</a:t>
            </a:r>
            <a:r>
              <a:rPr lang="ru-RU" sz="2400" dirty="0"/>
              <a:t> </a:t>
            </a:r>
            <a:r>
              <a:rPr lang="ru-RU" sz="2400" dirty="0" err="1"/>
              <a:t>віком</a:t>
            </a:r>
            <a:r>
              <a:rPr lang="ru-RU" sz="2400" dirty="0"/>
              <a:t> до </a:t>
            </a:r>
            <a:r>
              <a:rPr lang="ru-RU" sz="2400" dirty="0" err="1"/>
              <a:t>трьох</a:t>
            </a:r>
            <a:r>
              <a:rPr lang="ru-RU" sz="2400" dirty="0"/>
              <a:t> </a:t>
            </a:r>
            <a:r>
              <a:rPr lang="ru-RU" sz="2400" dirty="0" err="1"/>
              <a:t>років</a:t>
            </a:r>
            <a:r>
              <a:rPr lang="ru-RU" sz="2400" dirty="0"/>
              <a:t> </a:t>
            </a:r>
            <a:r>
              <a:rPr lang="ru-RU" sz="2400" dirty="0" err="1"/>
              <a:t>або</a:t>
            </a:r>
            <a:r>
              <a:rPr lang="ru-RU" sz="2400" dirty="0"/>
              <a:t> </a:t>
            </a:r>
            <a:r>
              <a:rPr lang="ru-RU" sz="2400" dirty="0" err="1" smtClean="0"/>
              <a:t>дитину-інваліда</a:t>
            </a:r>
            <a:r>
              <a:rPr lang="ru-RU" sz="2400" dirty="0" smtClean="0"/>
              <a:t>;</a:t>
            </a:r>
            <a:r>
              <a:rPr lang="en-US" sz="2400" dirty="0" smtClean="0"/>
              <a:t> </a:t>
            </a:r>
            <a:r>
              <a:rPr lang="ru-RU" sz="2400" dirty="0" smtClean="0"/>
              <a:t>одиноких </a:t>
            </a:r>
            <a:r>
              <a:rPr lang="ru-RU" sz="2400" dirty="0" err="1"/>
              <a:t>матерів</a:t>
            </a:r>
            <a:r>
              <a:rPr lang="ru-RU" sz="2400" dirty="0"/>
              <a:t> – при </a:t>
            </a:r>
            <a:r>
              <a:rPr lang="ru-RU" sz="2400" dirty="0" err="1"/>
              <a:t>наявності</a:t>
            </a:r>
            <a:r>
              <a:rPr lang="ru-RU" sz="2400" dirty="0"/>
              <a:t> </a:t>
            </a:r>
            <a:r>
              <a:rPr lang="ru-RU" sz="2400" dirty="0" err="1"/>
              <a:t>дитини</a:t>
            </a:r>
            <a:r>
              <a:rPr lang="ru-RU" sz="2400" dirty="0"/>
              <a:t> </a:t>
            </a:r>
            <a:r>
              <a:rPr lang="ru-RU" sz="2400" dirty="0" err="1"/>
              <a:t>віком</a:t>
            </a:r>
            <a:r>
              <a:rPr lang="ru-RU" sz="2400" dirty="0"/>
              <a:t> до 14 </a:t>
            </a:r>
            <a:r>
              <a:rPr lang="ru-RU" sz="2400" dirty="0" err="1"/>
              <a:t>років</a:t>
            </a:r>
            <a:endParaRPr lang="ru-RU" sz="2400" dirty="0"/>
          </a:p>
        </p:txBody>
      </p:sp>
      <p:cxnSp>
        <p:nvCxnSpPr>
          <p:cNvPr id="22" name="Прямая со стрелкой 21"/>
          <p:cNvCxnSpPr/>
          <p:nvPr/>
        </p:nvCxnSpPr>
        <p:spPr>
          <a:xfrm flipH="1">
            <a:off x="8141131" y="3090418"/>
            <a:ext cx="648072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>
            <a:off x="8137243" y="4357431"/>
            <a:ext cx="648072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H="1">
            <a:off x="8137244" y="5805264"/>
            <a:ext cx="648071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680" y="-34259"/>
            <a:ext cx="2143125" cy="1071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472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8748464" y="0"/>
            <a:ext cx="0" cy="307442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83568" y="185551"/>
            <a:ext cx="7394183" cy="830997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err="1"/>
              <a:t>виборних</a:t>
            </a:r>
            <a:r>
              <a:rPr lang="ru-RU" sz="2400" dirty="0"/>
              <a:t> </a:t>
            </a:r>
            <a:r>
              <a:rPr lang="ru-RU" sz="2400" dirty="0" err="1"/>
              <a:t>працівників</a:t>
            </a:r>
            <a:r>
              <a:rPr lang="ru-RU" sz="2400" dirty="0"/>
              <a:t> </a:t>
            </a:r>
            <a:r>
              <a:rPr lang="ru-RU" sz="2400" dirty="0" err="1"/>
              <a:t>після</a:t>
            </a:r>
            <a:r>
              <a:rPr lang="ru-RU" sz="2400" dirty="0"/>
              <a:t> </a:t>
            </a:r>
            <a:r>
              <a:rPr lang="ru-RU" sz="2400" dirty="0" err="1"/>
              <a:t>закінчення</a:t>
            </a:r>
            <a:r>
              <a:rPr lang="ru-RU" sz="2400" dirty="0"/>
              <a:t> строку </a:t>
            </a:r>
            <a:r>
              <a:rPr lang="ru-RU" sz="2400" dirty="0" err="1"/>
              <a:t>повноважень</a:t>
            </a:r>
            <a:endParaRPr lang="ru-RU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683568" y="1300275"/>
            <a:ext cx="7394183" cy="830997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err="1"/>
              <a:t>працівників</a:t>
            </a:r>
            <a:r>
              <a:rPr lang="ru-RU" sz="2400" dirty="0"/>
              <a:t>, </a:t>
            </a:r>
            <a:r>
              <a:rPr lang="ru-RU" sz="2400" dirty="0" err="1"/>
              <a:t>яким</a:t>
            </a:r>
            <a:r>
              <a:rPr lang="ru-RU" sz="2400" dirty="0"/>
              <a:t> </a:t>
            </a:r>
            <a:r>
              <a:rPr lang="ru-RU" sz="2400" dirty="0" err="1"/>
              <a:t>надано</a:t>
            </a:r>
            <a:r>
              <a:rPr lang="ru-RU" sz="2400" dirty="0"/>
              <a:t> право поворотного </a:t>
            </a:r>
            <a:r>
              <a:rPr lang="ru-RU" sz="2400" dirty="0" err="1"/>
              <a:t>прийняття</a:t>
            </a:r>
            <a:r>
              <a:rPr lang="ru-RU" sz="2400" dirty="0"/>
              <a:t> на роботу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651" y="2492896"/>
            <a:ext cx="7394183" cy="1200329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err="1"/>
              <a:t>інших</a:t>
            </a:r>
            <a:r>
              <a:rPr lang="ru-RU" sz="2400" dirty="0"/>
              <a:t> </a:t>
            </a:r>
            <a:r>
              <a:rPr lang="ru-RU" sz="2400" dirty="0" err="1"/>
              <a:t>осіб</a:t>
            </a:r>
            <a:r>
              <a:rPr lang="ru-RU" sz="2400" dirty="0"/>
              <a:t>, з </a:t>
            </a:r>
            <a:r>
              <a:rPr lang="ru-RU" sz="2400" dirty="0" err="1"/>
              <a:t>якими</a:t>
            </a:r>
            <a:r>
              <a:rPr lang="ru-RU" sz="2400" dirty="0"/>
              <a:t> </a:t>
            </a:r>
            <a:r>
              <a:rPr lang="ru-RU" sz="2400" dirty="0" err="1"/>
              <a:t>власник</a:t>
            </a:r>
            <a:r>
              <a:rPr lang="ru-RU" sz="2400" dirty="0"/>
              <a:t> </a:t>
            </a:r>
            <a:r>
              <a:rPr lang="ru-RU" sz="2400" dirty="0" err="1"/>
              <a:t>відповідно</a:t>
            </a:r>
            <a:r>
              <a:rPr lang="ru-RU" sz="2400" dirty="0"/>
              <a:t> до чинного </a:t>
            </a:r>
            <a:r>
              <a:rPr lang="ru-RU" sz="2400" dirty="0" err="1"/>
              <a:t>законодавства</a:t>
            </a:r>
            <a:r>
              <a:rPr lang="ru-RU" sz="2400" dirty="0"/>
              <a:t> </a:t>
            </a:r>
            <a:r>
              <a:rPr lang="ru-RU" sz="2400" dirty="0" err="1"/>
              <a:t>зобов’язаний</a:t>
            </a:r>
            <a:r>
              <a:rPr lang="ru-RU" sz="2400" dirty="0"/>
              <a:t> </a:t>
            </a:r>
            <a:r>
              <a:rPr lang="ru-RU" sz="2400" dirty="0" err="1"/>
              <a:t>укласти</a:t>
            </a:r>
            <a:r>
              <a:rPr lang="ru-RU" sz="2400" dirty="0"/>
              <a:t> </a:t>
            </a:r>
            <a:r>
              <a:rPr lang="ru-RU" sz="2400" dirty="0" err="1"/>
              <a:t>трудовий</a:t>
            </a:r>
            <a:r>
              <a:rPr lang="ru-RU" sz="2400" dirty="0"/>
              <a:t> </a:t>
            </a:r>
            <a:r>
              <a:rPr lang="ru-RU" sz="2400" dirty="0" err="1" smtClean="0"/>
              <a:t>договір</a:t>
            </a:r>
            <a:endParaRPr lang="ru-RU" sz="2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0875"/>
            <a:ext cx="1835150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896157"/>
            <a:ext cx="4104456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Прямая со стрелкой 12"/>
          <p:cNvCxnSpPr/>
          <p:nvPr/>
        </p:nvCxnSpPr>
        <p:spPr>
          <a:xfrm flipH="1">
            <a:off x="8109331" y="496144"/>
            <a:ext cx="624514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8076834" y="1734428"/>
            <a:ext cx="657011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endCxn id="11" idx="3"/>
          </p:cNvCxnSpPr>
          <p:nvPr/>
        </p:nvCxnSpPr>
        <p:spPr>
          <a:xfrm flipH="1">
            <a:off x="8076834" y="3074425"/>
            <a:ext cx="671630" cy="1863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252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0928" y="980728"/>
            <a:ext cx="7920880" cy="137160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Ст. 233 </a:t>
            </a:r>
            <a:r>
              <a:rPr lang="ru-RU" sz="2800" dirty="0" err="1"/>
              <a:t>КЗпП</a:t>
            </a:r>
            <a:r>
              <a:rPr lang="ru-RU" sz="2800" dirty="0"/>
              <a:t> </a:t>
            </a:r>
            <a:r>
              <a:rPr lang="ru-RU" sz="2800" dirty="0" err="1"/>
              <a:t>регламентує</a:t>
            </a:r>
            <a:r>
              <a:rPr lang="ru-RU" sz="2800" dirty="0"/>
              <a:t> </a:t>
            </a:r>
            <a:r>
              <a:rPr lang="ru-RU" sz="2800" dirty="0" smtClean="0"/>
              <a:t> </a:t>
            </a:r>
            <a:r>
              <a:rPr lang="ru-RU" sz="2800" dirty="0" err="1" smtClean="0"/>
              <a:t>такі</a:t>
            </a:r>
            <a:r>
              <a:rPr lang="ru-RU" sz="2800" dirty="0" smtClean="0"/>
              <a:t> СТРОКИ </a:t>
            </a:r>
            <a:r>
              <a:rPr lang="ru-RU" sz="2800" dirty="0" err="1"/>
              <a:t>звернення</a:t>
            </a:r>
            <a:r>
              <a:rPr lang="ru-RU" sz="2800" dirty="0"/>
              <a:t> до суду за </a:t>
            </a:r>
            <a:r>
              <a:rPr lang="ru-RU" sz="2800" dirty="0" err="1"/>
              <a:t>вирішенням</a:t>
            </a:r>
            <a:r>
              <a:rPr lang="ru-RU" sz="2800" dirty="0"/>
              <a:t> </a:t>
            </a:r>
            <a:r>
              <a:rPr lang="ru-RU" sz="2800" dirty="0" err="1"/>
              <a:t>трудових</a:t>
            </a:r>
            <a:r>
              <a:rPr lang="ru-RU" sz="2800" dirty="0"/>
              <a:t> </a:t>
            </a:r>
            <a:r>
              <a:rPr lang="ru-RU" sz="2800" dirty="0" err="1" smtClean="0"/>
              <a:t>спорів</a:t>
            </a:r>
            <a:r>
              <a:rPr lang="ru-RU" sz="2800" dirty="0" smtClean="0"/>
              <a:t>:</a:t>
            </a:r>
            <a:endParaRPr lang="ru-RU" sz="2800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819576" y="1475656"/>
            <a:ext cx="0" cy="538234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8221808" y="1475656"/>
            <a:ext cx="59776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08942" y="2636912"/>
            <a:ext cx="7886201" cy="156966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err="1"/>
              <a:t>Працівник</a:t>
            </a:r>
            <a:r>
              <a:rPr lang="ru-RU" sz="2400" dirty="0"/>
              <a:t> </a:t>
            </a:r>
            <a:r>
              <a:rPr lang="ru-RU" sz="2400" dirty="0" err="1"/>
              <a:t>може</a:t>
            </a:r>
            <a:r>
              <a:rPr lang="ru-RU" sz="2400" dirty="0"/>
              <a:t> </a:t>
            </a:r>
            <a:r>
              <a:rPr lang="ru-RU" sz="2400" dirty="0" err="1"/>
              <a:t>звернутися</a:t>
            </a:r>
            <a:r>
              <a:rPr lang="ru-RU" sz="2400" dirty="0"/>
              <a:t> з </a:t>
            </a:r>
            <a:r>
              <a:rPr lang="ru-RU" sz="2400" dirty="0" err="1"/>
              <a:t>заявою</a:t>
            </a:r>
            <a:r>
              <a:rPr lang="ru-RU" sz="2400" dirty="0"/>
              <a:t> про </a:t>
            </a:r>
            <a:r>
              <a:rPr lang="ru-RU" sz="2400" dirty="0" err="1"/>
              <a:t>вирішення</a:t>
            </a:r>
            <a:r>
              <a:rPr lang="ru-RU" sz="2400" dirty="0"/>
              <a:t> трудового спору </a:t>
            </a:r>
            <a:r>
              <a:rPr lang="ru-RU" sz="2400" dirty="0" err="1"/>
              <a:t>безпосередньо</a:t>
            </a:r>
            <a:r>
              <a:rPr lang="ru-RU" sz="2400" dirty="0"/>
              <a:t> до суду в </a:t>
            </a:r>
            <a:r>
              <a:rPr lang="ru-RU" sz="2400" dirty="0" err="1"/>
              <a:t>тримісячний</a:t>
            </a:r>
            <a:r>
              <a:rPr lang="ru-RU" sz="2400" dirty="0"/>
              <a:t> строк з дня, коли </a:t>
            </a:r>
            <a:r>
              <a:rPr lang="ru-RU" sz="2400" dirty="0" err="1"/>
              <a:t>він</a:t>
            </a:r>
            <a:r>
              <a:rPr lang="ru-RU" sz="2400" dirty="0"/>
              <a:t> </a:t>
            </a:r>
            <a:r>
              <a:rPr lang="ru-RU" sz="2400" dirty="0" err="1"/>
              <a:t>дізнався</a:t>
            </a:r>
            <a:r>
              <a:rPr lang="ru-RU" sz="2400" dirty="0"/>
              <a:t> </a:t>
            </a:r>
            <a:r>
              <a:rPr lang="ru-RU" sz="2400" dirty="0" err="1"/>
              <a:t>або</a:t>
            </a:r>
            <a:r>
              <a:rPr lang="ru-RU" sz="2400" dirty="0"/>
              <a:t> повинен </a:t>
            </a:r>
            <a:r>
              <a:rPr lang="ru-RU" sz="2400" dirty="0" err="1"/>
              <a:t>був</a:t>
            </a:r>
            <a:r>
              <a:rPr lang="ru-RU" sz="2400" dirty="0"/>
              <a:t> </a:t>
            </a:r>
            <a:r>
              <a:rPr lang="ru-RU" sz="2400" dirty="0" err="1"/>
              <a:t>дізнатися</a:t>
            </a:r>
            <a:r>
              <a:rPr lang="ru-RU" sz="2400" dirty="0"/>
              <a:t> про </a:t>
            </a:r>
            <a:r>
              <a:rPr lang="ru-RU" sz="2400" dirty="0" err="1"/>
              <a:t>порушення</a:t>
            </a:r>
            <a:r>
              <a:rPr lang="ru-RU" sz="2400" dirty="0"/>
              <a:t> </a:t>
            </a:r>
            <a:r>
              <a:rPr lang="ru-RU" sz="2400" dirty="0" err="1"/>
              <a:t>свого</a:t>
            </a:r>
            <a:r>
              <a:rPr lang="ru-RU" sz="2400" dirty="0"/>
              <a:t> права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9512" y="4509120"/>
            <a:ext cx="7902617" cy="1200329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  </a:t>
            </a:r>
            <a:r>
              <a:rPr lang="ru-RU" sz="2400" dirty="0" smtClean="0"/>
              <a:t>У справах </a:t>
            </a:r>
            <a:r>
              <a:rPr lang="ru-RU" sz="2400" dirty="0"/>
              <a:t>про </a:t>
            </a:r>
            <a:r>
              <a:rPr lang="ru-RU" sz="2400" dirty="0" err="1"/>
              <a:t>звільнення</a:t>
            </a:r>
            <a:r>
              <a:rPr lang="ru-RU" sz="2400" dirty="0"/>
              <a:t> – в </a:t>
            </a:r>
            <a:r>
              <a:rPr lang="ru-RU" sz="2400" dirty="0" err="1"/>
              <a:t>місячний</a:t>
            </a:r>
            <a:r>
              <a:rPr lang="ru-RU" sz="2400" dirty="0"/>
              <a:t> строк з дня </a:t>
            </a:r>
            <a:r>
              <a:rPr lang="ru-RU" sz="2400" dirty="0" err="1"/>
              <a:t>вручення</a:t>
            </a:r>
            <a:r>
              <a:rPr lang="ru-RU" sz="2400" dirty="0"/>
              <a:t> </a:t>
            </a:r>
            <a:r>
              <a:rPr lang="ru-RU" sz="2400" dirty="0" err="1"/>
              <a:t>йому</a:t>
            </a:r>
            <a:r>
              <a:rPr lang="ru-RU" sz="2400" dirty="0"/>
              <a:t> </a:t>
            </a:r>
            <a:r>
              <a:rPr lang="ru-RU" sz="2400" dirty="0" err="1"/>
              <a:t>копії</a:t>
            </a:r>
            <a:r>
              <a:rPr lang="ru-RU" sz="2400" dirty="0"/>
              <a:t> наказу про </a:t>
            </a:r>
            <a:r>
              <a:rPr lang="ru-RU" sz="2400" dirty="0" err="1"/>
              <a:t>звільнення</a:t>
            </a:r>
            <a:r>
              <a:rPr lang="ru-RU" sz="2400" dirty="0"/>
              <a:t> </a:t>
            </a:r>
            <a:r>
              <a:rPr lang="ru-RU" sz="2400" dirty="0" err="1"/>
              <a:t>або</a:t>
            </a:r>
            <a:r>
              <a:rPr lang="ru-RU" sz="2400" dirty="0"/>
              <a:t> з дня </a:t>
            </a:r>
            <a:r>
              <a:rPr lang="ru-RU" sz="2400" dirty="0" err="1"/>
              <a:t>видачі</a:t>
            </a:r>
            <a:r>
              <a:rPr lang="ru-RU" sz="2400" dirty="0"/>
              <a:t> </a:t>
            </a:r>
            <a:r>
              <a:rPr lang="ru-RU" sz="2400" dirty="0" err="1"/>
              <a:t>трудової</a:t>
            </a:r>
            <a:r>
              <a:rPr lang="ru-RU" sz="2400" dirty="0"/>
              <a:t> книжки.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233" y="18655"/>
            <a:ext cx="1835150" cy="771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Прямая со стрелкой 16"/>
          <p:cNvCxnSpPr/>
          <p:nvPr/>
        </p:nvCxnSpPr>
        <p:spPr>
          <a:xfrm flipH="1">
            <a:off x="8119446" y="3284984"/>
            <a:ext cx="648072" cy="0"/>
          </a:xfrm>
          <a:prstGeom prst="straightConnector1">
            <a:avLst/>
          </a:prstGeom>
          <a:ln w="3810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8082129" y="4941168"/>
            <a:ext cx="694059" cy="0"/>
          </a:xfrm>
          <a:prstGeom prst="straightConnector1">
            <a:avLst/>
          </a:prstGeom>
          <a:ln w="3810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295" y="5867400"/>
            <a:ext cx="230505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03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404664"/>
            <a:ext cx="7920880" cy="1785104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200" dirty="0"/>
              <a:t>У </a:t>
            </a:r>
            <a:r>
              <a:rPr lang="ru-RU" sz="2200" dirty="0" err="1"/>
              <a:t>разі</a:t>
            </a:r>
            <a:r>
              <a:rPr lang="ru-RU" sz="2200" dirty="0"/>
              <a:t> </a:t>
            </a:r>
            <a:r>
              <a:rPr lang="ru-RU" sz="2200" dirty="0" err="1"/>
              <a:t>порушення</a:t>
            </a:r>
            <a:r>
              <a:rPr lang="ru-RU" sz="2200" dirty="0"/>
              <a:t> </a:t>
            </a:r>
            <a:r>
              <a:rPr lang="ru-RU" sz="2200" dirty="0" err="1"/>
              <a:t>законодавства</a:t>
            </a:r>
            <a:r>
              <a:rPr lang="ru-RU" sz="2200" dirty="0"/>
              <a:t> про оплату </a:t>
            </a:r>
            <a:r>
              <a:rPr lang="ru-RU" sz="2200" dirty="0" err="1"/>
              <a:t>праці</a:t>
            </a:r>
            <a:r>
              <a:rPr lang="ru-RU" sz="2200" dirty="0"/>
              <a:t> </a:t>
            </a:r>
            <a:r>
              <a:rPr lang="ru-RU" sz="2200" dirty="0" err="1"/>
              <a:t>працівник</a:t>
            </a:r>
            <a:r>
              <a:rPr lang="ru-RU" sz="2200" dirty="0"/>
              <a:t> </a:t>
            </a:r>
            <a:r>
              <a:rPr lang="ru-RU" sz="2200" dirty="0" err="1"/>
              <a:t>має</a:t>
            </a:r>
            <a:r>
              <a:rPr lang="ru-RU" sz="2200" dirty="0"/>
              <a:t> право </a:t>
            </a:r>
            <a:r>
              <a:rPr lang="ru-RU" sz="2200" dirty="0" err="1"/>
              <a:t>звернутися</a:t>
            </a:r>
            <a:r>
              <a:rPr lang="ru-RU" sz="2200" dirty="0"/>
              <a:t> до суду з </a:t>
            </a:r>
            <a:r>
              <a:rPr lang="ru-RU" sz="2200" dirty="0" err="1"/>
              <a:t>позовом</a:t>
            </a:r>
            <a:r>
              <a:rPr lang="ru-RU" sz="2200" dirty="0"/>
              <a:t> про </a:t>
            </a:r>
            <a:r>
              <a:rPr lang="ru-RU" sz="2200" dirty="0" err="1"/>
              <a:t>стягнення</a:t>
            </a:r>
            <a:r>
              <a:rPr lang="ru-RU" sz="2200" dirty="0"/>
              <a:t> </a:t>
            </a:r>
            <a:r>
              <a:rPr lang="ru-RU" sz="2200" dirty="0" err="1"/>
              <a:t>належної</a:t>
            </a:r>
            <a:r>
              <a:rPr lang="ru-RU" sz="2200" dirty="0"/>
              <a:t> </a:t>
            </a:r>
            <a:r>
              <a:rPr lang="ru-RU" sz="2200" dirty="0" err="1"/>
              <a:t>йому</a:t>
            </a:r>
            <a:r>
              <a:rPr lang="ru-RU" sz="2200" dirty="0"/>
              <a:t> </a:t>
            </a:r>
            <a:r>
              <a:rPr lang="ru-RU" sz="2200" dirty="0" err="1"/>
              <a:t>заробітної</a:t>
            </a:r>
            <a:r>
              <a:rPr lang="ru-RU" sz="2200" dirty="0"/>
              <a:t> плати </a:t>
            </a:r>
            <a:r>
              <a:rPr lang="uk-UA" sz="2200" dirty="0" smtClean="0"/>
              <a:t>у 3-х місячний строк</a:t>
            </a:r>
            <a:r>
              <a:rPr lang="ru-RU" sz="2200" dirty="0"/>
              <a:t> з дня </a:t>
            </a:r>
            <a:r>
              <a:rPr lang="ru-RU" sz="2200" dirty="0" err="1"/>
              <a:t>одержання</a:t>
            </a:r>
            <a:r>
              <a:rPr lang="ru-RU" sz="2200" dirty="0"/>
              <a:t> ним </a:t>
            </a:r>
            <a:r>
              <a:rPr lang="ru-RU" sz="2200" dirty="0" err="1"/>
              <a:t>письмового</a:t>
            </a:r>
            <a:r>
              <a:rPr lang="ru-RU" sz="2200" dirty="0"/>
              <a:t> </a:t>
            </a:r>
            <a:r>
              <a:rPr lang="ru-RU" sz="2200" dirty="0" err="1"/>
              <a:t>повідомлення</a:t>
            </a:r>
            <a:r>
              <a:rPr lang="ru-RU" sz="2200" dirty="0"/>
              <a:t> про </a:t>
            </a:r>
            <a:r>
              <a:rPr lang="ru-RU" sz="2200" dirty="0" err="1"/>
              <a:t>суми</a:t>
            </a:r>
            <a:r>
              <a:rPr lang="ru-RU" sz="2200" dirty="0"/>
              <a:t>, </a:t>
            </a:r>
            <a:r>
              <a:rPr lang="ru-RU" sz="2200" dirty="0" err="1"/>
              <a:t>нараховані</a:t>
            </a:r>
            <a:r>
              <a:rPr lang="ru-RU" sz="2200" dirty="0"/>
              <a:t> та </a:t>
            </a:r>
            <a:r>
              <a:rPr lang="ru-RU" sz="2200" dirty="0" err="1"/>
              <a:t>виплачені</a:t>
            </a:r>
            <a:r>
              <a:rPr lang="ru-RU" sz="2200" dirty="0"/>
              <a:t> </a:t>
            </a:r>
            <a:r>
              <a:rPr lang="ru-RU" sz="2200" dirty="0" err="1"/>
              <a:t>йому</a:t>
            </a:r>
            <a:r>
              <a:rPr lang="ru-RU" sz="2200" dirty="0"/>
              <a:t> при </a:t>
            </a:r>
            <a:r>
              <a:rPr lang="ru-RU" sz="2200" dirty="0" err="1"/>
              <a:t>звільненні</a:t>
            </a:r>
            <a:endParaRPr lang="ru-RU" sz="2200" dirty="0"/>
          </a:p>
        </p:txBody>
      </p:sp>
      <p:sp>
        <p:nvSpPr>
          <p:cNvPr id="5" name="TextBox 4"/>
          <p:cNvSpPr txBox="1"/>
          <p:nvPr/>
        </p:nvSpPr>
        <p:spPr>
          <a:xfrm>
            <a:off x="215048" y="2348880"/>
            <a:ext cx="7920880" cy="193899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/>
              <a:t>Для </a:t>
            </a:r>
            <a:r>
              <a:rPr lang="ru-RU" sz="2400" dirty="0" err="1"/>
              <a:t>звернення</a:t>
            </a:r>
            <a:r>
              <a:rPr lang="ru-RU" sz="2400" dirty="0"/>
              <a:t> </a:t>
            </a:r>
            <a:r>
              <a:rPr lang="ru-RU" sz="2400" dirty="0" err="1"/>
              <a:t>власника</a:t>
            </a:r>
            <a:r>
              <a:rPr lang="ru-RU" sz="2400" dirty="0"/>
              <a:t> до суду в </a:t>
            </a:r>
            <a:r>
              <a:rPr lang="ru-RU" sz="2400" dirty="0" err="1"/>
              <a:t>питаннях</a:t>
            </a:r>
            <a:r>
              <a:rPr lang="ru-RU" sz="2400" dirty="0"/>
              <a:t> </a:t>
            </a:r>
            <a:r>
              <a:rPr lang="ru-RU" sz="2400" dirty="0" err="1"/>
              <a:t>стягнення</a:t>
            </a:r>
            <a:r>
              <a:rPr lang="ru-RU" sz="2400" dirty="0"/>
              <a:t> з </a:t>
            </a:r>
            <a:r>
              <a:rPr lang="ru-RU" sz="2400" dirty="0" err="1"/>
              <a:t>працівника</a:t>
            </a:r>
            <a:r>
              <a:rPr lang="ru-RU" sz="2400" dirty="0"/>
              <a:t> </a:t>
            </a:r>
            <a:r>
              <a:rPr lang="ru-RU" sz="2400" dirty="0" err="1"/>
              <a:t>матеріальної</a:t>
            </a:r>
            <a:r>
              <a:rPr lang="ru-RU" sz="2400" dirty="0"/>
              <a:t> </a:t>
            </a:r>
            <a:r>
              <a:rPr lang="ru-RU" sz="2400" dirty="0" err="1"/>
              <a:t>шкоди</a:t>
            </a:r>
            <a:r>
              <a:rPr lang="ru-RU" sz="2400" dirty="0"/>
              <a:t>, </a:t>
            </a:r>
            <a:r>
              <a:rPr lang="ru-RU" sz="2400" dirty="0" err="1"/>
              <a:t>заподіяної</a:t>
            </a:r>
            <a:r>
              <a:rPr lang="ru-RU" sz="2400" dirty="0"/>
              <a:t> </a:t>
            </a:r>
            <a:r>
              <a:rPr lang="ru-RU" sz="2400" dirty="0" err="1"/>
              <a:t>підприємству</a:t>
            </a:r>
            <a:r>
              <a:rPr lang="ru-RU" sz="2400" dirty="0"/>
              <a:t>, </a:t>
            </a:r>
            <a:r>
              <a:rPr lang="ru-RU" sz="2400" dirty="0" err="1"/>
              <a:t>встановлюється</a:t>
            </a:r>
            <a:r>
              <a:rPr lang="ru-RU" sz="2400" dirty="0"/>
              <a:t> строк в один </a:t>
            </a:r>
            <a:r>
              <a:rPr lang="ru-RU" sz="2400" dirty="0" err="1"/>
              <a:t>рік</a:t>
            </a:r>
            <a:r>
              <a:rPr lang="ru-RU" sz="2400" dirty="0"/>
              <a:t> з дня </a:t>
            </a:r>
            <a:r>
              <a:rPr lang="ru-RU" sz="2400" dirty="0" err="1"/>
              <a:t>виявлення</a:t>
            </a:r>
            <a:r>
              <a:rPr lang="ru-RU" sz="2400" dirty="0"/>
              <a:t> </a:t>
            </a:r>
            <a:r>
              <a:rPr lang="ru-RU" sz="2400" dirty="0" err="1"/>
              <a:t>заподіяної</a:t>
            </a:r>
            <a:r>
              <a:rPr lang="ru-RU" sz="2400" dirty="0"/>
              <a:t> </a:t>
            </a:r>
            <a:r>
              <a:rPr lang="ru-RU" sz="2400" dirty="0" err="1"/>
              <a:t>працівником</a:t>
            </a:r>
            <a:r>
              <a:rPr lang="ru-RU" sz="2400" dirty="0"/>
              <a:t> </a:t>
            </a:r>
            <a:r>
              <a:rPr lang="ru-RU" sz="2400" dirty="0" err="1"/>
              <a:t>шкоди</a:t>
            </a:r>
            <a:r>
              <a:rPr lang="ru-RU" sz="2400" dirty="0"/>
              <a:t>. 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8748464" y="0"/>
            <a:ext cx="0" cy="299695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>
            <a:off x="8083053" y="908720"/>
            <a:ext cx="612536" cy="0"/>
          </a:xfrm>
          <a:prstGeom prst="straightConnector1">
            <a:avLst/>
          </a:prstGeom>
          <a:ln w="3810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8135928" y="2996952"/>
            <a:ext cx="612537" cy="0"/>
          </a:xfrm>
          <a:prstGeom prst="straightConnector1">
            <a:avLst/>
          </a:prstGeom>
          <a:ln w="3810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89240"/>
            <a:ext cx="1619672" cy="1243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5" y="5108385"/>
            <a:ext cx="2915816" cy="17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591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856984" cy="1143000"/>
          </a:xfrm>
        </p:spPr>
        <p:txBody>
          <a:bodyPr/>
          <a:lstStyle/>
          <a:p>
            <a:pPr marL="0" indent="0" algn="l">
              <a:buNone/>
            </a:pPr>
            <a:r>
              <a:rPr lang="ru-RU" sz="3600" dirty="0"/>
              <a:t>4.Порядок </a:t>
            </a:r>
            <a:r>
              <a:rPr lang="ru-RU" sz="3600" dirty="0" err="1"/>
              <a:t>поновлення</a:t>
            </a:r>
            <a:r>
              <a:rPr lang="ru-RU" sz="3600" dirty="0"/>
              <a:t> </a:t>
            </a:r>
            <a:r>
              <a:rPr lang="ru-RU" sz="3600" dirty="0" err="1"/>
              <a:t>працівника</a:t>
            </a:r>
            <a:r>
              <a:rPr lang="ru-RU" sz="3600" dirty="0"/>
              <a:t> на </a:t>
            </a:r>
            <a:r>
              <a:rPr lang="ru-RU" sz="3600" dirty="0" err="1"/>
              <a:t>роботі</a:t>
            </a:r>
            <a:r>
              <a:rPr lang="ru-RU" sz="3600" dirty="0"/>
              <a:t> та оплата </a:t>
            </a:r>
            <a:r>
              <a:rPr lang="ru-RU" sz="3600" dirty="0" err="1"/>
              <a:t>вимушеного</a:t>
            </a:r>
            <a:r>
              <a:rPr lang="ru-RU" sz="3600" dirty="0"/>
              <a:t> прогулу.</a:t>
            </a:r>
            <a:br>
              <a:rPr lang="ru-RU" sz="3600" dirty="0"/>
            </a:br>
            <a:endParaRPr lang="ru-RU" sz="3600" dirty="0"/>
          </a:p>
        </p:txBody>
      </p:sp>
      <p:sp>
        <p:nvSpPr>
          <p:cNvPr id="4" name="Овал 3"/>
          <p:cNvSpPr/>
          <p:nvPr/>
        </p:nvSpPr>
        <p:spPr>
          <a:xfrm>
            <a:off x="2267744" y="1844824"/>
            <a:ext cx="4176464" cy="914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err="1"/>
              <a:t>Відповідно</a:t>
            </a:r>
            <a:r>
              <a:rPr lang="ru-RU" sz="2800" dirty="0"/>
              <a:t> до ст. 235 </a:t>
            </a:r>
            <a:r>
              <a:rPr lang="ru-RU" sz="2800" dirty="0" err="1"/>
              <a:t>КЗпП</a:t>
            </a:r>
            <a:r>
              <a:rPr lang="ru-RU" sz="2800" dirty="0"/>
              <a:t> </a:t>
            </a:r>
          </a:p>
        </p:txBody>
      </p:sp>
      <p:sp>
        <p:nvSpPr>
          <p:cNvPr id="5" name="Выгнутая влево стрелка 4"/>
          <p:cNvSpPr/>
          <p:nvPr/>
        </p:nvSpPr>
        <p:spPr>
          <a:xfrm>
            <a:off x="1547664" y="2272527"/>
            <a:ext cx="720080" cy="1343000"/>
          </a:xfrm>
          <a:prstGeom prst="curvedRightArrow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39752" y="3284984"/>
            <a:ext cx="6624736" cy="193899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/>
              <a:t>у </a:t>
            </a:r>
            <a:r>
              <a:rPr lang="ru-RU" sz="2400" dirty="0" err="1"/>
              <a:t>разі</a:t>
            </a:r>
            <a:r>
              <a:rPr lang="ru-RU" sz="2400" dirty="0"/>
              <a:t> </a:t>
            </a:r>
            <a:r>
              <a:rPr lang="ru-RU" sz="2400" dirty="0" err="1"/>
              <a:t>звільнення</a:t>
            </a:r>
            <a:r>
              <a:rPr lang="ru-RU" sz="2400" dirty="0"/>
              <a:t> без </a:t>
            </a:r>
            <a:r>
              <a:rPr lang="ru-RU" sz="2400" dirty="0" err="1"/>
              <a:t>законної</a:t>
            </a:r>
            <a:r>
              <a:rPr lang="ru-RU" sz="2400" dirty="0"/>
              <a:t> </a:t>
            </a:r>
            <a:r>
              <a:rPr lang="ru-RU" sz="2400" dirty="0" err="1"/>
              <a:t>підстави</a:t>
            </a:r>
            <a:r>
              <a:rPr lang="ru-RU" sz="2400" dirty="0"/>
              <a:t> </a:t>
            </a:r>
            <a:r>
              <a:rPr lang="ru-RU" sz="2400" dirty="0" err="1"/>
              <a:t>або</a:t>
            </a:r>
            <a:r>
              <a:rPr lang="ru-RU" sz="2400" dirty="0"/>
              <a:t> незаконного </a:t>
            </a:r>
            <a:r>
              <a:rPr lang="ru-RU" sz="2400" dirty="0" err="1"/>
              <a:t>переведення</a:t>
            </a:r>
            <a:r>
              <a:rPr lang="ru-RU" sz="2400" dirty="0"/>
              <a:t> на </a:t>
            </a:r>
            <a:r>
              <a:rPr lang="ru-RU" sz="2400" dirty="0" err="1"/>
              <a:t>іншу</a:t>
            </a:r>
            <a:r>
              <a:rPr lang="ru-RU" sz="2400" dirty="0"/>
              <a:t> роботу </a:t>
            </a:r>
            <a:r>
              <a:rPr lang="ru-RU" sz="2400" dirty="0" err="1"/>
              <a:t>працівник</a:t>
            </a:r>
            <a:r>
              <a:rPr lang="ru-RU" sz="2400" dirty="0"/>
              <a:t> повинен бути </a:t>
            </a:r>
            <a:r>
              <a:rPr lang="ru-RU" sz="2400" dirty="0" err="1"/>
              <a:t>поновлений</a:t>
            </a:r>
            <a:r>
              <a:rPr lang="ru-RU" sz="2400" dirty="0"/>
              <a:t> на </a:t>
            </a:r>
            <a:r>
              <a:rPr lang="ru-RU" sz="2400" dirty="0" err="1"/>
              <a:t>попередній</a:t>
            </a:r>
            <a:r>
              <a:rPr lang="ru-RU" sz="2400" dirty="0"/>
              <a:t> </a:t>
            </a:r>
            <a:r>
              <a:rPr lang="ru-RU" sz="2400" dirty="0" err="1"/>
              <a:t>роботі</a:t>
            </a:r>
            <a:r>
              <a:rPr lang="ru-RU" sz="2400" dirty="0"/>
              <a:t> органом, </a:t>
            </a:r>
            <a:r>
              <a:rPr lang="ru-RU" sz="2400" dirty="0" err="1"/>
              <a:t>який</a:t>
            </a:r>
            <a:r>
              <a:rPr lang="ru-RU" sz="2400" dirty="0"/>
              <a:t> </a:t>
            </a:r>
            <a:r>
              <a:rPr lang="ru-RU" sz="2400" dirty="0" err="1"/>
              <a:t>розглядає</a:t>
            </a:r>
            <a:r>
              <a:rPr lang="ru-RU" sz="2400" dirty="0"/>
              <a:t> </a:t>
            </a:r>
            <a:r>
              <a:rPr lang="ru-RU" sz="2400" dirty="0" err="1"/>
              <a:t>трудовий</a:t>
            </a:r>
            <a:r>
              <a:rPr lang="ru-RU" sz="2400" dirty="0"/>
              <a:t> </a:t>
            </a:r>
            <a:r>
              <a:rPr lang="ru-RU" sz="2400" dirty="0" err="1"/>
              <a:t>спір</a:t>
            </a:r>
            <a:r>
              <a:rPr lang="ru-RU" sz="2400" dirty="0"/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575" y="5733256"/>
            <a:ext cx="1622425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5" y="3710962"/>
            <a:ext cx="1675105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175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970" y="1700808"/>
            <a:ext cx="8784976" cy="193899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400" dirty="0"/>
              <a:t>Орган, </a:t>
            </a:r>
            <a:r>
              <a:rPr lang="ru-RU" sz="2400" dirty="0" err="1"/>
              <a:t>який</a:t>
            </a:r>
            <a:r>
              <a:rPr lang="ru-RU" sz="2400" dirty="0"/>
              <a:t> </a:t>
            </a:r>
            <a:r>
              <a:rPr lang="ru-RU" sz="2400" dirty="0" err="1"/>
              <a:t>розглядає</a:t>
            </a:r>
            <a:r>
              <a:rPr lang="ru-RU" sz="2400" dirty="0"/>
              <a:t> </a:t>
            </a:r>
            <a:r>
              <a:rPr lang="ru-RU" sz="2400" dirty="0" err="1"/>
              <a:t>трудовий</a:t>
            </a:r>
            <a:r>
              <a:rPr lang="ru-RU" sz="2400" dirty="0"/>
              <a:t> </a:t>
            </a:r>
            <a:r>
              <a:rPr lang="ru-RU" sz="2400" dirty="0" err="1"/>
              <a:t>спір</a:t>
            </a:r>
            <a:r>
              <a:rPr lang="ru-RU" sz="2400" dirty="0"/>
              <a:t>, </a:t>
            </a:r>
            <a:r>
              <a:rPr lang="ru-RU" sz="2400" dirty="0" err="1"/>
              <a:t>одночасно</a:t>
            </a:r>
            <a:r>
              <a:rPr lang="ru-RU" sz="2400" dirty="0"/>
              <a:t> </a:t>
            </a:r>
            <a:r>
              <a:rPr lang="ru-RU" sz="2400" dirty="0" err="1"/>
              <a:t>приймає</a:t>
            </a:r>
            <a:r>
              <a:rPr lang="ru-RU" sz="2400" dirty="0"/>
              <a:t> </a:t>
            </a:r>
            <a:r>
              <a:rPr lang="ru-RU" sz="2400" dirty="0" err="1"/>
              <a:t>рішення</a:t>
            </a:r>
            <a:r>
              <a:rPr lang="ru-RU" sz="2400" dirty="0"/>
              <a:t> про </a:t>
            </a:r>
            <a:r>
              <a:rPr lang="ru-RU" sz="2400" dirty="0" err="1"/>
              <a:t>виплату</a:t>
            </a:r>
            <a:r>
              <a:rPr lang="ru-RU" sz="2400" dirty="0"/>
              <a:t> </a:t>
            </a:r>
            <a:r>
              <a:rPr lang="ru-RU" sz="2400" dirty="0" err="1"/>
              <a:t>працівникові</a:t>
            </a:r>
            <a:r>
              <a:rPr lang="ru-RU" sz="2400" dirty="0"/>
              <a:t> </a:t>
            </a:r>
            <a:r>
              <a:rPr lang="ru-RU" sz="2400" dirty="0" err="1"/>
              <a:t>середнього</a:t>
            </a:r>
            <a:r>
              <a:rPr lang="ru-RU" sz="2400" dirty="0"/>
              <a:t> </a:t>
            </a:r>
            <a:r>
              <a:rPr lang="ru-RU" sz="2400" dirty="0" err="1"/>
              <a:t>заробітку</a:t>
            </a:r>
            <a:r>
              <a:rPr lang="ru-RU" sz="2400" dirty="0"/>
              <a:t> за час </a:t>
            </a:r>
            <a:r>
              <a:rPr lang="ru-RU" sz="2400" dirty="0" err="1"/>
              <a:t>вимушеного</a:t>
            </a:r>
            <a:r>
              <a:rPr lang="ru-RU" sz="2400" dirty="0"/>
              <a:t> прогулу </a:t>
            </a:r>
            <a:r>
              <a:rPr lang="ru-RU" sz="2400" dirty="0" err="1"/>
              <a:t>або</a:t>
            </a:r>
            <a:r>
              <a:rPr lang="ru-RU" sz="2400" dirty="0"/>
              <a:t> </a:t>
            </a:r>
            <a:r>
              <a:rPr lang="ru-RU" sz="2400" dirty="0" err="1"/>
              <a:t>різниці</a:t>
            </a:r>
            <a:r>
              <a:rPr lang="ru-RU" sz="2400" dirty="0"/>
              <a:t> в </a:t>
            </a:r>
            <a:r>
              <a:rPr lang="ru-RU" sz="2400" dirty="0" err="1"/>
              <a:t>заробітку</a:t>
            </a:r>
            <a:r>
              <a:rPr lang="ru-RU" sz="2400" dirty="0"/>
              <a:t> за час </a:t>
            </a:r>
            <a:r>
              <a:rPr lang="ru-RU" sz="2400" dirty="0" err="1"/>
              <a:t>виконання</a:t>
            </a:r>
            <a:r>
              <a:rPr lang="ru-RU" sz="2400" dirty="0"/>
              <a:t> </a:t>
            </a:r>
            <a:r>
              <a:rPr lang="ru-RU" sz="2400" dirty="0" err="1"/>
              <a:t>нижче</a:t>
            </a:r>
            <a:r>
              <a:rPr lang="ru-RU" sz="2400" dirty="0"/>
              <a:t> </a:t>
            </a:r>
            <a:r>
              <a:rPr lang="ru-RU" sz="2400" dirty="0" err="1"/>
              <a:t>оплачуваної</a:t>
            </a:r>
            <a:r>
              <a:rPr lang="ru-RU" sz="2400" dirty="0"/>
              <a:t> </a:t>
            </a:r>
            <a:r>
              <a:rPr lang="ru-RU" sz="2400" dirty="0" err="1"/>
              <a:t>роботи</a:t>
            </a:r>
            <a:r>
              <a:rPr lang="ru-RU" sz="2400" dirty="0"/>
              <a:t>, але не </a:t>
            </a:r>
            <a:r>
              <a:rPr lang="ru-RU" sz="2400" dirty="0" err="1"/>
              <a:t>більше</a:t>
            </a:r>
            <a:r>
              <a:rPr lang="ru-RU" sz="2400" dirty="0"/>
              <a:t>, як за один </a:t>
            </a:r>
            <a:r>
              <a:rPr lang="ru-RU" sz="2400" dirty="0" err="1"/>
              <a:t>рік</a:t>
            </a:r>
            <a:r>
              <a:rPr lang="ru-RU" sz="2400" dirty="0"/>
              <a:t>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793" y="5733256"/>
            <a:ext cx="1622425" cy="1124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>
            <a:off x="4499992" y="3639800"/>
            <a:ext cx="0" cy="365264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8775" y="4005064"/>
            <a:ext cx="8784976" cy="156966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400" dirty="0" err="1"/>
              <a:t>Якщо</a:t>
            </a:r>
            <a:r>
              <a:rPr lang="ru-RU" sz="2400" dirty="0"/>
              <a:t> </a:t>
            </a:r>
            <a:r>
              <a:rPr lang="ru-RU" sz="2400" dirty="0" err="1"/>
              <a:t>заява</a:t>
            </a:r>
            <a:r>
              <a:rPr lang="ru-RU" sz="2400" dirty="0"/>
              <a:t> про </a:t>
            </a:r>
            <a:r>
              <a:rPr lang="ru-RU" sz="2400" dirty="0" err="1"/>
              <a:t>поновлення</a:t>
            </a:r>
            <a:r>
              <a:rPr lang="ru-RU" sz="2400" dirty="0"/>
              <a:t> на </a:t>
            </a:r>
            <a:r>
              <a:rPr lang="ru-RU" sz="2400" dirty="0" err="1"/>
              <a:t>роботі</a:t>
            </a:r>
            <a:r>
              <a:rPr lang="ru-RU" sz="2400" dirty="0"/>
              <a:t> </a:t>
            </a:r>
            <a:r>
              <a:rPr lang="ru-RU" sz="2400" dirty="0" err="1"/>
              <a:t>розглядається</a:t>
            </a:r>
            <a:r>
              <a:rPr lang="ru-RU" sz="2400" dirty="0"/>
              <a:t> </a:t>
            </a:r>
            <a:r>
              <a:rPr lang="ru-RU" sz="2400" dirty="0" err="1"/>
              <a:t>більше</a:t>
            </a:r>
            <a:r>
              <a:rPr lang="ru-RU" sz="2400" dirty="0"/>
              <a:t> одного року не з вини </a:t>
            </a:r>
            <a:r>
              <a:rPr lang="ru-RU" sz="2400" dirty="0" err="1"/>
              <a:t>працівника</a:t>
            </a:r>
            <a:r>
              <a:rPr lang="ru-RU" sz="2400" dirty="0"/>
              <a:t>, орган, </a:t>
            </a:r>
            <a:r>
              <a:rPr lang="ru-RU" sz="2400" dirty="0" err="1"/>
              <a:t>який</a:t>
            </a:r>
            <a:r>
              <a:rPr lang="ru-RU" sz="2400" dirty="0"/>
              <a:t> </a:t>
            </a:r>
            <a:r>
              <a:rPr lang="ru-RU" sz="2400" dirty="0" err="1"/>
              <a:t>розглядає</a:t>
            </a:r>
            <a:r>
              <a:rPr lang="ru-RU" sz="2400" dirty="0"/>
              <a:t> </a:t>
            </a:r>
            <a:r>
              <a:rPr lang="ru-RU" sz="2400" dirty="0" err="1"/>
              <a:t>трудовий</a:t>
            </a:r>
            <a:r>
              <a:rPr lang="ru-RU" sz="2400" dirty="0"/>
              <a:t> </a:t>
            </a:r>
            <a:r>
              <a:rPr lang="ru-RU" sz="2400" dirty="0" err="1"/>
              <a:t>спір</a:t>
            </a:r>
            <a:r>
              <a:rPr lang="ru-RU" sz="2400" dirty="0"/>
              <a:t>, </a:t>
            </a:r>
            <a:r>
              <a:rPr lang="ru-RU" sz="2400" dirty="0" err="1"/>
              <a:t>виносить</a:t>
            </a:r>
            <a:r>
              <a:rPr lang="ru-RU" sz="2400" dirty="0"/>
              <a:t> </a:t>
            </a:r>
            <a:r>
              <a:rPr lang="ru-RU" sz="2400" dirty="0" err="1"/>
              <a:t>рішення</a:t>
            </a:r>
            <a:r>
              <a:rPr lang="ru-RU" sz="2400" dirty="0"/>
              <a:t> про </a:t>
            </a:r>
            <a:r>
              <a:rPr lang="ru-RU" sz="2400" dirty="0" err="1"/>
              <a:t>виплату</a:t>
            </a:r>
            <a:r>
              <a:rPr lang="ru-RU" sz="2400" dirty="0"/>
              <a:t> </a:t>
            </a:r>
            <a:r>
              <a:rPr lang="ru-RU" sz="2400" dirty="0" err="1"/>
              <a:t>середнього</a:t>
            </a:r>
            <a:r>
              <a:rPr lang="ru-RU" sz="2400" dirty="0"/>
              <a:t> </a:t>
            </a:r>
            <a:r>
              <a:rPr lang="ru-RU" sz="2400" dirty="0" err="1"/>
              <a:t>заробітку</a:t>
            </a:r>
            <a:r>
              <a:rPr lang="ru-RU" sz="2400" dirty="0"/>
              <a:t> за весь час </a:t>
            </a:r>
            <a:r>
              <a:rPr lang="ru-RU" sz="2400" dirty="0" err="1"/>
              <a:t>вимушеного</a:t>
            </a:r>
            <a:r>
              <a:rPr lang="ru-RU" sz="2400" dirty="0"/>
              <a:t> прогулу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308" y="12576"/>
            <a:ext cx="2400300" cy="13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704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730875"/>
            <a:ext cx="1622425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2204864"/>
            <a:ext cx="8568952" cy="3046988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400" dirty="0"/>
              <a:t>У </a:t>
            </a:r>
            <a:r>
              <a:rPr lang="ru-RU" sz="2400" dirty="0" err="1"/>
              <a:t>разі</a:t>
            </a:r>
            <a:r>
              <a:rPr lang="ru-RU" sz="2400" dirty="0"/>
              <a:t> </a:t>
            </a:r>
            <a:r>
              <a:rPr lang="ru-RU" sz="2400" dirty="0" err="1"/>
              <a:t>визнання</a:t>
            </a:r>
            <a:r>
              <a:rPr lang="ru-RU" sz="2400" dirty="0"/>
              <a:t> </a:t>
            </a:r>
            <a:r>
              <a:rPr lang="ru-RU" sz="2400" dirty="0" err="1"/>
              <a:t>формулювання</a:t>
            </a:r>
            <a:r>
              <a:rPr lang="ru-RU" sz="2400" dirty="0"/>
              <a:t> причини </a:t>
            </a:r>
            <a:r>
              <a:rPr lang="ru-RU" sz="2400" dirty="0" err="1"/>
              <a:t>звільнення</a:t>
            </a:r>
            <a:r>
              <a:rPr lang="ru-RU" sz="2400" dirty="0"/>
              <a:t> </a:t>
            </a:r>
            <a:r>
              <a:rPr lang="ru-RU" sz="2400" dirty="0" err="1"/>
              <a:t>неправильним</a:t>
            </a:r>
            <a:r>
              <a:rPr lang="ru-RU" sz="2400" dirty="0"/>
              <a:t> </a:t>
            </a:r>
            <a:r>
              <a:rPr lang="ru-RU" sz="2400" dirty="0" err="1"/>
              <a:t>або</a:t>
            </a:r>
            <a:r>
              <a:rPr lang="ru-RU" sz="2400" dirty="0"/>
              <a:t> таким, </a:t>
            </a:r>
            <a:r>
              <a:rPr lang="ru-RU" sz="2400" dirty="0" err="1"/>
              <a:t>що</a:t>
            </a:r>
            <a:r>
              <a:rPr lang="ru-RU" sz="2400" dirty="0"/>
              <a:t> не </a:t>
            </a:r>
            <a:r>
              <a:rPr lang="ru-RU" sz="2400" dirty="0" err="1"/>
              <a:t>відповідає</a:t>
            </a:r>
            <a:r>
              <a:rPr lang="ru-RU" sz="2400" dirty="0"/>
              <a:t> чинному </a:t>
            </a:r>
            <a:r>
              <a:rPr lang="ru-RU" sz="2400" dirty="0" err="1"/>
              <a:t>законодавству</a:t>
            </a:r>
            <a:r>
              <a:rPr lang="ru-RU" sz="2400" dirty="0"/>
              <a:t>, у </a:t>
            </a:r>
            <a:r>
              <a:rPr lang="ru-RU" sz="2400" dirty="0" err="1"/>
              <a:t>випадках</a:t>
            </a:r>
            <a:r>
              <a:rPr lang="ru-RU" sz="2400" dirty="0"/>
              <a:t>, коли </a:t>
            </a:r>
            <a:r>
              <a:rPr lang="ru-RU" sz="2400" dirty="0" err="1"/>
              <a:t>це</a:t>
            </a:r>
            <a:r>
              <a:rPr lang="ru-RU" sz="2400" dirty="0"/>
              <a:t> не </a:t>
            </a:r>
            <a:r>
              <a:rPr lang="ru-RU" sz="2400" dirty="0" err="1"/>
              <a:t>тягне</a:t>
            </a:r>
            <a:r>
              <a:rPr lang="ru-RU" sz="2400" dirty="0"/>
              <a:t> </a:t>
            </a:r>
            <a:r>
              <a:rPr lang="ru-RU" sz="2400" dirty="0" err="1"/>
              <a:t>поновлення</a:t>
            </a:r>
            <a:r>
              <a:rPr lang="ru-RU" sz="2400" dirty="0"/>
              <a:t> </a:t>
            </a:r>
            <a:r>
              <a:rPr lang="ru-RU" sz="2400" dirty="0" err="1"/>
              <a:t>працівника</a:t>
            </a:r>
            <a:r>
              <a:rPr lang="ru-RU" sz="2400" dirty="0"/>
              <a:t> на </a:t>
            </a:r>
            <a:r>
              <a:rPr lang="ru-RU" sz="2400" dirty="0" err="1"/>
              <a:t>роботі</a:t>
            </a:r>
            <a:r>
              <a:rPr lang="ru-RU" sz="2400" dirty="0"/>
              <a:t>, орган, </a:t>
            </a:r>
            <a:r>
              <a:rPr lang="ru-RU" sz="2400" dirty="0" err="1"/>
              <a:t>який</a:t>
            </a:r>
            <a:r>
              <a:rPr lang="ru-RU" sz="2400" dirty="0"/>
              <a:t> </a:t>
            </a:r>
            <a:r>
              <a:rPr lang="ru-RU" sz="2400" dirty="0" err="1"/>
              <a:t>розглядає</a:t>
            </a:r>
            <a:r>
              <a:rPr lang="ru-RU" sz="2400" dirty="0"/>
              <a:t> </a:t>
            </a:r>
            <a:r>
              <a:rPr lang="ru-RU" sz="2400" dirty="0" err="1"/>
              <a:t>трудовий</a:t>
            </a:r>
            <a:r>
              <a:rPr lang="ru-RU" sz="2400" dirty="0"/>
              <a:t> </a:t>
            </a:r>
            <a:r>
              <a:rPr lang="ru-RU" sz="2400" dirty="0" err="1"/>
              <a:t>спір</a:t>
            </a:r>
            <a:r>
              <a:rPr lang="ru-RU" sz="2400" dirty="0"/>
              <a:t>, </a:t>
            </a:r>
            <a:r>
              <a:rPr lang="ru-RU" sz="2400" dirty="0" err="1"/>
              <a:t>зобов’язаний</a:t>
            </a:r>
            <a:r>
              <a:rPr lang="ru-RU" sz="2400" dirty="0"/>
              <a:t> </a:t>
            </a:r>
            <a:r>
              <a:rPr lang="ru-RU" sz="2400" dirty="0" err="1"/>
              <a:t>змінити</a:t>
            </a:r>
            <a:r>
              <a:rPr lang="ru-RU" sz="2400" dirty="0"/>
              <a:t> </a:t>
            </a:r>
            <a:r>
              <a:rPr lang="ru-RU" sz="2400" dirty="0" err="1"/>
              <a:t>формулювання</a:t>
            </a:r>
            <a:r>
              <a:rPr lang="ru-RU" sz="2400" dirty="0"/>
              <a:t> і </a:t>
            </a:r>
            <a:r>
              <a:rPr lang="ru-RU" sz="2400" dirty="0" err="1"/>
              <a:t>вказати</a:t>
            </a:r>
            <a:r>
              <a:rPr lang="ru-RU" sz="2400" dirty="0"/>
              <a:t> в </a:t>
            </a:r>
            <a:r>
              <a:rPr lang="ru-RU" sz="2400" dirty="0" err="1"/>
              <a:t>рішенні</a:t>
            </a:r>
            <a:r>
              <a:rPr lang="ru-RU" sz="2400" dirty="0"/>
              <a:t> причину </a:t>
            </a:r>
            <a:r>
              <a:rPr lang="ru-RU" sz="2400" dirty="0" err="1"/>
              <a:t>звільнення</a:t>
            </a:r>
            <a:r>
              <a:rPr lang="ru-RU" sz="2400" dirty="0"/>
              <a:t> у </a:t>
            </a:r>
            <a:r>
              <a:rPr lang="ru-RU" sz="2400" dirty="0" err="1"/>
              <a:t>точній</a:t>
            </a:r>
            <a:r>
              <a:rPr lang="ru-RU" sz="2400" dirty="0"/>
              <a:t> </a:t>
            </a:r>
            <a:r>
              <a:rPr lang="ru-RU" sz="2400" dirty="0" err="1"/>
              <a:t>відповідності</a:t>
            </a:r>
            <a:r>
              <a:rPr lang="ru-RU" sz="2400" dirty="0"/>
              <a:t> з </a:t>
            </a:r>
            <a:r>
              <a:rPr lang="ru-RU" sz="2400" dirty="0" err="1"/>
              <a:t>формулюванням</a:t>
            </a:r>
            <a:r>
              <a:rPr lang="ru-RU" sz="2400" dirty="0"/>
              <a:t> чинного </a:t>
            </a:r>
            <a:r>
              <a:rPr lang="ru-RU" sz="2400" dirty="0" err="1"/>
              <a:t>законодавства</a:t>
            </a:r>
            <a:r>
              <a:rPr lang="ru-RU" sz="2400" dirty="0"/>
              <a:t> та з </a:t>
            </a:r>
            <a:r>
              <a:rPr lang="ru-RU" sz="2400" dirty="0" err="1"/>
              <a:t>посиланням</a:t>
            </a:r>
            <a:r>
              <a:rPr lang="ru-RU" sz="2400" dirty="0"/>
              <a:t> на </a:t>
            </a:r>
            <a:r>
              <a:rPr lang="ru-RU" sz="2400" dirty="0" err="1"/>
              <a:t>відповідну</a:t>
            </a:r>
            <a:r>
              <a:rPr lang="ru-RU" sz="2400" dirty="0"/>
              <a:t> </a:t>
            </a:r>
            <a:r>
              <a:rPr lang="ru-RU" sz="2400" dirty="0" err="1"/>
              <a:t>статтю</a:t>
            </a:r>
            <a:r>
              <a:rPr lang="ru-RU" sz="2400" dirty="0"/>
              <a:t> закону.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458" y="4783"/>
            <a:ext cx="1743075" cy="1768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100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730875"/>
            <a:ext cx="1622425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260648"/>
            <a:ext cx="8568952" cy="4154984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>Ст. 235. При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винесенні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рішення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про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оформлення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трудових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відносин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з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працівником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який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виконував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роботу без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укладення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трудового договору, та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встановлення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періоду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такої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роботи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чи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роботи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на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умовах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неповного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робочого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часу, у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разі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фактичного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виконання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роботи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повний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робочий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час, установлений на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підприємстві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, в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установі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, </a:t>
            </a:r>
            <a:r>
              <a:rPr lang="ru-RU" sz="2400" dirty="0" err="1" smtClean="0">
                <a:solidFill>
                  <a:srgbClr val="333333"/>
                </a:solidFill>
                <a:latin typeface="Times New Roman" panose="02020603050405020304" pitchFamily="18" charset="0"/>
              </a:rPr>
              <a:t>організації</a:t>
            </a:r>
            <a:r>
              <a:rPr lang="ru-RU" sz="2400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>, 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орган,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який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розглядає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трудовий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спір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одночасно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приймає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рішення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про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нарахування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виплату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такому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працівникові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заробітної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плати у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розмірі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не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нижче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середньої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заробітної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плати за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відповідним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видом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економічної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діяльності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у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регіоні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у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відповідному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періоді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без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урахування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фактично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виплаченої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заробітної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>плати.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99406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2429855" y="913714"/>
            <a:ext cx="3960440" cy="91440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err="1"/>
              <a:t>Відповідно</a:t>
            </a:r>
            <a:r>
              <a:rPr lang="ru-RU" sz="2800" dirty="0"/>
              <a:t> до ст. 236 </a:t>
            </a:r>
            <a:r>
              <a:rPr lang="ru-RU" sz="2800" dirty="0" err="1"/>
              <a:t>КЗпП</a:t>
            </a:r>
            <a:r>
              <a:rPr lang="ru-RU" sz="2800" dirty="0"/>
              <a:t> </a:t>
            </a:r>
          </a:p>
        </p:txBody>
      </p:sp>
      <p:sp>
        <p:nvSpPr>
          <p:cNvPr id="5" name="Стрелка вниз 4"/>
          <p:cNvSpPr/>
          <p:nvPr/>
        </p:nvSpPr>
        <p:spPr>
          <a:xfrm>
            <a:off x="4167759" y="1851698"/>
            <a:ext cx="484632" cy="489204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23527" y="2492896"/>
            <a:ext cx="8496945" cy="230832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/>
              <a:t>у </a:t>
            </a:r>
            <a:r>
              <a:rPr lang="ru-RU" sz="2400" dirty="0" err="1"/>
              <a:t>разі</a:t>
            </a:r>
            <a:r>
              <a:rPr lang="ru-RU" sz="2400" dirty="0"/>
              <a:t> </a:t>
            </a:r>
            <a:r>
              <a:rPr lang="ru-RU" sz="2400" dirty="0" err="1"/>
              <a:t>затримки</a:t>
            </a:r>
            <a:r>
              <a:rPr lang="ru-RU" sz="2400" dirty="0"/>
              <a:t> </a:t>
            </a:r>
            <a:r>
              <a:rPr lang="ru-RU" sz="2400" dirty="0" err="1"/>
              <a:t>власником</a:t>
            </a:r>
            <a:r>
              <a:rPr lang="ru-RU" sz="2400" dirty="0"/>
              <a:t> </a:t>
            </a:r>
            <a:r>
              <a:rPr lang="ru-RU" sz="2400" dirty="0" err="1"/>
              <a:t>виконання</a:t>
            </a:r>
            <a:r>
              <a:rPr lang="ru-RU" sz="2400" dirty="0"/>
              <a:t> </a:t>
            </a:r>
            <a:r>
              <a:rPr lang="ru-RU" sz="2400" dirty="0" err="1"/>
              <a:t>рішення</a:t>
            </a:r>
            <a:r>
              <a:rPr lang="ru-RU" sz="2400" dirty="0"/>
              <a:t> органу, </a:t>
            </a:r>
            <a:r>
              <a:rPr lang="ru-RU" sz="2400" dirty="0" err="1"/>
              <a:t>який</a:t>
            </a:r>
            <a:r>
              <a:rPr lang="ru-RU" sz="2400" dirty="0"/>
              <a:t> </a:t>
            </a:r>
            <a:r>
              <a:rPr lang="ru-RU" sz="2400" dirty="0" err="1"/>
              <a:t>розглядав</a:t>
            </a:r>
            <a:r>
              <a:rPr lang="ru-RU" sz="2400" dirty="0"/>
              <a:t> </a:t>
            </a:r>
            <a:r>
              <a:rPr lang="ru-RU" sz="2400" dirty="0" err="1"/>
              <a:t>трудовий</a:t>
            </a:r>
            <a:r>
              <a:rPr lang="ru-RU" sz="2400" dirty="0"/>
              <a:t> </a:t>
            </a:r>
            <a:r>
              <a:rPr lang="ru-RU" sz="2400" dirty="0" err="1"/>
              <a:t>спір</a:t>
            </a:r>
            <a:r>
              <a:rPr lang="ru-RU" sz="2400" dirty="0"/>
              <a:t> про </a:t>
            </a:r>
            <a:r>
              <a:rPr lang="ru-RU" sz="2400" dirty="0" err="1"/>
              <a:t>поновлення</a:t>
            </a:r>
            <a:r>
              <a:rPr lang="ru-RU" sz="2400" dirty="0"/>
              <a:t> на </a:t>
            </a:r>
            <a:r>
              <a:rPr lang="ru-RU" sz="2400" dirty="0" err="1"/>
              <a:t>роботі</a:t>
            </a:r>
            <a:r>
              <a:rPr lang="ru-RU" sz="2400" dirty="0"/>
              <a:t> незаконно </a:t>
            </a:r>
            <a:r>
              <a:rPr lang="ru-RU" sz="2400" dirty="0" err="1"/>
              <a:t>звільненого</a:t>
            </a:r>
            <a:r>
              <a:rPr lang="ru-RU" sz="2400" dirty="0"/>
              <a:t> </a:t>
            </a:r>
            <a:r>
              <a:rPr lang="ru-RU" sz="2400" dirty="0" err="1"/>
              <a:t>або</a:t>
            </a:r>
            <a:r>
              <a:rPr lang="ru-RU" sz="2400" dirty="0"/>
              <a:t> </a:t>
            </a:r>
            <a:r>
              <a:rPr lang="ru-RU" sz="2400" dirty="0" err="1"/>
              <a:t>переведеного</a:t>
            </a:r>
            <a:r>
              <a:rPr lang="ru-RU" sz="2400" dirty="0"/>
              <a:t> на </a:t>
            </a:r>
            <a:r>
              <a:rPr lang="ru-RU" sz="2400" dirty="0" err="1"/>
              <a:t>іншу</a:t>
            </a:r>
            <a:r>
              <a:rPr lang="ru-RU" sz="2400" dirty="0"/>
              <a:t> роботу </a:t>
            </a:r>
            <a:r>
              <a:rPr lang="ru-RU" sz="2400" dirty="0" err="1"/>
              <a:t>працівника</a:t>
            </a:r>
            <a:r>
              <a:rPr lang="ru-RU" sz="2400" dirty="0"/>
              <a:t>, </a:t>
            </a:r>
            <a:r>
              <a:rPr lang="ru-RU" sz="2400" dirty="0" err="1"/>
              <a:t>цей</a:t>
            </a:r>
            <a:r>
              <a:rPr lang="ru-RU" sz="2400" dirty="0"/>
              <a:t> орган </a:t>
            </a:r>
            <a:r>
              <a:rPr lang="ru-RU" sz="2400" dirty="0" err="1"/>
              <a:t>виносить</a:t>
            </a:r>
            <a:r>
              <a:rPr lang="ru-RU" sz="2400" dirty="0"/>
              <a:t> </a:t>
            </a:r>
            <a:r>
              <a:rPr lang="ru-RU" sz="2400" dirty="0" err="1"/>
              <a:t>ухвалу</a:t>
            </a:r>
            <a:r>
              <a:rPr lang="ru-RU" sz="2400" dirty="0"/>
              <a:t> про </a:t>
            </a:r>
            <a:r>
              <a:rPr lang="ru-RU" sz="2400" dirty="0" err="1"/>
              <a:t>виплату</a:t>
            </a:r>
            <a:r>
              <a:rPr lang="ru-RU" sz="2400" dirty="0"/>
              <a:t> </a:t>
            </a:r>
            <a:r>
              <a:rPr lang="ru-RU" sz="2400" dirty="0" err="1"/>
              <a:t>йому</a:t>
            </a:r>
            <a:r>
              <a:rPr lang="ru-RU" sz="2400" dirty="0"/>
              <a:t> </a:t>
            </a:r>
            <a:r>
              <a:rPr lang="ru-RU" sz="2400" dirty="0" err="1"/>
              <a:t>середнього</a:t>
            </a:r>
            <a:r>
              <a:rPr lang="ru-RU" sz="2400" dirty="0"/>
              <a:t> </a:t>
            </a:r>
            <a:r>
              <a:rPr lang="ru-RU" sz="2400" dirty="0" err="1"/>
              <a:t>заробітку</a:t>
            </a:r>
            <a:r>
              <a:rPr lang="ru-RU" sz="2400" dirty="0"/>
              <a:t> </a:t>
            </a:r>
            <a:r>
              <a:rPr lang="ru-RU" sz="2400" dirty="0" err="1"/>
              <a:t>або</a:t>
            </a:r>
            <a:r>
              <a:rPr lang="ru-RU" sz="2400" dirty="0"/>
              <a:t> </a:t>
            </a:r>
            <a:r>
              <a:rPr lang="ru-RU" sz="2400" dirty="0" err="1"/>
              <a:t>різниці</a:t>
            </a:r>
            <a:r>
              <a:rPr lang="ru-RU" sz="2400" dirty="0"/>
              <a:t> в </a:t>
            </a:r>
            <a:r>
              <a:rPr lang="ru-RU" sz="2400" dirty="0" err="1"/>
              <a:t>заробітку</a:t>
            </a:r>
            <a:r>
              <a:rPr lang="ru-RU" sz="2400" dirty="0"/>
              <a:t> за час </a:t>
            </a:r>
            <a:r>
              <a:rPr lang="ru-RU" sz="2400" dirty="0" err="1"/>
              <a:t>затримки</a:t>
            </a:r>
            <a:r>
              <a:rPr lang="ru-RU" sz="2400" dirty="0"/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716" y="0"/>
            <a:ext cx="1459284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146" y="5157192"/>
            <a:ext cx="2646982" cy="166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318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8366" y="1772816"/>
            <a:ext cx="8424936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/>
              <a:t>Суд </a:t>
            </a:r>
            <a:r>
              <a:rPr lang="ru-RU" sz="2400" dirty="0" err="1"/>
              <a:t>покладає</a:t>
            </a:r>
            <a:r>
              <a:rPr lang="ru-RU" sz="2400" dirty="0"/>
              <a:t> на </a:t>
            </a:r>
            <a:r>
              <a:rPr lang="ru-RU" sz="2400" dirty="0" err="1"/>
              <a:t>службову</a:t>
            </a:r>
            <a:r>
              <a:rPr lang="ru-RU" sz="2400" dirty="0"/>
              <a:t> особу, </a:t>
            </a:r>
            <a:r>
              <a:rPr lang="ru-RU" sz="2400" dirty="0" err="1"/>
              <a:t>винну</a:t>
            </a:r>
            <a:r>
              <a:rPr lang="ru-RU" sz="2400" dirty="0"/>
              <a:t> в незаконному </a:t>
            </a:r>
            <a:r>
              <a:rPr lang="ru-RU" sz="2400" dirty="0" err="1"/>
              <a:t>звільненні</a:t>
            </a:r>
            <a:r>
              <a:rPr lang="ru-RU" sz="2400" dirty="0"/>
              <a:t> </a:t>
            </a:r>
            <a:r>
              <a:rPr lang="ru-RU" sz="2400" dirty="0" err="1"/>
              <a:t>або</a:t>
            </a:r>
            <a:r>
              <a:rPr lang="ru-RU" sz="2400" dirty="0"/>
              <a:t> </a:t>
            </a:r>
            <a:r>
              <a:rPr lang="ru-RU" sz="2400" dirty="0" err="1"/>
              <a:t>переведенні</a:t>
            </a:r>
            <a:r>
              <a:rPr lang="ru-RU" sz="2400" dirty="0"/>
              <a:t> </a:t>
            </a:r>
            <a:r>
              <a:rPr lang="ru-RU" sz="2400" dirty="0" err="1"/>
              <a:t>працівника</a:t>
            </a:r>
            <a:r>
              <a:rPr lang="ru-RU" sz="2400" dirty="0"/>
              <a:t> на </a:t>
            </a:r>
            <a:r>
              <a:rPr lang="ru-RU" sz="2400" dirty="0" err="1"/>
              <a:t>іншу</a:t>
            </a:r>
            <a:r>
              <a:rPr lang="ru-RU" sz="2400" dirty="0"/>
              <a:t> роботу, </a:t>
            </a:r>
            <a:r>
              <a:rPr lang="ru-RU" sz="2400" dirty="0" err="1"/>
              <a:t>обов’язок</a:t>
            </a:r>
            <a:r>
              <a:rPr lang="ru-RU" sz="2400" dirty="0"/>
              <a:t> </a:t>
            </a:r>
            <a:r>
              <a:rPr lang="ru-RU" sz="2400" dirty="0" err="1"/>
              <a:t>покрити</a:t>
            </a:r>
            <a:r>
              <a:rPr lang="ru-RU" sz="2400" dirty="0"/>
              <a:t> шкоду, </a:t>
            </a:r>
            <a:r>
              <a:rPr lang="ru-RU" sz="2400" dirty="0" err="1"/>
              <a:t>заподіяну</a:t>
            </a:r>
            <a:r>
              <a:rPr lang="ru-RU" sz="2400" dirty="0"/>
              <a:t> </a:t>
            </a:r>
            <a:r>
              <a:rPr lang="ru-RU" sz="2400" dirty="0" err="1"/>
              <a:t>підприємству</a:t>
            </a:r>
            <a:r>
              <a:rPr lang="ru-RU" sz="2400" dirty="0"/>
              <a:t>  у </a:t>
            </a:r>
            <a:r>
              <a:rPr lang="ru-RU" sz="2400" dirty="0" err="1"/>
              <a:t>зв'язку</a:t>
            </a:r>
            <a:r>
              <a:rPr lang="ru-RU" sz="2400" dirty="0"/>
              <a:t> з оплатою </a:t>
            </a:r>
            <a:r>
              <a:rPr lang="ru-RU" sz="2400" dirty="0" err="1"/>
              <a:t>працівникові</a:t>
            </a:r>
            <a:r>
              <a:rPr lang="ru-RU" sz="2400" dirty="0"/>
              <a:t> часу </a:t>
            </a:r>
            <a:r>
              <a:rPr lang="ru-RU" sz="2400" dirty="0" err="1"/>
              <a:t>вимушеного</a:t>
            </a:r>
            <a:r>
              <a:rPr lang="ru-RU" sz="2400" dirty="0"/>
              <a:t> прогулу </a:t>
            </a:r>
            <a:r>
              <a:rPr lang="ru-RU" sz="2400" dirty="0" err="1"/>
              <a:t>або</a:t>
            </a:r>
            <a:r>
              <a:rPr lang="ru-RU" sz="2400" dirty="0"/>
              <a:t> часу </a:t>
            </a:r>
            <a:r>
              <a:rPr lang="ru-RU" sz="2400" dirty="0" err="1"/>
              <a:t>виконання</a:t>
            </a:r>
            <a:r>
              <a:rPr lang="ru-RU" sz="2400" dirty="0"/>
              <a:t> </a:t>
            </a:r>
            <a:r>
              <a:rPr lang="ru-RU" sz="2400" dirty="0" err="1"/>
              <a:t>нижче</a:t>
            </a:r>
            <a:r>
              <a:rPr lang="ru-RU" sz="2400" dirty="0"/>
              <a:t> </a:t>
            </a:r>
            <a:r>
              <a:rPr lang="ru-RU" sz="2400" dirty="0" err="1"/>
              <a:t>оплачуваної</a:t>
            </a:r>
            <a:r>
              <a:rPr lang="ru-RU" sz="2400" dirty="0"/>
              <a:t> </a:t>
            </a:r>
            <a:r>
              <a:rPr lang="ru-RU" sz="2400" dirty="0" err="1"/>
              <a:t>роботи</a:t>
            </a:r>
            <a:r>
              <a:rPr lang="ru-RU" sz="2400" dirty="0"/>
              <a:t>. </a:t>
            </a:r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4542991" y="3711808"/>
            <a:ext cx="0" cy="457200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40070" y="4169008"/>
            <a:ext cx="8424936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err="1"/>
              <a:t>Такий</a:t>
            </a:r>
            <a:r>
              <a:rPr lang="ru-RU" sz="2400" dirty="0"/>
              <a:t> </a:t>
            </a:r>
            <a:r>
              <a:rPr lang="ru-RU" sz="2400" dirty="0" err="1"/>
              <a:t>обов’язок</a:t>
            </a:r>
            <a:r>
              <a:rPr lang="ru-RU" sz="2400" dirty="0"/>
              <a:t> </a:t>
            </a:r>
            <a:r>
              <a:rPr lang="ru-RU" sz="2400" dirty="0" err="1"/>
              <a:t>покладається</a:t>
            </a:r>
            <a:r>
              <a:rPr lang="ru-RU" sz="2400" dirty="0"/>
              <a:t>, </a:t>
            </a:r>
            <a:r>
              <a:rPr lang="ru-RU" sz="2400" dirty="0" err="1"/>
              <a:t>якщо</a:t>
            </a:r>
            <a:r>
              <a:rPr lang="ru-RU" sz="2400" dirty="0"/>
              <a:t> </a:t>
            </a:r>
            <a:r>
              <a:rPr lang="ru-RU" sz="2400" dirty="0" err="1"/>
              <a:t>звільнення</a:t>
            </a:r>
            <a:r>
              <a:rPr lang="ru-RU" sz="2400" dirty="0"/>
              <a:t> </a:t>
            </a:r>
            <a:r>
              <a:rPr lang="ru-RU" sz="2400" dirty="0" err="1"/>
              <a:t>чи</a:t>
            </a:r>
            <a:r>
              <a:rPr lang="ru-RU" sz="2400" dirty="0"/>
              <a:t> </a:t>
            </a:r>
            <a:r>
              <a:rPr lang="ru-RU" sz="2400" dirty="0" err="1"/>
              <a:t>переведення</a:t>
            </a:r>
            <a:r>
              <a:rPr lang="ru-RU" sz="2400" dirty="0"/>
              <a:t> </a:t>
            </a:r>
            <a:r>
              <a:rPr lang="ru-RU" sz="2400" dirty="0" err="1"/>
              <a:t>здійснено</a:t>
            </a:r>
            <a:r>
              <a:rPr lang="ru-RU" sz="2400" dirty="0"/>
              <a:t> з </a:t>
            </a:r>
            <a:r>
              <a:rPr lang="ru-RU" sz="2400" dirty="0" err="1"/>
              <a:t>порушенням</a:t>
            </a:r>
            <a:r>
              <a:rPr lang="ru-RU" sz="2400" dirty="0"/>
              <a:t> закону </a:t>
            </a:r>
            <a:r>
              <a:rPr lang="ru-RU" sz="2400" dirty="0" err="1"/>
              <a:t>або</a:t>
            </a:r>
            <a:r>
              <a:rPr lang="ru-RU" sz="2400" dirty="0"/>
              <a:t> </a:t>
            </a:r>
            <a:r>
              <a:rPr lang="ru-RU" sz="2400" dirty="0" err="1"/>
              <a:t>якщо</a:t>
            </a:r>
            <a:r>
              <a:rPr lang="ru-RU" sz="2400" dirty="0"/>
              <a:t> </a:t>
            </a:r>
            <a:r>
              <a:rPr lang="ru-RU" sz="2400" dirty="0" err="1"/>
              <a:t>власник</a:t>
            </a:r>
            <a:r>
              <a:rPr lang="ru-RU" sz="2400" dirty="0"/>
              <a:t> </a:t>
            </a:r>
            <a:r>
              <a:rPr lang="ru-RU" sz="2400" dirty="0" err="1"/>
              <a:t>затримав</a:t>
            </a:r>
            <a:r>
              <a:rPr lang="ru-RU" sz="2400" dirty="0"/>
              <a:t> </a:t>
            </a:r>
            <a:r>
              <a:rPr lang="ru-RU" sz="2400" dirty="0" err="1"/>
              <a:t>виконання</a:t>
            </a:r>
            <a:r>
              <a:rPr lang="ru-RU" sz="2400" dirty="0"/>
              <a:t> </a:t>
            </a:r>
            <a:r>
              <a:rPr lang="ru-RU" sz="2400" dirty="0" err="1"/>
              <a:t>рішення</a:t>
            </a:r>
            <a:r>
              <a:rPr lang="ru-RU" sz="2400" dirty="0"/>
              <a:t> суду про </a:t>
            </a:r>
            <a:r>
              <a:rPr lang="ru-RU" sz="2400" dirty="0" err="1"/>
              <a:t>поновлення</a:t>
            </a:r>
            <a:r>
              <a:rPr lang="ru-RU" sz="2400" dirty="0"/>
              <a:t> на </a:t>
            </a:r>
            <a:r>
              <a:rPr lang="ru-RU" sz="2400" dirty="0" err="1"/>
              <a:t>роботі</a:t>
            </a:r>
            <a:r>
              <a:rPr lang="ru-RU" sz="2400" dirty="0"/>
              <a:t>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675" y="5877272"/>
            <a:ext cx="1457325" cy="1002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9058"/>
            <a:ext cx="237626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819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7992888" cy="1143000"/>
          </a:xfrm>
        </p:spPr>
        <p:txBody>
          <a:bodyPr/>
          <a:lstStyle/>
          <a:p>
            <a:pPr marL="0" indent="0" algn="l">
              <a:buNone/>
            </a:pPr>
            <a:r>
              <a:rPr lang="ru-RU" sz="3600" dirty="0"/>
              <a:t>1.Трудові спори: </a:t>
            </a:r>
            <a:r>
              <a:rPr lang="ru-RU" sz="3600" dirty="0" err="1"/>
              <a:t>поняття</a:t>
            </a:r>
            <a:r>
              <a:rPr lang="ru-RU" sz="3600" dirty="0"/>
              <a:t>, причини </a:t>
            </a:r>
            <a:r>
              <a:rPr lang="ru-RU" sz="3600" dirty="0" err="1"/>
              <a:t>виникнення</a:t>
            </a:r>
            <a:r>
              <a:rPr lang="ru-RU" sz="3600" dirty="0"/>
              <a:t> та </a:t>
            </a:r>
            <a:r>
              <a:rPr lang="ru-RU" sz="3600" dirty="0" err="1" smtClean="0"/>
              <a:t>види</a:t>
            </a:r>
            <a:r>
              <a:rPr lang="ru-RU" sz="3600" dirty="0"/>
              <a:t/>
            </a:r>
            <a:br>
              <a:rPr lang="ru-RU" sz="3600" dirty="0"/>
            </a:br>
            <a:endParaRPr lang="ru-RU" sz="3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031" y="44449"/>
            <a:ext cx="1008969" cy="148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2809986" y="1844824"/>
            <a:ext cx="3384376" cy="10801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err="1"/>
              <a:t>Трудовим</a:t>
            </a:r>
            <a:r>
              <a:rPr lang="ru-RU" sz="3200" dirty="0"/>
              <a:t> спором </a:t>
            </a:r>
          </a:p>
        </p:txBody>
      </p:sp>
      <p:sp>
        <p:nvSpPr>
          <p:cNvPr id="5" name="Выгнутая влево стрелка 4"/>
          <p:cNvSpPr/>
          <p:nvPr/>
        </p:nvSpPr>
        <p:spPr>
          <a:xfrm>
            <a:off x="2187903" y="2294874"/>
            <a:ext cx="622083" cy="1260140"/>
          </a:xfrm>
          <a:prstGeom prst="curved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35975" y="3356992"/>
            <a:ext cx="6200521" cy="341632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/>
              <a:t>є </a:t>
            </a:r>
            <a:r>
              <a:rPr lang="ru-RU" sz="2400" dirty="0" err="1"/>
              <a:t>неврегульовані</a:t>
            </a:r>
            <a:r>
              <a:rPr lang="ru-RU" sz="2400" dirty="0"/>
              <a:t> шляхом </a:t>
            </a:r>
            <a:r>
              <a:rPr lang="ru-RU" sz="2400" dirty="0" err="1"/>
              <a:t>безпосередніх</a:t>
            </a:r>
            <a:r>
              <a:rPr lang="ru-RU" sz="2400" dirty="0"/>
              <a:t> </a:t>
            </a:r>
            <a:r>
              <a:rPr lang="ru-RU" sz="2400" dirty="0" err="1"/>
              <a:t>переговорів</a:t>
            </a:r>
            <a:r>
              <a:rPr lang="ru-RU" sz="2400" dirty="0"/>
              <a:t> </a:t>
            </a:r>
            <a:r>
              <a:rPr lang="ru-RU" sz="2400" dirty="0" err="1"/>
              <a:t>між</a:t>
            </a:r>
            <a:r>
              <a:rPr lang="ru-RU" sz="2400" dirty="0"/>
              <a:t> </a:t>
            </a:r>
            <a:r>
              <a:rPr lang="ru-RU" sz="2400" dirty="0" err="1"/>
              <a:t>працівником</a:t>
            </a:r>
            <a:r>
              <a:rPr lang="ru-RU" sz="2400" dirty="0"/>
              <a:t> і </a:t>
            </a:r>
            <a:r>
              <a:rPr lang="ru-RU" sz="2400" dirty="0" err="1"/>
              <a:t>роботодавцем</a:t>
            </a:r>
            <a:r>
              <a:rPr lang="ru-RU" sz="2400" dirty="0"/>
              <a:t> </a:t>
            </a:r>
            <a:r>
              <a:rPr lang="ru-RU" sz="2400" dirty="0" err="1"/>
              <a:t>розбіжності</a:t>
            </a:r>
            <a:r>
              <a:rPr lang="ru-RU" sz="2400" dirty="0"/>
              <a:t> з приводу </a:t>
            </a:r>
            <a:r>
              <a:rPr lang="ru-RU" sz="2400" dirty="0" err="1"/>
              <a:t>застосування</a:t>
            </a:r>
            <a:r>
              <a:rPr lang="ru-RU" sz="2400" dirty="0"/>
              <a:t> норм трудового </a:t>
            </a:r>
            <a:r>
              <a:rPr lang="ru-RU" sz="2400" dirty="0" err="1"/>
              <a:t>законодавства</a:t>
            </a:r>
            <a:r>
              <a:rPr lang="ru-RU" sz="2400" dirty="0"/>
              <a:t> </a:t>
            </a:r>
            <a:r>
              <a:rPr lang="ru-RU" sz="2400" dirty="0" err="1"/>
              <a:t>або</a:t>
            </a:r>
            <a:r>
              <a:rPr lang="ru-RU" sz="2400" dirty="0"/>
              <a:t> </a:t>
            </a:r>
            <a:r>
              <a:rPr lang="ru-RU" sz="2400" dirty="0" err="1"/>
              <a:t>встановлення</a:t>
            </a:r>
            <a:r>
              <a:rPr lang="ru-RU" sz="2400" dirty="0"/>
              <a:t> </a:t>
            </a:r>
            <a:r>
              <a:rPr lang="ru-RU" sz="2400" dirty="0" err="1"/>
              <a:t>чи</a:t>
            </a:r>
            <a:r>
              <a:rPr lang="ru-RU" sz="2400" dirty="0"/>
              <a:t> </a:t>
            </a:r>
            <a:r>
              <a:rPr lang="ru-RU" sz="2400" dirty="0" err="1"/>
              <a:t>зміни</a:t>
            </a:r>
            <a:r>
              <a:rPr lang="ru-RU" sz="2400" dirty="0"/>
              <a:t> умов </a:t>
            </a:r>
            <a:r>
              <a:rPr lang="ru-RU" sz="2400" dirty="0" err="1"/>
              <a:t>праці</a:t>
            </a:r>
            <a:r>
              <a:rPr lang="ru-RU" sz="2400" dirty="0"/>
              <a:t>, </a:t>
            </a:r>
            <a:r>
              <a:rPr lang="ru-RU" sz="2400" dirty="0" err="1"/>
              <a:t>із</a:t>
            </a:r>
            <a:r>
              <a:rPr lang="ru-RU" sz="2400" dirty="0"/>
              <a:t> </a:t>
            </a:r>
            <a:r>
              <a:rPr lang="ru-RU" sz="2400" dirty="0" err="1"/>
              <a:t>заявою</a:t>
            </a:r>
            <a:r>
              <a:rPr lang="ru-RU" sz="2400" dirty="0"/>
              <a:t> про </a:t>
            </a:r>
            <a:r>
              <a:rPr lang="ru-RU" sz="2400" dirty="0" err="1"/>
              <a:t>розгляд</a:t>
            </a:r>
            <a:r>
              <a:rPr lang="ru-RU" sz="2400" dirty="0"/>
              <a:t> </a:t>
            </a:r>
            <a:r>
              <a:rPr lang="ru-RU" sz="2400" dirty="0" err="1"/>
              <a:t>яких</a:t>
            </a:r>
            <a:r>
              <a:rPr lang="ru-RU" sz="2400" dirty="0"/>
              <a:t> </a:t>
            </a:r>
            <a:r>
              <a:rPr lang="ru-RU" sz="2400" dirty="0" err="1"/>
              <a:t>працівник</a:t>
            </a:r>
            <a:r>
              <a:rPr lang="ru-RU" sz="2400" dirty="0"/>
              <a:t> </a:t>
            </a:r>
            <a:r>
              <a:rPr lang="ru-RU" sz="2400" dirty="0" err="1"/>
              <a:t>або</a:t>
            </a:r>
            <a:r>
              <a:rPr lang="ru-RU" sz="2400" dirty="0"/>
              <a:t> </a:t>
            </a:r>
            <a:r>
              <a:rPr lang="ru-RU" sz="2400" dirty="0" err="1"/>
              <a:t>роботодавець</a:t>
            </a:r>
            <a:r>
              <a:rPr lang="ru-RU" sz="2400" dirty="0"/>
              <a:t> </a:t>
            </a:r>
            <a:r>
              <a:rPr lang="ru-RU" sz="2400" dirty="0" err="1"/>
              <a:t>звернулися</a:t>
            </a:r>
            <a:r>
              <a:rPr lang="ru-RU" sz="2400" dirty="0"/>
              <a:t> до компетентного органу з </a:t>
            </a:r>
            <a:r>
              <a:rPr lang="ru-RU" sz="2400" dirty="0" err="1"/>
              <a:t>розгляду</a:t>
            </a:r>
            <a:r>
              <a:rPr lang="ru-RU" sz="2400" dirty="0"/>
              <a:t> </a:t>
            </a:r>
            <a:r>
              <a:rPr lang="ru-RU" sz="2400" dirty="0" err="1"/>
              <a:t>трудових</a:t>
            </a:r>
            <a:r>
              <a:rPr lang="ru-RU" sz="2400" dirty="0"/>
              <a:t> </a:t>
            </a:r>
            <a:r>
              <a:rPr lang="ru-RU" sz="2400" dirty="0" err="1"/>
              <a:t>спорів</a:t>
            </a:r>
            <a:r>
              <a:rPr lang="ru-RU" sz="2400" dirty="0"/>
              <a:t>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17032"/>
            <a:ext cx="1691680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388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4" y="404664"/>
            <a:ext cx="8280920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/>
              <a:t>На </a:t>
            </a:r>
            <a:r>
              <a:rPr lang="ru-RU" sz="2400" dirty="0" err="1"/>
              <a:t>практиці</a:t>
            </a:r>
            <a:r>
              <a:rPr lang="ru-RU" sz="2400" dirty="0"/>
              <a:t> </a:t>
            </a:r>
            <a:r>
              <a:rPr lang="ru-RU" sz="2400" dirty="0" err="1"/>
              <a:t>мають</a:t>
            </a:r>
            <a:r>
              <a:rPr lang="ru-RU" sz="2400" dirty="0"/>
              <a:t> </a:t>
            </a:r>
            <a:r>
              <a:rPr lang="ru-RU" sz="2400" dirty="0" err="1"/>
              <a:t>місце</a:t>
            </a:r>
            <a:r>
              <a:rPr lang="ru-RU" sz="2400" dirty="0"/>
              <a:t> </a:t>
            </a:r>
            <a:r>
              <a:rPr lang="ru-RU" sz="2400" dirty="0" err="1"/>
              <a:t>випадки</a:t>
            </a:r>
            <a:r>
              <a:rPr lang="ru-RU" sz="2400" dirty="0"/>
              <a:t>, коли </a:t>
            </a:r>
            <a:r>
              <a:rPr lang="ru-RU" sz="2400" dirty="0" err="1"/>
              <a:t>одночасно</a:t>
            </a:r>
            <a:r>
              <a:rPr lang="ru-RU" sz="2400" dirty="0"/>
              <a:t> з </a:t>
            </a:r>
            <a:r>
              <a:rPr lang="ru-RU" sz="2400" dirty="0" err="1"/>
              <a:t>позовними</a:t>
            </a:r>
            <a:r>
              <a:rPr lang="ru-RU" sz="2400" dirty="0"/>
              <a:t> </a:t>
            </a:r>
            <a:r>
              <a:rPr lang="ru-RU" sz="2400" dirty="0" err="1"/>
              <a:t>вимогами</a:t>
            </a:r>
            <a:r>
              <a:rPr lang="ru-RU" sz="2400" dirty="0"/>
              <a:t> про </a:t>
            </a:r>
            <a:r>
              <a:rPr lang="ru-RU" sz="2400" dirty="0" err="1"/>
              <a:t>поновлення</a:t>
            </a:r>
            <a:r>
              <a:rPr lang="ru-RU" sz="2400" dirty="0"/>
              <a:t> на </a:t>
            </a:r>
            <a:r>
              <a:rPr lang="ru-RU" sz="2400" dirty="0" err="1"/>
              <a:t>роботі</a:t>
            </a:r>
            <a:r>
              <a:rPr lang="ru-RU" sz="2400" dirty="0"/>
              <a:t>, </a:t>
            </a:r>
            <a:r>
              <a:rPr lang="ru-RU" sz="2400" dirty="0" err="1"/>
              <a:t>стягнення</a:t>
            </a:r>
            <a:r>
              <a:rPr lang="ru-RU" sz="2400" dirty="0"/>
              <a:t> </a:t>
            </a:r>
            <a:r>
              <a:rPr lang="ru-RU" sz="2400" dirty="0" err="1"/>
              <a:t>заробітної</a:t>
            </a:r>
            <a:r>
              <a:rPr lang="ru-RU" sz="2400" dirty="0"/>
              <a:t> плати за час </a:t>
            </a:r>
            <a:r>
              <a:rPr lang="ru-RU" sz="2400" dirty="0" err="1"/>
              <a:t>вимушеного</a:t>
            </a:r>
            <a:r>
              <a:rPr lang="ru-RU" sz="2400" dirty="0"/>
              <a:t> прогулу </a:t>
            </a:r>
            <a:r>
              <a:rPr lang="ru-RU" sz="2400" dirty="0" err="1"/>
              <a:t>позивачем</a:t>
            </a:r>
            <a:r>
              <a:rPr lang="ru-RU" sz="2400" dirty="0"/>
              <a:t> </a:t>
            </a:r>
            <a:r>
              <a:rPr lang="ru-RU" sz="2400" dirty="0" err="1"/>
              <a:t>подаються</a:t>
            </a:r>
            <a:r>
              <a:rPr lang="ru-RU" sz="2400" dirty="0"/>
              <a:t> </a:t>
            </a:r>
            <a:r>
              <a:rPr lang="ru-RU" sz="2400" dirty="0" err="1"/>
              <a:t>вимоги</a:t>
            </a:r>
            <a:r>
              <a:rPr lang="ru-RU" sz="2400" dirty="0"/>
              <a:t> про </a:t>
            </a:r>
            <a:r>
              <a:rPr lang="ru-RU" sz="2400" dirty="0" err="1"/>
              <a:t>відшкодування</a:t>
            </a:r>
            <a:r>
              <a:rPr lang="ru-RU" sz="2400" dirty="0"/>
              <a:t> </a:t>
            </a:r>
            <a:r>
              <a:rPr lang="ru-RU" sz="2400" dirty="0" err="1"/>
              <a:t>моральної</a:t>
            </a:r>
            <a:r>
              <a:rPr lang="ru-RU" sz="2400" dirty="0"/>
              <a:t> (</a:t>
            </a:r>
            <a:r>
              <a:rPr lang="ru-RU" sz="2400" dirty="0" err="1"/>
              <a:t>немайнової</a:t>
            </a:r>
            <a:r>
              <a:rPr lang="ru-RU" sz="2400" dirty="0"/>
              <a:t>) </a:t>
            </a:r>
            <a:r>
              <a:rPr lang="ru-RU" sz="2400" dirty="0" err="1"/>
              <a:t>шкоди</a:t>
            </a:r>
            <a:r>
              <a:rPr lang="ru-RU" sz="2400" dirty="0"/>
              <a:t>. </a:t>
            </a:r>
          </a:p>
        </p:txBody>
      </p:sp>
      <p:sp>
        <p:nvSpPr>
          <p:cNvPr id="6" name="Овал 5"/>
          <p:cNvSpPr/>
          <p:nvPr/>
        </p:nvSpPr>
        <p:spPr>
          <a:xfrm>
            <a:off x="1871700" y="2996952"/>
            <a:ext cx="4932548" cy="914400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err="1"/>
              <a:t>Відповідно</a:t>
            </a:r>
            <a:r>
              <a:rPr lang="ru-RU" sz="2800" dirty="0"/>
              <a:t> до ст. 237-1 </a:t>
            </a:r>
            <a:r>
              <a:rPr lang="ru-RU" sz="2800" dirty="0" err="1"/>
              <a:t>КЗпП</a:t>
            </a:r>
            <a:r>
              <a:rPr lang="ru-RU" sz="2800" dirty="0"/>
              <a:t> </a:t>
            </a:r>
          </a:p>
        </p:txBody>
      </p:sp>
      <p:cxnSp>
        <p:nvCxnSpPr>
          <p:cNvPr id="8" name="Соединительная линия уступом 7"/>
          <p:cNvCxnSpPr/>
          <p:nvPr/>
        </p:nvCxnSpPr>
        <p:spPr>
          <a:xfrm rot="16200000" flipH="1">
            <a:off x="1437040" y="2526288"/>
            <a:ext cx="869320" cy="504056"/>
          </a:xfrm>
          <a:prstGeom prst="bentConnector3">
            <a:avLst/>
          </a:prstGeom>
          <a:ln w="5715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Стрелка вниз 8"/>
          <p:cNvSpPr/>
          <p:nvPr/>
        </p:nvSpPr>
        <p:spPr>
          <a:xfrm>
            <a:off x="4190656" y="4005064"/>
            <a:ext cx="484632" cy="489204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602353" y="4523554"/>
            <a:ext cx="6547740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err="1"/>
              <a:t>відшкодування</a:t>
            </a:r>
            <a:r>
              <a:rPr lang="ru-RU" sz="2000" dirty="0"/>
              <a:t> </a:t>
            </a:r>
            <a:r>
              <a:rPr lang="ru-RU" sz="2000" dirty="0" err="1"/>
              <a:t>власником</a:t>
            </a:r>
            <a:r>
              <a:rPr lang="ru-RU" sz="2000" dirty="0"/>
              <a:t> </a:t>
            </a:r>
            <a:r>
              <a:rPr lang="ru-RU" sz="2000" dirty="0" err="1"/>
              <a:t>або</a:t>
            </a:r>
            <a:r>
              <a:rPr lang="ru-RU" sz="2000" dirty="0"/>
              <a:t> </a:t>
            </a:r>
            <a:r>
              <a:rPr lang="ru-RU" sz="2000" dirty="0" err="1"/>
              <a:t>уповноваженим</a:t>
            </a:r>
            <a:r>
              <a:rPr lang="ru-RU" sz="2000" dirty="0"/>
              <a:t> ним органом </a:t>
            </a:r>
            <a:r>
              <a:rPr lang="ru-RU" sz="2000" dirty="0" err="1"/>
              <a:t>моральної</a:t>
            </a:r>
            <a:r>
              <a:rPr lang="ru-RU" sz="2000" dirty="0"/>
              <a:t> </a:t>
            </a:r>
            <a:r>
              <a:rPr lang="ru-RU" sz="2000" dirty="0" err="1"/>
              <a:t>шкоди</a:t>
            </a:r>
            <a:r>
              <a:rPr lang="ru-RU" sz="2000" dirty="0"/>
              <a:t> </a:t>
            </a:r>
            <a:r>
              <a:rPr lang="ru-RU" sz="2000" dirty="0" err="1"/>
              <a:t>працівнику</a:t>
            </a:r>
            <a:r>
              <a:rPr lang="ru-RU" sz="2000" dirty="0"/>
              <a:t> </a:t>
            </a:r>
            <a:r>
              <a:rPr lang="ru-RU" sz="2000" dirty="0" err="1"/>
              <a:t>провадиться</a:t>
            </a:r>
            <a:r>
              <a:rPr lang="ru-RU" sz="2000" dirty="0"/>
              <a:t> у </a:t>
            </a:r>
            <a:r>
              <a:rPr lang="ru-RU" sz="2000" dirty="0" err="1"/>
              <a:t>разі</a:t>
            </a:r>
            <a:r>
              <a:rPr lang="ru-RU" sz="2000" dirty="0"/>
              <a:t>, </a:t>
            </a:r>
            <a:r>
              <a:rPr lang="ru-RU" sz="2000" dirty="0" err="1"/>
              <a:t>якщо</a:t>
            </a:r>
            <a:r>
              <a:rPr lang="ru-RU" sz="2000" dirty="0"/>
              <a:t> </a:t>
            </a:r>
            <a:r>
              <a:rPr lang="ru-RU" sz="2000" dirty="0" err="1"/>
              <a:t>порушення</a:t>
            </a:r>
            <a:r>
              <a:rPr lang="ru-RU" sz="2000" dirty="0"/>
              <a:t> </a:t>
            </a:r>
            <a:r>
              <a:rPr lang="ru-RU" sz="2000" dirty="0" err="1"/>
              <a:t>його</a:t>
            </a:r>
            <a:r>
              <a:rPr lang="ru-RU" sz="2000" dirty="0"/>
              <a:t> </a:t>
            </a:r>
            <a:r>
              <a:rPr lang="ru-RU" sz="2000" dirty="0" err="1"/>
              <a:t>законних</a:t>
            </a:r>
            <a:r>
              <a:rPr lang="ru-RU" sz="2000" dirty="0"/>
              <a:t> прав </a:t>
            </a:r>
            <a:r>
              <a:rPr lang="ru-RU" sz="2000" dirty="0" err="1"/>
              <a:t>призвели</a:t>
            </a:r>
            <a:r>
              <a:rPr lang="ru-RU" sz="2000" dirty="0"/>
              <a:t> до </a:t>
            </a:r>
            <a:r>
              <a:rPr lang="ru-RU" sz="2000" dirty="0" err="1"/>
              <a:t>моральних</a:t>
            </a:r>
            <a:r>
              <a:rPr lang="ru-RU" sz="2000" dirty="0"/>
              <a:t> </a:t>
            </a:r>
            <a:r>
              <a:rPr lang="ru-RU" sz="2000" dirty="0" err="1"/>
              <a:t>страждань</a:t>
            </a:r>
            <a:r>
              <a:rPr lang="ru-RU" sz="2000" dirty="0"/>
              <a:t>, </a:t>
            </a:r>
            <a:r>
              <a:rPr lang="ru-RU" sz="2000" dirty="0" err="1"/>
              <a:t>втрати</a:t>
            </a:r>
            <a:r>
              <a:rPr lang="ru-RU" sz="2000" dirty="0"/>
              <a:t> </a:t>
            </a:r>
            <a:r>
              <a:rPr lang="ru-RU" sz="2000" dirty="0" err="1"/>
              <a:t>нормальних</a:t>
            </a:r>
            <a:r>
              <a:rPr lang="ru-RU" sz="2000" dirty="0"/>
              <a:t> </a:t>
            </a:r>
            <a:r>
              <a:rPr lang="ru-RU" sz="2000" dirty="0" err="1"/>
              <a:t>життєвих</a:t>
            </a:r>
            <a:r>
              <a:rPr lang="ru-RU" sz="2000" dirty="0"/>
              <a:t> </a:t>
            </a:r>
            <a:r>
              <a:rPr lang="ru-RU" sz="2000" dirty="0" err="1"/>
              <a:t>зв’язків</a:t>
            </a:r>
            <a:r>
              <a:rPr lang="ru-RU" sz="2000" dirty="0"/>
              <a:t> і </a:t>
            </a:r>
            <a:r>
              <a:rPr lang="ru-RU" sz="2000" dirty="0" err="1"/>
              <a:t>вимагають</a:t>
            </a:r>
            <a:r>
              <a:rPr lang="ru-RU" sz="2000" dirty="0"/>
              <a:t> </a:t>
            </a:r>
            <a:r>
              <a:rPr lang="ru-RU" sz="2000" dirty="0" err="1"/>
              <a:t>від</a:t>
            </a:r>
            <a:r>
              <a:rPr lang="ru-RU" sz="2000" dirty="0"/>
              <a:t> </a:t>
            </a:r>
            <a:r>
              <a:rPr lang="ru-RU" sz="2000" dirty="0" err="1"/>
              <a:t>нього</a:t>
            </a:r>
            <a:r>
              <a:rPr lang="ru-RU" sz="2000" dirty="0"/>
              <a:t> </a:t>
            </a:r>
            <a:r>
              <a:rPr lang="ru-RU" sz="2000" dirty="0" err="1"/>
              <a:t>додаткових</a:t>
            </a:r>
            <a:r>
              <a:rPr lang="ru-RU" sz="2000" dirty="0"/>
              <a:t> </a:t>
            </a:r>
            <a:r>
              <a:rPr lang="ru-RU" sz="2000" dirty="0" err="1"/>
              <a:t>зусиль</a:t>
            </a:r>
            <a:r>
              <a:rPr lang="ru-RU" sz="2000" dirty="0"/>
              <a:t> для </a:t>
            </a:r>
            <a:r>
              <a:rPr lang="ru-RU" sz="2000" dirty="0" err="1"/>
              <a:t>організації</a:t>
            </a:r>
            <a:r>
              <a:rPr lang="ru-RU" sz="2000" dirty="0"/>
              <a:t> </a:t>
            </a:r>
            <a:r>
              <a:rPr lang="ru-RU" sz="2000" dirty="0" err="1"/>
              <a:t>свого</a:t>
            </a:r>
            <a:r>
              <a:rPr lang="ru-RU" sz="2000" dirty="0"/>
              <a:t> </a:t>
            </a:r>
            <a:r>
              <a:rPr lang="ru-RU" sz="2000" dirty="0" err="1"/>
              <a:t>життя</a:t>
            </a:r>
            <a:r>
              <a:rPr lang="ru-RU" sz="2000" dirty="0"/>
              <a:t>.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3" y="5845299"/>
            <a:ext cx="1242770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553072"/>
            <a:ext cx="1835696" cy="152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197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1124744"/>
            <a:ext cx="8712968" cy="3474720"/>
          </a:xfrm>
        </p:spPr>
        <p:txBody>
          <a:bodyPr>
            <a:no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ru-RU" sz="2400" dirty="0"/>
              <a:t>За </a:t>
            </a:r>
            <a:r>
              <a:rPr lang="ru-RU" sz="2400" dirty="0" err="1"/>
              <a:t>загальним</a:t>
            </a:r>
            <a:r>
              <a:rPr lang="ru-RU" sz="2400" dirty="0"/>
              <a:t> правилом у </a:t>
            </a:r>
            <a:r>
              <a:rPr lang="ru-RU" sz="2400" dirty="0" err="1"/>
              <a:t>трудових</a:t>
            </a:r>
            <a:r>
              <a:rPr lang="ru-RU" sz="2400" dirty="0"/>
              <a:t> справах не </a:t>
            </a:r>
            <a:r>
              <a:rPr lang="ru-RU" sz="2400" dirty="0" err="1"/>
              <a:t>допускається</a:t>
            </a:r>
            <a:r>
              <a:rPr lang="ru-RU" sz="2400" dirty="0"/>
              <a:t> поворот </a:t>
            </a:r>
            <a:r>
              <a:rPr lang="ru-RU" sz="2400" dirty="0" err="1"/>
              <a:t>виконання</a:t>
            </a:r>
            <a:r>
              <a:rPr lang="ru-RU" sz="2400" dirty="0"/>
              <a:t> </a:t>
            </a:r>
            <a:r>
              <a:rPr lang="ru-RU" sz="2400" dirty="0" err="1" smtClean="0"/>
              <a:t>рішення</a:t>
            </a:r>
            <a:r>
              <a:rPr lang="ru-RU" sz="2400" dirty="0" smtClean="0"/>
              <a:t>.</a:t>
            </a:r>
          </a:p>
          <a:p>
            <a:pPr algn="just">
              <a:buFont typeface="Wingdings" pitchFamily="2" charset="2"/>
              <a:buChar char="q"/>
            </a:pPr>
            <a:r>
              <a:rPr lang="ru-RU" sz="2400" dirty="0" smtClean="0"/>
              <a:t>У </a:t>
            </a:r>
            <a:r>
              <a:rPr lang="ru-RU" sz="2400" dirty="0" err="1"/>
              <a:t>разі</a:t>
            </a:r>
            <a:r>
              <a:rPr lang="ru-RU" sz="2400" dirty="0"/>
              <a:t> </a:t>
            </a:r>
            <a:r>
              <a:rPr lang="ru-RU" sz="2400" dirty="0" err="1"/>
              <a:t>скасування</a:t>
            </a:r>
            <a:r>
              <a:rPr lang="ru-RU" sz="2400" dirty="0"/>
              <a:t> </a:t>
            </a:r>
            <a:r>
              <a:rPr lang="ru-RU" sz="2400" dirty="0" err="1"/>
              <a:t>виконаних</a:t>
            </a:r>
            <a:r>
              <a:rPr lang="ru-RU" sz="2400" dirty="0"/>
              <a:t> </a:t>
            </a:r>
            <a:r>
              <a:rPr lang="ru-RU" sz="2400" dirty="0" err="1"/>
              <a:t>судових</a:t>
            </a:r>
            <a:r>
              <a:rPr lang="ru-RU" sz="2400" dirty="0"/>
              <a:t> </a:t>
            </a:r>
            <a:r>
              <a:rPr lang="ru-RU" sz="2400" dirty="0" err="1"/>
              <a:t>рішень</a:t>
            </a:r>
            <a:r>
              <a:rPr lang="ru-RU" sz="2400" dirty="0"/>
              <a:t> про </a:t>
            </a:r>
            <a:r>
              <a:rPr lang="ru-RU" sz="2400" dirty="0" err="1"/>
              <a:t>стягнення</a:t>
            </a:r>
            <a:r>
              <a:rPr lang="ru-RU" sz="2400" dirty="0"/>
              <a:t> </a:t>
            </a:r>
            <a:r>
              <a:rPr lang="ru-RU" sz="2400" dirty="0" err="1"/>
              <a:t>заробітної</a:t>
            </a:r>
            <a:r>
              <a:rPr lang="ru-RU" sz="2400" dirty="0"/>
              <a:t> плати </a:t>
            </a:r>
            <a:r>
              <a:rPr lang="ru-RU" sz="2400" dirty="0" err="1"/>
              <a:t>чи</a:t>
            </a:r>
            <a:r>
              <a:rPr lang="ru-RU" sz="2400" dirty="0"/>
              <a:t> </a:t>
            </a:r>
            <a:r>
              <a:rPr lang="ru-RU" sz="2400" dirty="0" err="1"/>
              <a:t>інших</a:t>
            </a:r>
            <a:r>
              <a:rPr lang="ru-RU" sz="2400" dirty="0"/>
              <a:t> </a:t>
            </a:r>
            <a:r>
              <a:rPr lang="ru-RU" sz="2400" dirty="0" err="1"/>
              <a:t>виплат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випливають</a:t>
            </a:r>
            <a:r>
              <a:rPr lang="ru-RU" sz="2400" dirty="0"/>
              <a:t> з </a:t>
            </a:r>
            <a:r>
              <a:rPr lang="ru-RU" sz="2400" dirty="0" err="1"/>
              <a:t>трудових</a:t>
            </a:r>
            <a:r>
              <a:rPr lang="ru-RU" sz="2400" dirty="0"/>
              <a:t> </a:t>
            </a:r>
            <a:r>
              <a:rPr lang="ru-RU" sz="2400" dirty="0" err="1"/>
              <a:t>правовідносин</a:t>
            </a:r>
            <a:r>
              <a:rPr lang="ru-RU" sz="2400" dirty="0"/>
              <a:t>, поворот </a:t>
            </a:r>
            <a:r>
              <a:rPr lang="ru-RU" sz="2400" dirty="0" err="1"/>
              <a:t>виконання</a:t>
            </a:r>
            <a:r>
              <a:rPr lang="ru-RU" sz="2400" dirty="0"/>
              <a:t> </a:t>
            </a:r>
            <a:r>
              <a:rPr lang="ru-RU" sz="2400" dirty="0" err="1"/>
              <a:t>допускається</a:t>
            </a:r>
            <a:r>
              <a:rPr lang="ru-RU" sz="2400" dirty="0"/>
              <a:t> </a:t>
            </a:r>
            <a:r>
              <a:rPr lang="ru-RU" sz="2400" dirty="0" err="1"/>
              <a:t>лише</a:t>
            </a:r>
            <a:r>
              <a:rPr lang="ru-RU" sz="2400" dirty="0"/>
              <a:t> </a:t>
            </a:r>
            <a:r>
              <a:rPr lang="ru-RU" sz="2400" dirty="0" err="1"/>
              <a:t>тоді</a:t>
            </a:r>
            <a:r>
              <a:rPr lang="ru-RU" sz="2400" dirty="0"/>
              <a:t>, коли </a:t>
            </a:r>
            <a:r>
              <a:rPr lang="ru-RU" sz="2400" dirty="0" err="1"/>
              <a:t>скасоване</a:t>
            </a:r>
            <a:r>
              <a:rPr lang="ru-RU" sz="2400" dirty="0"/>
              <a:t> </a:t>
            </a:r>
            <a:r>
              <a:rPr lang="ru-RU" sz="2400" dirty="0" err="1"/>
              <a:t>рішення</a:t>
            </a:r>
            <a:r>
              <a:rPr lang="ru-RU" sz="2400" dirty="0"/>
              <a:t> </a:t>
            </a:r>
            <a:r>
              <a:rPr lang="ru-RU" sz="2400" dirty="0" err="1"/>
              <a:t>ґрунтувалося</a:t>
            </a:r>
            <a:r>
              <a:rPr lang="ru-RU" sz="2400" dirty="0"/>
              <a:t> на </a:t>
            </a:r>
            <a:r>
              <a:rPr lang="ru-RU" sz="2400" dirty="0" err="1"/>
              <a:t>повідомлених</a:t>
            </a:r>
            <a:r>
              <a:rPr lang="ru-RU" sz="2400" dirty="0"/>
              <a:t> </a:t>
            </a:r>
            <a:r>
              <a:rPr lang="ru-RU" sz="2400" dirty="0" err="1"/>
              <a:t>позивачем</a:t>
            </a:r>
            <a:r>
              <a:rPr lang="ru-RU" sz="2400" dirty="0"/>
              <a:t> </a:t>
            </a:r>
            <a:r>
              <a:rPr lang="ru-RU" sz="2400" dirty="0" err="1"/>
              <a:t>неправдивих</a:t>
            </a:r>
            <a:r>
              <a:rPr lang="ru-RU" sz="2400" dirty="0"/>
              <a:t> </a:t>
            </a:r>
            <a:r>
              <a:rPr lang="ru-RU" sz="2400" dirty="0" err="1"/>
              <a:t>відомостях</a:t>
            </a:r>
            <a:r>
              <a:rPr lang="ru-RU" sz="2400" dirty="0"/>
              <a:t> </a:t>
            </a:r>
            <a:r>
              <a:rPr lang="ru-RU" sz="2400" dirty="0" err="1"/>
              <a:t>або</a:t>
            </a:r>
            <a:r>
              <a:rPr lang="ru-RU" sz="2400" dirty="0"/>
              <a:t> </a:t>
            </a:r>
            <a:r>
              <a:rPr lang="ru-RU" sz="2400" dirty="0" err="1"/>
              <a:t>поданих</a:t>
            </a:r>
            <a:r>
              <a:rPr lang="ru-RU" sz="2400" dirty="0"/>
              <a:t> ним </a:t>
            </a:r>
            <a:r>
              <a:rPr lang="ru-RU" sz="2400" dirty="0" err="1"/>
              <a:t>підроблених</a:t>
            </a:r>
            <a:r>
              <a:rPr lang="ru-RU" sz="2400" dirty="0"/>
              <a:t> документах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987" y="3906"/>
            <a:ext cx="1243013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5013176"/>
            <a:ext cx="3600400" cy="17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727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0782" y="1556792"/>
            <a:ext cx="8640960" cy="22467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У </a:t>
            </a:r>
            <a:r>
              <a:rPr lang="ru-RU" sz="2000" dirty="0" err="1"/>
              <a:t>разі</a:t>
            </a:r>
            <a:r>
              <a:rPr lang="ru-RU" sz="2000" dirty="0"/>
              <a:t>, коли </a:t>
            </a:r>
            <a:r>
              <a:rPr lang="ru-RU" sz="2000" dirty="0" err="1"/>
              <a:t>працівника</a:t>
            </a:r>
            <a:r>
              <a:rPr lang="ru-RU" sz="2000" dirty="0"/>
              <a:t> </a:t>
            </a:r>
            <a:r>
              <a:rPr lang="ru-RU" sz="2000" dirty="0" err="1"/>
              <a:t>звільнено</a:t>
            </a:r>
            <a:r>
              <a:rPr lang="ru-RU" sz="2000" dirty="0"/>
              <a:t> без </a:t>
            </a:r>
            <a:r>
              <a:rPr lang="ru-RU" sz="2000" dirty="0" err="1"/>
              <a:t>законної</a:t>
            </a:r>
            <a:r>
              <a:rPr lang="ru-RU" sz="2000" dirty="0"/>
              <a:t> </a:t>
            </a:r>
            <a:r>
              <a:rPr lang="ru-RU" sz="2000" dirty="0" err="1"/>
              <a:t>підстави</a:t>
            </a:r>
            <a:r>
              <a:rPr lang="ru-RU" sz="2000" dirty="0"/>
              <a:t> </a:t>
            </a:r>
            <a:r>
              <a:rPr lang="ru-RU" sz="2000" dirty="0" err="1"/>
              <a:t>або</a:t>
            </a:r>
            <a:r>
              <a:rPr lang="ru-RU" sz="2000" dirty="0"/>
              <a:t> з </a:t>
            </a:r>
            <a:r>
              <a:rPr lang="ru-RU" sz="2000" dirty="0" err="1"/>
              <a:t>порушенням</a:t>
            </a:r>
            <a:r>
              <a:rPr lang="ru-RU" sz="2000" dirty="0"/>
              <a:t> </a:t>
            </a:r>
            <a:r>
              <a:rPr lang="ru-RU" sz="2000" dirty="0" err="1"/>
              <a:t>встановленого</a:t>
            </a:r>
            <a:r>
              <a:rPr lang="ru-RU" sz="2000" dirty="0"/>
              <a:t> порядку, але </a:t>
            </a:r>
            <a:r>
              <a:rPr lang="ru-RU" sz="2000" dirty="0" err="1"/>
              <a:t>поновлення</a:t>
            </a:r>
            <a:r>
              <a:rPr lang="ru-RU" sz="2000" dirty="0"/>
              <a:t> </a:t>
            </a:r>
            <a:r>
              <a:rPr lang="ru-RU" sz="2000" dirty="0" err="1"/>
              <a:t>його</a:t>
            </a:r>
            <a:r>
              <a:rPr lang="ru-RU" sz="2000" dirty="0"/>
              <a:t> на </a:t>
            </a:r>
            <a:r>
              <a:rPr lang="ru-RU" sz="2000" dirty="0" err="1"/>
              <a:t>попередній</a:t>
            </a:r>
            <a:r>
              <a:rPr lang="ru-RU" sz="2000" dirty="0"/>
              <a:t> </a:t>
            </a:r>
            <a:r>
              <a:rPr lang="ru-RU" sz="2000" dirty="0" err="1"/>
              <a:t>роботі</a:t>
            </a:r>
            <a:r>
              <a:rPr lang="ru-RU" sz="2000" dirty="0"/>
              <a:t> </a:t>
            </a:r>
            <a:r>
              <a:rPr lang="ru-RU" sz="2000" dirty="0" err="1"/>
              <a:t>неможливе</a:t>
            </a:r>
            <a:r>
              <a:rPr lang="ru-RU" sz="2000" dirty="0"/>
              <a:t> </a:t>
            </a:r>
            <a:r>
              <a:rPr lang="ru-RU" sz="2000" dirty="0" err="1"/>
              <a:t>внаслідок</a:t>
            </a:r>
            <a:r>
              <a:rPr lang="ru-RU" sz="2000" dirty="0"/>
              <a:t> </a:t>
            </a:r>
            <a:r>
              <a:rPr lang="ru-RU" sz="2000" dirty="0" err="1"/>
              <a:t>ліквідації</a:t>
            </a:r>
            <a:r>
              <a:rPr lang="ru-RU" sz="2000" dirty="0"/>
              <a:t> </a:t>
            </a:r>
            <a:r>
              <a:rPr lang="ru-RU" sz="2000" dirty="0" err="1"/>
              <a:t>підприємства</a:t>
            </a:r>
            <a:r>
              <a:rPr lang="ru-RU" sz="2000" dirty="0"/>
              <a:t>, орган, </a:t>
            </a:r>
            <a:r>
              <a:rPr lang="ru-RU" sz="2000" dirty="0" err="1"/>
              <a:t>який</a:t>
            </a:r>
            <a:r>
              <a:rPr lang="ru-RU" sz="2000" dirty="0"/>
              <a:t> </a:t>
            </a:r>
            <a:r>
              <a:rPr lang="ru-RU" sz="2000" dirty="0" err="1"/>
              <a:t>розглядає</a:t>
            </a:r>
            <a:r>
              <a:rPr lang="ru-RU" sz="2000" dirty="0"/>
              <a:t> </a:t>
            </a:r>
            <a:r>
              <a:rPr lang="ru-RU" sz="2000" dirty="0" err="1"/>
              <a:t>трудовий</a:t>
            </a:r>
            <a:r>
              <a:rPr lang="ru-RU" sz="2000" dirty="0"/>
              <a:t> </a:t>
            </a:r>
            <a:r>
              <a:rPr lang="ru-RU" sz="2000" dirty="0" err="1"/>
              <a:t>спір</a:t>
            </a:r>
            <a:r>
              <a:rPr lang="ru-RU" sz="2000" dirty="0"/>
              <a:t>, </a:t>
            </a:r>
            <a:r>
              <a:rPr lang="ru-RU" sz="2000" dirty="0" err="1"/>
              <a:t>зобов’язує</a:t>
            </a:r>
            <a:r>
              <a:rPr lang="ru-RU" sz="2000" dirty="0"/>
              <a:t> </a:t>
            </a:r>
            <a:r>
              <a:rPr lang="ru-RU" sz="2000" dirty="0" err="1"/>
              <a:t>ліквідаційну</a:t>
            </a:r>
            <a:r>
              <a:rPr lang="ru-RU" sz="2000" dirty="0"/>
              <a:t> </a:t>
            </a:r>
            <a:r>
              <a:rPr lang="ru-RU" sz="2000" dirty="0" err="1"/>
              <a:t>комісію</a:t>
            </a:r>
            <a:r>
              <a:rPr lang="ru-RU" sz="2000" dirty="0"/>
              <a:t> </a:t>
            </a:r>
            <a:r>
              <a:rPr lang="ru-RU" sz="2000" dirty="0" err="1"/>
              <a:t>або</a:t>
            </a:r>
            <a:r>
              <a:rPr lang="ru-RU" sz="2000" dirty="0"/>
              <a:t> </a:t>
            </a:r>
            <a:r>
              <a:rPr lang="ru-RU" sz="2000" dirty="0" err="1"/>
              <a:t>власника</a:t>
            </a:r>
            <a:r>
              <a:rPr lang="ru-RU" sz="2000" dirty="0"/>
              <a:t> (орган, </a:t>
            </a:r>
            <a:r>
              <a:rPr lang="ru-RU" sz="2000" dirty="0" err="1"/>
              <a:t>уповноважений</a:t>
            </a:r>
            <a:r>
              <a:rPr lang="ru-RU" sz="2000" dirty="0"/>
              <a:t> </a:t>
            </a:r>
            <a:r>
              <a:rPr lang="ru-RU" sz="2000" dirty="0" err="1"/>
              <a:t>управляти</a:t>
            </a:r>
            <a:r>
              <a:rPr lang="ru-RU" sz="2000" dirty="0"/>
              <a:t> </a:t>
            </a:r>
            <a:r>
              <a:rPr lang="ru-RU" sz="2000" dirty="0" err="1"/>
              <a:t>майном</a:t>
            </a:r>
            <a:r>
              <a:rPr lang="ru-RU" sz="2000" dirty="0"/>
              <a:t> </a:t>
            </a:r>
            <a:r>
              <a:rPr lang="ru-RU" sz="2000" dirty="0" err="1"/>
              <a:t>ліквідованого</a:t>
            </a:r>
            <a:r>
              <a:rPr lang="ru-RU" sz="2000" dirty="0"/>
              <a:t> </a:t>
            </a:r>
            <a:r>
              <a:rPr lang="ru-RU" sz="2000" dirty="0" err="1"/>
              <a:t>підприємства</a:t>
            </a:r>
            <a:r>
              <a:rPr lang="ru-RU" sz="2000" dirty="0"/>
              <a:t>, а у </a:t>
            </a:r>
            <a:r>
              <a:rPr lang="ru-RU" sz="2000" dirty="0" err="1"/>
              <a:t>відповідних</a:t>
            </a:r>
            <a:r>
              <a:rPr lang="ru-RU" sz="2000" dirty="0"/>
              <a:t> </a:t>
            </a:r>
            <a:r>
              <a:rPr lang="ru-RU" sz="2000" dirty="0" err="1"/>
              <a:t>випадках</a:t>
            </a:r>
            <a:r>
              <a:rPr lang="ru-RU" sz="2000" dirty="0"/>
              <a:t> – </a:t>
            </a:r>
            <a:r>
              <a:rPr lang="ru-RU" sz="2000" dirty="0" err="1"/>
              <a:t>правонаступника</a:t>
            </a:r>
            <a:r>
              <a:rPr lang="ru-RU" sz="2000" dirty="0"/>
              <a:t>), </a:t>
            </a:r>
            <a:r>
              <a:rPr lang="ru-RU" sz="2000" dirty="0" err="1"/>
              <a:t>виплатити</a:t>
            </a:r>
            <a:r>
              <a:rPr lang="ru-RU" sz="2000" dirty="0"/>
              <a:t> </a:t>
            </a:r>
            <a:r>
              <a:rPr lang="ru-RU" sz="2000" dirty="0" err="1"/>
              <a:t>працівникові</a:t>
            </a:r>
            <a:r>
              <a:rPr lang="ru-RU" sz="2000" dirty="0"/>
              <a:t> </a:t>
            </a:r>
            <a:r>
              <a:rPr lang="ru-RU" sz="2000" dirty="0" err="1"/>
              <a:t>заробітну</a:t>
            </a:r>
            <a:r>
              <a:rPr lang="ru-RU" sz="2000" dirty="0"/>
              <a:t> плату за весь час </a:t>
            </a:r>
            <a:r>
              <a:rPr lang="ru-RU" sz="2000" dirty="0" err="1"/>
              <a:t>вимушеного</a:t>
            </a:r>
            <a:r>
              <a:rPr lang="ru-RU" sz="2000" dirty="0"/>
              <a:t> прогулу.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9512" y="4423415"/>
            <a:ext cx="8784976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err="1"/>
              <a:t>Одночасно</a:t>
            </a:r>
            <a:r>
              <a:rPr lang="ru-RU" sz="2000" dirty="0"/>
              <a:t> </a:t>
            </a:r>
            <a:r>
              <a:rPr lang="ru-RU" sz="2000" dirty="0" err="1"/>
              <a:t>працівник</a:t>
            </a:r>
            <a:r>
              <a:rPr lang="ru-RU" sz="2000" dirty="0"/>
              <a:t> </a:t>
            </a:r>
            <a:r>
              <a:rPr lang="ru-RU" sz="2000" dirty="0" err="1"/>
              <a:t>визнається</a:t>
            </a:r>
            <a:r>
              <a:rPr lang="ru-RU" sz="2000" dirty="0"/>
              <a:t> таким, </a:t>
            </a:r>
            <a:r>
              <a:rPr lang="ru-RU" sz="2000" dirty="0" err="1"/>
              <a:t>якого</a:t>
            </a:r>
            <a:r>
              <a:rPr lang="ru-RU" sz="2000" dirty="0"/>
              <a:t> </a:t>
            </a:r>
            <a:r>
              <a:rPr lang="ru-RU" sz="2000" dirty="0" err="1"/>
              <a:t>було</a:t>
            </a:r>
            <a:r>
              <a:rPr lang="ru-RU" sz="2000" dirty="0"/>
              <a:t> </a:t>
            </a:r>
            <a:r>
              <a:rPr lang="ru-RU" sz="2000" dirty="0" err="1"/>
              <a:t>звільнено</a:t>
            </a:r>
            <a:r>
              <a:rPr lang="ru-RU" sz="2000" dirty="0"/>
              <a:t> за п.1 ст. 40 </a:t>
            </a:r>
            <a:r>
              <a:rPr lang="ru-RU" sz="2000" dirty="0" err="1"/>
              <a:t>КЗпП</a:t>
            </a:r>
            <a:r>
              <a:rPr lang="ru-RU" sz="2000" dirty="0"/>
              <a:t>. </a:t>
            </a: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4716016" y="3803561"/>
            <a:ext cx="0" cy="576064"/>
          </a:xfrm>
          <a:prstGeom prst="straightConnector1">
            <a:avLst/>
          </a:prstGeom>
          <a:ln w="571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5857875"/>
            <a:ext cx="1702961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18251"/>
            <a:ext cx="2716334" cy="1222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9A2D31-E658-4F34-AF04-CF9FB3E06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931" y="4629462"/>
            <a:ext cx="6573963" cy="647869"/>
          </a:xfr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 fontScale="90000"/>
          </a:bodyPr>
          <a:lstStyle/>
          <a:p>
            <a:pPr algn="ctr"/>
            <a:r>
              <a:rPr lang="uk-UA" sz="420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Дякуємо за увагу! </a:t>
            </a:r>
            <a:endParaRPr lang="en-US" sz="420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460A4ACF-F382-4194-9537-F2C034927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8924" y="1392061"/>
            <a:ext cx="3353693" cy="3086438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2" y="878263"/>
            <a:ext cx="1120670" cy="1088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774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683568" y="185551"/>
            <a:ext cx="7920880" cy="79517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/>
              <a:t>Причини </a:t>
            </a:r>
            <a:r>
              <a:rPr lang="ru-RU" sz="3200" dirty="0" err="1"/>
              <a:t>виникнення</a:t>
            </a:r>
            <a:r>
              <a:rPr lang="ru-RU" sz="3200" dirty="0"/>
              <a:t> </a:t>
            </a:r>
            <a:r>
              <a:rPr lang="ru-RU" sz="3200" dirty="0" err="1"/>
              <a:t>трудових</a:t>
            </a:r>
            <a:r>
              <a:rPr lang="ru-RU" sz="3200" dirty="0"/>
              <a:t> </a:t>
            </a:r>
            <a:r>
              <a:rPr lang="ru-RU" sz="3200" dirty="0" err="1"/>
              <a:t>спорів</a:t>
            </a:r>
            <a:r>
              <a:rPr lang="ru-RU" sz="3200" dirty="0"/>
              <a:t>:</a:t>
            </a:r>
          </a:p>
        </p:txBody>
      </p:sp>
      <p:sp>
        <p:nvSpPr>
          <p:cNvPr id="6" name="Стрелка вниз 5"/>
          <p:cNvSpPr/>
          <p:nvPr/>
        </p:nvSpPr>
        <p:spPr>
          <a:xfrm>
            <a:off x="4462848" y="980728"/>
            <a:ext cx="484632" cy="489204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1988840"/>
            <a:ext cx="7308812" cy="648072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Причини </a:t>
            </a:r>
            <a:r>
              <a:rPr lang="ru-RU" sz="2800" dirty="0" err="1"/>
              <a:t>об’єктивного</a:t>
            </a:r>
            <a:r>
              <a:rPr lang="ru-RU" sz="2800" dirty="0"/>
              <a:t> характеру: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6862"/>
            <a:ext cx="1237071" cy="148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8006680" y="2312876"/>
            <a:ext cx="73093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8737612" y="2312876"/>
            <a:ext cx="0" cy="329071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237070" y="2852936"/>
            <a:ext cx="6924477" cy="1015663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err="1"/>
              <a:t>обставини</a:t>
            </a:r>
            <a:r>
              <a:rPr lang="ru-RU" sz="2000" dirty="0"/>
              <a:t> </a:t>
            </a:r>
            <a:r>
              <a:rPr lang="ru-RU" sz="2000" dirty="0" err="1"/>
              <a:t>організаційного</a:t>
            </a:r>
            <a:r>
              <a:rPr lang="ru-RU" sz="2000" dirty="0"/>
              <a:t> плану: </a:t>
            </a:r>
            <a:r>
              <a:rPr lang="ru-RU" sz="2000" dirty="0" err="1"/>
              <a:t>недостатній</a:t>
            </a:r>
            <a:r>
              <a:rPr lang="ru-RU" sz="2000" dirty="0"/>
              <a:t> </a:t>
            </a:r>
            <a:r>
              <a:rPr lang="ru-RU" sz="2000" dirty="0" err="1"/>
              <a:t>рівень</a:t>
            </a:r>
            <a:r>
              <a:rPr lang="ru-RU" sz="2000" dirty="0"/>
              <a:t> </a:t>
            </a:r>
            <a:r>
              <a:rPr lang="ru-RU" sz="2000" dirty="0" err="1"/>
              <a:t>організації</a:t>
            </a:r>
            <a:r>
              <a:rPr lang="ru-RU" sz="2000" dirty="0"/>
              <a:t> </a:t>
            </a:r>
            <a:r>
              <a:rPr lang="ru-RU" sz="2000" dirty="0" err="1"/>
              <a:t>праці</a:t>
            </a:r>
            <a:r>
              <a:rPr lang="ru-RU" sz="2000" dirty="0"/>
              <a:t>, </a:t>
            </a:r>
            <a:r>
              <a:rPr lang="ru-RU" sz="2000" dirty="0" err="1"/>
              <a:t>низький</a:t>
            </a:r>
            <a:r>
              <a:rPr lang="ru-RU" sz="2000" dirty="0"/>
              <a:t> </a:t>
            </a:r>
            <a:r>
              <a:rPr lang="ru-RU" sz="2000" dirty="0" err="1"/>
              <a:t>ступінь</a:t>
            </a:r>
            <a:r>
              <a:rPr lang="ru-RU" sz="2000" dirty="0"/>
              <a:t> </a:t>
            </a:r>
            <a:r>
              <a:rPr lang="ru-RU" sz="2000" dirty="0" err="1"/>
              <a:t>забезпечення</a:t>
            </a:r>
            <a:r>
              <a:rPr lang="ru-RU" sz="2000" dirty="0"/>
              <a:t> </a:t>
            </a:r>
            <a:r>
              <a:rPr lang="ru-RU" sz="2000" dirty="0" err="1"/>
              <a:t>захисту</a:t>
            </a:r>
            <a:r>
              <a:rPr lang="ru-RU" sz="2000" dirty="0"/>
              <a:t> </a:t>
            </a:r>
            <a:r>
              <a:rPr lang="ru-RU" sz="2000" dirty="0" err="1"/>
              <a:t>трудових</a:t>
            </a:r>
            <a:r>
              <a:rPr lang="ru-RU" sz="2000" dirty="0"/>
              <a:t> прав і </a:t>
            </a:r>
            <a:r>
              <a:rPr lang="ru-RU" sz="2000" dirty="0" err="1"/>
              <a:t>законних</a:t>
            </a:r>
            <a:r>
              <a:rPr lang="ru-RU" sz="2000" dirty="0"/>
              <a:t> </a:t>
            </a:r>
            <a:r>
              <a:rPr lang="ru-RU" sz="2000" dirty="0" err="1"/>
              <a:t>інтересів</a:t>
            </a:r>
            <a:r>
              <a:rPr lang="ru-RU" sz="2000" dirty="0"/>
              <a:t> </a:t>
            </a:r>
            <a:r>
              <a:rPr lang="ru-RU" sz="2000" dirty="0" err="1"/>
              <a:t>працівників</a:t>
            </a:r>
            <a:r>
              <a:rPr lang="ru-RU" sz="2000" dirty="0"/>
              <a:t>;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37069" y="4077072"/>
            <a:ext cx="6924479" cy="70788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/>
              <a:t>причини </a:t>
            </a:r>
            <a:r>
              <a:rPr lang="ru-RU" sz="2000" dirty="0" err="1"/>
              <a:t>соціально-економічного</a:t>
            </a:r>
            <a:r>
              <a:rPr lang="ru-RU" sz="2000" dirty="0"/>
              <a:t> характеру (напр., </a:t>
            </a:r>
            <a:r>
              <a:rPr lang="ru-RU" sz="2000" dirty="0" err="1"/>
              <a:t>фінансові</a:t>
            </a:r>
            <a:r>
              <a:rPr lang="ru-RU" sz="2000" dirty="0"/>
              <a:t> </a:t>
            </a:r>
            <a:r>
              <a:rPr lang="ru-RU" sz="2000" dirty="0" err="1"/>
              <a:t>труднощі</a:t>
            </a:r>
            <a:r>
              <a:rPr lang="ru-RU" sz="2000" dirty="0"/>
              <a:t> </a:t>
            </a:r>
            <a:r>
              <a:rPr lang="ru-RU" sz="2000" dirty="0" err="1"/>
              <a:t>підприємств</a:t>
            </a:r>
            <a:r>
              <a:rPr lang="ru-RU" sz="2000" dirty="0"/>
              <a:t>);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03648" y="4941870"/>
            <a:ext cx="6743170" cy="1323439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/>
              <a:t>причини </a:t>
            </a:r>
            <a:r>
              <a:rPr lang="ru-RU" sz="2000" dirty="0" err="1"/>
              <a:t>юридичного</a:t>
            </a:r>
            <a:r>
              <a:rPr lang="ru-RU" sz="2000" dirty="0"/>
              <a:t> характеру: </a:t>
            </a:r>
            <a:r>
              <a:rPr lang="ru-RU" sz="2000" dirty="0" err="1"/>
              <a:t>суперечності</a:t>
            </a:r>
            <a:r>
              <a:rPr lang="ru-RU" sz="2000" dirty="0"/>
              <a:t> у </a:t>
            </a:r>
            <a:r>
              <a:rPr lang="ru-RU" sz="2000" dirty="0" err="1"/>
              <a:t>законодавстві</a:t>
            </a:r>
            <a:r>
              <a:rPr lang="ru-RU" sz="2000" dirty="0"/>
              <a:t> про </a:t>
            </a:r>
            <a:r>
              <a:rPr lang="ru-RU" sz="2000" dirty="0" err="1"/>
              <a:t>працю</a:t>
            </a:r>
            <a:r>
              <a:rPr lang="ru-RU" sz="2000" dirty="0"/>
              <a:t>, </a:t>
            </a:r>
            <a:r>
              <a:rPr lang="ru-RU" sz="2000" dirty="0" err="1"/>
              <a:t>недостатня</a:t>
            </a:r>
            <a:r>
              <a:rPr lang="ru-RU" sz="2000" dirty="0"/>
              <a:t> </a:t>
            </a:r>
            <a:r>
              <a:rPr lang="ru-RU" sz="2000" dirty="0" err="1"/>
              <a:t>доступність</a:t>
            </a:r>
            <a:r>
              <a:rPr lang="ru-RU" sz="2000" dirty="0"/>
              <a:t> </a:t>
            </a:r>
            <a:r>
              <a:rPr lang="ru-RU" sz="2000" dirty="0" err="1"/>
              <a:t>законодавства</a:t>
            </a:r>
            <a:r>
              <a:rPr lang="ru-RU" sz="2000" dirty="0"/>
              <a:t> про </a:t>
            </a:r>
            <a:r>
              <a:rPr lang="ru-RU" sz="2000" dirty="0" err="1"/>
              <a:t>працю</a:t>
            </a:r>
            <a:r>
              <a:rPr lang="ru-RU" sz="2000" dirty="0"/>
              <a:t> для </a:t>
            </a:r>
            <a:r>
              <a:rPr lang="ru-RU" sz="2000" dirty="0" err="1"/>
              <a:t>роботодавця</a:t>
            </a:r>
            <a:r>
              <a:rPr lang="ru-RU" sz="2000" dirty="0"/>
              <a:t> та для </a:t>
            </a:r>
            <a:r>
              <a:rPr lang="ru-RU" sz="2000" dirty="0" err="1"/>
              <a:t>працівників</a:t>
            </a:r>
            <a:r>
              <a:rPr lang="ru-RU" sz="2000" dirty="0"/>
              <a:t> та </a:t>
            </a:r>
            <a:r>
              <a:rPr lang="ru-RU" sz="2000" dirty="0" err="1"/>
              <a:t>їх</a:t>
            </a:r>
            <a:r>
              <a:rPr lang="ru-RU" sz="2000" dirty="0"/>
              <a:t> </a:t>
            </a:r>
            <a:r>
              <a:rPr lang="ru-RU" sz="2000" dirty="0" err="1"/>
              <a:t>неналежна</a:t>
            </a:r>
            <a:r>
              <a:rPr lang="ru-RU" sz="2000" dirty="0"/>
              <a:t> </a:t>
            </a:r>
            <a:r>
              <a:rPr lang="ru-RU" sz="2000" dirty="0" err="1"/>
              <a:t>обізнаність</a:t>
            </a:r>
            <a:endParaRPr lang="ru-RU" sz="2000" dirty="0"/>
          </a:p>
        </p:txBody>
      </p:sp>
      <p:cxnSp>
        <p:nvCxnSpPr>
          <p:cNvPr id="19" name="Прямая со стрелкой 18"/>
          <p:cNvCxnSpPr>
            <a:endCxn id="15" idx="3"/>
          </p:cNvCxnSpPr>
          <p:nvPr/>
        </p:nvCxnSpPr>
        <p:spPr>
          <a:xfrm flipH="1">
            <a:off x="8161547" y="3360767"/>
            <a:ext cx="576065" cy="1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H="1">
            <a:off x="8146818" y="4353406"/>
            <a:ext cx="590794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>
            <a:off x="8146818" y="5588045"/>
            <a:ext cx="590794" cy="1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087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07590" y="1387555"/>
            <a:ext cx="6696744" cy="648072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Причини </a:t>
            </a:r>
            <a:r>
              <a:rPr lang="ru-RU" sz="2800" dirty="0" err="1"/>
              <a:t>суб’єктивного</a:t>
            </a:r>
            <a:r>
              <a:rPr lang="ru-RU" sz="2800" dirty="0"/>
              <a:t> характеру: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519212" y="1711591"/>
            <a:ext cx="5203" cy="330060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7799132" y="1718039"/>
            <a:ext cx="72008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7797"/>
            <a:ext cx="1416875" cy="121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422077" y="2361074"/>
            <a:ext cx="6382257" cy="707886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err="1"/>
              <a:t>порушення</a:t>
            </a:r>
            <a:r>
              <a:rPr lang="ru-RU" sz="2000" dirty="0"/>
              <a:t> </a:t>
            </a:r>
            <a:r>
              <a:rPr lang="ru-RU" sz="2000" dirty="0" err="1"/>
              <a:t>законодавства</a:t>
            </a:r>
            <a:r>
              <a:rPr lang="ru-RU" sz="2000" dirty="0"/>
              <a:t> про </a:t>
            </a:r>
            <a:r>
              <a:rPr lang="ru-RU" sz="2000" dirty="0" err="1"/>
              <a:t>працю</a:t>
            </a:r>
            <a:r>
              <a:rPr lang="ru-RU" sz="2000" dirty="0"/>
              <a:t> </a:t>
            </a:r>
            <a:r>
              <a:rPr lang="ru-RU" sz="2000" dirty="0" err="1"/>
              <a:t>роботодавцями</a:t>
            </a:r>
            <a:r>
              <a:rPr lang="ru-RU" sz="2000" dirty="0"/>
              <a:t>;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27279" y="3364423"/>
            <a:ext cx="6377055" cy="707886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err="1"/>
              <a:t>неоднозначне</a:t>
            </a:r>
            <a:r>
              <a:rPr lang="ru-RU" sz="2000" dirty="0"/>
              <a:t> </a:t>
            </a:r>
            <a:r>
              <a:rPr lang="ru-RU" sz="2000" dirty="0" err="1"/>
              <a:t>тлумачення</a:t>
            </a:r>
            <a:r>
              <a:rPr lang="ru-RU" sz="2000" dirty="0"/>
              <a:t> норм трудового права </a:t>
            </a:r>
            <a:r>
              <a:rPr lang="ru-RU" sz="2000" dirty="0" err="1"/>
              <a:t>суб'єктами</a:t>
            </a:r>
            <a:r>
              <a:rPr lang="ru-RU" sz="2000" dirty="0"/>
              <a:t> </a:t>
            </a:r>
            <a:r>
              <a:rPr lang="ru-RU" sz="2000" dirty="0" err="1"/>
              <a:t>трудових</a:t>
            </a:r>
            <a:r>
              <a:rPr lang="ru-RU" sz="2000" dirty="0"/>
              <a:t> </a:t>
            </a:r>
            <a:r>
              <a:rPr lang="ru-RU" sz="2000" dirty="0" err="1"/>
              <a:t>правовідносин</a:t>
            </a:r>
            <a:r>
              <a:rPr lang="ru-RU" sz="2000" dirty="0"/>
              <a:t>;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16874" y="4350474"/>
            <a:ext cx="6387461" cy="1323439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err="1"/>
              <a:t>помилки</a:t>
            </a:r>
            <a:r>
              <a:rPr lang="ru-RU" sz="2000" dirty="0"/>
              <a:t> </a:t>
            </a:r>
            <a:r>
              <a:rPr lang="ru-RU" sz="2000" dirty="0" err="1"/>
              <a:t>однієї</a:t>
            </a:r>
            <a:r>
              <a:rPr lang="ru-RU" sz="2000" dirty="0"/>
              <a:t> </a:t>
            </a:r>
            <a:r>
              <a:rPr lang="ru-RU" sz="2000" dirty="0" err="1"/>
              <a:t>із</a:t>
            </a:r>
            <a:r>
              <a:rPr lang="ru-RU" sz="2000" dirty="0"/>
              <a:t> </a:t>
            </a:r>
            <a:r>
              <a:rPr lang="ru-RU" sz="2000" dirty="0" err="1"/>
              <a:t>сторін</a:t>
            </a:r>
            <a:r>
              <a:rPr lang="ru-RU" sz="2000" dirty="0"/>
              <a:t> спору про </a:t>
            </a:r>
            <a:r>
              <a:rPr lang="ru-RU" sz="2000" dirty="0" err="1"/>
              <a:t>наявність</a:t>
            </a:r>
            <a:r>
              <a:rPr lang="ru-RU" sz="2000" dirty="0"/>
              <a:t> </a:t>
            </a:r>
            <a:r>
              <a:rPr lang="ru-RU" sz="2000" dirty="0" err="1"/>
              <a:t>чи</a:t>
            </a:r>
            <a:r>
              <a:rPr lang="ru-RU" sz="2000" dirty="0"/>
              <a:t> </a:t>
            </a:r>
            <a:r>
              <a:rPr lang="ru-RU" sz="2000" dirty="0" err="1"/>
              <a:t>відсутність</a:t>
            </a:r>
            <a:r>
              <a:rPr lang="ru-RU" sz="2000" dirty="0"/>
              <a:t> </a:t>
            </a:r>
            <a:r>
              <a:rPr lang="ru-RU" sz="2000" dirty="0" err="1"/>
              <a:t>фактичних</a:t>
            </a:r>
            <a:r>
              <a:rPr lang="ru-RU" sz="2000" dirty="0"/>
              <a:t> </a:t>
            </a:r>
            <a:r>
              <a:rPr lang="ru-RU" sz="2000" dirty="0" err="1"/>
              <a:t>обставин</a:t>
            </a:r>
            <a:r>
              <a:rPr lang="ru-RU" sz="2000" dirty="0"/>
              <a:t>, з </a:t>
            </a:r>
            <a:r>
              <a:rPr lang="ru-RU" sz="2000" dirty="0" err="1"/>
              <a:t>якими</a:t>
            </a:r>
            <a:r>
              <a:rPr lang="ru-RU" sz="2000" dirty="0"/>
              <a:t> закон </a:t>
            </a:r>
            <a:r>
              <a:rPr lang="ru-RU" sz="2000" dirty="0" err="1"/>
              <a:t>пов'язує</a:t>
            </a:r>
            <a:r>
              <a:rPr lang="ru-RU" sz="2000" dirty="0"/>
              <a:t> </a:t>
            </a:r>
            <a:r>
              <a:rPr lang="ru-RU" sz="2000" dirty="0" err="1"/>
              <a:t>виникнення</a:t>
            </a:r>
            <a:r>
              <a:rPr lang="ru-RU" sz="2000" dirty="0"/>
              <a:t>, </a:t>
            </a:r>
            <a:r>
              <a:rPr lang="ru-RU" sz="2000" dirty="0" err="1"/>
              <a:t>зміну</a:t>
            </a:r>
            <a:r>
              <a:rPr lang="ru-RU" sz="2000" dirty="0"/>
              <a:t> </a:t>
            </a:r>
            <a:r>
              <a:rPr lang="ru-RU" sz="2000" dirty="0" err="1"/>
              <a:t>чи</a:t>
            </a:r>
            <a:r>
              <a:rPr lang="ru-RU" sz="2000" dirty="0"/>
              <a:t> </a:t>
            </a:r>
            <a:r>
              <a:rPr lang="ru-RU" sz="2000" dirty="0" err="1"/>
              <a:t>припинення</a:t>
            </a:r>
            <a:r>
              <a:rPr lang="ru-RU" sz="2000" dirty="0"/>
              <a:t> </a:t>
            </a:r>
            <a:r>
              <a:rPr lang="ru-RU" sz="2000" dirty="0" err="1"/>
              <a:t>певних</a:t>
            </a:r>
            <a:r>
              <a:rPr lang="ru-RU" sz="2000" dirty="0"/>
              <a:t> </a:t>
            </a:r>
            <a:r>
              <a:rPr lang="ru-RU" sz="2000" dirty="0" err="1"/>
              <a:t>трудових</a:t>
            </a:r>
            <a:r>
              <a:rPr lang="ru-RU" sz="2000" dirty="0"/>
              <a:t> </a:t>
            </a:r>
            <a:r>
              <a:rPr lang="ru-RU" sz="2000" dirty="0" err="1"/>
              <a:t>правовідносин</a:t>
            </a:r>
            <a:endParaRPr lang="ru-RU" sz="2000" dirty="0"/>
          </a:p>
        </p:txBody>
      </p:sp>
      <p:cxnSp>
        <p:nvCxnSpPr>
          <p:cNvPr id="18" name="Прямая со стрелкой 17"/>
          <p:cNvCxnSpPr/>
          <p:nvPr/>
        </p:nvCxnSpPr>
        <p:spPr>
          <a:xfrm flipH="1">
            <a:off x="7792899" y="2715017"/>
            <a:ext cx="726313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>
            <a:off x="7804335" y="3718366"/>
            <a:ext cx="720080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>
            <a:off x="7804335" y="4941168"/>
            <a:ext cx="720080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798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654336" y="1780489"/>
            <a:ext cx="7128792" cy="90698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err="1"/>
              <a:t>Класифікація</a:t>
            </a:r>
            <a:r>
              <a:rPr lang="ru-RU" sz="3200" dirty="0"/>
              <a:t> </a:t>
            </a:r>
            <a:r>
              <a:rPr lang="ru-RU" sz="3200" dirty="0" err="1"/>
              <a:t>трудових</a:t>
            </a:r>
            <a:r>
              <a:rPr lang="ru-RU" sz="3200" dirty="0"/>
              <a:t> </a:t>
            </a:r>
            <a:r>
              <a:rPr lang="ru-RU" sz="3200" dirty="0" err="1"/>
              <a:t>спорів</a:t>
            </a:r>
            <a:r>
              <a:rPr lang="ru-RU" sz="3200" dirty="0"/>
              <a:t>: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5264"/>
            <a:ext cx="1414463" cy="1016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трелка вниз 4"/>
          <p:cNvSpPr/>
          <p:nvPr/>
        </p:nvSpPr>
        <p:spPr>
          <a:xfrm>
            <a:off x="4038522" y="2687475"/>
            <a:ext cx="484632" cy="533174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547664" y="3501008"/>
            <a:ext cx="6336704" cy="648072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За </a:t>
            </a:r>
            <a:r>
              <a:rPr lang="ru-RU" sz="2800" dirty="0" err="1"/>
              <a:t>суб’єктним</a:t>
            </a:r>
            <a:r>
              <a:rPr lang="ru-RU" sz="2800" dirty="0"/>
              <a:t> </a:t>
            </a:r>
            <a:r>
              <a:rPr lang="ru-RU" sz="2800" dirty="0" err="1"/>
              <a:t>критерієм</a:t>
            </a:r>
            <a:r>
              <a:rPr lang="ru-RU" sz="2800" dirty="0"/>
              <a:t>:</a:t>
            </a:r>
          </a:p>
        </p:txBody>
      </p:sp>
      <p:cxnSp>
        <p:nvCxnSpPr>
          <p:cNvPr id="8" name="Соединительная линия уступом 7"/>
          <p:cNvCxnSpPr/>
          <p:nvPr/>
        </p:nvCxnSpPr>
        <p:spPr>
          <a:xfrm rot="16200000" flipH="1">
            <a:off x="2231740" y="4401107"/>
            <a:ext cx="864098" cy="360044"/>
          </a:xfrm>
          <a:prstGeom prst="bentConnector3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Соединительная линия уступом 10"/>
          <p:cNvCxnSpPr/>
          <p:nvPr/>
        </p:nvCxnSpPr>
        <p:spPr>
          <a:xfrm rot="16200000" flipH="1">
            <a:off x="5952728" y="4352528"/>
            <a:ext cx="864096" cy="457200"/>
          </a:xfrm>
          <a:prstGeom prst="bentConnector3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Овал 16"/>
          <p:cNvSpPr/>
          <p:nvPr/>
        </p:nvSpPr>
        <p:spPr>
          <a:xfrm>
            <a:off x="1301567" y="5070898"/>
            <a:ext cx="3096344" cy="91440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Індивідуальні</a:t>
            </a:r>
            <a:endParaRPr lang="ru-RU" sz="2400" dirty="0"/>
          </a:p>
        </p:txBody>
      </p:sp>
      <p:sp>
        <p:nvSpPr>
          <p:cNvPr id="18" name="Овал 17"/>
          <p:cNvSpPr/>
          <p:nvPr/>
        </p:nvSpPr>
        <p:spPr>
          <a:xfrm>
            <a:off x="5364088" y="5070898"/>
            <a:ext cx="2520280" cy="91440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Колективні</a:t>
            </a:r>
            <a:endParaRPr lang="ru-RU" sz="24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7324"/>
            <a:ext cx="4417639" cy="1313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890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619672" y="620688"/>
            <a:ext cx="5328592" cy="648072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За предметом спору: </a:t>
            </a:r>
          </a:p>
        </p:txBody>
      </p:sp>
      <p:sp>
        <p:nvSpPr>
          <p:cNvPr id="5" name="Стрелка вниз 4"/>
          <p:cNvSpPr/>
          <p:nvPr/>
        </p:nvSpPr>
        <p:spPr>
          <a:xfrm>
            <a:off x="1850142" y="1268760"/>
            <a:ext cx="484632" cy="648072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6347945" y="1268760"/>
            <a:ext cx="484632" cy="648072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899592" y="1972980"/>
            <a:ext cx="2520280" cy="177849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спори про </a:t>
            </a:r>
            <a:r>
              <a:rPr lang="ru-RU" sz="2400" dirty="0" err="1"/>
              <a:t>застосування</a:t>
            </a:r>
            <a:r>
              <a:rPr lang="ru-RU" sz="2400" dirty="0"/>
              <a:t> норм права, </a:t>
            </a:r>
            <a:r>
              <a:rPr lang="ru-RU" sz="2400" dirty="0" err="1"/>
              <a:t>або</a:t>
            </a:r>
            <a:r>
              <a:rPr lang="ru-RU" sz="2400" dirty="0"/>
              <a:t> </a:t>
            </a:r>
            <a:r>
              <a:rPr lang="ru-RU" sz="2400" dirty="0" err="1"/>
              <a:t>юридичні</a:t>
            </a:r>
            <a:r>
              <a:rPr lang="ru-RU" sz="2400" dirty="0"/>
              <a:t> спори </a:t>
            </a:r>
          </a:p>
        </p:txBody>
      </p:sp>
      <p:cxnSp>
        <p:nvCxnSpPr>
          <p:cNvPr id="10" name="Соединительная линия уступом 9"/>
          <p:cNvCxnSpPr/>
          <p:nvPr/>
        </p:nvCxnSpPr>
        <p:spPr>
          <a:xfrm rot="16200000" flipH="1">
            <a:off x="1259632" y="3751476"/>
            <a:ext cx="457200" cy="457200"/>
          </a:xfrm>
          <a:prstGeom prst="bentConnector3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0" y="4365104"/>
            <a:ext cx="3923928" cy="255454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/>
              <a:t>напр., про </a:t>
            </a:r>
            <a:r>
              <a:rPr lang="ru-RU" sz="2000" dirty="0" err="1"/>
              <a:t>накладення</a:t>
            </a:r>
            <a:r>
              <a:rPr lang="ru-RU" sz="2000" dirty="0"/>
              <a:t> </a:t>
            </a:r>
            <a:r>
              <a:rPr lang="ru-RU" sz="2000" dirty="0" err="1"/>
              <a:t>дисциплінарного</a:t>
            </a:r>
            <a:r>
              <a:rPr lang="ru-RU" sz="2000" dirty="0"/>
              <a:t> </a:t>
            </a:r>
            <a:r>
              <a:rPr lang="ru-RU" sz="2000" dirty="0" err="1"/>
              <a:t>стягнення</a:t>
            </a:r>
            <a:r>
              <a:rPr lang="ru-RU" sz="2000" dirty="0"/>
              <a:t>, про </a:t>
            </a:r>
            <a:r>
              <a:rPr lang="ru-RU" sz="2000" dirty="0" err="1"/>
              <a:t>стягнення</a:t>
            </a:r>
            <a:r>
              <a:rPr lang="ru-RU" sz="2000" dirty="0"/>
              <a:t> </a:t>
            </a:r>
            <a:r>
              <a:rPr lang="ru-RU" sz="2000" dirty="0" err="1"/>
              <a:t>заробітної</a:t>
            </a:r>
            <a:r>
              <a:rPr lang="ru-RU" sz="2000" dirty="0"/>
              <a:t> плати, про </a:t>
            </a:r>
            <a:r>
              <a:rPr lang="ru-RU" sz="2000" dirty="0" err="1"/>
              <a:t>переведення</a:t>
            </a:r>
            <a:r>
              <a:rPr lang="ru-RU" sz="2000" dirty="0"/>
              <a:t> на </a:t>
            </a:r>
            <a:r>
              <a:rPr lang="ru-RU" sz="2000" dirty="0" err="1"/>
              <a:t>іншу</a:t>
            </a:r>
            <a:r>
              <a:rPr lang="ru-RU" sz="2000" dirty="0"/>
              <a:t> роботу, про </a:t>
            </a:r>
            <a:r>
              <a:rPr lang="ru-RU" sz="2000" dirty="0" err="1"/>
              <a:t>притягнення</a:t>
            </a:r>
            <a:r>
              <a:rPr lang="ru-RU" sz="2000" dirty="0"/>
              <a:t> до </a:t>
            </a:r>
            <a:r>
              <a:rPr lang="ru-RU" sz="2000" dirty="0" err="1"/>
              <a:t>матеріальної</a:t>
            </a:r>
            <a:r>
              <a:rPr lang="ru-RU" sz="2000" dirty="0"/>
              <a:t> </a:t>
            </a:r>
            <a:r>
              <a:rPr lang="ru-RU" sz="2000" dirty="0" err="1"/>
              <a:t>відповідальності</a:t>
            </a:r>
            <a:r>
              <a:rPr lang="ru-RU" sz="2000" dirty="0"/>
              <a:t>, про </a:t>
            </a:r>
            <a:r>
              <a:rPr lang="ru-RU" sz="2000" dirty="0" err="1"/>
              <a:t>поновлення</a:t>
            </a:r>
            <a:r>
              <a:rPr lang="ru-RU" sz="2000" dirty="0"/>
              <a:t> на </a:t>
            </a:r>
            <a:r>
              <a:rPr lang="ru-RU" sz="2000" dirty="0" err="1"/>
              <a:t>роботі</a:t>
            </a:r>
            <a:r>
              <a:rPr lang="ru-RU" sz="2000" dirty="0"/>
              <a:t> </a:t>
            </a:r>
            <a:r>
              <a:rPr lang="ru-RU" sz="2000" dirty="0" err="1"/>
              <a:t>тощо</a:t>
            </a:r>
            <a:endParaRPr lang="ru-RU" sz="20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364088" y="1972980"/>
            <a:ext cx="2448272" cy="177849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спори про </a:t>
            </a:r>
            <a:r>
              <a:rPr lang="ru-RU" sz="2400" dirty="0" err="1"/>
              <a:t>встановлення</a:t>
            </a:r>
            <a:r>
              <a:rPr lang="ru-RU" sz="2400" dirty="0"/>
              <a:t> умов </a:t>
            </a:r>
            <a:r>
              <a:rPr lang="ru-RU" sz="2400" dirty="0" err="1"/>
              <a:t>праці</a:t>
            </a:r>
            <a:r>
              <a:rPr lang="ru-RU" sz="2400" dirty="0"/>
              <a:t>, </a:t>
            </a:r>
            <a:r>
              <a:rPr lang="ru-RU" sz="2400" dirty="0" err="1"/>
              <a:t>або</a:t>
            </a:r>
            <a:r>
              <a:rPr lang="ru-RU" sz="2400" dirty="0"/>
              <a:t> </a:t>
            </a:r>
            <a:r>
              <a:rPr lang="ru-RU" sz="2400" dirty="0" err="1"/>
              <a:t>економічні</a:t>
            </a:r>
            <a:r>
              <a:rPr lang="ru-RU" sz="2400" dirty="0"/>
              <a:t> </a:t>
            </a:r>
          </a:p>
        </p:txBody>
      </p:sp>
      <p:cxnSp>
        <p:nvCxnSpPr>
          <p:cNvPr id="15" name="Соединительная линия уступом 14"/>
          <p:cNvCxnSpPr/>
          <p:nvPr/>
        </p:nvCxnSpPr>
        <p:spPr>
          <a:xfrm rot="16200000" flipH="1">
            <a:off x="7367736" y="3764052"/>
            <a:ext cx="457200" cy="432048"/>
          </a:xfrm>
          <a:prstGeom prst="bentConnector3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652121" y="4365104"/>
            <a:ext cx="3413852" cy="255454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/>
              <a:t>напр., про </a:t>
            </a:r>
            <a:r>
              <a:rPr lang="ru-RU" sz="2000" dirty="0" err="1"/>
              <a:t>встановлення</a:t>
            </a:r>
            <a:r>
              <a:rPr lang="ru-RU" sz="2000" dirty="0"/>
              <a:t> </a:t>
            </a:r>
            <a:r>
              <a:rPr lang="ru-RU" sz="2000" dirty="0" err="1"/>
              <a:t>додаткової</a:t>
            </a:r>
            <a:r>
              <a:rPr lang="ru-RU" sz="2000" dirty="0"/>
              <a:t> оплати </a:t>
            </a:r>
            <a:r>
              <a:rPr lang="ru-RU" sz="2000" dirty="0" err="1"/>
              <a:t>праці</a:t>
            </a:r>
            <a:r>
              <a:rPr lang="ru-RU" sz="2000" dirty="0"/>
              <a:t> </a:t>
            </a:r>
            <a:r>
              <a:rPr lang="ru-RU" sz="2000" dirty="0" err="1"/>
              <a:t>працівникові</a:t>
            </a:r>
            <a:r>
              <a:rPr lang="ru-RU" sz="2000" dirty="0"/>
              <a:t>, про </a:t>
            </a:r>
            <a:r>
              <a:rPr lang="ru-RU" sz="2000" dirty="0" err="1"/>
              <a:t>встановлення</a:t>
            </a:r>
            <a:r>
              <a:rPr lang="ru-RU" sz="2000" dirty="0"/>
              <a:t> </a:t>
            </a:r>
            <a:r>
              <a:rPr lang="ru-RU" sz="2000" dirty="0" err="1"/>
              <a:t>певного</a:t>
            </a:r>
            <a:r>
              <a:rPr lang="ru-RU" sz="2000" dirty="0"/>
              <a:t> </a:t>
            </a:r>
            <a:r>
              <a:rPr lang="ru-RU" sz="2000" dirty="0" err="1"/>
              <a:t>кваліфікаційного</a:t>
            </a:r>
            <a:r>
              <a:rPr lang="ru-RU" sz="2000" dirty="0"/>
              <a:t> рангу, </a:t>
            </a:r>
            <a:r>
              <a:rPr lang="ru-RU" sz="2000" dirty="0" err="1"/>
              <a:t>категорії</a:t>
            </a:r>
            <a:r>
              <a:rPr lang="ru-RU" sz="2000" dirty="0"/>
              <a:t>, про </a:t>
            </a:r>
            <a:r>
              <a:rPr lang="ru-RU" sz="2000" dirty="0" err="1"/>
              <a:t>присвоєння</a:t>
            </a:r>
            <a:r>
              <a:rPr lang="ru-RU" sz="2000" dirty="0"/>
              <a:t> </a:t>
            </a:r>
            <a:r>
              <a:rPr lang="ru-RU" sz="2000" dirty="0" err="1"/>
              <a:t>кваліфікаційного</a:t>
            </a:r>
            <a:r>
              <a:rPr lang="ru-RU" sz="2000" dirty="0"/>
              <a:t> </a:t>
            </a:r>
            <a:r>
              <a:rPr lang="ru-RU" sz="2000" dirty="0" err="1"/>
              <a:t>розряду</a:t>
            </a:r>
            <a:r>
              <a:rPr lang="ru-RU" sz="2000" dirty="0"/>
              <a:t> </a:t>
            </a:r>
            <a:r>
              <a:rPr lang="ru-RU" sz="2000" dirty="0" err="1"/>
              <a:t>робітникові</a:t>
            </a:r>
            <a:r>
              <a:rPr lang="ru-RU" sz="2000" dirty="0"/>
              <a:t> </a:t>
            </a:r>
            <a:r>
              <a:rPr lang="ru-RU" sz="2000" dirty="0" err="1"/>
              <a:t>тощо</a:t>
            </a:r>
            <a:endParaRPr lang="ru-RU" sz="2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7" y="0"/>
            <a:ext cx="1547664" cy="1268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084" y="1741701"/>
            <a:ext cx="1198964" cy="246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44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403648" y="548680"/>
            <a:ext cx="5472608" cy="720080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За способом </a:t>
            </a:r>
            <a:r>
              <a:rPr lang="ru-RU" sz="2800" dirty="0" err="1"/>
              <a:t>розгляду</a:t>
            </a:r>
            <a:r>
              <a:rPr lang="ru-RU" sz="2800" dirty="0"/>
              <a:t>: </a:t>
            </a:r>
          </a:p>
        </p:txBody>
      </p:sp>
      <p:sp>
        <p:nvSpPr>
          <p:cNvPr id="5" name="Стрелка вниз 4"/>
          <p:cNvSpPr/>
          <p:nvPr/>
        </p:nvSpPr>
        <p:spPr>
          <a:xfrm>
            <a:off x="1763688" y="1268760"/>
            <a:ext cx="484632" cy="489204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6228184" y="1268760"/>
            <a:ext cx="484632" cy="489204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378496" y="1916832"/>
            <a:ext cx="1255016" cy="576064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позовні</a:t>
            </a:r>
            <a:endParaRPr lang="ru-RU" sz="2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642408" y="1857671"/>
            <a:ext cx="1656184" cy="635225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непозовні</a:t>
            </a:r>
            <a:endParaRPr lang="ru-RU" sz="2400" dirty="0"/>
          </a:p>
        </p:txBody>
      </p:sp>
      <p:cxnSp>
        <p:nvCxnSpPr>
          <p:cNvPr id="11" name="Соединительная линия уступом 10"/>
          <p:cNvCxnSpPr>
            <a:stCxn id="7" idx="2"/>
          </p:cNvCxnSpPr>
          <p:nvPr/>
        </p:nvCxnSpPr>
        <p:spPr>
          <a:xfrm rot="5400000">
            <a:off x="1668822" y="2587762"/>
            <a:ext cx="432048" cy="242316"/>
          </a:xfrm>
          <a:prstGeom prst="bentConnector3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0" y="2971362"/>
            <a:ext cx="3023828" cy="2246769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err="1"/>
              <a:t>такі</a:t>
            </a:r>
            <a:r>
              <a:rPr lang="ru-RU" sz="2000" dirty="0"/>
              <a:t>, </a:t>
            </a:r>
            <a:r>
              <a:rPr lang="ru-RU" sz="2000" dirty="0" err="1"/>
              <a:t>що</a:t>
            </a:r>
            <a:r>
              <a:rPr lang="ru-RU" sz="2000" dirty="0"/>
              <a:t> </a:t>
            </a:r>
            <a:r>
              <a:rPr lang="ru-RU" sz="2000" dirty="0" err="1"/>
              <a:t>можуть</a:t>
            </a:r>
            <a:r>
              <a:rPr lang="ru-RU" sz="2000" dirty="0"/>
              <a:t> </a:t>
            </a:r>
            <a:r>
              <a:rPr lang="ru-RU" sz="2000" dirty="0" err="1"/>
              <a:t>розглядатися</a:t>
            </a:r>
            <a:r>
              <a:rPr lang="ru-RU" sz="2000" dirty="0"/>
              <a:t> шляхом </a:t>
            </a:r>
            <a:r>
              <a:rPr lang="ru-RU" sz="2000" dirty="0" err="1"/>
              <a:t>подання</a:t>
            </a:r>
            <a:r>
              <a:rPr lang="ru-RU" sz="2000" dirty="0"/>
              <a:t> позову до </a:t>
            </a:r>
            <a:r>
              <a:rPr lang="ru-RU" sz="2000" dirty="0" smtClean="0"/>
              <a:t>суду, в </a:t>
            </a:r>
            <a:r>
              <a:rPr lang="ru-RU" sz="2000" dirty="0"/>
              <a:t>основному </a:t>
            </a:r>
            <a:r>
              <a:rPr lang="ru-RU" sz="2000" dirty="0" err="1"/>
              <a:t>це</a:t>
            </a:r>
            <a:r>
              <a:rPr lang="ru-RU" sz="2000" dirty="0"/>
              <a:t> спори про </a:t>
            </a:r>
            <a:r>
              <a:rPr lang="ru-RU" sz="2000" dirty="0" err="1"/>
              <a:t>застосування</a:t>
            </a:r>
            <a:r>
              <a:rPr lang="ru-RU" sz="2000" dirty="0"/>
              <a:t> </a:t>
            </a:r>
            <a:r>
              <a:rPr lang="ru-RU" sz="2000" dirty="0" err="1"/>
              <a:t>законодавства</a:t>
            </a:r>
            <a:r>
              <a:rPr lang="ru-RU" sz="2000" dirty="0"/>
              <a:t> про </a:t>
            </a:r>
            <a:r>
              <a:rPr lang="ru-RU" sz="2000" dirty="0" err="1"/>
              <a:t>працю</a:t>
            </a:r>
            <a:endParaRPr lang="ru-RU" sz="2000" dirty="0"/>
          </a:p>
        </p:txBody>
      </p:sp>
      <p:cxnSp>
        <p:nvCxnSpPr>
          <p:cNvPr id="14" name="Соединительная линия уступом 13"/>
          <p:cNvCxnSpPr/>
          <p:nvPr/>
        </p:nvCxnSpPr>
        <p:spPr>
          <a:xfrm rot="16200000" flipH="1">
            <a:off x="6650520" y="2555192"/>
            <a:ext cx="432048" cy="307456"/>
          </a:xfrm>
          <a:prstGeom prst="bentConnector3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796136" y="2971362"/>
            <a:ext cx="3347864" cy="163121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err="1"/>
              <a:t>такі</a:t>
            </a:r>
            <a:r>
              <a:rPr lang="ru-RU" sz="2000" dirty="0"/>
              <a:t>, </a:t>
            </a:r>
            <a:r>
              <a:rPr lang="ru-RU" sz="2000" dirty="0" err="1"/>
              <a:t>що</a:t>
            </a:r>
            <a:r>
              <a:rPr lang="ru-RU" sz="2000" dirty="0"/>
              <a:t> </a:t>
            </a:r>
            <a:r>
              <a:rPr lang="ru-RU" sz="2000" dirty="0" err="1"/>
              <a:t>розглядаються</a:t>
            </a:r>
            <a:r>
              <a:rPr lang="ru-RU" sz="2000" dirty="0"/>
              <a:t> в </a:t>
            </a:r>
            <a:r>
              <a:rPr lang="ru-RU" sz="2000" dirty="0" err="1"/>
              <a:t>іншому</a:t>
            </a:r>
            <a:r>
              <a:rPr lang="ru-RU" sz="2000" dirty="0"/>
              <a:t>, </a:t>
            </a:r>
            <a:r>
              <a:rPr lang="ru-RU" sz="2000" dirty="0" err="1"/>
              <a:t>установленому</a:t>
            </a:r>
            <a:r>
              <a:rPr lang="ru-RU" sz="2000" dirty="0"/>
              <a:t> законом порядку, як правило, </a:t>
            </a:r>
            <a:r>
              <a:rPr lang="ru-RU" sz="2000" dirty="0" err="1"/>
              <a:t>це</a:t>
            </a:r>
            <a:r>
              <a:rPr lang="ru-RU" sz="2000" dirty="0"/>
              <a:t> </a:t>
            </a:r>
            <a:r>
              <a:rPr lang="ru-RU" sz="2000" dirty="0" err="1"/>
              <a:t>арбітражно-третейська</a:t>
            </a:r>
            <a:r>
              <a:rPr lang="ru-RU" sz="2000" dirty="0"/>
              <a:t> процедура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971" y="0"/>
            <a:ext cx="1547813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50" y="4471922"/>
            <a:ext cx="1943100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967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899592" y="548680"/>
            <a:ext cx="6768752" cy="701078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За </a:t>
            </a:r>
            <a:r>
              <a:rPr lang="ru-RU" sz="2800" dirty="0" err="1"/>
              <a:t>ознакою</a:t>
            </a:r>
            <a:r>
              <a:rPr lang="ru-RU" sz="2800" dirty="0"/>
              <a:t> </a:t>
            </a:r>
            <a:r>
              <a:rPr lang="ru-RU" sz="2800" dirty="0" err="1"/>
              <a:t>підвідомчості</a:t>
            </a:r>
            <a:r>
              <a:rPr lang="ru-RU" sz="2800" dirty="0"/>
              <a:t>: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-18655"/>
            <a:ext cx="1115616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трелка вниз 4"/>
          <p:cNvSpPr/>
          <p:nvPr/>
        </p:nvSpPr>
        <p:spPr>
          <a:xfrm>
            <a:off x="1115616" y="1249758"/>
            <a:ext cx="484632" cy="739082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3943352" y="1249758"/>
            <a:ext cx="484632" cy="1387154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7164288" y="1249758"/>
            <a:ext cx="484632" cy="739082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0" y="2101632"/>
            <a:ext cx="2195736" cy="163121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/>
              <a:t>спори, </a:t>
            </a:r>
            <a:r>
              <a:rPr lang="ru-RU" sz="2000" dirty="0" err="1"/>
              <a:t>які</a:t>
            </a:r>
            <a:r>
              <a:rPr lang="ru-RU" sz="2000" dirty="0"/>
              <a:t> </a:t>
            </a:r>
            <a:r>
              <a:rPr lang="ru-RU" sz="2000" dirty="0" err="1"/>
              <a:t>розглядаються</a:t>
            </a:r>
            <a:r>
              <a:rPr lang="ru-RU" sz="2000" dirty="0"/>
              <a:t> в </a:t>
            </a:r>
            <a:r>
              <a:rPr lang="ru-RU" sz="2000" dirty="0" err="1"/>
              <a:t>загальному</a:t>
            </a:r>
            <a:r>
              <a:rPr lang="ru-RU" sz="2000" dirty="0"/>
              <a:t> порядку (в КТС та в судах)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19216" y="2780928"/>
            <a:ext cx="2448272" cy="1323439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/>
              <a:t>трудові спори, </a:t>
            </a:r>
            <a:r>
              <a:rPr lang="ru-RU" sz="2000" dirty="0" err="1" smtClean="0"/>
              <a:t>що</a:t>
            </a:r>
            <a:r>
              <a:rPr lang="ru-RU" sz="2000" dirty="0" smtClean="0"/>
              <a:t> </a:t>
            </a:r>
            <a:r>
              <a:rPr lang="ru-RU" sz="2000" dirty="0" err="1" smtClean="0"/>
              <a:t>розглядаються</a:t>
            </a:r>
            <a:r>
              <a:rPr lang="ru-RU" sz="2000" dirty="0" smtClean="0"/>
              <a:t> </a:t>
            </a:r>
            <a:r>
              <a:rPr lang="ru-RU" sz="2000" dirty="0" err="1"/>
              <a:t>лише</a:t>
            </a:r>
            <a:r>
              <a:rPr lang="ru-RU" sz="2000" dirty="0"/>
              <a:t> у судовому порядку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56176" y="2101632"/>
            <a:ext cx="2808312" cy="255454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/>
              <a:t>трудові спори, </a:t>
            </a:r>
            <a:r>
              <a:rPr lang="ru-RU" sz="2000" dirty="0" err="1"/>
              <a:t>що</a:t>
            </a:r>
            <a:r>
              <a:rPr lang="ru-RU" sz="2000" dirty="0"/>
              <a:t> </a:t>
            </a:r>
            <a:r>
              <a:rPr lang="ru-RU" sz="2000" dirty="0" err="1"/>
              <a:t>розглядаються</a:t>
            </a:r>
            <a:r>
              <a:rPr lang="ru-RU" sz="2000" dirty="0"/>
              <a:t> в особливому порядку (</a:t>
            </a:r>
            <a:r>
              <a:rPr lang="ru-RU" sz="2000" dirty="0" err="1"/>
              <a:t>або</a:t>
            </a:r>
            <a:r>
              <a:rPr lang="ru-RU" sz="2000" dirty="0"/>
              <a:t> в порядку </a:t>
            </a:r>
            <a:r>
              <a:rPr lang="ru-RU" sz="2000" dirty="0" err="1"/>
              <a:t>підлеглості</a:t>
            </a:r>
            <a:r>
              <a:rPr lang="ru-RU" sz="2000" dirty="0"/>
              <a:t>, </a:t>
            </a:r>
            <a:r>
              <a:rPr lang="ru-RU" sz="2000" dirty="0" err="1"/>
              <a:t>або</a:t>
            </a:r>
            <a:r>
              <a:rPr lang="ru-RU" sz="2000" dirty="0"/>
              <a:t> в </a:t>
            </a:r>
            <a:r>
              <a:rPr lang="ru-RU" sz="2000" dirty="0" err="1"/>
              <a:t>іншому</a:t>
            </a:r>
            <a:r>
              <a:rPr lang="ru-RU" sz="2000" dirty="0"/>
              <a:t> порядку, </a:t>
            </a:r>
            <a:r>
              <a:rPr lang="ru-RU" sz="2000" dirty="0" err="1"/>
              <a:t>передбаченому</a:t>
            </a:r>
            <a:r>
              <a:rPr lang="ru-RU" sz="2000" dirty="0"/>
              <a:t> </a:t>
            </a:r>
            <a:r>
              <a:rPr lang="ru-RU" sz="2000" dirty="0" err="1"/>
              <a:t>законодавством</a:t>
            </a:r>
            <a:r>
              <a:rPr lang="ru-RU" sz="2000" dirty="0"/>
              <a:t>).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32" y="5229200"/>
            <a:ext cx="4238576" cy="16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5392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367</TotalTime>
  <Words>1936</Words>
  <Application>Microsoft Office PowerPoint</Application>
  <PresentationFormat>Экран (4:3)</PresentationFormat>
  <Paragraphs>110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8" baseType="lpstr">
      <vt:lpstr>Georgia</vt:lpstr>
      <vt:lpstr>Times New Roman</vt:lpstr>
      <vt:lpstr>Trebuchet MS</vt:lpstr>
      <vt:lpstr>Wingdings</vt:lpstr>
      <vt:lpstr>Воздушный поток</vt:lpstr>
      <vt:lpstr>Тема: ІНДИВІДУАЛЬНІ ТРУДОВІ СПОРИ</vt:lpstr>
      <vt:lpstr>План:</vt:lpstr>
      <vt:lpstr>1.Трудові спори: поняття, причини виникнення та види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2.Порядок вирішення індивідуальних трудових спорів у КТС. </vt:lpstr>
      <vt:lpstr>Презентация PowerPoint</vt:lpstr>
      <vt:lpstr>Презентация PowerPoint</vt:lpstr>
      <vt:lpstr>3.Судовий порядок розгляду трудових спорів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4.Порядок поновлення працівника на роботі та оплата вимушеного прогулу.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Дякуємо за увагу!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ІНДИВІДУАЛЬНІ ТРУДОВІ СПОРИ</dc:title>
  <dc:creator>Ирина</dc:creator>
  <cp:lastModifiedBy>sergey</cp:lastModifiedBy>
  <cp:revision>32</cp:revision>
  <dcterms:created xsi:type="dcterms:W3CDTF">2021-10-03T16:49:56Z</dcterms:created>
  <dcterms:modified xsi:type="dcterms:W3CDTF">2024-11-14T07:30:21Z</dcterms:modified>
</cp:coreProperties>
</file>