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0"/>
  </p:notesMasterIdLst>
  <p:sldIdLst>
    <p:sldId id="256" r:id="rId2"/>
    <p:sldId id="308" r:id="rId3"/>
    <p:sldId id="289" r:id="rId4"/>
    <p:sldId id="267" r:id="rId5"/>
    <p:sldId id="268" r:id="rId6"/>
    <p:sldId id="313" r:id="rId7"/>
    <p:sldId id="257" r:id="rId8"/>
    <p:sldId id="294" r:id="rId9"/>
    <p:sldId id="295" r:id="rId10"/>
    <p:sldId id="296" r:id="rId11"/>
    <p:sldId id="310" r:id="rId12"/>
    <p:sldId id="305" r:id="rId13"/>
    <p:sldId id="306" r:id="rId14"/>
    <p:sldId id="277" r:id="rId15"/>
    <p:sldId id="282" r:id="rId16"/>
    <p:sldId id="292" r:id="rId17"/>
    <p:sldId id="291" r:id="rId18"/>
    <p:sldId id="285" r:id="rId19"/>
    <p:sldId id="323" r:id="rId20"/>
    <p:sldId id="315" r:id="rId21"/>
    <p:sldId id="317" r:id="rId22"/>
    <p:sldId id="274" r:id="rId23"/>
    <p:sldId id="273" r:id="rId24"/>
    <p:sldId id="271" r:id="rId25"/>
    <p:sldId id="272" r:id="rId26"/>
    <p:sldId id="319" r:id="rId27"/>
    <p:sldId id="321" r:id="rId28"/>
    <p:sldId id="260" r:id="rId29"/>
    <p:sldId id="261" r:id="rId30"/>
    <p:sldId id="262" r:id="rId31"/>
    <p:sldId id="303" r:id="rId32"/>
    <p:sldId id="287" r:id="rId33"/>
    <p:sldId id="258" r:id="rId34"/>
    <p:sldId id="325" r:id="rId35"/>
    <p:sldId id="327" r:id="rId36"/>
    <p:sldId id="329" r:id="rId37"/>
    <p:sldId id="283" r:id="rId38"/>
    <p:sldId id="281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68D160-D330-4797-AE22-0B66F1BE5AF4}" type="datetimeFigureOut">
              <a:rPr lang="ru-RU"/>
              <a:pPr>
                <a:defRPr/>
              </a:pPr>
              <a:t>02.04.2012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33B6F6-665D-49E4-ADA1-7B759EC10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19BEA-21AE-4DBC-9B02-27CE7E4A5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FEF2-9E90-4919-82F0-F0A949F5E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C46E6-9BFD-493A-8288-D55A81872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4C03-D97D-40B2-831C-8D208ADD7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62B5-02EC-4B9C-98E5-C10355FAE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A668-1823-4084-B4D5-0EF77959A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F5DF9-7BD9-4EEA-8CFA-03435EC16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162A0-B704-4F8B-ABDF-E61604EAC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A68A5-D540-44B6-A810-B53120B34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DDF5F-BD51-4AF1-BE1E-6BD3BEE5D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18676-B2EF-42BE-BAFE-1708F5058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AD1E5-1AA1-447A-A5BD-34639774B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0CAC64F-D6AD-4C7B-9F12-5ACC25D38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00"/>
                </a:solidFill>
                <a:effectLst/>
              </a:rPr>
              <a:t>Платіжний баланс</a:t>
            </a:r>
            <a:endParaRPr lang="ru-RU" sz="40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611188" y="2276475"/>
            <a:ext cx="7993062" cy="3889375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sz="2800" smtClean="0">
                <a:solidFill>
                  <a:srgbClr val="000000"/>
                </a:solidFill>
                <a:effectLst/>
              </a:rPr>
              <a:t>Економічна сутність платіжного балансу та його структура.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sz="2800" smtClean="0">
                <a:solidFill>
                  <a:srgbClr val="000000"/>
                </a:solidFill>
                <a:effectLst/>
              </a:rPr>
              <a:t>Принципи побудови платіжного балансу.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sz="2800" smtClean="0">
                <a:solidFill>
                  <a:srgbClr val="000000"/>
                </a:solidFill>
                <a:effectLst/>
              </a:rPr>
              <a:t>Економічна рівновага платіжного балансу.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sz="2800" smtClean="0">
                <a:solidFill>
                  <a:srgbClr val="000000"/>
                </a:solidFill>
                <a:effectLst/>
              </a:rPr>
              <a:t>Фактори, що впливають на стан платіжного балансу.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sz="2800" smtClean="0">
                <a:solidFill>
                  <a:srgbClr val="000000"/>
                </a:solidFill>
                <a:effectLst/>
              </a:rPr>
              <a:t>Регулювання платіжного балансу.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uk-UA" sz="2800" smtClean="0">
                <a:solidFill>
                  <a:srgbClr val="000000"/>
                </a:solidFill>
                <a:effectLst/>
              </a:rPr>
              <a:t>Платіжний баланс України. </a:t>
            </a:r>
            <a:endParaRPr lang="ru-RU" sz="2800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smtClean="0">
                <a:solidFill>
                  <a:srgbClr val="000000"/>
                </a:solidFill>
                <a:effectLst/>
              </a:rPr>
              <a:t>Типи операцій платіжного балансу</a:t>
            </a:r>
            <a:endParaRPr lang="ru-RU" sz="32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57188" y="1643063"/>
            <a:ext cx="8540750" cy="4422775"/>
          </a:xfrm>
        </p:spPr>
        <p:txBody>
          <a:bodyPr/>
          <a:lstStyle/>
          <a:p>
            <a:pPr algn="just"/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Операції з реальними активами</a:t>
            </a: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експорт-імпорт</a:t>
            </a: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товарів і послуг,туристичні видатки тощо.</a:t>
            </a:r>
          </a:p>
          <a:p>
            <a:pPr algn="just"/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Фінансові операції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прямі та портфельні інвестиції, іноземні позики, обслуговування зовнішнього боргу (передбачають зміну вартості фінансових активів та зобов</a:t>
            </a:r>
            <a:r>
              <a:rPr lang="en-US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язань).</a:t>
            </a:r>
          </a:p>
          <a:p>
            <a:pPr algn="just"/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Трансфертні операції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пов</a:t>
            </a:r>
            <a:r>
              <a:rPr lang="en-US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язані з безоплатною передачею матеріальних та фінансових активів, отже, не передбачають виникнення фінансових зобов</a:t>
            </a:r>
            <a:r>
              <a:rPr lang="en-US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язань.</a:t>
            </a:r>
            <a:endParaRPr lang="en-US" sz="2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Помилки та упущення </a:t>
            </a: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зазначена операція дозволяє збалансувати рахунки платіжного балансу.  </a:t>
            </a:r>
          </a:p>
          <a:p>
            <a:pPr algn="just"/>
            <a:endParaRPr lang="ru-RU" sz="2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EA020-CE53-4B58-8C98-997041AF132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511425" y="422275"/>
            <a:ext cx="414178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800"/>
              </a:lnSpc>
            </a:pPr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Основні розділи ПБ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38" y="1571625"/>
            <a:ext cx="8015287" cy="46164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Рахунок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поточних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операцій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210"/>
              </a:lnSpc>
              <a:defRPr/>
            </a:pPr>
            <a:r>
              <a:rPr lang="uk-UA" sz="3204" dirty="0">
                <a:solidFill>
                  <a:srgbClr val="000000"/>
                </a:solidFill>
                <a:latin typeface="Times New Roman"/>
              </a:rPr>
              <a:t>   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r>
              <a:rPr lang="ru-RU" sz="3204" dirty="0">
                <a:solidFill>
                  <a:srgbClr val="000000"/>
                </a:solidFill>
                <a:latin typeface="Times New Roman"/>
              </a:rPr>
              <a:t>•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Рахунок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операцій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з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капіталом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фінансових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r>
              <a:rPr lang="ru-RU" sz="3204" dirty="0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операцій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endParaRPr lang="uk-UA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ts val="4607"/>
              </a:lnSpc>
              <a:defRPr/>
            </a:pPr>
            <a:endParaRPr lang="ru-RU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4357688"/>
            <a:ext cx="5110162" cy="50006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>
                <a:solidFill>
                  <a:srgbClr val="000000"/>
                </a:solidFill>
                <a:latin typeface="Times New Roman"/>
              </a:rPr>
              <a:t>• Р</a:t>
            </a:r>
            <a:r>
              <a:rPr lang="uk-UA" sz="3204" dirty="0" err="1">
                <a:solidFill>
                  <a:srgbClr val="000000"/>
                </a:solidFill>
                <a:latin typeface="Times New Roman"/>
              </a:rPr>
              <a:t>ахунок</a:t>
            </a:r>
            <a:r>
              <a:rPr lang="uk-UA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uk-UA" sz="3204">
                <a:solidFill>
                  <a:srgbClr val="000000"/>
                </a:solidFill>
                <a:latin typeface="Times New Roman"/>
              </a:rPr>
              <a:t>офіційних резервів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3357563"/>
            <a:ext cx="103187" cy="50006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210"/>
              </a:lnSpc>
              <a:defRPr/>
            </a:pP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85150" y="6345238"/>
            <a:ext cx="182563" cy="1714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1264"/>
              </a:lnSpc>
              <a:defRPr/>
            </a:pPr>
            <a:r>
              <a:rPr lang="ru-RU" sz="1404">
                <a:solidFill>
                  <a:srgbClr val="000000"/>
                </a:solidFill>
                <a:latin typeface="Times New Roman"/>
              </a:rPr>
              <a:t>40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F17A1-DF7F-48CC-901A-8F1114DF267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smtClean="0">
                <a:solidFill>
                  <a:srgbClr val="000000"/>
                </a:solidFill>
                <a:effectLst/>
              </a:rPr>
              <a:t>Структура   рахунку поточних операцій</a:t>
            </a:r>
            <a:endParaRPr lang="ru-RU" sz="32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Рахунок поточних операцій включає:</a:t>
            </a:r>
          </a:p>
          <a:p>
            <a:pPr algn="just"/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баланс товарів;</a:t>
            </a:r>
          </a:p>
          <a:p>
            <a:pPr algn="just"/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баланс послуг;</a:t>
            </a:r>
          </a:p>
          <a:p>
            <a:pPr algn="just"/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чисті доходи - доходи від прямих та портфельних інвестицій,відсотки за торговельними зобов</a:t>
            </a:r>
            <a:r>
              <a:rPr lang="en-US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язаннями, оплата праці резидентів, що працюють за кордоном;</a:t>
            </a:r>
          </a:p>
          <a:p>
            <a:pPr algn="just"/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чисті трансферти – перекази приватних і державних коштів в інші країни без отримання за них товарів і послуг (пенсії, грошові перекази за кордон, подарунки, безкоштовна допомога іноземним державам).</a:t>
            </a:r>
          </a:p>
          <a:p>
            <a:pPr algn="just"/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26A32-417B-4ED4-B80E-AB33846E4E7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Особливості  рахунку  поточних операцій</a:t>
            </a:r>
            <a:endParaRPr lang="ru-RU" sz="36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400" b="1" i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,поточні операції за своєю природою є остаточними, тобто </a:t>
            </a:r>
            <a:r>
              <a:rPr lang="uk-UA" sz="2400" b="1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розрахунки за ними  не вимагають інших операцій у відповідь,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 це відбувається, наприклад, при операціях з капіталом.</a:t>
            </a:r>
          </a:p>
          <a:p>
            <a:pPr algn="just"/>
            <a:endParaRPr lang="uk-UA" sz="2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uk-UA" sz="2400" b="1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найбільш стійкими  поточні операції є у короткостроковому періоді, а їх підсумок відображає вплив більш глибоких економічних тенденцій,ніж операції руху капіталу.Саме тому </a:t>
            </a:r>
            <a:r>
              <a:rPr lang="uk-UA" sz="2400" b="1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баланс поточних операцій є важливим для аналізу державної економічної політики та визначення її довгострокових цілей.</a:t>
            </a:r>
            <a:endParaRPr lang="ru-RU" sz="2400" b="1" i="1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>
              <a:defRPr/>
            </a:pPr>
            <a:fld id="{2706A434-AAB7-4CA2-B3F6-50F6AC1BC18D}" type="slidenum">
              <a:rPr lang="ru-RU" smtClean="0">
                <a:latin typeface="Times New Roman" pitchFamily="18" charset="0"/>
                <a:cs typeface="Times New Roman" pitchFamily="18" charset="0"/>
              </a:rPr>
              <a:pPr algn="just">
                <a:defRPr/>
              </a:pPr>
              <a:t>13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uk-UA" sz="2800" i="1" smtClean="0">
                <a:solidFill>
                  <a:srgbClr val="000000"/>
                </a:solidFill>
                <a:effectLst/>
              </a:rPr>
              <a:t>Баланс поточних рахунків країн з найбільшим додатним сальдо, 2010р., млрд. дол.</a:t>
            </a:r>
            <a:r>
              <a:rPr lang="ru-RU" sz="2800" i="1" smtClean="0">
                <a:solidFill>
                  <a:srgbClr val="000000"/>
                </a:solidFill>
                <a:effectLst/>
              </a:rPr>
              <a:t> </a:t>
            </a:r>
          </a:p>
        </p:txBody>
      </p:sp>
      <p:graphicFrame>
        <p:nvGraphicFramePr>
          <p:cNvPr id="13924" name="Group 612"/>
          <p:cNvGraphicFramePr>
            <a:graphicFrameLocks noGrp="1"/>
          </p:cNvGraphicFramePr>
          <p:nvPr>
            <p:ph idx="1"/>
          </p:nvPr>
        </p:nvGraphicFramePr>
        <p:xfrm>
          <a:off x="0" y="1052513"/>
          <a:ext cx="9144000" cy="50292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333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Країни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Товари та послуги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175" marR="0" lvl="0" indent="11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175" marR="0" lvl="0" indent="11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Чистий дохід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175" marR="0" lvl="0" indent="11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Чисті поточні трансферти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77788" marR="0" lvl="0" indent="11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Сальдо балансу поточних рахунків,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</a:t>
                      </a:r>
                      <a:endParaRPr kumimoji="0" lang="uk-UA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Китай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Німеччина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Японія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142,2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Норвегія</a:t>
                      </a:r>
                      <a:endParaRPr kumimoji="0" 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Швейцарія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Нідерланди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Сінгапур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364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Швеція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Таїланд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51" name="Rectangle 455"/>
          <p:cNvSpPr>
            <a:spLocks noChangeArrowheads="1"/>
          </p:cNvSpPr>
          <p:nvPr/>
        </p:nvSpPr>
        <p:spPr bwMode="auto">
          <a:xfrm>
            <a:off x="1258888" y="6237288"/>
            <a:ext cx="57118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1600">
                <a:solidFill>
                  <a:srgbClr val="000000"/>
                </a:solidFill>
              </a:rPr>
              <a:t>Джерело: 20</a:t>
            </a:r>
            <a:r>
              <a:rPr lang="en-US" sz="1600">
                <a:solidFill>
                  <a:srgbClr val="000000"/>
                </a:solidFill>
              </a:rPr>
              <a:t>11</a:t>
            </a:r>
            <a:r>
              <a:rPr lang="uk-UA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World Development Indicators. – P.</a:t>
            </a:r>
            <a:r>
              <a:rPr lang="uk-UA" sz="1600">
                <a:solidFill>
                  <a:srgbClr val="000000"/>
                </a:solidFill>
              </a:rPr>
              <a:t> </a:t>
            </a:r>
            <a:r>
              <a:rPr lang="en-US" sz="1600">
                <a:solidFill>
                  <a:srgbClr val="000000"/>
                </a:solidFill>
              </a:rPr>
              <a:t>258</a:t>
            </a:r>
            <a:r>
              <a:rPr lang="uk-UA" sz="1600">
                <a:solidFill>
                  <a:srgbClr val="000000"/>
                </a:solidFill>
              </a:rPr>
              <a:t>-2</a:t>
            </a:r>
            <a:r>
              <a:rPr lang="en-US" sz="1600">
                <a:solidFill>
                  <a:srgbClr val="000000"/>
                </a:solidFill>
              </a:rPr>
              <a:t>60</a:t>
            </a:r>
            <a:r>
              <a:rPr lang="ru-RU" sz="16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4D275-FD93-490C-9ED6-B202AC8E024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5750" y="214313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 sz="2000" b="1">
                <a:solidFill>
                  <a:srgbClr val="000000"/>
                </a:solidFill>
                <a:cs typeface="Times New Roman" pitchFamily="18" charset="0"/>
              </a:rPr>
              <a:t>Баланс поточних рахунків країн з найбільшим від’ємним сальдо,</a:t>
            </a:r>
          </a:p>
          <a:p>
            <a:pPr eaLnBrk="0" hangingPunct="0"/>
            <a:r>
              <a:rPr lang="uk-UA" sz="2000" b="1">
                <a:solidFill>
                  <a:srgbClr val="000000"/>
                </a:solidFill>
                <a:cs typeface="Times New Roman" pitchFamily="18" charset="0"/>
              </a:rPr>
              <a:t>                                         2010р., млрд. дол</a:t>
            </a:r>
            <a:r>
              <a:rPr lang="uk-UA" sz="200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uk-UA" sz="2000">
              <a:solidFill>
                <a:srgbClr val="000000"/>
              </a:solidFill>
            </a:endParaRP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285750" y="1143000"/>
          <a:ext cx="8461429" cy="5128509"/>
        </p:xfrm>
        <a:graphic>
          <a:graphicData uri="http://schemas.openxmlformats.org/drawingml/2006/table">
            <a:tbl>
              <a:tblPr/>
              <a:tblGrid>
                <a:gridCol w="1914579"/>
                <a:gridCol w="1296989"/>
                <a:gridCol w="1260475"/>
                <a:gridCol w="1276350"/>
                <a:gridCol w="1381124"/>
                <a:gridCol w="1331912"/>
              </a:tblGrid>
              <a:tr h="314704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Країни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Товари та послуги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Чистий дохід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Чисті поточні трансферти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Сальдо балансу поточних рахунків, (-)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3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</a:t>
                      </a: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</a:t>
                      </a:r>
                      <a:endParaRPr kumimoji="0" lang="uk-UA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США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1570,8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1945,7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Іспанія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-80,4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Італія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509,8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-38,5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Франція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617,3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Австралія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-47,8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4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К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анада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383,8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Великобританія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Греція</a:t>
                      </a: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-12,5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-35,9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1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Бразилія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Португалія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1835150" y="6278563"/>
            <a:ext cx="6332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>
                <a:solidFill>
                  <a:srgbClr val="000000"/>
                </a:solidFill>
                <a:cs typeface="Times New Roman" pitchFamily="18" charset="0"/>
              </a:rPr>
              <a:t>Джерело: 2011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World Development Indicators. – P.</a:t>
            </a:r>
            <a:r>
              <a:rPr lang="uk-UA">
                <a:solidFill>
                  <a:srgbClr val="000000"/>
                </a:solidFill>
                <a:cs typeface="Times New Roman" pitchFamily="18" charset="0"/>
              </a:rPr>
              <a:t> 258-260</a:t>
            </a:r>
            <a:endParaRPr lang="uk-UA" sz="24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1CCE-4A2B-43F4-83DB-93E3A51084B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0963" y="357188"/>
            <a:ext cx="7364412" cy="1143000"/>
          </a:xfrm>
        </p:spPr>
        <p:txBody>
          <a:bodyPr/>
          <a:lstStyle/>
          <a:p>
            <a:pPr>
              <a:defRPr/>
            </a:pPr>
            <a:r>
              <a:rPr lang="ru-RU" sz="3000" b="1" cap="all" dirty="0" smtClean="0">
                <a:solidFill>
                  <a:srgbClr val="000000"/>
                </a:solidFill>
                <a:effectLst/>
              </a:rPr>
              <a:t>РАХУНОК ОПЕРАЦІЙ З КАПІТАЛОМ </a:t>
            </a:r>
            <a:r>
              <a:rPr lang="ru-RU" sz="3000" b="1" cap="all" dirty="0" err="1" smtClean="0">
                <a:solidFill>
                  <a:srgbClr val="000000"/>
                </a:solidFill>
                <a:effectLst/>
              </a:rPr>
              <a:t>і</a:t>
            </a:r>
            <a:r>
              <a:rPr lang="ru-RU" sz="3000" b="1" cap="all" dirty="0" smtClean="0">
                <a:solidFill>
                  <a:srgbClr val="000000"/>
                </a:solidFill>
                <a:effectLst/>
              </a:rPr>
              <a:t> ФІНАНСОВИХ ОПЕРАЦІЙ</a:t>
            </a:r>
            <a:endParaRPr lang="uk-UA" sz="3000" dirty="0">
              <a:solidFill>
                <a:srgbClr val="000000"/>
              </a:solidFill>
              <a:effectLst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455025" cy="5000625"/>
          </a:xfrm>
          <a:solidFill>
            <a:schemeClr val="tx1"/>
          </a:solidFill>
        </p:spPr>
        <p:txBody>
          <a:bodyPr/>
          <a:lstStyle/>
          <a:p>
            <a:pPr algn="just">
              <a:spcBef>
                <a:spcPts val="1575"/>
              </a:spcBef>
            </a:pPr>
            <a:r>
              <a:rPr lang="uk-UA" sz="2400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фінансовому рахунку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відображаються всі операції, в результаті яких відбувається перехід прав власності на зовнішні фінансові активи та  погашення фінансових зобов’язань між резидентами та нерезидентами. </a:t>
            </a:r>
          </a:p>
          <a:p>
            <a:pPr algn="just">
              <a:spcBef>
                <a:spcPts val="1575"/>
              </a:spcBef>
            </a:pPr>
            <a:r>
              <a:rPr lang="uk-UA" sz="2400" b="1" i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Прямі інвестиції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поділяються на акціонерний капітал, реінвестовані доходи та інший капітал (кредити підприємствам прямого інвестування). </a:t>
            </a:r>
          </a:p>
          <a:p>
            <a:pPr algn="just">
              <a:spcBef>
                <a:spcPts val="1575"/>
              </a:spcBef>
            </a:pP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 категорії</a:t>
            </a: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інші інвестиції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входять торгові та банківські кредити, позики, включаючи кредити та позики МВФ та міжнародних фінансових організацій, угоди про фінансовий лізинг, готівкова валюта та депозити, а також інші короткострокові активи/пасиви.</a:t>
            </a:r>
          </a:p>
          <a:p>
            <a:pPr algn="just">
              <a:spcBef>
                <a:spcPts val="1575"/>
              </a:spcBef>
            </a:pPr>
            <a:endParaRPr lang="uk-UA" sz="2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00BC7-59D2-4E35-A181-BF3FB8736AD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383587" cy="6215062"/>
          </a:xfrm>
          <a:solidFill>
            <a:schemeClr val="tx1"/>
          </a:solidFill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Помилки та упущення </a:t>
            </a:r>
            <a:r>
              <a:rPr lang="ru-RU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 містить інформацію про помилки, допущені при складанні ПБ.</a:t>
            </a:r>
          </a:p>
          <a:p>
            <a:pPr algn="just"/>
            <a:r>
              <a:rPr lang="uk-UA" sz="24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Резервні активи 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включають зовнішні активи країни, що знаходяться під контролем органів грошово-кредитного регулювання та в будь-який час можуть бути використані для прямого фінансування дефіциту платіжного балансу.</a:t>
            </a:r>
          </a:p>
          <a:p>
            <a:pPr algn="just">
              <a:buFont typeface="Wingdings" pitchFamily="2" charset="2"/>
              <a:buNone/>
            </a:pP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 резервних активів відносять</a:t>
            </a:r>
            <a:r>
              <a:rPr lang="uk-UA" sz="2400" b="1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такі статті</a:t>
            </a: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монетарне золото, спеціальні права запозичення, резервна позиція в МВФ, активи в іноземній валюті, що складаються з готівкових коштів, депозитів, цінних паперів та інших вимог.</a:t>
            </a:r>
          </a:p>
          <a:p>
            <a:pPr algn="just">
              <a:buFont typeface="Wingdings" pitchFamily="2" charset="2"/>
              <a:buNone/>
            </a:pPr>
            <a:r>
              <a:rPr lang="uk-UA" sz="2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Вартісна оцінка операцій фінансового рахунку здійснюється за ринковими цінами. </a:t>
            </a:r>
          </a:p>
          <a:p>
            <a:pPr algn="just"/>
            <a:endParaRPr lang="uk-UA" sz="2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D6099-A333-45C4-9FFF-7353FE82B2AE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0000"/>
                </a:solidFill>
                <a:effectLst/>
              </a:rPr>
              <a:t>15 країн з найбільшими резервами у 2010 році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8534400" cy="5410200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</a:pP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Усього резервів          Частка у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світових     Зміна за          Місяці</a:t>
            </a:r>
          </a:p>
          <a:p>
            <a:pPr algn="l" eaLnBrk="1" hangingPunct="1">
              <a:lnSpc>
                <a:spcPct val="70000"/>
              </a:lnSpc>
            </a:pP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       (млрд. дол.)                 резервах (%)          рік (%)         імпорту</a:t>
            </a:r>
            <a:endParaRPr lang="en-US" sz="1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200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         20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20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200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2010</a:t>
            </a:r>
          </a:p>
          <a:p>
            <a:pPr algn="l" eaLnBrk="1" hangingPunct="1">
              <a:lnSpc>
                <a:spcPct val="70000"/>
              </a:lnSpc>
            </a:pPr>
            <a:endParaRPr lang="uk-UA" sz="14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70000"/>
              </a:lnSpc>
            </a:pPr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Китай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1.546	            1.966	      25.8	               27.1	      18.2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Японія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973	            1.031	      13.5	                 5.9	      13.2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479	               427	        5.6                 -10.8	      10.8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США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278	               294	        3.9	                 5.9	        1.1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Індія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277	               257	        3.4	                -6.9	        7.9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Республіка Корея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263	               202	        2.6                 -23.2	        4.5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Бразилія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180	               194	        2.5                    7.5	        8.5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Гонконг, Китай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153	               183	        2.4	               19.5	        4.0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Сінгапур                       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163	               174	        2.3	                 6.9	        4.6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Алжир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115	               148	        1.9	               28.8	         …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Німеччина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       136	               139	        1.8	                 1.9	        0.9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Таїланд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  87	               111	        1.5	               26.9	        6.0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Італія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  94	               106	        1.4	               12.3	        1.5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Франція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115	               103	        1.4                 -10.5	        1.2</a:t>
            </a:r>
          </a:p>
          <a:p>
            <a:pPr algn="l" eaLnBrk="1" hangingPunct="1"/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Лівія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	         83                   96	        1.3	              </a:t>
            </a:r>
            <a:r>
              <a:rPr lang="uk-UA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15.7	      38.7</a:t>
            </a:r>
            <a:endParaRPr lang="uk-UA" sz="16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CE08F-625B-4C3D-A742-74DD0F03994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24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440613" cy="935038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000000"/>
                </a:solidFill>
                <a:effectLst/>
              </a:rPr>
              <a:t>3.</a:t>
            </a:r>
            <a:r>
              <a:rPr lang="uk-UA" sz="3400" b="1" smtClean="0">
                <a:solidFill>
                  <a:srgbClr val="000000"/>
                </a:solidFill>
                <a:effectLst/>
              </a:rPr>
              <a:t>Рівновага платіжного балансу</a:t>
            </a:r>
            <a:endParaRPr lang="ru-RU" sz="34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72930" name="Text Box 226"/>
          <p:cNvSpPr txBox="1">
            <a:spLocks noChangeArrowheads="1"/>
          </p:cNvSpPr>
          <p:nvPr/>
        </p:nvSpPr>
        <p:spPr bwMode="auto">
          <a:xfrm>
            <a:off x="468313" y="1700213"/>
            <a:ext cx="842645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uk-UA" sz="32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Умови рівноваги платіжного балансу</a:t>
            </a:r>
            <a:r>
              <a:rPr lang="uk-UA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defRPr/>
            </a:pPr>
            <a:endParaRPr lang="uk-UA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uk-U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Нульове сальдо (рівність дебетової та кредитової частин).</a:t>
            </a:r>
          </a:p>
          <a:p>
            <a:pPr algn="just">
              <a:buFontTx/>
              <a:buChar char="•"/>
              <a:defRPr/>
            </a:pPr>
            <a:endParaRPr lang="uk-UA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uk-U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Повна зайнятість у країні.</a:t>
            </a:r>
          </a:p>
          <a:p>
            <a:pPr algn="just">
              <a:buFontTx/>
              <a:buChar char="•"/>
              <a:defRPr/>
            </a:pPr>
            <a:endParaRPr lang="uk-UA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•"/>
              <a:defRPr/>
            </a:pPr>
            <a:r>
              <a:rPr lang="uk-UA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Відсутність серйозних обмежень щодо міжнародних операцій.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287D5-1D0D-4D0E-833C-6A47DB8AAAE8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7875" y="2001838"/>
            <a:ext cx="7554913" cy="5111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just">
              <a:lnSpc>
                <a:spcPts val="4271"/>
              </a:lnSpc>
              <a:defRPr/>
            </a:pPr>
            <a:r>
              <a:rPr lang="ru-RU" sz="3204" b="1" dirty="0" err="1">
                <a:solidFill>
                  <a:srgbClr val="000000"/>
                </a:solidFill>
                <a:latin typeface="Times New Roman"/>
              </a:rPr>
              <a:t>Платіжний</a:t>
            </a:r>
            <a:r>
              <a:rPr lang="ru-RU" sz="3204" b="1" dirty="0">
                <a:solidFill>
                  <a:srgbClr val="000000"/>
                </a:solidFill>
                <a:latin typeface="Times New Roman"/>
              </a:rPr>
              <a:t> баланс 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–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статистичний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звіт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, де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2500313"/>
            <a:ext cx="7996237" cy="107791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just">
              <a:lnSpc>
                <a:spcPts val="4210"/>
              </a:lnSpc>
              <a:defRPr/>
            </a:pPr>
            <a:r>
              <a:rPr lang="uk-UA" sz="3204" dirty="0">
                <a:solidFill>
                  <a:srgbClr val="000000"/>
                </a:solidFill>
                <a:latin typeface="Times New Roman"/>
              </a:rPr>
              <a:t>в систематизованому вигляді відображаються</a:t>
            </a:r>
          </a:p>
          <a:p>
            <a:pPr algn="just">
              <a:lnSpc>
                <a:spcPts val="4210"/>
              </a:lnSpc>
              <a:defRPr/>
            </a:pP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813" y="3071813"/>
            <a:ext cx="8001000" cy="20002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just">
              <a:lnSpc>
                <a:spcPts val="4210"/>
              </a:lnSpc>
              <a:defRPr/>
            </a:pP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зовнішньоекономічні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операції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резидентів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ts val="3838"/>
              </a:lnSpc>
              <a:defRPr/>
            </a:pP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даної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країни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з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резидентами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інших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країн</a:t>
            </a:r>
            <a:endParaRPr lang="ru-RU" sz="3204" dirty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ts val="3838"/>
              </a:lnSpc>
              <a:defRPr/>
            </a:pP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світу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за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певний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період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часу (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рік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3204" dirty="0" err="1">
                <a:solidFill>
                  <a:srgbClr val="000000"/>
                </a:solidFill>
                <a:latin typeface="Times New Roman"/>
              </a:rPr>
              <a:t>півріччя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, квартал</a:t>
            </a:r>
            <a:r>
              <a:rPr lang="ru-RU" sz="3204" dirty="0">
                <a:solidFill>
                  <a:srgbClr val="000000"/>
                </a:solidFill>
                <a:latin typeface="Times New Roman"/>
              </a:rPr>
              <a:t>).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500938" y="6215063"/>
            <a:ext cx="1500187" cy="404812"/>
          </a:xfrm>
        </p:spPr>
        <p:txBody>
          <a:bodyPr/>
          <a:lstStyle/>
          <a:p>
            <a:pPr algn="just">
              <a:defRPr/>
            </a:pPr>
            <a:fld id="{1942D820-7CBF-4189-9DAA-70E1CC609615}" type="slidenum">
              <a:rPr lang="ru-RU" smtClean="0">
                <a:solidFill>
                  <a:srgbClr val="000000"/>
                </a:solidFill>
              </a:rPr>
              <a:pPr algn="just">
                <a:defRPr/>
              </a:p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57188" y="1214438"/>
            <a:ext cx="8286750" cy="5921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solidFill>
                  <a:srgbClr val="000000"/>
                </a:solidFill>
              </a:rPr>
              <a:t>Міжнародна платіжна позиція країни (</a:t>
            </a:r>
            <a:r>
              <a:rPr lang="uk-UA" sz="2000" b="1">
                <a:solidFill>
                  <a:srgbClr val="000000"/>
                </a:solidFill>
              </a:rPr>
              <a:t>у контексті </a:t>
            </a:r>
            <a:r>
              <a:rPr lang="ru-RU" sz="2000" b="1">
                <a:solidFill>
                  <a:srgbClr val="000000"/>
                </a:solidFill>
              </a:rPr>
              <a:t>правила   Вальраса)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395288" y="1905000"/>
            <a:ext cx="8424862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 = X + NA + NR</a:t>
            </a:r>
            <a:r>
              <a:rPr lang="ru-RU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імпорт країни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експорт,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(net assets)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чисті продажі активів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(різниця вартості активів, проданих іноземцям і куплених у них),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(net interests)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чисті платежі відсотків 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(різниця вартості відсотків на вкладений капітал, отриманих із-за кордону  і  виплачених іноземцям).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 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лівий  бік – поточний баланс, правий – баланс операцій з капіталом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врегулювання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незбалансованості  платіжного балансу використовуються  офіційні  резерви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OR)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ЦБ країни: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 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uk-UA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 ± OR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692275" y="0"/>
            <a:ext cx="691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>
              <a:solidFill>
                <a:srgbClr val="000000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357313" y="0"/>
            <a:ext cx="646112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400" b="1">
                <a:solidFill>
                  <a:srgbClr val="000000"/>
                </a:solidFill>
              </a:rPr>
              <a:t> </a:t>
            </a:r>
            <a:r>
              <a:rPr lang="uk-UA" sz="2800" b="1">
                <a:solidFill>
                  <a:srgbClr val="000000"/>
                </a:solidFill>
              </a:rPr>
              <a:t>Взамозв’яз</a:t>
            </a:r>
            <a:r>
              <a:rPr lang="ru-RU" sz="2800" b="1">
                <a:solidFill>
                  <a:srgbClr val="000000"/>
                </a:solidFill>
              </a:rPr>
              <a:t>ок рахунків платі</a:t>
            </a:r>
            <a:r>
              <a:rPr lang="uk-UA" sz="2800" b="1">
                <a:solidFill>
                  <a:srgbClr val="000000"/>
                </a:solidFill>
              </a:rPr>
              <a:t>ж</a:t>
            </a:r>
            <a:r>
              <a:rPr lang="ru-RU" sz="2800" b="1">
                <a:solidFill>
                  <a:srgbClr val="000000"/>
                </a:solidFill>
              </a:rPr>
              <a:t>ного</a:t>
            </a:r>
            <a:r>
              <a:rPr lang="uk-UA" sz="2800" b="1">
                <a:solidFill>
                  <a:srgbClr val="000000"/>
                </a:solidFill>
              </a:rPr>
              <a:t> балансу</a:t>
            </a:r>
            <a:r>
              <a:rPr lang="uk-UA" sz="2800">
                <a:solidFill>
                  <a:srgbClr val="000000"/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F3AF5-4359-400A-9B72-4F4542C19F5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10588" cy="1325563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Рівновага платіжного балансу</a:t>
            </a:r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571625"/>
            <a:ext cx="7786688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Аналіз рівноваги ПБ грунтується на: 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Балансі поточного рахунку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Базисному балансі</a:t>
            </a:r>
          </a:p>
          <a:p>
            <a:pPr eaLnBrk="1" hangingPunct="1">
              <a:lnSpc>
                <a:spcPct val="80000"/>
              </a:lnSpc>
            </a:pPr>
            <a:r>
              <a:rPr lang="uk-UA" sz="1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Балансі рахунку офіційних резервів   </a:t>
            </a:r>
            <a:endParaRPr lang="ru-RU" sz="18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85750" y="3429000"/>
            <a:ext cx="2160588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Довгострокова рівновага</a:t>
            </a: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86125" y="3357563"/>
            <a:ext cx="2376488" cy="7794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Середньострокова</a:t>
            </a:r>
          </a:p>
          <a:p>
            <a:pPr algn="ctr">
              <a:spcBef>
                <a:spcPct val="50000"/>
              </a:spcBef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рівновага</a:t>
            </a: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500813" y="3500438"/>
            <a:ext cx="2160587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Короткострокова рівновага</a:t>
            </a: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50825" y="4221163"/>
            <a:ext cx="2017713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Нульове сальдо торгівлі товарами та послугами (</a:t>
            </a:r>
            <a:r>
              <a:rPr lang="uk-UA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поточного</a:t>
            </a: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ПБ)</a:t>
            </a: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 – X – NR = 0</a:t>
            </a: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76600" y="4340225"/>
            <a:ext cx="2233613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Нульове сальдо </a:t>
            </a:r>
            <a:r>
              <a:rPr lang="ru-RU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базисного балансу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(сальдо поточного рахунку + сальдо рахунку капіталу)</a:t>
            </a:r>
            <a:endParaRPr lang="uk-UA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 – X – NR – NA = 0</a:t>
            </a: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929313" y="4357688"/>
            <a:ext cx="28082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Нульове сальдо </a:t>
            </a:r>
            <a:r>
              <a:rPr lang="uk-UA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рахунку офіційних резервів</a:t>
            </a:r>
            <a:r>
              <a:rPr lang="ru-RU" sz="16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(сальдо поточного рахунку + сальдо рахунку капіталу + сальдо резервів)</a:t>
            </a:r>
            <a:endParaRPr lang="uk-UA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 – X – NR – NA </a:t>
            </a: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 = 0</a:t>
            </a: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00" y="6381750"/>
            <a:ext cx="2286000" cy="476250"/>
          </a:xfrm>
        </p:spPr>
        <p:txBody>
          <a:bodyPr/>
          <a:lstStyle/>
          <a:p>
            <a:pPr>
              <a:defRPr/>
            </a:pPr>
            <a:fld id="{88446BD5-43B6-44D9-A0FA-E76D59B530FD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21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50825" y="549275"/>
            <a:ext cx="8424863" cy="5183188"/>
            <a:chOff x="204" y="210"/>
            <a:chExt cx="5307" cy="3265"/>
          </a:xfrm>
          <a:solidFill>
            <a:schemeClr val="tx1"/>
          </a:solidFill>
        </p:grpSpPr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1202" y="210"/>
              <a:ext cx="3583" cy="72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3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Економічна рівновага </a:t>
              </a:r>
            </a:p>
            <a:p>
              <a:pPr algn="ctr">
                <a:defRPr/>
              </a:pPr>
              <a:r>
                <a:rPr lang="uk-UA" sz="3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платіжного балансу</a:t>
              </a:r>
              <a:r>
                <a:rPr lang="uk-UA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249" y="1344"/>
              <a:ext cx="1678" cy="63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Короткострокова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рівновага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(до 1 року) </a:t>
              </a:r>
              <a:endPara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04" y="2568"/>
              <a:ext cx="1724" cy="9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Визначається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чистим балансом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рахунку офіційних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резервів </a:t>
              </a:r>
              <a:endPara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2018" y="1344"/>
              <a:ext cx="1678" cy="63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Середньострокова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рівновага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(3-5 років) </a:t>
              </a:r>
              <a:endPara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2064" y="2568"/>
              <a:ext cx="1633" cy="9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Визначається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базисним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балансом</a:t>
              </a:r>
              <a:endPara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3833" y="1344"/>
              <a:ext cx="1678" cy="63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Довгострокова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рівновага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(понад 5 років)</a:t>
              </a:r>
              <a:endPara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3833" y="2568"/>
              <a:ext cx="1678" cy="90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Визначається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чистим балансом </a:t>
              </a:r>
            </a:p>
            <a:p>
              <a:pPr algn="ctr">
                <a:defRPr/>
              </a:pPr>
              <a:r>
                <a:rPr lang="uk-UA" sz="22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поточного рахунку</a:t>
              </a:r>
              <a:endParaRPr lang="ru-RU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H="1">
              <a:off x="1202" y="935"/>
              <a:ext cx="1587" cy="40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2789" y="935"/>
              <a:ext cx="0" cy="40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2789" y="935"/>
              <a:ext cx="1724" cy="40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1066" y="1979"/>
              <a:ext cx="0" cy="58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789" y="1979"/>
              <a:ext cx="0" cy="58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4604" y="1979"/>
              <a:ext cx="0" cy="58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37BAF-31D3-49CD-B015-C41CF4A84352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22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9750" y="1844675"/>
            <a:ext cx="8229600" cy="4497388"/>
          </a:xfrm>
        </p:spPr>
        <p:txBody>
          <a:bodyPr/>
          <a:lstStyle/>
          <a:p>
            <a:pPr marL="1588" indent="381000" algn="just" eaLnBrk="1" hangingPunct="1">
              <a:buClr>
                <a:schemeClr val="tx1"/>
              </a:buClr>
              <a:buFont typeface="Arial" charset="0"/>
              <a:buChar char="♦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оцінки кредитоспроможності країни. </a:t>
            </a:r>
          </a:p>
          <a:p>
            <a:pPr marL="1588" indent="381000" algn="just" eaLnBrk="1" hangingPunct="1">
              <a:buClr>
                <a:schemeClr val="tx1"/>
              </a:buClr>
              <a:buFont typeface="Arial" charset="0"/>
              <a:buChar char="♦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Як індикатори економічного циклу при аналізі тенденцій економічного розвитку країни.</a:t>
            </a:r>
          </a:p>
          <a:p>
            <a:pPr marL="1588" indent="381000" algn="just" eaLnBrk="1" hangingPunct="1">
              <a:buClr>
                <a:schemeClr val="tx1"/>
              </a:buClr>
              <a:buFont typeface="Arial" charset="0"/>
              <a:buChar char="♦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складання прогнозів впливу на валютні курси. </a:t>
            </a:r>
          </a:p>
          <a:p>
            <a:pPr marL="1588" indent="381000" algn="just" eaLnBrk="1" hangingPunct="1">
              <a:buClr>
                <a:schemeClr val="tx1"/>
              </a:buClr>
              <a:buFont typeface="Arial" charset="0"/>
              <a:buChar char="♦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прогнозування подальшої політики уряду. </a:t>
            </a:r>
          </a:p>
          <a:p>
            <a:pPr marL="1588" indent="381000" algn="just" eaLnBrk="1" hangingPunct="1">
              <a:buClr>
                <a:schemeClr val="tx1"/>
              </a:buClr>
              <a:buFont typeface="Arial" charset="0"/>
              <a:buChar char="♦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аналізу ризиків.</a:t>
            </a:r>
          </a:p>
          <a:p>
            <a:pPr marL="1588" indent="381000" algn="just" eaLnBrk="1" hangingPunct="1">
              <a:buClr>
                <a:schemeClr val="tx1"/>
              </a:buClr>
              <a:buFont typeface="Arial" charset="0"/>
              <a:buChar char="♦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оцінювання стану економіки країни. </a:t>
            </a:r>
            <a:endParaRPr lang="ru-RU" sz="28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31775"/>
            <a:ext cx="8510588" cy="1325563"/>
          </a:xfrm>
        </p:spPr>
        <p:txBody>
          <a:bodyPr/>
          <a:lstStyle/>
          <a:p>
            <a:pPr eaLnBrk="1" hangingPunct="1"/>
            <a:r>
              <a:rPr lang="uk-UA" sz="4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Використання даних платіжного балансу</a:t>
            </a:r>
            <a:endParaRPr lang="ru-RU" sz="4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8EB39-5229-41A6-8F8A-1050D4B1855D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23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00"/>
                </a:solidFill>
                <a:effectLst/>
              </a:rPr>
              <a:t>Фактори впливу на платіжний баланс</a:t>
            </a:r>
            <a:r>
              <a:rPr lang="uk-UA" sz="4000" smtClean="0">
                <a:solidFill>
                  <a:srgbClr val="000000"/>
                </a:solidFill>
                <a:effectLst/>
              </a:rPr>
              <a:t> </a:t>
            </a:r>
            <a:endParaRPr lang="ru-RU" sz="40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Нерівномірність економічного та політичного розвитку країн, міжнародна конкуренція. 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Циклічні коливання економіки.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Зростання закордонних державних витрат. 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Мілітаризація економіки й військові витрати. 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Посилення міжнародної фінансової взаємозалежності. 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Зміни в міжнародній торгівлі. 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Валютно-фінансові чинники (девальвація, ревальвація). </a:t>
            </a: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ь"/>
            </a:pPr>
            <a:r>
              <a:rPr lang="uk-UA" sz="2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Надзвичайні обставини. </a:t>
            </a:r>
            <a:endParaRPr lang="ru-RU" sz="28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355600"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uk-UA" sz="28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84A79-AE82-441F-AD3C-79FD842D512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Економічні фактори впливу на платіжний баланс</a:t>
            </a:r>
            <a:r>
              <a:rPr lang="uk-UA" sz="4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197100"/>
            <a:ext cx="8540750" cy="3902075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темп інфляції; 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реальне зростання ВВП; 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відсоткові ставки; 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валютний курс “спот.”</a:t>
            </a:r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6DB69-38EC-427F-91CF-07596F581BFB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25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8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Вплив економічних факторів на платіжний баланс</a:t>
            </a:r>
            <a:endParaRPr lang="ru-RU" sz="38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4264" name="Group 56"/>
          <p:cNvGraphicFramePr>
            <a:graphicFrameLocks noGrp="1"/>
          </p:cNvGraphicFramePr>
          <p:nvPr>
            <p:ph idx="1"/>
          </p:nvPr>
        </p:nvGraphicFramePr>
        <p:xfrm>
          <a:off x="179388" y="1701800"/>
          <a:ext cx="8964612" cy="4389120"/>
        </p:xfrm>
        <a:graphic>
          <a:graphicData uri="http://schemas.openxmlformats.org/drawingml/2006/table">
            <a:tbl>
              <a:tblPr/>
              <a:tblGrid>
                <a:gridCol w="1806575"/>
                <a:gridCol w="7158037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 фактори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Вплив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інфляції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Підвищення цін на товари та послуги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що виробляються всередині  країни, має ефектом зростання цін на експортні товари і може зменшити експорт. Імпортні товари можуть стати більш вигідними для резидентів, рівень імпорту збільшується.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Дефляція:</a:t>
                      </a:r>
                      <a:r>
                        <a:rPr kumimoji="0" lang="uk-U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зниження обсягів виробництва, інвестицій та доходів, можливим є збільшення процентних ставок та зменшення імпорту (продажі стають менш вигідними). Можливий наслідок: укріплення валюти та зменшення експортної виручки, з одночасним збільшенням імпортної виручки.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 ВВП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Високі темпи зростання ВВП та доходів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збільшення споживання імпортних товарів, можливий відтік капіталів з країни або приплив (відплив) інвестицій. </a:t>
                      </a:r>
                      <a:r>
                        <a:rPr kumimoji="0" lang="uk-UA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Низькі темпи зростання ВВП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зниження рівня імпорту.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ECA34-A3E6-4D63-A125-A35635A0977F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26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322" name="Group 34"/>
          <p:cNvGraphicFramePr>
            <a:graphicFrameLocks noGrp="1"/>
          </p:cNvGraphicFramePr>
          <p:nvPr/>
        </p:nvGraphicFramePr>
        <p:xfrm>
          <a:off x="90488" y="1965325"/>
          <a:ext cx="8964612" cy="4297680"/>
        </p:xfrm>
        <a:graphic>
          <a:graphicData uri="http://schemas.openxmlformats.org/drawingml/2006/table">
            <a:tbl>
              <a:tblPr/>
              <a:tblGrid>
                <a:gridCol w="1806575"/>
                <a:gridCol w="7158037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Процентні ставки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Підвищення процентних ставок: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збільшення притоку капіталу на фінансовий рахунок, зменшення відтоку капіталу, укріплення курсу, може мати наслідком дефляцію та скорочення  імпорту.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Зниження процентних ставок: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зменшення притоку капіталу, збільшення відтоку капіталу.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Валютний курс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Обмінний курс впливає на: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відносну вартість імпортних товарів у порівнянні з вартістю товарів, що вироблені в країні.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відносну вартість експортних товарів у порівнянні з товарами інших країн.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Девальвація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робить імпорт більш дорогим у середньостроковому періоді,  розширює експорт країни; впливає на приплив короткострокового капіталу.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Ревальвація: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падіння експортних доходів, зростання імпорту, посилення вивезення капіталу.  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85" name="Rectangle 35"/>
          <p:cNvSpPr>
            <a:spLocks noChangeArrowheads="1"/>
          </p:cNvSpPr>
          <p:nvPr/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3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Вплив економічних факторів на платіжний баланс</a:t>
            </a:r>
            <a:endParaRPr lang="ru-RU" sz="3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09B8A80A-F87F-42D5-8696-262212E3690B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27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algn="r" eaLnBrk="1" hangingPunct="1">
              <a:lnSpc>
                <a:spcPct val="70000"/>
              </a:lnSpc>
            </a:pPr>
            <a:r>
              <a:rPr lang="uk-UA" sz="32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Динаміка платіжного балансу України </a:t>
            </a:r>
            <a:br>
              <a:rPr lang="uk-UA" sz="32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млн.дол. США</a:t>
            </a:r>
            <a:r>
              <a:rPr lang="uk-UA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b="1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81" name="Group 117"/>
          <p:cNvGraphicFramePr>
            <a:graphicFrameLocks noGrp="1"/>
          </p:cNvGraphicFramePr>
          <p:nvPr>
            <p:ph idx="1"/>
          </p:nvPr>
        </p:nvGraphicFramePr>
        <p:xfrm>
          <a:off x="250825" y="1268413"/>
          <a:ext cx="8783638" cy="4995867"/>
        </p:xfrm>
        <a:graphic>
          <a:graphicData uri="http://schemas.openxmlformats.org/drawingml/2006/table">
            <a:tbl>
              <a:tblPr/>
              <a:tblGrid>
                <a:gridCol w="4032250"/>
                <a:gridCol w="1150938"/>
                <a:gridCol w="1150937"/>
                <a:gridCol w="1081088"/>
                <a:gridCol w="1368425"/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Статті платіжного балансу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поточних операцій</a:t>
                      </a:r>
                      <a:endParaRPr kumimoji="0" lang="ru-RU" sz="18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-5272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12933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-1732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-2884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 товарів та послуг </a:t>
                      </a:r>
                      <a:endParaRPr kumimoji="0" lang="ru-RU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-8152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14590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-1953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-3850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Експорт товарів та послуг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64001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54253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69255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Імпорт товарів та послуг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72153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100132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-56206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-73105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 товарів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16934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-4307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-8712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 товарів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67717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40394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Імпорт товарів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84651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-44701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-60903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Баланс послуг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 послуг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14161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13859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17064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Імпорт послуг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15481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-11505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-12202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Доходи (сальдо)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-2009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Поточні трансферти (сальдо)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254DB-9E32-4266-AA5A-5FC0AC7C9AC2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28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536575"/>
          </a:xfrm>
        </p:spPr>
        <p:txBody>
          <a:bodyPr/>
          <a:lstStyle/>
          <a:p>
            <a:pPr algn="r" eaLnBrk="1" hangingPunct="1"/>
            <a:r>
              <a:rPr lang="uk-UA" sz="2000" b="1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Продовження (млн.дол.США) </a:t>
            </a:r>
            <a:endParaRPr lang="ru-RU" sz="2000" b="1" i="1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97" name="Group 109"/>
          <p:cNvGraphicFramePr>
            <a:graphicFrameLocks noGrp="1"/>
          </p:cNvGraphicFramePr>
          <p:nvPr>
            <p:ph idx="1"/>
          </p:nvPr>
        </p:nvGraphicFramePr>
        <p:xfrm>
          <a:off x="250825" y="908050"/>
          <a:ext cx="8785225" cy="5332349"/>
        </p:xfrm>
        <a:graphic>
          <a:graphicData uri="http://schemas.openxmlformats.org/drawingml/2006/table">
            <a:tbl>
              <a:tblPr/>
              <a:tblGrid>
                <a:gridCol w="4321175"/>
                <a:gridCol w="1223963"/>
                <a:gridCol w="1223962"/>
                <a:gridCol w="1008063"/>
                <a:gridCol w="1008062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Статті платіжного балансу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 р.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2009р.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2010р.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операцій з капіталом та фінансових операцій </a:t>
                      </a:r>
                      <a:endParaRPr kumimoji="0" lang="ru-RU" sz="20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15130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9196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-11994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Рахунок операцій з капіталом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Фінансовий рахунок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9191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-12589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Прямі інвестиції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Портфельні інвестиції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-1280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Інші інвестиції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-9137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538163" marR="0" lvl="0" indent="-5381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Довгострокові кредити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13075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15011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-4663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Надані МФО і гарантовані Урядом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Негарантовані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12593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14777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Короткостроковий капітал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Інший  капітал                                    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-12919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-14443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-8205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-5088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Помилки та упущення 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B5D07-3305-4BCD-B36D-A611CBF3D181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29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8078787" cy="1143000"/>
          </a:xfrm>
          <a:solidFill>
            <a:schemeClr val="tx1"/>
          </a:solidFill>
        </p:spPr>
        <p:txBody>
          <a:bodyPr/>
          <a:lstStyle/>
          <a:p>
            <a:r>
              <a:rPr lang="uk-UA" sz="3400" smtClean="0">
                <a:solidFill>
                  <a:srgbClr val="000000"/>
                </a:solidFill>
                <a:effectLst/>
              </a:rPr>
              <a:t>Особливості методології складання платіжного балансу 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71500" y="1428750"/>
            <a:ext cx="8226425" cy="5143500"/>
          </a:xfrm>
          <a:solidFill>
            <a:schemeClr val="tx1"/>
          </a:solidFill>
        </p:spPr>
        <p:txBody>
          <a:bodyPr/>
          <a:lstStyle/>
          <a:p>
            <a:pPr algn="just"/>
            <a:r>
              <a:rPr lang="uk-UA" sz="2000" smtClean="0">
                <a:solidFill>
                  <a:srgbClr val="000000"/>
                </a:solidFill>
                <a:effectLst/>
              </a:rPr>
              <a:t>Розробка і складання платіжного балансу є обов’язковою умовою для всіх країн – членів МВФ і базується на єдиній методології</a:t>
            </a:r>
            <a:r>
              <a:rPr lang="en-US" sz="2000" smtClean="0">
                <a:solidFill>
                  <a:srgbClr val="000000"/>
                </a:solidFill>
                <a:effectLst/>
              </a:rPr>
              <a:t>.</a:t>
            </a:r>
            <a:endParaRPr lang="uk-UA" sz="2000" smtClean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1275"/>
              </a:spcBef>
            </a:pPr>
            <a:r>
              <a:rPr lang="uk-UA" sz="2000" smtClean="0">
                <a:solidFill>
                  <a:srgbClr val="000000"/>
                </a:solidFill>
                <a:effectLst/>
              </a:rPr>
              <a:t>Основні компоненти платіжного балансу групуються </a:t>
            </a:r>
            <a:r>
              <a:rPr lang="uk-UA" sz="2000" b="1" smtClean="0">
                <a:solidFill>
                  <a:srgbClr val="000000"/>
                </a:solidFill>
                <a:effectLst/>
              </a:rPr>
              <a:t>за двома рахунками</a:t>
            </a:r>
            <a:r>
              <a:rPr lang="uk-UA" sz="2000" smtClean="0">
                <a:solidFill>
                  <a:srgbClr val="000000"/>
                </a:solidFill>
                <a:effectLst/>
              </a:rPr>
              <a:t>: рахунком поточних операцій і рахунком операцій з капіталом і фінансових операцій.</a:t>
            </a:r>
            <a:endParaRPr lang="en-US" sz="2000" smtClean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1275"/>
              </a:spcBef>
            </a:pPr>
            <a:r>
              <a:rPr lang="uk-UA" sz="2000" smtClean="0">
                <a:solidFill>
                  <a:srgbClr val="000000"/>
                </a:solidFill>
                <a:effectLst/>
              </a:rPr>
              <a:t>З бухгалтерської точки зору  ПБ  повинен завжди знаходитися в рівновазі, тобто : СА+К=0, де СА-сальдо поточного рахунку; К-сальдо рахунку капіталу і фінансових операцій.</a:t>
            </a:r>
            <a:endParaRPr lang="en-US" sz="2000" smtClean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1275"/>
              </a:spcBef>
            </a:pPr>
            <a:r>
              <a:rPr lang="uk-UA" sz="2000" smtClean="0">
                <a:solidFill>
                  <a:srgbClr val="000000"/>
                </a:solidFill>
                <a:effectLst/>
              </a:rPr>
              <a:t>Розрізняють </a:t>
            </a:r>
            <a:r>
              <a:rPr lang="uk-UA" sz="2000" i="1" u="sng" smtClean="0">
                <a:solidFill>
                  <a:srgbClr val="000000"/>
                </a:solidFill>
                <a:effectLst/>
              </a:rPr>
              <a:t>основні</a:t>
            </a:r>
            <a:r>
              <a:rPr lang="uk-UA" sz="2000" smtClean="0">
                <a:solidFill>
                  <a:srgbClr val="000000"/>
                </a:solidFill>
                <a:effectLst/>
              </a:rPr>
              <a:t>(автономні) статті - поточні операції та рух довгострокового капіталу і </a:t>
            </a:r>
            <a:r>
              <a:rPr lang="uk-UA" sz="2000" i="1" u="sng" smtClean="0">
                <a:solidFill>
                  <a:srgbClr val="000000"/>
                </a:solidFill>
                <a:effectLst/>
              </a:rPr>
              <a:t>балансуючі</a:t>
            </a:r>
            <a:r>
              <a:rPr lang="uk-UA" sz="2000" smtClean="0">
                <a:solidFill>
                  <a:srgbClr val="000000"/>
                </a:solidFill>
                <a:effectLst/>
              </a:rPr>
              <a:t>(компенсуючі) статті-короткострокові активи, державна допомога і займи,кредити міжнародних організацій, рух валютних резервів.</a:t>
            </a:r>
          </a:p>
          <a:p>
            <a:pPr algn="just"/>
            <a:r>
              <a:rPr lang="ru-RU" sz="2000" smtClean="0">
                <a:solidFill>
                  <a:srgbClr val="000000"/>
                </a:solidFill>
                <a:effectLst/>
              </a:rPr>
              <a:t>ПБ України складається щоквартально, на </a:t>
            </a:r>
            <a:r>
              <a:rPr lang="ru-RU" sz="2000" b="1" smtClean="0">
                <a:solidFill>
                  <a:srgbClr val="000000"/>
                </a:solidFill>
                <a:effectLst/>
              </a:rPr>
              <a:t>75-й</a:t>
            </a:r>
            <a:r>
              <a:rPr lang="ru-RU" sz="2000" smtClean="0">
                <a:solidFill>
                  <a:srgbClr val="000000"/>
                </a:solidFill>
                <a:effectLst/>
              </a:rPr>
              <a:t> день після звітного періоду, і публікується</a:t>
            </a:r>
            <a:r>
              <a:rPr lang="en-US" sz="2000" smtClean="0">
                <a:solidFill>
                  <a:srgbClr val="000000"/>
                </a:solidFill>
                <a:effectLst/>
              </a:rPr>
              <a:t> </a:t>
            </a:r>
            <a:r>
              <a:rPr lang="ru-RU" sz="2000" smtClean="0">
                <a:solidFill>
                  <a:srgbClr val="000000"/>
                </a:solidFill>
                <a:effectLst/>
              </a:rPr>
              <a:t> на сторінці НБУ</a:t>
            </a:r>
            <a:r>
              <a:rPr lang="en-US" sz="2000" smtClean="0">
                <a:solidFill>
                  <a:srgbClr val="000000"/>
                </a:solidFill>
                <a:effectLst/>
              </a:rPr>
              <a:t>.</a:t>
            </a:r>
            <a:endParaRPr lang="uk-UA" sz="20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48531-E888-44B8-A3C8-5EC51D8759A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uk-UA" sz="2000" b="1" i="1" smtClean="0">
                <a:solidFill>
                  <a:srgbClr val="000000"/>
                </a:solidFill>
                <a:effectLst/>
              </a:rPr>
              <a:t>Продовження (млн. дол. США</a:t>
            </a:r>
            <a:r>
              <a:rPr lang="uk-UA" sz="2000" i="1" smtClean="0">
                <a:solidFill>
                  <a:srgbClr val="000000"/>
                </a:solidFill>
                <a:effectLst/>
              </a:rPr>
              <a:t>)</a:t>
            </a:r>
            <a:endParaRPr lang="ru-RU" sz="2000" i="1" smtClean="0">
              <a:solidFill>
                <a:srgbClr val="000000"/>
              </a:solidFill>
              <a:effectLst/>
            </a:endParaRPr>
          </a:p>
        </p:txBody>
      </p:sp>
      <p:graphicFrame>
        <p:nvGraphicFramePr>
          <p:cNvPr id="13389" name="Group 77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435975" cy="5346892"/>
        </p:xfrm>
        <a:graphic>
          <a:graphicData uri="http://schemas.openxmlformats.org/drawingml/2006/table">
            <a:tbl>
              <a:tblPr/>
              <a:tblGrid>
                <a:gridCol w="3898900"/>
                <a:gridCol w="1152525"/>
                <a:gridCol w="1152525"/>
                <a:gridCol w="1079500"/>
                <a:gridCol w="1152525"/>
              </a:tblGrid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Статті платіжного балансу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а л а н с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-3209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-13726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Фінансування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13726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-5030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Резервні активи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8980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-8459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Використання кредитів МВФ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(чисте)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Використано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Погашено </a:t>
                      </a:r>
                      <a:endParaRPr kumimoji="0" lang="ru-RU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-441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</a:t>
                      </a: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1228                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Виключне фінансування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пеціальні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права запозичення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4798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2046       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CBB62-6634-4157-B543-BA25148B4252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331913" y="-28575"/>
            <a:ext cx="6623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1841500" algn="l"/>
              </a:tabLst>
            </a:pPr>
            <a:r>
              <a:rPr lang="uk-UA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Динаміка платіжного балансу України (млн. дол. США)</a:t>
            </a:r>
            <a:endParaRPr lang="uk-UA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468313" y="476250"/>
          <a:ext cx="7747025" cy="6268720"/>
        </p:xfrm>
        <a:graphic>
          <a:graphicData uri="http://schemas.openxmlformats.org/drawingml/2006/table">
            <a:tbl>
              <a:tblPr/>
              <a:tblGrid>
                <a:gridCol w="2643808"/>
                <a:gridCol w="619414"/>
                <a:gridCol w="628159"/>
                <a:gridCol w="626702"/>
                <a:gridCol w="638362"/>
                <a:gridCol w="628160"/>
                <a:gridCol w="626702"/>
                <a:gridCol w="628159"/>
                <a:gridCol w="707559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Статті платіжного балансу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2003р. 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2004р. 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 р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 р.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2007р. 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2008р. 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2009р.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2010р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РАХУНОК ПОТОЧНИХ ОПЕРАЦІЙ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БАЛАНС ТОВАРІВ ТА ПОСЛУГ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 ТОВАРІВ ТА ПОСЛУГ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 ТОВАРІВ ТА ПОСЛУГ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БАЛАНС ТОВАРІВ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 ТОВАРІВ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 ТОВАРІВ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БАЛАНС ПОСЛУГ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 ПОСЛУГ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 ПОСЛУГ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ДОХОДИ (САЛЬДО)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ПОТОЧНІ ТРАНСФЕРТИ (САЛЬДО)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РАХУНОК ОПЕРАЦІЙ З КАПІТАЛОМ ТА ФІНАНСОВИХ ОПЕРАЦІЙ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РАХУНОК ОПЕРАЦІЙ З КАПІТАЛОМ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ФІНАНСОВИЙ РАХУНОК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ПРЯМІ ІНВЕСТИЦІЇ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ПОРТФЕЛЬНІ ІНВЕСТИЦІЇ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ІНШІ ІНВЕСТИЦІЇ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РЕЗЕРВНІ АКТИВИ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Монетарне золото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Спеціальні права запозичення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Іноземна валюта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Валюта і депозити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Цінні папери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Помилки та упущення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БАЛАНС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28953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-27665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23739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-23221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5214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-4444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-2069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-2285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-2056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-882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6909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41291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36313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33432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-29691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2576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-7053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-7060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-8612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-2226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-2049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44378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-43707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-1135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35024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-36159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-7548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-985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-2660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7533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-2460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-10425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-10415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-7179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-3236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-3068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50239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-53307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-5194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38949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-44143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-9164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-1999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-4338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-5272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-8152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64001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-72153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-10572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-60412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14161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-11741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-285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-8980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-8958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-2564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49300" algn="l"/>
                        </a:tabLst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-12763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-14350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-99962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-16091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67717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-83808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-16154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12232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12227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9903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-2478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-1732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-1953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5425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-56206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-4307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-44701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-11505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-2440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2661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-1559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-7955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-2884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-3850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69255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-73105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-8717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52191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-60903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4862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17064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-12202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-2009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2975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1596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1409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5759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4317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-208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-8459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-8493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-2921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-5572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1288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DB73B-25DB-4D1D-8D63-9B4BBB3F6C0B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31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1"/>
          <p:cNvSpPr>
            <a:spLocks noChangeArrowheads="1"/>
          </p:cNvSpPr>
          <p:nvPr/>
        </p:nvSpPr>
        <p:spPr bwMode="auto">
          <a:xfrm>
            <a:off x="0" y="1031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749300" algn="l"/>
              </a:tabLst>
            </a:pPr>
            <a:endParaRPr lang="uk-UA"/>
          </a:p>
        </p:txBody>
      </p:sp>
      <p:grpSp>
        <p:nvGrpSpPr>
          <p:cNvPr id="33795" name="Group 4"/>
          <p:cNvGrpSpPr>
            <a:grpSpLocks noChangeAspect="1"/>
          </p:cNvGrpSpPr>
          <p:nvPr/>
        </p:nvGrpSpPr>
        <p:grpSpPr bwMode="auto">
          <a:xfrm>
            <a:off x="406400" y="290513"/>
            <a:ext cx="8532813" cy="5710237"/>
            <a:chOff x="0" y="0"/>
            <a:chExt cx="9075" cy="6735"/>
          </a:xfrm>
        </p:grpSpPr>
        <p:sp>
          <p:nvSpPr>
            <p:cNvPr id="33797" name="AutoShape 6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075" cy="6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798" name="Rectangle 59"/>
            <p:cNvSpPr>
              <a:spLocks noChangeArrowheads="1"/>
            </p:cNvSpPr>
            <p:nvPr/>
          </p:nvSpPr>
          <p:spPr bwMode="auto">
            <a:xfrm>
              <a:off x="75" y="75"/>
              <a:ext cx="8910" cy="6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799" name="Freeform 58"/>
            <p:cNvSpPr>
              <a:spLocks/>
            </p:cNvSpPr>
            <p:nvPr/>
          </p:nvSpPr>
          <p:spPr bwMode="auto">
            <a:xfrm>
              <a:off x="4530" y="2595"/>
              <a:ext cx="300" cy="495"/>
            </a:xfrm>
            <a:custGeom>
              <a:avLst/>
              <a:gdLst>
                <a:gd name="T0" fmla="*/ 0 w 300"/>
                <a:gd name="T1" fmla="*/ 0 h 495"/>
                <a:gd name="T2" fmla="*/ 60 w 300"/>
                <a:gd name="T3" fmla="*/ 0 h 495"/>
                <a:gd name="T4" fmla="*/ 90 w 300"/>
                <a:gd name="T5" fmla="*/ 0 h 495"/>
                <a:gd name="T6" fmla="*/ 165 w 300"/>
                <a:gd name="T7" fmla="*/ 0 h 495"/>
                <a:gd name="T8" fmla="*/ 195 w 300"/>
                <a:gd name="T9" fmla="*/ 0 h 495"/>
                <a:gd name="T10" fmla="*/ 270 w 300"/>
                <a:gd name="T11" fmla="*/ 0 h 495"/>
                <a:gd name="T12" fmla="*/ 300 w 300"/>
                <a:gd name="T13" fmla="*/ 0 h 495"/>
                <a:gd name="T14" fmla="*/ 0 w 300"/>
                <a:gd name="T15" fmla="*/ 495 h 495"/>
                <a:gd name="T16" fmla="*/ 0 w 300"/>
                <a:gd name="T17" fmla="*/ 0 h 4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0"/>
                <a:gd name="T28" fmla="*/ 0 h 495"/>
                <a:gd name="T29" fmla="*/ 300 w 300"/>
                <a:gd name="T30" fmla="*/ 495 h 49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0" h="495">
                  <a:moveTo>
                    <a:pt x="0" y="0"/>
                  </a:moveTo>
                  <a:lnTo>
                    <a:pt x="60" y="0"/>
                  </a:lnTo>
                  <a:lnTo>
                    <a:pt x="90" y="0"/>
                  </a:lnTo>
                  <a:lnTo>
                    <a:pt x="165" y="0"/>
                  </a:lnTo>
                  <a:lnTo>
                    <a:pt x="195" y="0"/>
                  </a:lnTo>
                  <a:lnTo>
                    <a:pt x="270" y="0"/>
                  </a:lnTo>
                  <a:lnTo>
                    <a:pt x="300" y="0"/>
                  </a:lnTo>
                  <a:lnTo>
                    <a:pt x="0" y="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0" name="Freeform 57"/>
            <p:cNvSpPr>
              <a:spLocks/>
            </p:cNvSpPr>
            <p:nvPr/>
          </p:nvSpPr>
          <p:spPr bwMode="auto">
            <a:xfrm>
              <a:off x="4665" y="1155"/>
              <a:ext cx="2250" cy="1440"/>
            </a:xfrm>
            <a:custGeom>
              <a:avLst/>
              <a:gdLst>
                <a:gd name="T0" fmla="*/ 2147483647 w 150"/>
                <a:gd name="T1" fmla="*/ 0 h 96"/>
                <a:gd name="T2" fmla="*/ 2147483647 w 150"/>
                <a:gd name="T3" fmla="*/ 0 h 96"/>
                <a:gd name="T4" fmla="*/ 0 w 150"/>
                <a:gd name="T5" fmla="*/ 2147483647 h 96"/>
                <a:gd name="T6" fmla="*/ 0 60000 65536"/>
                <a:gd name="T7" fmla="*/ 0 60000 65536"/>
                <a:gd name="T8" fmla="*/ 0 60000 65536"/>
                <a:gd name="T9" fmla="*/ 0 w 150"/>
                <a:gd name="T10" fmla="*/ 0 h 96"/>
                <a:gd name="T11" fmla="*/ 150 w 15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96">
                  <a:moveTo>
                    <a:pt x="150" y="0"/>
                  </a:moveTo>
                  <a:lnTo>
                    <a:pt x="142" y="0"/>
                  </a:lnTo>
                  <a:lnTo>
                    <a:pt x="0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1" name="Freeform 56"/>
            <p:cNvSpPr>
              <a:spLocks/>
            </p:cNvSpPr>
            <p:nvPr/>
          </p:nvSpPr>
          <p:spPr bwMode="auto">
            <a:xfrm>
              <a:off x="4200" y="2595"/>
              <a:ext cx="330" cy="495"/>
            </a:xfrm>
            <a:custGeom>
              <a:avLst/>
              <a:gdLst>
                <a:gd name="T0" fmla="*/ 0 w 330"/>
                <a:gd name="T1" fmla="*/ 0 h 495"/>
                <a:gd name="T2" fmla="*/ 60 w 330"/>
                <a:gd name="T3" fmla="*/ 0 h 495"/>
                <a:gd name="T4" fmla="*/ 90 w 330"/>
                <a:gd name="T5" fmla="*/ 0 h 495"/>
                <a:gd name="T6" fmla="*/ 165 w 330"/>
                <a:gd name="T7" fmla="*/ 0 h 495"/>
                <a:gd name="T8" fmla="*/ 225 w 330"/>
                <a:gd name="T9" fmla="*/ 0 h 495"/>
                <a:gd name="T10" fmla="*/ 255 w 330"/>
                <a:gd name="T11" fmla="*/ 0 h 495"/>
                <a:gd name="T12" fmla="*/ 330 w 330"/>
                <a:gd name="T13" fmla="*/ 0 h 495"/>
                <a:gd name="T14" fmla="*/ 330 w 330"/>
                <a:gd name="T15" fmla="*/ 495 h 495"/>
                <a:gd name="T16" fmla="*/ 0 w 330"/>
                <a:gd name="T17" fmla="*/ 0 h 4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0"/>
                <a:gd name="T28" fmla="*/ 0 h 495"/>
                <a:gd name="T29" fmla="*/ 330 w 330"/>
                <a:gd name="T30" fmla="*/ 495 h 49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0" h="495">
                  <a:moveTo>
                    <a:pt x="0" y="0"/>
                  </a:moveTo>
                  <a:lnTo>
                    <a:pt x="60" y="0"/>
                  </a:lnTo>
                  <a:lnTo>
                    <a:pt x="90" y="0"/>
                  </a:lnTo>
                  <a:lnTo>
                    <a:pt x="165" y="0"/>
                  </a:lnTo>
                  <a:lnTo>
                    <a:pt x="225" y="0"/>
                  </a:lnTo>
                  <a:lnTo>
                    <a:pt x="255" y="0"/>
                  </a:lnTo>
                  <a:lnTo>
                    <a:pt x="330" y="0"/>
                  </a:lnTo>
                  <a:lnTo>
                    <a:pt x="330" y="4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2" name="Freeform 55"/>
            <p:cNvSpPr>
              <a:spLocks/>
            </p:cNvSpPr>
            <p:nvPr/>
          </p:nvSpPr>
          <p:spPr bwMode="auto">
            <a:xfrm>
              <a:off x="4365" y="585"/>
              <a:ext cx="1245" cy="2010"/>
            </a:xfrm>
            <a:custGeom>
              <a:avLst/>
              <a:gdLst>
                <a:gd name="T0" fmla="*/ 2147483647 w 83"/>
                <a:gd name="T1" fmla="*/ 0 h 134"/>
                <a:gd name="T2" fmla="*/ 2147483647 w 83"/>
                <a:gd name="T3" fmla="*/ 0 h 134"/>
                <a:gd name="T4" fmla="*/ 0 w 83"/>
                <a:gd name="T5" fmla="*/ 2147483647 h 134"/>
                <a:gd name="T6" fmla="*/ 0 60000 65536"/>
                <a:gd name="T7" fmla="*/ 0 60000 65536"/>
                <a:gd name="T8" fmla="*/ 0 60000 65536"/>
                <a:gd name="T9" fmla="*/ 0 w 83"/>
                <a:gd name="T10" fmla="*/ 0 h 134"/>
                <a:gd name="T11" fmla="*/ 83 w 83"/>
                <a:gd name="T12" fmla="*/ 134 h 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" h="134">
                  <a:moveTo>
                    <a:pt x="83" y="0"/>
                  </a:moveTo>
                  <a:lnTo>
                    <a:pt x="75" y="0"/>
                  </a:lnTo>
                  <a:lnTo>
                    <a:pt x="0" y="13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3" name="Freeform 54"/>
            <p:cNvSpPr>
              <a:spLocks/>
            </p:cNvSpPr>
            <p:nvPr/>
          </p:nvSpPr>
          <p:spPr bwMode="auto">
            <a:xfrm>
              <a:off x="3870" y="2595"/>
              <a:ext cx="660" cy="495"/>
            </a:xfrm>
            <a:custGeom>
              <a:avLst/>
              <a:gdLst>
                <a:gd name="T0" fmla="*/ 0 w 660"/>
                <a:gd name="T1" fmla="*/ 30 h 495"/>
                <a:gd name="T2" fmla="*/ 60 w 660"/>
                <a:gd name="T3" fmla="*/ 15 h 495"/>
                <a:gd name="T4" fmla="*/ 90 w 660"/>
                <a:gd name="T5" fmla="*/ 15 h 495"/>
                <a:gd name="T6" fmla="*/ 165 w 660"/>
                <a:gd name="T7" fmla="*/ 15 h 495"/>
                <a:gd name="T8" fmla="*/ 225 w 660"/>
                <a:gd name="T9" fmla="*/ 15 h 495"/>
                <a:gd name="T10" fmla="*/ 255 w 660"/>
                <a:gd name="T11" fmla="*/ 0 h 495"/>
                <a:gd name="T12" fmla="*/ 330 w 660"/>
                <a:gd name="T13" fmla="*/ 0 h 495"/>
                <a:gd name="T14" fmla="*/ 660 w 660"/>
                <a:gd name="T15" fmla="*/ 495 h 495"/>
                <a:gd name="T16" fmla="*/ 0 w 660"/>
                <a:gd name="T17" fmla="*/ 30 h 4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0"/>
                <a:gd name="T28" fmla="*/ 0 h 495"/>
                <a:gd name="T29" fmla="*/ 660 w 660"/>
                <a:gd name="T30" fmla="*/ 495 h 49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0" h="495">
                  <a:moveTo>
                    <a:pt x="0" y="30"/>
                  </a:moveTo>
                  <a:lnTo>
                    <a:pt x="60" y="15"/>
                  </a:lnTo>
                  <a:lnTo>
                    <a:pt x="90" y="15"/>
                  </a:lnTo>
                  <a:lnTo>
                    <a:pt x="165" y="15"/>
                  </a:lnTo>
                  <a:lnTo>
                    <a:pt x="225" y="15"/>
                  </a:lnTo>
                  <a:lnTo>
                    <a:pt x="255" y="0"/>
                  </a:lnTo>
                  <a:lnTo>
                    <a:pt x="330" y="0"/>
                  </a:lnTo>
                  <a:lnTo>
                    <a:pt x="660" y="49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4" name="Freeform 53"/>
            <p:cNvSpPr>
              <a:spLocks/>
            </p:cNvSpPr>
            <p:nvPr/>
          </p:nvSpPr>
          <p:spPr bwMode="auto">
            <a:xfrm>
              <a:off x="3420" y="1230"/>
              <a:ext cx="615" cy="1380"/>
            </a:xfrm>
            <a:custGeom>
              <a:avLst/>
              <a:gdLst>
                <a:gd name="T0" fmla="*/ 0 w 41"/>
                <a:gd name="T1" fmla="*/ 0 h 92"/>
                <a:gd name="T2" fmla="*/ 0 w 41"/>
                <a:gd name="T3" fmla="*/ 2147483647 h 92"/>
                <a:gd name="T4" fmla="*/ 2147483647 w 41"/>
                <a:gd name="T5" fmla="*/ 2147483647 h 92"/>
                <a:gd name="T6" fmla="*/ 0 60000 65536"/>
                <a:gd name="T7" fmla="*/ 0 60000 65536"/>
                <a:gd name="T8" fmla="*/ 0 60000 65536"/>
                <a:gd name="T9" fmla="*/ 0 w 41"/>
                <a:gd name="T10" fmla="*/ 0 h 92"/>
                <a:gd name="T11" fmla="*/ 41 w 41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" h="92">
                  <a:moveTo>
                    <a:pt x="0" y="0"/>
                  </a:moveTo>
                  <a:lnTo>
                    <a:pt x="0" y="8"/>
                  </a:lnTo>
                  <a:lnTo>
                    <a:pt x="41" y="9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5" name="Freeform 52"/>
            <p:cNvSpPr>
              <a:spLocks/>
            </p:cNvSpPr>
            <p:nvPr/>
          </p:nvSpPr>
          <p:spPr bwMode="auto">
            <a:xfrm>
              <a:off x="3450" y="2625"/>
              <a:ext cx="1080" cy="465"/>
            </a:xfrm>
            <a:custGeom>
              <a:avLst/>
              <a:gdLst>
                <a:gd name="T0" fmla="*/ 0 w 1080"/>
                <a:gd name="T1" fmla="*/ 45 h 465"/>
                <a:gd name="T2" fmla="*/ 60 w 1080"/>
                <a:gd name="T3" fmla="*/ 45 h 465"/>
                <a:gd name="T4" fmla="*/ 90 w 1080"/>
                <a:gd name="T5" fmla="*/ 45 h 465"/>
                <a:gd name="T6" fmla="*/ 150 w 1080"/>
                <a:gd name="T7" fmla="*/ 30 h 465"/>
                <a:gd name="T8" fmla="*/ 180 w 1080"/>
                <a:gd name="T9" fmla="*/ 30 h 465"/>
                <a:gd name="T10" fmla="*/ 240 w 1080"/>
                <a:gd name="T11" fmla="*/ 15 h 465"/>
                <a:gd name="T12" fmla="*/ 270 w 1080"/>
                <a:gd name="T13" fmla="*/ 15 h 465"/>
                <a:gd name="T14" fmla="*/ 330 w 1080"/>
                <a:gd name="T15" fmla="*/ 0 h 465"/>
                <a:gd name="T16" fmla="*/ 360 w 1080"/>
                <a:gd name="T17" fmla="*/ 0 h 465"/>
                <a:gd name="T18" fmla="*/ 420 w 1080"/>
                <a:gd name="T19" fmla="*/ 0 h 465"/>
                <a:gd name="T20" fmla="*/ 1080 w 1080"/>
                <a:gd name="T21" fmla="*/ 465 h 465"/>
                <a:gd name="T22" fmla="*/ 0 w 1080"/>
                <a:gd name="T23" fmla="*/ 45 h 4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80"/>
                <a:gd name="T37" fmla="*/ 0 h 465"/>
                <a:gd name="T38" fmla="*/ 1080 w 1080"/>
                <a:gd name="T39" fmla="*/ 465 h 46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80" h="465">
                  <a:moveTo>
                    <a:pt x="0" y="45"/>
                  </a:moveTo>
                  <a:lnTo>
                    <a:pt x="60" y="45"/>
                  </a:lnTo>
                  <a:lnTo>
                    <a:pt x="90" y="45"/>
                  </a:lnTo>
                  <a:lnTo>
                    <a:pt x="150" y="30"/>
                  </a:lnTo>
                  <a:lnTo>
                    <a:pt x="180" y="30"/>
                  </a:lnTo>
                  <a:lnTo>
                    <a:pt x="240" y="15"/>
                  </a:lnTo>
                  <a:lnTo>
                    <a:pt x="270" y="15"/>
                  </a:lnTo>
                  <a:lnTo>
                    <a:pt x="330" y="0"/>
                  </a:lnTo>
                  <a:lnTo>
                    <a:pt x="360" y="0"/>
                  </a:lnTo>
                  <a:lnTo>
                    <a:pt x="420" y="0"/>
                  </a:lnTo>
                  <a:lnTo>
                    <a:pt x="1080" y="46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6" name="Freeform 51"/>
            <p:cNvSpPr>
              <a:spLocks/>
            </p:cNvSpPr>
            <p:nvPr/>
          </p:nvSpPr>
          <p:spPr bwMode="auto">
            <a:xfrm>
              <a:off x="1725" y="1230"/>
              <a:ext cx="1935" cy="1425"/>
            </a:xfrm>
            <a:custGeom>
              <a:avLst/>
              <a:gdLst>
                <a:gd name="T0" fmla="*/ 0 w 129"/>
                <a:gd name="T1" fmla="*/ 0 h 95"/>
                <a:gd name="T2" fmla="*/ 2147483647 w 129"/>
                <a:gd name="T3" fmla="*/ 0 h 95"/>
                <a:gd name="T4" fmla="*/ 2147483647 w 129"/>
                <a:gd name="T5" fmla="*/ 2147483647 h 95"/>
                <a:gd name="T6" fmla="*/ 0 60000 65536"/>
                <a:gd name="T7" fmla="*/ 0 60000 65536"/>
                <a:gd name="T8" fmla="*/ 0 60000 65536"/>
                <a:gd name="T9" fmla="*/ 0 w 129"/>
                <a:gd name="T10" fmla="*/ 0 h 95"/>
                <a:gd name="T11" fmla="*/ 129 w 129"/>
                <a:gd name="T12" fmla="*/ 95 h 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9" h="95">
                  <a:moveTo>
                    <a:pt x="0" y="0"/>
                  </a:moveTo>
                  <a:lnTo>
                    <a:pt x="8" y="0"/>
                  </a:lnTo>
                  <a:lnTo>
                    <a:pt x="129" y="9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7" name="Freeform 50"/>
            <p:cNvSpPr>
              <a:spLocks/>
            </p:cNvSpPr>
            <p:nvPr/>
          </p:nvSpPr>
          <p:spPr bwMode="auto">
            <a:xfrm>
              <a:off x="3030" y="2670"/>
              <a:ext cx="1500" cy="420"/>
            </a:xfrm>
            <a:custGeom>
              <a:avLst/>
              <a:gdLst>
                <a:gd name="T0" fmla="*/ 0 w 1500"/>
                <a:gd name="T1" fmla="*/ 105 h 420"/>
                <a:gd name="T2" fmla="*/ 45 w 1500"/>
                <a:gd name="T3" fmla="*/ 90 h 420"/>
                <a:gd name="T4" fmla="*/ 90 w 1500"/>
                <a:gd name="T5" fmla="*/ 75 h 420"/>
                <a:gd name="T6" fmla="*/ 135 w 1500"/>
                <a:gd name="T7" fmla="*/ 75 h 420"/>
                <a:gd name="T8" fmla="*/ 180 w 1500"/>
                <a:gd name="T9" fmla="*/ 60 h 420"/>
                <a:gd name="T10" fmla="*/ 210 w 1500"/>
                <a:gd name="T11" fmla="*/ 45 h 420"/>
                <a:gd name="T12" fmla="*/ 255 w 1500"/>
                <a:gd name="T13" fmla="*/ 45 h 420"/>
                <a:gd name="T14" fmla="*/ 315 w 1500"/>
                <a:gd name="T15" fmla="*/ 30 h 420"/>
                <a:gd name="T16" fmla="*/ 375 w 1500"/>
                <a:gd name="T17" fmla="*/ 15 h 420"/>
                <a:gd name="T18" fmla="*/ 420 w 1500"/>
                <a:gd name="T19" fmla="*/ 0 h 420"/>
                <a:gd name="T20" fmla="*/ 1500 w 1500"/>
                <a:gd name="T21" fmla="*/ 420 h 420"/>
                <a:gd name="T22" fmla="*/ 0 w 1500"/>
                <a:gd name="T23" fmla="*/ 105 h 4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00"/>
                <a:gd name="T37" fmla="*/ 0 h 420"/>
                <a:gd name="T38" fmla="*/ 1500 w 1500"/>
                <a:gd name="T39" fmla="*/ 420 h 4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00" h="420">
                  <a:moveTo>
                    <a:pt x="0" y="105"/>
                  </a:moveTo>
                  <a:lnTo>
                    <a:pt x="45" y="90"/>
                  </a:lnTo>
                  <a:lnTo>
                    <a:pt x="90" y="75"/>
                  </a:lnTo>
                  <a:lnTo>
                    <a:pt x="135" y="75"/>
                  </a:lnTo>
                  <a:lnTo>
                    <a:pt x="180" y="60"/>
                  </a:lnTo>
                  <a:lnTo>
                    <a:pt x="210" y="45"/>
                  </a:lnTo>
                  <a:lnTo>
                    <a:pt x="255" y="45"/>
                  </a:lnTo>
                  <a:lnTo>
                    <a:pt x="315" y="30"/>
                  </a:lnTo>
                  <a:lnTo>
                    <a:pt x="375" y="15"/>
                  </a:lnTo>
                  <a:lnTo>
                    <a:pt x="420" y="0"/>
                  </a:lnTo>
                  <a:lnTo>
                    <a:pt x="1500" y="420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0066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8" name="Freeform 49"/>
            <p:cNvSpPr>
              <a:spLocks/>
            </p:cNvSpPr>
            <p:nvPr/>
          </p:nvSpPr>
          <p:spPr bwMode="auto">
            <a:xfrm>
              <a:off x="1485" y="2220"/>
              <a:ext cx="1740" cy="510"/>
            </a:xfrm>
            <a:custGeom>
              <a:avLst/>
              <a:gdLst>
                <a:gd name="T0" fmla="*/ 0 w 116"/>
                <a:gd name="T1" fmla="*/ 0 h 34"/>
                <a:gd name="T2" fmla="*/ 2147483647 w 116"/>
                <a:gd name="T3" fmla="*/ 0 h 34"/>
                <a:gd name="T4" fmla="*/ 2147483647 w 116"/>
                <a:gd name="T5" fmla="*/ 2147483647 h 34"/>
                <a:gd name="T6" fmla="*/ 0 60000 65536"/>
                <a:gd name="T7" fmla="*/ 0 60000 65536"/>
                <a:gd name="T8" fmla="*/ 0 60000 65536"/>
                <a:gd name="T9" fmla="*/ 0 w 116"/>
                <a:gd name="T10" fmla="*/ 0 h 34"/>
                <a:gd name="T11" fmla="*/ 116 w 116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6" h="34">
                  <a:moveTo>
                    <a:pt x="0" y="0"/>
                  </a:moveTo>
                  <a:lnTo>
                    <a:pt x="8" y="0"/>
                  </a:lnTo>
                  <a:lnTo>
                    <a:pt x="116" y="34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09" name="Freeform 48"/>
            <p:cNvSpPr>
              <a:spLocks/>
            </p:cNvSpPr>
            <p:nvPr/>
          </p:nvSpPr>
          <p:spPr bwMode="auto">
            <a:xfrm>
              <a:off x="4530" y="2595"/>
              <a:ext cx="1530" cy="495"/>
            </a:xfrm>
            <a:custGeom>
              <a:avLst/>
              <a:gdLst>
                <a:gd name="T0" fmla="*/ 300 w 1530"/>
                <a:gd name="T1" fmla="*/ 0 h 495"/>
                <a:gd name="T2" fmla="*/ 360 w 1530"/>
                <a:gd name="T3" fmla="*/ 0 h 495"/>
                <a:gd name="T4" fmla="*/ 435 w 1530"/>
                <a:gd name="T5" fmla="*/ 15 h 495"/>
                <a:gd name="T6" fmla="*/ 495 w 1530"/>
                <a:gd name="T7" fmla="*/ 15 h 495"/>
                <a:gd name="T8" fmla="*/ 525 w 1530"/>
                <a:gd name="T9" fmla="*/ 15 h 495"/>
                <a:gd name="T10" fmla="*/ 585 w 1530"/>
                <a:gd name="T11" fmla="*/ 15 h 495"/>
                <a:gd name="T12" fmla="*/ 660 w 1530"/>
                <a:gd name="T13" fmla="*/ 30 h 495"/>
                <a:gd name="T14" fmla="*/ 720 w 1530"/>
                <a:gd name="T15" fmla="*/ 30 h 495"/>
                <a:gd name="T16" fmla="*/ 780 w 1530"/>
                <a:gd name="T17" fmla="*/ 45 h 495"/>
                <a:gd name="T18" fmla="*/ 840 w 1530"/>
                <a:gd name="T19" fmla="*/ 45 h 495"/>
                <a:gd name="T20" fmla="*/ 870 w 1530"/>
                <a:gd name="T21" fmla="*/ 45 h 495"/>
                <a:gd name="T22" fmla="*/ 930 w 1530"/>
                <a:gd name="T23" fmla="*/ 60 h 495"/>
                <a:gd name="T24" fmla="*/ 990 w 1530"/>
                <a:gd name="T25" fmla="*/ 75 h 495"/>
                <a:gd name="T26" fmla="*/ 1035 w 1530"/>
                <a:gd name="T27" fmla="*/ 75 h 495"/>
                <a:gd name="T28" fmla="*/ 1095 w 1530"/>
                <a:gd name="T29" fmla="*/ 90 h 495"/>
                <a:gd name="T30" fmla="*/ 1155 w 1530"/>
                <a:gd name="T31" fmla="*/ 90 h 495"/>
                <a:gd name="T32" fmla="*/ 1185 w 1530"/>
                <a:gd name="T33" fmla="*/ 105 h 495"/>
                <a:gd name="T34" fmla="*/ 1230 w 1530"/>
                <a:gd name="T35" fmla="*/ 120 h 495"/>
                <a:gd name="T36" fmla="*/ 1275 w 1530"/>
                <a:gd name="T37" fmla="*/ 120 h 495"/>
                <a:gd name="T38" fmla="*/ 1335 w 1530"/>
                <a:gd name="T39" fmla="*/ 135 h 495"/>
                <a:gd name="T40" fmla="*/ 1380 w 1530"/>
                <a:gd name="T41" fmla="*/ 150 h 495"/>
                <a:gd name="T42" fmla="*/ 1425 w 1530"/>
                <a:gd name="T43" fmla="*/ 165 h 495"/>
                <a:gd name="T44" fmla="*/ 1440 w 1530"/>
                <a:gd name="T45" fmla="*/ 165 h 495"/>
                <a:gd name="T46" fmla="*/ 1485 w 1530"/>
                <a:gd name="T47" fmla="*/ 180 h 495"/>
                <a:gd name="T48" fmla="*/ 1530 w 1530"/>
                <a:gd name="T49" fmla="*/ 195 h 495"/>
                <a:gd name="T50" fmla="*/ 0 w 1530"/>
                <a:gd name="T51" fmla="*/ 495 h 495"/>
                <a:gd name="T52" fmla="*/ 300 w 1530"/>
                <a:gd name="T53" fmla="*/ 0 h 49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0"/>
                <a:gd name="T82" fmla="*/ 0 h 495"/>
                <a:gd name="T83" fmla="*/ 1530 w 1530"/>
                <a:gd name="T84" fmla="*/ 495 h 49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0" h="495">
                  <a:moveTo>
                    <a:pt x="300" y="0"/>
                  </a:moveTo>
                  <a:lnTo>
                    <a:pt x="360" y="0"/>
                  </a:lnTo>
                  <a:lnTo>
                    <a:pt x="435" y="15"/>
                  </a:lnTo>
                  <a:lnTo>
                    <a:pt x="495" y="15"/>
                  </a:lnTo>
                  <a:lnTo>
                    <a:pt x="525" y="15"/>
                  </a:lnTo>
                  <a:lnTo>
                    <a:pt x="585" y="15"/>
                  </a:lnTo>
                  <a:lnTo>
                    <a:pt x="660" y="30"/>
                  </a:lnTo>
                  <a:lnTo>
                    <a:pt x="720" y="30"/>
                  </a:lnTo>
                  <a:lnTo>
                    <a:pt x="780" y="45"/>
                  </a:lnTo>
                  <a:lnTo>
                    <a:pt x="840" y="45"/>
                  </a:lnTo>
                  <a:lnTo>
                    <a:pt x="870" y="45"/>
                  </a:lnTo>
                  <a:lnTo>
                    <a:pt x="930" y="60"/>
                  </a:lnTo>
                  <a:lnTo>
                    <a:pt x="990" y="75"/>
                  </a:lnTo>
                  <a:lnTo>
                    <a:pt x="1035" y="75"/>
                  </a:lnTo>
                  <a:lnTo>
                    <a:pt x="1095" y="90"/>
                  </a:lnTo>
                  <a:lnTo>
                    <a:pt x="1155" y="90"/>
                  </a:lnTo>
                  <a:lnTo>
                    <a:pt x="1185" y="105"/>
                  </a:lnTo>
                  <a:lnTo>
                    <a:pt x="1230" y="120"/>
                  </a:lnTo>
                  <a:lnTo>
                    <a:pt x="1275" y="120"/>
                  </a:lnTo>
                  <a:lnTo>
                    <a:pt x="1335" y="135"/>
                  </a:lnTo>
                  <a:lnTo>
                    <a:pt x="1380" y="150"/>
                  </a:lnTo>
                  <a:lnTo>
                    <a:pt x="1425" y="165"/>
                  </a:lnTo>
                  <a:lnTo>
                    <a:pt x="1440" y="165"/>
                  </a:lnTo>
                  <a:lnTo>
                    <a:pt x="1485" y="180"/>
                  </a:lnTo>
                  <a:lnTo>
                    <a:pt x="1530" y="195"/>
                  </a:lnTo>
                  <a:lnTo>
                    <a:pt x="0" y="495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9933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0" name="Freeform 47"/>
            <p:cNvSpPr>
              <a:spLocks/>
            </p:cNvSpPr>
            <p:nvPr/>
          </p:nvSpPr>
          <p:spPr bwMode="auto">
            <a:xfrm>
              <a:off x="5520" y="2340"/>
              <a:ext cx="1890" cy="330"/>
            </a:xfrm>
            <a:custGeom>
              <a:avLst/>
              <a:gdLst>
                <a:gd name="T0" fmla="*/ 2147483647 w 126"/>
                <a:gd name="T1" fmla="*/ 0 h 22"/>
                <a:gd name="T2" fmla="*/ 2147483647 w 126"/>
                <a:gd name="T3" fmla="*/ 0 h 22"/>
                <a:gd name="T4" fmla="*/ 0 w 126"/>
                <a:gd name="T5" fmla="*/ 2147483647 h 22"/>
                <a:gd name="T6" fmla="*/ 0 60000 65536"/>
                <a:gd name="T7" fmla="*/ 0 60000 65536"/>
                <a:gd name="T8" fmla="*/ 0 60000 65536"/>
                <a:gd name="T9" fmla="*/ 0 w 126"/>
                <a:gd name="T10" fmla="*/ 0 h 22"/>
                <a:gd name="T11" fmla="*/ 126 w 12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6" h="22">
                  <a:moveTo>
                    <a:pt x="126" y="0"/>
                  </a:moveTo>
                  <a:lnTo>
                    <a:pt x="118" y="0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1" name="Freeform 46"/>
            <p:cNvSpPr>
              <a:spLocks/>
            </p:cNvSpPr>
            <p:nvPr/>
          </p:nvSpPr>
          <p:spPr bwMode="auto">
            <a:xfrm>
              <a:off x="2655" y="2775"/>
              <a:ext cx="1875" cy="315"/>
            </a:xfrm>
            <a:custGeom>
              <a:avLst/>
              <a:gdLst>
                <a:gd name="T0" fmla="*/ 0 w 1875"/>
                <a:gd name="T1" fmla="*/ 210 h 315"/>
                <a:gd name="T2" fmla="*/ 15 w 1875"/>
                <a:gd name="T3" fmla="*/ 195 h 315"/>
                <a:gd name="T4" fmla="*/ 30 w 1875"/>
                <a:gd name="T5" fmla="*/ 180 h 315"/>
                <a:gd name="T6" fmla="*/ 30 w 1875"/>
                <a:gd name="T7" fmla="*/ 165 h 315"/>
                <a:gd name="T8" fmla="*/ 60 w 1875"/>
                <a:gd name="T9" fmla="*/ 150 h 315"/>
                <a:gd name="T10" fmla="*/ 75 w 1875"/>
                <a:gd name="T11" fmla="*/ 135 h 315"/>
                <a:gd name="T12" fmla="*/ 105 w 1875"/>
                <a:gd name="T13" fmla="*/ 120 h 315"/>
                <a:gd name="T14" fmla="*/ 135 w 1875"/>
                <a:gd name="T15" fmla="*/ 105 h 315"/>
                <a:gd name="T16" fmla="*/ 150 w 1875"/>
                <a:gd name="T17" fmla="*/ 105 h 315"/>
                <a:gd name="T18" fmla="*/ 180 w 1875"/>
                <a:gd name="T19" fmla="*/ 90 h 315"/>
                <a:gd name="T20" fmla="*/ 210 w 1875"/>
                <a:gd name="T21" fmla="*/ 60 h 315"/>
                <a:gd name="T22" fmla="*/ 240 w 1875"/>
                <a:gd name="T23" fmla="*/ 45 h 315"/>
                <a:gd name="T24" fmla="*/ 285 w 1875"/>
                <a:gd name="T25" fmla="*/ 45 h 315"/>
                <a:gd name="T26" fmla="*/ 300 w 1875"/>
                <a:gd name="T27" fmla="*/ 30 h 315"/>
                <a:gd name="T28" fmla="*/ 345 w 1875"/>
                <a:gd name="T29" fmla="*/ 15 h 315"/>
                <a:gd name="T30" fmla="*/ 375 w 1875"/>
                <a:gd name="T31" fmla="*/ 0 h 315"/>
                <a:gd name="T32" fmla="*/ 1875 w 1875"/>
                <a:gd name="T33" fmla="*/ 315 h 315"/>
                <a:gd name="T34" fmla="*/ 0 w 1875"/>
                <a:gd name="T35" fmla="*/ 210 h 31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75"/>
                <a:gd name="T55" fmla="*/ 0 h 315"/>
                <a:gd name="T56" fmla="*/ 1875 w 1875"/>
                <a:gd name="T57" fmla="*/ 315 h 31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75" h="315">
                  <a:moveTo>
                    <a:pt x="0" y="210"/>
                  </a:moveTo>
                  <a:lnTo>
                    <a:pt x="15" y="195"/>
                  </a:lnTo>
                  <a:lnTo>
                    <a:pt x="30" y="180"/>
                  </a:lnTo>
                  <a:lnTo>
                    <a:pt x="30" y="165"/>
                  </a:lnTo>
                  <a:lnTo>
                    <a:pt x="60" y="150"/>
                  </a:lnTo>
                  <a:lnTo>
                    <a:pt x="75" y="135"/>
                  </a:lnTo>
                  <a:lnTo>
                    <a:pt x="105" y="120"/>
                  </a:lnTo>
                  <a:lnTo>
                    <a:pt x="135" y="105"/>
                  </a:lnTo>
                  <a:lnTo>
                    <a:pt x="150" y="105"/>
                  </a:lnTo>
                  <a:lnTo>
                    <a:pt x="180" y="90"/>
                  </a:lnTo>
                  <a:lnTo>
                    <a:pt x="210" y="60"/>
                  </a:lnTo>
                  <a:lnTo>
                    <a:pt x="240" y="45"/>
                  </a:lnTo>
                  <a:lnTo>
                    <a:pt x="285" y="45"/>
                  </a:lnTo>
                  <a:lnTo>
                    <a:pt x="300" y="30"/>
                  </a:lnTo>
                  <a:lnTo>
                    <a:pt x="345" y="15"/>
                  </a:lnTo>
                  <a:lnTo>
                    <a:pt x="375" y="0"/>
                  </a:lnTo>
                  <a:lnTo>
                    <a:pt x="1875" y="315"/>
                  </a:lnTo>
                  <a:lnTo>
                    <a:pt x="0" y="210"/>
                  </a:lnTo>
                  <a:close/>
                </a:path>
              </a:pathLst>
            </a:custGeom>
            <a:solidFill>
              <a:srgbClr val="FF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2" name="Freeform 45"/>
            <p:cNvSpPr>
              <a:spLocks/>
            </p:cNvSpPr>
            <p:nvPr/>
          </p:nvSpPr>
          <p:spPr bwMode="auto">
            <a:xfrm>
              <a:off x="1620" y="2880"/>
              <a:ext cx="1170" cy="270"/>
            </a:xfrm>
            <a:custGeom>
              <a:avLst/>
              <a:gdLst>
                <a:gd name="T0" fmla="*/ 0 w 78"/>
                <a:gd name="T1" fmla="*/ 2147483647 h 18"/>
                <a:gd name="T2" fmla="*/ 2147483647 w 78"/>
                <a:gd name="T3" fmla="*/ 2147483647 h 18"/>
                <a:gd name="T4" fmla="*/ 2147483647 w 78"/>
                <a:gd name="T5" fmla="*/ 0 h 18"/>
                <a:gd name="T6" fmla="*/ 0 60000 65536"/>
                <a:gd name="T7" fmla="*/ 0 60000 65536"/>
                <a:gd name="T8" fmla="*/ 0 60000 65536"/>
                <a:gd name="T9" fmla="*/ 0 w 78"/>
                <a:gd name="T10" fmla="*/ 0 h 18"/>
                <a:gd name="T11" fmla="*/ 78 w 78"/>
                <a:gd name="T12" fmla="*/ 18 h 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" h="18">
                  <a:moveTo>
                    <a:pt x="0" y="18"/>
                  </a:moveTo>
                  <a:lnTo>
                    <a:pt x="8" y="18"/>
                  </a:lnTo>
                  <a:lnTo>
                    <a:pt x="7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3" name="Freeform 44"/>
            <p:cNvSpPr>
              <a:spLocks/>
            </p:cNvSpPr>
            <p:nvPr/>
          </p:nvSpPr>
          <p:spPr bwMode="auto">
            <a:xfrm>
              <a:off x="2610" y="3090"/>
              <a:ext cx="345" cy="825"/>
            </a:xfrm>
            <a:custGeom>
              <a:avLst/>
              <a:gdLst>
                <a:gd name="T0" fmla="*/ 345 w 345"/>
                <a:gd name="T1" fmla="*/ 285 h 825"/>
                <a:gd name="T2" fmla="*/ 300 w 345"/>
                <a:gd name="T3" fmla="*/ 270 h 825"/>
                <a:gd name="T4" fmla="*/ 270 w 345"/>
                <a:gd name="T5" fmla="*/ 270 h 825"/>
                <a:gd name="T6" fmla="*/ 240 w 345"/>
                <a:gd name="T7" fmla="*/ 240 h 825"/>
                <a:gd name="T8" fmla="*/ 210 w 345"/>
                <a:gd name="T9" fmla="*/ 225 h 825"/>
                <a:gd name="T10" fmla="*/ 180 w 345"/>
                <a:gd name="T11" fmla="*/ 210 h 825"/>
                <a:gd name="T12" fmla="*/ 150 w 345"/>
                <a:gd name="T13" fmla="*/ 195 h 825"/>
                <a:gd name="T14" fmla="*/ 120 w 345"/>
                <a:gd name="T15" fmla="*/ 180 h 825"/>
                <a:gd name="T16" fmla="*/ 105 w 345"/>
                <a:gd name="T17" fmla="*/ 165 h 825"/>
                <a:gd name="T18" fmla="*/ 75 w 345"/>
                <a:gd name="T19" fmla="*/ 150 h 825"/>
                <a:gd name="T20" fmla="*/ 75 w 345"/>
                <a:gd name="T21" fmla="*/ 135 h 825"/>
                <a:gd name="T22" fmla="*/ 60 w 345"/>
                <a:gd name="T23" fmla="*/ 120 h 825"/>
                <a:gd name="T24" fmla="*/ 45 w 345"/>
                <a:gd name="T25" fmla="*/ 105 h 825"/>
                <a:gd name="T26" fmla="*/ 30 w 345"/>
                <a:gd name="T27" fmla="*/ 90 h 825"/>
                <a:gd name="T28" fmla="*/ 15 w 345"/>
                <a:gd name="T29" fmla="*/ 75 h 825"/>
                <a:gd name="T30" fmla="*/ 0 w 345"/>
                <a:gd name="T31" fmla="*/ 60 h 825"/>
                <a:gd name="T32" fmla="*/ 0 w 345"/>
                <a:gd name="T33" fmla="*/ 45 h 825"/>
                <a:gd name="T34" fmla="*/ 0 w 345"/>
                <a:gd name="T35" fmla="*/ 15 h 825"/>
                <a:gd name="T36" fmla="*/ 0 w 345"/>
                <a:gd name="T37" fmla="*/ 0 h 825"/>
                <a:gd name="T38" fmla="*/ 0 w 345"/>
                <a:gd name="T39" fmla="*/ 540 h 825"/>
                <a:gd name="T40" fmla="*/ 0 w 345"/>
                <a:gd name="T41" fmla="*/ 555 h 825"/>
                <a:gd name="T42" fmla="*/ 0 w 345"/>
                <a:gd name="T43" fmla="*/ 585 h 825"/>
                <a:gd name="T44" fmla="*/ 0 w 345"/>
                <a:gd name="T45" fmla="*/ 600 h 825"/>
                <a:gd name="T46" fmla="*/ 15 w 345"/>
                <a:gd name="T47" fmla="*/ 615 h 825"/>
                <a:gd name="T48" fmla="*/ 30 w 345"/>
                <a:gd name="T49" fmla="*/ 630 h 825"/>
                <a:gd name="T50" fmla="*/ 45 w 345"/>
                <a:gd name="T51" fmla="*/ 645 h 825"/>
                <a:gd name="T52" fmla="*/ 60 w 345"/>
                <a:gd name="T53" fmla="*/ 660 h 825"/>
                <a:gd name="T54" fmla="*/ 75 w 345"/>
                <a:gd name="T55" fmla="*/ 675 h 825"/>
                <a:gd name="T56" fmla="*/ 75 w 345"/>
                <a:gd name="T57" fmla="*/ 690 h 825"/>
                <a:gd name="T58" fmla="*/ 105 w 345"/>
                <a:gd name="T59" fmla="*/ 705 h 825"/>
                <a:gd name="T60" fmla="*/ 120 w 345"/>
                <a:gd name="T61" fmla="*/ 720 h 825"/>
                <a:gd name="T62" fmla="*/ 150 w 345"/>
                <a:gd name="T63" fmla="*/ 735 h 825"/>
                <a:gd name="T64" fmla="*/ 180 w 345"/>
                <a:gd name="T65" fmla="*/ 750 h 825"/>
                <a:gd name="T66" fmla="*/ 210 w 345"/>
                <a:gd name="T67" fmla="*/ 765 h 825"/>
                <a:gd name="T68" fmla="*/ 240 w 345"/>
                <a:gd name="T69" fmla="*/ 780 h 825"/>
                <a:gd name="T70" fmla="*/ 270 w 345"/>
                <a:gd name="T71" fmla="*/ 810 h 825"/>
                <a:gd name="T72" fmla="*/ 300 w 345"/>
                <a:gd name="T73" fmla="*/ 810 h 825"/>
                <a:gd name="T74" fmla="*/ 345 w 345"/>
                <a:gd name="T75" fmla="*/ 825 h 825"/>
                <a:gd name="T76" fmla="*/ 345 w 345"/>
                <a:gd name="T77" fmla="*/ 285 h 82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45"/>
                <a:gd name="T118" fmla="*/ 0 h 825"/>
                <a:gd name="T119" fmla="*/ 345 w 345"/>
                <a:gd name="T120" fmla="*/ 825 h 82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45" h="825">
                  <a:moveTo>
                    <a:pt x="345" y="285"/>
                  </a:moveTo>
                  <a:lnTo>
                    <a:pt x="300" y="270"/>
                  </a:lnTo>
                  <a:lnTo>
                    <a:pt x="270" y="270"/>
                  </a:lnTo>
                  <a:lnTo>
                    <a:pt x="240" y="240"/>
                  </a:lnTo>
                  <a:lnTo>
                    <a:pt x="210" y="225"/>
                  </a:lnTo>
                  <a:lnTo>
                    <a:pt x="180" y="210"/>
                  </a:lnTo>
                  <a:lnTo>
                    <a:pt x="150" y="195"/>
                  </a:lnTo>
                  <a:lnTo>
                    <a:pt x="120" y="180"/>
                  </a:lnTo>
                  <a:lnTo>
                    <a:pt x="105" y="165"/>
                  </a:lnTo>
                  <a:lnTo>
                    <a:pt x="75" y="150"/>
                  </a:lnTo>
                  <a:lnTo>
                    <a:pt x="75" y="135"/>
                  </a:lnTo>
                  <a:lnTo>
                    <a:pt x="60" y="120"/>
                  </a:lnTo>
                  <a:lnTo>
                    <a:pt x="45" y="105"/>
                  </a:lnTo>
                  <a:lnTo>
                    <a:pt x="30" y="90"/>
                  </a:lnTo>
                  <a:lnTo>
                    <a:pt x="15" y="75"/>
                  </a:lnTo>
                  <a:lnTo>
                    <a:pt x="0" y="60"/>
                  </a:lnTo>
                  <a:lnTo>
                    <a:pt x="0" y="4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0" y="555"/>
                  </a:lnTo>
                  <a:lnTo>
                    <a:pt x="0" y="585"/>
                  </a:lnTo>
                  <a:lnTo>
                    <a:pt x="0" y="600"/>
                  </a:lnTo>
                  <a:lnTo>
                    <a:pt x="15" y="615"/>
                  </a:lnTo>
                  <a:lnTo>
                    <a:pt x="30" y="630"/>
                  </a:lnTo>
                  <a:lnTo>
                    <a:pt x="45" y="645"/>
                  </a:lnTo>
                  <a:lnTo>
                    <a:pt x="60" y="660"/>
                  </a:lnTo>
                  <a:lnTo>
                    <a:pt x="75" y="675"/>
                  </a:lnTo>
                  <a:lnTo>
                    <a:pt x="75" y="690"/>
                  </a:lnTo>
                  <a:lnTo>
                    <a:pt x="105" y="705"/>
                  </a:lnTo>
                  <a:lnTo>
                    <a:pt x="120" y="720"/>
                  </a:lnTo>
                  <a:lnTo>
                    <a:pt x="150" y="735"/>
                  </a:lnTo>
                  <a:lnTo>
                    <a:pt x="180" y="750"/>
                  </a:lnTo>
                  <a:lnTo>
                    <a:pt x="210" y="765"/>
                  </a:lnTo>
                  <a:lnTo>
                    <a:pt x="240" y="780"/>
                  </a:lnTo>
                  <a:lnTo>
                    <a:pt x="270" y="810"/>
                  </a:lnTo>
                  <a:lnTo>
                    <a:pt x="300" y="810"/>
                  </a:lnTo>
                  <a:lnTo>
                    <a:pt x="345" y="825"/>
                  </a:lnTo>
                  <a:lnTo>
                    <a:pt x="345" y="285"/>
                  </a:lnTo>
                  <a:close/>
                </a:path>
              </a:pathLst>
            </a:custGeom>
            <a:solidFill>
              <a:srgbClr val="33003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4" name="Freeform 43"/>
            <p:cNvSpPr>
              <a:spLocks/>
            </p:cNvSpPr>
            <p:nvPr/>
          </p:nvSpPr>
          <p:spPr bwMode="auto">
            <a:xfrm>
              <a:off x="2610" y="2985"/>
              <a:ext cx="1920" cy="390"/>
            </a:xfrm>
            <a:custGeom>
              <a:avLst/>
              <a:gdLst>
                <a:gd name="T0" fmla="*/ 345 w 1920"/>
                <a:gd name="T1" fmla="*/ 390 h 390"/>
                <a:gd name="T2" fmla="*/ 300 w 1920"/>
                <a:gd name="T3" fmla="*/ 375 h 390"/>
                <a:gd name="T4" fmla="*/ 270 w 1920"/>
                <a:gd name="T5" fmla="*/ 375 h 390"/>
                <a:gd name="T6" fmla="*/ 240 w 1920"/>
                <a:gd name="T7" fmla="*/ 345 h 390"/>
                <a:gd name="T8" fmla="*/ 210 w 1920"/>
                <a:gd name="T9" fmla="*/ 330 h 390"/>
                <a:gd name="T10" fmla="*/ 180 w 1920"/>
                <a:gd name="T11" fmla="*/ 315 h 390"/>
                <a:gd name="T12" fmla="*/ 150 w 1920"/>
                <a:gd name="T13" fmla="*/ 300 h 390"/>
                <a:gd name="T14" fmla="*/ 120 w 1920"/>
                <a:gd name="T15" fmla="*/ 285 h 390"/>
                <a:gd name="T16" fmla="*/ 105 w 1920"/>
                <a:gd name="T17" fmla="*/ 270 h 390"/>
                <a:gd name="T18" fmla="*/ 75 w 1920"/>
                <a:gd name="T19" fmla="*/ 255 h 390"/>
                <a:gd name="T20" fmla="*/ 60 w 1920"/>
                <a:gd name="T21" fmla="*/ 240 h 390"/>
                <a:gd name="T22" fmla="*/ 45 w 1920"/>
                <a:gd name="T23" fmla="*/ 225 h 390"/>
                <a:gd name="T24" fmla="*/ 30 w 1920"/>
                <a:gd name="T25" fmla="*/ 210 h 390"/>
                <a:gd name="T26" fmla="*/ 30 w 1920"/>
                <a:gd name="T27" fmla="*/ 195 h 390"/>
                <a:gd name="T28" fmla="*/ 15 w 1920"/>
                <a:gd name="T29" fmla="*/ 180 h 390"/>
                <a:gd name="T30" fmla="*/ 0 w 1920"/>
                <a:gd name="T31" fmla="*/ 165 h 390"/>
                <a:gd name="T32" fmla="*/ 0 w 1920"/>
                <a:gd name="T33" fmla="*/ 150 h 390"/>
                <a:gd name="T34" fmla="*/ 0 w 1920"/>
                <a:gd name="T35" fmla="*/ 120 h 390"/>
                <a:gd name="T36" fmla="*/ 0 w 1920"/>
                <a:gd name="T37" fmla="*/ 105 h 390"/>
                <a:gd name="T38" fmla="*/ 0 w 1920"/>
                <a:gd name="T39" fmla="*/ 90 h 390"/>
                <a:gd name="T40" fmla="*/ 0 w 1920"/>
                <a:gd name="T41" fmla="*/ 75 h 390"/>
                <a:gd name="T42" fmla="*/ 0 w 1920"/>
                <a:gd name="T43" fmla="*/ 60 h 390"/>
                <a:gd name="T44" fmla="*/ 15 w 1920"/>
                <a:gd name="T45" fmla="*/ 45 h 390"/>
                <a:gd name="T46" fmla="*/ 30 w 1920"/>
                <a:gd name="T47" fmla="*/ 15 h 390"/>
                <a:gd name="T48" fmla="*/ 45 w 1920"/>
                <a:gd name="T49" fmla="*/ 0 h 390"/>
                <a:gd name="T50" fmla="*/ 1920 w 1920"/>
                <a:gd name="T51" fmla="*/ 105 h 390"/>
                <a:gd name="T52" fmla="*/ 345 w 1920"/>
                <a:gd name="T53" fmla="*/ 390 h 39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20"/>
                <a:gd name="T82" fmla="*/ 0 h 390"/>
                <a:gd name="T83" fmla="*/ 1920 w 1920"/>
                <a:gd name="T84" fmla="*/ 390 h 39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20" h="390">
                  <a:moveTo>
                    <a:pt x="345" y="390"/>
                  </a:moveTo>
                  <a:lnTo>
                    <a:pt x="300" y="375"/>
                  </a:lnTo>
                  <a:lnTo>
                    <a:pt x="270" y="375"/>
                  </a:lnTo>
                  <a:lnTo>
                    <a:pt x="240" y="345"/>
                  </a:lnTo>
                  <a:lnTo>
                    <a:pt x="210" y="330"/>
                  </a:lnTo>
                  <a:lnTo>
                    <a:pt x="180" y="315"/>
                  </a:lnTo>
                  <a:lnTo>
                    <a:pt x="150" y="300"/>
                  </a:lnTo>
                  <a:lnTo>
                    <a:pt x="120" y="285"/>
                  </a:lnTo>
                  <a:lnTo>
                    <a:pt x="105" y="270"/>
                  </a:lnTo>
                  <a:lnTo>
                    <a:pt x="75" y="255"/>
                  </a:lnTo>
                  <a:lnTo>
                    <a:pt x="60" y="240"/>
                  </a:lnTo>
                  <a:lnTo>
                    <a:pt x="45" y="225"/>
                  </a:lnTo>
                  <a:lnTo>
                    <a:pt x="30" y="210"/>
                  </a:lnTo>
                  <a:lnTo>
                    <a:pt x="30" y="195"/>
                  </a:lnTo>
                  <a:lnTo>
                    <a:pt x="15" y="180"/>
                  </a:lnTo>
                  <a:lnTo>
                    <a:pt x="0" y="165"/>
                  </a:lnTo>
                  <a:lnTo>
                    <a:pt x="0" y="150"/>
                  </a:lnTo>
                  <a:lnTo>
                    <a:pt x="0" y="120"/>
                  </a:lnTo>
                  <a:lnTo>
                    <a:pt x="0" y="105"/>
                  </a:lnTo>
                  <a:lnTo>
                    <a:pt x="0" y="90"/>
                  </a:lnTo>
                  <a:lnTo>
                    <a:pt x="0" y="75"/>
                  </a:lnTo>
                  <a:lnTo>
                    <a:pt x="0" y="60"/>
                  </a:lnTo>
                  <a:lnTo>
                    <a:pt x="15" y="45"/>
                  </a:lnTo>
                  <a:lnTo>
                    <a:pt x="30" y="15"/>
                  </a:lnTo>
                  <a:lnTo>
                    <a:pt x="45" y="0"/>
                  </a:lnTo>
                  <a:lnTo>
                    <a:pt x="1920" y="105"/>
                  </a:lnTo>
                  <a:lnTo>
                    <a:pt x="345" y="39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5" name="Freeform 42"/>
            <p:cNvSpPr>
              <a:spLocks/>
            </p:cNvSpPr>
            <p:nvPr/>
          </p:nvSpPr>
          <p:spPr bwMode="auto">
            <a:xfrm>
              <a:off x="1935" y="3735"/>
              <a:ext cx="720" cy="615"/>
            </a:xfrm>
            <a:custGeom>
              <a:avLst/>
              <a:gdLst>
                <a:gd name="T0" fmla="*/ 0 w 48"/>
                <a:gd name="T1" fmla="*/ 2147483647 h 41"/>
                <a:gd name="T2" fmla="*/ 0 w 48"/>
                <a:gd name="T3" fmla="*/ 2147483647 h 41"/>
                <a:gd name="T4" fmla="*/ 2147483647 w 48"/>
                <a:gd name="T5" fmla="*/ 0 h 41"/>
                <a:gd name="T6" fmla="*/ 0 60000 65536"/>
                <a:gd name="T7" fmla="*/ 0 60000 65536"/>
                <a:gd name="T8" fmla="*/ 0 60000 65536"/>
                <a:gd name="T9" fmla="*/ 0 w 48"/>
                <a:gd name="T10" fmla="*/ 0 h 41"/>
                <a:gd name="T11" fmla="*/ 48 w 48"/>
                <a:gd name="T12" fmla="*/ 41 h 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41">
                  <a:moveTo>
                    <a:pt x="0" y="41"/>
                  </a:moveTo>
                  <a:lnTo>
                    <a:pt x="0" y="33"/>
                  </a:lnTo>
                  <a:lnTo>
                    <a:pt x="4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6" name="Freeform 41"/>
            <p:cNvSpPr>
              <a:spLocks/>
            </p:cNvSpPr>
            <p:nvPr/>
          </p:nvSpPr>
          <p:spPr bwMode="auto">
            <a:xfrm>
              <a:off x="5190" y="3090"/>
              <a:ext cx="1260" cy="1020"/>
            </a:xfrm>
            <a:custGeom>
              <a:avLst/>
              <a:gdLst>
                <a:gd name="T0" fmla="*/ 1260 w 1260"/>
                <a:gd name="T1" fmla="*/ 15 h 1020"/>
                <a:gd name="T2" fmla="*/ 1245 w 1260"/>
                <a:gd name="T3" fmla="*/ 60 h 1020"/>
                <a:gd name="T4" fmla="*/ 1230 w 1260"/>
                <a:gd name="T5" fmla="*/ 90 h 1020"/>
                <a:gd name="T6" fmla="*/ 1200 w 1260"/>
                <a:gd name="T7" fmla="*/ 120 h 1020"/>
                <a:gd name="T8" fmla="*/ 1155 w 1260"/>
                <a:gd name="T9" fmla="*/ 165 h 1020"/>
                <a:gd name="T10" fmla="*/ 1125 w 1260"/>
                <a:gd name="T11" fmla="*/ 180 h 1020"/>
                <a:gd name="T12" fmla="*/ 1080 w 1260"/>
                <a:gd name="T13" fmla="*/ 210 h 1020"/>
                <a:gd name="T14" fmla="*/ 1020 w 1260"/>
                <a:gd name="T15" fmla="*/ 240 h 1020"/>
                <a:gd name="T16" fmla="*/ 945 w 1260"/>
                <a:gd name="T17" fmla="*/ 270 h 1020"/>
                <a:gd name="T18" fmla="*/ 870 w 1260"/>
                <a:gd name="T19" fmla="*/ 300 h 1020"/>
                <a:gd name="T20" fmla="*/ 780 w 1260"/>
                <a:gd name="T21" fmla="*/ 330 h 1020"/>
                <a:gd name="T22" fmla="*/ 690 w 1260"/>
                <a:gd name="T23" fmla="*/ 360 h 1020"/>
                <a:gd name="T24" fmla="*/ 600 w 1260"/>
                <a:gd name="T25" fmla="*/ 390 h 1020"/>
                <a:gd name="T26" fmla="*/ 495 w 1260"/>
                <a:gd name="T27" fmla="*/ 405 h 1020"/>
                <a:gd name="T28" fmla="*/ 405 w 1260"/>
                <a:gd name="T29" fmla="*/ 420 h 1020"/>
                <a:gd name="T30" fmla="*/ 300 w 1260"/>
                <a:gd name="T31" fmla="*/ 435 h 1020"/>
                <a:gd name="T32" fmla="*/ 180 w 1260"/>
                <a:gd name="T33" fmla="*/ 450 h 1020"/>
                <a:gd name="T34" fmla="*/ 60 w 1260"/>
                <a:gd name="T35" fmla="*/ 465 h 1020"/>
                <a:gd name="T36" fmla="*/ 0 w 1260"/>
                <a:gd name="T37" fmla="*/ 1020 h 1020"/>
                <a:gd name="T38" fmla="*/ 120 w 1260"/>
                <a:gd name="T39" fmla="*/ 1005 h 1020"/>
                <a:gd name="T40" fmla="*/ 240 w 1260"/>
                <a:gd name="T41" fmla="*/ 990 h 1020"/>
                <a:gd name="T42" fmla="*/ 360 w 1260"/>
                <a:gd name="T43" fmla="*/ 975 h 1020"/>
                <a:gd name="T44" fmla="*/ 465 w 1260"/>
                <a:gd name="T45" fmla="*/ 945 h 1020"/>
                <a:gd name="T46" fmla="*/ 540 w 1260"/>
                <a:gd name="T47" fmla="*/ 930 h 1020"/>
                <a:gd name="T48" fmla="*/ 645 w 1260"/>
                <a:gd name="T49" fmla="*/ 915 h 1020"/>
                <a:gd name="T50" fmla="*/ 735 w 1260"/>
                <a:gd name="T51" fmla="*/ 885 h 1020"/>
                <a:gd name="T52" fmla="*/ 825 w 1260"/>
                <a:gd name="T53" fmla="*/ 855 h 1020"/>
                <a:gd name="T54" fmla="*/ 915 w 1260"/>
                <a:gd name="T55" fmla="*/ 825 h 1020"/>
                <a:gd name="T56" fmla="*/ 975 w 1260"/>
                <a:gd name="T57" fmla="*/ 810 h 1020"/>
                <a:gd name="T58" fmla="*/ 1050 w 1260"/>
                <a:gd name="T59" fmla="*/ 765 h 1020"/>
                <a:gd name="T60" fmla="*/ 1110 w 1260"/>
                <a:gd name="T61" fmla="*/ 735 h 1020"/>
                <a:gd name="T62" fmla="*/ 1155 w 1260"/>
                <a:gd name="T63" fmla="*/ 705 h 1020"/>
                <a:gd name="T64" fmla="*/ 1185 w 1260"/>
                <a:gd name="T65" fmla="*/ 675 h 1020"/>
                <a:gd name="T66" fmla="*/ 1215 w 1260"/>
                <a:gd name="T67" fmla="*/ 645 h 1020"/>
                <a:gd name="T68" fmla="*/ 1245 w 1260"/>
                <a:gd name="T69" fmla="*/ 615 h 1020"/>
                <a:gd name="T70" fmla="*/ 1245 w 1260"/>
                <a:gd name="T71" fmla="*/ 585 h 1020"/>
                <a:gd name="T72" fmla="*/ 1260 w 1260"/>
                <a:gd name="T73" fmla="*/ 540 h 10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60"/>
                <a:gd name="T112" fmla="*/ 0 h 1020"/>
                <a:gd name="T113" fmla="*/ 1260 w 1260"/>
                <a:gd name="T114" fmla="*/ 1020 h 10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60" h="1020">
                  <a:moveTo>
                    <a:pt x="1260" y="0"/>
                  </a:moveTo>
                  <a:lnTo>
                    <a:pt x="1260" y="15"/>
                  </a:lnTo>
                  <a:lnTo>
                    <a:pt x="1245" y="45"/>
                  </a:lnTo>
                  <a:lnTo>
                    <a:pt x="1245" y="60"/>
                  </a:lnTo>
                  <a:lnTo>
                    <a:pt x="1245" y="75"/>
                  </a:lnTo>
                  <a:lnTo>
                    <a:pt x="1230" y="90"/>
                  </a:lnTo>
                  <a:lnTo>
                    <a:pt x="1215" y="105"/>
                  </a:lnTo>
                  <a:lnTo>
                    <a:pt x="1200" y="120"/>
                  </a:lnTo>
                  <a:lnTo>
                    <a:pt x="1185" y="135"/>
                  </a:lnTo>
                  <a:lnTo>
                    <a:pt x="1155" y="165"/>
                  </a:lnTo>
                  <a:lnTo>
                    <a:pt x="1125" y="180"/>
                  </a:lnTo>
                  <a:lnTo>
                    <a:pt x="1110" y="195"/>
                  </a:lnTo>
                  <a:lnTo>
                    <a:pt x="1080" y="210"/>
                  </a:lnTo>
                  <a:lnTo>
                    <a:pt x="1050" y="225"/>
                  </a:lnTo>
                  <a:lnTo>
                    <a:pt x="1020" y="240"/>
                  </a:lnTo>
                  <a:lnTo>
                    <a:pt x="975" y="270"/>
                  </a:lnTo>
                  <a:lnTo>
                    <a:pt x="945" y="270"/>
                  </a:lnTo>
                  <a:lnTo>
                    <a:pt x="915" y="285"/>
                  </a:lnTo>
                  <a:lnTo>
                    <a:pt x="870" y="300"/>
                  </a:lnTo>
                  <a:lnTo>
                    <a:pt x="825" y="315"/>
                  </a:lnTo>
                  <a:lnTo>
                    <a:pt x="780" y="330"/>
                  </a:lnTo>
                  <a:lnTo>
                    <a:pt x="735" y="345"/>
                  </a:lnTo>
                  <a:lnTo>
                    <a:pt x="690" y="360"/>
                  </a:lnTo>
                  <a:lnTo>
                    <a:pt x="645" y="375"/>
                  </a:lnTo>
                  <a:lnTo>
                    <a:pt x="600" y="390"/>
                  </a:lnTo>
                  <a:lnTo>
                    <a:pt x="540" y="390"/>
                  </a:lnTo>
                  <a:lnTo>
                    <a:pt x="495" y="405"/>
                  </a:lnTo>
                  <a:lnTo>
                    <a:pt x="465" y="405"/>
                  </a:lnTo>
                  <a:lnTo>
                    <a:pt x="405" y="420"/>
                  </a:lnTo>
                  <a:lnTo>
                    <a:pt x="360" y="435"/>
                  </a:lnTo>
                  <a:lnTo>
                    <a:pt x="300" y="435"/>
                  </a:lnTo>
                  <a:lnTo>
                    <a:pt x="240" y="450"/>
                  </a:lnTo>
                  <a:lnTo>
                    <a:pt x="180" y="450"/>
                  </a:lnTo>
                  <a:lnTo>
                    <a:pt x="120" y="465"/>
                  </a:lnTo>
                  <a:lnTo>
                    <a:pt x="60" y="465"/>
                  </a:lnTo>
                  <a:lnTo>
                    <a:pt x="0" y="480"/>
                  </a:lnTo>
                  <a:lnTo>
                    <a:pt x="0" y="1020"/>
                  </a:lnTo>
                  <a:lnTo>
                    <a:pt x="60" y="1005"/>
                  </a:lnTo>
                  <a:lnTo>
                    <a:pt x="120" y="1005"/>
                  </a:lnTo>
                  <a:lnTo>
                    <a:pt x="180" y="990"/>
                  </a:lnTo>
                  <a:lnTo>
                    <a:pt x="240" y="990"/>
                  </a:lnTo>
                  <a:lnTo>
                    <a:pt x="300" y="975"/>
                  </a:lnTo>
                  <a:lnTo>
                    <a:pt x="360" y="975"/>
                  </a:lnTo>
                  <a:lnTo>
                    <a:pt x="405" y="960"/>
                  </a:lnTo>
                  <a:lnTo>
                    <a:pt x="465" y="945"/>
                  </a:lnTo>
                  <a:lnTo>
                    <a:pt x="495" y="945"/>
                  </a:lnTo>
                  <a:lnTo>
                    <a:pt x="540" y="930"/>
                  </a:lnTo>
                  <a:lnTo>
                    <a:pt x="600" y="930"/>
                  </a:lnTo>
                  <a:lnTo>
                    <a:pt x="645" y="915"/>
                  </a:lnTo>
                  <a:lnTo>
                    <a:pt x="690" y="900"/>
                  </a:lnTo>
                  <a:lnTo>
                    <a:pt x="735" y="885"/>
                  </a:lnTo>
                  <a:lnTo>
                    <a:pt x="780" y="870"/>
                  </a:lnTo>
                  <a:lnTo>
                    <a:pt x="825" y="855"/>
                  </a:lnTo>
                  <a:lnTo>
                    <a:pt x="870" y="840"/>
                  </a:lnTo>
                  <a:lnTo>
                    <a:pt x="915" y="825"/>
                  </a:lnTo>
                  <a:lnTo>
                    <a:pt x="945" y="810"/>
                  </a:lnTo>
                  <a:lnTo>
                    <a:pt x="975" y="810"/>
                  </a:lnTo>
                  <a:lnTo>
                    <a:pt x="1020" y="780"/>
                  </a:lnTo>
                  <a:lnTo>
                    <a:pt x="1050" y="765"/>
                  </a:lnTo>
                  <a:lnTo>
                    <a:pt x="1080" y="750"/>
                  </a:lnTo>
                  <a:lnTo>
                    <a:pt x="1110" y="735"/>
                  </a:lnTo>
                  <a:lnTo>
                    <a:pt x="1125" y="720"/>
                  </a:lnTo>
                  <a:lnTo>
                    <a:pt x="1155" y="705"/>
                  </a:lnTo>
                  <a:lnTo>
                    <a:pt x="1185" y="675"/>
                  </a:lnTo>
                  <a:lnTo>
                    <a:pt x="1200" y="660"/>
                  </a:lnTo>
                  <a:lnTo>
                    <a:pt x="1215" y="645"/>
                  </a:lnTo>
                  <a:lnTo>
                    <a:pt x="1230" y="630"/>
                  </a:lnTo>
                  <a:lnTo>
                    <a:pt x="1245" y="615"/>
                  </a:lnTo>
                  <a:lnTo>
                    <a:pt x="1245" y="600"/>
                  </a:lnTo>
                  <a:lnTo>
                    <a:pt x="1245" y="585"/>
                  </a:lnTo>
                  <a:lnTo>
                    <a:pt x="1260" y="555"/>
                  </a:lnTo>
                  <a:lnTo>
                    <a:pt x="1260" y="540"/>
                  </a:lnTo>
                  <a:lnTo>
                    <a:pt x="1260" y="0"/>
                  </a:lnTo>
                  <a:close/>
                </a:path>
              </a:pathLst>
            </a:custGeom>
            <a:solidFill>
              <a:srgbClr val="8080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7" name="Freeform 40"/>
            <p:cNvSpPr>
              <a:spLocks/>
            </p:cNvSpPr>
            <p:nvPr/>
          </p:nvSpPr>
          <p:spPr bwMode="auto">
            <a:xfrm>
              <a:off x="4530" y="2790"/>
              <a:ext cx="1920" cy="780"/>
            </a:xfrm>
            <a:custGeom>
              <a:avLst/>
              <a:gdLst>
                <a:gd name="T0" fmla="*/ 1530 w 1920"/>
                <a:gd name="T1" fmla="*/ 0 h 780"/>
                <a:gd name="T2" fmla="*/ 1575 w 1920"/>
                <a:gd name="T3" fmla="*/ 15 h 780"/>
                <a:gd name="T4" fmla="*/ 1605 w 1920"/>
                <a:gd name="T5" fmla="*/ 30 h 780"/>
                <a:gd name="T6" fmla="*/ 1635 w 1920"/>
                <a:gd name="T7" fmla="*/ 45 h 780"/>
                <a:gd name="T8" fmla="*/ 1680 w 1920"/>
                <a:gd name="T9" fmla="*/ 60 h 780"/>
                <a:gd name="T10" fmla="*/ 1710 w 1920"/>
                <a:gd name="T11" fmla="*/ 75 h 780"/>
                <a:gd name="T12" fmla="*/ 1740 w 1920"/>
                <a:gd name="T13" fmla="*/ 90 h 780"/>
                <a:gd name="T14" fmla="*/ 1770 w 1920"/>
                <a:gd name="T15" fmla="*/ 105 h 780"/>
                <a:gd name="T16" fmla="*/ 1785 w 1920"/>
                <a:gd name="T17" fmla="*/ 120 h 780"/>
                <a:gd name="T18" fmla="*/ 1815 w 1920"/>
                <a:gd name="T19" fmla="*/ 135 h 780"/>
                <a:gd name="T20" fmla="*/ 1830 w 1920"/>
                <a:gd name="T21" fmla="*/ 150 h 780"/>
                <a:gd name="T22" fmla="*/ 1845 w 1920"/>
                <a:gd name="T23" fmla="*/ 180 h 780"/>
                <a:gd name="T24" fmla="*/ 1860 w 1920"/>
                <a:gd name="T25" fmla="*/ 195 h 780"/>
                <a:gd name="T26" fmla="*/ 1875 w 1920"/>
                <a:gd name="T27" fmla="*/ 210 h 780"/>
                <a:gd name="T28" fmla="*/ 1890 w 1920"/>
                <a:gd name="T29" fmla="*/ 225 h 780"/>
                <a:gd name="T30" fmla="*/ 1905 w 1920"/>
                <a:gd name="T31" fmla="*/ 240 h 780"/>
                <a:gd name="T32" fmla="*/ 1905 w 1920"/>
                <a:gd name="T33" fmla="*/ 255 h 780"/>
                <a:gd name="T34" fmla="*/ 1920 w 1920"/>
                <a:gd name="T35" fmla="*/ 270 h 780"/>
                <a:gd name="T36" fmla="*/ 1920 w 1920"/>
                <a:gd name="T37" fmla="*/ 300 h 780"/>
                <a:gd name="T38" fmla="*/ 1920 w 1920"/>
                <a:gd name="T39" fmla="*/ 315 h 780"/>
                <a:gd name="T40" fmla="*/ 1920 w 1920"/>
                <a:gd name="T41" fmla="*/ 330 h 780"/>
                <a:gd name="T42" fmla="*/ 1905 w 1920"/>
                <a:gd name="T43" fmla="*/ 345 h 780"/>
                <a:gd name="T44" fmla="*/ 1905 w 1920"/>
                <a:gd name="T45" fmla="*/ 360 h 780"/>
                <a:gd name="T46" fmla="*/ 1890 w 1920"/>
                <a:gd name="T47" fmla="*/ 375 h 780"/>
                <a:gd name="T48" fmla="*/ 1875 w 1920"/>
                <a:gd name="T49" fmla="*/ 405 h 780"/>
                <a:gd name="T50" fmla="*/ 1860 w 1920"/>
                <a:gd name="T51" fmla="*/ 420 h 780"/>
                <a:gd name="T52" fmla="*/ 1845 w 1920"/>
                <a:gd name="T53" fmla="*/ 435 h 780"/>
                <a:gd name="T54" fmla="*/ 1830 w 1920"/>
                <a:gd name="T55" fmla="*/ 450 h 780"/>
                <a:gd name="T56" fmla="*/ 1815 w 1920"/>
                <a:gd name="T57" fmla="*/ 465 h 780"/>
                <a:gd name="T58" fmla="*/ 1800 w 1920"/>
                <a:gd name="T59" fmla="*/ 480 h 780"/>
                <a:gd name="T60" fmla="*/ 1770 w 1920"/>
                <a:gd name="T61" fmla="*/ 495 h 780"/>
                <a:gd name="T62" fmla="*/ 1755 w 1920"/>
                <a:gd name="T63" fmla="*/ 510 h 780"/>
                <a:gd name="T64" fmla="*/ 1725 w 1920"/>
                <a:gd name="T65" fmla="*/ 525 h 780"/>
                <a:gd name="T66" fmla="*/ 1695 w 1920"/>
                <a:gd name="T67" fmla="*/ 540 h 780"/>
                <a:gd name="T68" fmla="*/ 1665 w 1920"/>
                <a:gd name="T69" fmla="*/ 555 h 780"/>
                <a:gd name="T70" fmla="*/ 1620 w 1920"/>
                <a:gd name="T71" fmla="*/ 570 h 780"/>
                <a:gd name="T72" fmla="*/ 1590 w 1920"/>
                <a:gd name="T73" fmla="*/ 585 h 780"/>
                <a:gd name="T74" fmla="*/ 1545 w 1920"/>
                <a:gd name="T75" fmla="*/ 600 h 780"/>
                <a:gd name="T76" fmla="*/ 1515 w 1920"/>
                <a:gd name="T77" fmla="*/ 615 h 780"/>
                <a:gd name="T78" fmla="*/ 1470 w 1920"/>
                <a:gd name="T79" fmla="*/ 630 h 780"/>
                <a:gd name="T80" fmla="*/ 1425 w 1920"/>
                <a:gd name="T81" fmla="*/ 645 h 780"/>
                <a:gd name="T82" fmla="*/ 1380 w 1920"/>
                <a:gd name="T83" fmla="*/ 660 h 780"/>
                <a:gd name="T84" fmla="*/ 1335 w 1920"/>
                <a:gd name="T85" fmla="*/ 660 h 780"/>
                <a:gd name="T86" fmla="*/ 1275 w 1920"/>
                <a:gd name="T87" fmla="*/ 675 h 780"/>
                <a:gd name="T88" fmla="*/ 1230 w 1920"/>
                <a:gd name="T89" fmla="*/ 690 h 780"/>
                <a:gd name="T90" fmla="*/ 1185 w 1920"/>
                <a:gd name="T91" fmla="*/ 705 h 780"/>
                <a:gd name="T92" fmla="*/ 1125 w 1920"/>
                <a:gd name="T93" fmla="*/ 705 h 780"/>
                <a:gd name="T94" fmla="*/ 1065 w 1920"/>
                <a:gd name="T95" fmla="*/ 720 h 780"/>
                <a:gd name="T96" fmla="*/ 1020 w 1920"/>
                <a:gd name="T97" fmla="*/ 735 h 780"/>
                <a:gd name="T98" fmla="*/ 960 w 1920"/>
                <a:gd name="T99" fmla="*/ 735 h 780"/>
                <a:gd name="T100" fmla="*/ 900 w 1920"/>
                <a:gd name="T101" fmla="*/ 750 h 780"/>
                <a:gd name="T102" fmla="*/ 840 w 1920"/>
                <a:gd name="T103" fmla="*/ 750 h 780"/>
                <a:gd name="T104" fmla="*/ 780 w 1920"/>
                <a:gd name="T105" fmla="*/ 765 h 780"/>
                <a:gd name="T106" fmla="*/ 720 w 1920"/>
                <a:gd name="T107" fmla="*/ 765 h 780"/>
                <a:gd name="T108" fmla="*/ 660 w 1920"/>
                <a:gd name="T109" fmla="*/ 780 h 780"/>
                <a:gd name="T110" fmla="*/ 0 w 1920"/>
                <a:gd name="T111" fmla="*/ 300 h 780"/>
                <a:gd name="T112" fmla="*/ 1530 w 1920"/>
                <a:gd name="T113" fmla="*/ 0 h 78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20"/>
                <a:gd name="T172" fmla="*/ 0 h 780"/>
                <a:gd name="T173" fmla="*/ 1920 w 1920"/>
                <a:gd name="T174" fmla="*/ 780 h 78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20" h="780">
                  <a:moveTo>
                    <a:pt x="1530" y="0"/>
                  </a:moveTo>
                  <a:lnTo>
                    <a:pt x="1575" y="15"/>
                  </a:lnTo>
                  <a:lnTo>
                    <a:pt x="1605" y="30"/>
                  </a:lnTo>
                  <a:lnTo>
                    <a:pt x="1635" y="45"/>
                  </a:lnTo>
                  <a:lnTo>
                    <a:pt x="1680" y="60"/>
                  </a:lnTo>
                  <a:lnTo>
                    <a:pt x="1710" y="75"/>
                  </a:lnTo>
                  <a:lnTo>
                    <a:pt x="1740" y="90"/>
                  </a:lnTo>
                  <a:lnTo>
                    <a:pt x="1770" y="105"/>
                  </a:lnTo>
                  <a:lnTo>
                    <a:pt x="1785" y="120"/>
                  </a:lnTo>
                  <a:lnTo>
                    <a:pt x="1815" y="135"/>
                  </a:lnTo>
                  <a:lnTo>
                    <a:pt x="1830" y="150"/>
                  </a:lnTo>
                  <a:lnTo>
                    <a:pt x="1845" y="180"/>
                  </a:lnTo>
                  <a:lnTo>
                    <a:pt x="1860" y="195"/>
                  </a:lnTo>
                  <a:lnTo>
                    <a:pt x="1875" y="210"/>
                  </a:lnTo>
                  <a:lnTo>
                    <a:pt x="1890" y="225"/>
                  </a:lnTo>
                  <a:lnTo>
                    <a:pt x="1905" y="240"/>
                  </a:lnTo>
                  <a:lnTo>
                    <a:pt x="1905" y="255"/>
                  </a:lnTo>
                  <a:lnTo>
                    <a:pt x="1920" y="270"/>
                  </a:lnTo>
                  <a:lnTo>
                    <a:pt x="1920" y="300"/>
                  </a:lnTo>
                  <a:lnTo>
                    <a:pt x="1920" y="315"/>
                  </a:lnTo>
                  <a:lnTo>
                    <a:pt x="1920" y="330"/>
                  </a:lnTo>
                  <a:lnTo>
                    <a:pt x="1905" y="345"/>
                  </a:lnTo>
                  <a:lnTo>
                    <a:pt x="1905" y="360"/>
                  </a:lnTo>
                  <a:lnTo>
                    <a:pt x="1890" y="375"/>
                  </a:lnTo>
                  <a:lnTo>
                    <a:pt x="1875" y="405"/>
                  </a:lnTo>
                  <a:lnTo>
                    <a:pt x="1860" y="420"/>
                  </a:lnTo>
                  <a:lnTo>
                    <a:pt x="1845" y="435"/>
                  </a:lnTo>
                  <a:lnTo>
                    <a:pt x="1830" y="450"/>
                  </a:lnTo>
                  <a:lnTo>
                    <a:pt x="1815" y="465"/>
                  </a:lnTo>
                  <a:lnTo>
                    <a:pt x="1800" y="480"/>
                  </a:lnTo>
                  <a:lnTo>
                    <a:pt x="1770" y="495"/>
                  </a:lnTo>
                  <a:lnTo>
                    <a:pt x="1755" y="510"/>
                  </a:lnTo>
                  <a:lnTo>
                    <a:pt x="1725" y="525"/>
                  </a:lnTo>
                  <a:lnTo>
                    <a:pt x="1695" y="540"/>
                  </a:lnTo>
                  <a:lnTo>
                    <a:pt x="1665" y="555"/>
                  </a:lnTo>
                  <a:lnTo>
                    <a:pt x="1620" y="570"/>
                  </a:lnTo>
                  <a:lnTo>
                    <a:pt x="1590" y="585"/>
                  </a:lnTo>
                  <a:lnTo>
                    <a:pt x="1545" y="600"/>
                  </a:lnTo>
                  <a:lnTo>
                    <a:pt x="1515" y="615"/>
                  </a:lnTo>
                  <a:lnTo>
                    <a:pt x="1470" y="630"/>
                  </a:lnTo>
                  <a:lnTo>
                    <a:pt x="1425" y="645"/>
                  </a:lnTo>
                  <a:lnTo>
                    <a:pt x="1380" y="660"/>
                  </a:lnTo>
                  <a:lnTo>
                    <a:pt x="1335" y="660"/>
                  </a:lnTo>
                  <a:lnTo>
                    <a:pt x="1275" y="675"/>
                  </a:lnTo>
                  <a:lnTo>
                    <a:pt x="1230" y="690"/>
                  </a:lnTo>
                  <a:lnTo>
                    <a:pt x="1185" y="705"/>
                  </a:lnTo>
                  <a:lnTo>
                    <a:pt x="1125" y="705"/>
                  </a:lnTo>
                  <a:lnTo>
                    <a:pt x="1065" y="720"/>
                  </a:lnTo>
                  <a:lnTo>
                    <a:pt x="1020" y="735"/>
                  </a:lnTo>
                  <a:lnTo>
                    <a:pt x="960" y="735"/>
                  </a:lnTo>
                  <a:lnTo>
                    <a:pt x="900" y="750"/>
                  </a:lnTo>
                  <a:lnTo>
                    <a:pt x="840" y="750"/>
                  </a:lnTo>
                  <a:lnTo>
                    <a:pt x="780" y="765"/>
                  </a:lnTo>
                  <a:lnTo>
                    <a:pt x="720" y="765"/>
                  </a:lnTo>
                  <a:lnTo>
                    <a:pt x="660" y="780"/>
                  </a:lnTo>
                  <a:lnTo>
                    <a:pt x="0" y="300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8" name="Freeform 39"/>
            <p:cNvSpPr>
              <a:spLocks/>
            </p:cNvSpPr>
            <p:nvPr/>
          </p:nvSpPr>
          <p:spPr bwMode="auto">
            <a:xfrm>
              <a:off x="6375" y="3765"/>
              <a:ext cx="1215" cy="990"/>
            </a:xfrm>
            <a:custGeom>
              <a:avLst/>
              <a:gdLst>
                <a:gd name="T0" fmla="*/ 2147483647 w 81"/>
                <a:gd name="T1" fmla="*/ 2147483647 h 66"/>
                <a:gd name="T2" fmla="*/ 2147483647 w 81"/>
                <a:gd name="T3" fmla="*/ 2147483647 h 66"/>
                <a:gd name="T4" fmla="*/ 0 w 81"/>
                <a:gd name="T5" fmla="*/ 0 h 66"/>
                <a:gd name="T6" fmla="*/ 0 60000 65536"/>
                <a:gd name="T7" fmla="*/ 0 60000 65536"/>
                <a:gd name="T8" fmla="*/ 0 60000 65536"/>
                <a:gd name="T9" fmla="*/ 0 w 81"/>
                <a:gd name="T10" fmla="*/ 0 h 66"/>
                <a:gd name="T11" fmla="*/ 81 w 81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" h="66">
                  <a:moveTo>
                    <a:pt x="81" y="66"/>
                  </a:moveTo>
                  <a:lnTo>
                    <a:pt x="73" y="66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19" name="Freeform 38"/>
            <p:cNvSpPr>
              <a:spLocks/>
            </p:cNvSpPr>
            <p:nvPr/>
          </p:nvSpPr>
          <p:spPr bwMode="auto">
            <a:xfrm>
              <a:off x="2955" y="3375"/>
              <a:ext cx="2235" cy="765"/>
            </a:xfrm>
            <a:custGeom>
              <a:avLst/>
              <a:gdLst>
                <a:gd name="T0" fmla="*/ 2160 w 2235"/>
                <a:gd name="T1" fmla="*/ 195 h 765"/>
                <a:gd name="T2" fmla="*/ 2040 w 2235"/>
                <a:gd name="T3" fmla="*/ 210 h 765"/>
                <a:gd name="T4" fmla="*/ 1905 w 2235"/>
                <a:gd name="T5" fmla="*/ 210 h 765"/>
                <a:gd name="T6" fmla="*/ 1800 w 2235"/>
                <a:gd name="T7" fmla="*/ 225 h 765"/>
                <a:gd name="T8" fmla="*/ 1665 w 2235"/>
                <a:gd name="T9" fmla="*/ 225 h 765"/>
                <a:gd name="T10" fmla="*/ 1545 w 2235"/>
                <a:gd name="T11" fmla="*/ 225 h 765"/>
                <a:gd name="T12" fmla="*/ 1410 w 2235"/>
                <a:gd name="T13" fmla="*/ 225 h 765"/>
                <a:gd name="T14" fmla="*/ 1275 w 2235"/>
                <a:gd name="T15" fmla="*/ 210 h 765"/>
                <a:gd name="T16" fmla="*/ 1140 w 2235"/>
                <a:gd name="T17" fmla="*/ 210 h 765"/>
                <a:gd name="T18" fmla="*/ 1005 w 2235"/>
                <a:gd name="T19" fmla="*/ 195 h 765"/>
                <a:gd name="T20" fmla="*/ 915 w 2235"/>
                <a:gd name="T21" fmla="*/ 195 h 765"/>
                <a:gd name="T22" fmla="*/ 795 w 2235"/>
                <a:gd name="T23" fmla="*/ 180 h 765"/>
                <a:gd name="T24" fmla="*/ 675 w 2235"/>
                <a:gd name="T25" fmla="*/ 165 h 765"/>
                <a:gd name="T26" fmla="*/ 555 w 2235"/>
                <a:gd name="T27" fmla="*/ 150 h 765"/>
                <a:gd name="T28" fmla="*/ 450 w 2235"/>
                <a:gd name="T29" fmla="*/ 120 h 765"/>
                <a:gd name="T30" fmla="*/ 330 w 2235"/>
                <a:gd name="T31" fmla="*/ 105 h 765"/>
                <a:gd name="T32" fmla="*/ 255 w 2235"/>
                <a:gd name="T33" fmla="*/ 90 h 765"/>
                <a:gd name="T34" fmla="*/ 165 w 2235"/>
                <a:gd name="T35" fmla="*/ 60 h 765"/>
                <a:gd name="T36" fmla="*/ 75 w 2235"/>
                <a:gd name="T37" fmla="*/ 30 h 765"/>
                <a:gd name="T38" fmla="*/ 0 w 2235"/>
                <a:gd name="T39" fmla="*/ 0 h 765"/>
                <a:gd name="T40" fmla="*/ 45 w 2235"/>
                <a:gd name="T41" fmla="*/ 555 h 765"/>
                <a:gd name="T42" fmla="*/ 120 w 2235"/>
                <a:gd name="T43" fmla="*/ 585 h 765"/>
                <a:gd name="T44" fmla="*/ 210 w 2235"/>
                <a:gd name="T45" fmla="*/ 615 h 765"/>
                <a:gd name="T46" fmla="*/ 285 w 2235"/>
                <a:gd name="T47" fmla="*/ 630 h 765"/>
                <a:gd name="T48" fmla="*/ 390 w 2235"/>
                <a:gd name="T49" fmla="*/ 660 h 765"/>
                <a:gd name="T50" fmla="*/ 495 w 2235"/>
                <a:gd name="T51" fmla="*/ 675 h 765"/>
                <a:gd name="T52" fmla="*/ 615 w 2235"/>
                <a:gd name="T53" fmla="*/ 690 h 765"/>
                <a:gd name="T54" fmla="*/ 735 w 2235"/>
                <a:gd name="T55" fmla="*/ 705 h 765"/>
                <a:gd name="T56" fmla="*/ 855 w 2235"/>
                <a:gd name="T57" fmla="*/ 720 h 765"/>
                <a:gd name="T58" fmla="*/ 975 w 2235"/>
                <a:gd name="T59" fmla="*/ 735 h 765"/>
                <a:gd name="T60" fmla="*/ 1080 w 2235"/>
                <a:gd name="T61" fmla="*/ 750 h 765"/>
                <a:gd name="T62" fmla="*/ 1200 w 2235"/>
                <a:gd name="T63" fmla="*/ 750 h 765"/>
                <a:gd name="T64" fmla="*/ 1335 w 2235"/>
                <a:gd name="T65" fmla="*/ 765 h 765"/>
                <a:gd name="T66" fmla="*/ 1470 w 2235"/>
                <a:gd name="T67" fmla="*/ 765 h 765"/>
                <a:gd name="T68" fmla="*/ 1605 w 2235"/>
                <a:gd name="T69" fmla="*/ 765 h 765"/>
                <a:gd name="T70" fmla="*/ 1740 w 2235"/>
                <a:gd name="T71" fmla="*/ 765 h 765"/>
                <a:gd name="T72" fmla="*/ 1845 w 2235"/>
                <a:gd name="T73" fmla="*/ 750 h 765"/>
                <a:gd name="T74" fmla="*/ 1965 w 2235"/>
                <a:gd name="T75" fmla="*/ 750 h 765"/>
                <a:gd name="T76" fmla="*/ 2100 w 2235"/>
                <a:gd name="T77" fmla="*/ 735 h 765"/>
                <a:gd name="T78" fmla="*/ 2235 w 2235"/>
                <a:gd name="T79" fmla="*/ 735 h 7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235"/>
                <a:gd name="T121" fmla="*/ 0 h 765"/>
                <a:gd name="T122" fmla="*/ 2235 w 2235"/>
                <a:gd name="T123" fmla="*/ 765 h 7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235" h="765">
                  <a:moveTo>
                    <a:pt x="2235" y="195"/>
                  </a:moveTo>
                  <a:lnTo>
                    <a:pt x="2160" y="195"/>
                  </a:lnTo>
                  <a:lnTo>
                    <a:pt x="2100" y="195"/>
                  </a:lnTo>
                  <a:lnTo>
                    <a:pt x="2040" y="210"/>
                  </a:lnTo>
                  <a:lnTo>
                    <a:pt x="1965" y="210"/>
                  </a:lnTo>
                  <a:lnTo>
                    <a:pt x="1905" y="210"/>
                  </a:lnTo>
                  <a:lnTo>
                    <a:pt x="1845" y="210"/>
                  </a:lnTo>
                  <a:lnTo>
                    <a:pt x="1800" y="225"/>
                  </a:lnTo>
                  <a:lnTo>
                    <a:pt x="1740" y="225"/>
                  </a:lnTo>
                  <a:lnTo>
                    <a:pt x="1665" y="225"/>
                  </a:lnTo>
                  <a:lnTo>
                    <a:pt x="1605" y="225"/>
                  </a:lnTo>
                  <a:lnTo>
                    <a:pt x="1545" y="225"/>
                  </a:lnTo>
                  <a:lnTo>
                    <a:pt x="1470" y="225"/>
                  </a:lnTo>
                  <a:lnTo>
                    <a:pt x="1410" y="225"/>
                  </a:lnTo>
                  <a:lnTo>
                    <a:pt x="1335" y="225"/>
                  </a:lnTo>
                  <a:lnTo>
                    <a:pt x="1275" y="210"/>
                  </a:lnTo>
                  <a:lnTo>
                    <a:pt x="1200" y="210"/>
                  </a:lnTo>
                  <a:lnTo>
                    <a:pt x="1140" y="210"/>
                  </a:lnTo>
                  <a:lnTo>
                    <a:pt x="1080" y="210"/>
                  </a:lnTo>
                  <a:lnTo>
                    <a:pt x="1005" y="195"/>
                  </a:lnTo>
                  <a:lnTo>
                    <a:pt x="975" y="195"/>
                  </a:lnTo>
                  <a:lnTo>
                    <a:pt x="915" y="195"/>
                  </a:lnTo>
                  <a:lnTo>
                    <a:pt x="855" y="180"/>
                  </a:lnTo>
                  <a:lnTo>
                    <a:pt x="795" y="180"/>
                  </a:lnTo>
                  <a:lnTo>
                    <a:pt x="735" y="165"/>
                  </a:lnTo>
                  <a:lnTo>
                    <a:pt x="675" y="165"/>
                  </a:lnTo>
                  <a:lnTo>
                    <a:pt x="615" y="150"/>
                  </a:lnTo>
                  <a:lnTo>
                    <a:pt x="555" y="150"/>
                  </a:lnTo>
                  <a:lnTo>
                    <a:pt x="495" y="135"/>
                  </a:lnTo>
                  <a:lnTo>
                    <a:pt x="450" y="120"/>
                  </a:lnTo>
                  <a:lnTo>
                    <a:pt x="390" y="120"/>
                  </a:lnTo>
                  <a:lnTo>
                    <a:pt x="330" y="105"/>
                  </a:lnTo>
                  <a:lnTo>
                    <a:pt x="285" y="90"/>
                  </a:lnTo>
                  <a:lnTo>
                    <a:pt x="255" y="90"/>
                  </a:lnTo>
                  <a:lnTo>
                    <a:pt x="210" y="75"/>
                  </a:lnTo>
                  <a:lnTo>
                    <a:pt x="165" y="60"/>
                  </a:lnTo>
                  <a:lnTo>
                    <a:pt x="120" y="45"/>
                  </a:lnTo>
                  <a:lnTo>
                    <a:pt x="75" y="30"/>
                  </a:lnTo>
                  <a:lnTo>
                    <a:pt x="45" y="15"/>
                  </a:lnTo>
                  <a:lnTo>
                    <a:pt x="0" y="0"/>
                  </a:lnTo>
                  <a:lnTo>
                    <a:pt x="0" y="540"/>
                  </a:lnTo>
                  <a:lnTo>
                    <a:pt x="45" y="555"/>
                  </a:lnTo>
                  <a:lnTo>
                    <a:pt x="75" y="570"/>
                  </a:lnTo>
                  <a:lnTo>
                    <a:pt x="120" y="585"/>
                  </a:lnTo>
                  <a:lnTo>
                    <a:pt x="165" y="600"/>
                  </a:lnTo>
                  <a:lnTo>
                    <a:pt x="210" y="615"/>
                  </a:lnTo>
                  <a:lnTo>
                    <a:pt x="255" y="630"/>
                  </a:lnTo>
                  <a:lnTo>
                    <a:pt x="285" y="630"/>
                  </a:lnTo>
                  <a:lnTo>
                    <a:pt x="330" y="645"/>
                  </a:lnTo>
                  <a:lnTo>
                    <a:pt x="390" y="660"/>
                  </a:lnTo>
                  <a:lnTo>
                    <a:pt x="450" y="660"/>
                  </a:lnTo>
                  <a:lnTo>
                    <a:pt x="495" y="675"/>
                  </a:lnTo>
                  <a:lnTo>
                    <a:pt x="555" y="690"/>
                  </a:lnTo>
                  <a:lnTo>
                    <a:pt x="615" y="690"/>
                  </a:lnTo>
                  <a:lnTo>
                    <a:pt x="675" y="705"/>
                  </a:lnTo>
                  <a:lnTo>
                    <a:pt x="735" y="705"/>
                  </a:lnTo>
                  <a:lnTo>
                    <a:pt x="795" y="720"/>
                  </a:lnTo>
                  <a:lnTo>
                    <a:pt x="855" y="720"/>
                  </a:lnTo>
                  <a:lnTo>
                    <a:pt x="915" y="735"/>
                  </a:lnTo>
                  <a:lnTo>
                    <a:pt x="975" y="735"/>
                  </a:lnTo>
                  <a:lnTo>
                    <a:pt x="1005" y="735"/>
                  </a:lnTo>
                  <a:lnTo>
                    <a:pt x="1080" y="750"/>
                  </a:lnTo>
                  <a:lnTo>
                    <a:pt x="1140" y="750"/>
                  </a:lnTo>
                  <a:lnTo>
                    <a:pt x="1200" y="750"/>
                  </a:lnTo>
                  <a:lnTo>
                    <a:pt x="1275" y="750"/>
                  </a:lnTo>
                  <a:lnTo>
                    <a:pt x="1335" y="765"/>
                  </a:lnTo>
                  <a:lnTo>
                    <a:pt x="1410" y="765"/>
                  </a:lnTo>
                  <a:lnTo>
                    <a:pt x="1470" y="765"/>
                  </a:lnTo>
                  <a:lnTo>
                    <a:pt x="1545" y="765"/>
                  </a:lnTo>
                  <a:lnTo>
                    <a:pt x="1605" y="765"/>
                  </a:lnTo>
                  <a:lnTo>
                    <a:pt x="1665" y="765"/>
                  </a:lnTo>
                  <a:lnTo>
                    <a:pt x="1740" y="765"/>
                  </a:lnTo>
                  <a:lnTo>
                    <a:pt x="1800" y="765"/>
                  </a:lnTo>
                  <a:lnTo>
                    <a:pt x="1845" y="750"/>
                  </a:lnTo>
                  <a:lnTo>
                    <a:pt x="1905" y="750"/>
                  </a:lnTo>
                  <a:lnTo>
                    <a:pt x="1965" y="750"/>
                  </a:lnTo>
                  <a:lnTo>
                    <a:pt x="2040" y="750"/>
                  </a:lnTo>
                  <a:lnTo>
                    <a:pt x="2100" y="735"/>
                  </a:lnTo>
                  <a:lnTo>
                    <a:pt x="2160" y="735"/>
                  </a:lnTo>
                  <a:lnTo>
                    <a:pt x="2235" y="735"/>
                  </a:lnTo>
                  <a:lnTo>
                    <a:pt x="2235" y="195"/>
                  </a:lnTo>
                  <a:close/>
                </a:path>
              </a:pathLst>
            </a:custGeom>
            <a:solidFill>
              <a:srgbClr val="66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20" name="Freeform 37"/>
            <p:cNvSpPr>
              <a:spLocks/>
            </p:cNvSpPr>
            <p:nvPr/>
          </p:nvSpPr>
          <p:spPr bwMode="auto">
            <a:xfrm>
              <a:off x="2955" y="3090"/>
              <a:ext cx="2235" cy="510"/>
            </a:xfrm>
            <a:custGeom>
              <a:avLst/>
              <a:gdLst>
                <a:gd name="T0" fmla="*/ 2235 w 2235"/>
                <a:gd name="T1" fmla="*/ 480 h 510"/>
                <a:gd name="T2" fmla="*/ 2160 w 2235"/>
                <a:gd name="T3" fmla="*/ 480 h 510"/>
                <a:gd name="T4" fmla="*/ 2100 w 2235"/>
                <a:gd name="T5" fmla="*/ 480 h 510"/>
                <a:gd name="T6" fmla="*/ 2040 w 2235"/>
                <a:gd name="T7" fmla="*/ 495 h 510"/>
                <a:gd name="T8" fmla="*/ 1965 w 2235"/>
                <a:gd name="T9" fmla="*/ 495 h 510"/>
                <a:gd name="T10" fmla="*/ 1905 w 2235"/>
                <a:gd name="T11" fmla="*/ 495 h 510"/>
                <a:gd name="T12" fmla="*/ 1845 w 2235"/>
                <a:gd name="T13" fmla="*/ 495 h 510"/>
                <a:gd name="T14" fmla="*/ 1800 w 2235"/>
                <a:gd name="T15" fmla="*/ 510 h 510"/>
                <a:gd name="T16" fmla="*/ 1740 w 2235"/>
                <a:gd name="T17" fmla="*/ 510 h 510"/>
                <a:gd name="T18" fmla="*/ 1665 w 2235"/>
                <a:gd name="T19" fmla="*/ 510 h 510"/>
                <a:gd name="T20" fmla="*/ 1605 w 2235"/>
                <a:gd name="T21" fmla="*/ 510 h 510"/>
                <a:gd name="T22" fmla="*/ 1545 w 2235"/>
                <a:gd name="T23" fmla="*/ 510 h 510"/>
                <a:gd name="T24" fmla="*/ 1470 w 2235"/>
                <a:gd name="T25" fmla="*/ 510 h 510"/>
                <a:gd name="T26" fmla="*/ 1410 w 2235"/>
                <a:gd name="T27" fmla="*/ 510 h 510"/>
                <a:gd name="T28" fmla="*/ 1335 w 2235"/>
                <a:gd name="T29" fmla="*/ 510 h 510"/>
                <a:gd name="T30" fmla="*/ 1275 w 2235"/>
                <a:gd name="T31" fmla="*/ 495 h 510"/>
                <a:gd name="T32" fmla="*/ 1200 w 2235"/>
                <a:gd name="T33" fmla="*/ 495 h 510"/>
                <a:gd name="T34" fmla="*/ 1140 w 2235"/>
                <a:gd name="T35" fmla="*/ 495 h 510"/>
                <a:gd name="T36" fmla="*/ 1080 w 2235"/>
                <a:gd name="T37" fmla="*/ 495 h 510"/>
                <a:gd name="T38" fmla="*/ 1005 w 2235"/>
                <a:gd name="T39" fmla="*/ 480 h 510"/>
                <a:gd name="T40" fmla="*/ 975 w 2235"/>
                <a:gd name="T41" fmla="*/ 480 h 510"/>
                <a:gd name="T42" fmla="*/ 915 w 2235"/>
                <a:gd name="T43" fmla="*/ 480 h 510"/>
                <a:gd name="T44" fmla="*/ 855 w 2235"/>
                <a:gd name="T45" fmla="*/ 465 h 510"/>
                <a:gd name="T46" fmla="*/ 795 w 2235"/>
                <a:gd name="T47" fmla="*/ 465 h 510"/>
                <a:gd name="T48" fmla="*/ 735 w 2235"/>
                <a:gd name="T49" fmla="*/ 450 h 510"/>
                <a:gd name="T50" fmla="*/ 675 w 2235"/>
                <a:gd name="T51" fmla="*/ 450 h 510"/>
                <a:gd name="T52" fmla="*/ 615 w 2235"/>
                <a:gd name="T53" fmla="*/ 435 h 510"/>
                <a:gd name="T54" fmla="*/ 555 w 2235"/>
                <a:gd name="T55" fmla="*/ 435 h 510"/>
                <a:gd name="T56" fmla="*/ 495 w 2235"/>
                <a:gd name="T57" fmla="*/ 420 h 510"/>
                <a:gd name="T58" fmla="*/ 450 w 2235"/>
                <a:gd name="T59" fmla="*/ 405 h 510"/>
                <a:gd name="T60" fmla="*/ 390 w 2235"/>
                <a:gd name="T61" fmla="*/ 405 h 510"/>
                <a:gd name="T62" fmla="*/ 330 w 2235"/>
                <a:gd name="T63" fmla="*/ 390 h 510"/>
                <a:gd name="T64" fmla="*/ 285 w 2235"/>
                <a:gd name="T65" fmla="*/ 375 h 510"/>
                <a:gd name="T66" fmla="*/ 255 w 2235"/>
                <a:gd name="T67" fmla="*/ 375 h 510"/>
                <a:gd name="T68" fmla="*/ 210 w 2235"/>
                <a:gd name="T69" fmla="*/ 360 h 510"/>
                <a:gd name="T70" fmla="*/ 165 w 2235"/>
                <a:gd name="T71" fmla="*/ 345 h 510"/>
                <a:gd name="T72" fmla="*/ 120 w 2235"/>
                <a:gd name="T73" fmla="*/ 330 h 510"/>
                <a:gd name="T74" fmla="*/ 75 w 2235"/>
                <a:gd name="T75" fmla="*/ 315 h 510"/>
                <a:gd name="T76" fmla="*/ 45 w 2235"/>
                <a:gd name="T77" fmla="*/ 300 h 510"/>
                <a:gd name="T78" fmla="*/ 0 w 2235"/>
                <a:gd name="T79" fmla="*/ 285 h 510"/>
                <a:gd name="T80" fmla="*/ 1575 w 2235"/>
                <a:gd name="T81" fmla="*/ 0 h 510"/>
                <a:gd name="T82" fmla="*/ 2235 w 2235"/>
                <a:gd name="T83" fmla="*/ 480 h 5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5"/>
                <a:gd name="T127" fmla="*/ 0 h 510"/>
                <a:gd name="T128" fmla="*/ 2235 w 2235"/>
                <a:gd name="T129" fmla="*/ 510 h 51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5" h="510">
                  <a:moveTo>
                    <a:pt x="2235" y="480"/>
                  </a:moveTo>
                  <a:lnTo>
                    <a:pt x="2160" y="480"/>
                  </a:lnTo>
                  <a:lnTo>
                    <a:pt x="2100" y="480"/>
                  </a:lnTo>
                  <a:lnTo>
                    <a:pt x="2040" y="495"/>
                  </a:lnTo>
                  <a:lnTo>
                    <a:pt x="1965" y="495"/>
                  </a:lnTo>
                  <a:lnTo>
                    <a:pt x="1905" y="495"/>
                  </a:lnTo>
                  <a:lnTo>
                    <a:pt x="1845" y="495"/>
                  </a:lnTo>
                  <a:lnTo>
                    <a:pt x="1800" y="510"/>
                  </a:lnTo>
                  <a:lnTo>
                    <a:pt x="1740" y="510"/>
                  </a:lnTo>
                  <a:lnTo>
                    <a:pt x="1665" y="510"/>
                  </a:lnTo>
                  <a:lnTo>
                    <a:pt x="1605" y="510"/>
                  </a:lnTo>
                  <a:lnTo>
                    <a:pt x="1545" y="510"/>
                  </a:lnTo>
                  <a:lnTo>
                    <a:pt x="1470" y="510"/>
                  </a:lnTo>
                  <a:lnTo>
                    <a:pt x="1410" y="510"/>
                  </a:lnTo>
                  <a:lnTo>
                    <a:pt x="1335" y="510"/>
                  </a:lnTo>
                  <a:lnTo>
                    <a:pt x="1275" y="495"/>
                  </a:lnTo>
                  <a:lnTo>
                    <a:pt x="1200" y="495"/>
                  </a:lnTo>
                  <a:lnTo>
                    <a:pt x="1140" y="495"/>
                  </a:lnTo>
                  <a:lnTo>
                    <a:pt x="1080" y="495"/>
                  </a:lnTo>
                  <a:lnTo>
                    <a:pt x="1005" y="480"/>
                  </a:lnTo>
                  <a:lnTo>
                    <a:pt x="975" y="480"/>
                  </a:lnTo>
                  <a:lnTo>
                    <a:pt x="915" y="480"/>
                  </a:lnTo>
                  <a:lnTo>
                    <a:pt x="855" y="465"/>
                  </a:lnTo>
                  <a:lnTo>
                    <a:pt x="795" y="465"/>
                  </a:lnTo>
                  <a:lnTo>
                    <a:pt x="735" y="450"/>
                  </a:lnTo>
                  <a:lnTo>
                    <a:pt x="675" y="450"/>
                  </a:lnTo>
                  <a:lnTo>
                    <a:pt x="615" y="435"/>
                  </a:lnTo>
                  <a:lnTo>
                    <a:pt x="555" y="435"/>
                  </a:lnTo>
                  <a:lnTo>
                    <a:pt x="495" y="420"/>
                  </a:lnTo>
                  <a:lnTo>
                    <a:pt x="450" y="405"/>
                  </a:lnTo>
                  <a:lnTo>
                    <a:pt x="390" y="405"/>
                  </a:lnTo>
                  <a:lnTo>
                    <a:pt x="330" y="390"/>
                  </a:lnTo>
                  <a:lnTo>
                    <a:pt x="285" y="375"/>
                  </a:lnTo>
                  <a:lnTo>
                    <a:pt x="255" y="375"/>
                  </a:lnTo>
                  <a:lnTo>
                    <a:pt x="210" y="360"/>
                  </a:lnTo>
                  <a:lnTo>
                    <a:pt x="165" y="345"/>
                  </a:lnTo>
                  <a:lnTo>
                    <a:pt x="120" y="330"/>
                  </a:lnTo>
                  <a:lnTo>
                    <a:pt x="75" y="315"/>
                  </a:lnTo>
                  <a:lnTo>
                    <a:pt x="45" y="300"/>
                  </a:lnTo>
                  <a:lnTo>
                    <a:pt x="0" y="285"/>
                  </a:lnTo>
                  <a:lnTo>
                    <a:pt x="1575" y="0"/>
                  </a:lnTo>
                  <a:lnTo>
                    <a:pt x="2235" y="48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21" name="Freeform 36"/>
            <p:cNvSpPr>
              <a:spLocks/>
            </p:cNvSpPr>
            <p:nvPr/>
          </p:nvSpPr>
          <p:spPr bwMode="auto">
            <a:xfrm>
              <a:off x="3975" y="4110"/>
              <a:ext cx="195" cy="855"/>
            </a:xfrm>
            <a:custGeom>
              <a:avLst/>
              <a:gdLst>
                <a:gd name="T0" fmla="*/ 2147483647 w 13"/>
                <a:gd name="T1" fmla="*/ 2147483647 h 57"/>
                <a:gd name="T2" fmla="*/ 2147483647 w 13"/>
                <a:gd name="T3" fmla="*/ 2147483647 h 57"/>
                <a:gd name="T4" fmla="*/ 0 w 13"/>
                <a:gd name="T5" fmla="*/ 0 h 57"/>
                <a:gd name="T6" fmla="*/ 0 60000 65536"/>
                <a:gd name="T7" fmla="*/ 0 60000 65536"/>
                <a:gd name="T8" fmla="*/ 0 60000 65536"/>
                <a:gd name="T9" fmla="*/ 0 w 13"/>
                <a:gd name="T10" fmla="*/ 0 h 57"/>
                <a:gd name="T11" fmla="*/ 13 w 13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" h="57">
                  <a:moveTo>
                    <a:pt x="13" y="57"/>
                  </a:moveTo>
                  <a:lnTo>
                    <a:pt x="13" y="4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3822" name="Rectangle 35"/>
            <p:cNvSpPr>
              <a:spLocks noChangeArrowheads="1"/>
            </p:cNvSpPr>
            <p:nvPr/>
          </p:nvSpPr>
          <p:spPr bwMode="auto">
            <a:xfrm>
              <a:off x="2865" y="15"/>
              <a:ext cx="785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Хімічна та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3" name="Rectangle 34"/>
            <p:cNvSpPr>
              <a:spLocks noChangeArrowheads="1"/>
            </p:cNvSpPr>
            <p:nvPr/>
          </p:nvSpPr>
          <p:spPr bwMode="auto">
            <a:xfrm>
              <a:off x="2700" y="316"/>
              <a:ext cx="97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нафтохімічна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4" name="Rectangle 33"/>
            <p:cNvSpPr>
              <a:spLocks noChangeArrowheads="1"/>
            </p:cNvSpPr>
            <p:nvPr/>
          </p:nvSpPr>
          <p:spPr bwMode="auto">
            <a:xfrm>
              <a:off x="2625" y="615"/>
              <a:ext cx="101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промисловість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5" name="Rectangle 32"/>
            <p:cNvSpPr>
              <a:spLocks noChangeArrowheads="1"/>
            </p:cNvSpPr>
            <p:nvPr/>
          </p:nvSpPr>
          <p:spPr bwMode="auto">
            <a:xfrm>
              <a:off x="3166" y="914"/>
              <a:ext cx="36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3,0</a:t>
              </a:r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6" name="Rectangle 31"/>
            <p:cNvSpPr>
              <a:spLocks noChangeArrowheads="1"/>
            </p:cNvSpPr>
            <p:nvPr/>
          </p:nvSpPr>
          <p:spPr bwMode="auto">
            <a:xfrm>
              <a:off x="5746" y="149"/>
              <a:ext cx="64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Машино-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7" name="Rectangle 30"/>
            <p:cNvSpPr>
              <a:spLocks noChangeArrowheads="1"/>
            </p:cNvSpPr>
            <p:nvPr/>
          </p:nvSpPr>
          <p:spPr bwMode="auto">
            <a:xfrm>
              <a:off x="5654" y="451"/>
              <a:ext cx="76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будування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8" name="Rectangle 29"/>
            <p:cNvSpPr>
              <a:spLocks noChangeArrowheads="1"/>
            </p:cNvSpPr>
            <p:nvPr/>
          </p:nvSpPr>
          <p:spPr bwMode="auto">
            <a:xfrm>
              <a:off x="5955" y="750"/>
              <a:ext cx="1615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2,2%                          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29" name="Rectangle 28"/>
            <p:cNvSpPr>
              <a:spLocks noChangeArrowheads="1"/>
            </p:cNvSpPr>
            <p:nvPr/>
          </p:nvSpPr>
          <p:spPr bwMode="auto">
            <a:xfrm>
              <a:off x="7306" y="720"/>
              <a:ext cx="63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Добувна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0" name="Rectangle 27"/>
            <p:cNvSpPr>
              <a:spLocks noChangeArrowheads="1"/>
            </p:cNvSpPr>
            <p:nvPr/>
          </p:nvSpPr>
          <p:spPr bwMode="auto">
            <a:xfrm>
              <a:off x="6959" y="1021"/>
              <a:ext cx="101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промисловість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1" name="Rectangle 26"/>
            <p:cNvSpPr>
              <a:spLocks noChangeArrowheads="1"/>
            </p:cNvSpPr>
            <p:nvPr/>
          </p:nvSpPr>
          <p:spPr bwMode="auto">
            <a:xfrm>
              <a:off x="7500" y="1320"/>
              <a:ext cx="37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3,4%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2" name="Rectangle 25"/>
            <p:cNvSpPr>
              <a:spLocks noChangeArrowheads="1"/>
            </p:cNvSpPr>
            <p:nvPr/>
          </p:nvSpPr>
          <p:spPr bwMode="auto">
            <a:xfrm>
              <a:off x="7620" y="1753"/>
              <a:ext cx="73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Інші види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3" name="Rectangle 24"/>
            <p:cNvSpPr>
              <a:spLocks noChangeArrowheads="1"/>
            </p:cNvSpPr>
            <p:nvPr/>
          </p:nvSpPr>
          <p:spPr bwMode="auto">
            <a:xfrm>
              <a:off x="7454" y="2055"/>
              <a:ext cx="888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економічної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4" name="Rectangle 23"/>
            <p:cNvSpPr>
              <a:spLocks noChangeArrowheads="1"/>
            </p:cNvSpPr>
            <p:nvPr/>
          </p:nvSpPr>
          <p:spPr bwMode="auto">
            <a:xfrm>
              <a:off x="7530" y="2354"/>
              <a:ext cx="71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діяльності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5" name="Rectangle 22"/>
            <p:cNvSpPr>
              <a:spLocks noChangeArrowheads="1"/>
            </p:cNvSpPr>
            <p:nvPr/>
          </p:nvSpPr>
          <p:spPr bwMode="auto">
            <a:xfrm>
              <a:off x="7755" y="2655"/>
              <a:ext cx="46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12,5%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6" name="Rectangle 21"/>
            <p:cNvSpPr>
              <a:spLocks noChangeArrowheads="1"/>
            </p:cNvSpPr>
            <p:nvPr/>
          </p:nvSpPr>
          <p:spPr bwMode="auto">
            <a:xfrm>
              <a:off x="420" y="795"/>
              <a:ext cx="627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Харчова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7" name="Rectangle 20"/>
            <p:cNvSpPr>
              <a:spLocks noChangeArrowheads="1"/>
            </p:cNvSpPr>
            <p:nvPr/>
          </p:nvSpPr>
          <p:spPr bwMode="auto">
            <a:xfrm>
              <a:off x="89" y="1096"/>
              <a:ext cx="101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промисловість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8" name="Rectangle 19"/>
            <p:cNvSpPr>
              <a:spLocks noChangeArrowheads="1"/>
            </p:cNvSpPr>
            <p:nvPr/>
          </p:nvSpPr>
          <p:spPr bwMode="auto">
            <a:xfrm>
              <a:off x="630" y="1395"/>
              <a:ext cx="37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3,6%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39" name="Rectangle 18"/>
            <p:cNvSpPr>
              <a:spLocks noChangeArrowheads="1"/>
            </p:cNvSpPr>
            <p:nvPr/>
          </p:nvSpPr>
          <p:spPr bwMode="auto">
            <a:xfrm>
              <a:off x="105" y="1935"/>
              <a:ext cx="91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Будівництво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0" name="Rectangle 17"/>
            <p:cNvSpPr>
              <a:spLocks noChangeArrowheads="1"/>
            </p:cNvSpPr>
            <p:nvPr/>
          </p:nvSpPr>
          <p:spPr bwMode="auto">
            <a:xfrm>
              <a:off x="510" y="2234"/>
              <a:ext cx="37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4,5%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1" name="Rectangle 16"/>
            <p:cNvSpPr>
              <a:spLocks noChangeArrowheads="1"/>
            </p:cNvSpPr>
            <p:nvPr/>
          </p:nvSpPr>
          <p:spPr bwMode="auto">
            <a:xfrm>
              <a:off x="285" y="2715"/>
              <a:ext cx="549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Оптова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2" name="Rectangle 15"/>
            <p:cNvSpPr>
              <a:spLocks noChangeArrowheads="1"/>
            </p:cNvSpPr>
            <p:nvPr/>
          </p:nvSpPr>
          <p:spPr bwMode="auto">
            <a:xfrm>
              <a:off x="181" y="3059"/>
              <a:ext cx="103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торгівля 7,6%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3" name="Rectangle 14"/>
            <p:cNvSpPr>
              <a:spLocks noChangeArrowheads="1"/>
            </p:cNvSpPr>
            <p:nvPr/>
          </p:nvSpPr>
          <p:spPr bwMode="auto">
            <a:xfrm>
              <a:off x="1216" y="4411"/>
              <a:ext cx="830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Операції</a:t>
              </a:r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 </a:t>
              </a:r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 з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4" name="Rectangle 13"/>
            <p:cNvSpPr>
              <a:spLocks noChangeArrowheads="1"/>
            </p:cNvSpPr>
            <p:nvPr/>
          </p:nvSpPr>
          <p:spPr bwMode="auto">
            <a:xfrm>
              <a:off x="1140" y="4710"/>
              <a:ext cx="949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нерухомістю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5" name="Rectangle 12"/>
            <p:cNvSpPr>
              <a:spLocks noChangeArrowheads="1"/>
            </p:cNvSpPr>
            <p:nvPr/>
          </p:nvSpPr>
          <p:spPr bwMode="auto">
            <a:xfrm>
              <a:off x="1710" y="5009"/>
              <a:ext cx="37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9,1</a:t>
              </a:r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6" name="Rectangle 11"/>
            <p:cNvSpPr>
              <a:spLocks noChangeArrowheads="1"/>
            </p:cNvSpPr>
            <p:nvPr/>
          </p:nvSpPr>
          <p:spPr bwMode="auto">
            <a:xfrm>
              <a:off x="3630" y="5024"/>
              <a:ext cx="1021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Металургійна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7" name="Rectangle 10"/>
            <p:cNvSpPr>
              <a:spLocks noChangeArrowheads="1"/>
            </p:cNvSpPr>
            <p:nvPr/>
          </p:nvSpPr>
          <p:spPr bwMode="auto">
            <a:xfrm>
              <a:off x="3584" y="5325"/>
              <a:ext cx="110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промисловість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8" name="Rectangle 9"/>
            <p:cNvSpPr>
              <a:spLocks noChangeArrowheads="1"/>
            </p:cNvSpPr>
            <p:nvPr/>
          </p:nvSpPr>
          <p:spPr bwMode="auto">
            <a:xfrm>
              <a:off x="3390" y="5627"/>
              <a:ext cx="46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20,8%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49" name="Rectangle 8"/>
            <p:cNvSpPr>
              <a:spLocks noChangeArrowheads="1"/>
            </p:cNvSpPr>
            <p:nvPr/>
          </p:nvSpPr>
          <p:spPr bwMode="auto">
            <a:xfrm>
              <a:off x="7635" y="4321"/>
              <a:ext cx="766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Фінансова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50" name="Rectangle 7"/>
            <p:cNvSpPr>
              <a:spLocks noChangeArrowheads="1"/>
            </p:cNvSpPr>
            <p:nvPr/>
          </p:nvSpPr>
          <p:spPr bwMode="auto">
            <a:xfrm>
              <a:off x="7635" y="4618"/>
              <a:ext cx="753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діяльність 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51" name="Rectangle 6"/>
            <p:cNvSpPr>
              <a:spLocks noChangeArrowheads="1"/>
            </p:cNvSpPr>
            <p:nvPr/>
          </p:nvSpPr>
          <p:spPr bwMode="auto">
            <a:xfrm>
              <a:off x="7859" y="4919"/>
              <a:ext cx="961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3</a:t>
              </a:r>
              <a:r>
                <a:rPr lang="en-US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3</a:t>
              </a:r>
              <a:r>
                <a:rPr lang="uk-UA" sz="1200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,0%</a:t>
              </a:r>
              <a:endParaRPr lang="uk-UA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33852" name="Rectangle 5"/>
            <p:cNvSpPr>
              <a:spLocks noChangeArrowheads="1"/>
            </p:cNvSpPr>
            <p:nvPr/>
          </p:nvSpPr>
          <p:spPr bwMode="auto">
            <a:xfrm>
              <a:off x="75" y="75"/>
              <a:ext cx="8910" cy="658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61" name="Номер слайда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A5D82-20C9-427A-A5A1-BB663B76E810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91513" cy="1354137"/>
          </a:xfrm>
        </p:spPr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 регулювання платіжного балансу</a:t>
            </a:r>
            <a:endParaRPr lang="ru-RU" sz="4000" b="1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055813"/>
            <a:ext cx="8540750" cy="404336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девальвація національної валюти;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стимулювання експорту (в деяких випадках обмеження імпорту);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валютні обмеження;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зменшення дефіциту державного бюджету;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зміна відсоткових ставок;</a:t>
            </a:r>
          </a:p>
          <a:p>
            <a:pPr marL="514350" indent="-51435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AutoNum type="arabicPeriod"/>
            </a:pP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зміна обсягу грошової маси в обігу. </a:t>
            </a:r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8BD8-FB38-42B3-A5D6-72E1689CF846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33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1547813" y="115888"/>
            <a:ext cx="7267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 врівноваження платіжного балансу</a:t>
            </a: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250825" y="981075"/>
            <a:ext cx="88931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1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1.1) </a:t>
            </a:r>
            <a:r>
              <a:rPr lang="uk-UA" sz="20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ринкові методи</a:t>
            </a:r>
            <a:r>
              <a:rPr lang="uk-UA" sz="20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(фінансові, валютні, грошово-кредитні) передбачають зміни валютних курсів, цін, доходів, процентних ставок, грошової маси тощо:</a:t>
            </a:r>
          </a:p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1.1.1) продаж іноземних та національних цінних паперів за іноземну валюту (наприклад, розміщення облігацій державної скарбниці у центральних банках інших країн);</a:t>
            </a:r>
          </a:p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1.1.2) вплив на темп інфляції в країні через зміну процентних ставок, контроль за заробітною платою та рівнем цін;</a:t>
            </a:r>
          </a:p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1.1.3) зміни в структурі експорту (шляхом урізноманітнення товарного асортименту та перерозподілу ресурсів на користь продукції, конкурентоспроможної на світовому ринку);</a:t>
            </a:r>
          </a:p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1.1.4) зміни валютного курсу (зниження курсу національної валюти сприяє здешевленню вітчизняної продукції на міжнародних ринках і подорожчанню імпортних товарів; тому девальвація призводить до розширення експорту та скорочення імпорту);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.1.5) використання країною своїх золотовалютних резервів (у певних межах, щоб не призвести до їх вичерпання та негативних наслідків у макроекономічному середовищі</a:t>
            </a:r>
            <a:r>
              <a:rPr lang="uk-UA" sz="21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1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331913" y="549275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Внутрішні</a:t>
            </a:r>
            <a:endParaRPr lang="ru-RU" sz="2400" b="1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>
              <a:defRPr/>
            </a:pPr>
            <a:fld id="{4146EB3D-6151-456F-AC06-548BF0A912BC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just">
                <a:defRPr/>
              </a:pPr>
              <a:t>34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1052513"/>
            <a:ext cx="91440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1.2.) </a:t>
            </a:r>
            <a:r>
              <a:rPr lang="uk-UA" sz="20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неринкові </a:t>
            </a:r>
            <a:r>
              <a:rPr lang="uk-U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(адміністративні) методи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прямий контроль: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регламентація зовнішньоекономічних операцій за допомогою нормативних актів та органів державного контролю. </a:t>
            </a:r>
            <a:r>
              <a:rPr lang="uk-UA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вплив на потоки зовнішньої торгівлі та рух капіталу між країнами може здійснюватися за допомогою </a:t>
            </a:r>
            <a:r>
              <a:rPr lang="uk-UA" sz="20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протекціоністської політики </a:t>
            </a:r>
            <a:r>
              <a:rPr lang="uk-UA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уряду, яка включає запровадження тарифів, квот, ліцензій, субсидій тощо; обмеження на вивіз прибутків від інвестицій, заборона купівлі іноземної валюти, тощо.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1547813" y="115888"/>
            <a:ext cx="72675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Методи врівноваження платіжного балансу</a:t>
            </a:r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404938" y="450850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Внутрішні</a:t>
            </a:r>
            <a:endParaRPr lang="ru-RU" sz="2400" b="1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179388" y="3860800"/>
            <a:ext cx="896461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міждержавні (зовнішні) методи: </a:t>
            </a:r>
            <a:endParaRPr lang="uk-UA" sz="2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uk-U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2.1) позики інших країн та використання світового ринку позичкових капіталів (кредити банківських консорціумів, облігаційні позики);</a:t>
            </a:r>
          </a:p>
          <a:p>
            <a:pPr lvl="1" algn="just"/>
            <a:r>
              <a:rPr lang="uk-U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2.2) ввезення підприємницького капіталу;</a:t>
            </a:r>
          </a:p>
          <a:p>
            <a:pPr algn="just"/>
            <a:r>
              <a:rPr kumimoji="1" lang="uk-U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2.3) позики міжнародних фінансових організацій (МВФ, МБРР);</a:t>
            </a:r>
          </a:p>
          <a:p>
            <a:pPr algn="just"/>
            <a:r>
              <a:rPr kumimoji="1" lang="uk-UA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2.4) іноземна допомога (пільгові кредити, подарунки, субсидії,                                	надані іншими країнами).</a:t>
            </a:r>
            <a:endParaRPr lang="ru-RU" sz="2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179388" y="3403600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Зовнішні</a:t>
            </a:r>
            <a:endParaRPr lang="ru-RU" sz="2400" b="1" i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>
              <a:defRPr/>
            </a:pPr>
            <a:fld id="{8CC1682D-2C2F-4137-B67C-0D84BEAB155A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 algn="just">
                <a:defRPr/>
              </a:pPr>
              <a:t>35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Заходи регулювання</a:t>
            </a:r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05000"/>
            <a:ext cx="8139112" cy="4114800"/>
          </a:xfrm>
        </p:spPr>
        <p:txBody>
          <a:bodyPr/>
          <a:lstStyle/>
          <a:p>
            <a:pPr eaLnBrk="1" hangingPunct="1"/>
            <a:r>
              <a:rPr lang="uk-UA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рестрикційні</a:t>
            </a: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кредитні обмеження, у т. ч. підвищення процентних ставок, стримування зростання грошової маси;</a:t>
            </a:r>
          </a:p>
          <a:p>
            <a:pPr eaLnBrk="1" hangingPunct="1"/>
            <a:r>
              <a:rPr lang="uk-UA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експансіоністські</a:t>
            </a:r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— стимулювання експорту, девальвація.</a:t>
            </a:r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0BDD-845A-4BAE-A12E-8A85B6198AB6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36</a:t>
            </a:fld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116013" y="0"/>
            <a:ext cx="75612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Динаміка залучених та вивезених ПІІ, млрд. дол.</a:t>
            </a:r>
            <a:endParaRPr lang="ru-RU" sz="17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250825" y="620713"/>
          <a:ext cx="8353425" cy="5608320"/>
        </p:xfrm>
        <a:graphic>
          <a:graphicData uri="http://schemas.openxmlformats.org/drawingml/2006/table">
            <a:tbl>
              <a:tblPr/>
              <a:tblGrid>
                <a:gridCol w="2160588"/>
                <a:gridCol w="720725"/>
                <a:gridCol w="863600"/>
                <a:gridCol w="1152525"/>
                <a:gridCol w="936625"/>
                <a:gridCol w="1366837"/>
                <a:gridCol w="1152525"/>
              </a:tblGrid>
              <a:tr h="24288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Залучені </a:t>
                      </a:r>
                      <a:r>
                        <a:rPr kumimoji="0" 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ПІІ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Вивезені </a:t>
                      </a:r>
                      <a:r>
                        <a:rPr kumimoji="0" lang="uk-UA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ПІІ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1243,7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323,3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Розвинуті країни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Європа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Франція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84,9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Німеччина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Італія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19,9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41,8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Великобританія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80,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Північна Америка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Канада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15,4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Країни, що розвиваються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Південно-Східна Європа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4,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СНД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26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14,0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Росія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12,9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3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12,8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7,8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0,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56" name="Rectangle 144"/>
          <p:cNvSpPr>
            <a:spLocks noChangeArrowheads="1"/>
          </p:cNvSpPr>
          <p:nvPr/>
        </p:nvSpPr>
        <p:spPr bwMode="auto">
          <a:xfrm>
            <a:off x="1547813" y="6237288"/>
            <a:ext cx="5272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Джерело: 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World Investment Report </a:t>
            </a: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– Р.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187,190</a:t>
            </a: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6C3AB-89F6-4B50-8D96-D111E2FC6212}" type="slidenum"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37</a:t>
            </a:fld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85613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uk-UA" sz="2000" b="1">
                <a:cs typeface="Times New Roman" pitchFamily="18" charset="0"/>
              </a:rPr>
              <a:t>Баланс поточних рахунків країн з найбільшим додатним сальдо, </a:t>
            </a:r>
          </a:p>
          <a:p>
            <a:pPr algn="ctr" eaLnBrk="0" hangingPunct="0"/>
            <a:r>
              <a:rPr lang="uk-UA" sz="2000" b="1">
                <a:cs typeface="Times New Roman" pitchFamily="18" charset="0"/>
              </a:rPr>
              <a:t>200</a:t>
            </a:r>
            <a:r>
              <a:rPr lang="en-US" sz="2000" b="1">
                <a:cs typeface="Times New Roman" pitchFamily="18" charset="0"/>
              </a:rPr>
              <a:t>8</a:t>
            </a:r>
            <a:r>
              <a:rPr lang="uk-UA" sz="2000" b="1">
                <a:cs typeface="Times New Roman" pitchFamily="18" charset="0"/>
              </a:rPr>
              <a:t>р., млрд. дол</a:t>
            </a:r>
            <a:r>
              <a:rPr lang="uk-UA" sz="2000">
                <a:cs typeface="Times New Roman" pitchFamily="18" charset="0"/>
              </a:rPr>
              <a:t>.</a:t>
            </a:r>
            <a:endParaRPr lang="uk-UA" sz="2000"/>
          </a:p>
        </p:txBody>
      </p:sp>
      <p:graphicFrame>
        <p:nvGraphicFramePr>
          <p:cNvPr id="30723" name="Group 3"/>
          <p:cNvGraphicFramePr>
            <a:graphicFrameLocks noGrp="1"/>
          </p:cNvGraphicFramePr>
          <p:nvPr/>
        </p:nvGraphicFramePr>
        <p:xfrm>
          <a:off x="250825" y="908050"/>
          <a:ext cx="8642350" cy="5242815"/>
        </p:xfrm>
        <a:graphic>
          <a:graphicData uri="http://schemas.openxmlformats.org/drawingml/2006/table">
            <a:tbl>
              <a:tblPr/>
              <a:tblGrid>
                <a:gridCol w="1439863"/>
                <a:gridCol w="1441450"/>
                <a:gridCol w="1439862"/>
                <a:gridCol w="1439863"/>
                <a:gridCol w="1441450"/>
                <a:gridCol w="1439862"/>
              </a:tblGrid>
              <a:tr h="3381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Країни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Товари та послуги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Чистий дохід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Чисті поточні трансферти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Сальдо балансу поточних рахунків,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2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Китай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Німеччина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1745,0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1516,9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-48,7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Японія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895,2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877,9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209,4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-29,6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Саудівська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Аравія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Норвегія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Нідерланди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638,3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Швеція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222,2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Малайзія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-7,1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Венесуела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37,4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27" name="Rectangle 91"/>
          <p:cNvSpPr>
            <a:spLocks noChangeArrowheads="1"/>
          </p:cNvSpPr>
          <p:nvPr/>
        </p:nvSpPr>
        <p:spPr bwMode="auto">
          <a:xfrm>
            <a:off x="1908175" y="6351588"/>
            <a:ext cx="635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uk-UA">
                <a:cs typeface="Times New Roman" pitchFamily="18" charset="0"/>
              </a:rPr>
              <a:t>Джерело: 20</a:t>
            </a:r>
            <a:r>
              <a:rPr lang="en-US">
                <a:cs typeface="Times New Roman" pitchFamily="18" charset="0"/>
              </a:rPr>
              <a:t>10</a:t>
            </a:r>
            <a:r>
              <a:rPr lang="uk-UA"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World Development Indicators. – P.</a:t>
            </a:r>
            <a:r>
              <a:rPr lang="uk-UA">
                <a:cs typeface="Times New Roman" pitchFamily="18" charset="0"/>
              </a:rPr>
              <a:t> 2</a:t>
            </a:r>
            <a:r>
              <a:rPr lang="en-US">
                <a:cs typeface="Times New Roman" pitchFamily="18" charset="0"/>
              </a:rPr>
              <a:t>82</a:t>
            </a:r>
            <a:r>
              <a:rPr lang="uk-UA">
                <a:cs typeface="Times New Roman" pitchFamily="18" charset="0"/>
              </a:rPr>
              <a:t>-2</a:t>
            </a:r>
            <a:r>
              <a:rPr lang="en-US">
                <a:cs typeface="Times New Roman" pitchFamily="18" charset="0"/>
              </a:rPr>
              <a:t>84</a:t>
            </a:r>
            <a:endParaRPr lang="uk-UA" sz="24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E6111-2592-40CF-860A-4CEE13FF4A94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9975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0000"/>
                </a:solidFill>
                <a:effectLst/>
              </a:rPr>
              <a:t>Класифікація статей платіжного балансу за методикою МВФ</a:t>
            </a:r>
            <a:endParaRPr lang="ru-RU" sz="28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>
                <a:solidFill>
                  <a:srgbClr val="000000"/>
                </a:solidFill>
                <a:effectLst/>
              </a:rPr>
              <a:t>А. Поточні операції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Товари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Послуги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Доходи від інвестицій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Інші послуги та доходи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Приватні односторонні перекази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Офіційні односторонні перекази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</a:t>
            </a:r>
            <a:r>
              <a:rPr lang="uk-UA" sz="2200" b="1" i="1" u="sng" smtClean="0">
                <a:solidFill>
                  <a:srgbClr val="000000"/>
                </a:solidFill>
                <a:effectLst/>
              </a:rPr>
              <a:t>Разом: А. Баланс поточних операцій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>
                <a:solidFill>
                  <a:srgbClr val="000000"/>
                </a:solidFill>
                <a:effectLst/>
              </a:rPr>
              <a:t>В. Прямі інвестиції та ін. довгостроковий капітал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Прямі інвестиції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Портфельні інвестиції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</a:rPr>
              <a:t>Інший довгостроковий капітал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</a:rPr>
              <a:t>  </a:t>
            </a:r>
            <a:r>
              <a:rPr lang="uk-UA" sz="2200" b="1" i="1" u="sng" smtClean="0">
                <a:solidFill>
                  <a:srgbClr val="000000"/>
                </a:solidFill>
                <a:effectLst/>
              </a:rPr>
              <a:t>Разом: А+В (відповідає концепції базисного балансу в США)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>
                <a:solidFill>
                  <a:srgbClr val="000000"/>
                </a:solidFill>
                <a:effectLst/>
              </a:rPr>
              <a:t>С. Короткостроковий капітал</a:t>
            </a:r>
            <a:r>
              <a:rPr lang="en-US" sz="2200" smtClean="0">
                <a:solidFill>
                  <a:srgbClr val="000000"/>
                </a:solidFill>
                <a:effectLst/>
              </a:rPr>
              <a:t>  </a:t>
            </a:r>
            <a:endParaRPr lang="en-US" sz="2200" smtClean="0">
              <a:solidFill>
                <a:srgbClr val="000000"/>
              </a:solidFill>
              <a:effectLst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4F1FC-7EA7-49A7-AB78-E082943F1A8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6000"/>
                            </p:stCondLst>
                            <p:childTnLst>
                              <p:par>
                                <p:cTn id="9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33375"/>
            <a:ext cx="8229600" cy="503238"/>
          </a:xfrm>
        </p:spPr>
        <p:txBody>
          <a:bodyPr/>
          <a:lstStyle/>
          <a:p>
            <a:pPr algn="r" eaLnBrk="1" hangingPunct="1"/>
            <a:r>
              <a:rPr lang="uk-UA" sz="1800" b="1" i="1" smtClean="0">
                <a:solidFill>
                  <a:srgbClr val="000000"/>
                </a:solidFill>
                <a:effectLst/>
              </a:rPr>
              <a:t>Продовження</a:t>
            </a:r>
            <a:r>
              <a:rPr lang="uk-UA" sz="4000" b="1" smtClean="0">
                <a:solidFill>
                  <a:srgbClr val="000000"/>
                </a:solidFill>
                <a:effectLst/>
              </a:rPr>
              <a:t> </a:t>
            </a:r>
            <a:endParaRPr lang="ru-RU" sz="4000" b="1" smtClean="0">
              <a:solidFill>
                <a:srgbClr val="000000"/>
              </a:solidFill>
              <a:effectLst/>
            </a:endParaRP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D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. Помилки та пропуски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</a:t>
            </a:r>
            <a:r>
              <a:rPr lang="uk-UA" sz="2200" b="1" i="1" u="sng" smtClean="0">
                <a:solidFill>
                  <a:srgbClr val="000000"/>
                </a:solidFill>
                <a:effectLst/>
                <a:cs typeface="Arial" charset="0"/>
              </a:rPr>
              <a:t>Разом: А+В+С+</a:t>
            </a:r>
            <a:r>
              <a:rPr lang="en-US" sz="2200" b="1" i="1" u="sng" smtClean="0">
                <a:solidFill>
                  <a:srgbClr val="000000"/>
                </a:solidFill>
                <a:effectLst/>
                <a:cs typeface="Arial" charset="0"/>
              </a:rPr>
              <a:t>D</a:t>
            </a:r>
            <a:r>
              <a:rPr lang="uk-UA" sz="2200" i="1" u="sng" smtClean="0">
                <a:solidFill>
                  <a:srgbClr val="000000"/>
                </a:solidFill>
                <a:effectLst/>
                <a:cs typeface="Arial" charset="0"/>
              </a:rPr>
              <a:t> (відповідає концепції ліквідності в США)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Е. Компенсуючі статті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Переоцінка золотовалютних резервів, розподіл та використання СДР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F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. Надзвичайне фінансування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G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. Зобов'язання, що створюють валютні резерви іноземних офіційних органів.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</a:t>
            </a:r>
            <a:r>
              <a:rPr lang="uk-UA" sz="2200" b="1" i="1" u="sng" smtClean="0">
                <a:solidFill>
                  <a:srgbClr val="000000"/>
                </a:solidFill>
                <a:effectLst/>
                <a:cs typeface="Arial" charset="0"/>
              </a:rPr>
              <a:t>Разом: А+В+С+</a:t>
            </a:r>
            <a:r>
              <a:rPr lang="en-US" sz="2200" b="1" i="1" u="sng" smtClean="0">
                <a:solidFill>
                  <a:srgbClr val="000000"/>
                </a:solidFill>
                <a:effectLst/>
                <a:cs typeface="Arial" charset="0"/>
              </a:rPr>
              <a:t>D</a:t>
            </a:r>
            <a:r>
              <a:rPr lang="uk-UA" sz="2200" b="1" i="1" u="sng" smtClean="0">
                <a:solidFill>
                  <a:srgbClr val="000000"/>
                </a:solidFill>
                <a:effectLst/>
                <a:cs typeface="Arial" charset="0"/>
              </a:rPr>
              <a:t>+Е+</a:t>
            </a:r>
            <a:r>
              <a:rPr lang="en-US" sz="2200" b="1" i="1" u="sng" smtClean="0">
                <a:solidFill>
                  <a:srgbClr val="000000"/>
                </a:solidFill>
                <a:effectLst/>
                <a:cs typeface="Arial" charset="0"/>
              </a:rPr>
              <a:t>F</a:t>
            </a:r>
            <a:r>
              <a:rPr lang="uk-UA" sz="2200" b="1" i="1" u="sng" smtClean="0">
                <a:solidFill>
                  <a:srgbClr val="000000"/>
                </a:solidFill>
                <a:effectLst/>
                <a:cs typeface="Arial" charset="0"/>
              </a:rPr>
              <a:t>+</a:t>
            </a:r>
            <a:r>
              <a:rPr lang="en-US" sz="2200" b="1" i="1" u="sng" smtClean="0">
                <a:solidFill>
                  <a:srgbClr val="000000"/>
                </a:solidFill>
                <a:effectLst/>
                <a:cs typeface="Arial" charset="0"/>
              </a:rPr>
              <a:t>G</a:t>
            </a:r>
            <a:r>
              <a:rPr lang="uk-UA" sz="2200" b="1" i="1" u="sng" smtClean="0">
                <a:solidFill>
                  <a:srgbClr val="000000"/>
                </a:solidFill>
                <a:effectLst/>
                <a:cs typeface="Arial" charset="0"/>
              </a:rPr>
              <a:t> </a:t>
            </a:r>
            <a:r>
              <a:rPr lang="uk-UA" sz="2200" i="1" u="sng" smtClean="0">
                <a:solidFill>
                  <a:srgbClr val="000000"/>
                </a:solidFill>
                <a:effectLst/>
                <a:cs typeface="Arial" charset="0"/>
              </a:rPr>
              <a:t>(відповідає концепції офіційних розрахунків у США)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Н. Підсумкові зміни резервів СДР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Резервна позиція в МВФ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Іноземна валюта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Інші вимоги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solidFill>
                  <a:srgbClr val="000000"/>
                </a:solidFill>
                <a:effectLst/>
                <a:cs typeface="Arial" charset="0"/>
              </a:rPr>
              <a:t>    </a:t>
            </a:r>
            <a:r>
              <a:rPr lang="uk-UA" sz="2200" smtClean="0">
                <a:solidFill>
                  <a:srgbClr val="000000"/>
                </a:solidFill>
                <a:effectLst/>
                <a:cs typeface="Arial" charset="0"/>
              </a:rPr>
              <a:t>Кредити МВФ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8A927-588A-4403-99FC-9F0700E20FE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571625" y="0"/>
            <a:ext cx="70104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uk-UA" sz="2400" b="1">
                <a:latin typeface="Verdana" pitchFamily="34" charset="0"/>
              </a:rPr>
              <a:t>Прибуткові (+) та витратні (-) статті балансу міжнародних рахунків</a:t>
            </a:r>
            <a:r>
              <a:rPr lang="ru-RU" sz="2400">
                <a:latin typeface="Verdana" pitchFamily="34" charset="0"/>
              </a:rPr>
              <a:t> 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406400"/>
            <a:ext cx="246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131078" name="Group 6"/>
          <p:cNvGraphicFramePr>
            <a:graphicFrameLocks noGrp="1"/>
          </p:cNvGraphicFramePr>
          <p:nvPr/>
        </p:nvGraphicFramePr>
        <p:xfrm>
          <a:off x="500063" y="785813"/>
          <a:ext cx="8135938" cy="5730240"/>
        </p:xfrm>
        <a:graphic>
          <a:graphicData uri="http://schemas.openxmlformats.org/drawingml/2006/table">
            <a:tbl>
              <a:tblPr/>
              <a:tblGrid>
                <a:gridCol w="4186238"/>
                <a:gridCol w="39497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Прибуткові статті (+) КРЕДИТ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Витратні статті (-) ДЕБЕТ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Експорт товарів та послуг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Імпорт товарів та послуг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Ввіз  капіталу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Вивіз капіталу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Приватні та державні дари із-за кордону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Дари за кордон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Транспортні послуги, що надані нерезидентам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Використання транспорту інших держав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Витрати іноземних туристів в даній країні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Витрати на туризм за рубежем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Військові витрати інших держав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Військові витрати за кордоном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Проценти та дивіденди, отримані із-за кордону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Проценти та дивіденди, що виплачуються нерезидентам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 активів даної країни нерезидентам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 іноземних активів </a:t>
                      </a:r>
                      <a:endParaRPr kumimoji="0" lang="ru-RU" sz="105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(наприклад, акцій, облігації та нерухомості)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Депозити нерезидентів в депозитних установах даної країни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Депозити в іноземних депозитних установах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 золота нерезидентам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 золота за кордоном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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Продаж національної валюти нерезидентам</a:t>
                      </a: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28600" algn="l"/>
                        </a:tabLst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Купівля іноземної валюти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3" name="Rectangle 47"/>
          <p:cNvSpPr>
            <a:spLocks noChangeArrowheads="1"/>
          </p:cNvSpPr>
          <p:nvPr/>
        </p:nvSpPr>
        <p:spPr bwMode="auto">
          <a:xfrm>
            <a:off x="0" y="6178550"/>
            <a:ext cx="246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E0F67-11C6-4E6F-826E-CD1080FE623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Основні принципи побудови платіжного балансу</a:t>
            </a:r>
            <a:endParaRPr lang="ru-RU" sz="4000" b="1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2133600"/>
            <a:ext cx="8229600" cy="416560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подвійного запису;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економічна територія;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резиденти й нерезиденти;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ринкова ціна;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 реєстрації;</a:t>
            </a:r>
          </a:p>
          <a:p>
            <a:pPr eaLnBrk="1" hangingPunct="1"/>
            <a:r>
              <a:rPr lang="uk-UA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розрахункова одиниця. </a:t>
            </a:r>
            <a:endParaRPr lang="ru-RU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59514-ED79-44E6-AEF0-6509E00F76D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7"/>
          <p:cNvSpPr>
            <a:spLocks noGrp="1"/>
          </p:cNvSpPr>
          <p:nvPr>
            <p:ph type="title"/>
          </p:nvPr>
        </p:nvSpPr>
        <p:spPr>
          <a:xfrm>
            <a:off x="214313" y="-214313"/>
            <a:ext cx="8510587" cy="1325563"/>
          </a:xfrm>
        </p:spPr>
        <p:txBody>
          <a:bodyPr/>
          <a:lstStyle/>
          <a:p>
            <a:r>
              <a:rPr lang="uk-UA" sz="2800" b="1" smtClean="0">
                <a:solidFill>
                  <a:srgbClr val="000000"/>
                </a:solidFill>
                <a:effectLst/>
              </a:rPr>
              <a:t>Основні принципи побудови платіжного балансу</a:t>
            </a:r>
            <a:endParaRPr lang="ru-RU" sz="28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540750" cy="4422775"/>
          </a:xfrm>
        </p:spPr>
        <p:txBody>
          <a:bodyPr/>
          <a:lstStyle/>
          <a:p>
            <a:pPr algn="just"/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подвійного запису:</a:t>
            </a:r>
            <a:r>
              <a:rPr lang="ru-RU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ПБ  базується на принципах бухгалтерського  обліку: кожна  економічна  операція  має подвійний запис – за кредитом  однієї статті  та дебетом іншої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Економічна територія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це географічна  територія, що знаходиться  під  юрисдикцією  уряду  даної  країни, у межах якої робоча сила, товари та капітал  можуть  вільно  переміщуватись.</a:t>
            </a:r>
          </a:p>
          <a:p>
            <a:pPr algn="just"/>
            <a:r>
              <a:rPr lang="uk-UA" sz="2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Економічна територія 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  обов’язково     збігається з кордонами, які визначені   політично, вона складається  з  території, що адмініструється   урядом  конкретної   країни.</a:t>
            </a:r>
          </a:p>
          <a:p>
            <a:pPr algn="just"/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Резиденти й нерезиденти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резидент -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економічний суб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єкт, що проживає на території  даної  країни  більше року, має центр економічного  інтересу, тобто  здійснює  господарську  діяльність  і економічні  операції та має намір їх продовжувати. </a:t>
            </a:r>
          </a:p>
          <a:p>
            <a:pPr algn="just"/>
            <a:r>
              <a:rPr lang="uk-UA" sz="20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Нерезидент-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юридична особа, яка здійснює економічну діяльність в одній країні, але зареєстрована в іншій або фізична особа, яка здійснює економічну діяльність  в  одній країні, але постійно проживає в іншій. </a:t>
            </a:r>
          </a:p>
          <a:p>
            <a:pPr algn="just"/>
            <a:endParaRPr lang="uk-UA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C779B-E0EF-43E6-AA70-51AB57975DA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Основні принципи побудови платіжного балансу</a:t>
            </a:r>
            <a:endParaRPr lang="ru-RU" sz="36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Ринкова ціна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uk-UA" sz="14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СУМА ГРОШЕЙ, ЗАПЛАЧЕНИХ ЗА ТОВАР;  ДЛЯ ВАРТІСНОГО  ВИМІРУ  ОПЕРАЦІЙ  ПЛАТІЖНОГО БАЛАНСУ ВИКОРИСТОВУЮТЬСЯ  СВІТОВІ  ЦІНИ  АБО  ВНУТРІШНІ  ЦІНИ ВИРОБНИКІВ (ЕКСПОРТ) ЧИ ОПТОВІ  ЦІНИ (ІМПОРТ).</a:t>
            </a:r>
            <a:endParaRPr lang="uk-UA" sz="16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Час реєстрац</a:t>
            </a:r>
            <a:r>
              <a:rPr lang="uk-UA" sz="2000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ії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:один і той же час запису в кредиті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дебеті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 здійсненні угоди.</a:t>
            </a:r>
          </a:p>
          <a:p>
            <a:pPr algn="just"/>
            <a:endParaRPr lang="uk-UA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Розрахункова одиниця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МВФ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рекомендує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складати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платіжний баланс у національній грошовій одиниці, а згодом перераховувати отримані показники в розрахункову одиницю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долар США за вільним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ринковим </a:t>
            </a:r>
            <a:r>
              <a:rPr lang="en-US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курсом.</a:t>
            </a:r>
          </a:p>
          <a:p>
            <a:pPr algn="just"/>
            <a:endParaRPr lang="uk-UA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u="sng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Чисті помилки та упущення</a:t>
            </a:r>
            <a:r>
              <a:rPr lang="uk-UA" sz="2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різниця між сумою за усіма кредитовими записами та сумою за усіма дебетовими записами, що відображає часові та вартісні розбіжності. </a:t>
            </a:r>
            <a:r>
              <a:rPr lang="uk-UA" sz="2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21D82-9663-497F-94B6-797CE38F53DF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3558</TotalTime>
  <Words>3886</Words>
  <Application>Microsoft Office PowerPoint</Application>
  <PresentationFormat>Экран (4:3)</PresentationFormat>
  <Paragraphs>1124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Arial</vt:lpstr>
      <vt:lpstr>Wingdings</vt:lpstr>
      <vt:lpstr>Calibri</vt:lpstr>
      <vt:lpstr>Times New Roman</vt:lpstr>
      <vt:lpstr>Verdana</vt:lpstr>
      <vt:lpstr>Symbol</vt:lpstr>
      <vt:lpstr>Облака</vt:lpstr>
      <vt:lpstr>Платіжний баланс</vt:lpstr>
      <vt:lpstr>Слайд 2</vt:lpstr>
      <vt:lpstr>Особливості методології складання платіжного балансу </vt:lpstr>
      <vt:lpstr>Класифікація статей платіжного балансу за методикою МВФ</vt:lpstr>
      <vt:lpstr>Продовження </vt:lpstr>
      <vt:lpstr>Слайд 6</vt:lpstr>
      <vt:lpstr>Основні принципи побудови платіжного балансу</vt:lpstr>
      <vt:lpstr>Основні принципи побудови платіжного балансу</vt:lpstr>
      <vt:lpstr>Основні принципи побудови платіжного балансу</vt:lpstr>
      <vt:lpstr>Типи операцій платіжного балансу</vt:lpstr>
      <vt:lpstr>Слайд 11</vt:lpstr>
      <vt:lpstr>Структура   рахунку поточних операцій</vt:lpstr>
      <vt:lpstr> Особливості  рахунку  поточних операцій</vt:lpstr>
      <vt:lpstr>Баланс поточних рахунків країн з найбільшим додатним сальдо, 2010р., млрд. дол. </vt:lpstr>
      <vt:lpstr>Слайд 15</vt:lpstr>
      <vt:lpstr>РАХУНОК ОПЕРАЦІЙ З КАПІТАЛОМ і ФІНАНСОВИХ ОПЕРАЦІЙ</vt:lpstr>
      <vt:lpstr>Слайд 17</vt:lpstr>
      <vt:lpstr>15 країн з найбільшими резервами у 2010 році</vt:lpstr>
      <vt:lpstr>3.Рівновага платіжного балансу</vt:lpstr>
      <vt:lpstr>Слайд 20</vt:lpstr>
      <vt:lpstr>Рівновага платіжного балансу</vt:lpstr>
      <vt:lpstr>Слайд 22</vt:lpstr>
      <vt:lpstr>Використання даних платіжного балансу</vt:lpstr>
      <vt:lpstr>Фактори впливу на платіжний баланс </vt:lpstr>
      <vt:lpstr>Економічні фактори впливу на платіжний баланс  </vt:lpstr>
      <vt:lpstr>Вплив економічних факторів на платіжний баланс</vt:lpstr>
      <vt:lpstr>Слайд 27</vt:lpstr>
      <vt:lpstr>Динаміка платіжного балансу України  млн.дол. США </vt:lpstr>
      <vt:lpstr>Продовження (млн.дол.США) </vt:lpstr>
      <vt:lpstr>Продовження (млн. дол. США)</vt:lpstr>
      <vt:lpstr>Слайд 31</vt:lpstr>
      <vt:lpstr>Слайд 32</vt:lpstr>
      <vt:lpstr>Методи регулювання платіжного балансу</vt:lpstr>
      <vt:lpstr>Слайд 34</vt:lpstr>
      <vt:lpstr>Слайд 35</vt:lpstr>
      <vt:lpstr>Заходи регулювання</vt:lpstr>
      <vt:lpstr>Слайд 37</vt:lpstr>
      <vt:lpstr>Слайд 38</vt:lpstr>
    </vt:vector>
  </TitlesOfParts>
  <Company>KNEU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Платіжний баланс та макроекономічна рівновага</dc:title>
  <dc:creator>Buch1</dc:creator>
  <cp:lastModifiedBy>HP</cp:lastModifiedBy>
  <cp:revision>459</cp:revision>
  <dcterms:created xsi:type="dcterms:W3CDTF">2006-12-06T08:05:13Z</dcterms:created>
  <dcterms:modified xsi:type="dcterms:W3CDTF">2012-04-02T06:45:59Z</dcterms:modified>
</cp:coreProperties>
</file>