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D34A4-E0DD-4957-A396-2BBBBFF60BE7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AC8794-28F3-43D1-934D-C5BD7A00E4FA}">
      <dgm:prSet phldrT="[Текст]"/>
      <dgm:spPr/>
      <dgm:t>
        <a:bodyPr/>
        <a:lstStyle/>
        <a:p>
          <a:r>
            <a:rPr lang="uk-UA" noProof="0" dirty="0" smtClean="0"/>
            <a:t>Валютний контроль</a:t>
          </a:r>
          <a:endParaRPr lang="uk-UA" noProof="0" dirty="0"/>
        </a:p>
      </dgm:t>
    </dgm:pt>
    <dgm:pt modelId="{F3714015-7888-43BD-9060-0D2EDEC869F0}" type="parTrans" cxnId="{335CEB4E-0B59-48BE-97A0-25243B4D435E}">
      <dgm:prSet/>
      <dgm:spPr/>
      <dgm:t>
        <a:bodyPr/>
        <a:lstStyle/>
        <a:p>
          <a:endParaRPr lang="ru-RU"/>
        </a:p>
      </dgm:t>
    </dgm:pt>
    <dgm:pt modelId="{07B16171-E70F-4181-B122-ABF27AAF87FF}" type="sibTrans" cxnId="{335CEB4E-0B59-48BE-97A0-25243B4D435E}">
      <dgm:prSet/>
      <dgm:spPr/>
      <dgm:t>
        <a:bodyPr/>
        <a:lstStyle/>
        <a:p>
          <a:endParaRPr lang="ru-RU"/>
        </a:p>
      </dgm:t>
    </dgm:pt>
    <dgm:pt modelId="{45FDA7A2-903E-4DC1-9A47-B55CE0749EEB}">
      <dgm:prSet phldrT="[Текст]"/>
      <dgm:spPr/>
      <dgm:t>
        <a:bodyPr/>
        <a:lstStyle/>
        <a:p>
          <a:r>
            <a:rPr lang="uk-UA" noProof="0" dirty="0" smtClean="0"/>
            <a:t>Валютні обмеження</a:t>
          </a:r>
          <a:endParaRPr lang="uk-UA" noProof="0" dirty="0"/>
        </a:p>
      </dgm:t>
    </dgm:pt>
    <dgm:pt modelId="{718FFB5A-7E55-4E5C-BACD-D242C5864E23}" type="parTrans" cxnId="{AE79FA59-31C8-48D1-A08D-38493EA1214E}">
      <dgm:prSet/>
      <dgm:spPr/>
      <dgm:t>
        <a:bodyPr/>
        <a:lstStyle/>
        <a:p>
          <a:endParaRPr lang="ru-RU"/>
        </a:p>
      </dgm:t>
    </dgm:pt>
    <dgm:pt modelId="{C5F48331-6CA5-47C5-A216-07B43AE6EA76}" type="sibTrans" cxnId="{AE79FA59-31C8-48D1-A08D-38493EA1214E}">
      <dgm:prSet/>
      <dgm:spPr/>
      <dgm:t>
        <a:bodyPr/>
        <a:lstStyle/>
        <a:p>
          <a:endParaRPr lang="ru-RU"/>
        </a:p>
      </dgm:t>
    </dgm:pt>
    <dgm:pt modelId="{C70265DB-99E1-4040-8BFA-A4860BF09513}">
      <dgm:prSet phldrT="[Текст]"/>
      <dgm:spPr/>
      <dgm:t>
        <a:bodyPr/>
        <a:lstStyle/>
        <a:p>
          <a:r>
            <a:rPr lang="ru-RU"/>
            <a:t>Валютна блокада</a:t>
          </a:r>
        </a:p>
      </dgm:t>
    </dgm:pt>
    <dgm:pt modelId="{775839C4-D431-4D62-A30B-16F7E669F1F4}" type="parTrans" cxnId="{6D744EC2-23A1-4A99-BB81-1A66ECFB6CFC}">
      <dgm:prSet/>
      <dgm:spPr/>
      <dgm:t>
        <a:bodyPr/>
        <a:lstStyle/>
        <a:p>
          <a:endParaRPr lang="ru-RU"/>
        </a:p>
      </dgm:t>
    </dgm:pt>
    <dgm:pt modelId="{AC7AAC37-310B-45D4-AD21-381E2C08472B}" type="sibTrans" cxnId="{6D744EC2-23A1-4A99-BB81-1A66ECFB6CFC}">
      <dgm:prSet/>
      <dgm:spPr/>
      <dgm:t>
        <a:bodyPr/>
        <a:lstStyle/>
        <a:p>
          <a:endParaRPr lang="ru-RU"/>
        </a:p>
      </dgm:t>
    </dgm:pt>
    <dgm:pt modelId="{7289889C-124C-4A8D-8F0E-0E2062B7E370}">
      <dgm:prSet phldrT="[Текст]"/>
      <dgm:spPr/>
      <dgm:t>
        <a:bodyPr/>
        <a:lstStyle/>
        <a:p>
          <a:r>
            <a:rPr lang="uk-UA" b="1" noProof="0" dirty="0" smtClean="0">
              <a:latin typeface="Times New Roman" pitchFamily="18" charset="0"/>
              <a:cs typeface="Times New Roman" pitchFamily="18" charset="0"/>
            </a:rPr>
            <a:t>Валютне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b="1" noProof="0" dirty="0" smtClean="0">
              <a:latin typeface="Times New Roman" pitchFamily="18" charset="0"/>
              <a:cs typeface="Times New Roman" pitchFamily="18" charset="0"/>
            </a:rPr>
            <a:t>регулювання</a:t>
          </a:r>
          <a:endParaRPr lang="uk-UA" b="1" noProof="0" dirty="0">
            <a:latin typeface="Times New Roman" pitchFamily="18" charset="0"/>
            <a:cs typeface="Times New Roman" pitchFamily="18" charset="0"/>
          </a:endParaRPr>
        </a:p>
      </dgm:t>
    </dgm:pt>
    <dgm:pt modelId="{203F57EA-9818-4053-BFF2-3D8EEA572D3E}" type="parTrans" cxnId="{9F7565DD-5A9C-4E58-8AB6-723253C0DC1A}">
      <dgm:prSet/>
      <dgm:spPr/>
      <dgm:t>
        <a:bodyPr/>
        <a:lstStyle/>
        <a:p>
          <a:endParaRPr lang="ru-RU"/>
        </a:p>
      </dgm:t>
    </dgm:pt>
    <dgm:pt modelId="{DD168889-6392-42A9-B684-66E9FC0102B8}" type="sibTrans" cxnId="{9F7565DD-5A9C-4E58-8AB6-723253C0DC1A}">
      <dgm:prSet/>
      <dgm:spPr/>
      <dgm:t>
        <a:bodyPr/>
        <a:lstStyle/>
        <a:p>
          <a:endParaRPr lang="ru-RU"/>
        </a:p>
      </dgm:t>
    </dgm:pt>
    <dgm:pt modelId="{F018A59D-475F-474D-BB20-07EE71C5CD11}" type="pres">
      <dgm:prSet presAssocID="{523D34A4-E0DD-4957-A396-2BBBBFF60BE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22BEF2-FE41-44F9-A319-F28C6B353C96}" type="pres">
      <dgm:prSet presAssocID="{523D34A4-E0DD-4957-A396-2BBBBFF60BE7}" presName="ellipse" presStyleLbl="trBgShp" presStyleIdx="0" presStyleCnt="1" custScaleX="167750"/>
      <dgm:spPr/>
    </dgm:pt>
    <dgm:pt modelId="{D8277D6A-EDBE-47F5-9449-63078808979F}" type="pres">
      <dgm:prSet presAssocID="{523D34A4-E0DD-4957-A396-2BBBBFF60BE7}" presName="arrow1" presStyleLbl="fgShp" presStyleIdx="0" presStyleCnt="1"/>
      <dgm:spPr/>
    </dgm:pt>
    <dgm:pt modelId="{518E4C81-EDAB-41C6-A164-206336F23488}" type="pres">
      <dgm:prSet presAssocID="{523D34A4-E0DD-4957-A396-2BBBBFF60BE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C7232-FD05-45D8-8C71-4560C08FFC7A}" type="pres">
      <dgm:prSet presAssocID="{45FDA7A2-903E-4DC1-9A47-B55CE0749EEB}" presName="item1" presStyleLbl="node1" presStyleIdx="0" presStyleCnt="3" custScaleX="123109" custScaleY="126719" custLinFactNeighborX="11111" custLinFactNeighborY="16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95A76-FB64-48A4-8129-C20CEB4E88DF}" type="pres">
      <dgm:prSet presAssocID="{C70265DB-99E1-4040-8BFA-A4860BF09513}" presName="item2" presStyleLbl="node1" presStyleIdx="1" presStyleCnt="3" custScaleX="133774" custScaleY="120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147B8-4C65-401A-B2E2-055A9BCFE7B0}" type="pres">
      <dgm:prSet presAssocID="{7289889C-124C-4A8D-8F0E-0E2062B7E370}" presName="item3" presStyleLbl="node1" presStyleIdx="2" presStyleCnt="3" custScaleX="125775" custScaleY="120316" custLinFactNeighborX="21776" custLinFactNeighborY="-4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9EA1-B097-45E2-B092-499C092FE4B1}" type="pres">
      <dgm:prSet presAssocID="{523D34A4-E0DD-4957-A396-2BBBBFF60BE7}" presName="funnel" presStyleLbl="trAlignAcc1" presStyleIdx="0" presStyleCnt="1" custScaleX="164569" custLinFactNeighborY="-2367"/>
      <dgm:spPr/>
    </dgm:pt>
  </dgm:ptLst>
  <dgm:cxnLst>
    <dgm:cxn modelId="{AE79FA59-31C8-48D1-A08D-38493EA1214E}" srcId="{523D34A4-E0DD-4957-A396-2BBBBFF60BE7}" destId="{45FDA7A2-903E-4DC1-9A47-B55CE0749EEB}" srcOrd="1" destOrd="0" parTransId="{718FFB5A-7E55-4E5C-BACD-D242C5864E23}" sibTransId="{C5F48331-6CA5-47C5-A216-07B43AE6EA76}"/>
    <dgm:cxn modelId="{C124BA79-C407-43DE-8977-51A48491A09C}" type="presOf" srcId="{7289889C-124C-4A8D-8F0E-0E2062B7E370}" destId="{518E4C81-EDAB-41C6-A164-206336F23488}" srcOrd="0" destOrd="0" presId="urn:microsoft.com/office/officeart/2005/8/layout/funnel1"/>
    <dgm:cxn modelId="{9F7565DD-5A9C-4E58-8AB6-723253C0DC1A}" srcId="{523D34A4-E0DD-4957-A396-2BBBBFF60BE7}" destId="{7289889C-124C-4A8D-8F0E-0E2062B7E370}" srcOrd="3" destOrd="0" parTransId="{203F57EA-9818-4053-BFF2-3D8EEA572D3E}" sibTransId="{DD168889-6392-42A9-B684-66E9FC0102B8}"/>
    <dgm:cxn modelId="{C7C09CD6-E408-431C-AB0F-0047EEECB418}" type="presOf" srcId="{C70265DB-99E1-4040-8BFA-A4860BF09513}" destId="{D4FC7232-FD05-45D8-8C71-4560C08FFC7A}" srcOrd="0" destOrd="0" presId="urn:microsoft.com/office/officeart/2005/8/layout/funnel1"/>
    <dgm:cxn modelId="{42811249-95ED-4DEA-BA4E-F5324736659C}" type="presOf" srcId="{523D34A4-E0DD-4957-A396-2BBBBFF60BE7}" destId="{F018A59D-475F-474D-BB20-07EE71C5CD11}" srcOrd="0" destOrd="0" presId="urn:microsoft.com/office/officeart/2005/8/layout/funnel1"/>
    <dgm:cxn modelId="{7FC1B0A0-84D3-4AAB-8EEA-E1982C5877AD}" type="presOf" srcId="{F7AC8794-28F3-43D1-934D-C5BD7A00E4FA}" destId="{B56147B8-4C65-401A-B2E2-055A9BCFE7B0}" srcOrd="0" destOrd="0" presId="urn:microsoft.com/office/officeart/2005/8/layout/funnel1"/>
    <dgm:cxn modelId="{F77E33DF-57B3-45B4-85C6-203FABD1B429}" type="presOf" srcId="{45FDA7A2-903E-4DC1-9A47-B55CE0749EEB}" destId="{5FD95A76-FB64-48A4-8129-C20CEB4E88DF}" srcOrd="0" destOrd="0" presId="urn:microsoft.com/office/officeart/2005/8/layout/funnel1"/>
    <dgm:cxn modelId="{335CEB4E-0B59-48BE-97A0-25243B4D435E}" srcId="{523D34A4-E0DD-4957-A396-2BBBBFF60BE7}" destId="{F7AC8794-28F3-43D1-934D-C5BD7A00E4FA}" srcOrd="0" destOrd="0" parTransId="{F3714015-7888-43BD-9060-0D2EDEC869F0}" sibTransId="{07B16171-E70F-4181-B122-ABF27AAF87FF}"/>
    <dgm:cxn modelId="{6D744EC2-23A1-4A99-BB81-1A66ECFB6CFC}" srcId="{523D34A4-E0DD-4957-A396-2BBBBFF60BE7}" destId="{C70265DB-99E1-4040-8BFA-A4860BF09513}" srcOrd="2" destOrd="0" parTransId="{775839C4-D431-4D62-A30B-16F7E669F1F4}" sibTransId="{AC7AAC37-310B-45D4-AD21-381E2C08472B}"/>
    <dgm:cxn modelId="{20123629-CC63-475D-8A20-DA71BDD385A9}" type="presParOf" srcId="{F018A59D-475F-474D-BB20-07EE71C5CD11}" destId="{8722BEF2-FE41-44F9-A319-F28C6B353C96}" srcOrd="0" destOrd="0" presId="urn:microsoft.com/office/officeart/2005/8/layout/funnel1"/>
    <dgm:cxn modelId="{0ABC0A1A-7143-4F58-8E3C-10661D4A8CAC}" type="presParOf" srcId="{F018A59D-475F-474D-BB20-07EE71C5CD11}" destId="{D8277D6A-EDBE-47F5-9449-63078808979F}" srcOrd="1" destOrd="0" presId="urn:microsoft.com/office/officeart/2005/8/layout/funnel1"/>
    <dgm:cxn modelId="{F7EE6132-8443-4E90-8B45-78F54F75AABF}" type="presParOf" srcId="{F018A59D-475F-474D-BB20-07EE71C5CD11}" destId="{518E4C81-EDAB-41C6-A164-206336F23488}" srcOrd="2" destOrd="0" presId="urn:microsoft.com/office/officeart/2005/8/layout/funnel1"/>
    <dgm:cxn modelId="{6B62E539-F187-4FA4-B7D6-0BD5FD0EF779}" type="presParOf" srcId="{F018A59D-475F-474D-BB20-07EE71C5CD11}" destId="{D4FC7232-FD05-45D8-8C71-4560C08FFC7A}" srcOrd="3" destOrd="0" presId="urn:microsoft.com/office/officeart/2005/8/layout/funnel1"/>
    <dgm:cxn modelId="{F31949C7-303E-409E-9610-6D5C720C4309}" type="presParOf" srcId="{F018A59D-475F-474D-BB20-07EE71C5CD11}" destId="{5FD95A76-FB64-48A4-8129-C20CEB4E88DF}" srcOrd="4" destOrd="0" presId="urn:microsoft.com/office/officeart/2005/8/layout/funnel1"/>
    <dgm:cxn modelId="{E3652D93-A031-4F7F-B98B-2F0A2DFF7DA1}" type="presParOf" srcId="{F018A59D-475F-474D-BB20-07EE71C5CD11}" destId="{B56147B8-4C65-401A-B2E2-055A9BCFE7B0}" srcOrd="5" destOrd="0" presId="urn:microsoft.com/office/officeart/2005/8/layout/funnel1"/>
    <dgm:cxn modelId="{04C8753C-5163-4B25-BEE2-923582EC3719}" type="presParOf" srcId="{F018A59D-475F-474D-BB20-07EE71C5CD11}" destId="{99069EA1-B097-45E2-B092-499C092FE4B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46F0B-5B10-47FF-BE40-04C1F3E556C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06EFF8-7141-4DC2-9FD3-FEB64F714230}">
      <dgm:prSet phldrT="[Текст]" phldr="1"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DE1AF47-5D7B-49F8-9826-DFA24C4DAB31}" type="parTrans" cxnId="{728AD490-C7B6-4F28-9B23-75E72DB672CB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F8FF3CE-EB3B-4665-8792-C96BD6E8A126}" type="sibTrans" cxnId="{728AD490-C7B6-4F28-9B23-75E72DB672CB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834CC42A-D82B-427A-9AE5-D22160AFFD7A}">
      <dgm:prSet phldrT="[Текст]"/>
      <dgm:spPr/>
      <dgm:t>
        <a:bodyPr/>
        <a:lstStyle/>
        <a:p>
          <a:r>
            <a:rPr lang="uk-UA" noProof="0" dirty="0" smtClean="0">
              <a:latin typeface="Times New Roman" pitchFamily="18" charset="0"/>
              <a:cs typeface="Times New Roman" pitchFamily="18" charset="0"/>
            </a:rPr>
            <a:t>Валютні інтервенції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144BE77D-232E-4596-B085-FF4001DB542E}" type="parTrans" cxnId="{70CCA83F-4421-4148-819A-FDB8A977B6FA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6DC779B8-59DF-46EB-8CC9-3F9BF4354A2E}" type="sibTrans" cxnId="{70CCA83F-4421-4148-819A-FDB8A977B6FA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62D4285-7D49-4945-BA40-C08A9AD3590A}">
      <dgm:prSet phldrT="[Текст]" phldr="1"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EA5D1A9-522D-451E-864D-211176AE677E}" type="parTrans" cxnId="{F70BA799-F01B-467B-AEBB-D81C3E995AE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589A80FC-2764-4F2C-8446-18B364420C54}" type="sibTrans" cxnId="{F70BA799-F01B-467B-AEBB-D81C3E995AE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FF75EB51-8511-4EB7-B4A5-7E8938C774BF}">
      <dgm:prSet phldrT="[Текст]"/>
      <dgm:spPr/>
      <dgm:t>
        <a:bodyPr/>
        <a:lstStyle/>
        <a:p>
          <a:r>
            <a:rPr lang="uk-UA" noProof="0" smtClean="0">
              <a:latin typeface="Times New Roman" pitchFamily="18" charset="0"/>
              <a:cs typeface="Times New Roman" pitchFamily="18" charset="0"/>
            </a:rPr>
            <a:t>Девізна валютна політика, девальвація та ревальвація валют</a:t>
          </a:r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7FB58BCA-27CF-4AE3-AC4E-44EFB81147BC}" type="parTrans" cxnId="{65A8F051-6A8D-4E48-AED5-816CC2537695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9B65F0ED-34B2-4B49-8A94-59C739D32E15}" type="sibTrans" cxnId="{65A8F051-6A8D-4E48-AED5-816CC2537695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A0BE461-D7CF-47F0-ADED-E25A1E4D410D}">
      <dgm:prSet phldrT="[Текст]" phldr="1"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9B7528F4-5820-4522-BF4D-153C635B8B38}" type="parTrans" cxnId="{ADEC43DD-697D-4E7F-9849-B9ED833723E5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73B5B29-BCC1-409A-9896-53E90C368C69}" type="sibTrans" cxnId="{ADEC43DD-697D-4E7F-9849-B9ED833723E5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53637EB7-2613-471F-A296-B63698EC70C4}">
      <dgm:prSet phldrT="[Текст]"/>
      <dgm:spPr/>
      <dgm:t>
        <a:bodyPr/>
        <a:lstStyle/>
        <a:p>
          <a:r>
            <a:rPr lang="uk-UA" noProof="0" smtClean="0">
              <a:latin typeface="Times New Roman" pitchFamily="18" charset="0"/>
              <a:cs typeface="Times New Roman" pitchFamily="18" charset="0"/>
            </a:rPr>
            <a:t>Дисконтна політика</a:t>
          </a:r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F07161C9-CA44-4BFF-A9E1-C7C0C9C197E9}" type="parTrans" cxnId="{1C3A3C99-2635-4929-A663-DF351B2A4959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8E74115D-D970-4A53-9E5E-E04599691D03}" type="sibTrans" cxnId="{1C3A3C99-2635-4929-A663-DF351B2A4959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8EB24B6E-2CC3-4AA5-A50A-C9336C46A3FA}">
      <dgm:prSet phldrT="[Текст]" phldr="1"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69DD12C-3A42-4230-A4E1-A8DF90167B9E}" type="parTrans" cxnId="{C65270DD-1556-4120-A0D7-C1C59B3AC033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278967F3-8FE5-42D4-8484-A1624D667267}" type="sibTrans" cxnId="{C65270DD-1556-4120-A0D7-C1C59B3AC033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5207A2C1-B426-4CF4-8FF6-C063FB41DE98}">
      <dgm:prSet phldrT="[Текст]"/>
      <dgm:spPr/>
      <dgm:t>
        <a:bodyPr/>
        <a:lstStyle/>
        <a:p>
          <a:r>
            <a:rPr lang="uk-UA" noProof="0" smtClean="0">
              <a:latin typeface="Times New Roman" pitchFamily="18" charset="0"/>
              <a:cs typeface="Times New Roman" pitchFamily="18" charset="0"/>
            </a:rPr>
            <a:t>Управління валютними резервами</a:t>
          </a:r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BA0FF0E-28AE-4BF7-8E27-10DB0BA6819D}" type="parTrans" cxnId="{201F1C10-3EBD-4C6C-B34E-726F1DDD33E7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1538AECF-9EA5-4063-B552-4DCC379E6E8D}" type="sibTrans" cxnId="{201F1C10-3EBD-4C6C-B34E-726F1DDD33E7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A141719-23AB-4159-B06A-64DE53444ABB}">
      <dgm:prSet phldrT="[Текст]" phldr="1"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FE8F258F-41DE-4A87-9DF3-8ED7F0978C3D}" type="parTrans" cxnId="{54D472BA-7D9C-4F20-9719-62ACA7E7ED9B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83969684-DD57-4E87-899F-9AFD095D77A1}" type="sibTrans" cxnId="{54D472BA-7D9C-4F20-9719-62ACA7E7ED9B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C31F2E00-DC4C-47DA-80C5-6637EFB714C3}">
      <dgm:prSet phldrT="[Текст]"/>
      <dgm:spPr/>
      <dgm:t>
        <a:bodyPr/>
        <a:lstStyle/>
        <a:p>
          <a:r>
            <a:rPr lang="uk-UA" noProof="0" smtClean="0">
              <a:latin typeface="Times New Roman" pitchFamily="18" charset="0"/>
              <a:cs typeface="Times New Roman" pitchFamily="18" charset="0"/>
            </a:rPr>
            <a:t>Валютні обмеження</a:t>
          </a:r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EC0820DC-D47E-461F-8228-9E1EDA00A064}" type="parTrans" cxnId="{3A96EB4E-FCA6-4B34-9C9F-AA2FE9357AB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EBB3E9C0-509C-4554-A48B-5A17E6CACF6E}" type="sibTrans" cxnId="{3A96EB4E-FCA6-4B34-9C9F-AA2FE9357AB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6045EEF8-CBE0-4ED2-9A79-4490C21AF9F6}" type="pres">
      <dgm:prSet presAssocID="{66746F0B-5B10-47FF-BE40-04C1F3E556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DF3444-E718-4CEA-9855-E8BE85D45642}" type="pres">
      <dgm:prSet presAssocID="{1E06EFF8-7141-4DC2-9FD3-FEB64F714230}" presName="composite" presStyleCnt="0"/>
      <dgm:spPr/>
    </dgm:pt>
    <dgm:pt modelId="{6D486598-7223-477A-8E64-1DE6F0867BFB}" type="pres">
      <dgm:prSet presAssocID="{1E06EFF8-7141-4DC2-9FD3-FEB64F71423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96417-39F6-4EA6-96D7-5AA37CF7D2DD}" type="pres">
      <dgm:prSet presAssocID="{1E06EFF8-7141-4DC2-9FD3-FEB64F71423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C1B26-25ED-4134-A9FB-323F70781342}" type="pres">
      <dgm:prSet presAssocID="{0F8FF3CE-EB3B-4665-8792-C96BD6E8A126}" presName="sp" presStyleCnt="0"/>
      <dgm:spPr/>
    </dgm:pt>
    <dgm:pt modelId="{90F9959A-6616-42BB-957D-78D9C63C049F}" type="pres">
      <dgm:prSet presAssocID="{462D4285-7D49-4945-BA40-C08A9AD3590A}" presName="composite" presStyleCnt="0"/>
      <dgm:spPr/>
    </dgm:pt>
    <dgm:pt modelId="{553F9AD9-18F1-4A41-A020-BD7D22F38B24}" type="pres">
      <dgm:prSet presAssocID="{462D4285-7D49-4945-BA40-C08A9AD3590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9B161-810A-423A-8A1D-C02B96E2F0F6}" type="pres">
      <dgm:prSet presAssocID="{462D4285-7D49-4945-BA40-C08A9AD3590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48642-64C2-4C4B-996D-78B2FF89F6BF}" type="pres">
      <dgm:prSet presAssocID="{589A80FC-2764-4F2C-8446-18B364420C54}" presName="sp" presStyleCnt="0"/>
      <dgm:spPr/>
    </dgm:pt>
    <dgm:pt modelId="{673F207A-F7F9-49BD-8CE6-937867D8970F}" type="pres">
      <dgm:prSet presAssocID="{BA0BE461-D7CF-47F0-ADED-E25A1E4D410D}" presName="composite" presStyleCnt="0"/>
      <dgm:spPr/>
    </dgm:pt>
    <dgm:pt modelId="{FF8CBEA6-DC89-47F0-B67E-BEF4912856E4}" type="pres">
      <dgm:prSet presAssocID="{BA0BE461-D7CF-47F0-ADED-E25A1E4D410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431ED-0E86-49CB-AD08-102BC5CDDF04}" type="pres">
      <dgm:prSet presAssocID="{BA0BE461-D7CF-47F0-ADED-E25A1E4D410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5611C-97BF-4E54-8892-3CF62CB139E5}" type="pres">
      <dgm:prSet presAssocID="{B73B5B29-BCC1-409A-9896-53E90C368C69}" presName="sp" presStyleCnt="0"/>
      <dgm:spPr/>
    </dgm:pt>
    <dgm:pt modelId="{EE33A09E-0648-459D-BCBA-8748F9F6116B}" type="pres">
      <dgm:prSet presAssocID="{8EB24B6E-2CC3-4AA5-A50A-C9336C46A3FA}" presName="composite" presStyleCnt="0"/>
      <dgm:spPr/>
    </dgm:pt>
    <dgm:pt modelId="{5E18ECF9-5539-41E2-B1E9-F3FEAF2E8A38}" type="pres">
      <dgm:prSet presAssocID="{8EB24B6E-2CC3-4AA5-A50A-C9336C46A3F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C8497-FFE9-4742-A1A4-DE782A1B421C}" type="pres">
      <dgm:prSet presAssocID="{8EB24B6E-2CC3-4AA5-A50A-C9336C46A3F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61466-B5F1-485A-AFD2-3019EA91D803}" type="pres">
      <dgm:prSet presAssocID="{278967F3-8FE5-42D4-8484-A1624D667267}" presName="sp" presStyleCnt="0"/>
      <dgm:spPr/>
    </dgm:pt>
    <dgm:pt modelId="{4D85A07B-5563-4D3F-A576-1FEA495A63AA}" type="pres">
      <dgm:prSet presAssocID="{BA141719-23AB-4159-B06A-64DE53444ABB}" presName="composite" presStyleCnt="0"/>
      <dgm:spPr/>
    </dgm:pt>
    <dgm:pt modelId="{30322E6E-25B5-4DE7-BB23-675FDA134133}" type="pres">
      <dgm:prSet presAssocID="{BA141719-23AB-4159-B06A-64DE53444AB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FDCAE-E54E-42DB-9EEA-6BE3051D6031}" type="pres">
      <dgm:prSet presAssocID="{BA141719-23AB-4159-B06A-64DE53444ABB}" presName="descendantText" presStyleLbl="alignAcc1" presStyleIdx="4" presStyleCnt="5" custLinFactNeighborX="0" custLinFactNeighborY="-1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FC0D48-D555-4E3B-9A1A-2313811E41A3}" type="presOf" srcId="{1E06EFF8-7141-4DC2-9FD3-FEB64F714230}" destId="{6D486598-7223-477A-8E64-1DE6F0867BFB}" srcOrd="0" destOrd="0" presId="urn:microsoft.com/office/officeart/2005/8/layout/chevron2"/>
    <dgm:cxn modelId="{0C65D0B3-24DA-49E7-B793-B43E7F7C7404}" type="presOf" srcId="{834CC42A-D82B-427A-9AE5-D22160AFFD7A}" destId="{80896417-39F6-4EA6-96D7-5AA37CF7D2DD}" srcOrd="0" destOrd="0" presId="urn:microsoft.com/office/officeart/2005/8/layout/chevron2"/>
    <dgm:cxn modelId="{54D472BA-7D9C-4F20-9719-62ACA7E7ED9B}" srcId="{66746F0B-5B10-47FF-BE40-04C1F3E556C9}" destId="{BA141719-23AB-4159-B06A-64DE53444ABB}" srcOrd="4" destOrd="0" parTransId="{FE8F258F-41DE-4A87-9DF3-8ED7F0978C3D}" sibTransId="{83969684-DD57-4E87-899F-9AFD095D77A1}"/>
    <dgm:cxn modelId="{50FA401A-C7B4-419A-8B50-DE18B302C28A}" type="presOf" srcId="{C31F2E00-DC4C-47DA-80C5-6637EFB714C3}" destId="{614FDCAE-E54E-42DB-9EEA-6BE3051D6031}" srcOrd="0" destOrd="0" presId="urn:microsoft.com/office/officeart/2005/8/layout/chevron2"/>
    <dgm:cxn modelId="{728AD490-C7B6-4F28-9B23-75E72DB672CB}" srcId="{66746F0B-5B10-47FF-BE40-04C1F3E556C9}" destId="{1E06EFF8-7141-4DC2-9FD3-FEB64F714230}" srcOrd="0" destOrd="0" parTransId="{BDE1AF47-5D7B-49F8-9826-DFA24C4DAB31}" sibTransId="{0F8FF3CE-EB3B-4665-8792-C96BD6E8A126}"/>
    <dgm:cxn modelId="{201F1C10-3EBD-4C6C-B34E-726F1DDD33E7}" srcId="{8EB24B6E-2CC3-4AA5-A50A-C9336C46A3FA}" destId="{5207A2C1-B426-4CF4-8FF6-C063FB41DE98}" srcOrd="0" destOrd="0" parTransId="{0BA0FF0E-28AE-4BF7-8E27-10DB0BA6819D}" sibTransId="{1538AECF-9EA5-4063-B552-4DCC379E6E8D}"/>
    <dgm:cxn modelId="{4675FDA1-4810-4279-A30E-E5B9A0BE0DA2}" type="presOf" srcId="{BA141719-23AB-4159-B06A-64DE53444ABB}" destId="{30322E6E-25B5-4DE7-BB23-675FDA134133}" srcOrd="0" destOrd="0" presId="urn:microsoft.com/office/officeart/2005/8/layout/chevron2"/>
    <dgm:cxn modelId="{CD08A519-D448-4960-A77E-F6F04BEBA90F}" type="presOf" srcId="{66746F0B-5B10-47FF-BE40-04C1F3E556C9}" destId="{6045EEF8-CBE0-4ED2-9A79-4490C21AF9F6}" srcOrd="0" destOrd="0" presId="urn:microsoft.com/office/officeart/2005/8/layout/chevron2"/>
    <dgm:cxn modelId="{EFD95F21-86AC-493B-8972-83198720A5B9}" type="presOf" srcId="{5207A2C1-B426-4CF4-8FF6-C063FB41DE98}" destId="{389C8497-FFE9-4742-A1A4-DE782A1B421C}" srcOrd="0" destOrd="0" presId="urn:microsoft.com/office/officeart/2005/8/layout/chevron2"/>
    <dgm:cxn modelId="{0B463708-25A3-45D8-8730-3F118A776D59}" type="presOf" srcId="{53637EB7-2613-471F-A296-B63698EC70C4}" destId="{8D1431ED-0E86-49CB-AD08-102BC5CDDF04}" srcOrd="0" destOrd="0" presId="urn:microsoft.com/office/officeart/2005/8/layout/chevron2"/>
    <dgm:cxn modelId="{F70BA799-F01B-467B-AEBB-D81C3E995AE4}" srcId="{66746F0B-5B10-47FF-BE40-04C1F3E556C9}" destId="{462D4285-7D49-4945-BA40-C08A9AD3590A}" srcOrd="1" destOrd="0" parTransId="{4EA5D1A9-522D-451E-864D-211176AE677E}" sibTransId="{589A80FC-2764-4F2C-8446-18B364420C54}"/>
    <dgm:cxn modelId="{65A8F051-6A8D-4E48-AED5-816CC2537695}" srcId="{462D4285-7D49-4945-BA40-C08A9AD3590A}" destId="{FF75EB51-8511-4EB7-B4A5-7E8938C774BF}" srcOrd="0" destOrd="0" parTransId="{7FB58BCA-27CF-4AE3-AC4E-44EFB81147BC}" sibTransId="{9B65F0ED-34B2-4B49-8A94-59C739D32E15}"/>
    <dgm:cxn modelId="{FB4C80AB-5FEA-48AE-9F01-47834E364908}" type="presOf" srcId="{FF75EB51-8511-4EB7-B4A5-7E8938C774BF}" destId="{FBD9B161-810A-423A-8A1D-C02B96E2F0F6}" srcOrd="0" destOrd="0" presId="urn:microsoft.com/office/officeart/2005/8/layout/chevron2"/>
    <dgm:cxn modelId="{3A96EB4E-FCA6-4B34-9C9F-AA2FE9357AB4}" srcId="{BA141719-23AB-4159-B06A-64DE53444ABB}" destId="{C31F2E00-DC4C-47DA-80C5-6637EFB714C3}" srcOrd="0" destOrd="0" parTransId="{EC0820DC-D47E-461F-8228-9E1EDA00A064}" sibTransId="{EBB3E9C0-509C-4554-A48B-5A17E6CACF6E}"/>
    <dgm:cxn modelId="{4F47CFFF-A2C3-43B9-A1F4-451406EF8BF6}" type="presOf" srcId="{BA0BE461-D7CF-47F0-ADED-E25A1E4D410D}" destId="{FF8CBEA6-DC89-47F0-B67E-BEF4912856E4}" srcOrd="0" destOrd="0" presId="urn:microsoft.com/office/officeart/2005/8/layout/chevron2"/>
    <dgm:cxn modelId="{1C3A3C99-2635-4929-A663-DF351B2A4959}" srcId="{BA0BE461-D7CF-47F0-ADED-E25A1E4D410D}" destId="{53637EB7-2613-471F-A296-B63698EC70C4}" srcOrd="0" destOrd="0" parTransId="{F07161C9-CA44-4BFF-A9E1-C7C0C9C197E9}" sibTransId="{8E74115D-D970-4A53-9E5E-E04599691D03}"/>
    <dgm:cxn modelId="{90FFB164-942F-4233-B38B-562524B69493}" type="presOf" srcId="{462D4285-7D49-4945-BA40-C08A9AD3590A}" destId="{553F9AD9-18F1-4A41-A020-BD7D22F38B24}" srcOrd="0" destOrd="0" presId="urn:microsoft.com/office/officeart/2005/8/layout/chevron2"/>
    <dgm:cxn modelId="{FDDA3682-EE1F-4CFE-83CD-FAC81E9BC247}" type="presOf" srcId="{8EB24B6E-2CC3-4AA5-A50A-C9336C46A3FA}" destId="{5E18ECF9-5539-41E2-B1E9-F3FEAF2E8A38}" srcOrd="0" destOrd="0" presId="urn:microsoft.com/office/officeart/2005/8/layout/chevron2"/>
    <dgm:cxn modelId="{70CCA83F-4421-4148-819A-FDB8A977B6FA}" srcId="{1E06EFF8-7141-4DC2-9FD3-FEB64F714230}" destId="{834CC42A-D82B-427A-9AE5-D22160AFFD7A}" srcOrd="0" destOrd="0" parTransId="{144BE77D-232E-4596-B085-FF4001DB542E}" sibTransId="{6DC779B8-59DF-46EB-8CC9-3F9BF4354A2E}"/>
    <dgm:cxn modelId="{ADEC43DD-697D-4E7F-9849-B9ED833723E5}" srcId="{66746F0B-5B10-47FF-BE40-04C1F3E556C9}" destId="{BA0BE461-D7CF-47F0-ADED-E25A1E4D410D}" srcOrd="2" destOrd="0" parTransId="{9B7528F4-5820-4522-BF4D-153C635B8B38}" sibTransId="{B73B5B29-BCC1-409A-9896-53E90C368C69}"/>
    <dgm:cxn modelId="{C65270DD-1556-4120-A0D7-C1C59B3AC033}" srcId="{66746F0B-5B10-47FF-BE40-04C1F3E556C9}" destId="{8EB24B6E-2CC3-4AA5-A50A-C9336C46A3FA}" srcOrd="3" destOrd="0" parTransId="{369DD12C-3A42-4230-A4E1-A8DF90167B9E}" sibTransId="{278967F3-8FE5-42D4-8484-A1624D667267}"/>
    <dgm:cxn modelId="{6F35BE81-E7A3-41DD-9636-FC2EE46D3E74}" type="presParOf" srcId="{6045EEF8-CBE0-4ED2-9A79-4490C21AF9F6}" destId="{54DF3444-E718-4CEA-9855-E8BE85D45642}" srcOrd="0" destOrd="0" presId="urn:microsoft.com/office/officeart/2005/8/layout/chevron2"/>
    <dgm:cxn modelId="{4D4FBB37-906E-4002-8BB7-E35CDB9CCDF9}" type="presParOf" srcId="{54DF3444-E718-4CEA-9855-E8BE85D45642}" destId="{6D486598-7223-477A-8E64-1DE6F0867BFB}" srcOrd="0" destOrd="0" presId="urn:microsoft.com/office/officeart/2005/8/layout/chevron2"/>
    <dgm:cxn modelId="{650997E8-EDFB-4621-8DBD-3D1448CA0574}" type="presParOf" srcId="{54DF3444-E718-4CEA-9855-E8BE85D45642}" destId="{80896417-39F6-4EA6-96D7-5AA37CF7D2DD}" srcOrd="1" destOrd="0" presId="urn:microsoft.com/office/officeart/2005/8/layout/chevron2"/>
    <dgm:cxn modelId="{3D32F9FF-8832-4C68-A19F-EC83357B74A9}" type="presParOf" srcId="{6045EEF8-CBE0-4ED2-9A79-4490C21AF9F6}" destId="{A38C1B26-25ED-4134-A9FB-323F70781342}" srcOrd="1" destOrd="0" presId="urn:microsoft.com/office/officeart/2005/8/layout/chevron2"/>
    <dgm:cxn modelId="{FF624F94-6F68-4113-A0F4-17BD605FC2CE}" type="presParOf" srcId="{6045EEF8-CBE0-4ED2-9A79-4490C21AF9F6}" destId="{90F9959A-6616-42BB-957D-78D9C63C049F}" srcOrd="2" destOrd="0" presId="urn:microsoft.com/office/officeart/2005/8/layout/chevron2"/>
    <dgm:cxn modelId="{AAB62314-CB55-44D7-A10C-A50D67F74F1E}" type="presParOf" srcId="{90F9959A-6616-42BB-957D-78D9C63C049F}" destId="{553F9AD9-18F1-4A41-A020-BD7D22F38B24}" srcOrd="0" destOrd="0" presId="urn:microsoft.com/office/officeart/2005/8/layout/chevron2"/>
    <dgm:cxn modelId="{0C088B13-45D9-428A-B243-9259CDC22004}" type="presParOf" srcId="{90F9959A-6616-42BB-957D-78D9C63C049F}" destId="{FBD9B161-810A-423A-8A1D-C02B96E2F0F6}" srcOrd="1" destOrd="0" presId="urn:microsoft.com/office/officeart/2005/8/layout/chevron2"/>
    <dgm:cxn modelId="{91C1F90C-613C-48C7-AC9B-05B457F9940B}" type="presParOf" srcId="{6045EEF8-CBE0-4ED2-9A79-4490C21AF9F6}" destId="{1A248642-64C2-4C4B-996D-78B2FF89F6BF}" srcOrd="3" destOrd="0" presId="urn:microsoft.com/office/officeart/2005/8/layout/chevron2"/>
    <dgm:cxn modelId="{C99281E2-E79C-4B5E-8FA0-27740667AF2F}" type="presParOf" srcId="{6045EEF8-CBE0-4ED2-9A79-4490C21AF9F6}" destId="{673F207A-F7F9-49BD-8CE6-937867D8970F}" srcOrd="4" destOrd="0" presId="urn:microsoft.com/office/officeart/2005/8/layout/chevron2"/>
    <dgm:cxn modelId="{EACF0E34-7620-424F-B9C6-ED5E7031A1A9}" type="presParOf" srcId="{673F207A-F7F9-49BD-8CE6-937867D8970F}" destId="{FF8CBEA6-DC89-47F0-B67E-BEF4912856E4}" srcOrd="0" destOrd="0" presId="urn:microsoft.com/office/officeart/2005/8/layout/chevron2"/>
    <dgm:cxn modelId="{A9FABD89-2BCA-498F-AE62-BAA56B48768F}" type="presParOf" srcId="{673F207A-F7F9-49BD-8CE6-937867D8970F}" destId="{8D1431ED-0E86-49CB-AD08-102BC5CDDF04}" srcOrd="1" destOrd="0" presId="urn:microsoft.com/office/officeart/2005/8/layout/chevron2"/>
    <dgm:cxn modelId="{F41251D6-9D50-4B83-A83A-BED4212788AA}" type="presParOf" srcId="{6045EEF8-CBE0-4ED2-9A79-4490C21AF9F6}" destId="{E025611C-97BF-4E54-8892-3CF62CB139E5}" srcOrd="5" destOrd="0" presId="urn:microsoft.com/office/officeart/2005/8/layout/chevron2"/>
    <dgm:cxn modelId="{893BFEE0-BDFD-4B4C-BA05-D2E3DA14F23B}" type="presParOf" srcId="{6045EEF8-CBE0-4ED2-9A79-4490C21AF9F6}" destId="{EE33A09E-0648-459D-BCBA-8748F9F6116B}" srcOrd="6" destOrd="0" presId="urn:microsoft.com/office/officeart/2005/8/layout/chevron2"/>
    <dgm:cxn modelId="{9F26EF2D-D073-4FA3-9869-42B5633EDE75}" type="presParOf" srcId="{EE33A09E-0648-459D-BCBA-8748F9F6116B}" destId="{5E18ECF9-5539-41E2-B1E9-F3FEAF2E8A38}" srcOrd="0" destOrd="0" presId="urn:microsoft.com/office/officeart/2005/8/layout/chevron2"/>
    <dgm:cxn modelId="{FB5DE6F2-2DBC-46BC-8B6F-88C2DF94D74F}" type="presParOf" srcId="{EE33A09E-0648-459D-BCBA-8748F9F6116B}" destId="{389C8497-FFE9-4742-A1A4-DE782A1B421C}" srcOrd="1" destOrd="0" presId="urn:microsoft.com/office/officeart/2005/8/layout/chevron2"/>
    <dgm:cxn modelId="{8975D2CA-4982-43C3-9750-2EC95C29BF27}" type="presParOf" srcId="{6045EEF8-CBE0-4ED2-9A79-4490C21AF9F6}" destId="{81161466-B5F1-485A-AFD2-3019EA91D803}" srcOrd="7" destOrd="0" presId="urn:microsoft.com/office/officeart/2005/8/layout/chevron2"/>
    <dgm:cxn modelId="{43A5C6EC-916D-4C8F-99E0-8E1C409C6454}" type="presParOf" srcId="{6045EEF8-CBE0-4ED2-9A79-4490C21AF9F6}" destId="{4D85A07B-5563-4D3F-A576-1FEA495A63AA}" srcOrd="8" destOrd="0" presId="urn:microsoft.com/office/officeart/2005/8/layout/chevron2"/>
    <dgm:cxn modelId="{98E4B978-19E7-422C-A792-3418644DFD0A}" type="presParOf" srcId="{4D85A07B-5563-4D3F-A576-1FEA495A63AA}" destId="{30322E6E-25B5-4DE7-BB23-675FDA134133}" srcOrd="0" destOrd="0" presId="urn:microsoft.com/office/officeart/2005/8/layout/chevron2"/>
    <dgm:cxn modelId="{4C2C61A2-B4CC-4335-8226-F53E9100A8C6}" type="presParOf" srcId="{4D85A07B-5563-4D3F-A576-1FEA495A63AA}" destId="{614FDCAE-E54E-42DB-9EEA-6BE3051D60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85341A-C8B6-4D0F-BFB7-0F97282A7E4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F2E20EA-FC0D-4865-B6A5-73EA14166055}">
      <dgm:prSet phldrT="[Текст]"/>
      <dgm:spPr/>
      <dgm:t>
        <a:bodyPr/>
        <a:lstStyle/>
        <a:p>
          <a:r>
            <a:rPr lang="uk-UA" b="1" noProof="0" dirty="0" smtClean="0">
              <a:latin typeface="Times New Roman" pitchFamily="18" charset="0"/>
              <a:cs typeface="Times New Roman" pitchFamily="18" charset="0"/>
            </a:rPr>
            <a:t>Державна податкова адміністрація</a:t>
          </a:r>
          <a:endParaRPr lang="uk-UA" b="1" noProof="0" dirty="0">
            <a:latin typeface="Times New Roman" pitchFamily="18" charset="0"/>
            <a:cs typeface="Times New Roman" pitchFamily="18" charset="0"/>
          </a:endParaRPr>
        </a:p>
      </dgm:t>
    </dgm:pt>
    <dgm:pt modelId="{A9072823-6540-4D6F-8E88-2365440F2894}" type="parTrans" cxnId="{1432C2FB-D6E5-48E8-85D1-C09505AE2B64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8D3B89C-BE49-41E5-BFED-2FE9B7408289}" type="sibTrans" cxnId="{1432C2FB-D6E5-48E8-85D1-C09505AE2B64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C9192E7-B35C-4F98-AA3A-4079649D5B59}">
      <dgm:prSet phldrT="[Текст]"/>
      <dgm:spPr/>
      <dgm:t>
        <a:bodyPr/>
        <a:lstStyle/>
        <a:p>
          <a:r>
            <a:rPr lang="uk-UA" b="1" noProof="0" dirty="0" smtClean="0">
              <a:latin typeface="Times New Roman" pitchFamily="18" charset="0"/>
              <a:cs typeface="Times New Roman" pitchFamily="18" charset="0"/>
            </a:rPr>
            <a:t>Державний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b="1" noProof="0" dirty="0" smtClean="0">
              <a:latin typeface="Times New Roman" pitchFamily="18" charset="0"/>
              <a:cs typeface="Times New Roman" pitchFamily="18" charset="0"/>
            </a:rPr>
            <a:t>комітет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b="1" dirty="0">
              <a:latin typeface="Times New Roman" pitchFamily="18" charset="0"/>
              <a:cs typeface="Times New Roman" pitchFamily="18" charset="0"/>
            </a:rPr>
            <a:t>зв’язку та інформатизації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1315F6B-7AB6-4834-BD3F-10D868145B3D}" type="parTrans" cxnId="{F2A58475-C07A-4EC9-9561-0B688E99A7D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EE76102-84A7-42DD-8E3C-C04711ABE6AC}" type="sibTrans" cxnId="{F2A58475-C07A-4EC9-9561-0B688E99A7D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581A805-2924-4AD0-9883-7897ACF7F6BE}">
      <dgm:prSet phldrT="[Текст]"/>
      <dgm:spPr/>
      <dgm:t>
        <a:bodyPr/>
        <a:lstStyle/>
        <a:p>
          <a:r>
            <a:rPr lang="uk-UA" b="1" noProof="0" dirty="0" smtClean="0">
              <a:latin typeface="Times New Roman" pitchFamily="18" charset="0"/>
              <a:cs typeface="Times New Roman" pitchFamily="18" charset="0"/>
            </a:rPr>
            <a:t>Уповноважені комерційні банки</a:t>
          </a:r>
          <a:endParaRPr lang="uk-UA" b="1" noProof="0" dirty="0">
            <a:latin typeface="Times New Roman" pitchFamily="18" charset="0"/>
            <a:cs typeface="Times New Roman" pitchFamily="18" charset="0"/>
          </a:endParaRPr>
        </a:p>
      </dgm:t>
    </dgm:pt>
    <dgm:pt modelId="{55A4856C-4F8E-438A-AB3B-8C298F88CC16}" type="parTrans" cxnId="{06E9997D-8E33-4B5D-851E-24B6306D0E1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8B85B0C-68E5-4503-8B08-C6DAFCC75882}" type="sibTrans" cxnId="{06E9997D-8E33-4B5D-851E-24B6306D0E1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A107D74-EEDB-4330-AD69-1789E8D0ACEE}">
      <dgm:prSet/>
      <dgm:spPr/>
      <dgm:t>
        <a:bodyPr/>
        <a:lstStyle/>
        <a:p>
          <a:r>
            <a:rPr lang="ru-RU" b="1">
              <a:latin typeface="Times New Roman" pitchFamily="18" charset="0"/>
              <a:cs typeface="Times New Roman" pitchFamily="18" charset="0"/>
            </a:rPr>
            <a:t>Державний митний комітет України</a:t>
          </a:r>
        </a:p>
      </dgm:t>
    </dgm:pt>
    <dgm:pt modelId="{7027B4E1-F900-455B-AB40-7CBB735D8BA8}" type="parTrans" cxnId="{D033A468-FC8D-4B56-818B-6C6B2FAF30B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F67F345E-9EC0-40A8-88D3-04860CFD2CFB}" type="sibTrans" cxnId="{D033A468-FC8D-4B56-818B-6C6B2FAF30B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B5584F8-C202-464A-953B-666AD1BE2467}" type="pres">
      <dgm:prSet presAssocID="{8B85341A-C8B6-4D0F-BFB7-0F97282A7E4C}" presName="compositeShape" presStyleCnt="0">
        <dgm:presLayoutVars>
          <dgm:chMax val="7"/>
          <dgm:dir/>
          <dgm:resizeHandles val="exact"/>
        </dgm:presLayoutVars>
      </dgm:prSet>
      <dgm:spPr/>
    </dgm:pt>
    <dgm:pt modelId="{904F2304-1172-4039-BFBA-39924B5AFC32}" type="pres">
      <dgm:prSet presAssocID="{8B85341A-C8B6-4D0F-BFB7-0F97282A7E4C}" presName="wedge1" presStyleLbl="node1" presStyleIdx="0" presStyleCnt="4"/>
      <dgm:spPr/>
      <dgm:t>
        <a:bodyPr/>
        <a:lstStyle/>
        <a:p>
          <a:endParaRPr lang="ru-RU"/>
        </a:p>
      </dgm:t>
    </dgm:pt>
    <dgm:pt modelId="{A65BA841-2C76-4394-878B-337D8F5985C8}" type="pres">
      <dgm:prSet presAssocID="{8B85341A-C8B6-4D0F-BFB7-0F97282A7E4C}" presName="dummy1a" presStyleCnt="0"/>
      <dgm:spPr/>
    </dgm:pt>
    <dgm:pt modelId="{CCA8E2AD-E1B2-4407-AB3F-FE50F51F2C48}" type="pres">
      <dgm:prSet presAssocID="{8B85341A-C8B6-4D0F-BFB7-0F97282A7E4C}" presName="dummy1b" presStyleCnt="0"/>
      <dgm:spPr/>
    </dgm:pt>
    <dgm:pt modelId="{E86A6E4A-BD3A-4A14-BD10-9E4C15CE1C1F}" type="pres">
      <dgm:prSet presAssocID="{8B85341A-C8B6-4D0F-BFB7-0F97282A7E4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B3366-5229-4B15-86EE-0B2A0C3233CB}" type="pres">
      <dgm:prSet presAssocID="{8B85341A-C8B6-4D0F-BFB7-0F97282A7E4C}" presName="wedge2" presStyleLbl="node1" presStyleIdx="1" presStyleCnt="4"/>
      <dgm:spPr/>
      <dgm:t>
        <a:bodyPr/>
        <a:lstStyle/>
        <a:p>
          <a:endParaRPr lang="ru-RU"/>
        </a:p>
      </dgm:t>
    </dgm:pt>
    <dgm:pt modelId="{6A28FCCC-E7C9-4A49-B8D6-DC4CFC652601}" type="pres">
      <dgm:prSet presAssocID="{8B85341A-C8B6-4D0F-BFB7-0F97282A7E4C}" presName="dummy2a" presStyleCnt="0"/>
      <dgm:spPr/>
    </dgm:pt>
    <dgm:pt modelId="{88678F12-61C5-4628-A263-08A9AF8A2E0E}" type="pres">
      <dgm:prSet presAssocID="{8B85341A-C8B6-4D0F-BFB7-0F97282A7E4C}" presName="dummy2b" presStyleCnt="0"/>
      <dgm:spPr/>
    </dgm:pt>
    <dgm:pt modelId="{CF8F8204-F3A9-4957-8AFF-114A2BF9FAEC}" type="pres">
      <dgm:prSet presAssocID="{8B85341A-C8B6-4D0F-BFB7-0F97282A7E4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74A3B-D726-4D1B-9680-699C967997DE}" type="pres">
      <dgm:prSet presAssocID="{8B85341A-C8B6-4D0F-BFB7-0F97282A7E4C}" presName="wedge3" presStyleLbl="node1" presStyleIdx="2" presStyleCnt="4"/>
      <dgm:spPr/>
      <dgm:t>
        <a:bodyPr/>
        <a:lstStyle/>
        <a:p>
          <a:endParaRPr lang="ru-RU"/>
        </a:p>
      </dgm:t>
    </dgm:pt>
    <dgm:pt modelId="{638D6FDF-F62F-4CEF-925E-82FA69B23EDA}" type="pres">
      <dgm:prSet presAssocID="{8B85341A-C8B6-4D0F-BFB7-0F97282A7E4C}" presName="dummy3a" presStyleCnt="0"/>
      <dgm:spPr/>
    </dgm:pt>
    <dgm:pt modelId="{4C6B3195-1F16-4A33-BE13-4B1729F97CF5}" type="pres">
      <dgm:prSet presAssocID="{8B85341A-C8B6-4D0F-BFB7-0F97282A7E4C}" presName="dummy3b" presStyleCnt="0"/>
      <dgm:spPr/>
    </dgm:pt>
    <dgm:pt modelId="{B3CE69D2-12FA-4DD8-9629-E54F8C2AB801}" type="pres">
      <dgm:prSet presAssocID="{8B85341A-C8B6-4D0F-BFB7-0F97282A7E4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545D3-5399-4A16-B8B1-A53E6D819E48}" type="pres">
      <dgm:prSet presAssocID="{8B85341A-C8B6-4D0F-BFB7-0F97282A7E4C}" presName="wedge4" presStyleLbl="node1" presStyleIdx="3" presStyleCnt="4"/>
      <dgm:spPr/>
      <dgm:t>
        <a:bodyPr/>
        <a:lstStyle/>
        <a:p>
          <a:endParaRPr lang="ru-RU"/>
        </a:p>
      </dgm:t>
    </dgm:pt>
    <dgm:pt modelId="{337EC031-ADD8-48FC-A294-FE0A31DE00A4}" type="pres">
      <dgm:prSet presAssocID="{8B85341A-C8B6-4D0F-BFB7-0F97282A7E4C}" presName="dummy4a" presStyleCnt="0"/>
      <dgm:spPr/>
    </dgm:pt>
    <dgm:pt modelId="{4E9231CC-BAF8-48F1-997F-C3F4ABB6F27E}" type="pres">
      <dgm:prSet presAssocID="{8B85341A-C8B6-4D0F-BFB7-0F97282A7E4C}" presName="dummy4b" presStyleCnt="0"/>
      <dgm:spPr/>
    </dgm:pt>
    <dgm:pt modelId="{13ED3E1D-6314-4A6E-8C23-752D398DFEA6}" type="pres">
      <dgm:prSet presAssocID="{8B85341A-C8B6-4D0F-BFB7-0F97282A7E4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29597-9449-4870-BC14-BAD9573E1E5B}" type="pres">
      <dgm:prSet presAssocID="{B8D3B89C-BE49-41E5-BFED-2FE9B7408289}" presName="arrowWedge1" presStyleLbl="fgSibTrans2D1" presStyleIdx="0" presStyleCnt="4"/>
      <dgm:spPr/>
    </dgm:pt>
    <dgm:pt modelId="{B7BD202D-411E-4F3D-88BD-B885E68F783D}" type="pres">
      <dgm:prSet presAssocID="{F67F345E-9EC0-40A8-88D3-04860CFD2CFB}" presName="arrowWedge2" presStyleLbl="fgSibTrans2D1" presStyleIdx="1" presStyleCnt="4"/>
      <dgm:spPr/>
    </dgm:pt>
    <dgm:pt modelId="{52A742ED-ABDF-471D-B83B-305DD29F2B8B}" type="pres">
      <dgm:prSet presAssocID="{EEE76102-84A7-42DD-8E3C-C04711ABE6AC}" presName="arrowWedge3" presStyleLbl="fgSibTrans2D1" presStyleIdx="2" presStyleCnt="4"/>
      <dgm:spPr/>
    </dgm:pt>
    <dgm:pt modelId="{92A51A81-1A8F-40A6-A9AD-456D92E31BE4}" type="pres">
      <dgm:prSet presAssocID="{68B85B0C-68E5-4503-8B08-C6DAFCC75882}" presName="arrowWedge4" presStyleLbl="fgSibTrans2D1" presStyleIdx="3" presStyleCnt="4"/>
      <dgm:spPr/>
    </dgm:pt>
  </dgm:ptLst>
  <dgm:cxnLst>
    <dgm:cxn modelId="{06E9997D-8E33-4B5D-851E-24B6306D0E19}" srcId="{8B85341A-C8B6-4D0F-BFB7-0F97282A7E4C}" destId="{B581A805-2924-4AD0-9883-7897ACF7F6BE}" srcOrd="3" destOrd="0" parTransId="{55A4856C-4F8E-438A-AB3B-8C298F88CC16}" sibTransId="{68B85B0C-68E5-4503-8B08-C6DAFCC75882}"/>
    <dgm:cxn modelId="{7CCC40E0-DB0F-481E-8214-A38DDAA9F352}" type="presOf" srcId="{B581A805-2924-4AD0-9883-7897ACF7F6BE}" destId="{D7A545D3-5399-4A16-B8B1-A53E6D819E48}" srcOrd="0" destOrd="0" presId="urn:microsoft.com/office/officeart/2005/8/layout/cycle8"/>
    <dgm:cxn modelId="{D033A468-FC8D-4B56-818B-6C6B2FAF30B6}" srcId="{8B85341A-C8B6-4D0F-BFB7-0F97282A7E4C}" destId="{BA107D74-EEDB-4330-AD69-1789E8D0ACEE}" srcOrd="1" destOrd="0" parTransId="{7027B4E1-F900-455B-AB40-7CBB735D8BA8}" sibTransId="{F67F345E-9EC0-40A8-88D3-04860CFD2CFB}"/>
    <dgm:cxn modelId="{1432C2FB-D6E5-48E8-85D1-C09505AE2B64}" srcId="{8B85341A-C8B6-4D0F-BFB7-0F97282A7E4C}" destId="{2F2E20EA-FC0D-4865-B6A5-73EA14166055}" srcOrd="0" destOrd="0" parTransId="{A9072823-6540-4D6F-8E88-2365440F2894}" sibTransId="{B8D3B89C-BE49-41E5-BFED-2FE9B7408289}"/>
    <dgm:cxn modelId="{0DDD7E13-D544-4A12-9414-30F6420201B6}" type="presOf" srcId="{2F2E20EA-FC0D-4865-B6A5-73EA14166055}" destId="{E86A6E4A-BD3A-4A14-BD10-9E4C15CE1C1F}" srcOrd="1" destOrd="0" presId="urn:microsoft.com/office/officeart/2005/8/layout/cycle8"/>
    <dgm:cxn modelId="{3D1F65D7-C8A4-4BA4-AE4C-910F845CD277}" type="presOf" srcId="{BC9192E7-B35C-4F98-AA3A-4079649D5B59}" destId="{E2374A3B-D726-4D1B-9680-699C967997DE}" srcOrd="0" destOrd="0" presId="urn:microsoft.com/office/officeart/2005/8/layout/cycle8"/>
    <dgm:cxn modelId="{C18B7A3E-2382-43A0-8F55-FFDAD35F1179}" type="presOf" srcId="{8B85341A-C8B6-4D0F-BFB7-0F97282A7E4C}" destId="{EB5584F8-C202-464A-953B-666AD1BE2467}" srcOrd="0" destOrd="0" presId="urn:microsoft.com/office/officeart/2005/8/layout/cycle8"/>
    <dgm:cxn modelId="{21DAE531-5D6C-4801-9341-0436C019AFC4}" type="presOf" srcId="{BA107D74-EEDB-4330-AD69-1789E8D0ACEE}" destId="{55FB3366-5229-4B15-86EE-0B2A0C3233CB}" srcOrd="0" destOrd="0" presId="urn:microsoft.com/office/officeart/2005/8/layout/cycle8"/>
    <dgm:cxn modelId="{C07C8336-A8CA-49F4-982D-A1A39DB1DE83}" type="presOf" srcId="{BA107D74-EEDB-4330-AD69-1789E8D0ACEE}" destId="{CF8F8204-F3A9-4957-8AFF-114A2BF9FAEC}" srcOrd="1" destOrd="0" presId="urn:microsoft.com/office/officeart/2005/8/layout/cycle8"/>
    <dgm:cxn modelId="{927960FD-05D1-4136-8199-CC558F88FA5E}" type="presOf" srcId="{BC9192E7-B35C-4F98-AA3A-4079649D5B59}" destId="{B3CE69D2-12FA-4DD8-9629-E54F8C2AB801}" srcOrd="1" destOrd="0" presId="urn:microsoft.com/office/officeart/2005/8/layout/cycle8"/>
    <dgm:cxn modelId="{E81A45CE-F1F9-43AD-9D64-E391D674A657}" type="presOf" srcId="{2F2E20EA-FC0D-4865-B6A5-73EA14166055}" destId="{904F2304-1172-4039-BFBA-39924B5AFC32}" srcOrd="0" destOrd="0" presId="urn:microsoft.com/office/officeart/2005/8/layout/cycle8"/>
    <dgm:cxn modelId="{F2A58475-C07A-4EC9-9561-0B688E99A7D6}" srcId="{8B85341A-C8B6-4D0F-BFB7-0F97282A7E4C}" destId="{BC9192E7-B35C-4F98-AA3A-4079649D5B59}" srcOrd="2" destOrd="0" parTransId="{A1315F6B-7AB6-4834-BD3F-10D868145B3D}" sibTransId="{EEE76102-84A7-42DD-8E3C-C04711ABE6AC}"/>
    <dgm:cxn modelId="{FB61C375-CF29-4A28-88FA-B42A6924076D}" type="presOf" srcId="{B581A805-2924-4AD0-9883-7897ACF7F6BE}" destId="{13ED3E1D-6314-4A6E-8C23-752D398DFEA6}" srcOrd="1" destOrd="0" presId="urn:microsoft.com/office/officeart/2005/8/layout/cycle8"/>
    <dgm:cxn modelId="{A4439665-87E5-4063-8D05-7606E8C2A100}" type="presParOf" srcId="{EB5584F8-C202-464A-953B-666AD1BE2467}" destId="{904F2304-1172-4039-BFBA-39924B5AFC32}" srcOrd="0" destOrd="0" presId="urn:microsoft.com/office/officeart/2005/8/layout/cycle8"/>
    <dgm:cxn modelId="{F0217EA7-5EEA-43D8-BAB1-B65A2AAF16C8}" type="presParOf" srcId="{EB5584F8-C202-464A-953B-666AD1BE2467}" destId="{A65BA841-2C76-4394-878B-337D8F5985C8}" srcOrd="1" destOrd="0" presId="urn:microsoft.com/office/officeart/2005/8/layout/cycle8"/>
    <dgm:cxn modelId="{D61F1A9B-8F95-4362-B81E-082AA64FAC2C}" type="presParOf" srcId="{EB5584F8-C202-464A-953B-666AD1BE2467}" destId="{CCA8E2AD-E1B2-4407-AB3F-FE50F51F2C48}" srcOrd="2" destOrd="0" presId="urn:microsoft.com/office/officeart/2005/8/layout/cycle8"/>
    <dgm:cxn modelId="{E2DC59AD-8CCE-4A97-B116-7824C188E3F6}" type="presParOf" srcId="{EB5584F8-C202-464A-953B-666AD1BE2467}" destId="{E86A6E4A-BD3A-4A14-BD10-9E4C15CE1C1F}" srcOrd="3" destOrd="0" presId="urn:microsoft.com/office/officeart/2005/8/layout/cycle8"/>
    <dgm:cxn modelId="{623E3A9F-7C8A-4207-9160-7229A3D574C9}" type="presParOf" srcId="{EB5584F8-C202-464A-953B-666AD1BE2467}" destId="{55FB3366-5229-4B15-86EE-0B2A0C3233CB}" srcOrd="4" destOrd="0" presId="urn:microsoft.com/office/officeart/2005/8/layout/cycle8"/>
    <dgm:cxn modelId="{4F0979E1-A44D-4497-A811-55B480DA7DB3}" type="presParOf" srcId="{EB5584F8-C202-464A-953B-666AD1BE2467}" destId="{6A28FCCC-E7C9-4A49-B8D6-DC4CFC652601}" srcOrd="5" destOrd="0" presId="urn:microsoft.com/office/officeart/2005/8/layout/cycle8"/>
    <dgm:cxn modelId="{CBC14566-EFD4-4863-8155-8D6425AD2CD5}" type="presParOf" srcId="{EB5584F8-C202-464A-953B-666AD1BE2467}" destId="{88678F12-61C5-4628-A263-08A9AF8A2E0E}" srcOrd="6" destOrd="0" presId="urn:microsoft.com/office/officeart/2005/8/layout/cycle8"/>
    <dgm:cxn modelId="{BEA42894-1D76-469D-8132-E8C79975AFEC}" type="presParOf" srcId="{EB5584F8-C202-464A-953B-666AD1BE2467}" destId="{CF8F8204-F3A9-4957-8AFF-114A2BF9FAEC}" srcOrd="7" destOrd="0" presId="urn:microsoft.com/office/officeart/2005/8/layout/cycle8"/>
    <dgm:cxn modelId="{0FCD3AB1-30D1-42EC-B928-4759771EBA0D}" type="presParOf" srcId="{EB5584F8-C202-464A-953B-666AD1BE2467}" destId="{E2374A3B-D726-4D1B-9680-699C967997DE}" srcOrd="8" destOrd="0" presId="urn:microsoft.com/office/officeart/2005/8/layout/cycle8"/>
    <dgm:cxn modelId="{D9D2AA1E-8F1C-40BF-9374-5DAB307840CF}" type="presParOf" srcId="{EB5584F8-C202-464A-953B-666AD1BE2467}" destId="{638D6FDF-F62F-4CEF-925E-82FA69B23EDA}" srcOrd="9" destOrd="0" presId="urn:microsoft.com/office/officeart/2005/8/layout/cycle8"/>
    <dgm:cxn modelId="{95FFC40E-F3CC-4CE5-AAD6-1F594A4DC75D}" type="presParOf" srcId="{EB5584F8-C202-464A-953B-666AD1BE2467}" destId="{4C6B3195-1F16-4A33-BE13-4B1729F97CF5}" srcOrd="10" destOrd="0" presId="urn:microsoft.com/office/officeart/2005/8/layout/cycle8"/>
    <dgm:cxn modelId="{594B5A33-FA47-4EB2-8714-0CCEB9F551DF}" type="presParOf" srcId="{EB5584F8-C202-464A-953B-666AD1BE2467}" destId="{B3CE69D2-12FA-4DD8-9629-E54F8C2AB801}" srcOrd="11" destOrd="0" presId="urn:microsoft.com/office/officeart/2005/8/layout/cycle8"/>
    <dgm:cxn modelId="{9A9EC54C-3FD5-42D6-BE65-A558AF9EF888}" type="presParOf" srcId="{EB5584F8-C202-464A-953B-666AD1BE2467}" destId="{D7A545D3-5399-4A16-B8B1-A53E6D819E48}" srcOrd="12" destOrd="0" presId="urn:microsoft.com/office/officeart/2005/8/layout/cycle8"/>
    <dgm:cxn modelId="{941623FD-607C-4689-BD88-DD720D24AAC0}" type="presParOf" srcId="{EB5584F8-C202-464A-953B-666AD1BE2467}" destId="{337EC031-ADD8-48FC-A294-FE0A31DE00A4}" srcOrd="13" destOrd="0" presId="urn:microsoft.com/office/officeart/2005/8/layout/cycle8"/>
    <dgm:cxn modelId="{B0FB516A-C626-4686-BF56-609135225BB6}" type="presParOf" srcId="{EB5584F8-C202-464A-953B-666AD1BE2467}" destId="{4E9231CC-BAF8-48F1-997F-C3F4ABB6F27E}" srcOrd="14" destOrd="0" presId="urn:microsoft.com/office/officeart/2005/8/layout/cycle8"/>
    <dgm:cxn modelId="{0CDD0B78-688D-40B8-B28B-5B43D98AE098}" type="presParOf" srcId="{EB5584F8-C202-464A-953B-666AD1BE2467}" destId="{13ED3E1D-6314-4A6E-8C23-752D398DFEA6}" srcOrd="15" destOrd="0" presId="urn:microsoft.com/office/officeart/2005/8/layout/cycle8"/>
    <dgm:cxn modelId="{C0B5C9A0-6463-4E5A-BA50-79519569C954}" type="presParOf" srcId="{EB5584F8-C202-464A-953B-666AD1BE2467}" destId="{7E829597-9449-4870-BC14-BAD9573E1E5B}" srcOrd="16" destOrd="0" presId="urn:microsoft.com/office/officeart/2005/8/layout/cycle8"/>
    <dgm:cxn modelId="{E7E7064A-13F3-4D7A-B559-078F379C6668}" type="presParOf" srcId="{EB5584F8-C202-464A-953B-666AD1BE2467}" destId="{B7BD202D-411E-4F3D-88BD-B885E68F783D}" srcOrd="17" destOrd="0" presId="urn:microsoft.com/office/officeart/2005/8/layout/cycle8"/>
    <dgm:cxn modelId="{3E11BDA8-EA3E-4B44-8AFA-6474D30E3B58}" type="presParOf" srcId="{EB5584F8-C202-464A-953B-666AD1BE2467}" destId="{52A742ED-ABDF-471D-B83B-305DD29F2B8B}" srcOrd="18" destOrd="0" presId="urn:microsoft.com/office/officeart/2005/8/layout/cycle8"/>
    <dgm:cxn modelId="{7D790C99-D9CB-4F9B-A718-65C49B9724A6}" type="presParOf" srcId="{EB5584F8-C202-464A-953B-666AD1BE2467}" destId="{92A51A81-1A8F-40A6-A9AD-456D92E31BE4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22BEF2-FE41-44F9-A319-F28C6B353C96}">
      <dsp:nvSpPr>
        <dsp:cNvPr id="0" name=""/>
        <dsp:cNvSpPr/>
      </dsp:nvSpPr>
      <dsp:spPr>
        <a:xfrm>
          <a:off x="574954" y="130016"/>
          <a:ext cx="4328490" cy="89611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77D6A-EDBE-47F5-9449-63078808979F}">
      <dsp:nvSpPr>
        <dsp:cNvPr id="0" name=""/>
        <dsp:cNvSpPr/>
      </dsp:nvSpPr>
      <dsp:spPr>
        <a:xfrm>
          <a:off x="2493168" y="2324290"/>
          <a:ext cx="500062" cy="32004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8E4C81-EDAB-41C6-A164-206336F23488}">
      <dsp:nvSpPr>
        <dsp:cNvPr id="0" name=""/>
        <dsp:cNvSpPr/>
      </dsp:nvSpPr>
      <dsp:spPr>
        <a:xfrm>
          <a:off x="1543049" y="2580322"/>
          <a:ext cx="2400300" cy="60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Валютне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регулювання</a:t>
          </a:r>
          <a:endParaRPr lang="uk-UA" sz="1600" b="1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43049" y="2580322"/>
        <a:ext cx="2400300" cy="600075"/>
      </dsp:txXfrm>
    </dsp:sp>
    <dsp:sp modelId="{D4FC7232-FD05-45D8-8C71-4560C08FFC7A}">
      <dsp:nvSpPr>
        <dsp:cNvPr id="0" name=""/>
        <dsp:cNvSpPr/>
      </dsp:nvSpPr>
      <dsp:spPr>
        <a:xfrm>
          <a:off x="2383163" y="1119104"/>
          <a:ext cx="1108119" cy="1140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Валютна блокада</a:t>
          </a:r>
        </a:p>
      </dsp:txBody>
      <dsp:txXfrm>
        <a:off x="2383163" y="1119104"/>
        <a:ext cx="1108119" cy="1140613"/>
      </dsp:txXfrm>
    </dsp:sp>
    <dsp:sp modelId="{5FD95A76-FB64-48A4-8129-C20CEB4E88DF}">
      <dsp:nvSpPr>
        <dsp:cNvPr id="0" name=""/>
        <dsp:cNvSpPr/>
      </dsp:nvSpPr>
      <dsp:spPr>
        <a:xfrm>
          <a:off x="1591073" y="327016"/>
          <a:ext cx="1204116" cy="1086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noProof="0" dirty="0" smtClean="0"/>
            <a:t>Валютні обмеження</a:t>
          </a:r>
          <a:endParaRPr lang="uk-UA" sz="1200" kern="1200" noProof="0" dirty="0"/>
        </a:p>
      </dsp:txBody>
      <dsp:txXfrm>
        <a:off x="1591073" y="327016"/>
        <a:ext cx="1204116" cy="1086183"/>
      </dsp:txXfrm>
    </dsp:sp>
    <dsp:sp modelId="{B56147B8-4C65-401A-B2E2-055A9BCFE7B0}">
      <dsp:nvSpPr>
        <dsp:cNvPr id="0" name=""/>
        <dsp:cNvSpPr/>
      </dsp:nvSpPr>
      <dsp:spPr>
        <a:xfrm>
          <a:off x="2743196" y="68362"/>
          <a:ext cx="1132116" cy="1082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noProof="0" dirty="0" smtClean="0"/>
            <a:t>Валютний контроль</a:t>
          </a:r>
          <a:endParaRPr lang="uk-UA" sz="1100" kern="1200" noProof="0" dirty="0"/>
        </a:p>
      </dsp:txBody>
      <dsp:txXfrm>
        <a:off x="2743196" y="68362"/>
        <a:ext cx="1132116" cy="1082979"/>
      </dsp:txXfrm>
    </dsp:sp>
    <dsp:sp modelId="{99069EA1-B097-45E2-B092-499C092FE4B1}">
      <dsp:nvSpPr>
        <dsp:cNvPr id="0" name=""/>
        <dsp:cNvSpPr/>
      </dsp:nvSpPr>
      <dsp:spPr>
        <a:xfrm>
          <a:off x="438946" y="0"/>
          <a:ext cx="4608507" cy="22402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486598-7223-477A-8E64-1DE6F0867BFB}">
      <dsp:nvSpPr>
        <dsp:cNvPr id="0" name=""/>
        <dsp:cNvSpPr/>
      </dsp:nvSpPr>
      <dsp:spPr>
        <a:xfrm rot="5400000">
          <a:off x="-152758" y="154977"/>
          <a:ext cx="1018391" cy="7128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 noProof="0">
            <a:latin typeface="Times New Roman" pitchFamily="18" charset="0"/>
            <a:cs typeface="Times New Roman" pitchFamily="18" charset="0"/>
          </a:endParaRPr>
        </a:p>
      </dsp:txBody>
      <dsp:txXfrm rot="5400000">
        <a:off x="-152758" y="154977"/>
        <a:ext cx="1018391" cy="712874"/>
      </dsp:txXfrm>
    </dsp:sp>
    <dsp:sp modelId="{80896417-39F6-4EA6-96D7-5AA37CF7D2DD}">
      <dsp:nvSpPr>
        <dsp:cNvPr id="0" name=""/>
        <dsp:cNvSpPr/>
      </dsp:nvSpPr>
      <dsp:spPr>
        <a:xfrm rot="5400000">
          <a:off x="3809327" y="-3094235"/>
          <a:ext cx="661954" cy="68548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noProof="0" dirty="0" smtClean="0">
              <a:latin typeface="Times New Roman" pitchFamily="18" charset="0"/>
              <a:cs typeface="Times New Roman" pitchFamily="18" charset="0"/>
            </a:rPr>
            <a:t>Валютні інтервенції</a:t>
          </a:r>
          <a:endParaRPr lang="uk-UA" sz="2100" kern="1200" noProof="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809327" y="-3094235"/>
        <a:ext cx="661954" cy="6854861"/>
      </dsp:txXfrm>
    </dsp:sp>
    <dsp:sp modelId="{553F9AD9-18F1-4A41-A020-BD7D22F38B24}">
      <dsp:nvSpPr>
        <dsp:cNvPr id="0" name=""/>
        <dsp:cNvSpPr/>
      </dsp:nvSpPr>
      <dsp:spPr>
        <a:xfrm rot="5400000">
          <a:off x="-152758" y="1055404"/>
          <a:ext cx="1018391" cy="7128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 noProof="0">
            <a:latin typeface="Times New Roman" pitchFamily="18" charset="0"/>
            <a:cs typeface="Times New Roman" pitchFamily="18" charset="0"/>
          </a:endParaRPr>
        </a:p>
      </dsp:txBody>
      <dsp:txXfrm rot="5400000">
        <a:off x="-152758" y="1055404"/>
        <a:ext cx="1018391" cy="712874"/>
      </dsp:txXfrm>
    </dsp:sp>
    <dsp:sp modelId="{FBD9B161-810A-423A-8A1D-C02B96E2F0F6}">
      <dsp:nvSpPr>
        <dsp:cNvPr id="0" name=""/>
        <dsp:cNvSpPr/>
      </dsp:nvSpPr>
      <dsp:spPr>
        <a:xfrm rot="5400000">
          <a:off x="3809327" y="-2193808"/>
          <a:ext cx="661954" cy="68548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noProof="0" smtClean="0">
              <a:latin typeface="Times New Roman" pitchFamily="18" charset="0"/>
              <a:cs typeface="Times New Roman" pitchFamily="18" charset="0"/>
            </a:rPr>
            <a:t>Девізна валютна політика, девальвація та ревальвація валют</a:t>
          </a:r>
          <a:endParaRPr lang="uk-UA" sz="2100" kern="1200" noProof="0">
            <a:latin typeface="Times New Roman" pitchFamily="18" charset="0"/>
            <a:cs typeface="Times New Roman" pitchFamily="18" charset="0"/>
          </a:endParaRPr>
        </a:p>
      </dsp:txBody>
      <dsp:txXfrm rot="5400000">
        <a:off x="3809327" y="-2193808"/>
        <a:ext cx="661954" cy="6854861"/>
      </dsp:txXfrm>
    </dsp:sp>
    <dsp:sp modelId="{FF8CBEA6-DC89-47F0-B67E-BEF4912856E4}">
      <dsp:nvSpPr>
        <dsp:cNvPr id="0" name=""/>
        <dsp:cNvSpPr/>
      </dsp:nvSpPr>
      <dsp:spPr>
        <a:xfrm rot="5400000">
          <a:off x="-152758" y="1955830"/>
          <a:ext cx="1018391" cy="7128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 noProof="0">
            <a:latin typeface="Times New Roman" pitchFamily="18" charset="0"/>
            <a:cs typeface="Times New Roman" pitchFamily="18" charset="0"/>
          </a:endParaRPr>
        </a:p>
      </dsp:txBody>
      <dsp:txXfrm rot="5400000">
        <a:off x="-152758" y="1955830"/>
        <a:ext cx="1018391" cy="712874"/>
      </dsp:txXfrm>
    </dsp:sp>
    <dsp:sp modelId="{8D1431ED-0E86-49CB-AD08-102BC5CDDF04}">
      <dsp:nvSpPr>
        <dsp:cNvPr id="0" name=""/>
        <dsp:cNvSpPr/>
      </dsp:nvSpPr>
      <dsp:spPr>
        <a:xfrm rot="5400000">
          <a:off x="3809327" y="-1293381"/>
          <a:ext cx="661954" cy="68548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noProof="0" smtClean="0">
              <a:latin typeface="Times New Roman" pitchFamily="18" charset="0"/>
              <a:cs typeface="Times New Roman" pitchFamily="18" charset="0"/>
            </a:rPr>
            <a:t>Дисконтна політика</a:t>
          </a:r>
          <a:endParaRPr lang="uk-UA" sz="2100" kern="1200" noProof="0">
            <a:latin typeface="Times New Roman" pitchFamily="18" charset="0"/>
            <a:cs typeface="Times New Roman" pitchFamily="18" charset="0"/>
          </a:endParaRPr>
        </a:p>
      </dsp:txBody>
      <dsp:txXfrm rot="5400000">
        <a:off x="3809327" y="-1293381"/>
        <a:ext cx="661954" cy="6854861"/>
      </dsp:txXfrm>
    </dsp:sp>
    <dsp:sp modelId="{5E18ECF9-5539-41E2-B1E9-F3FEAF2E8A38}">
      <dsp:nvSpPr>
        <dsp:cNvPr id="0" name=""/>
        <dsp:cNvSpPr/>
      </dsp:nvSpPr>
      <dsp:spPr>
        <a:xfrm rot="5400000">
          <a:off x="-152758" y="2856257"/>
          <a:ext cx="1018391" cy="7128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 noProof="0">
            <a:latin typeface="Times New Roman" pitchFamily="18" charset="0"/>
            <a:cs typeface="Times New Roman" pitchFamily="18" charset="0"/>
          </a:endParaRPr>
        </a:p>
      </dsp:txBody>
      <dsp:txXfrm rot="5400000">
        <a:off x="-152758" y="2856257"/>
        <a:ext cx="1018391" cy="712874"/>
      </dsp:txXfrm>
    </dsp:sp>
    <dsp:sp modelId="{389C8497-FFE9-4742-A1A4-DE782A1B421C}">
      <dsp:nvSpPr>
        <dsp:cNvPr id="0" name=""/>
        <dsp:cNvSpPr/>
      </dsp:nvSpPr>
      <dsp:spPr>
        <a:xfrm rot="5400000">
          <a:off x="3809327" y="-392954"/>
          <a:ext cx="661954" cy="68548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noProof="0" smtClean="0">
              <a:latin typeface="Times New Roman" pitchFamily="18" charset="0"/>
              <a:cs typeface="Times New Roman" pitchFamily="18" charset="0"/>
            </a:rPr>
            <a:t>Управління валютними резервами</a:t>
          </a:r>
          <a:endParaRPr lang="uk-UA" sz="2100" kern="1200" noProof="0">
            <a:latin typeface="Times New Roman" pitchFamily="18" charset="0"/>
            <a:cs typeface="Times New Roman" pitchFamily="18" charset="0"/>
          </a:endParaRPr>
        </a:p>
      </dsp:txBody>
      <dsp:txXfrm rot="5400000">
        <a:off x="3809327" y="-392954"/>
        <a:ext cx="661954" cy="6854861"/>
      </dsp:txXfrm>
    </dsp:sp>
    <dsp:sp modelId="{30322E6E-25B5-4DE7-BB23-675FDA134133}">
      <dsp:nvSpPr>
        <dsp:cNvPr id="0" name=""/>
        <dsp:cNvSpPr/>
      </dsp:nvSpPr>
      <dsp:spPr>
        <a:xfrm rot="5400000">
          <a:off x="-152758" y="3756684"/>
          <a:ext cx="1018391" cy="7128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 noProof="0">
            <a:latin typeface="Times New Roman" pitchFamily="18" charset="0"/>
            <a:cs typeface="Times New Roman" pitchFamily="18" charset="0"/>
          </a:endParaRPr>
        </a:p>
      </dsp:txBody>
      <dsp:txXfrm rot="5400000">
        <a:off x="-152758" y="3756684"/>
        <a:ext cx="1018391" cy="712874"/>
      </dsp:txXfrm>
    </dsp:sp>
    <dsp:sp modelId="{614FDCAE-E54E-42DB-9EEA-6BE3051D6031}">
      <dsp:nvSpPr>
        <dsp:cNvPr id="0" name=""/>
        <dsp:cNvSpPr/>
      </dsp:nvSpPr>
      <dsp:spPr>
        <a:xfrm rot="5400000">
          <a:off x="3809327" y="494332"/>
          <a:ext cx="661954" cy="68548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noProof="0" smtClean="0">
              <a:latin typeface="Times New Roman" pitchFamily="18" charset="0"/>
              <a:cs typeface="Times New Roman" pitchFamily="18" charset="0"/>
            </a:rPr>
            <a:t>Валютні обмеження</a:t>
          </a:r>
          <a:endParaRPr lang="uk-UA" sz="2100" kern="1200" noProof="0">
            <a:latin typeface="Times New Roman" pitchFamily="18" charset="0"/>
            <a:cs typeface="Times New Roman" pitchFamily="18" charset="0"/>
          </a:endParaRPr>
        </a:p>
      </dsp:txBody>
      <dsp:txXfrm rot="5400000">
        <a:off x="3809327" y="494332"/>
        <a:ext cx="661954" cy="68548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4F2304-1172-4039-BFBA-39924B5AFC32}">
      <dsp:nvSpPr>
        <dsp:cNvPr id="0" name=""/>
        <dsp:cNvSpPr/>
      </dsp:nvSpPr>
      <dsp:spPr>
        <a:xfrm>
          <a:off x="1680452" y="314172"/>
          <a:ext cx="4234070" cy="4234070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noProof="0" dirty="0" smtClean="0">
              <a:latin typeface="Times New Roman" pitchFamily="18" charset="0"/>
              <a:cs typeface="Times New Roman" pitchFamily="18" charset="0"/>
            </a:rPr>
            <a:t>Державна податкова адміністрація</a:t>
          </a:r>
          <a:endParaRPr lang="uk-UA" sz="1700" b="1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3928037" y="1191734"/>
        <a:ext cx="1562573" cy="1159328"/>
      </dsp:txXfrm>
    </dsp:sp>
    <dsp:sp modelId="{55FB3366-5229-4B15-86EE-0B2A0C3233CB}">
      <dsp:nvSpPr>
        <dsp:cNvPr id="0" name=""/>
        <dsp:cNvSpPr/>
      </dsp:nvSpPr>
      <dsp:spPr>
        <a:xfrm>
          <a:off x="1680452" y="456316"/>
          <a:ext cx="4234070" cy="4234070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>
              <a:latin typeface="Times New Roman" pitchFamily="18" charset="0"/>
              <a:cs typeface="Times New Roman" pitchFamily="18" charset="0"/>
            </a:rPr>
            <a:t>Державний митний комітет України</a:t>
          </a:r>
        </a:p>
      </dsp:txBody>
      <dsp:txXfrm>
        <a:off x="3928037" y="2653496"/>
        <a:ext cx="1562573" cy="1159328"/>
      </dsp:txXfrm>
    </dsp:sp>
    <dsp:sp modelId="{E2374A3B-D726-4D1B-9680-699C967997DE}">
      <dsp:nvSpPr>
        <dsp:cNvPr id="0" name=""/>
        <dsp:cNvSpPr/>
      </dsp:nvSpPr>
      <dsp:spPr>
        <a:xfrm>
          <a:off x="1538308" y="456316"/>
          <a:ext cx="4234070" cy="4234070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noProof="0" dirty="0" smtClean="0">
              <a:latin typeface="Times New Roman" pitchFamily="18" charset="0"/>
              <a:cs typeface="Times New Roman" pitchFamily="18" charset="0"/>
            </a:rPr>
            <a:t>Державний</a:t>
          </a: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700" b="1" kern="1200" noProof="0" dirty="0" smtClean="0">
              <a:latin typeface="Times New Roman" pitchFamily="18" charset="0"/>
              <a:cs typeface="Times New Roman" pitchFamily="18" charset="0"/>
            </a:rPr>
            <a:t>комітет</a:t>
          </a: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700" b="1" kern="1200" dirty="0">
              <a:latin typeface="Times New Roman" pitchFamily="18" charset="0"/>
              <a:cs typeface="Times New Roman" pitchFamily="18" charset="0"/>
            </a:rPr>
            <a:t>зв’язку та інформатизації 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2219" y="2653496"/>
        <a:ext cx="1562573" cy="1159328"/>
      </dsp:txXfrm>
    </dsp:sp>
    <dsp:sp modelId="{D7A545D3-5399-4A16-B8B1-A53E6D819E48}">
      <dsp:nvSpPr>
        <dsp:cNvPr id="0" name=""/>
        <dsp:cNvSpPr/>
      </dsp:nvSpPr>
      <dsp:spPr>
        <a:xfrm>
          <a:off x="1538308" y="314172"/>
          <a:ext cx="4234070" cy="4234070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noProof="0" dirty="0" smtClean="0">
              <a:latin typeface="Times New Roman" pitchFamily="18" charset="0"/>
              <a:cs typeface="Times New Roman" pitchFamily="18" charset="0"/>
            </a:rPr>
            <a:t>Уповноважені комерційні банки</a:t>
          </a:r>
          <a:endParaRPr lang="uk-UA" sz="1700" b="1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962219" y="1191734"/>
        <a:ext cx="1562573" cy="1159328"/>
      </dsp:txXfrm>
    </dsp:sp>
    <dsp:sp modelId="{7E829597-9449-4870-BC14-BAD9573E1E5B}">
      <dsp:nvSpPr>
        <dsp:cNvPr id="0" name=""/>
        <dsp:cNvSpPr/>
      </dsp:nvSpPr>
      <dsp:spPr>
        <a:xfrm>
          <a:off x="1418343" y="52063"/>
          <a:ext cx="4758288" cy="4758288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D202D-411E-4F3D-88BD-B885E68F783D}">
      <dsp:nvSpPr>
        <dsp:cNvPr id="0" name=""/>
        <dsp:cNvSpPr/>
      </dsp:nvSpPr>
      <dsp:spPr>
        <a:xfrm>
          <a:off x="1418343" y="194207"/>
          <a:ext cx="4758288" cy="4758288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742ED-ABDF-471D-B83B-305DD29F2B8B}">
      <dsp:nvSpPr>
        <dsp:cNvPr id="0" name=""/>
        <dsp:cNvSpPr/>
      </dsp:nvSpPr>
      <dsp:spPr>
        <a:xfrm>
          <a:off x="1276199" y="194207"/>
          <a:ext cx="4758288" cy="4758288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51A81-1A8F-40A6-A9AD-456D92E31BE4}">
      <dsp:nvSpPr>
        <dsp:cNvPr id="0" name=""/>
        <dsp:cNvSpPr/>
      </dsp:nvSpPr>
      <dsp:spPr>
        <a:xfrm>
          <a:off x="1276199" y="52063"/>
          <a:ext cx="4758288" cy="4758288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A263A-04C8-468A-B742-439E47C1F31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7BF13-D2F9-4C6A-A4EF-4F512E0BB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1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064896" cy="2259682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Контроль та регулювання валютних операцій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43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969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Дисконтна політика є традиційним інструментом центрального банку для регулювання валютного курсу та збереження валютних резервів. Змінюючи розмір облікової ставки, центральний банк здійснює певний вплив на приплив чи відплив капіталів, а отже і на валютний курс.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Підвищення ставки сприяє підтриманню курсу, оскільки стимулює попит на валюту, а її зниження призводить до послаблення валюти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Валютні </a:t>
            </a:r>
            <a:r>
              <a:rPr lang="uk-UA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резерви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це запаси резервних активів, що перебувають на рахунках у ЦБ та в банках за кордоном і використовуються для сплати боргових зобов’язань, а також, у разі необхідності, для проведення валютних інтервенцій з метою регулювання курсу національної грошової одиниці.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Валютні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резерви: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золото;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іноземні валюти у вигляді банкнот і монет або кошти на рахунках за кордоном;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спеціальні права запозичення;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цінні папери (крім акцій), що оплачуються в іноземній валюті;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внески країни до МВФ;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інші міжнародно-визнані резервні активи.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7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Валютні обмеження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сукупність заходів і нормативних правил, установлених у законодавчому чи адміністративному порядку та спрямованих на досягнення рівноваги у платіжному балансі, підтримання стабільності курсу національних грошових одиниць або досягнення інших цілей.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Валютні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обмеження передбачають певні заходи щодо регулювання валютних операцій, для ефективного застосування яких використовується система валютного контролю.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Форми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валютних обмежень: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встановлення певного розміру продажу валютної виручки, отриманої від експортерів;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квотування продажу інвалюти імпортерам;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заборона на ввіз і вивіз валютних цінностей без спецдозволів;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обмеження прав фізичних осіб на операції з інвалютою.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0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132" y="188640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Валютний контроль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це забезпечення дотримання резидентами та нерезидентами валютного законодавства. Йому підлягають валютні операції за участю резидентів та нерезидентів, також зобов’язання щодо декларування валютних цінностей та іншого майна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Головним органом валютного контролю в Україні НБУ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Він здійснює контроль за виконанням правил регулювання валютних операцій на території України з усіх питань, не віднесених до компетенції інших державних органів, а також забезпечує виконання уповноваженими банками функцій щодо здійснення валютного контролю, віднесених до їхньої компетенції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Основними контрольними функціями НБУ у сфері валютних відносин є: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встановлення та контроль за курсом національної грошової одиниці на міжбанківському валютному ринку;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контроль за експортно-імпортними операціями;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контроль за порядком відкриття і ведення валютних рахунків;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контроль за обмінними операціями з готівковою валютою;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контроль за іноземними інвестиціями і міжнародними кредитами та ін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0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764704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Функції валютного контролю окрім НБУ можуть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виконувати: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542941489"/>
              </p:ext>
            </p:extLst>
          </p:nvPr>
        </p:nvGraphicFramePr>
        <p:xfrm>
          <a:off x="755576" y="1628800"/>
          <a:ext cx="7488831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292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431" y="620688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Уповноважені банки здійснюють контроль за валютними операціями, що проводяться резидентами і нерезидентами через ці банки, тобто на уповноважених банках лежить відповідальність за законність усіх валютних операцій, що здійснюють їхні клієнти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Уповноважені банки є єдиними недержавними органами валютного контролю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Основні обов’язки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комерційних банків як агентів валютного контролю – запобіганню проведенню тієї чи іншої незаконної валютної операції, а за неможливості цього – інформувати про неї уповноважені державні органи.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8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7437" y="908720"/>
            <a:ext cx="810901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Державна податкова адміністрація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України здійснює фінансовий контроль за валютними операціями, що провадяться резидентами і нерезидентами на території України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Державний митний комітет України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здійснює контроль за дотриманням правил переміщення валютних цінностей через митний кордон України. При цьому ці дві державні інституції взаємодіють із підприємствами-експортерами та імпортерами, а також з уповноваженими комерційними банками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Державний комітет зв’язку та інформатизації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України здійснює контроль за дотриманням правил поштових переказів і пересилання валютних цінностей через митний кордон України. У більшості випадків такий контроль стосується фізичних осіб.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6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5807" y="1892531"/>
            <a:ext cx="6840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Для здійснення валютного регулювання та контролю на міжнародному рівні були створені такі організації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МВФ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МБРР та ЄБРР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Міжнародна асоціація розвитку (МАР)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Міжнародна фінансова корпорація (МФК)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Агентство з гарантій багатосторонніх інвестицій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652130" cy="163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1279792" cy="127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5653" y="257700"/>
            <a:ext cx="2404599" cy="145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2193"/>
            <a:ext cx="1152128" cy="113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2714" y="4950144"/>
            <a:ext cx="1290475" cy="119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26543"/>
            <a:ext cx="1690681" cy="1217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12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7048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Міжнародний валютний фонд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міжнародна валютно-фінансова акціонерна організація, своєрідний інститут співробітництва, що прагне встановити впорядковану систему платежів та грошових переказів між країнами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Основні цілі МВФ: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сприяти збалансованому зростанню міжнародної торгівлі;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підтримувати стабільність обмінних курсів валют;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сприяти створенню багатосторонньої системи розрахунків за поточними операціями між членами Фонду та усуненню валютних обмежень, які гальмують зростання міжнародної торгівлі;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надавати країнам-членам кредитні ресурси, які даватимуть змогу збалансовувати зовнішні платежі без використання обмежувальних заходів у галузі зовнішньої торгівлі та розрахунків;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слугувати міжнародним центром співробітництва та консультацій з валютних питань.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5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61651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Вступаючи до МВФ, кожна країна вносить своєрідний членський внесок: певну суму грошей, яка називається квотою. Квота визначає організаційні та фінансові відносини країни-члена з МВФ.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Квота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призначена для: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створення об'єднаних грошових запасів, за рахунок яких надаються кредити країнам, котрі мають фінансові труднощі;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визначення максимального обсягу фінансування з боку Фонду (суми, яку країна-учасниця може позичити у МВФ або отримати під час періодичного розподілу спеціальних активів - СДР);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визначення кількості голосів, якими володіє кожен учасник Фонду.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МВФ самостійно встановлює розмір квоти на підставі аналізу таких макроекономічних показників, як національний дохід та обсяги зовнішньої торгівлі і платежів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Сьогодні порядок здійснення валютних операцій в Україні відповідає загальноприйнятим міжнародним стандартам та вимогам, передбаченим статтею VIII Статуту МВФ.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1369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Міжнародний банк реконструкції та розвитку (МБРР) - міждержавна інвестиційна інституція, створена з метою сприяння країнам-членам у розвитку їхньої економіки через надання довгострокових позик і кредитів, гарантування приватних інвестицій. МБРР функціонує з 1946 р. Членами МБРР є 155 країн. Лідируючі позиції належать "сімці": США, Японії, Великобританії, ФРН, Франції, Канаді та Італії.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МБРР надає кредити переважно на строк до 20 років для розширення виробничих потужностей країн - членів банку. Кредити одержуються під гарантію країн - членів банку. МБРР надає також гарантії за довгостроковими кредитами інших банків. Більшість кредитів спрямовується в галузі інфраструктури: енергетику, транспорт, зв'язок. З середини 80-х років МБРР збільшив частку кредитів у сільське господарство (до 20 % ), на охорону здоров'я та освіту. У промисловість спрямовується менше 15 % кредитів банку.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останні роки МБРР надає кредити для врегулювання проблем зовнішнього боргу країн, що розвиваються (так зване спільне фінансування). Банк також надає структурні кредити для регулювання структури економіки, оздоровлення платіжного балансу.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0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31887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Валютне регулювання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(англ. Exchange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— це діяльність держави та уповноважених нею органів щодо регламентації валютних відносин економічних суб'єктів та їх діяльності на валютному ринку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Валютне регулювання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це діяльність уповноважених державних органів, спрямована на організацію функціонування внутрішнього валютного ринку, визначення порядку проведення операцій з валютними цінностями та міжнародних розрахунків, а отже, на регламентацію державної валютної політики України.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3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605" y="764704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Міжнародна асоціація розвитку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(МАР) створена у 1960 р. з метою надання пільгових кредитів країнам, що розвиваються. Такі кредити надаються терміном до 50-ти років з виплатою 0, 75 % річних. У середньому за рік МАР надає кредитів на суму до 5 млрд. дол. США.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ініціативою США у 1956 р. була створена </a:t>
            </a:r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Міжнародна фінансова корпорація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(МФК) для заохочення розміщення приватного капіталу в промисловість країн, що розвиваються. МФК надає кредити високорентабельним приватним підприємствам без гарантій уряду. Кредити надаються у розмірі 20 % вартості проекту терміном до 15 років.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Страхування капіталовкладень від політичного ризику на випадок війни, громадських заворушень, експропріації і зриву контрактів здійснює </a:t>
            </a:r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Агентство з гарантій багатосторонніх інвестицій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5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666" y="375219"/>
            <a:ext cx="6156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Елементи валютного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103929737"/>
              </p:ext>
            </p:extLst>
          </p:nvPr>
        </p:nvGraphicFramePr>
        <p:xfrm>
          <a:off x="1900808" y="79773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149080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Валютні обмеження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система нормативних правил, встановлених законодавчим або адміністративним чином і направлених на обмеження валютних операцій.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Валютні блокади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заходи, що вживаються державою з обмеження обігу в країні валюти іншої країни, з метою спонукати цю країну виконати певні вимоги.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Валютний контроль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побудована на основі митних органів держави система контролю за валютними операціями, що здійснюються резидентами та нерезидентами у зв'язку з їх зовнішньоекономічною діяльністю.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48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Метою валютного регулювання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 підтримка економічної стабільності й утворення надійного фундаменту для розвитку міжнародних економічних відносин шляхом впливу на валютний курс і на валютно-обмінні операції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Валютне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регулювання </a:t>
            </a: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спрямоване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насамперед, </a:t>
            </a: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організацію міжнародних розрахунків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визначення порядку здійснення операцій з іноземною валютою та іншими валютними цінностями і є, отже, формою державного впливу на зовнішньоекономічні відносини країни.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Наявність валютного регулювання і контролю з боку держави – об’єктивна економічна необхідність і практика всіх розвинених країн.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7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88640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Основні завдання валютного регулювання та контролю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організація системи курсоутворення, захист і забезпечення необхідного ступеня конвертованості національних грошей;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регулювання платіжної функції іноземної валюти, регламентація поточних операцій платіжного балансу;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організація внутрішнього валютного ринку;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регламентація та регулювання банківської діяльності з валютними цінностями;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захист іноземних інвестицій, регулювання процесів утворення та руху капіталу;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встановлення режиму та обмежень на вивезення і ввезення через кордон валютних цінностей;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забезпечення стабільних джерел надходження інвалюти на національний валютний ринок.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88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валютного регулювання і контролю виступають усі без винятку учасники валютних операцій: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центральний банк;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уряд країни;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уповноважені банки;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юридичні особи – резиденти і нерезиденти;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фізичні особи – резиденти і нерезиденти.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068960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валютного регулювання і контролю в Україні є операції резидентів і нерезидентів, фізичних і юридичних осіб, що пов’язані з переміщенням валюти, зміною її власника, перерахуванням валюти за кордон, отримання валютних коштів за товари і послуги, а також зобов’язання щодо декларування валютних цінностей та іншого майна резидентів, які перебувають за межами України.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 умовах функціонування ринкової економіки </a:t>
            </a:r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головним об’єктом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валютного регулювання є </a:t>
            </a:r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валютний курс національної грошової одиниці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зміни якого спричиняють відчутний вплив на розвиток економічних процесів тієї чи іншої країни.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8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Основні методи валютного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920261291"/>
              </p:ext>
            </p:extLst>
          </p:nvPr>
        </p:nvGraphicFramePr>
        <p:xfrm>
          <a:off x="827584" y="1484784"/>
          <a:ext cx="7567736" cy="46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790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Валютна інтервенція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це пряме втручання центрального банку країни у функціонування валютного ринку через купівлю-продаж іноземної валюти з метою впливу на курс національної грошової одиниці.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Валютна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інтервенція може здійснюватись: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рахунок власних резервів іноземної валюти;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зазначені цілі використовуються «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своп-угоди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 - договір з певною країною з приводу одержання кредиту у валюті цієї ж країни, необхідного для здійснення валютної інтервенції.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рахунок продажу цінних паперів, номінованих в іноземній валюті.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Поширеним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є використання валютних інтервенцій не лише з метою забезпечення стабільності валютного курсу, а також для підтримання його на зниженому рівні з метою стимулювання експорту. Проте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недостатня ефективність регулювання валютних курсів засобами валютних інтервенцій може викликати валютні кризи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5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1369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Девізна валютна політика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політика регулювання валютного курсу купівлею і продажем інвалюти.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Центральний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банк здійснює девізну валютну політику на підставі регулювання курсу національної грошової одиниці до інвалют купівлею та продажем інвалюти на фінансових ринках.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Девальвація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офіційне зниження курсу національної грошової одиниці відносно інвалют до міжнародних розрахункових одиниць.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Вона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може відбуватися стихійно або проводитися цілеспрямовано як елемент валютної політики держави з метою впливу на розвиток економіки, передусім, на розвиток зовнішньоекономічних відносин через підвищення конкурентоспроможності товарів національного виробника та поліпшення стану платіжного балансу.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Ревальвація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офіційне підвищення курсу національної грошової одиниці відносно інвалют або міжнародних розрахункових одиниць. Вона вигідна для імпортерів і кредиторів, але не вигідна для експортерів.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1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1756</Words>
  <Application>Microsoft Office PowerPoint</Application>
  <PresentationFormat>Экран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Контроль та регулювання валютних операцій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та регулювання валютних операцій</dc:title>
  <dc:creator>User</dc:creator>
  <cp:lastModifiedBy>HP</cp:lastModifiedBy>
  <cp:revision>6</cp:revision>
  <dcterms:created xsi:type="dcterms:W3CDTF">2012-04-01T17:49:08Z</dcterms:created>
  <dcterms:modified xsi:type="dcterms:W3CDTF">2012-04-02T06:57:33Z</dcterms:modified>
</cp:coreProperties>
</file>