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0"/>
  </p:notesMasterIdLst>
  <p:handoutMasterIdLst>
    <p:handoutMasterId r:id="rId31"/>
  </p:handoutMasterIdLst>
  <p:sldIdLst>
    <p:sldId id="269" r:id="rId2"/>
    <p:sldId id="301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12188825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0" autoAdjust="0"/>
    <p:restoredTop sz="94660"/>
  </p:normalViewPr>
  <p:slideViewPr>
    <p:cSldViewPr>
      <p:cViewPr varScale="1">
        <p:scale>
          <a:sx n="72" d="100"/>
          <a:sy n="72" d="100"/>
        </p:scale>
        <p:origin x="540" y="5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855F8-EC72-4D4A-9634-93148987EBC7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7D17ED-915B-458F-A2B9-B8398D2A7344}">
      <dgm:prSet phldrT="[Текст]" custT="1"/>
      <dgm:spPr>
        <a:xfrm>
          <a:off x="2366" y="1895"/>
          <a:ext cx="5891242" cy="8958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uk-UA" sz="2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rPr>
            <a:t>Зменшення запалення</a:t>
          </a:r>
        </a:p>
      </dgm:t>
    </dgm:pt>
    <dgm:pt modelId="{579FC27F-385D-4641-9DB3-720A2B243845}" type="parTrans" cxnId="{0ECA91E8-398A-4A43-8C11-1530AA1ABF47}">
      <dgm:prSet/>
      <dgm:spPr/>
      <dgm:t>
        <a:bodyPr/>
        <a:lstStyle/>
        <a:p>
          <a:endParaRPr lang="uk-UA"/>
        </a:p>
      </dgm:t>
    </dgm:pt>
    <dgm:pt modelId="{36F196BB-9861-41B9-8C6D-45243CEAA843}" type="sibTrans" cxnId="{0ECA91E8-398A-4A43-8C11-1530AA1ABF47}">
      <dgm:prSet/>
      <dgm:spPr/>
      <dgm:t>
        <a:bodyPr/>
        <a:lstStyle/>
        <a:p>
          <a:endParaRPr lang="uk-UA"/>
        </a:p>
      </dgm:t>
    </dgm:pt>
    <dgm:pt modelId="{F0BCD968-3EBD-4AE0-9FCE-36BC726DCB25}">
      <dgm:prSet phldrT="[Текст]" custT="1"/>
      <dgm:spPr>
        <a:xfrm>
          <a:off x="2366" y="1080196"/>
          <a:ext cx="1104055" cy="13372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захист від подальшого </a:t>
          </a:r>
          <a:r>
            <a:rPr lang="uk-UA" sz="16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пошкод-ження</a:t>
          </a:r>
          <a:endParaRPr lang="uk-UA" sz="16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gm:t>
    </dgm:pt>
    <dgm:pt modelId="{F7980452-FA3C-49DF-877E-75CDF5C2D8C7}" type="parTrans" cxnId="{47B8C901-DDAB-4FCD-98F6-2590F7D822F6}">
      <dgm:prSet/>
      <dgm:spPr/>
      <dgm:t>
        <a:bodyPr/>
        <a:lstStyle/>
        <a:p>
          <a:endParaRPr lang="uk-UA"/>
        </a:p>
      </dgm:t>
    </dgm:pt>
    <dgm:pt modelId="{2DC3BD83-4535-4864-AB25-047B423D9956}" type="sibTrans" cxnId="{47B8C901-DDAB-4FCD-98F6-2590F7D822F6}">
      <dgm:prSet/>
      <dgm:spPr/>
      <dgm:t>
        <a:bodyPr/>
        <a:lstStyle/>
        <a:p>
          <a:endParaRPr lang="uk-UA"/>
        </a:p>
      </dgm:t>
    </dgm:pt>
    <dgm:pt modelId="{EB81F41F-A8DE-48EC-8B53-C6507A65FED5}">
      <dgm:prSet phldrT="[Текст]" custT="1"/>
      <dgm:spPr>
        <a:xfrm>
          <a:off x="4789552" y="1080196"/>
          <a:ext cx="1104055" cy="13372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підтриман</a:t>
          </a: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-ня рухової активності </a:t>
          </a:r>
        </a:p>
      </dgm:t>
    </dgm:pt>
    <dgm:pt modelId="{F47E6779-AB78-4C97-98C9-57AC262133ED}" type="parTrans" cxnId="{8D346928-C204-4344-8BCE-955A04E54E48}">
      <dgm:prSet/>
      <dgm:spPr/>
      <dgm:t>
        <a:bodyPr/>
        <a:lstStyle/>
        <a:p>
          <a:endParaRPr lang="uk-UA"/>
        </a:p>
      </dgm:t>
    </dgm:pt>
    <dgm:pt modelId="{7E08D69D-05F6-4516-8834-B8AA6978754A}" type="sibTrans" cxnId="{8D346928-C204-4344-8BCE-955A04E54E48}">
      <dgm:prSet/>
      <dgm:spPr/>
      <dgm:t>
        <a:bodyPr/>
        <a:lstStyle/>
        <a:p>
          <a:endParaRPr lang="uk-UA"/>
        </a:p>
      </dgm:t>
    </dgm:pt>
    <dgm:pt modelId="{A377691C-C4E7-4DC7-8791-9B0E2DB8CECC}">
      <dgm:prSet phldrT="[Текст]" custT="1"/>
      <dgm:spPr>
        <a:xfrm>
          <a:off x="1199163" y="1080196"/>
          <a:ext cx="1104055" cy="13372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зменшення набряку</a:t>
          </a:r>
        </a:p>
      </dgm:t>
    </dgm:pt>
    <dgm:pt modelId="{5DE4D038-CE89-4C91-9356-8ED3288F4A1E}" type="parTrans" cxnId="{FB1E2EEC-6F06-4E64-9FC8-784B56BC88F9}">
      <dgm:prSet/>
      <dgm:spPr/>
      <dgm:t>
        <a:bodyPr/>
        <a:lstStyle/>
        <a:p>
          <a:endParaRPr lang="uk-UA"/>
        </a:p>
      </dgm:t>
    </dgm:pt>
    <dgm:pt modelId="{90945F3D-FC17-40EA-B572-4F2CFB44A78F}" type="sibTrans" cxnId="{FB1E2EEC-6F06-4E64-9FC8-784B56BC88F9}">
      <dgm:prSet/>
      <dgm:spPr/>
      <dgm:t>
        <a:bodyPr/>
        <a:lstStyle/>
        <a:p>
          <a:endParaRPr lang="uk-UA"/>
        </a:p>
      </dgm:t>
    </dgm:pt>
    <dgm:pt modelId="{C4B85B52-96F6-4394-A810-F1B667148D06}">
      <dgm:prSet phldrT="[Текст]" custT="1"/>
      <dgm:spPr>
        <a:xfrm>
          <a:off x="2395959" y="1080196"/>
          <a:ext cx="1104055" cy="13372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зменшення  болю</a:t>
          </a:r>
        </a:p>
      </dgm:t>
    </dgm:pt>
    <dgm:pt modelId="{EEF2F6BA-6A32-4BB8-B017-B7C686FEDBF5}" type="parTrans" cxnId="{C98E1593-E4F8-4929-A946-63613DB87834}">
      <dgm:prSet/>
      <dgm:spPr/>
      <dgm:t>
        <a:bodyPr/>
        <a:lstStyle/>
        <a:p>
          <a:endParaRPr lang="uk-UA"/>
        </a:p>
      </dgm:t>
    </dgm:pt>
    <dgm:pt modelId="{A9248BDA-D3D3-4515-BC44-DB43798E14CF}" type="sibTrans" cxnId="{C98E1593-E4F8-4929-A946-63613DB87834}">
      <dgm:prSet/>
      <dgm:spPr/>
      <dgm:t>
        <a:bodyPr/>
        <a:lstStyle/>
        <a:p>
          <a:endParaRPr lang="uk-UA"/>
        </a:p>
      </dgm:t>
    </dgm:pt>
    <dgm:pt modelId="{FA5F50BC-1310-4378-8273-50E82B81BAA6}">
      <dgm:prSet phldrT="[Текст]" custT="1"/>
      <dgm:spPr>
        <a:xfrm>
          <a:off x="3592756" y="1080196"/>
          <a:ext cx="1104055" cy="13372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зменшення  м’язового спазму </a:t>
          </a:r>
        </a:p>
      </dgm:t>
    </dgm:pt>
    <dgm:pt modelId="{69298652-675B-425C-A53F-C2C34DC4A408}" type="parTrans" cxnId="{0C4CFAD9-09D4-4D2B-B0BD-C1010CBD972C}">
      <dgm:prSet/>
      <dgm:spPr/>
      <dgm:t>
        <a:bodyPr/>
        <a:lstStyle/>
        <a:p>
          <a:endParaRPr lang="uk-UA"/>
        </a:p>
      </dgm:t>
    </dgm:pt>
    <dgm:pt modelId="{6D5C438E-40B7-4192-95B3-0DAA80C13985}" type="sibTrans" cxnId="{0C4CFAD9-09D4-4D2B-B0BD-C1010CBD972C}">
      <dgm:prSet/>
      <dgm:spPr/>
      <dgm:t>
        <a:bodyPr/>
        <a:lstStyle/>
        <a:p>
          <a:endParaRPr lang="uk-UA"/>
        </a:p>
      </dgm:t>
    </dgm:pt>
    <dgm:pt modelId="{4DB00C21-C4D3-447D-8282-B6906E7FBB09}" type="pres">
      <dgm:prSet presAssocID="{F9E855F8-EC72-4D4A-9634-93148987EB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E44430-CBB3-4279-BFB1-09E3EBD4FA70}" type="pres">
      <dgm:prSet presAssocID="{6E7D17ED-915B-458F-A2B9-B8398D2A7344}" presName="vertOne" presStyleCnt="0"/>
      <dgm:spPr/>
    </dgm:pt>
    <dgm:pt modelId="{916E5B41-8546-44B4-9040-292692ABE53A}" type="pres">
      <dgm:prSet presAssocID="{6E7D17ED-915B-458F-A2B9-B8398D2A7344}" presName="txOne" presStyleLbl="node0" presStyleIdx="0" presStyleCnt="1" custScaleY="66988" custLinFactY="-8" custLinFactNeighborX="227" custLinFactNeighborY="-100000">
        <dgm:presLayoutVars>
          <dgm:chPref val="3"/>
        </dgm:presLayoutVars>
      </dgm:prSet>
      <dgm:spPr/>
    </dgm:pt>
    <dgm:pt modelId="{8B088AAF-C45A-4779-BC3C-5A4C91AB6932}" type="pres">
      <dgm:prSet presAssocID="{6E7D17ED-915B-458F-A2B9-B8398D2A7344}" presName="parTransOne" presStyleCnt="0"/>
      <dgm:spPr/>
    </dgm:pt>
    <dgm:pt modelId="{D4FD749F-85EA-4488-80B1-4C48AEE2279D}" type="pres">
      <dgm:prSet presAssocID="{6E7D17ED-915B-458F-A2B9-B8398D2A7344}" presName="horzOne" presStyleCnt="0"/>
      <dgm:spPr/>
    </dgm:pt>
    <dgm:pt modelId="{92A58BED-EAD3-40D7-81D8-45DBC1AE20E8}" type="pres">
      <dgm:prSet presAssocID="{F0BCD968-3EBD-4AE0-9FCE-36BC726DCB25}" presName="vertTwo" presStyleCnt="0"/>
      <dgm:spPr/>
    </dgm:pt>
    <dgm:pt modelId="{6B2DB8DE-9155-44D4-B07F-43A587A95038}" type="pres">
      <dgm:prSet presAssocID="{F0BCD968-3EBD-4AE0-9FCE-36BC726DCB25}" presName="txTwo" presStyleLbl="node2" presStyleIdx="0" presStyleCnt="5">
        <dgm:presLayoutVars>
          <dgm:chPref val="3"/>
        </dgm:presLayoutVars>
      </dgm:prSet>
      <dgm:spPr/>
    </dgm:pt>
    <dgm:pt modelId="{47CFF88B-FC10-4EDF-9BE6-98834C4319D8}" type="pres">
      <dgm:prSet presAssocID="{F0BCD968-3EBD-4AE0-9FCE-36BC726DCB25}" presName="horzTwo" presStyleCnt="0"/>
      <dgm:spPr/>
    </dgm:pt>
    <dgm:pt modelId="{CF3B9904-E026-4110-9367-7C5970390648}" type="pres">
      <dgm:prSet presAssocID="{2DC3BD83-4535-4864-AB25-047B423D9956}" presName="sibSpaceTwo" presStyleCnt="0"/>
      <dgm:spPr/>
    </dgm:pt>
    <dgm:pt modelId="{986FD3BA-3839-4302-801D-F3D87ED00B3C}" type="pres">
      <dgm:prSet presAssocID="{A377691C-C4E7-4DC7-8791-9B0E2DB8CECC}" presName="vertTwo" presStyleCnt="0"/>
      <dgm:spPr/>
    </dgm:pt>
    <dgm:pt modelId="{69A04260-D630-4B4D-AAAC-0CD2780F2A23}" type="pres">
      <dgm:prSet presAssocID="{A377691C-C4E7-4DC7-8791-9B0E2DB8CECC}" presName="txTwo" presStyleLbl="node2" presStyleIdx="1" presStyleCnt="5">
        <dgm:presLayoutVars>
          <dgm:chPref val="3"/>
        </dgm:presLayoutVars>
      </dgm:prSet>
      <dgm:spPr/>
    </dgm:pt>
    <dgm:pt modelId="{A07BCA9A-4514-46D5-8203-0A0EDEE0AC3C}" type="pres">
      <dgm:prSet presAssocID="{A377691C-C4E7-4DC7-8791-9B0E2DB8CECC}" presName="horzTwo" presStyleCnt="0"/>
      <dgm:spPr/>
    </dgm:pt>
    <dgm:pt modelId="{4B7C95E0-36D6-4FE8-89FC-53901466786C}" type="pres">
      <dgm:prSet presAssocID="{90945F3D-FC17-40EA-B572-4F2CFB44A78F}" presName="sibSpaceTwo" presStyleCnt="0"/>
      <dgm:spPr/>
    </dgm:pt>
    <dgm:pt modelId="{9379B078-19EC-4FEA-B0C0-EC0BC4A9E942}" type="pres">
      <dgm:prSet presAssocID="{C4B85B52-96F6-4394-A810-F1B667148D06}" presName="vertTwo" presStyleCnt="0"/>
      <dgm:spPr/>
    </dgm:pt>
    <dgm:pt modelId="{ABCF0B29-BD64-4C0F-82A8-CC098437DE7F}" type="pres">
      <dgm:prSet presAssocID="{C4B85B52-96F6-4394-A810-F1B667148D06}" presName="txTwo" presStyleLbl="node2" presStyleIdx="2" presStyleCnt="5">
        <dgm:presLayoutVars>
          <dgm:chPref val="3"/>
        </dgm:presLayoutVars>
      </dgm:prSet>
      <dgm:spPr/>
    </dgm:pt>
    <dgm:pt modelId="{2EE1260E-1B3F-4158-8F58-EF25A43A68D5}" type="pres">
      <dgm:prSet presAssocID="{C4B85B52-96F6-4394-A810-F1B667148D06}" presName="horzTwo" presStyleCnt="0"/>
      <dgm:spPr/>
    </dgm:pt>
    <dgm:pt modelId="{B0C1D418-9DFE-4C7C-8171-1BC41C7F0B8D}" type="pres">
      <dgm:prSet presAssocID="{A9248BDA-D3D3-4515-BC44-DB43798E14CF}" presName="sibSpaceTwo" presStyleCnt="0"/>
      <dgm:spPr/>
    </dgm:pt>
    <dgm:pt modelId="{9559A418-E8EF-4C72-B80D-471A6A6A616B}" type="pres">
      <dgm:prSet presAssocID="{FA5F50BC-1310-4378-8273-50E82B81BAA6}" presName="vertTwo" presStyleCnt="0"/>
      <dgm:spPr/>
    </dgm:pt>
    <dgm:pt modelId="{BB547C10-DD6D-4700-AC69-C2EC21C1A3BE}" type="pres">
      <dgm:prSet presAssocID="{FA5F50BC-1310-4378-8273-50E82B81BAA6}" presName="txTwo" presStyleLbl="node2" presStyleIdx="3" presStyleCnt="5">
        <dgm:presLayoutVars>
          <dgm:chPref val="3"/>
        </dgm:presLayoutVars>
      </dgm:prSet>
      <dgm:spPr/>
    </dgm:pt>
    <dgm:pt modelId="{3C073F11-A7E7-4683-85BE-2265EEE9116A}" type="pres">
      <dgm:prSet presAssocID="{FA5F50BC-1310-4378-8273-50E82B81BAA6}" presName="horzTwo" presStyleCnt="0"/>
      <dgm:spPr/>
    </dgm:pt>
    <dgm:pt modelId="{6F7CDB61-6218-4F99-B9E3-E93AE51293DA}" type="pres">
      <dgm:prSet presAssocID="{6D5C438E-40B7-4192-95B3-0DAA80C13985}" presName="sibSpaceTwo" presStyleCnt="0"/>
      <dgm:spPr/>
    </dgm:pt>
    <dgm:pt modelId="{2D910F4C-C4EF-4C1D-BCFC-4A9905BD995E}" type="pres">
      <dgm:prSet presAssocID="{EB81F41F-A8DE-48EC-8B53-C6507A65FED5}" presName="vertTwo" presStyleCnt="0"/>
      <dgm:spPr/>
    </dgm:pt>
    <dgm:pt modelId="{8F4ACDCA-8190-4EF5-8102-71B5EE6CE3E4}" type="pres">
      <dgm:prSet presAssocID="{EB81F41F-A8DE-48EC-8B53-C6507A65FED5}" presName="txTwo" presStyleLbl="node2" presStyleIdx="4" presStyleCnt="5">
        <dgm:presLayoutVars>
          <dgm:chPref val="3"/>
        </dgm:presLayoutVars>
      </dgm:prSet>
      <dgm:spPr/>
    </dgm:pt>
    <dgm:pt modelId="{388161A6-1C5F-4A8A-BB1C-3700B60A7EB1}" type="pres">
      <dgm:prSet presAssocID="{EB81F41F-A8DE-48EC-8B53-C6507A65FED5}" presName="horzTwo" presStyleCnt="0"/>
      <dgm:spPr/>
    </dgm:pt>
  </dgm:ptLst>
  <dgm:cxnLst>
    <dgm:cxn modelId="{47B8C901-DDAB-4FCD-98F6-2590F7D822F6}" srcId="{6E7D17ED-915B-458F-A2B9-B8398D2A7344}" destId="{F0BCD968-3EBD-4AE0-9FCE-36BC726DCB25}" srcOrd="0" destOrd="0" parTransId="{F7980452-FA3C-49DF-877E-75CDF5C2D8C7}" sibTransId="{2DC3BD83-4535-4864-AB25-047B423D9956}"/>
    <dgm:cxn modelId="{D9990B15-FC98-43DF-A68B-1039DCC67DB2}" type="presOf" srcId="{EB81F41F-A8DE-48EC-8B53-C6507A65FED5}" destId="{8F4ACDCA-8190-4EF5-8102-71B5EE6CE3E4}" srcOrd="0" destOrd="0" presId="urn:microsoft.com/office/officeart/2005/8/layout/hierarchy4"/>
    <dgm:cxn modelId="{07434023-A76C-4F6C-B9C9-E6549F2937F8}" type="presOf" srcId="{FA5F50BC-1310-4378-8273-50E82B81BAA6}" destId="{BB547C10-DD6D-4700-AC69-C2EC21C1A3BE}" srcOrd="0" destOrd="0" presId="urn:microsoft.com/office/officeart/2005/8/layout/hierarchy4"/>
    <dgm:cxn modelId="{8D346928-C204-4344-8BCE-955A04E54E48}" srcId="{6E7D17ED-915B-458F-A2B9-B8398D2A7344}" destId="{EB81F41F-A8DE-48EC-8B53-C6507A65FED5}" srcOrd="4" destOrd="0" parTransId="{F47E6779-AB78-4C97-98C9-57AC262133ED}" sibTransId="{7E08D69D-05F6-4516-8834-B8AA6978754A}"/>
    <dgm:cxn modelId="{D85B7F41-08AC-462D-8580-EA4E57721676}" type="presOf" srcId="{C4B85B52-96F6-4394-A810-F1B667148D06}" destId="{ABCF0B29-BD64-4C0F-82A8-CC098437DE7F}" srcOrd="0" destOrd="0" presId="urn:microsoft.com/office/officeart/2005/8/layout/hierarchy4"/>
    <dgm:cxn modelId="{34C05051-93B3-41C9-B575-3B4ECFE92CF5}" type="presOf" srcId="{6E7D17ED-915B-458F-A2B9-B8398D2A7344}" destId="{916E5B41-8546-44B4-9040-292692ABE53A}" srcOrd="0" destOrd="0" presId="urn:microsoft.com/office/officeart/2005/8/layout/hierarchy4"/>
    <dgm:cxn modelId="{FDB1B788-342D-4442-81CD-99427CA6C812}" type="presOf" srcId="{F9E855F8-EC72-4D4A-9634-93148987EBC7}" destId="{4DB00C21-C4D3-447D-8282-B6906E7FBB09}" srcOrd="0" destOrd="0" presId="urn:microsoft.com/office/officeart/2005/8/layout/hierarchy4"/>
    <dgm:cxn modelId="{C98E1593-E4F8-4929-A946-63613DB87834}" srcId="{6E7D17ED-915B-458F-A2B9-B8398D2A7344}" destId="{C4B85B52-96F6-4394-A810-F1B667148D06}" srcOrd="2" destOrd="0" parTransId="{EEF2F6BA-6A32-4BB8-B017-B7C686FEDBF5}" sibTransId="{A9248BDA-D3D3-4515-BC44-DB43798E14CF}"/>
    <dgm:cxn modelId="{0C4CFAD9-09D4-4D2B-B0BD-C1010CBD972C}" srcId="{6E7D17ED-915B-458F-A2B9-B8398D2A7344}" destId="{FA5F50BC-1310-4378-8273-50E82B81BAA6}" srcOrd="3" destOrd="0" parTransId="{69298652-675B-425C-A53F-C2C34DC4A408}" sibTransId="{6D5C438E-40B7-4192-95B3-0DAA80C13985}"/>
    <dgm:cxn modelId="{EABC90E6-E7B9-4F62-968F-C31BD1E8358A}" type="presOf" srcId="{F0BCD968-3EBD-4AE0-9FCE-36BC726DCB25}" destId="{6B2DB8DE-9155-44D4-B07F-43A587A95038}" srcOrd="0" destOrd="0" presId="urn:microsoft.com/office/officeart/2005/8/layout/hierarchy4"/>
    <dgm:cxn modelId="{0ECA91E8-398A-4A43-8C11-1530AA1ABF47}" srcId="{F9E855F8-EC72-4D4A-9634-93148987EBC7}" destId="{6E7D17ED-915B-458F-A2B9-B8398D2A7344}" srcOrd="0" destOrd="0" parTransId="{579FC27F-385D-4641-9DB3-720A2B243845}" sibTransId="{36F196BB-9861-41B9-8C6D-45243CEAA843}"/>
    <dgm:cxn modelId="{FB1E2EEC-6F06-4E64-9FC8-784B56BC88F9}" srcId="{6E7D17ED-915B-458F-A2B9-B8398D2A7344}" destId="{A377691C-C4E7-4DC7-8791-9B0E2DB8CECC}" srcOrd="1" destOrd="0" parTransId="{5DE4D038-CE89-4C91-9356-8ED3288F4A1E}" sibTransId="{90945F3D-FC17-40EA-B572-4F2CFB44A78F}"/>
    <dgm:cxn modelId="{D39E24F3-C753-489F-91BC-EE9B78016E36}" type="presOf" srcId="{A377691C-C4E7-4DC7-8791-9B0E2DB8CECC}" destId="{69A04260-D630-4B4D-AAAC-0CD2780F2A23}" srcOrd="0" destOrd="0" presId="urn:microsoft.com/office/officeart/2005/8/layout/hierarchy4"/>
    <dgm:cxn modelId="{227DB482-F989-4354-BA90-0EF08E3CF541}" type="presParOf" srcId="{4DB00C21-C4D3-447D-8282-B6906E7FBB09}" destId="{3CE44430-CBB3-4279-BFB1-09E3EBD4FA70}" srcOrd="0" destOrd="0" presId="urn:microsoft.com/office/officeart/2005/8/layout/hierarchy4"/>
    <dgm:cxn modelId="{8911D5E5-5A7B-4BEE-9BAA-9DBBA39648B3}" type="presParOf" srcId="{3CE44430-CBB3-4279-BFB1-09E3EBD4FA70}" destId="{916E5B41-8546-44B4-9040-292692ABE53A}" srcOrd="0" destOrd="0" presId="urn:microsoft.com/office/officeart/2005/8/layout/hierarchy4"/>
    <dgm:cxn modelId="{BB8C357C-511F-4CC9-A5A7-AC4B4AE68E1F}" type="presParOf" srcId="{3CE44430-CBB3-4279-BFB1-09E3EBD4FA70}" destId="{8B088AAF-C45A-4779-BC3C-5A4C91AB6932}" srcOrd="1" destOrd="0" presId="urn:microsoft.com/office/officeart/2005/8/layout/hierarchy4"/>
    <dgm:cxn modelId="{9AF73AB3-E485-412D-A0F3-A6480B3C4390}" type="presParOf" srcId="{3CE44430-CBB3-4279-BFB1-09E3EBD4FA70}" destId="{D4FD749F-85EA-4488-80B1-4C48AEE2279D}" srcOrd="2" destOrd="0" presId="urn:microsoft.com/office/officeart/2005/8/layout/hierarchy4"/>
    <dgm:cxn modelId="{65D9CE13-4D44-4179-BDC3-BC93704E3A57}" type="presParOf" srcId="{D4FD749F-85EA-4488-80B1-4C48AEE2279D}" destId="{92A58BED-EAD3-40D7-81D8-45DBC1AE20E8}" srcOrd="0" destOrd="0" presId="urn:microsoft.com/office/officeart/2005/8/layout/hierarchy4"/>
    <dgm:cxn modelId="{507B328C-28A0-4733-8253-84E0D2EE2688}" type="presParOf" srcId="{92A58BED-EAD3-40D7-81D8-45DBC1AE20E8}" destId="{6B2DB8DE-9155-44D4-B07F-43A587A95038}" srcOrd="0" destOrd="0" presId="urn:microsoft.com/office/officeart/2005/8/layout/hierarchy4"/>
    <dgm:cxn modelId="{B0D9C614-8829-414A-AF3E-3629A7FC59F1}" type="presParOf" srcId="{92A58BED-EAD3-40D7-81D8-45DBC1AE20E8}" destId="{47CFF88B-FC10-4EDF-9BE6-98834C4319D8}" srcOrd="1" destOrd="0" presId="urn:microsoft.com/office/officeart/2005/8/layout/hierarchy4"/>
    <dgm:cxn modelId="{F71D21C8-331B-40F1-B6D4-015AAA77D87A}" type="presParOf" srcId="{D4FD749F-85EA-4488-80B1-4C48AEE2279D}" destId="{CF3B9904-E026-4110-9367-7C5970390648}" srcOrd="1" destOrd="0" presId="urn:microsoft.com/office/officeart/2005/8/layout/hierarchy4"/>
    <dgm:cxn modelId="{8BA865E5-65DC-4661-A1EA-8F231CB98E8D}" type="presParOf" srcId="{D4FD749F-85EA-4488-80B1-4C48AEE2279D}" destId="{986FD3BA-3839-4302-801D-F3D87ED00B3C}" srcOrd="2" destOrd="0" presId="urn:microsoft.com/office/officeart/2005/8/layout/hierarchy4"/>
    <dgm:cxn modelId="{5E1FFC72-BBDA-4E03-A406-9E207DD38523}" type="presParOf" srcId="{986FD3BA-3839-4302-801D-F3D87ED00B3C}" destId="{69A04260-D630-4B4D-AAAC-0CD2780F2A23}" srcOrd="0" destOrd="0" presId="urn:microsoft.com/office/officeart/2005/8/layout/hierarchy4"/>
    <dgm:cxn modelId="{8517568D-DB36-4A55-AD64-1234F37841BA}" type="presParOf" srcId="{986FD3BA-3839-4302-801D-F3D87ED00B3C}" destId="{A07BCA9A-4514-46D5-8203-0A0EDEE0AC3C}" srcOrd="1" destOrd="0" presId="urn:microsoft.com/office/officeart/2005/8/layout/hierarchy4"/>
    <dgm:cxn modelId="{8E6C27CC-67DF-4475-8AE9-27E0A2A89AC7}" type="presParOf" srcId="{D4FD749F-85EA-4488-80B1-4C48AEE2279D}" destId="{4B7C95E0-36D6-4FE8-89FC-53901466786C}" srcOrd="3" destOrd="0" presId="urn:microsoft.com/office/officeart/2005/8/layout/hierarchy4"/>
    <dgm:cxn modelId="{86D78163-61A2-4DBD-87B0-F099F20D318B}" type="presParOf" srcId="{D4FD749F-85EA-4488-80B1-4C48AEE2279D}" destId="{9379B078-19EC-4FEA-B0C0-EC0BC4A9E942}" srcOrd="4" destOrd="0" presId="urn:microsoft.com/office/officeart/2005/8/layout/hierarchy4"/>
    <dgm:cxn modelId="{E55EA682-0679-4C7E-90D4-79A76F0538BC}" type="presParOf" srcId="{9379B078-19EC-4FEA-B0C0-EC0BC4A9E942}" destId="{ABCF0B29-BD64-4C0F-82A8-CC098437DE7F}" srcOrd="0" destOrd="0" presId="urn:microsoft.com/office/officeart/2005/8/layout/hierarchy4"/>
    <dgm:cxn modelId="{373665AD-F6E9-4519-9005-37D817835820}" type="presParOf" srcId="{9379B078-19EC-4FEA-B0C0-EC0BC4A9E942}" destId="{2EE1260E-1B3F-4158-8F58-EF25A43A68D5}" srcOrd="1" destOrd="0" presId="urn:microsoft.com/office/officeart/2005/8/layout/hierarchy4"/>
    <dgm:cxn modelId="{1E9D2E25-7ADB-4266-B5CF-5A8A3EC1DC0B}" type="presParOf" srcId="{D4FD749F-85EA-4488-80B1-4C48AEE2279D}" destId="{B0C1D418-9DFE-4C7C-8171-1BC41C7F0B8D}" srcOrd="5" destOrd="0" presId="urn:microsoft.com/office/officeart/2005/8/layout/hierarchy4"/>
    <dgm:cxn modelId="{E7235DDF-D9B6-4CA0-BA21-96D71953C02C}" type="presParOf" srcId="{D4FD749F-85EA-4488-80B1-4C48AEE2279D}" destId="{9559A418-E8EF-4C72-B80D-471A6A6A616B}" srcOrd="6" destOrd="0" presId="urn:microsoft.com/office/officeart/2005/8/layout/hierarchy4"/>
    <dgm:cxn modelId="{88BFE148-732C-4CC8-9021-EF2BBC79BF1F}" type="presParOf" srcId="{9559A418-E8EF-4C72-B80D-471A6A6A616B}" destId="{BB547C10-DD6D-4700-AC69-C2EC21C1A3BE}" srcOrd="0" destOrd="0" presId="urn:microsoft.com/office/officeart/2005/8/layout/hierarchy4"/>
    <dgm:cxn modelId="{116E26A3-C4BC-4151-9233-40A104D38DB1}" type="presParOf" srcId="{9559A418-E8EF-4C72-B80D-471A6A6A616B}" destId="{3C073F11-A7E7-4683-85BE-2265EEE9116A}" srcOrd="1" destOrd="0" presId="urn:microsoft.com/office/officeart/2005/8/layout/hierarchy4"/>
    <dgm:cxn modelId="{6FF3F61B-935D-414F-9F86-6F71143B3345}" type="presParOf" srcId="{D4FD749F-85EA-4488-80B1-4C48AEE2279D}" destId="{6F7CDB61-6218-4F99-B9E3-E93AE51293DA}" srcOrd="7" destOrd="0" presId="urn:microsoft.com/office/officeart/2005/8/layout/hierarchy4"/>
    <dgm:cxn modelId="{826C8C59-CFC9-406A-B795-DDD3F8DF9CF5}" type="presParOf" srcId="{D4FD749F-85EA-4488-80B1-4C48AEE2279D}" destId="{2D910F4C-C4EF-4C1D-BCFC-4A9905BD995E}" srcOrd="8" destOrd="0" presId="urn:microsoft.com/office/officeart/2005/8/layout/hierarchy4"/>
    <dgm:cxn modelId="{CBD9988A-FA4D-469E-B654-3C100D267E7D}" type="presParOf" srcId="{2D910F4C-C4EF-4C1D-BCFC-4A9905BD995E}" destId="{8F4ACDCA-8190-4EF5-8102-71B5EE6CE3E4}" srcOrd="0" destOrd="0" presId="urn:microsoft.com/office/officeart/2005/8/layout/hierarchy4"/>
    <dgm:cxn modelId="{97DD1333-B631-4F0B-B5CC-839E71E11CC3}" type="presParOf" srcId="{2D910F4C-C4EF-4C1D-BCFC-4A9905BD995E}" destId="{388161A6-1C5F-4A8A-BB1C-3700B60A7E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855F8-EC72-4D4A-9634-93148987EBC7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7D17ED-915B-458F-A2B9-B8398D2A7344}">
      <dgm:prSet phldrT="[Текст]" custT="1"/>
      <dgm:spPr>
        <a:xfrm>
          <a:off x="2366" y="1575"/>
          <a:ext cx="5891242" cy="8783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uk-UA" sz="2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rPr>
            <a:t>Максимальне відновлення рухових функцій</a:t>
          </a:r>
        </a:p>
      </dgm:t>
    </dgm:pt>
    <dgm:pt modelId="{579FC27F-385D-4641-9DB3-720A2B243845}" type="parTrans" cxnId="{0ECA91E8-398A-4A43-8C11-1530AA1ABF47}">
      <dgm:prSet/>
      <dgm:spPr/>
      <dgm:t>
        <a:bodyPr/>
        <a:lstStyle/>
        <a:p>
          <a:endParaRPr lang="uk-UA"/>
        </a:p>
      </dgm:t>
    </dgm:pt>
    <dgm:pt modelId="{36F196BB-9861-41B9-8C6D-45243CEAA843}" type="sibTrans" cxnId="{0ECA91E8-398A-4A43-8C11-1530AA1ABF47}">
      <dgm:prSet/>
      <dgm:spPr/>
      <dgm:t>
        <a:bodyPr/>
        <a:lstStyle/>
        <a:p>
          <a:endParaRPr lang="uk-UA"/>
        </a:p>
      </dgm:t>
    </dgm:pt>
    <dgm:pt modelId="{EB81F41F-A8DE-48EC-8B53-C6507A65FED5}">
      <dgm:prSet phldrT="[Текст]" custT="1"/>
      <dgm:spPr>
        <a:xfrm>
          <a:off x="3592756" y="1081149"/>
          <a:ext cx="1104055" cy="1689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відновлення силових якостей</a:t>
          </a:r>
        </a:p>
      </dgm:t>
    </dgm:pt>
    <dgm:pt modelId="{F47E6779-AB78-4C97-98C9-57AC262133ED}" type="parTrans" cxnId="{8D346928-C204-4344-8BCE-955A04E54E48}">
      <dgm:prSet/>
      <dgm:spPr/>
      <dgm:t>
        <a:bodyPr/>
        <a:lstStyle/>
        <a:p>
          <a:endParaRPr lang="uk-UA"/>
        </a:p>
      </dgm:t>
    </dgm:pt>
    <dgm:pt modelId="{7E08D69D-05F6-4516-8834-B8AA6978754A}" type="sibTrans" cxnId="{8D346928-C204-4344-8BCE-955A04E54E48}">
      <dgm:prSet/>
      <dgm:spPr/>
      <dgm:t>
        <a:bodyPr/>
        <a:lstStyle/>
        <a:p>
          <a:endParaRPr lang="uk-UA"/>
        </a:p>
      </dgm:t>
    </dgm:pt>
    <dgm:pt modelId="{FA5F50BC-1310-4378-8273-50E82B81BAA6}">
      <dgm:prSet phldrT="[Текст]" custT="1"/>
      <dgm:spPr>
        <a:xfrm>
          <a:off x="2395959" y="1081149"/>
          <a:ext cx="1104055" cy="1689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tIns="0" rIns="0" bIns="0"/>
        <a:lstStyle/>
        <a:p>
          <a:pPr>
            <a:lnSpc>
              <a:spcPct val="80000"/>
            </a:lnSpc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збільшення амплітуди активних, пасивних та додаткових рухів</a:t>
          </a:r>
        </a:p>
      </dgm:t>
    </dgm:pt>
    <dgm:pt modelId="{69298652-675B-425C-A53F-C2C34DC4A408}" type="parTrans" cxnId="{0C4CFAD9-09D4-4D2B-B0BD-C1010CBD972C}">
      <dgm:prSet/>
      <dgm:spPr/>
      <dgm:t>
        <a:bodyPr/>
        <a:lstStyle/>
        <a:p>
          <a:endParaRPr lang="uk-UA"/>
        </a:p>
      </dgm:t>
    </dgm:pt>
    <dgm:pt modelId="{6D5C438E-40B7-4192-95B3-0DAA80C13985}" type="sibTrans" cxnId="{0C4CFAD9-09D4-4D2B-B0BD-C1010CBD972C}">
      <dgm:prSet/>
      <dgm:spPr/>
      <dgm:t>
        <a:bodyPr/>
        <a:lstStyle/>
        <a:p>
          <a:endParaRPr lang="uk-UA"/>
        </a:p>
      </dgm:t>
    </dgm:pt>
    <dgm:pt modelId="{A377691C-C4E7-4DC7-8791-9B0E2DB8CECC}">
      <dgm:prSet phldrT="[Текст]" custT="1"/>
      <dgm:spPr>
        <a:xfrm>
          <a:off x="1199163" y="1081149"/>
          <a:ext cx="1104055" cy="1689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сприяння </a:t>
          </a:r>
          <a:r>
            <a:rPr lang="uk-UA" sz="16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реорганіза-ції</a:t>
          </a: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 тканин</a:t>
          </a:r>
        </a:p>
      </dgm:t>
    </dgm:pt>
    <dgm:pt modelId="{90945F3D-FC17-40EA-B572-4F2CFB44A78F}" type="sibTrans" cxnId="{FB1E2EEC-6F06-4E64-9FC8-784B56BC88F9}">
      <dgm:prSet/>
      <dgm:spPr/>
      <dgm:t>
        <a:bodyPr/>
        <a:lstStyle/>
        <a:p>
          <a:endParaRPr lang="uk-UA"/>
        </a:p>
      </dgm:t>
    </dgm:pt>
    <dgm:pt modelId="{5DE4D038-CE89-4C91-9356-8ED3288F4A1E}" type="parTrans" cxnId="{FB1E2EEC-6F06-4E64-9FC8-784B56BC88F9}">
      <dgm:prSet/>
      <dgm:spPr/>
      <dgm:t>
        <a:bodyPr/>
        <a:lstStyle/>
        <a:p>
          <a:endParaRPr lang="uk-UA"/>
        </a:p>
      </dgm:t>
    </dgm:pt>
    <dgm:pt modelId="{2B1ABE8F-50A1-4738-9DA8-8A83F1EDCA92}">
      <dgm:prSet phldrT="[Текст]" custT="1"/>
      <dgm:spPr>
        <a:xfrm>
          <a:off x="4789552" y="1081149"/>
          <a:ext cx="1104055" cy="1689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відновлення рухових навичок</a:t>
          </a:r>
        </a:p>
      </dgm:t>
    </dgm:pt>
    <dgm:pt modelId="{E28564E5-2655-44DA-B506-AED6164AF2B1}" type="parTrans" cxnId="{1071C366-BBAF-49F6-A810-436E7EDD67C5}">
      <dgm:prSet/>
      <dgm:spPr/>
      <dgm:t>
        <a:bodyPr/>
        <a:lstStyle/>
        <a:p>
          <a:endParaRPr lang="uk-UA"/>
        </a:p>
      </dgm:t>
    </dgm:pt>
    <dgm:pt modelId="{3AB6F893-CDA4-421A-A50D-89A2C2979706}" type="sibTrans" cxnId="{1071C366-BBAF-49F6-A810-436E7EDD67C5}">
      <dgm:prSet/>
      <dgm:spPr/>
      <dgm:t>
        <a:bodyPr/>
        <a:lstStyle/>
        <a:p>
          <a:endParaRPr lang="uk-UA"/>
        </a:p>
      </dgm:t>
    </dgm:pt>
    <dgm:pt modelId="{C61BC47D-7008-41A0-A6BA-9D4F688B4FBE}">
      <dgm:prSet phldrT="[Текст]" custT="1"/>
      <dgm:spPr>
        <a:xfrm>
          <a:off x="2366" y="1081149"/>
          <a:ext cx="1104055" cy="1689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buNone/>
          </a:pPr>
          <a:r>
            <a:rPr lang="uk-UA" sz="16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підтриман</a:t>
          </a:r>
          <a:r>
            <a:rPr lang="uk-UA" sz="16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-ня рухової активності</a:t>
          </a:r>
        </a:p>
      </dgm:t>
    </dgm:pt>
    <dgm:pt modelId="{798ABFCC-A786-42B7-ABC3-70795B5C72E3}" type="parTrans" cxnId="{5E1526C7-B34A-4454-B50F-6C8E53821F8E}">
      <dgm:prSet/>
      <dgm:spPr/>
      <dgm:t>
        <a:bodyPr/>
        <a:lstStyle/>
        <a:p>
          <a:endParaRPr lang="uk-UA"/>
        </a:p>
      </dgm:t>
    </dgm:pt>
    <dgm:pt modelId="{47DA7A13-D475-48A1-B27F-3DF79F2E6C7F}" type="sibTrans" cxnId="{5E1526C7-B34A-4454-B50F-6C8E53821F8E}">
      <dgm:prSet/>
      <dgm:spPr/>
      <dgm:t>
        <a:bodyPr/>
        <a:lstStyle/>
        <a:p>
          <a:endParaRPr lang="uk-UA"/>
        </a:p>
      </dgm:t>
    </dgm:pt>
    <dgm:pt modelId="{4DB00C21-C4D3-447D-8282-B6906E7FBB09}" type="pres">
      <dgm:prSet presAssocID="{F9E855F8-EC72-4D4A-9634-93148987EB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E44430-CBB3-4279-BFB1-09E3EBD4FA70}" type="pres">
      <dgm:prSet presAssocID="{6E7D17ED-915B-458F-A2B9-B8398D2A7344}" presName="vertOne" presStyleCnt="0"/>
      <dgm:spPr/>
    </dgm:pt>
    <dgm:pt modelId="{916E5B41-8546-44B4-9040-292692ABE53A}" type="pres">
      <dgm:prSet presAssocID="{6E7D17ED-915B-458F-A2B9-B8398D2A7344}" presName="txOne" presStyleLbl="node0" presStyleIdx="0" presStyleCnt="1" custScaleY="77582">
        <dgm:presLayoutVars>
          <dgm:chPref val="3"/>
        </dgm:presLayoutVars>
      </dgm:prSet>
      <dgm:spPr/>
    </dgm:pt>
    <dgm:pt modelId="{8B088AAF-C45A-4779-BC3C-5A4C91AB6932}" type="pres">
      <dgm:prSet presAssocID="{6E7D17ED-915B-458F-A2B9-B8398D2A7344}" presName="parTransOne" presStyleCnt="0"/>
      <dgm:spPr/>
    </dgm:pt>
    <dgm:pt modelId="{D4FD749F-85EA-4488-80B1-4C48AEE2279D}" type="pres">
      <dgm:prSet presAssocID="{6E7D17ED-915B-458F-A2B9-B8398D2A7344}" presName="horzOne" presStyleCnt="0"/>
      <dgm:spPr/>
    </dgm:pt>
    <dgm:pt modelId="{7EBEE610-71A4-4553-A38B-C2A8C229F531}" type="pres">
      <dgm:prSet presAssocID="{C61BC47D-7008-41A0-A6BA-9D4F688B4FBE}" presName="vertTwo" presStyleCnt="0"/>
      <dgm:spPr/>
    </dgm:pt>
    <dgm:pt modelId="{C8378906-CA0B-4F99-8EBD-4531D8317A12}" type="pres">
      <dgm:prSet presAssocID="{C61BC47D-7008-41A0-A6BA-9D4F688B4FBE}" presName="txTwo" presStyleLbl="node2" presStyleIdx="0" presStyleCnt="5">
        <dgm:presLayoutVars>
          <dgm:chPref val="3"/>
        </dgm:presLayoutVars>
      </dgm:prSet>
      <dgm:spPr/>
    </dgm:pt>
    <dgm:pt modelId="{22A8CA99-1F54-4E61-9FCD-AE4C842B0861}" type="pres">
      <dgm:prSet presAssocID="{C61BC47D-7008-41A0-A6BA-9D4F688B4FBE}" presName="horzTwo" presStyleCnt="0"/>
      <dgm:spPr/>
    </dgm:pt>
    <dgm:pt modelId="{8B3B541F-1163-497D-B43A-339FCCAA0544}" type="pres">
      <dgm:prSet presAssocID="{47DA7A13-D475-48A1-B27F-3DF79F2E6C7F}" presName="sibSpaceTwo" presStyleCnt="0"/>
      <dgm:spPr/>
    </dgm:pt>
    <dgm:pt modelId="{986FD3BA-3839-4302-801D-F3D87ED00B3C}" type="pres">
      <dgm:prSet presAssocID="{A377691C-C4E7-4DC7-8791-9B0E2DB8CECC}" presName="vertTwo" presStyleCnt="0"/>
      <dgm:spPr/>
    </dgm:pt>
    <dgm:pt modelId="{69A04260-D630-4B4D-AAAC-0CD2780F2A23}" type="pres">
      <dgm:prSet presAssocID="{A377691C-C4E7-4DC7-8791-9B0E2DB8CECC}" presName="txTwo" presStyleLbl="node2" presStyleIdx="1" presStyleCnt="5">
        <dgm:presLayoutVars>
          <dgm:chPref val="3"/>
        </dgm:presLayoutVars>
      </dgm:prSet>
      <dgm:spPr/>
    </dgm:pt>
    <dgm:pt modelId="{A07BCA9A-4514-46D5-8203-0A0EDEE0AC3C}" type="pres">
      <dgm:prSet presAssocID="{A377691C-C4E7-4DC7-8791-9B0E2DB8CECC}" presName="horzTwo" presStyleCnt="0"/>
      <dgm:spPr/>
    </dgm:pt>
    <dgm:pt modelId="{4B7C95E0-36D6-4FE8-89FC-53901466786C}" type="pres">
      <dgm:prSet presAssocID="{90945F3D-FC17-40EA-B572-4F2CFB44A78F}" presName="sibSpaceTwo" presStyleCnt="0"/>
      <dgm:spPr/>
    </dgm:pt>
    <dgm:pt modelId="{9559A418-E8EF-4C72-B80D-471A6A6A616B}" type="pres">
      <dgm:prSet presAssocID="{FA5F50BC-1310-4378-8273-50E82B81BAA6}" presName="vertTwo" presStyleCnt="0"/>
      <dgm:spPr/>
    </dgm:pt>
    <dgm:pt modelId="{BB547C10-DD6D-4700-AC69-C2EC21C1A3BE}" type="pres">
      <dgm:prSet presAssocID="{FA5F50BC-1310-4378-8273-50E82B81BAA6}" presName="txTwo" presStyleLbl="node2" presStyleIdx="2" presStyleCnt="5">
        <dgm:presLayoutVars>
          <dgm:chPref val="3"/>
        </dgm:presLayoutVars>
      </dgm:prSet>
      <dgm:spPr/>
    </dgm:pt>
    <dgm:pt modelId="{3C073F11-A7E7-4683-85BE-2265EEE9116A}" type="pres">
      <dgm:prSet presAssocID="{FA5F50BC-1310-4378-8273-50E82B81BAA6}" presName="horzTwo" presStyleCnt="0"/>
      <dgm:spPr/>
    </dgm:pt>
    <dgm:pt modelId="{6F7CDB61-6218-4F99-B9E3-E93AE51293DA}" type="pres">
      <dgm:prSet presAssocID="{6D5C438E-40B7-4192-95B3-0DAA80C13985}" presName="sibSpaceTwo" presStyleCnt="0"/>
      <dgm:spPr/>
    </dgm:pt>
    <dgm:pt modelId="{2D910F4C-C4EF-4C1D-BCFC-4A9905BD995E}" type="pres">
      <dgm:prSet presAssocID="{EB81F41F-A8DE-48EC-8B53-C6507A65FED5}" presName="vertTwo" presStyleCnt="0"/>
      <dgm:spPr/>
    </dgm:pt>
    <dgm:pt modelId="{8F4ACDCA-8190-4EF5-8102-71B5EE6CE3E4}" type="pres">
      <dgm:prSet presAssocID="{EB81F41F-A8DE-48EC-8B53-C6507A65FED5}" presName="txTwo" presStyleLbl="node2" presStyleIdx="3" presStyleCnt="5">
        <dgm:presLayoutVars>
          <dgm:chPref val="3"/>
        </dgm:presLayoutVars>
      </dgm:prSet>
      <dgm:spPr/>
    </dgm:pt>
    <dgm:pt modelId="{388161A6-1C5F-4A8A-BB1C-3700B60A7EB1}" type="pres">
      <dgm:prSet presAssocID="{EB81F41F-A8DE-48EC-8B53-C6507A65FED5}" presName="horzTwo" presStyleCnt="0"/>
      <dgm:spPr/>
    </dgm:pt>
    <dgm:pt modelId="{2C28C63A-DA7D-4B3F-98A7-1785CFCDFADB}" type="pres">
      <dgm:prSet presAssocID="{7E08D69D-05F6-4516-8834-B8AA6978754A}" presName="sibSpaceTwo" presStyleCnt="0"/>
      <dgm:spPr/>
    </dgm:pt>
    <dgm:pt modelId="{B4807008-0595-4ABA-8C7C-1954C2C93074}" type="pres">
      <dgm:prSet presAssocID="{2B1ABE8F-50A1-4738-9DA8-8A83F1EDCA92}" presName="vertTwo" presStyleCnt="0"/>
      <dgm:spPr/>
    </dgm:pt>
    <dgm:pt modelId="{53037D82-9936-4EA9-8F2B-1C1F5BB127EB}" type="pres">
      <dgm:prSet presAssocID="{2B1ABE8F-50A1-4738-9DA8-8A83F1EDCA92}" presName="txTwo" presStyleLbl="node2" presStyleIdx="4" presStyleCnt="5">
        <dgm:presLayoutVars>
          <dgm:chPref val="3"/>
        </dgm:presLayoutVars>
      </dgm:prSet>
      <dgm:spPr/>
    </dgm:pt>
    <dgm:pt modelId="{F209E5F2-3EA5-4F67-8DED-6B4BBBF62879}" type="pres">
      <dgm:prSet presAssocID="{2B1ABE8F-50A1-4738-9DA8-8A83F1EDCA92}" presName="horzTwo" presStyleCnt="0"/>
      <dgm:spPr/>
    </dgm:pt>
  </dgm:ptLst>
  <dgm:cxnLst>
    <dgm:cxn modelId="{8D346928-C204-4344-8BCE-955A04E54E48}" srcId="{6E7D17ED-915B-458F-A2B9-B8398D2A7344}" destId="{EB81F41F-A8DE-48EC-8B53-C6507A65FED5}" srcOrd="3" destOrd="0" parTransId="{F47E6779-AB78-4C97-98C9-57AC262133ED}" sibTransId="{7E08D69D-05F6-4516-8834-B8AA6978754A}"/>
    <dgm:cxn modelId="{75A66B62-341D-4CC6-AE49-9F0720357A32}" type="presOf" srcId="{A377691C-C4E7-4DC7-8791-9B0E2DB8CECC}" destId="{69A04260-D630-4B4D-AAAC-0CD2780F2A23}" srcOrd="0" destOrd="0" presId="urn:microsoft.com/office/officeart/2005/8/layout/hierarchy4"/>
    <dgm:cxn modelId="{1071C366-BBAF-49F6-A810-436E7EDD67C5}" srcId="{6E7D17ED-915B-458F-A2B9-B8398D2A7344}" destId="{2B1ABE8F-50A1-4738-9DA8-8A83F1EDCA92}" srcOrd="4" destOrd="0" parTransId="{E28564E5-2655-44DA-B506-AED6164AF2B1}" sibTransId="{3AB6F893-CDA4-421A-A50D-89A2C2979706}"/>
    <dgm:cxn modelId="{43EAC89B-6184-469F-ADAA-AD9C95FE8354}" type="presOf" srcId="{FA5F50BC-1310-4378-8273-50E82B81BAA6}" destId="{BB547C10-DD6D-4700-AC69-C2EC21C1A3BE}" srcOrd="0" destOrd="0" presId="urn:microsoft.com/office/officeart/2005/8/layout/hierarchy4"/>
    <dgm:cxn modelId="{921868A1-FB95-4FFC-86EC-AC8E344C7CFE}" type="presOf" srcId="{2B1ABE8F-50A1-4738-9DA8-8A83F1EDCA92}" destId="{53037D82-9936-4EA9-8F2B-1C1F5BB127EB}" srcOrd="0" destOrd="0" presId="urn:microsoft.com/office/officeart/2005/8/layout/hierarchy4"/>
    <dgm:cxn modelId="{763AC2A8-C701-4835-87F3-3473F26A301A}" type="presOf" srcId="{6E7D17ED-915B-458F-A2B9-B8398D2A7344}" destId="{916E5B41-8546-44B4-9040-292692ABE53A}" srcOrd="0" destOrd="0" presId="urn:microsoft.com/office/officeart/2005/8/layout/hierarchy4"/>
    <dgm:cxn modelId="{5E1526C7-B34A-4454-B50F-6C8E53821F8E}" srcId="{6E7D17ED-915B-458F-A2B9-B8398D2A7344}" destId="{C61BC47D-7008-41A0-A6BA-9D4F688B4FBE}" srcOrd="0" destOrd="0" parTransId="{798ABFCC-A786-42B7-ABC3-70795B5C72E3}" sibTransId="{47DA7A13-D475-48A1-B27F-3DF79F2E6C7F}"/>
    <dgm:cxn modelId="{E9003FC9-8251-43EA-831D-015561C328E4}" type="presOf" srcId="{C61BC47D-7008-41A0-A6BA-9D4F688B4FBE}" destId="{C8378906-CA0B-4F99-8EBD-4531D8317A12}" srcOrd="0" destOrd="0" presId="urn:microsoft.com/office/officeart/2005/8/layout/hierarchy4"/>
    <dgm:cxn modelId="{0C4CFAD9-09D4-4D2B-B0BD-C1010CBD972C}" srcId="{6E7D17ED-915B-458F-A2B9-B8398D2A7344}" destId="{FA5F50BC-1310-4378-8273-50E82B81BAA6}" srcOrd="2" destOrd="0" parTransId="{69298652-675B-425C-A53F-C2C34DC4A408}" sibTransId="{6D5C438E-40B7-4192-95B3-0DAA80C13985}"/>
    <dgm:cxn modelId="{B3C7BBE2-7241-4B5F-BFF0-5CCB7D951E5A}" type="presOf" srcId="{F9E855F8-EC72-4D4A-9634-93148987EBC7}" destId="{4DB00C21-C4D3-447D-8282-B6906E7FBB09}" srcOrd="0" destOrd="0" presId="urn:microsoft.com/office/officeart/2005/8/layout/hierarchy4"/>
    <dgm:cxn modelId="{7C098AE5-B8D5-4D5B-AA63-60C7C9AF20FD}" type="presOf" srcId="{EB81F41F-A8DE-48EC-8B53-C6507A65FED5}" destId="{8F4ACDCA-8190-4EF5-8102-71B5EE6CE3E4}" srcOrd="0" destOrd="0" presId="urn:microsoft.com/office/officeart/2005/8/layout/hierarchy4"/>
    <dgm:cxn modelId="{0ECA91E8-398A-4A43-8C11-1530AA1ABF47}" srcId="{F9E855F8-EC72-4D4A-9634-93148987EBC7}" destId="{6E7D17ED-915B-458F-A2B9-B8398D2A7344}" srcOrd="0" destOrd="0" parTransId="{579FC27F-385D-4641-9DB3-720A2B243845}" sibTransId="{36F196BB-9861-41B9-8C6D-45243CEAA843}"/>
    <dgm:cxn modelId="{FB1E2EEC-6F06-4E64-9FC8-784B56BC88F9}" srcId="{6E7D17ED-915B-458F-A2B9-B8398D2A7344}" destId="{A377691C-C4E7-4DC7-8791-9B0E2DB8CECC}" srcOrd="1" destOrd="0" parTransId="{5DE4D038-CE89-4C91-9356-8ED3288F4A1E}" sibTransId="{90945F3D-FC17-40EA-B572-4F2CFB44A78F}"/>
    <dgm:cxn modelId="{EC28E968-9618-4DD8-ACAC-19A3E05D88C8}" type="presParOf" srcId="{4DB00C21-C4D3-447D-8282-B6906E7FBB09}" destId="{3CE44430-CBB3-4279-BFB1-09E3EBD4FA70}" srcOrd="0" destOrd="0" presId="urn:microsoft.com/office/officeart/2005/8/layout/hierarchy4"/>
    <dgm:cxn modelId="{533CE12D-04C8-4AE0-88F4-41452F1F2B4D}" type="presParOf" srcId="{3CE44430-CBB3-4279-BFB1-09E3EBD4FA70}" destId="{916E5B41-8546-44B4-9040-292692ABE53A}" srcOrd="0" destOrd="0" presId="urn:microsoft.com/office/officeart/2005/8/layout/hierarchy4"/>
    <dgm:cxn modelId="{C69EEF9E-E679-4402-B6A9-48A8B575C6F7}" type="presParOf" srcId="{3CE44430-CBB3-4279-BFB1-09E3EBD4FA70}" destId="{8B088AAF-C45A-4779-BC3C-5A4C91AB6932}" srcOrd="1" destOrd="0" presId="urn:microsoft.com/office/officeart/2005/8/layout/hierarchy4"/>
    <dgm:cxn modelId="{56D66718-0B25-4FD1-8694-B1914DFA9578}" type="presParOf" srcId="{3CE44430-CBB3-4279-BFB1-09E3EBD4FA70}" destId="{D4FD749F-85EA-4488-80B1-4C48AEE2279D}" srcOrd="2" destOrd="0" presId="urn:microsoft.com/office/officeart/2005/8/layout/hierarchy4"/>
    <dgm:cxn modelId="{E4F0374E-3BD7-41A8-AE76-7BFF040F3865}" type="presParOf" srcId="{D4FD749F-85EA-4488-80B1-4C48AEE2279D}" destId="{7EBEE610-71A4-4553-A38B-C2A8C229F531}" srcOrd="0" destOrd="0" presId="urn:microsoft.com/office/officeart/2005/8/layout/hierarchy4"/>
    <dgm:cxn modelId="{028CD8D7-62E8-4F70-8016-9E981970BE40}" type="presParOf" srcId="{7EBEE610-71A4-4553-A38B-C2A8C229F531}" destId="{C8378906-CA0B-4F99-8EBD-4531D8317A12}" srcOrd="0" destOrd="0" presId="urn:microsoft.com/office/officeart/2005/8/layout/hierarchy4"/>
    <dgm:cxn modelId="{75C7B9C0-E0BC-4289-8FBB-C7DAA28FC5F2}" type="presParOf" srcId="{7EBEE610-71A4-4553-A38B-C2A8C229F531}" destId="{22A8CA99-1F54-4E61-9FCD-AE4C842B0861}" srcOrd="1" destOrd="0" presId="urn:microsoft.com/office/officeart/2005/8/layout/hierarchy4"/>
    <dgm:cxn modelId="{F3457FBC-F023-4C79-AC34-3773EBA9087A}" type="presParOf" srcId="{D4FD749F-85EA-4488-80B1-4C48AEE2279D}" destId="{8B3B541F-1163-497D-B43A-339FCCAA0544}" srcOrd="1" destOrd="0" presId="urn:microsoft.com/office/officeart/2005/8/layout/hierarchy4"/>
    <dgm:cxn modelId="{37DAE436-A1B0-4DEC-8361-6AD1D2C8DB5B}" type="presParOf" srcId="{D4FD749F-85EA-4488-80B1-4C48AEE2279D}" destId="{986FD3BA-3839-4302-801D-F3D87ED00B3C}" srcOrd="2" destOrd="0" presId="urn:microsoft.com/office/officeart/2005/8/layout/hierarchy4"/>
    <dgm:cxn modelId="{6C2F56B1-EAD9-48EA-B16E-06F3840B70A6}" type="presParOf" srcId="{986FD3BA-3839-4302-801D-F3D87ED00B3C}" destId="{69A04260-D630-4B4D-AAAC-0CD2780F2A23}" srcOrd="0" destOrd="0" presId="urn:microsoft.com/office/officeart/2005/8/layout/hierarchy4"/>
    <dgm:cxn modelId="{AA96071C-46A7-486C-981C-57936C355F25}" type="presParOf" srcId="{986FD3BA-3839-4302-801D-F3D87ED00B3C}" destId="{A07BCA9A-4514-46D5-8203-0A0EDEE0AC3C}" srcOrd="1" destOrd="0" presId="urn:microsoft.com/office/officeart/2005/8/layout/hierarchy4"/>
    <dgm:cxn modelId="{2970118F-055A-43EA-97EA-40746790D599}" type="presParOf" srcId="{D4FD749F-85EA-4488-80B1-4C48AEE2279D}" destId="{4B7C95E0-36D6-4FE8-89FC-53901466786C}" srcOrd="3" destOrd="0" presId="urn:microsoft.com/office/officeart/2005/8/layout/hierarchy4"/>
    <dgm:cxn modelId="{CCB98D43-DD34-41EA-8FA2-A5F3471F8F0F}" type="presParOf" srcId="{D4FD749F-85EA-4488-80B1-4C48AEE2279D}" destId="{9559A418-E8EF-4C72-B80D-471A6A6A616B}" srcOrd="4" destOrd="0" presId="urn:microsoft.com/office/officeart/2005/8/layout/hierarchy4"/>
    <dgm:cxn modelId="{4F10B14C-1E1F-464A-81D7-B1581BDCA2AE}" type="presParOf" srcId="{9559A418-E8EF-4C72-B80D-471A6A6A616B}" destId="{BB547C10-DD6D-4700-AC69-C2EC21C1A3BE}" srcOrd="0" destOrd="0" presId="urn:microsoft.com/office/officeart/2005/8/layout/hierarchy4"/>
    <dgm:cxn modelId="{15FD73CA-1F2C-4ADB-ABD4-0E2B858551E1}" type="presParOf" srcId="{9559A418-E8EF-4C72-B80D-471A6A6A616B}" destId="{3C073F11-A7E7-4683-85BE-2265EEE9116A}" srcOrd="1" destOrd="0" presId="urn:microsoft.com/office/officeart/2005/8/layout/hierarchy4"/>
    <dgm:cxn modelId="{219FABB8-B746-4006-87C1-CEEF6175405D}" type="presParOf" srcId="{D4FD749F-85EA-4488-80B1-4C48AEE2279D}" destId="{6F7CDB61-6218-4F99-B9E3-E93AE51293DA}" srcOrd="5" destOrd="0" presId="urn:microsoft.com/office/officeart/2005/8/layout/hierarchy4"/>
    <dgm:cxn modelId="{D2C004AA-8A8E-41F9-9C36-10F1B771BF9B}" type="presParOf" srcId="{D4FD749F-85EA-4488-80B1-4C48AEE2279D}" destId="{2D910F4C-C4EF-4C1D-BCFC-4A9905BD995E}" srcOrd="6" destOrd="0" presId="urn:microsoft.com/office/officeart/2005/8/layout/hierarchy4"/>
    <dgm:cxn modelId="{5E012E1D-50AB-4FCE-BA47-7F7C8DD2BA1B}" type="presParOf" srcId="{2D910F4C-C4EF-4C1D-BCFC-4A9905BD995E}" destId="{8F4ACDCA-8190-4EF5-8102-71B5EE6CE3E4}" srcOrd="0" destOrd="0" presId="urn:microsoft.com/office/officeart/2005/8/layout/hierarchy4"/>
    <dgm:cxn modelId="{521D0391-7C96-4065-9A77-87C37B24C5BE}" type="presParOf" srcId="{2D910F4C-C4EF-4C1D-BCFC-4A9905BD995E}" destId="{388161A6-1C5F-4A8A-BB1C-3700B60A7EB1}" srcOrd="1" destOrd="0" presId="urn:microsoft.com/office/officeart/2005/8/layout/hierarchy4"/>
    <dgm:cxn modelId="{9F4BB588-DC39-41A9-9C5C-2FC08BAD292E}" type="presParOf" srcId="{D4FD749F-85EA-4488-80B1-4C48AEE2279D}" destId="{2C28C63A-DA7D-4B3F-98A7-1785CFCDFADB}" srcOrd="7" destOrd="0" presId="urn:microsoft.com/office/officeart/2005/8/layout/hierarchy4"/>
    <dgm:cxn modelId="{9C1BE463-6A19-42A3-951F-C4E907A7ED1A}" type="presParOf" srcId="{D4FD749F-85EA-4488-80B1-4C48AEE2279D}" destId="{B4807008-0595-4ABA-8C7C-1954C2C93074}" srcOrd="8" destOrd="0" presId="urn:microsoft.com/office/officeart/2005/8/layout/hierarchy4"/>
    <dgm:cxn modelId="{BF449A74-CD79-4388-B2A1-BB786A5FC545}" type="presParOf" srcId="{B4807008-0595-4ABA-8C7C-1954C2C93074}" destId="{53037D82-9936-4EA9-8F2B-1C1F5BB127EB}" srcOrd="0" destOrd="0" presId="urn:microsoft.com/office/officeart/2005/8/layout/hierarchy4"/>
    <dgm:cxn modelId="{8C5E5BC2-CB7C-4937-8691-9B7F082043C3}" type="presParOf" srcId="{B4807008-0595-4ABA-8C7C-1954C2C93074}" destId="{F209E5F2-3EA5-4F67-8DED-6B4BBBF628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E5B41-8546-44B4-9040-292692ABE53A}">
      <dsp:nvSpPr>
        <dsp:cNvPr id="0" name=""/>
        <dsp:cNvSpPr/>
      </dsp:nvSpPr>
      <dsp:spPr>
        <a:xfrm>
          <a:off x="5317" y="0"/>
          <a:ext cx="6619418" cy="9049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rPr>
            <a:t>Зменшення запалення</a:t>
          </a:r>
        </a:p>
      </dsp:txBody>
      <dsp:txXfrm>
        <a:off x="31823" y="26506"/>
        <a:ext cx="6566406" cy="851961"/>
      </dsp:txXfrm>
    </dsp:sp>
    <dsp:sp modelId="{6B2DB8DE-9155-44D4-B07F-43A587A95038}">
      <dsp:nvSpPr>
        <dsp:cNvPr id="0" name=""/>
        <dsp:cNvSpPr/>
      </dsp:nvSpPr>
      <dsp:spPr>
        <a:xfrm>
          <a:off x="2658" y="1109573"/>
          <a:ext cx="1240520" cy="13509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захист від подальшого </a:t>
          </a:r>
          <a:r>
            <a:rPr lang="uk-UA" sz="1600" kern="12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пошкод-ження</a:t>
          </a:r>
          <a:endParaRPr lang="uk-UA" sz="1600" kern="1200" dirty="0">
            <a:solidFill>
              <a:sysClr val="windowText" lastClr="000000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38992" y="1145907"/>
        <a:ext cx="1167852" cy="1278280"/>
      </dsp:txXfrm>
    </dsp:sp>
    <dsp:sp modelId="{69A04260-D630-4B4D-AAAC-0CD2780F2A23}">
      <dsp:nvSpPr>
        <dsp:cNvPr id="0" name=""/>
        <dsp:cNvSpPr/>
      </dsp:nvSpPr>
      <dsp:spPr>
        <a:xfrm>
          <a:off x="1347383" y="1109573"/>
          <a:ext cx="1240520" cy="13509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зменшення набряку</a:t>
          </a:r>
        </a:p>
      </dsp:txBody>
      <dsp:txXfrm>
        <a:off x="1383717" y="1145907"/>
        <a:ext cx="1167852" cy="1278280"/>
      </dsp:txXfrm>
    </dsp:sp>
    <dsp:sp modelId="{ABCF0B29-BD64-4C0F-82A8-CC098437DE7F}">
      <dsp:nvSpPr>
        <dsp:cNvPr id="0" name=""/>
        <dsp:cNvSpPr/>
      </dsp:nvSpPr>
      <dsp:spPr>
        <a:xfrm>
          <a:off x="2692107" y="1109573"/>
          <a:ext cx="1240520" cy="13509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зменшення  болю</a:t>
          </a:r>
        </a:p>
      </dsp:txBody>
      <dsp:txXfrm>
        <a:off x="2728441" y="1145907"/>
        <a:ext cx="1167852" cy="1278280"/>
      </dsp:txXfrm>
    </dsp:sp>
    <dsp:sp modelId="{BB547C10-DD6D-4700-AC69-C2EC21C1A3BE}">
      <dsp:nvSpPr>
        <dsp:cNvPr id="0" name=""/>
        <dsp:cNvSpPr/>
      </dsp:nvSpPr>
      <dsp:spPr>
        <a:xfrm>
          <a:off x="4036832" y="1109573"/>
          <a:ext cx="1240520" cy="13509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зменшення  м’язового спазму </a:t>
          </a:r>
        </a:p>
      </dsp:txBody>
      <dsp:txXfrm>
        <a:off x="4073166" y="1145907"/>
        <a:ext cx="1167852" cy="1278280"/>
      </dsp:txXfrm>
    </dsp:sp>
    <dsp:sp modelId="{8F4ACDCA-8190-4EF5-8102-71B5EE6CE3E4}">
      <dsp:nvSpPr>
        <dsp:cNvPr id="0" name=""/>
        <dsp:cNvSpPr/>
      </dsp:nvSpPr>
      <dsp:spPr>
        <a:xfrm>
          <a:off x="5381556" y="1109573"/>
          <a:ext cx="1240520" cy="13509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підтриман</a:t>
          </a: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-ня рухової активності </a:t>
          </a:r>
        </a:p>
      </dsp:txBody>
      <dsp:txXfrm>
        <a:off x="5417890" y="1145907"/>
        <a:ext cx="1167852" cy="1278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E5B41-8546-44B4-9040-292692ABE53A}">
      <dsp:nvSpPr>
        <dsp:cNvPr id="0" name=""/>
        <dsp:cNvSpPr/>
      </dsp:nvSpPr>
      <dsp:spPr>
        <a:xfrm>
          <a:off x="2658" y="2063"/>
          <a:ext cx="6618682" cy="9988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rPr>
            <a:t>Максимальне відновлення рухових функцій</a:t>
          </a:r>
        </a:p>
      </dsp:txBody>
      <dsp:txXfrm>
        <a:off x="31912" y="31317"/>
        <a:ext cx="6560174" cy="940295"/>
      </dsp:txXfrm>
    </dsp:sp>
    <dsp:sp modelId="{C8378906-CA0B-4F99-8EBD-4531D8317A12}">
      <dsp:nvSpPr>
        <dsp:cNvPr id="0" name=""/>
        <dsp:cNvSpPr/>
      </dsp:nvSpPr>
      <dsp:spPr>
        <a:xfrm>
          <a:off x="2658" y="1193221"/>
          <a:ext cx="1240382" cy="12874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підтриман</a:t>
          </a: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-ня рухової активності</a:t>
          </a:r>
        </a:p>
      </dsp:txBody>
      <dsp:txXfrm>
        <a:off x="38988" y="1229551"/>
        <a:ext cx="1167722" cy="1214756"/>
      </dsp:txXfrm>
    </dsp:sp>
    <dsp:sp modelId="{69A04260-D630-4B4D-AAAC-0CD2780F2A23}">
      <dsp:nvSpPr>
        <dsp:cNvPr id="0" name=""/>
        <dsp:cNvSpPr/>
      </dsp:nvSpPr>
      <dsp:spPr>
        <a:xfrm>
          <a:off x="1347233" y="1193221"/>
          <a:ext cx="1240382" cy="12874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сприяння </a:t>
          </a:r>
          <a:r>
            <a:rPr lang="uk-UA" sz="1600" kern="12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реорганіза-ції</a:t>
          </a: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 тканин</a:t>
          </a:r>
        </a:p>
      </dsp:txBody>
      <dsp:txXfrm>
        <a:off x="1383563" y="1229551"/>
        <a:ext cx="1167722" cy="1214756"/>
      </dsp:txXfrm>
    </dsp:sp>
    <dsp:sp modelId="{BB547C10-DD6D-4700-AC69-C2EC21C1A3BE}">
      <dsp:nvSpPr>
        <dsp:cNvPr id="0" name=""/>
        <dsp:cNvSpPr/>
      </dsp:nvSpPr>
      <dsp:spPr>
        <a:xfrm>
          <a:off x="2691808" y="1193221"/>
          <a:ext cx="1240382" cy="12874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збільшення амплітуди активних, пасивних та додаткових рухів</a:t>
          </a:r>
        </a:p>
      </dsp:txBody>
      <dsp:txXfrm>
        <a:off x="2728138" y="1229551"/>
        <a:ext cx="1167722" cy="1214756"/>
      </dsp:txXfrm>
    </dsp:sp>
    <dsp:sp modelId="{8F4ACDCA-8190-4EF5-8102-71B5EE6CE3E4}">
      <dsp:nvSpPr>
        <dsp:cNvPr id="0" name=""/>
        <dsp:cNvSpPr/>
      </dsp:nvSpPr>
      <dsp:spPr>
        <a:xfrm>
          <a:off x="4036383" y="1193221"/>
          <a:ext cx="1240382" cy="12874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відновлення силових якостей</a:t>
          </a:r>
        </a:p>
      </dsp:txBody>
      <dsp:txXfrm>
        <a:off x="4072713" y="1229551"/>
        <a:ext cx="1167722" cy="1214756"/>
      </dsp:txXfrm>
    </dsp:sp>
    <dsp:sp modelId="{53037D82-9936-4EA9-8F2B-1C1F5BB127EB}">
      <dsp:nvSpPr>
        <dsp:cNvPr id="0" name=""/>
        <dsp:cNvSpPr/>
      </dsp:nvSpPr>
      <dsp:spPr>
        <a:xfrm>
          <a:off x="5380958" y="1193221"/>
          <a:ext cx="1240382" cy="12874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відновлення рухових навичок</a:t>
          </a:r>
        </a:p>
      </dsp:txBody>
      <dsp:txXfrm>
        <a:off x="5417288" y="1229551"/>
        <a:ext cx="1167722" cy="1214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B8D59F-4196-4AC3-8F7C-F0354CACA817}" type="datetime1">
              <a:rPr lang="uk-UA" smtClean="0"/>
              <a:t>03.12.2025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78B0B2-4517-4AE5-B88A-55A68ABCAF18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Редагувати стиль зразка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009577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202994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36137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міст із підписо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8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EB04B-4452-4AEF-8518-20DD24967152}" type="datetime1">
              <a:rPr lang="uk-UA" smtClean="0"/>
              <a:t>03.12.2025</a:t>
            </a:fld>
            <a:endParaRPr lang="uk-UA" dirty="0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1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Місце для вмісту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04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5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AC2BF-8E42-4774-A905-324686395249}" type="datetime1">
              <a:rPr lang="uk-UA" smtClean="0"/>
              <a:t>03.12.2025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21859-4C59-4468-B687-AA46031508E9}" type="datetime1">
              <a:rPr lang="uk-UA" smtClean="0"/>
              <a:t>03.12.2025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9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8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дати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008FE-F389-43A2-B67D-75C7E3574F19}" type="datetime1">
              <a:rPr lang="uk-UA" smtClean="0"/>
              <a:t>03.12.2025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13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зображення 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pic>
        <p:nvPicPr>
          <p:cNvPr id="9" name="Зображення 4" descr="Пустий покажчик місця заповнення для зображення. Клацніть цей покажчик і виберіть зображення, яке потрібно дода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934524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871450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867602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066669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73979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156371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6325260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098575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D4A304-580B-4108-8182-C39B73ADC065}" type="datetime1">
              <a:rPr lang="uk-UA" noProof="0" smtClean="0"/>
              <a:t>03.12.2025</a:t>
            </a:fld>
            <a:endParaRPr lang="uk-UA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137D0E-4A4F-4307-8994-C1891D747D5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88825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420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651" r:id="rId13"/>
    <p:sldLayoutId id="2147483652" r:id="rId14"/>
    <p:sldLayoutId id="2147483653" r:id="rId15"/>
    <p:sldLayoutId id="214748365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 1"/>
          <p:cNvSpPr>
            <a:spLocks noGrp="1"/>
          </p:cNvSpPr>
          <p:nvPr>
            <p:ph type="title"/>
          </p:nvPr>
        </p:nvSpPr>
        <p:spPr>
          <a:xfrm>
            <a:off x="1341884" y="2630911"/>
            <a:ext cx="10361752" cy="1596177"/>
          </a:xfrm>
        </p:spPr>
        <p:txBody>
          <a:bodyPr rtlCol="0">
            <a:noAutofit/>
          </a:bodyPr>
          <a:lstStyle/>
          <a:p>
            <a:r>
              <a:rPr lang="uk-UA" sz="6000" dirty="0"/>
              <a:t>Втручання на різних стадіях загоєння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FC5FBA15-F419-4900-81E7-6D4A7B7E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10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Компресія</a:t>
            </a:r>
          </a:p>
          <a:p>
            <a:r>
              <a:rPr lang="uk-UA" dirty="0"/>
              <a:t>(закінчення)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30480"/>
            <a:ext cx="7056784" cy="6309320"/>
          </a:xfrm>
        </p:spPr>
        <p:txBody>
          <a:bodyPr>
            <a:noAutofit/>
          </a:bodyPr>
          <a:lstStyle/>
          <a:p>
            <a:r>
              <a:rPr lang="uk-UA" dirty="0"/>
              <a:t>Компресійний вплив забезпечують упродовж перших двох діб після пошкодження</a:t>
            </a:r>
          </a:p>
          <a:p>
            <a:r>
              <a:rPr lang="uk-UA" dirty="0"/>
              <a:t>Фізичний терапевт повинен пояснити пацієнтові недоцільність і шкідливість тривалого застосування компресійної пов’язки: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під час відносного спокою – може порушуватися кровопостачання і сповільнюватися загоєння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під час рухової активності – може формуватися патологічний руховий стереотип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під час застосування дренажних положень компресійну пов’язку також слід послаблювати або знімати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96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11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Особливості стадії проліферації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60933"/>
            <a:ext cx="7128792" cy="6280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uk-UA" dirty="0"/>
              <a:t>ІІ стадія загоєння 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проліферація</a:t>
            </a:r>
            <a:r>
              <a:rPr lang="uk-UA" dirty="0"/>
              <a:t> (розростання тканин, зумовлене розмноженням клітин), або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регенерація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називають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підгострою</a:t>
            </a:r>
            <a:r>
              <a:rPr lang="uk-UA" dirty="0"/>
              <a:t>, бо симптоми запалення поступово зменшуються і зрештою повністю зникають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зазвичай триває 10-17 днів або до 2-3 тижнів після травмування; у деяких тканинах з обмеженим кровопостачанням, наприклад сухожиллях, проліферація може продовжуватися до 6 тижнів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усередині та з країв рани утворюється червона або рожева грануляційна/зерниста тканина, яка може кровити від дотику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у напрямку рани проростають нові капіляри (</a:t>
            </a:r>
            <a:r>
              <a:rPr lang="uk-UA" dirty="0" err="1"/>
              <a:t>ангіогенез</a:t>
            </a:r>
            <a:r>
              <a:rPr lang="uk-UA" dirty="0"/>
              <a:t>), відновлюється функціонування лімфатичної системи, зменшується набряк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грануляційна тканина містить велику кількість фібробластів, які продукують фібрин або колаген, що забезпечує дозрівання грануляційної тканини та утворення рубця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кількість фібробластів стрімко зростає до 4 дня після травми і продовжує зростати до 21; вони проявляють скорочувальні властивості, стягують краї рани та зміцнюють її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відбувається просторове орієнтування колагену та його диференціація (перетворення) у специфічні тканини</a:t>
            </a:r>
          </a:p>
        </p:txBody>
      </p:sp>
    </p:spTree>
    <p:extLst>
      <p:ext uri="{BB962C8B-B14F-4D97-AF65-F5344CB8AC3E}">
        <p14:creationId xmlns:p14="http://schemas.microsoft.com/office/powerpoint/2010/main" val="7545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12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Ціль та </a:t>
            </a:r>
            <a:r>
              <a:rPr lang="uk-UA" sz="2400" dirty="0" err="1"/>
              <a:t>підцілі</a:t>
            </a:r>
            <a:r>
              <a:rPr lang="uk-UA" sz="2400" dirty="0"/>
              <a:t> ФТ на стадії проліферації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60933"/>
            <a:ext cx="6875095" cy="628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 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Успіх у досягненні цілі залежить від здатності фізичного терапевта так добирати та координувати реабілітаційні заходи, щоб </a:t>
            </a:r>
            <a:r>
              <a:rPr lang="uk-UA" dirty="0" err="1"/>
              <a:t>підцілі</a:t>
            </a:r>
            <a:r>
              <a:rPr lang="uk-UA" dirty="0"/>
              <a:t> не суперечили одна одній та частково могли бути досягнуті разом (паралельно)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04043AF3-23E1-4FC4-BA05-A7EF56185AAD}"/>
              </a:ext>
            </a:extLst>
          </p:cNvPr>
          <p:cNvGrpSpPr/>
          <p:nvPr/>
        </p:nvGrpSpPr>
        <p:grpSpPr>
          <a:xfrm>
            <a:off x="4978907" y="833865"/>
            <a:ext cx="6623497" cy="2482701"/>
            <a:chOff x="4978907" y="1118449"/>
            <a:chExt cx="6623497" cy="2482701"/>
          </a:xfrm>
        </p:grpSpPr>
        <p:sp>
          <p:nvSpPr>
            <p:cNvPr id="9" name="Полілінія: фігура 8">
              <a:extLst>
                <a:ext uri="{FF2B5EF4-FFF2-40B4-BE49-F238E27FC236}">
                  <a16:creationId xmlns:a16="http://schemas.microsoft.com/office/drawing/2014/main" id="{C0A7F272-0291-4FB4-8B5E-279BB00B98A0}"/>
                </a:ext>
              </a:extLst>
            </p:cNvPr>
            <p:cNvSpPr/>
            <p:nvPr/>
          </p:nvSpPr>
          <p:spPr>
            <a:xfrm>
              <a:off x="4978907" y="1118449"/>
              <a:ext cx="6623497" cy="948396"/>
            </a:xfrm>
            <a:custGeom>
              <a:avLst/>
              <a:gdLst>
                <a:gd name="connsiteX0" fmla="*/ 0 w 6623497"/>
                <a:gd name="connsiteY0" fmla="*/ 94840 h 948396"/>
                <a:gd name="connsiteX1" fmla="*/ 94840 w 6623497"/>
                <a:gd name="connsiteY1" fmla="*/ 0 h 948396"/>
                <a:gd name="connsiteX2" fmla="*/ 6528657 w 6623497"/>
                <a:gd name="connsiteY2" fmla="*/ 0 h 948396"/>
                <a:gd name="connsiteX3" fmla="*/ 6623497 w 6623497"/>
                <a:gd name="connsiteY3" fmla="*/ 94840 h 948396"/>
                <a:gd name="connsiteX4" fmla="*/ 6623497 w 6623497"/>
                <a:gd name="connsiteY4" fmla="*/ 853556 h 948396"/>
                <a:gd name="connsiteX5" fmla="*/ 6528657 w 6623497"/>
                <a:gd name="connsiteY5" fmla="*/ 948396 h 948396"/>
                <a:gd name="connsiteX6" fmla="*/ 94840 w 6623497"/>
                <a:gd name="connsiteY6" fmla="*/ 948396 h 948396"/>
                <a:gd name="connsiteX7" fmla="*/ 0 w 6623497"/>
                <a:gd name="connsiteY7" fmla="*/ 853556 h 948396"/>
                <a:gd name="connsiteX8" fmla="*/ 0 w 6623497"/>
                <a:gd name="connsiteY8" fmla="*/ 94840 h 9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3497" h="948396">
                  <a:moveTo>
                    <a:pt x="0" y="94840"/>
                  </a:moveTo>
                  <a:cubicBezTo>
                    <a:pt x="0" y="42461"/>
                    <a:pt x="42461" y="0"/>
                    <a:pt x="94840" y="0"/>
                  </a:cubicBezTo>
                  <a:lnTo>
                    <a:pt x="6528657" y="0"/>
                  </a:lnTo>
                  <a:cubicBezTo>
                    <a:pt x="6581036" y="0"/>
                    <a:pt x="6623497" y="42461"/>
                    <a:pt x="6623497" y="94840"/>
                  </a:cubicBezTo>
                  <a:lnTo>
                    <a:pt x="6623497" y="853556"/>
                  </a:lnTo>
                  <a:cubicBezTo>
                    <a:pt x="6623497" y="905935"/>
                    <a:pt x="6581036" y="948396"/>
                    <a:pt x="6528657" y="948396"/>
                  </a:cubicBezTo>
                  <a:lnTo>
                    <a:pt x="94840" y="948396"/>
                  </a:lnTo>
                  <a:cubicBezTo>
                    <a:pt x="42461" y="948396"/>
                    <a:pt x="0" y="905935"/>
                    <a:pt x="0" y="853556"/>
                  </a:cubicBezTo>
                  <a:lnTo>
                    <a:pt x="0" y="94840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3978" tIns="103978" rIns="103978" bIns="10397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Times New Roman" pitchFamily="18" charset="0"/>
                </a:rPr>
                <a:t>Сприяння утворенню нової тканини та сильного, рухомого рубця </a:t>
              </a:r>
            </a:p>
          </p:txBody>
        </p:sp>
        <p:sp>
          <p:nvSpPr>
            <p:cNvPr id="10" name="Полілінія: фігура 9">
              <a:extLst>
                <a:ext uri="{FF2B5EF4-FFF2-40B4-BE49-F238E27FC236}">
                  <a16:creationId xmlns:a16="http://schemas.microsoft.com/office/drawing/2014/main" id="{39A55FD0-680D-4A1A-97AE-35F5723EDDE1}"/>
                </a:ext>
              </a:extLst>
            </p:cNvPr>
            <p:cNvSpPr/>
            <p:nvPr/>
          </p:nvSpPr>
          <p:spPr>
            <a:xfrm>
              <a:off x="4979977" y="2267109"/>
              <a:ext cx="1557238" cy="1334041"/>
            </a:xfrm>
            <a:custGeom>
              <a:avLst/>
              <a:gdLst>
                <a:gd name="connsiteX0" fmla="*/ 0 w 1557238"/>
                <a:gd name="connsiteY0" fmla="*/ 133404 h 1334041"/>
                <a:gd name="connsiteX1" fmla="*/ 133404 w 1557238"/>
                <a:gd name="connsiteY1" fmla="*/ 0 h 1334041"/>
                <a:gd name="connsiteX2" fmla="*/ 1423834 w 1557238"/>
                <a:gd name="connsiteY2" fmla="*/ 0 h 1334041"/>
                <a:gd name="connsiteX3" fmla="*/ 1557238 w 1557238"/>
                <a:gd name="connsiteY3" fmla="*/ 133404 h 1334041"/>
                <a:gd name="connsiteX4" fmla="*/ 1557238 w 1557238"/>
                <a:gd name="connsiteY4" fmla="*/ 1200637 h 1334041"/>
                <a:gd name="connsiteX5" fmla="*/ 1423834 w 1557238"/>
                <a:gd name="connsiteY5" fmla="*/ 1334041 h 1334041"/>
                <a:gd name="connsiteX6" fmla="*/ 133404 w 1557238"/>
                <a:gd name="connsiteY6" fmla="*/ 1334041 h 1334041"/>
                <a:gd name="connsiteX7" fmla="*/ 0 w 1557238"/>
                <a:gd name="connsiteY7" fmla="*/ 1200637 h 1334041"/>
                <a:gd name="connsiteX8" fmla="*/ 0 w 1557238"/>
                <a:gd name="connsiteY8" fmla="*/ 133404 h 13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238" h="1334041">
                  <a:moveTo>
                    <a:pt x="0" y="133404"/>
                  </a:moveTo>
                  <a:cubicBezTo>
                    <a:pt x="0" y="59727"/>
                    <a:pt x="59727" y="0"/>
                    <a:pt x="133404" y="0"/>
                  </a:cubicBezTo>
                  <a:lnTo>
                    <a:pt x="1423834" y="0"/>
                  </a:lnTo>
                  <a:cubicBezTo>
                    <a:pt x="1497511" y="0"/>
                    <a:pt x="1557238" y="59727"/>
                    <a:pt x="1557238" y="133404"/>
                  </a:cubicBezTo>
                  <a:lnTo>
                    <a:pt x="1557238" y="1200637"/>
                  </a:lnTo>
                  <a:cubicBezTo>
                    <a:pt x="1557238" y="1274314"/>
                    <a:pt x="1497511" y="1334041"/>
                    <a:pt x="1423834" y="1334041"/>
                  </a:cubicBezTo>
                  <a:lnTo>
                    <a:pt x="133404" y="1334041"/>
                  </a:lnTo>
                  <a:cubicBezTo>
                    <a:pt x="59727" y="1334041"/>
                    <a:pt x="0" y="1274314"/>
                    <a:pt x="0" y="1200637"/>
                  </a:cubicBezTo>
                  <a:lnTo>
                    <a:pt x="0" y="133404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073" tIns="100033" rIns="39073" bIns="1000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itchFamily="18" charset="0"/>
                </a:rPr>
                <a:t>зменшення  болю</a:t>
              </a:r>
            </a:p>
          </p:txBody>
        </p:sp>
        <p:sp>
          <p:nvSpPr>
            <p:cNvPr id="11" name="Полілінія: фігура 10">
              <a:extLst>
                <a:ext uri="{FF2B5EF4-FFF2-40B4-BE49-F238E27FC236}">
                  <a16:creationId xmlns:a16="http://schemas.microsoft.com/office/drawing/2014/main" id="{2709A757-273F-4C23-871C-7D04D4C5F9BE}"/>
                </a:ext>
              </a:extLst>
            </p:cNvPr>
            <p:cNvSpPr/>
            <p:nvPr/>
          </p:nvSpPr>
          <p:spPr>
            <a:xfrm>
              <a:off x="6668024" y="2267109"/>
              <a:ext cx="1557238" cy="1334041"/>
            </a:xfrm>
            <a:custGeom>
              <a:avLst/>
              <a:gdLst>
                <a:gd name="connsiteX0" fmla="*/ 0 w 1557238"/>
                <a:gd name="connsiteY0" fmla="*/ 133404 h 1334041"/>
                <a:gd name="connsiteX1" fmla="*/ 133404 w 1557238"/>
                <a:gd name="connsiteY1" fmla="*/ 0 h 1334041"/>
                <a:gd name="connsiteX2" fmla="*/ 1423834 w 1557238"/>
                <a:gd name="connsiteY2" fmla="*/ 0 h 1334041"/>
                <a:gd name="connsiteX3" fmla="*/ 1557238 w 1557238"/>
                <a:gd name="connsiteY3" fmla="*/ 133404 h 1334041"/>
                <a:gd name="connsiteX4" fmla="*/ 1557238 w 1557238"/>
                <a:gd name="connsiteY4" fmla="*/ 1200637 h 1334041"/>
                <a:gd name="connsiteX5" fmla="*/ 1423834 w 1557238"/>
                <a:gd name="connsiteY5" fmla="*/ 1334041 h 1334041"/>
                <a:gd name="connsiteX6" fmla="*/ 133404 w 1557238"/>
                <a:gd name="connsiteY6" fmla="*/ 1334041 h 1334041"/>
                <a:gd name="connsiteX7" fmla="*/ 0 w 1557238"/>
                <a:gd name="connsiteY7" fmla="*/ 1200637 h 1334041"/>
                <a:gd name="connsiteX8" fmla="*/ 0 w 1557238"/>
                <a:gd name="connsiteY8" fmla="*/ 133404 h 13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238" h="1334041">
                  <a:moveTo>
                    <a:pt x="0" y="133404"/>
                  </a:moveTo>
                  <a:cubicBezTo>
                    <a:pt x="0" y="59727"/>
                    <a:pt x="59727" y="0"/>
                    <a:pt x="133404" y="0"/>
                  </a:cubicBezTo>
                  <a:lnTo>
                    <a:pt x="1423834" y="0"/>
                  </a:lnTo>
                  <a:cubicBezTo>
                    <a:pt x="1497511" y="0"/>
                    <a:pt x="1557238" y="59727"/>
                    <a:pt x="1557238" y="133404"/>
                  </a:cubicBezTo>
                  <a:lnTo>
                    <a:pt x="1557238" y="1200637"/>
                  </a:lnTo>
                  <a:cubicBezTo>
                    <a:pt x="1557238" y="1274314"/>
                    <a:pt x="1497511" y="1334041"/>
                    <a:pt x="1423834" y="1334041"/>
                  </a:cubicBezTo>
                  <a:lnTo>
                    <a:pt x="133404" y="1334041"/>
                  </a:lnTo>
                  <a:cubicBezTo>
                    <a:pt x="59727" y="1334041"/>
                    <a:pt x="0" y="1274314"/>
                    <a:pt x="0" y="1200637"/>
                  </a:cubicBezTo>
                  <a:lnTo>
                    <a:pt x="0" y="133404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073" tIns="39073" rIns="39073" bIns="390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itchFamily="18" charset="0"/>
                </a:rPr>
                <a:t>захист пошкодженої ділянки та новоутвореної тканини під час рухової активності</a:t>
              </a:r>
            </a:p>
          </p:txBody>
        </p:sp>
        <p:sp>
          <p:nvSpPr>
            <p:cNvPr id="12" name="Полілінія: фігура 11">
              <a:extLst>
                <a:ext uri="{FF2B5EF4-FFF2-40B4-BE49-F238E27FC236}">
                  <a16:creationId xmlns:a16="http://schemas.microsoft.com/office/drawing/2014/main" id="{007909DA-A420-4178-A281-28AAC0418257}"/>
                </a:ext>
              </a:extLst>
            </p:cNvPr>
            <p:cNvSpPr/>
            <p:nvPr/>
          </p:nvSpPr>
          <p:spPr>
            <a:xfrm>
              <a:off x="8356071" y="2267109"/>
              <a:ext cx="1557238" cy="1334041"/>
            </a:xfrm>
            <a:custGeom>
              <a:avLst/>
              <a:gdLst>
                <a:gd name="connsiteX0" fmla="*/ 0 w 1557238"/>
                <a:gd name="connsiteY0" fmla="*/ 133404 h 1334041"/>
                <a:gd name="connsiteX1" fmla="*/ 133404 w 1557238"/>
                <a:gd name="connsiteY1" fmla="*/ 0 h 1334041"/>
                <a:gd name="connsiteX2" fmla="*/ 1423834 w 1557238"/>
                <a:gd name="connsiteY2" fmla="*/ 0 h 1334041"/>
                <a:gd name="connsiteX3" fmla="*/ 1557238 w 1557238"/>
                <a:gd name="connsiteY3" fmla="*/ 133404 h 1334041"/>
                <a:gd name="connsiteX4" fmla="*/ 1557238 w 1557238"/>
                <a:gd name="connsiteY4" fmla="*/ 1200637 h 1334041"/>
                <a:gd name="connsiteX5" fmla="*/ 1423834 w 1557238"/>
                <a:gd name="connsiteY5" fmla="*/ 1334041 h 1334041"/>
                <a:gd name="connsiteX6" fmla="*/ 133404 w 1557238"/>
                <a:gd name="connsiteY6" fmla="*/ 1334041 h 1334041"/>
                <a:gd name="connsiteX7" fmla="*/ 0 w 1557238"/>
                <a:gd name="connsiteY7" fmla="*/ 1200637 h 1334041"/>
                <a:gd name="connsiteX8" fmla="*/ 0 w 1557238"/>
                <a:gd name="connsiteY8" fmla="*/ 133404 h 13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238" h="1334041">
                  <a:moveTo>
                    <a:pt x="0" y="133404"/>
                  </a:moveTo>
                  <a:cubicBezTo>
                    <a:pt x="0" y="59727"/>
                    <a:pt x="59727" y="0"/>
                    <a:pt x="133404" y="0"/>
                  </a:cubicBezTo>
                  <a:lnTo>
                    <a:pt x="1423834" y="0"/>
                  </a:lnTo>
                  <a:cubicBezTo>
                    <a:pt x="1497511" y="0"/>
                    <a:pt x="1557238" y="59727"/>
                    <a:pt x="1557238" y="133404"/>
                  </a:cubicBezTo>
                  <a:lnTo>
                    <a:pt x="1557238" y="1200637"/>
                  </a:lnTo>
                  <a:cubicBezTo>
                    <a:pt x="1557238" y="1274314"/>
                    <a:pt x="1497511" y="1334041"/>
                    <a:pt x="1423834" y="1334041"/>
                  </a:cubicBezTo>
                  <a:lnTo>
                    <a:pt x="133404" y="1334041"/>
                  </a:lnTo>
                  <a:cubicBezTo>
                    <a:pt x="59727" y="1334041"/>
                    <a:pt x="0" y="1274314"/>
                    <a:pt x="0" y="1200637"/>
                  </a:cubicBezTo>
                  <a:lnTo>
                    <a:pt x="0" y="133404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073" tIns="100033" rIns="39073" bIns="1000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itchFamily="18" charset="0"/>
                </a:rPr>
                <a:t>підтримання рухових/</a:t>
              </a:r>
              <a:r>
                <a:rPr lang="uk-UA" sz="1600" kern="1200" dirty="0" err="1">
                  <a:solidFill>
                    <a:sysClr val="windowText" lastClr="000000"/>
                  </a:solidFill>
                  <a:latin typeface="+mn-lt"/>
                  <a:ea typeface="+mn-ea"/>
                  <a:cs typeface="Times New Roman" pitchFamily="18" charset="0"/>
                </a:rPr>
                <a:t>фізич</a:t>
              </a:r>
              <a:r>
                <a:rPr lang="uk-UA" sz="1600" kern="1200" dirty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itchFamily="18" charset="0"/>
                </a:rPr>
                <a:t>-них якостей</a:t>
              </a:r>
            </a:p>
          </p:txBody>
        </p:sp>
        <p:sp>
          <p:nvSpPr>
            <p:cNvPr id="13" name="Полілінія: фігура 12">
              <a:extLst>
                <a:ext uri="{FF2B5EF4-FFF2-40B4-BE49-F238E27FC236}">
                  <a16:creationId xmlns:a16="http://schemas.microsoft.com/office/drawing/2014/main" id="{4D6F24C5-730D-4681-8877-783947A65854}"/>
                </a:ext>
              </a:extLst>
            </p:cNvPr>
            <p:cNvSpPr/>
            <p:nvPr/>
          </p:nvSpPr>
          <p:spPr>
            <a:xfrm>
              <a:off x="10044117" y="2267109"/>
              <a:ext cx="1557238" cy="1334041"/>
            </a:xfrm>
            <a:custGeom>
              <a:avLst/>
              <a:gdLst>
                <a:gd name="connsiteX0" fmla="*/ 0 w 1557238"/>
                <a:gd name="connsiteY0" fmla="*/ 133404 h 1334041"/>
                <a:gd name="connsiteX1" fmla="*/ 133404 w 1557238"/>
                <a:gd name="connsiteY1" fmla="*/ 0 h 1334041"/>
                <a:gd name="connsiteX2" fmla="*/ 1423834 w 1557238"/>
                <a:gd name="connsiteY2" fmla="*/ 0 h 1334041"/>
                <a:gd name="connsiteX3" fmla="*/ 1557238 w 1557238"/>
                <a:gd name="connsiteY3" fmla="*/ 133404 h 1334041"/>
                <a:gd name="connsiteX4" fmla="*/ 1557238 w 1557238"/>
                <a:gd name="connsiteY4" fmla="*/ 1200637 h 1334041"/>
                <a:gd name="connsiteX5" fmla="*/ 1423834 w 1557238"/>
                <a:gd name="connsiteY5" fmla="*/ 1334041 h 1334041"/>
                <a:gd name="connsiteX6" fmla="*/ 133404 w 1557238"/>
                <a:gd name="connsiteY6" fmla="*/ 1334041 h 1334041"/>
                <a:gd name="connsiteX7" fmla="*/ 0 w 1557238"/>
                <a:gd name="connsiteY7" fmla="*/ 1200637 h 1334041"/>
                <a:gd name="connsiteX8" fmla="*/ 0 w 1557238"/>
                <a:gd name="connsiteY8" fmla="*/ 133404 h 13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238" h="1334041">
                  <a:moveTo>
                    <a:pt x="0" y="133404"/>
                  </a:moveTo>
                  <a:cubicBezTo>
                    <a:pt x="0" y="59727"/>
                    <a:pt x="59727" y="0"/>
                    <a:pt x="133404" y="0"/>
                  </a:cubicBezTo>
                  <a:lnTo>
                    <a:pt x="1423834" y="0"/>
                  </a:lnTo>
                  <a:cubicBezTo>
                    <a:pt x="1497511" y="0"/>
                    <a:pt x="1557238" y="59727"/>
                    <a:pt x="1557238" y="133404"/>
                  </a:cubicBezTo>
                  <a:lnTo>
                    <a:pt x="1557238" y="1200637"/>
                  </a:lnTo>
                  <a:cubicBezTo>
                    <a:pt x="1557238" y="1274314"/>
                    <a:pt x="1497511" y="1334041"/>
                    <a:pt x="1423834" y="1334041"/>
                  </a:cubicBezTo>
                  <a:lnTo>
                    <a:pt x="133404" y="1334041"/>
                  </a:lnTo>
                  <a:cubicBezTo>
                    <a:pt x="59727" y="1334041"/>
                    <a:pt x="0" y="1274314"/>
                    <a:pt x="0" y="1200637"/>
                  </a:cubicBezTo>
                  <a:lnTo>
                    <a:pt x="0" y="133404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073" tIns="100033" rIns="39073" bIns="1000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600" kern="1200" dirty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itchFamily="18" charset="0"/>
                </a:rPr>
                <a:t>поліпшення функції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4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13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Рухова активність і симптоми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1" y="460933"/>
            <a:ext cx="6840760" cy="628043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200" dirty="0"/>
              <a:t>На стадії проліферації ослаблена тканина та знижені показники м’язової сили спричиняють функціональні обмеження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Біль у стані спокою відсутній: він виникає одночасно з механічним опором у суглобі та посилюється унаслідок надмірної рухової активності в кінці амплітуди руху та спроб агресивно розтягувати регенеровану тканину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Пацієнта слід проінструктувати, що будь-яка рухова активність (звичайна чи спеціально організована) не повинна провокувати біль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У разі виникнення болючості пацієнт інформує фізичного терапевта, який проаналізує ситуацію та добере спосіб захисту ураженої структури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Захист місця пошкодження відбувається: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завдяки корекції способу виконання окремих рухів і чіткому дозуванню фізичних навантажень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завдяки використанню допоміжних засобів для ходьби (паличок, милиць, ходунків) та </a:t>
            </a:r>
            <a:r>
              <a:rPr lang="uk-UA" sz="2200" dirty="0" err="1"/>
              <a:t>ортезів</a:t>
            </a:r>
            <a:endParaRPr lang="uk-UA" sz="2200" dirty="0"/>
          </a:p>
          <a:p>
            <a:pPr>
              <a:spcBef>
                <a:spcPts val="1200"/>
              </a:spcBef>
            </a:pPr>
            <a:r>
              <a:rPr lang="uk-UA" sz="2200" dirty="0"/>
              <a:t>Порівняно зі стадією запалення потреба в захисті зменшується; слід уникати, якщо можливо, повної та тривалої іммобілізації з її негативним впливом на ОРА та організм загалом</a:t>
            </a:r>
          </a:p>
          <a:p>
            <a:pPr marL="0" indent="0">
              <a:buNone/>
            </a:pPr>
            <a:endParaRPr lang="uk-UA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3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14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Вплив зниження рухової активності на ОРА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60933"/>
            <a:ext cx="6875095" cy="628043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uk-UA" dirty="0"/>
              <a:t>Структури ОРА адаптуються до будь-яких достатньо тривалих змін рухової активності: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dirty="0"/>
              <a:t>під впливом поступового збільшення фізичних навантажень їх функціональні можливості зростають, відбувається гіпертрофія, зміцнюється структура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dirty="0"/>
              <a:t>бездіяльність спричиняє зворотний процес – </a:t>
            </a:r>
            <a:r>
              <a:rPr lang="uk-UA" dirty="0" err="1"/>
              <a:t>детренування</a:t>
            </a:r>
            <a:endParaRPr lang="uk-UA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dirty="0"/>
              <a:t>м’язи, сухожилля, зв’язки, кістки втрачають функціональний потенціал та перебудовуються відповідно до зниженого рівня навантажень; названі м’які тканини атрофуються, кістки </a:t>
            </a:r>
            <a:r>
              <a:rPr lang="uk-UA" dirty="0" err="1"/>
              <a:t>демінералізуються</a:t>
            </a:r>
            <a:endParaRPr lang="uk-UA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dirty="0"/>
              <a:t>у прилеглих до пошкодженої ділянках відкладається фіброзна тканина, нормальна сполучна тканина послаблюється, відбуваються негативні зміни в суглобовому хрящі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dirty="0"/>
              <a:t>повернення від стану </a:t>
            </a:r>
            <a:r>
              <a:rPr lang="uk-UA" dirty="0" err="1"/>
              <a:t>детренованості</a:t>
            </a:r>
            <a:r>
              <a:rPr lang="uk-UA" dirty="0"/>
              <a:t> до норми потребуватиме більше часу, ніж відбувалися втрати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8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15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Вплив рухової активності на загоєння</a:t>
            </a:r>
          </a:p>
          <a:p>
            <a:endParaRPr lang="uk-UA" sz="24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613036"/>
            <a:ext cx="6875095" cy="5984316"/>
          </a:xfrm>
        </p:spPr>
        <p:txBody>
          <a:bodyPr>
            <a:normAutofit/>
          </a:bodyPr>
          <a:lstStyle/>
          <a:p>
            <a:r>
              <a:rPr lang="uk-UA" dirty="0"/>
              <a:t>При іммобілізації фіброзне відновлення відбувається незадовільно: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кількість колагену може бути надлишкова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просторова орієнтація новоутворених фібрил є хаотичною</a:t>
            </a:r>
          </a:p>
          <a:p>
            <a:r>
              <a:rPr lang="uk-UA" dirty="0"/>
              <a:t>Під впливом механічних сил під час контрольованих фізичних навантажень, які розпочинають ще в гострому періоді, тканина реорганізується і функціональний рубець формується швидше</a:t>
            </a:r>
          </a:p>
          <a:p>
            <a:r>
              <a:rPr lang="uk-UA" dirty="0"/>
              <a:t>У нерухомій тканині упродовж кількох днів чи тижнів на місці пошкодження та довкола можуть утворюватися стягування, спайки, зрощення: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найчастіше це відбувається на згинальних поверхнях суглобів або там, де немає надлишку тканин і вони сильно натягуються під час руху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наслідок – скутість у суглобах та контрактури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1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16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24" y="4653136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Початкове навантаження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613036"/>
            <a:ext cx="6875095" cy="5984316"/>
          </a:xfrm>
        </p:spPr>
        <p:txBody>
          <a:bodyPr>
            <a:normAutofit/>
          </a:bodyPr>
          <a:lstStyle/>
          <a:p>
            <a:r>
              <a:rPr lang="uk-UA" dirty="0"/>
              <a:t>У програмі фізичної терапії велику увагу варто приділятися збільшенню/відновленню рухливості в суглобі</a:t>
            </a:r>
          </a:p>
          <a:p>
            <a:r>
              <a:rPr lang="uk-UA" dirty="0"/>
              <a:t>Застосовують </a:t>
            </a:r>
            <a:r>
              <a:rPr lang="uk-UA" dirty="0" err="1"/>
              <a:t>преформовані</a:t>
            </a:r>
            <a:r>
              <a:rPr lang="uk-UA" dirty="0"/>
              <a:t> фізичні чинники, суглобову гру, ручний масаж, фізичні вправи активні, пасивні та за допомогою</a:t>
            </a:r>
          </a:p>
          <a:p>
            <a:r>
              <a:rPr lang="uk-UA" dirty="0"/>
              <a:t>Для забезпечення початкового навантаження на новоутворену тканину, підтримання м’язової сили та рухових функцій доцільно виконувати прості для контролю рухи в окремому суглобі щодо однієї осі: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вибирають зручне та стабільне вихідне положення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згодом застосовують невелике навантаження для концентричного напруження м’язів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згодом долучають складніші рухи в кількох сегментах, поєднуючи вплив на пошкоджені та інтактні тканини</a:t>
            </a:r>
          </a:p>
        </p:txBody>
      </p:sp>
    </p:spTree>
    <p:extLst>
      <p:ext uri="{BB962C8B-B14F-4D97-AF65-F5344CB8AC3E}">
        <p14:creationId xmlns:p14="http://schemas.microsoft.com/office/powerpoint/2010/main" val="15639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17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Суглобова гра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056784" cy="59843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Мобілізацію м’яких тканин натягом </a:t>
            </a:r>
            <a:r>
              <a:rPr lang="uk-UA" dirty="0"/>
              <a:t>за методом </a:t>
            </a:r>
            <a:r>
              <a:rPr lang="uk-UA" dirty="0" err="1"/>
              <a:t>Кальтенборна</a:t>
            </a:r>
            <a:r>
              <a:rPr lang="uk-UA" dirty="0"/>
              <a:t> розпочинають з ліквідації люфту тканин та продовжують до легкого натягу: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ІІ ступінь амплітуди:</a:t>
            </a:r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фахівець збільшує амплітуду до відчуття протидії суглобових структур, не намагаючись при цьому розтягувати тканин</a:t>
            </a:r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фахівець декілька разів повільно виконує рух дистальним сегментом до визначеного кінцевого положення та, повернувшись у вихідне, щоразу робить кілька </a:t>
            </a:r>
            <a:r>
              <a:rPr lang="uk-UA" dirty="0" err="1"/>
              <a:t>секундн</a:t>
            </a:r>
            <a:r>
              <a:rPr lang="uk-UA" dirty="0"/>
              <a:t> у паузу</a:t>
            </a:r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досягнувши зменшення скутості, рухи припиняють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ІІІ ступінь амплітуди:</a:t>
            </a:r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початкову мобілізацію пошкоджених інертних структур можна здійснювати суглобовою грою шляхом витягування (</a:t>
            </a:r>
            <a:r>
              <a:rPr lang="uk-UA" dirty="0" err="1"/>
              <a:t>тракції</a:t>
            </a:r>
            <a:r>
              <a:rPr lang="uk-UA" dirty="0"/>
              <a:t>) дистального сегмента</a:t>
            </a:r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вихідним положенням є </a:t>
            </a:r>
            <a:r>
              <a:rPr lang="uk-UA" dirty="0" err="1"/>
              <a:t>нещільноукладене</a:t>
            </a:r>
            <a:endParaRPr lang="uk-UA" dirty="0"/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 поступово положення для </a:t>
            </a:r>
            <a:r>
              <a:rPr lang="uk-UA" dirty="0" err="1"/>
              <a:t>тракції</a:t>
            </a:r>
            <a:r>
              <a:rPr lang="uk-UA" dirty="0"/>
              <a:t> наближають до точки фізіологічного обмеження (зупинки) руху</a:t>
            </a:r>
          </a:p>
          <a:p>
            <a:pPr marL="523875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/>
              <a:t>кількість повторень – 10 і більше, тривалість – кілька секунд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EE971-C221-4911-ABC5-C5F38BE34796}"/>
              </a:ext>
            </a:extLst>
          </p:cNvPr>
          <p:cNvSpPr txBox="1"/>
          <p:nvPr/>
        </p:nvSpPr>
        <p:spPr>
          <a:xfrm>
            <a:off x="29944" y="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77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18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Терапевтичні вправи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056784" cy="59843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Терапевтичні вправи</a:t>
            </a:r>
            <a:r>
              <a:rPr lang="uk-UA" dirty="0"/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ІІІ ступінь за класифікацією </a:t>
            </a:r>
            <a:r>
              <a:rPr lang="uk-UA" dirty="0" err="1"/>
              <a:t>Мейтланда</a:t>
            </a:r>
            <a:r>
              <a:rPr lang="uk-UA" dirty="0"/>
              <a:t> – діапазон від середини наявної амплітуди до фізіологічного (функціонального) обмеження – активні або пасивні </a:t>
            </a:r>
            <a:r>
              <a:rPr lang="uk-UA" dirty="0" err="1"/>
              <a:t>великоамплітудні</a:t>
            </a:r>
            <a:r>
              <a:rPr lang="uk-UA" dirty="0"/>
              <a:t> фізіологічні рухи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ефективні для підтримання рухливості, початкової мобілізації та профілактики розвитку усіх видів контрактур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Розтягування новоутвореної тканини розпочинають у другій частині стадії проліферації з мінімальним зусиллям, не допускаючи виникнення больових </a:t>
            </a:r>
            <a:r>
              <a:rPr lang="uk-UA" dirty="0" err="1"/>
              <a:t>відчуттів</a:t>
            </a:r>
            <a:endParaRPr lang="uk-UA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Кількість і складність активних рухів поступово збільшують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Від вправ із закритими кінематичними ланцюгами (із зафіксованим дистальним сегментом) переходять до вправ із відкритими, які потребують кращого контролю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Для недопущення формування патологічного рухового стереотипу важливо навчити пацієнта уникати замінних і компенсаторних рухів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4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проліферації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19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Ознаки надмірної рухової активності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613036"/>
            <a:ext cx="6875095" cy="59843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ознаки надмірної рухової активності</a:t>
            </a:r>
            <a:r>
              <a:rPr lang="uk-UA" dirty="0"/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дискомфорт, який не зменшується упродовж чотирьох годин та триває понад добу після фізичного навантаження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біль, який виникає чи посилюється швидше, ніж при попередньому навантаженні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поступове зменшення амплітуди руху або зростання скутості упродовж кількох занять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набряк, почервоніння та відчуття тепла у тканині, яка гоїться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поступовий розвиток слабкості упродовж кількох занять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зменшення функціонального використання задіяного сегмента</a:t>
            </a:r>
          </a:p>
          <a:p>
            <a:r>
              <a:rPr lang="uk-UA" dirty="0"/>
              <a:t>У разі появи зазначених симптомів фізичний терапевт повинен зменшити тривалість та інтенсивність рухової активності або полегшити спосіб її здійснення</a:t>
            </a:r>
          </a:p>
        </p:txBody>
      </p:sp>
    </p:spTree>
    <p:extLst>
      <p:ext uri="{BB962C8B-B14F-4D97-AF65-F5344CB8AC3E}">
        <p14:creationId xmlns:p14="http://schemas.microsoft.com/office/powerpoint/2010/main" val="37732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F5841-88DC-4341-8B9D-CE949D90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СТАДІЇЇ ЗАГОЄННЯ</a:t>
            </a:r>
            <a:endParaRPr lang="ru-UA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E312F-41E8-460A-9B47-C902C162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988840"/>
            <a:ext cx="10969943" cy="4137324"/>
          </a:xfrm>
        </p:spPr>
        <p:txBody>
          <a:bodyPr/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Запалення</a:t>
            </a:r>
          </a:p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Регенерація</a:t>
            </a:r>
          </a:p>
          <a:p>
            <a:r>
              <a:rPr lang="uk-UA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Ремоделювання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7F6E6-C31A-4207-A436-5916DE38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71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20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924050"/>
          </a:xfrm>
        </p:spPr>
        <p:txBody>
          <a:bodyPr>
            <a:noAutofit/>
          </a:bodyPr>
          <a:lstStyle/>
          <a:p>
            <a:r>
              <a:rPr lang="uk-UA" sz="2400" dirty="0"/>
              <a:t>Особливості стадії </a:t>
            </a:r>
            <a:r>
              <a:rPr lang="uk-UA" sz="2400" dirty="0" err="1"/>
              <a:t>ремоделювання</a:t>
            </a:r>
            <a:r>
              <a:rPr lang="uk-UA" sz="2400" dirty="0"/>
              <a:t> та дозрівання</a:t>
            </a:r>
          </a:p>
          <a:p>
            <a:r>
              <a:rPr lang="uk-UA" dirty="0"/>
              <a:t>(початок)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76672"/>
            <a:ext cx="6912768" cy="59843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200" dirty="0"/>
              <a:t>ІІІ стадія загоєння – </a:t>
            </a:r>
            <a:r>
              <a:rPr lang="uk-UA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ремоделювання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дозрівання: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розпочинається з 2</a:t>
            </a:r>
            <a:r>
              <a:rPr lang="uk-UA" sz="2200" dirty="0">
                <a:sym typeface="Symbol" panose="05050102010706020507" pitchFamily="18" charset="2"/>
              </a:rPr>
              <a:t></a:t>
            </a:r>
            <a:r>
              <a:rPr lang="uk-UA" sz="2200" dirty="0"/>
              <a:t>3 тижня після травмування і триває від кількох місяців до року і більше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стадію ще називають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хронічною</a:t>
            </a:r>
            <a:r>
              <a:rPr lang="uk-UA" sz="2200" dirty="0"/>
              <a:t>, бо ознаки запалення зникають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терміни залежать від величини пошкодження та особливостей ураженої тканини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на кінець 3 тижня припадає пік </a:t>
            </a:r>
            <a:r>
              <a:rPr lang="uk-UA" sz="2200" dirty="0" err="1"/>
              <a:t>фібробластичної</a:t>
            </a:r>
            <a:r>
              <a:rPr lang="uk-UA" sz="2200" dirty="0"/>
              <a:t> активності, яка поступово спадає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на 4 тижні після травми ріст рубця припиняється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з 21 по 60 день у рубці переважають фібробласти, які легко </a:t>
            </a:r>
            <a:r>
              <a:rPr lang="uk-UA" sz="2200" dirty="0" err="1"/>
              <a:t>ремоделюються</a:t>
            </a:r>
            <a:endParaRPr lang="uk-UA" sz="2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процес дозрівання тканини починається в кінці </a:t>
            </a:r>
            <a:r>
              <a:rPr lang="uk-UA" sz="2200" dirty="0" err="1"/>
              <a:t>підгострої</a:t>
            </a:r>
            <a:r>
              <a:rPr lang="uk-UA" sz="2200" dirty="0"/>
              <a:t> стадії та продовжується упродовж декількох місяців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швидкість процесу залежить від тривалості іммобілізації, рівня механічних напружень, локалізації та кровопостачання місця пошкодження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 err="1"/>
              <a:t>ремоделювання</a:t>
            </a:r>
            <a:r>
              <a:rPr lang="uk-UA" sz="2200" dirty="0"/>
              <a:t> незрілого колагену легко відбувається під впливом обережного та регулярного лікування впродовж 10 тижнів після пошкодження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9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21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Особливості стадії </a:t>
            </a:r>
            <a:r>
              <a:rPr lang="uk-UA" sz="2400" dirty="0" err="1"/>
              <a:t>ремоделювання</a:t>
            </a:r>
            <a:r>
              <a:rPr lang="uk-UA" sz="2400" dirty="0"/>
              <a:t> та дозрівання</a:t>
            </a:r>
          </a:p>
          <a:p>
            <a:r>
              <a:rPr lang="uk-UA" dirty="0"/>
              <a:t>(закінчення)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76672"/>
            <a:ext cx="6912768" cy="598431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 err="1"/>
              <a:t>ремоделювання</a:t>
            </a:r>
            <a:r>
              <a:rPr lang="uk-UA" dirty="0"/>
              <a:t> незрілого колагену легко відбувається під впливом обережного та регулярного лікування впродовж 10 тижнів після пошкодження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без належного навантаження колагенові волокна можуть зростатися з прилеглими тканинами та утворювати рубець, який обмежуватиме рухливість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структурні зв’язки колагену зміцнюються, і після 14 тижнів він стає стійким до </a:t>
            </a:r>
            <a:r>
              <a:rPr lang="uk-UA" dirty="0" err="1"/>
              <a:t>ремоделювання</a:t>
            </a:r>
            <a:endParaRPr lang="uk-UA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старі рубці погано піддаються розтягуванню!</a:t>
            </a:r>
          </a:p>
          <a:p>
            <a:r>
              <a:rPr lang="uk-UA" dirty="0"/>
              <a:t>Основні причини порушення рухових функцій: контрактури, скутість, зменшення м’язової сили та силової витривалості</a:t>
            </a:r>
          </a:p>
          <a:p>
            <a:r>
              <a:rPr lang="uk-UA" dirty="0"/>
              <a:t>Причиною зупинки руху стає механічний опір м’яких тканин, біль перестає бути обмежувальним чинником під час виконання активного чи пасивного руху максимальної амплітуди</a:t>
            </a:r>
          </a:p>
          <a:p>
            <a:r>
              <a:rPr lang="uk-UA" dirty="0"/>
              <a:t>Болючість з’являється лише під час спроби розтягнути пошкоджену тканину з надмірним зусиллям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56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22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Ціль та </a:t>
            </a:r>
            <a:r>
              <a:rPr lang="uk-UA" sz="2400" dirty="0" err="1"/>
              <a:t>підцілі</a:t>
            </a:r>
            <a:r>
              <a:rPr lang="uk-UA" sz="2400" dirty="0"/>
              <a:t> ФТ на стадії </a:t>
            </a:r>
            <a:r>
              <a:rPr lang="uk-UA" sz="2400" dirty="0" err="1"/>
              <a:t>ремоделювання</a:t>
            </a:r>
            <a:r>
              <a:rPr lang="uk-UA" sz="2400" dirty="0"/>
              <a:t> та дозрівання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76672"/>
            <a:ext cx="6912768" cy="5984316"/>
          </a:xfrm>
        </p:spPr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Ціль та </a:t>
            </a:r>
            <a:r>
              <a:rPr lang="uk-UA" dirty="0" err="1"/>
              <a:t>підцілі</a:t>
            </a:r>
            <a:r>
              <a:rPr lang="uk-UA" dirty="0"/>
              <a:t> завершальної стадії загоєння не заміняють індивідуальні цілі терапії -  це лише одна з основ створення програми фізичної терапії з усіма її складовими частинами: цілями, технологіями втручання та контролю</a:t>
            </a:r>
          </a:p>
          <a:p>
            <a:endParaRPr lang="uk-UA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9B520B5-1D70-4723-B573-8091BE4CC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811241"/>
              </p:ext>
            </p:extLst>
          </p:nvPr>
        </p:nvGraphicFramePr>
        <p:xfrm>
          <a:off x="4942284" y="836712"/>
          <a:ext cx="6624000" cy="248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23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Підтримання рухової активності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056784" cy="5984316"/>
          </a:xfrm>
        </p:spPr>
        <p:txBody>
          <a:bodyPr>
            <a:normAutofit fontScale="92500" lnSpcReduction="20000"/>
          </a:bodyPr>
          <a:lstStyle/>
          <a:p>
            <a:r>
              <a:rPr lang="uk-UA" sz="2200" dirty="0"/>
              <a:t>Підтримання рухової активності, запобігання втраті функцій та негативним морфологічним змінам унаслідок загальної чи локальної гіподинамії повинно залишатися у фокусі уваги фізичного терапевта упродовж усієї стадії </a:t>
            </a:r>
            <a:r>
              <a:rPr lang="uk-UA" sz="2200" dirty="0" err="1"/>
              <a:t>ремоделюваня</a:t>
            </a:r>
            <a:endParaRPr lang="uk-UA" sz="2200" dirty="0"/>
          </a:p>
          <a:p>
            <a:r>
              <a:rPr lang="uk-UA" sz="2200" dirty="0"/>
              <a:t>Локальне первинне порушення може спричинити вторинні не лише в ОРА, а й у серцево-судинній, дихальній, нервовій та інших системах</a:t>
            </a:r>
          </a:p>
          <a:p>
            <a:r>
              <a:rPr lang="uk-UA" sz="2200" dirty="0"/>
              <a:t>Головна особливість стадії – стягування та зменшення розміру новоутвореної тканини: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зазначений процес починається приблизно через три тижні після травми і триває досить довгий період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наслідок – може розвинутися скутість та обмеження амплітуди рухів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у місцях, де м’які тканини взаємно переміщаються, можуть утворюватися спайки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рухи на ранніх стадіях загоєння дають змогу запобігти утворенню спайок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/>
              <a:t>якщо в лікуванні застосовується тривала іммобілізація, то виникнення спайок є практично неминучим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28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24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457599" cy="1371600"/>
          </a:xfrm>
        </p:spPr>
        <p:txBody>
          <a:bodyPr>
            <a:noAutofit/>
          </a:bodyPr>
          <a:lstStyle/>
          <a:p>
            <a:r>
              <a:rPr lang="uk-UA" sz="2400" dirty="0"/>
              <a:t>Суглобова гра</a:t>
            </a:r>
          </a:p>
          <a:p>
            <a:endParaRPr lang="uk-UA" sz="2400" dirty="0"/>
          </a:p>
          <a:p>
            <a:r>
              <a:rPr lang="uk-UA" sz="2400" dirty="0"/>
              <a:t>Терапевтичні вправи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128792" cy="5984316"/>
          </a:xfrm>
        </p:spPr>
        <p:txBody>
          <a:bodyPr>
            <a:normAutofit lnSpcReduction="1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Мобілізація натягом</a:t>
            </a:r>
            <a:r>
              <a:rPr lang="uk-UA" dirty="0"/>
              <a:t> – ефективний методом поліпшення рухливості </a:t>
            </a:r>
            <a:r>
              <a:rPr lang="uk-UA" dirty="0" err="1"/>
              <a:t>артикулярних</a:t>
            </a:r>
            <a:r>
              <a:rPr lang="uk-UA" dirty="0"/>
              <a:t> і </a:t>
            </a:r>
            <a:r>
              <a:rPr lang="uk-UA" dirty="0" err="1"/>
              <a:t>параартикулярних</a:t>
            </a:r>
            <a:r>
              <a:rPr lang="uk-UA" dirty="0"/>
              <a:t> тканин і запобігання формуванню </a:t>
            </a:r>
            <a:r>
              <a:rPr lang="uk-UA" dirty="0" err="1"/>
              <a:t>артрогенних</a:t>
            </a:r>
            <a:r>
              <a:rPr lang="uk-UA" dirty="0"/>
              <a:t>, </a:t>
            </a:r>
            <a:r>
              <a:rPr lang="uk-UA" dirty="0" err="1"/>
              <a:t>десмогенних</a:t>
            </a:r>
            <a:r>
              <a:rPr lang="uk-UA" dirty="0"/>
              <a:t>, </a:t>
            </a:r>
            <a:r>
              <a:rPr lang="uk-UA" dirty="0" err="1"/>
              <a:t>дерматогенних</a:t>
            </a:r>
            <a:r>
              <a:rPr lang="uk-UA" dirty="0"/>
              <a:t> та </a:t>
            </a:r>
            <a:r>
              <a:rPr lang="uk-UA" dirty="0" err="1"/>
              <a:t>міогенних</a:t>
            </a:r>
            <a:r>
              <a:rPr lang="uk-UA" dirty="0"/>
              <a:t> контрактур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застосовують ІІІ ступінь амплітуди за методом </a:t>
            </a:r>
            <a:r>
              <a:rPr lang="uk-UA" dirty="0" err="1"/>
              <a:t>Кальтенборна</a:t>
            </a:r>
            <a:r>
              <a:rPr lang="uk-UA" dirty="0"/>
              <a:t> – справжній натяг тканин та значне посиленням протидії рухам фізичного терапевта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достатньо тривала дозована дія за ІІІ ступенем амплітуди сприяє зростанню довжини спровокованих інертних і скорочувальних структур, які функціонують довкола суглоба</a:t>
            </a:r>
          </a:p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Терапевтичні вправи </a:t>
            </a:r>
            <a:r>
              <a:rPr lang="uk-UA" dirty="0"/>
              <a:t>у ІІІ та І</a:t>
            </a:r>
            <a:r>
              <a:rPr lang="en-US" dirty="0"/>
              <a:t>V</a:t>
            </a:r>
            <a:r>
              <a:rPr lang="uk-UA" dirty="0"/>
              <a:t> ступенях амплітуди за </a:t>
            </a:r>
            <a:r>
              <a:rPr lang="uk-UA" dirty="0" err="1"/>
              <a:t>Мейтландом</a:t>
            </a:r>
            <a:endParaRPr lang="uk-UA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ІІІ ступінь – застосовують на початку стадії </a:t>
            </a:r>
            <a:r>
              <a:rPr lang="uk-UA" dirty="0" err="1"/>
              <a:t>ремоделювання</a:t>
            </a:r>
            <a:r>
              <a:rPr lang="uk-UA" dirty="0"/>
              <a:t>; активні або пасивні </a:t>
            </a:r>
            <a:r>
              <a:rPr lang="uk-UA" dirty="0" err="1"/>
              <a:t>великоамплітудні</a:t>
            </a:r>
            <a:r>
              <a:rPr lang="uk-UA" dirty="0"/>
              <a:t> фізіологічні рухи від середини наявної амплітуди до фізіологічного/функціонального обмеження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І</a:t>
            </a:r>
            <a:r>
              <a:rPr lang="en-US" dirty="0"/>
              <a:t>V </a:t>
            </a:r>
            <a:r>
              <a:rPr lang="uk-UA" dirty="0"/>
              <a:t>ступінь – активні або пасивні </a:t>
            </a:r>
            <a:r>
              <a:rPr lang="uk-UA" dirty="0" err="1"/>
              <a:t>малоамплітудні</a:t>
            </a:r>
            <a:r>
              <a:rPr lang="uk-UA" dirty="0"/>
              <a:t> фізіологічні рухи біля межі та пасивні за межею фізіологічного/функціонального обмеження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57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25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601615" cy="1371600"/>
          </a:xfrm>
        </p:spPr>
        <p:txBody>
          <a:bodyPr>
            <a:noAutofit/>
          </a:bodyPr>
          <a:lstStyle/>
          <a:p>
            <a:r>
              <a:rPr lang="uk-UA" sz="2400" dirty="0"/>
              <a:t>Інші методи відновлення рухливості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244" y="541028"/>
            <a:ext cx="7272808" cy="5984316"/>
          </a:xfrm>
        </p:spPr>
        <p:txBody>
          <a:bodyPr>
            <a:normAutofit/>
          </a:bodyPr>
          <a:lstStyle/>
          <a:p>
            <a:r>
              <a:rPr lang="uk-UA" dirty="0"/>
              <a:t>Застосування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мобілізації натягом</a:t>
            </a:r>
            <a:r>
              <a:rPr lang="uk-UA" dirty="0"/>
              <a:t> та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терапевтичних вправ</a:t>
            </a:r>
            <a:r>
              <a:rPr lang="uk-UA" dirty="0"/>
              <a:t> з максимальною амплітудою упродовж стадії </a:t>
            </a:r>
            <a:r>
              <a:rPr lang="uk-UA" dirty="0" err="1"/>
              <a:t>ремоделювання</a:t>
            </a:r>
            <a:r>
              <a:rPr lang="uk-UA" dirty="0"/>
              <a:t> сприяє молекулярній перебудові та пластичним змінам новоутвореної тканини – рубець стає рухливим, а волокна колагену вибудовуються уздовж ліній навантажень</a:t>
            </a:r>
          </a:p>
          <a:p>
            <a:r>
              <a:rPr lang="uk-UA" dirty="0"/>
              <a:t>Для поліпшення рухливості м’язової тканини: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ішемічна компресія (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міотерапія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dirty="0"/>
              <a:t> – локальний вплив на м’язові ущільнення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</a:t>
            </a:r>
            <a:r>
              <a:rPr lang="uk-UA" dirty="0"/>
              <a:t> – сприяє відновленню довжини усього м’яза</a:t>
            </a:r>
          </a:p>
          <a:p>
            <a:r>
              <a:rPr lang="uk-UA" dirty="0"/>
              <a:t>Місцево: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фрикційний масаж</a:t>
            </a:r>
            <a:r>
              <a:rPr lang="uk-UA" dirty="0"/>
              <a:t>  – це поперечне розтирання та </a:t>
            </a:r>
            <a:r>
              <a:rPr lang="uk-UA" dirty="0" err="1"/>
              <a:t>розминання</a:t>
            </a:r>
            <a:r>
              <a:rPr lang="uk-UA" dirty="0"/>
              <a:t> рубця для надання йому рухливості та еластичності, які виконують пальцями упродовж кількох хвилин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електротерапія, термотерапія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60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26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601615" cy="1524000"/>
          </a:xfrm>
        </p:spPr>
        <p:txBody>
          <a:bodyPr>
            <a:noAutofit/>
          </a:bodyPr>
          <a:lstStyle/>
          <a:p>
            <a:r>
              <a:rPr lang="uk-UA" sz="2400" dirty="0"/>
              <a:t>Відновлення сили</a:t>
            </a:r>
          </a:p>
          <a:p>
            <a:endParaRPr lang="uk-UA" sz="2400" dirty="0"/>
          </a:p>
          <a:p>
            <a:r>
              <a:rPr lang="uk-UA" sz="2400" dirty="0"/>
              <a:t>Функціональне тренування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128792" cy="5984316"/>
          </a:xfrm>
        </p:spPr>
        <p:txBody>
          <a:bodyPr>
            <a:normAutofit/>
          </a:bodyPr>
          <a:lstStyle/>
          <a:p>
            <a:r>
              <a:rPr lang="uk-UA" dirty="0"/>
              <a:t>Відновлення силових якостей на стадії </a:t>
            </a:r>
            <a:r>
              <a:rPr lang="uk-UA" dirty="0" err="1"/>
              <a:t>ремоделювання</a:t>
            </a:r>
            <a:r>
              <a:rPr lang="uk-UA" dirty="0"/>
              <a:t>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розпочинається з рівня сили інтактних скорочувальних структур з оцінкою 4 бали за ММТ та від 2 балів пошкоджених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застосовують усі методи тренування сили, які добирають індивідуально з урахуванням особливостей лікування, початкового та цільового рівнів силових якостей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використовують концентричні, ексцентричні, ізометричні м’язові напруження у вправах із закритими (дистальний сегмент зафіксований) та відкритими (дистальний сегмент вільний) кінематичними ланцюгами</a:t>
            </a:r>
          </a:p>
          <a:p>
            <a:r>
              <a:rPr lang="uk-UA" dirty="0"/>
              <a:t>Відновлення рухових навичок (побутових, професійних, рекреаційних) повинно відбуватися паралельно з відновленням фізичних якостей</a:t>
            </a:r>
          </a:p>
          <a:p>
            <a:r>
              <a:rPr lang="uk-UA" dirty="0"/>
              <a:t>Упродовж стадії </a:t>
            </a:r>
            <a:r>
              <a:rPr lang="uk-UA" dirty="0" err="1"/>
              <a:t>ремоделювання</a:t>
            </a:r>
            <a:r>
              <a:rPr lang="uk-UA" dirty="0"/>
              <a:t> частку функціонального тренування у програмі фізичної терапії доцільно збільшувати, а складність тренованих рухових функцій наближати до потреб пацієнта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47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27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601615" cy="1524000"/>
          </a:xfrm>
        </p:spPr>
        <p:txBody>
          <a:bodyPr>
            <a:noAutofit/>
          </a:bodyPr>
          <a:lstStyle/>
          <a:p>
            <a:r>
              <a:rPr lang="uk-UA" sz="2400" dirty="0"/>
              <a:t>Підбір рівня навантажень</a:t>
            </a:r>
          </a:p>
          <a:p>
            <a:r>
              <a:rPr lang="uk-UA" dirty="0"/>
              <a:t>(початок)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128792" cy="598431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uk-UA" dirty="0"/>
              <a:t>У програмі фізичної терапії необхідно передбачити поступове збільшення навантажень на новоутворену тканину – без цього процес </a:t>
            </a:r>
            <a:r>
              <a:rPr lang="uk-UA" dirty="0" err="1"/>
              <a:t>ремоделювання</a:t>
            </a:r>
            <a:r>
              <a:rPr lang="uk-UA" dirty="0"/>
              <a:t> сповільниться</a:t>
            </a:r>
          </a:p>
          <a:p>
            <a:pPr>
              <a:spcBef>
                <a:spcPts val="1200"/>
              </a:spcBef>
            </a:pPr>
            <a:r>
              <a:rPr lang="uk-UA" dirty="0"/>
              <a:t> Динаміка зростання повинна відповідати швидкості перебудови пошкодженої структури та її здатності витримувати нові навантаження; якщо зазначена рівновага порушується, то повторно виникає запальний процес з подальшою проліферацією фібробластів</a:t>
            </a:r>
          </a:p>
          <a:p>
            <a:pPr>
              <a:spcBef>
                <a:spcPts val="1200"/>
              </a:spcBef>
            </a:pPr>
            <a:r>
              <a:rPr lang="uk-UA" dirty="0"/>
              <a:t>Заміна зруйнованого зрілого колагену новим послаблює тканину, а також спричиняє її вкорочення та зменшення рухливості</a:t>
            </a:r>
          </a:p>
          <a:p>
            <a:pPr>
              <a:spcBef>
                <a:spcPts val="1200"/>
              </a:spcBef>
            </a:pPr>
            <a:r>
              <a:rPr lang="uk-UA" dirty="0"/>
              <a:t>Спроби навантажувати запалену тканину з попередньою інтенсивністю посилюють симптоми та функціональні обмеження</a:t>
            </a:r>
          </a:p>
          <a:p>
            <a:pPr>
              <a:spcBef>
                <a:spcPts val="1200"/>
              </a:spcBef>
            </a:pPr>
            <a:r>
              <a:rPr lang="uk-UA" dirty="0"/>
              <a:t>Повторна </a:t>
            </a:r>
            <a:r>
              <a:rPr lang="uk-UA" dirty="0" err="1"/>
              <a:t>мікротравматизація</a:t>
            </a:r>
            <a:r>
              <a:rPr lang="uk-UA" dirty="0"/>
              <a:t> стає причиною хронічного запалення, порушення регенерації та подальшого послаблення тканини</a:t>
            </a:r>
          </a:p>
          <a:p>
            <a:pPr>
              <a:spcBef>
                <a:spcPts val="1200"/>
              </a:spcBef>
            </a:pPr>
            <a:r>
              <a:rPr lang="uk-UA" dirty="0"/>
              <a:t>Після зникнення запалення дегенеративні зміни можуть продовжуватися </a:t>
            </a:r>
            <a:r>
              <a:rPr lang="uk-UA" dirty="0" err="1"/>
              <a:t>безсиптомно</a:t>
            </a:r>
            <a:r>
              <a:rPr lang="uk-UA" dirty="0"/>
              <a:t>!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1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751B-6144-4B58-A805-B50F80D9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4870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</a:t>
            </a:r>
            <a:r>
              <a:rPr lang="uk-UA" sz="3000" dirty="0" err="1"/>
              <a:t>ремоделювання</a:t>
            </a:r>
            <a:r>
              <a:rPr lang="ru-RU" sz="3000" dirty="0"/>
              <a:t> та </a:t>
            </a:r>
            <a:r>
              <a:rPr lang="uk-UA" sz="3000" dirty="0"/>
              <a:t>дозрівання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C81998B-2471-4CD9-A5DB-2596158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28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09424A-FDC2-4CA1-BCD1-2740DD28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601615" cy="1524000"/>
          </a:xfrm>
        </p:spPr>
        <p:txBody>
          <a:bodyPr>
            <a:noAutofit/>
          </a:bodyPr>
          <a:lstStyle/>
          <a:p>
            <a:r>
              <a:rPr lang="uk-UA" sz="2400" dirty="0"/>
              <a:t>Підбір рівня навантажень</a:t>
            </a:r>
          </a:p>
          <a:p>
            <a:r>
              <a:rPr lang="uk-UA" dirty="0"/>
              <a:t>(закінчення)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300EFEA-D746-47D2-9CAD-46F8CFFB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200800" cy="6453336"/>
          </a:xfrm>
        </p:spPr>
        <p:txBody>
          <a:bodyPr>
            <a:normAutofit fontScale="85000" lnSpcReduction="20000"/>
          </a:bodyPr>
          <a:lstStyle/>
          <a:p>
            <a:r>
              <a:rPr lang="uk-UA" sz="2400" dirty="0"/>
              <a:t>Для встановлення причини погіршення фізичного стану пацієнта фізичному терапевтові необхідно проаналізувати дані об’єктивного контролю та анамнезу – це допоможе адаптувати фізичні навантаження до актуального стану пацієнта</a:t>
            </a:r>
          </a:p>
          <a:p>
            <a:r>
              <a:rPr lang="uk-UA" sz="2400" dirty="0"/>
              <a:t>Якщо виникли та тривають біль і набряк: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терапевтичні заходи повинні бути спрямовані на ліквідацію запальних явищ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подальша реабілітація здійснюється відповідно до цілей стадії проліферації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терапевтичні навантаження збільшують обережно, забезпечуючи належний захист новоутвореній тканині</a:t>
            </a:r>
          </a:p>
          <a:p>
            <a:r>
              <a:rPr lang="uk-UA" sz="2400" dirty="0"/>
              <a:t>Тривалість стадії </a:t>
            </a:r>
            <a:r>
              <a:rPr lang="uk-UA" sz="2400" dirty="0" err="1"/>
              <a:t>ремоделювання</a:t>
            </a:r>
            <a:r>
              <a:rPr lang="uk-UA" sz="2400" dirty="0"/>
              <a:t> значно перевищує терміни лікарняного етапу реабілітації: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пацієнта слід підготувати до самостійних занять терапевтичними вправами та зростання функціональної незалежності, навчаючи правильного виконання рухів та основ самоконтролю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навчання необхідно розпочати якомога швидше ще на попередніх стадіях загоєння, коли більшість реабілітаційних заходів виконують у лікувально-реабілітаційному закладі за участю фізичного терапевта (під наглядом або безпосередньо)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86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91C65-E18C-4BE6-B888-F045AC82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EA02A90-4FFA-41C4-92FE-3B6B0374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3</a:t>
            </a:fld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0FCB85-3E22-423B-B6D5-400528531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Особливості стадії запалення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D4DB5F-6FFE-4BFB-BD5A-6803A586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056784" cy="6120680"/>
          </a:xfrm>
        </p:spPr>
        <p:txBody>
          <a:bodyPr>
            <a:normAutofit/>
          </a:bodyPr>
          <a:lstStyle/>
          <a:p>
            <a:r>
              <a:rPr lang="uk-UA" dirty="0"/>
              <a:t>І стадія загоєння 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запальна стадія </a:t>
            </a:r>
            <a:r>
              <a:rPr lang="uk-UA" dirty="0"/>
              <a:t>– триває від однієї до кількох діб</a:t>
            </a:r>
          </a:p>
          <a:p>
            <a:r>
              <a:rPr lang="uk-UA" dirty="0"/>
              <a:t>Ознаки стадії: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почервоніння та підвищення місцевої температури – унаслідок вивільнення хімічних медіаторів зі зруйнованих клітин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набряк – унаслідок витоку рідини зі зруйнованих судин, місцевого розширення судин, підвищення проникності судин, блокування лімфатичної системи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біль – унаслідок підвищення локального тиску у тканині та хімічного подразнення больових рецепторів</a:t>
            </a:r>
          </a:p>
          <a:p>
            <a:r>
              <a:rPr lang="uk-UA" dirty="0"/>
              <a:t>У місце пошкодження надходять фагоцити для знищення бактерій</a:t>
            </a:r>
          </a:p>
          <a:p>
            <a:r>
              <a:rPr lang="uk-UA" dirty="0"/>
              <a:t>Відбувається очищення травмованої ділянки від продуктів розпаду та мертвих клітин для початку репаративного процесу</a:t>
            </a:r>
          </a:p>
          <a:p>
            <a:r>
              <a:rPr lang="uk-UA" dirty="0"/>
              <a:t>Загоєння починається із запалення, але ефективно продовжується тоді, коли запалення зникає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21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4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4095750"/>
            <a:ext cx="3276599" cy="1924050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Ціль та </a:t>
            </a:r>
            <a:r>
              <a:rPr lang="uk-UA" sz="2400" dirty="0" err="1"/>
              <a:t>підцілі</a:t>
            </a:r>
            <a:r>
              <a:rPr lang="uk-UA" sz="2400" dirty="0"/>
              <a:t> фізичної терапії на стадії запалення</a:t>
            </a:r>
          </a:p>
          <a:p>
            <a:endParaRPr lang="uk-UA" sz="2400" dirty="0"/>
          </a:p>
          <a:p>
            <a:r>
              <a:rPr lang="uk-UA" sz="2400" dirty="0"/>
              <a:t>РRІСЕ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284" y="476672"/>
            <a:ext cx="6984776" cy="6120680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lnSpc>
                <a:spcPct val="110000"/>
              </a:lnSpc>
            </a:pPr>
            <a:endParaRPr lang="uk-UA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2400" dirty="0"/>
              <a:t>На запальній стадії для зменшення симптомів реалізовують комплекс терапевтичних заходів, який скорочено позначають англійською абревіатурою РRІСЕ:</a:t>
            </a:r>
          </a:p>
          <a:p>
            <a:pPr lvl="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P – protection </a:t>
            </a:r>
            <a:r>
              <a:rPr lang="uk-UA" sz="2400" dirty="0"/>
              <a:t>– захист</a:t>
            </a:r>
          </a:p>
          <a:p>
            <a:pPr lvl="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R – rest – </a:t>
            </a:r>
            <a:r>
              <a:rPr lang="uk-UA" sz="2400" dirty="0"/>
              <a:t>відпочинок, спокій</a:t>
            </a:r>
          </a:p>
          <a:p>
            <a:pPr lvl="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I</a:t>
            </a:r>
            <a:r>
              <a:rPr lang="uk-UA" sz="2400" dirty="0"/>
              <a:t> – </a:t>
            </a:r>
            <a:r>
              <a:rPr lang="en-US" sz="2400" dirty="0"/>
              <a:t>ice</a:t>
            </a:r>
            <a:r>
              <a:rPr lang="uk-UA" sz="2400" dirty="0"/>
              <a:t> – лід, охолодження, кріотерапія</a:t>
            </a:r>
          </a:p>
          <a:p>
            <a:pPr lvl="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C</a:t>
            </a:r>
            <a:r>
              <a:rPr lang="ru-RU" sz="2400" dirty="0"/>
              <a:t> – </a:t>
            </a:r>
            <a:r>
              <a:rPr lang="en-US" sz="2400" dirty="0"/>
              <a:t>compression </a:t>
            </a:r>
            <a:r>
              <a:rPr lang="uk-UA" sz="2400" dirty="0"/>
              <a:t>– стискання, еластичне бинтування</a:t>
            </a:r>
          </a:p>
          <a:p>
            <a:pPr lvl="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2400" dirty="0"/>
              <a:t>E – </a:t>
            </a:r>
            <a:r>
              <a:rPr lang="en-US" sz="2400" dirty="0"/>
              <a:t>elevation</a:t>
            </a:r>
            <a:r>
              <a:rPr lang="uk-UA" sz="2400" dirty="0"/>
              <a:t> – піднімання</a:t>
            </a:r>
          </a:p>
          <a:p>
            <a:endParaRPr lang="uk-UA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04DA193-A9ED-480D-A497-A113D1573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268461"/>
              </p:ext>
            </p:extLst>
          </p:nvPr>
        </p:nvGraphicFramePr>
        <p:xfrm>
          <a:off x="4942284" y="468584"/>
          <a:ext cx="6624736" cy="24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2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5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481" y="4293096"/>
            <a:ext cx="3276599" cy="1524000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Захист пошкодженої ділянки </a:t>
            </a:r>
          </a:p>
          <a:p>
            <a:endParaRPr lang="uk-UA" sz="2400" dirty="0"/>
          </a:p>
          <a:p>
            <a:r>
              <a:rPr lang="uk-UA" sz="2400" dirty="0"/>
              <a:t>Відпочинок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04664"/>
            <a:ext cx="7128792" cy="61926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uk-UA" sz="2400" dirty="0"/>
              <a:t>Фізичний терапевт модифікує рухову активність пацієнта, щоб забезпечити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розвантаження, повний спокій або збільшений відпочинок</a:t>
            </a:r>
            <a:r>
              <a:rPr lang="uk-UA" sz="2400" dirty="0"/>
              <a:t> для пошкодженої ділянки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uk-UA" sz="2400" dirty="0"/>
              <a:t>Продовження попередніх (як до травми) фізичних навантажень на запалену тканину спричиняє додаткову травматизацію, посилює симптоми та збільшує час одужання</a:t>
            </a:r>
          </a:p>
          <a:p>
            <a:pPr>
              <a:spcBef>
                <a:spcPts val="1200"/>
              </a:spcBef>
            </a:pPr>
            <a:r>
              <a:rPr lang="uk-UA" sz="2400" dirty="0"/>
              <a:t>За призначенням лікаря використовують засоби для іммобілізації: </a:t>
            </a:r>
            <a:r>
              <a:rPr lang="uk-UA" sz="2400" dirty="0" err="1"/>
              <a:t>ортези</a:t>
            </a:r>
            <a:r>
              <a:rPr lang="uk-UA" sz="2400" dirty="0"/>
              <a:t>, шини</a:t>
            </a:r>
          </a:p>
          <a:p>
            <a:pPr>
              <a:spcBef>
                <a:spcPts val="1200"/>
              </a:spcBef>
            </a:pPr>
            <a:r>
              <a:rPr lang="uk-UA" sz="2400" u="sng" dirty="0"/>
              <a:t>При травмах нижніх кінцівок та порушеннях ходьби </a:t>
            </a:r>
            <a:r>
              <a:rPr lang="uk-UA" sz="2400" dirty="0"/>
              <a:t>фізичний терапевт може рекомендувати пацієнтові застосування таких допоміжних засобів, як паличка, милиці, ходунки</a:t>
            </a:r>
          </a:p>
          <a:p>
            <a:pPr>
              <a:spcBef>
                <a:spcPts val="1200"/>
              </a:spcBef>
            </a:pPr>
            <a:r>
              <a:rPr lang="uk-UA" sz="2400" dirty="0"/>
              <a:t>Зменшення навантаження на кінцівку вагою тіла дасть змогу захистити пошкоджені тканини, зберегти нормальний руховий стереотип ходьби, запобігти негативному впливу на прилеглі суглоби та сегменти, хребет</a:t>
            </a:r>
          </a:p>
          <a:p>
            <a:pPr>
              <a:spcBef>
                <a:spcPts val="1200"/>
              </a:spcBef>
            </a:pPr>
            <a:r>
              <a:rPr lang="uk-UA" sz="2400" dirty="0"/>
              <a:t>Фізичний терапевт повинен навчити пацієнта дозувати осьове навантаження для уникнення посилення симптомів та кульгання після денної активності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415462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6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Підтримання функцій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412751"/>
            <a:ext cx="7056784" cy="63093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Водночас необхідно продовжувати навантажувати неуражені структури для збереження діяльності систем енергозабезпечення та усіх можливих рухових функцій на нормальному рівні. У такий спосіб досягається </a:t>
            </a:r>
            <a:r>
              <a:rPr lang="uk-UA" dirty="0" err="1"/>
              <a:t>підціль</a:t>
            </a:r>
            <a:r>
              <a:rPr lang="uk-UA" dirty="0"/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підтримання рухливості</a:t>
            </a:r>
            <a:endParaRPr lang="uk-UA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Якщо травма неважка і симптоми виражені слабо, то доцільно обережно дозовано навантажувати уражену ділянку, накладаючи обмеження на спосіб виконання рухів: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при пошкодженнях скорочувальних структур – легке повільне безболісне напруження м</a:t>
            </a:r>
            <a:r>
              <a:rPr lang="ru-RU" dirty="0"/>
              <a:t>’</a:t>
            </a:r>
            <a:r>
              <a:rPr lang="uk-UA" dirty="0" err="1"/>
              <a:t>язів</a:t>
            </a:r>
            <a:endParaRPr lang="uk-UA" dirty="0"/>
          </a:p>
          <a:p>
            <a:pPr lvl="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при пошкодженнях інертних структур – повільний рух з допомогою або без у безболісному діапазоні амплітуди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Повільні безболісні активні рухи сприяють циркуляції та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збереженню функцій </a:t>
            </a:r>
            <a:r>
              <a:rPr lang="uk-UA" dirty="0"/>
              <a:t>у прилеглих інтактних тканинах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Для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підтримання сили</a:t>
            </a:r>
            <a:r>
              <a:rPr lang="uk-UA" dirty="0"/>
              <a:t> при пошкодженні інертних структур можна застосовувати помірні ізометричні м’язові напруження з протидією, які слід виконувати в безболісній частині амплітуди</a:t>
            </a:r>
          </a:p>
        </p:txBody>
      </p:sp>
    </p:spTree>
    <p:extLst>
      <p:ext uri="{BB962C8B-B14F-4D97-AF65-F5344CB8AC3E}">
        <p14:creationId xmlns:p14="http://schemas.microsoft.com/office/powerpoint/2010/main" val="11295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7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Піднімання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576064"/>
            <a:ext cx="6984776" cy="6309320"/>
          </a:xfrm>
        </p:spPr>
        <p:txBody>
          <a:bodyPr>
            <a:noAutofit/>
          </a:bodyPr>
          <a:lstStyle/>
          <a:p>
            <a:r>
              <a:rPr lang="uk-UA" i="1" dirty="0"/>
              <a:t>Відпочинок</a:t>
            </a:r>
            <a:r>
              <a:rPr lang="uk-UA" dirty="0"/>
              <a:t> зручно поєднувати з </a:t>
            </a:r>
            <a:r>
              <a:rPr lang="uk-UA" i="1" dirty="0"/>
              <a:t>підніманням</a:t>
            </a:r>
            <a:r>
              <a:rPr lang="uk-UA" dirty="0"/>
              <a:t> (дренажними положеннями) для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і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лімфовідтоку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та місцевим охолодженням: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кінцівку позиціонують за допомогою підставок, подушок, шин, валків вище за рівень серця, якщо можливо: це сприяє зниженню артеріального тиску та прискоренню дренування тканинної рідини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кути між сегментами повинні забезпечувати якнайменше навантаження (тиск або розтяг) на ділянку запалення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для травмованих м’язів і </a:t>
            </a:r>
            <a:r>
              <a:rPr lang="uk-UA" dirty="0" err="1"/>
              <a:t>сухожиль</a:t>
            </a:r>
            <a:r>
              <a:rPr lang="uk-UA" dirty="0"/>
              <a:t> здебільшого вибирають положення мінімальної довжини, а для зв’язок і суглобових капсул – </a:t>
            </a:r>
            <a:r>
              <a:rPr lang="uk-UA" dirty="0" err="1"/>
              <a:t>середньофізіологічне</a:t>
            </a:r>
            <a:r>
              <a:rPr lang="uk-UA" dirty="0"/>
              <a:t> положення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позиціонування доцільно застосовувати не постійно, а кілька разів упродовж дня</a:t>
            </a:r>
          </a:p>
        </p:txBody>
      </p:sp>
    </p:spTree>
    <p:extLst>
      <p:ext uri="{BB962C8B-B14F-4D97-AF65-F5344CB8AC3E}">
        <p14:creationId xmlns:p14="http://schemas.microsoft.com/office/powerpoint/2010/main" val="29389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8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Охолодження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576064"/>
            <a:ext cx="7056784" cy="5869185"/>
          </a:xfrm>
        </p:spPr>
        <p:txBody>
          <a:bodyPr>
            <a:noAutofit/>
          </a:bodyPr>
          <a:lstStyle/>
          <a:p>
            <a:r>
              <a:rPr lang="uk-UA" i="1" dirty="0"/>
              <a:t>Охолодження</a:t>
            </a:r>
            <a:r>
              <a:rPr lang="uk-UA" dirty="0"/>
              <a:t> запаленої ділянки дає змогу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зменшувати набряк, біль і м’язовий спазм </a:t>
            </a:r>
            <a:r>
              <a:rPr lang="uk-UA" dirty="0"/>
              <a:t>завдяки звуженню судин та пригніченню аферентної </a:t>
            </a:r>
            <a:r>
              <a:rPr lang="uk-UA" dirty="0" err="1"/>
              <a:t>імпульсації</a:t>
            </a:r>
            <a:endParaRPr lang="uk-UA" dirty="0"/>
          </a:p>
          <a:p>
            <a:r>
              <a:rPr lang="uk-UA" dirty="0"/>
              <a:t>Падіння локальної температури спричиняє зниження метаболізму та споживання кисню у </a:t>
            </a:r>
            <a:r>
              <a:rPr lang="uk-UA"/>
              <a:t>тканинах – у </a:t>
            </a:r>
            <a:r>
              <a:rPr lang="uk-UA" dirty="0"/>
              <a:t>результаті зменшується ризик вторинного </a:t>
            </a:r>
            <a:r>
              <a:rPr lang="uk-UA" dirty="0" err="1"/>
              <a:t>гіпоксичного</a:t>
            </a:r>
            <a:r>
              <a:rPr lang="uk-UA" dirty="0"/>
              <a:t> ураження та розвитку некрозу тканин, які оточують травмовану ділянку</a:t>
            </a:r>
          </a:p>
          <a:p>
            <a:r>
              <a:rPr lang="uk-UA" dirty="0"/>
              <a:t>На запальній стадії </a:t>
            </a:r>
            <a:r>
              <a:rPr lang="uk-UA" u="sng" dirty="0"/>
              <a:t>протипоказані: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зігрівання (гарячий душ, ванни, гарячі обгортання)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застосування мазей із зігрівальною чи подразнювальною дією – спричиняють місцеву гіперемію та посилення симптомів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dirty="0"/>
              <a:t>масаж пошкодженої ділянки – додаткове механічне травмування</a:t>
            </a:r>
          </a:p>
        </p:txBody>
      </p:sp>
    </p:spTree>
    <p:extLst>
      <p:ext uri="{BB962C8B-B14F-4D97-AF65-F5344CB8AC3E}">
        <p14:creationId xmlns:p14="http://schemas.microsoft.com/office/powerpoint/2010/main" val="6928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1F17-1413-44B4-A446-B646100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08806"/>
            <a:ext cx="3276599" cy="1924050"/>
          </a:xfrm>
        </p:spPr>
        <p:txBody>
          <a:bodyPr>
            <a:normAutofit/>
          </a:bodyPr>
          <a:lstStyle/>
          <a:p>
            <a:r>
              <a:rPr lang="uk-UA" sz="3000" dirty="0"/>
              <a:t>Втручання на стадії запалення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71FF203-F59A-4A25-B575-A40B2A38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uk-UA" smtClean="0"/>
              <a:pPr rtl="0"/>
              <a:t>9</a:t>
            </a:fld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2D685E-5C9D-4DD3-84D7-7300987D8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Компресія</a:t>
            </a:r>
          </a:p>
          <a:p>
            <a:r>
              <a:rPr lang="uk-UA" dirty="0"/>
              <a:t>(початок)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EC3E97-E3FC-40AD-B747-E8E56CC9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0" y="274340"/>
            <a:ext cx="7056784" cy="63093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i="1" dirty="0"/>
              <a:t>Компресія</a:t>
            </a:r>
            <a:r>
              <a:rPr lang="uk-UA" dirty="0"/>
              <a:t> призводить до зростання гідростатичного тиску в </a:t>
            </a:r>
            <a:r>
              <a:rPr lang="uk-UA" dirty="0" err="1"/>
              <a:t>інтерстиційній</a:t>
            </a:r>
            <a:r>
              <a:rPr lang="uk-UA" dirty="0"/>
              <a:t> (проміжній) рідині, що сприяє її поверненню в лімфатичні судини й капіляри та зменшує накопичення в прилеглих тканинах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Компресійний вплив може бути забезпечено за допомогою трубчастої пов’язки або бинта</a:t>
            </a:r>
            <a:endParaRPr lang="uk-UA" u="sng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uk-UA" dirty="0"/>
              <a:t>Компресійна пов’язка: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накладається в напрямку від дистальних до проксимальних ділянок та повинна закінчуватися приблизно на 15 см вище і нижче від ділянки пошкодження: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не слід повністю розтягувати компресійний матеріал під час бинтування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накладати пов’язку необхідно по спіралі так, щоб кожний наступний виток компресійного матеріалу накладався на попередній і перекривав його на половину або дві третини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якщо пацієнт скаржиться на дискомфорт, то пов’язку слід відразу послабити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dirty="0"/>
              <a:t>у нормальних умовах заміна здійснюється через добу</a:t>
            </a:r>
          </a:p>
        </p:txBody>
      </p:sp>
    </p:spTree>
    <p:extLst>
      <p:ext uri="{BB962C8B-B14F-4D97-AF65-F5344CB8AC3E}">
        <p14:creationId xmlns:p14="http://schemas.microsoft.com/office/powerpoint/2010/main" val="317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2729</TotalTime>
  <Words>2867</Words>
  <Application>Microsoft Office PowerPoint</Application>
  <PresentationFormat>Произвольный</PresentationFormat>
  <Paragraphs>328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Palatino Linotype</vt:lpstr>
      <vt:lpstr>Wingdings</vt:lpstr>
      <vt:lpstr>La mente</vt:lpstr>
      <vt:lpstr>Втручання на різних стадіях загоєння</vt:lpstr>
      <vt:lpstr>СТАДІЇЇ ЗАГОЄННЯ</vt:lpstr>
      <vt:lpstr>Втручання на стадії запалення</vt:lpstr>
      <vt:lpstr>Втручання на стадії запалення</vt:lpstr>
      <vt:lpstr>Втручання на стадії запалення</vt:lpstr>
      <vt:lpstr>Втручання на стадії запалення</vt:lpstr>
      <vt:lpstr>Втручання на стадії запалення</vt:lpstr>
      <vt:lpstr>Втручання на стадії запалення</vt:lpstr>
      <vt:lpstr>Втручання на стадії запалення</vt:lpstr>
      <vt:lpstr>Втручання на стадії запалення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проліферації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  <vt:lpstr>Втручання на стадії ремоделювання та дозрівання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Втручання на різних стадіях загоєння</dc:title>
  <dc:creator>Andrii Hertsyk</dc:creator>
  <cp:lastModifiedBy>Елена Бессарабова</cp:lastModifiedBy>
  <cp:revision>76</cp:revision>
  <dcterms:created xsi:type="dcterms:W3CDTF">2020-01-24T09:19:59Z</dcterms:created>
  <dcterms:modified xsi:type="dcterms:W3CDTF">2025-12-03T11:33:52Z</dcterms:modified>
</cp:coreProperties>
</file>