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697"/>
    <a:srgbClr val="C6247A"/>
    <a:srgbClr val="C52378"/>
    <a:srgbClr val="98124D"/>
    <a:srgbClr val="853E5B"/>
    <a:srgbClr val="F94900"/>
    <a:srgbClr val="613125"/>
    <a:srgbClr val="AC187B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13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7051"/>
          </a:xfrm>
        </p:spPr>
      </p:pic>
      <p:sp>
        <p:nvSpPr>
          <p:cNvPr id="5" name="Прямоугольник 4"/>
          <p:cNvSpPr/>
          <p:nvPr/>
        </p:nvSpPr>
        <p:spPr>
          <a:xfrm>
            <a:off x="2385109" y="2055816"/>
            <a:ext cx="5810308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Лекція 8</a:t>
            </a:r>
            <a:endParaRPr lang="ru-RU" sz="5400" b="1" i="1" u="sng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Нанотехнології</a:t>
            </a:r>
            <a:r>
              <a:rPr lang="ru-RU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i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54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біології</a:t>
            </a:r>
            <a:endParaRPr lang="ru-RU" sz="54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8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" y="0"/>
            <a:ext cx="911866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1434" y="561357"/>
            <a:ext cx="766888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нанотехнології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є </a:t>
            </a:r>
            <a:r>
              <a:rPr lang="ru-RU" sz="2000" dirty="0" err="1"/>
              <a:t>мультидисциплінарним</a:t>
            </a:r>
            <a:r>
              <a:rPr lang="ru-RU" sz="2000" dirty="0"/>
              <a:t> </a:t>
            </a:r>
            <a:r>
              <a:rPr lang="ru-RU" sz="2000" dirty="0" err="1"/>
              <a:t>напрямом</a:t>
            </a:r>
            <a:r>
              <a:rPr lang="ru-RU" sz="2000" dirty="0"/>
              <a:t> </a:t>
            </a:r>
            <a:r>
              <a:rPr lang="ru-RU" sz="2000" dirty="0" err="1"/>
              <a:t>фундаментальної</a:t>
            </a:r>
            <a:r>
              <a:rPr lang="ru-RU" sz="2000" dirty="0"/>
              <a:t> та </a:t>
            </a:r>
            <a:r>
              <a:rPr lang="ru-RU" sz="2000" dirty="0" err="1"/>
              <a:t>прикладної</a:t>
            </a:r>
            <a:r>
              <a:rPr lang="ru-RU" sz="2000" dirty="0"/>
              <a:t> науки з широким спектром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та </a:t>
            </a:r>
            <a:r>
              <a:rPr lang="ru-RU" sz="2000" dirty="0" err="1"/>
              <a:t>інструментів</a:t>
            </a:r>
            <a:r>
              <a:rPr lang="ru-RU" sz="2000" dirty="0"/>
              <a:t> на </a:t>
            </a:r>
            <a:r>
              <a:rPr lang="ru-RU" sz="2000" dirty="0" err="1"/>
              <a:t>стику</a:t>
            </a:r>
            <a:r>
              <a:rPr lang="ru-RU" sz="2000" dirty="0"/>
              <a:t> </a:t>
            </a:r>
            <a:r>
              <a:rPr lang="ru-RU" sz="2000" dirty="0" err="1"/>
              <a:t>біології</a:t>
            </a:r>
            <a:r>
              <a:rPr lang="ru-RU" sz="2000" dirty="0"/>
              <a:t>, </a:t>
            </a:r>
            <a:r>
              <a:rPr lang="ru-RU" sz="2000" dirty="0" err="1"/>
              <a:t>фізики</a:t>
            </a:r>
            <a:r>
              <a:rPr lang="ru-RU" sz="2000" dirty="0"/>
              <a:t>, </a:t>
            </a:r>
            <a:r>
              <a:rPr lang="ru-RU" sz="2000" dirty="0" err="1"/>
              <a:t>хімії</a:t>
            </a:r>
            <a:r>
              <a:rPr lang="ru-RU" sz="2000" dirty="0"/>
              <a:t> та </a:t>
            </a:r>
            <a:r>
              <a:rPr lang="ru-RU" sz="2000" dirty="0" err="1"/>
              <a:t>інженерії</a:t>
            </a:r>
            <a:r>
              <a:rPr lang="ru-RU" sz="2000" dirty="0"/>
              <a:t>. </a:t>
            </a:r>
            <a:r>
              <a:rPr lang="ru-RU" sz="2000" dirty="0" err="1"/>
              <a:t>Нанотехнології</a:t>
            </a:r>
            <a:r>
              <a:rPr lang="ru-RU" sz="2000" dirty="0"/>
              <a:t> є одним з </a:t>
            </a:r>
            <a:r>
              <a:rPr lang="ru-RU" sz="2000" dirty="0" err="1"/>
              <a:t>найважливіших</a:t>
            </a:r>
            <a:r>
              <a:rPr lang="ru-RU" sz="2000" dirty="0"/>
              <a:t> </a:t>
            </a:r>
            <a:r>
              <a:rPr lang="ru-RU" sz="2000" dirty="0" err="1"/>
              <a:t>напрямів</a:t>
            </a:r>
            <a:r>
              <a:rPr lang="ru-RU" sz="2000" dirty="0"/>
              <a:t> у </a:t>
            </a:r>
            <a:r>
              <a:rPr lang="ru-RU" sz="2000" dirty="0" err="1"/>
              <a:t>біологічній</a:t>
            </a:r>
            <a:r>
              <a:rPr lang="ru-RU" sz="2000" dirty="0"/>
              <a:t> </a:t>
            </a:r>
            <a:r>
              <a:rPr lang="ru-RU" sz="2000" dirty="0" err="1"/>
              <a:t>науці</a:t>
            </a:r>
            <a:r>
              <a:rPr lang="ru-RU" sz="2000" dirty="0"/>
              <a:t>, </a:t>
            </a:r>
            <a:r>
              <a:rPr lang="ru-RU" sz="2000" dirty="0" err="1"/>
              <a:t>гуманній</a:t>
            </a:r>
            <a:r>
              <a:rPr lang="ru-RU" sz="2000" dirty="0"/>
              <a:t> і </a:t>
            </a:r>
            <a:r>
              <a:rPr lang="ru-RU" sz="2000" dirty="0" err="1"/>
              <a:t>ветеринарній</a:t>
            </a:r>
            <a:r>
              <a:rPr lang="ru-RU" sz="2000" dirty="0"/>
              <a:t> </a:t>
            </a:r>
            <a:r>
              <a:rPr lang="ru-RU" sz="2000" dirty="0" err="1"/>
              <a:t>медицині</a:t>
            </a:r>
            <a:r>
              <a:rPr lang="ru-RU" sz="2000" dirty="0"/>
              <a:t>, </a:t>
            </a:r>
            <a:r>
              <a:rPr lang="ru-RU" sz="2000" dirty="0" err="1"/>
              <a:t>сучасному</a:t>
            </a:r>
            <a:r>
              <a:rPr lang="ru-RU" sz="2000" dirty="0"/>
              <a:t> </a:t>
            </a:r>
            <a:r>
              <a:rPr lang="ru-RU" sz="2000" dirty="0" err="1"/>
              <a:t>сільському</a:t>
            </a:r>
            <a:r>
              <a:rPr lang="ru-RU" sz="2000" dirty="0"/>
              <a:t> </a:t>
            </a:r>
            <a:r>
              <a:rPr lang="ru-RU" sz="2000" dirty="0" err="1"/>
              <a:t>господарстві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харчовій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стати </a:t>
            </a:r>
            <a:r>
              <a:rPr lang="ru-RU" sz="2000" dirty="0" err="1"/>
              <a:t>рушійною</a:t>
            </a:r>
            <a:r>
              <a:rPr lang="ru-RU" sz="2000" dirty="0"/>
              <a:t> </a:t>
            </a:r>
            <a:r>
              <a:rPr lang="ru-RU" sz="2000" dirty="0" err="1"/>
              <a:t>економічною</a:t>
            </a:r>
            <a:r>
              <a:rPr lang="ru-RU" sz="2000" dirty="0"/>
              <a:t> силою в </a:t>
            </a:r>
            <a:r>
              <a:rPr lang="ru-RU" sz="2000" dirty="0" err="1"/>
              <a:t>найближчому</a:t>
            </a:r>
            <a:r>
              <a:rPr lang="ru-RU" sz="2000" dirty="0"/>
              <a:t> </a:t>
            </a:r>
            <a:r>
              <a:rPr lang="ru-RU" sz="2000" dirty="0" err="1"/>
              <a:t>майбутньому</a:t>
            </a:r>
            <a:r>
              <a:rPr lang="ru-RU" sz="2000" dirty="0"/>
              <a:t>.</a:t>
            </a:r>
          </a:p>
          <a:p>
            <a:pPr lvl="0"/>
            <a:endParaRPr lang="ru-RU" sz="2000" dirty="0"/>
          </a:p>
          <a:p>
            <a:pPr lvl="0"/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77" y="2975882"/>
            <a:ext cx="5019675" cy="3257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920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0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6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8980" y="571366"/>
            <a:ext cx="65581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1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Нанотехнології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 широкому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значенні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слова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прийнято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називати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міждисциплінарну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галузь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фундаментальної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прикладної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науки, в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якій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вивчаються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закономірності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фізичних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хімічних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протяжністю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порядку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декількох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нанометрів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часток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нанометра (нанометр —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одна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мільярдна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частка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метра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те ж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саме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одна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мільйонна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частка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міліметра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—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діаметр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людської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волосини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становить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близько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80 тис. </a:t>
            </a:r>
            <a:r>
              <a:rPr lang="ru-RU" sz="1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нанометрів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5" y="3122022"/>
            <a:ext cx="5395071" cy="29833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0971" y="594044"/>
            <a:ext cx="72106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сфера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нанотехнологій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— теоретично </a:t>
            </a:r>
            <a:r>
              <a:rPr lang="ru-RU" sz="2000" dirty="0" err="1"/>
              <a:t>обґрунтовані</a:t>
            </a:r>
            <a:r>
              <a:rPr lang="ru-RU" sz="2000" dirty="0"/>
              <a:t> </a:t>
            </a:r>
            <a:r>
              <a:rPr lang="ru-RU" sz="2000" dirty="0" err="1"/>
              <a:t>експериментальні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синтезу, </a:t>
            </a:r>
            <a:r>
              <a:rPr lang="ru-RU" sz="2000" dirty="0" err="1"/>
              <a:t>аналізу</a:t>
            </a:r>
            <a:r>
              <a:rPr lang="ru-RU" sz="2000" dirty="0"/>
              <a:t>, </a:t>
            </a:r>
            <a:r>
              <a:rPr lang="ru-RU" sz="2000" dirty="0" err="1"/>
              <a:t>виробництва</a:t>
            </a:r>
            <a:r>
              <a:rPr lang="ru-RU" sz="2000" dirty="0"/>
              <a:t> й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з </a:t>
            </a:r>
            <a:r>
              <a:rPr lang="ru-RU" sz="2000" dirty="0" err="1"/>
              <a:t>визначеною</a:t>
            </a:r>
            <a:r>
              <a:rPr lang="ru-RU" sz="2000" dirty="0"/>
              <a:t> структурою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спрямованого</a:t>
            </a:r>
            <a:r>
              <a:rPr lang="ru-RU" sz="2000" dirty="0"/>
              <a:t> </a:t>
            </a:r>
            <a:r>
              <a:rPr lang="ru-RU" sz="2000" dirty="0" err="1"/>
              <a:t>маніпулювання</a:t>
            </a:r>
            <a:r>
              <a:rPr lang="ru-RU" sz="2000" dirty="0"/>
              <a:t> на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атомних</a:t>
            </a:r>
            <a:r>
              <a:rPr lang="ru-RU" sz="2000" dirty="0"/>
              <a:t> і </a:t>
            </a:r>
            <a:r>
              <a:rPr lang="ru-RU" sz="2000" dirty="0" err="1"/>
              <a:t>молекулярних</a:t>
            </a:r>
            <a:r>
              <a:rPr lang="ru-RU" sz="2000" dirty="0"/>
              <a:t> </a:t>
            </a:r>
            <a:r>
              <a:rPr lang="ru-RU" sz="2000" dirty="0" err="1"/>
              <a:t>взаємодій</a:t>
            </a:r>
            <a:r>
              <a:rPr lang="ru-RU" sz="2000" dirty="0"/>
              <a:t>. </a:t>
            </a:r>
            <a:r>
              <a:rPr lang="ru-RU" sz="2000" dirty="0" err="1"/>
              <a:t>Нанотехнології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на </a:t>
            </a:r>
            <a:r>
              <a:rPr lang="ru-RU" sz="2000" dirty="0" err="1"/>
              <a:t>передньому</a:t>
            </a:r>
            <a:r>
              <a:rPr lang="ru-RU" sz="2000" dirty="0"/>
              <a:t> краю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, </a:t>
            </a:r>
            <a:r>
              <a:rPr lang="ru-RU" sz="2000" dirty="0" err="1"/>
              <a:t>економічних</a:t>
            </a:r>
            <a:r>
              <a:rPr lang="ru-RU" sz="2000" dirty="0"/>
              <a:t> та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напрямів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науково-технічного</a:t>
            </a:r>
            <a:r>
              <a:rPr lang="ru-RU" sz="2000" dirty="0"/>
              <a:t> </a:t>
            </a:r>
            <a:r>
              <a:rPr lang="ru-RU" sz="2000" dirty="0" err="1"/>
              <a:t>прогресу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45" y="3540034"/>
            <a:ext cx="4301601" cy="2865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4030" y="466864"/>
            <a:ext cx="691088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застосовують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медицині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електроніці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й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екології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Інноваційні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розробки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рівні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атомів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і молекул —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дійсно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великий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крок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майбутнє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науки,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зокрема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медицини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біології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ветеринарії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Розвиток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нанотехнології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дав початок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новим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галузям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наук,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однією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є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нанобіологія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34" y="2735090"/>
            <a:ext cx="4890779" cy="34620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6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93223" y="546971"/>
            <a:ext cx="7380513" cy="196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u="sng" dirty="0" err="1">
                <a:solidFill>
                  <a:srgbClr val="FF0000"/>
                </a:solidFill>
                <a:ea typeface="Calibri"/>
                <a:cs typeface="Times New Roman"/>
              </a:rPr>
              <a:t>Досягнення</a:t>
            </a:r>
            <a:r>
              <a:rPr lang="ru-RU" sz="2000" b="1" i="1" u="sng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  <a:ea typeface="Calibri"/>
                <a:cs typeface="Times New Roman"/>
              </a:rPr>
              <a:t>нанобіології</a:t>
            </a:r>
            <a:r>
              <a:rPr lang="ru-RU" sz="2000" b="1" i="1" u="sng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дають</a:t>
            </a:r>
            <a:r>
              <a:rPr lang="ru-RU" dirty="0">
                <a:ea typeface="Calibri"/>
                <a:cs typeface="Times New Roman"/>
              </a:rPr>
              <a:t> основу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 таких </a:t>
            </a:r>
            <a:r>
              <a:rPr lang="ru-RU" dirty="0" err="1">
                <a:ea typeface="Calibri"/>
                <a:cs typeface="Times New Roman"/>
              </a:rPr>
              <a:t>напрямів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нанонауки</a:t>
            </a:r>
            <a:r>
              <a:rPr lang="ru-RU" dirty="0">
                <a:ea typeface="Calibri"/>
                <a:cs typeface="Times New Roman"/>
              </a:rPr>
              <a:t>, як </a:t>
            </a:r>
            <a:r>
              <a:rPr lang="ru-RU" dirty="0" err="1">
                <a:ea typeface="Calibri"/>
                <a:cs typeface="Times New Roman"/>
              </a:rPr>
              <a:t>біоорганічна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нанохімія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нанофармація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наносенсорика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тощо</a:t>
            </a:r>
            <a:r>
              <a:rPr lang="ru-RU" dirty="0">
                <a:ea typeface="Calibri"/>
                <a:cs typeface="Times New Roman"/>
              </a:rPr>
              <a:t>. </a:t>
            </a:r>
            <a:r>
              <a:rPr lang="ru-RU" dirty="0" err="1">
                <a:ea typeface="Calibri"/>
                <a:cs typeface="Times New Roman"/>
              </a:rPr>
              <a:t>Біологи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побачили</a:t>
            </a:r>
            <a:r>
              <a:rPr lang="ru-RU" dirty="0">
                <a:ea typeface="Calibri"/>
                <a:cs typeface="Times New Roman"/>
              </a:rPr>
              <a:t> в </a:t>
            </a:r>
            <a:r>
              <a:rPr lang="ru-RU" dirty="0" err="1">
                <a:ea typeface="Calibri"/>
                <a:cs typeface="Times New Roman"/>
              </a:rPr>
              <a:t>нанотехнології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можливий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якісний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прорив</a:t>
            </a:r>
            <a:r>
              <a:rPr lang="ru-RU" dirty="0">
                <a:ea typeface="Calibri"/>
                <a:cs typeface="Times New Roman"/>
              </a:rPr>
              <a:t> у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 науки, </a:t>
            </a:r>
            <a:r>
              <a:rPr lang="ru-RU" dirty="0" err="1">
                <a:ea typeface="Calibri"/>
                <a:cs typeface="Times New Roman"/>
              </a:rPr>
              <a:t>що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дозволяє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працювати</a:t>
            </a:r>
            <a:r>
              <a:rPr lang="ru-RU" dirty="0">
                <a:ea typeface="Calibri"/>
                <a:cs typeface="Times New Roman"/>
              </a:rPr>
              <a:t> з </a:t>
            </a:r>
            <a:r>
              <a:rPr lang="ru-RU" dirty="0" err="1">
                <a:ea typeface="Calibri"/>
                <a:cs typeface="Times New Roman"/>
              </a:rPr>
              <a:t>речовиною</a:t>
            </a:r>
            <a:r>
              <a:rPr lang="ru-RU" dirty="0">
                <a:ea typeface="Calibri"/>
                <a:cs typeface="Times New Roman"/>
              </a:rPr>
              <a:t> в </a:t>
            </a:r>
            <a:r>
              <a:rPr lang="ru-RU" dirty="0" err="1">
                <a:ea typeface="Calibri"/>
                <a:cs typeface="Times New Roman"/>
              </a:rPr>
              <a:t>нанометрових</a:t>
            </a:r>
            <a:r>
              <a:rPr lang="ru-RU" dirty="0">
                <a:ea typeface="Calibri"/>
                <a:cs typeface="Times New Roman"/>
              </a:rPr>
              <a:t> масштабах, </a:t>
            </a:r>
            <a:r>
              <a:rPr lang="ru-RU" dirty="0" err="1">
                <a:ea typeface="Calibri"/>
                <a:cs typeface="Times New Roman"/>
              </a:rPr>
              <a:t>оскільки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ці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розміри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характерні</a:t>
            </a:r>
            <a:r>
              <a:rPr lang="ru-RU" dirty="0">
                <a:ea typeface="Calibri"/>
                <a:cs typeface="Times New Roman"/>
              </a:rPr>
              <a:t> для </a:t>
            </a:r>
            <a:r>
              <a:rPr lang="ru-RU" dirty="0" err="1">
                <a:ea typeface="Calibri"/>
                <a:cs typeface="Times New Roman"/>
              </a:rPr>
              <a:t>основних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біологічних</a:t>
            </a:r>
            <a:r>
              <a:rPr lang="ru-RU" dirty="0">
                <a:ea typeface="Calibri"/>
                <a:cs typeface="Times New Roman"/>
              </a:rPr>
              <a:t> структур — </a:t>
            </a:r>
            <a:r>
              <a:rPr lang="ru-RU" dirty="0" err="1">
                <a:ea typeface="Calibri"/>
                <a:cs typeface="Times New Roman"/>
              </a:rPr>
              <a:t>клітин</a:t>
            </a:r>
            <a:r>
              <a:rPr lang="ru-RU" dirty="0">
                <a:ea typeface="Calibri"/>
                <a:cs typeface="Times New Roman"/>
              </a:rPr>
              <a:t> і молекул.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93" y="2733538"/>
            <a:ext cx="4171950" cy="3518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6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0340" y="466863"/>
            <a:ext cx="70806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1600" dirty="0"/>
              <a:t>У </a:t>
            </a:r>
            <a:r>
              <a:rPr lang="ru-RU" b="1" i="1" u="sng" dirty="0" err="1">
                <a:solidFill>
                  <a:srgbClr val="FF0000"/>
                </a:solidFill>
              </a:rPr>
              <a:t>Національній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академії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аграрних</a:t>
            </a:r>
            <a:r>
              <a:rPr lang="ru-RU" b="1" i="1" u="sng" dirty="0">
                <a:solidFill>
                  <a:srgbClr val="FF0000"/>
                </a:solidFill>
              </a:rPr>
              <a:t> наук (НААН) </a:t>
            </a:r>
            <a:r>
              <a:rPr lang="ru-RU" b="1" i="1" u="sng" dirty="0" err="1">
                <a:solidFill>
                  <a:srgbClr val="FF0000"/>
                </a:solidFill>
              </a:rPr>
              <a:t>України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на 2016–2020 </a:t>
            </a:r>
            <a:r>
              <a:rPr lang="ru-RU" sz="1600" dirty="0" err="1"/>
              <a:t>рр</a:t>
            </a:r>
            <a:r>
              <a:rPr lang="ru-RU" sz="1600" dirty="0"/>
              <a:t>. сформована </a:t>
            </a:r>
            <a:r>
              <a:rPr lang="ru-RU" sz="1600" dirty="0" err="1"/>
              <a:t>програма</a:t>
            </a:r>
            <a:r>
              <a:rPr lang="ru-RU" sz="1600" dirty="0"/>
              <a:t>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досліджень</a:t>
            </a:r>
            <a:r>
              <a:rPr lang="ru-RU" sz="1600" dirty="0"/>
              <a:t> «</a:t>
            </a:r>
            <a:r>
              <a:rPr lang="ru-RU" sz="1600" dirty="0" err="1"/>
              <a:t>Створення</a:t>
            </a:r>
            <a:r>
              <a:rPr lang="ru-RU" sz="1600" dirty="0"/>
              <a:t> і </a:t>
            </a:r>
            <a:r>
              <a:rPr lang="ru-RU" sz="1600" dirty="0" err="1"/>
              <a:t>використання</a:t>
            </a:r>
            <a:r>
              <a:rPr lang="ru-RU" sz="1600" dirty="0"/>
              <a:t> нано- і </a:t>
            </a:r>
            <a:r>
              <a:rPr lang="ru-RU" sz="1600" dirty="0" err="1"/>
              <a:t>біотехнологічних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 та </a:t>
            </a:r>
            <a:r>
              <a:rPr lang="ru-RU" sz="1600" dirty="0" err="1"/>
              <a:t>засобів</a:t>
            </a:r>
            <a:r>
              <a:rPr lang="ru-RU" sz="1600" dirty="0"/>
              <a:t> у </a:t>
            </a:r>
            <a:r>
              <a:rPr lang="ru-RU" sz="1600" dirty="0" err="1"/>
              <a:t>тваринництві</a:t>
            </a:r>
            <a:r>
              <a:rPr lang="ru-RU" sz="1600" dirty="0"/>
              <a:t>», головною </a:t>
            </a:r>
            <a:r>
              <a:rPr lang="ru-RU" sz="1600" dirty="0" err="1"/>
              <a:t>установою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є </a:t>
            </a:r>
            <a:r>
              <a:rPr lang="ru-RU" sz="1600" dirty="0" err="1"/>
              <a:t>Інститут</a:t>
            </a:r>
            <a:r>
              <a:rPr lang="ru-RU" sz="1600" dirty="0"/>
              <a:t> </a:t>
            </a:r>
            <a:r>
              <a:rPr lang="ru-RU" sz="1600" dirty="0" err="1"/>
              <a:t>біології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(ІБТ) НААН.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завдань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програми</a:t>
            </a:r>
            <a:r>
              <a:rPr lang="ru-RU" sz="1600" dirty="0"/>
              <a:t> </a:t>
            </a:r>
            <a:r>
              <a:rPr lang="ru-RU" sz="1600" dirty="0" err="1"/>
              <a:t>забезпечить</a:t>
            </a:r>
            <a:r>
              <a:rPr lang="ru-RU" sz="1600" dirty="0"/>
              <a:t> </a:t>
            </a:r>
            <a:r>
              <a:rPr lang="ru-RU" sz="1600" dirty="0" err="1"/>
              <a:t>розроблення</a:t>
            </a:r>
            <a:r>
              <a:rPr lang="ru-RU" sz="1600" dirty="0"/>
              <a:t> </a:t>
            </a:r>
            <a:r>
              <a:rPr lang="ru-RU" sz="1600" dirty="0" err="1"/>
              <a:t>нанобіотехнологічних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 і </a:t>
            </a:r>
            <a:r>
              <a:rPr lang="ru-RU" sz="1600" dirty="0" err="1"/>
              <a:t>засобів</a:t>
            </a:r>
            <a:r>
              <a:rPr lang="ru-RU" sz="1600" dirty="0"/>
              <a:t>, </a:t>
            </a:r>
            <a:r>
              <a:rPr lang="ru-RU" sz="1600" dirty="0" err="1"/>
              <a:t>дослідження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біологічної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та </a:t>
            </a:r>
            <a:r>
              <a:rPr lang="ru-RU" sz="1600" dirty="0" err="1"/>
              <a:t>ефективного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у </a:t>
            </a:r>
            <a:r>
              <a:rPr lang="ru-RU" sz="1600" dirty="0" err="1"/>
              <a:t>тваринництві</a:t>
            </a:r>
            <a:r>
              <a:rPr lang="ru-RU" sz="1600" dirty="0"/>
              <a:t> та </a:t>
            </a:r>
            <a:r>
              <a:rPr lang="ru-RU" sz="1600" dirty="0" err="1"/>
              <a:t>ветеринарній</a:t>
            </a:r>
            <a:r>
              <a:rPr lang="ru-RU" sz="1600" dirty="0"/>
              <a:t> </a:t>
            </a:r>
            <a:r>
              <a:rPr lang="ru-RU" sz="1600" dirty="0" err="1"/>
              <a:t>медицині</a:t>
            </a:r>
            <a:endParaRPr lang="ru-RU" sz="160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73" y="3242446"/>
            <a:ext cx="3800475" cy="2828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6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4032" y="479927"/>
            <a:ext cx="718520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12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Магнітні</a:t>
            </a:r>
            <a:r>
              <a:rPr lang="ru-RU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наночастинки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на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нанесено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антитіла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та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фрагменти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ДНК,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мають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властивість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посилювати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сигнал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із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численних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маленьких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біомолекул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дозволить </a:t>
            </a:r>
            <a:r>
              <a:rPr lang="ru-RU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діагностувати</a:t>
            </a:r>
            <a:r>
              <a:rPr lang="ru-RU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хворобу на </a:t>
            </a:r>
            <a:r>
              <a:rPr lang="ru-RU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ранніх</a:t>
            </a:r>
            <a:r>
              <a:rPr lang="ru-RU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стадіях</a:t>
            </a:r>
            <a:r>
              <a:rPr lang="ru-RU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й </a:t>
            </a:r>
            <a:r>
              <a:rPr lang="ru-RU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ефективніше</a:t>
            </a:r>
            <a:r>
              <a:rPr lang="ru-RU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лікувати</a:t>
            </a:r>
            <a:r>
              <a:rPr lang="ru-RU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різні</a:t>
            </a:r>
            <a:r>
              <a:rPr lang="ru-RU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захворювання</a:t>
            </a:r>
            <a:r>
              <a:rPr lang="ru-RU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Водночас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синтез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наночастинок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мають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властивості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ад’ювантів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та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їх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з’єднання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 антигеном (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вірусом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бактерією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їх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фрагментами)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дає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вакцини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нового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покоління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Так, в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галузі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ветеринарної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медицини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безліч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наночастинок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 метою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виявлення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вірусних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паразитарних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та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бактеріальних</a:t>
            </a:r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патогенів</a:t>
            </a: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68" y="2769326"/>
            <a:ext cx="4101443" cy="34609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" y="0"/>
            <a:ext cx="911866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1434" y="561357"/>
            <a:ext cx="7668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нанотехнології</a:t>
            </a:r>
            <a:r>
              <a:rPr lang="ru-RU" sz="2000" dirty="0"/>
              <a:t> в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розробленні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вакцин </a:t>
            </a:r>
            <a:r>
              <a:rPr lang="ru-RU" sz="2000" dirty="0" err="1"/>
              <a:t>полягають</a:t>
            </a:r>
            <a:r>
              <a:rPr lang="ru-RU" sz="2000" dirty="0"/>
              <a:t> у </a:t>
            </a:r>
            <a:r>
              <a:rPr lang="ru-RU" sz="2000" dirty="0" err="1"/>
              <a:t>використанні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ад’ювантів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наночастинок</a:t>
            </a:r>
            <a:r>
              <a:rPr lang="ru-RU" sz="2000" dirty="0"/>
              <a:t>, до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кріпляться</a:t>
            </a:r>
            <a:r>
              <a:rPr lang="ru-RU" sz="2000" dirty="0"/>
              <a:t> </a:t>
            </a:r>
            <a:r>
              <a:rPr lang="ru-RU" sz="2000" dirty="0" err="1"/>
              <a:t>безпечні</a:t>
            </a:r>
            <a:r>
              <a:rPr lang="ru-RU" sz="2000" dirty="0"/>
              <a:t> </a:t>
            </a:r>
            <a:r>
              <a:rPr lang="ru-RU" sz="2000" dirty="0" err="1"/>
              <a:t>антигени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утворюються</a:t>
            </a:r>
            <a:r>
              <a:rPr lang="ru-RU" sz="2000" dirty="0"/>
              <a:t> з </a:t>
            </a:r>
            <a:r>
              <a:rPr lang="ru-RU" sz="2000" dirty="0" err="1"/>
              <a:t>синтетичних</a:t>
            </a:r>
            <a:r>
              <a:rPr lang="ru-RU" sz="2000" dirty="0"/>
              <a:t> </a:t>
            </a:r>
            <a:r>
              <a:rPr lang="ru-RU" sz="2000" dirty="0" err="1"/>
              <a:t>пептидів</a:t>
            </a:r>
            <a:r>
              <a:rPr lang="ru-RU" sz="2000" dirty="0"/>
              <a:t> і </a:t>
            </a:r>
            <a:r>
              <a:rPr lang="ru-RU" sz="2000" dirty="0" err="1"/>
              <a:t>рекомбінантних</a:t>
            </a:r>
            <a:r>
              <a:rPr lang="ru-RU" sz="2000" dirty="0"/>
              <a:t> </a:t>
            </a:r>
            <a:r>
              <a:rPr lang="ru-RU" sz="2000" dirty="0" err="1"/>
              <a:t>білків</a:t>
            </a:r>
            <a:r>
              <a:rPr lang="ru-RU" sz="2000" dirty="0"/>
              <a:t>.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вакцини</a:t>
            </a:r>
            <a:r>
              <a:rPr lang="ru-RU" sz="2000" dirty="0"/>
              <a:t> </a:t>
            </a:r>
            <a:r>
              <a:rPr lang="ru-RU" sz="2000" dirty="0" err="1"/>
              <a:t>матимуть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більший</a:t>
            </a:r>
            <a:r>
              <a:rPr lang="ru-RU" sz="2000" dirty="0"/>
              <a:t> </a:t>
            </a:r>
            <a:r>
              <a:rPr lang="ru-RU" sz="2000" dirty="0" err="1"/>
              <a:t>ефект</a:t>
            </a:r>
            <a:r>
              <a:rPr lang="ru-RU" sz="2000" dirty="0"/>
              <a:t>, не </a:t>
            </a:r>
            <a:r>
              <a:rPr lang="ru-RU" sz="2000" dirty="0" err="1"/>
              <a:t>чинитимуть</a:t>
            </a:r>
            <a:r>
              <a:rPr lang="ru-RU" sz="2000" dirty="0"/>
              <a:t> </a:t>
            </a:r>
            <a:r>
              <a:rPr lang="ru-RU" sz="2000" dirty="0" err="1"/>
              <a:t>побічних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та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безпечними</a:t>
            </a:r>
            <a:r>
              <a:rPr lang="ru-RU" sz="2000" dirty="0"/>
              <a:t> при </a:t>
            </a:r>
            <a:r>
              <a:rPr lang="ru-RU" sz="2000" dirty="0" err="1"/>
              <a:t>застосуванні</a:t>
            </a:r>
            <a:r>
              <a:rPr lang="ru-RU" sz="2000" dirty="0"/>
              <a:t>.</a:t>
            </a:r>
          </a:p>
          <a:p>
            <a:pPr lvl="0"/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67" y="2869681"/>
            <a:ext cx="6191250" cy="3562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6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1434" y="561357"/>
            <a:ext cx="7668883" cy="317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ea typeface="Calibri"/>
                <a:cs typeface="Times New Roman"/>
              </a:rPr>
              <a:t>Завдяки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нанотехнологіям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отримала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розвиток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  <a:ea typeface="Calibri"/>
                <a:cs typeface="Times New Roman"/>
              </a:rPr>
              <a:t>тканинна</a:t>
            </a:r>
            <a:r>
              <a:rPr lang="ru-RU" sz="2000" b="1" i="1" u="sng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  <a:ea typeface="Calibri"/>
                <a:cs typeface="Times New Roman"/>
              </a:rPr>
              <a:t>імплантація</a:t>
            </a:r>
            <a:r>
              <a:rPr lang="ru-RU" sz="2000" b="1" i="1" u="sng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у </a:t>
            </a:r>
            <a:r>
              <a:rPr lang="ru-RU" dirty="0" err="1">
                <a:ea typeface="Calibri"/>
                <a:cs typeface="Times New Roman"/>
              </a:rPr>
              <a:t>зв’язку</a:t>
            </a:r>
            <a:r>
              <a:rPr lang="ru-RU" dirty="0">
                <a:ea typeface="Calibri"/>
                <a:cs typeface="Times New Roman"/>
              </a:rPr>
              <a:t> з </a:t>
            </a:r>
            <a:r>
              <a:rPr lang="ru-RU" dirty="0" err="1">
                <a:ea typeface="Calibri"/>
                <a:cs typeface="Times New Roman"/>
              </a:rPr>
              <a:t>використанням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інноваційних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засобів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відновлення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чи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заміщення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органів</a:t>
            </a:r>
            <a:r>
              <a:rPr lang="ru-RU" dirty="0">
                <a:ea typeface="Calibri"/>
                <a:cs typeface="Times New Roman"/>
              </a:rPr>
              <a:t> і тканин. </a:t>
            </a:r>
            <a:r>
              <a:rPr lang="ru-RU" dirty="0" err="1">
                <a:ea typeface="Calibri"/>
                <a:cs typeface="Times New Roman"/>
              </a:rPr>
              <a:t>Зокрема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нанокристалічна</a:t>
            </a:r>
            <a:r>
              <a:rPr lang="ru-RU" dirty="0">
                <a:ea typeface="Calibri"/>
                <a:cs typeface="Times New Roman"/>
              </a:rPr>
              <a:t> структура </a:t>
            </a:r>
            <a:r>
              <a:rPr lang="ru-RU" dirty="0" err="1">
                <a:ea typeface="Calibri"/>
                <a:cs typeface="Times New Roman"/>
              </a:rPr>
              <a:t>поверхні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імпланта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прискорює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процес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остеогенезу</a:t>
            </a:r>
            <a:r>
              <a:rPr lang="ru-RU" dirty="0">
                <a:ea typeface="Calibri"/>
                <a:cs typeface="Times New Roman"/>
              </a:rPr>
              <a:t> і </a:t>
            </a:r>
            <a:r>
              <a:rPr lang="ru-RU" dirty="0" err="1">
                <a:ea typeface="Calibri"/>
                <a:cs typeface="Times New Roman"/>
              </a:rPr>
              <a:t>включення</a:t>
            </a:r>
            <a:r>
              <a:rPr lang="ru-RU" dirty="0">
                <a:ea typeface="Calibri"/>
                <a:cs typeface="Times New Roman"/>
              </a:rPr>
              <a:t> штучного </a:t>
            </a:r>
            <a:r>
              <a:rPr lang="ru-RU" dirty="0" err="1">
                <a:ea typeface="Calibri"/>
                <a:cs typeface="Times New Roman"/>
              </a:rPr>
              <a:t>матеріалу</a:t>
            </a:r>
            <a:r>
              <a:rPr lang="ru-RU" dirty="0">
                <a:ea typeface="Calibri"/>
                <a:cs typeface="Times New Roman"/>
              </a:rPr>
              <a:t> в </a:t>
            </a:r>
            <a:r>
              <a:rPr lang="ru-RU" dirty="0" err="1">
                <a:ea typeface="Calibri"/>
                <a:cs typeface="Times New Roman"/>
              </a:rPr>
              <a:t>природну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кісткову</a:t>
            </a:r>
            <a:r>
              <a:rPr lang="ru-RU" dirty="0">
                <a:ea typeface="Calibri"/>
                <a:cs typeface="Times New Roman"/>
              </a:rPr>
              <a:t> тканину. </a:t>
            </a:r>
            <a:r>
              <a:rPr lang="ru-RU" dirty="0" err="1">
                <a:ea typeface="Calibri"/>
                <a:cs typeface="Times New Roman"/>
              </a:rPr>
              <a:t>Іншим</a:t>
            </a:r>
            <a:r>
              <a:rPr lang="ru-RU" dirty="0">
                <a:ea typeface="Calibri"/>
                <a:cs typeface="Times New Roman"/>
              </a:rPr>
              <a:t> методом є </a:t>
            </a:r>
            <a:r>
              <a:rPr lang="ru-RU" dirty="0" err="1">
                <a:ea typeface="Calibri"/>
                <a:cs typeface="Times New Roman"/>
              </a:rPr>
              <a:t>нанокристалічне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алмазне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покриття</a:t>
            </a:r>
            <a:r>
              <a:rPr lang="ru-RU" dirty="0">
                <a:ea typeface="Calibri"/>
                <a:cs typeface="Times New Roman"/>
              </a:rPr>
              <a:t>, яке </a:t>
            </a:r>
            <a:r>
              <a:rPr lang="ru-RU" dirty="0" err="1">
                <a:ea typeface="Calibri"/>
                <a:cs typeface="Times New Roman"/>
              </a:rPr>
              <a:t>також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обіцяє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значно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подовжити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функціонування</a:t>
            </a:r>
            <a:r>
              <a:rPr lang="ru-RU" dirty="0">
                <a:ea typeface="Calibri"/>
                <a:cs typeface="Times New Roman"/>
              </a:rPr>
              <a:t> і </a:t>
            </a:r>
            <a:r>
              <a:rPr lang="ru-RU" dirty="0" err="1">
                <a:ea typeface="Calibri"/>
                <a:cs typeface="Times New Roman"/>
              </a:rPr>
              <a:t>стабільність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імплантатів</a:t>
            </a:r>
            <a:r>
              <a:rPr lang="ru-RU" dirty="0">
                <a:ea typeface="Calibri"/>
                <a:cs typeface="Times New Roman"/>
              </a:rPr>
              <a:t>. Почав </a:t>
            </a:r>
            <a:r>
              <a:rPr lang="ru-RU" dirty="0" err="1">
                <a:ea typeface="Calibri"/>
                <a:cs typeface="Times New Roman"/>
              </a:rPr>
              <a:t>розвиватися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напрямок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дослідження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біоматеріалів</a:t>
            </a:r>
            <a:r>
              <a:rPr lang="ru-RU" dirty="0">
                <a:ea typeface="Calibri"/>
                <a:cs typeface="Times New Roman"/>
              </a:rPr>
              <a:t> — </a:t>
            </a:r>
            <a:r>
              <a:rPr lang="ru-RU" dirty="0" err="1">
                <a:ea typeface="Calibri"/>
                <a:cs typeface="Times New Roman"/>
              </a:rPr>
              <a:t>нановолокон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котрі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вчені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хочуть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використати</a:t>
            </a:r>
            <a:r>
              <a:rPr lang="ru-RU" dirty="0">
                <a:ea typeface="Calibri"/>
                <a:cs typeface="Times New Roman"/>
              </a:rPr>
              <a:t> для </a:t>
            </a:r>
            <a:r>
              <a:rPr lang="ru-RU" dirty="0" err="1">
                <a:ea typeface="Calibri"/>
                <a:cs typeface="Times New Roman"/>
              </a:rPr>
              <a:t>створення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штучних</a:t>
            </a:r>
            <a:r>
              <a:rPr lang="ru-RU" dirty="0">
                <a:ea typeface="Calibri"/>
                <a:cs typeface="Times New Roman"/>
              </a:rPr>
              <a:t> тканин (у </a:t>
            </a:r>
            <a:r>
              <a:rPr lang="ru-RU" dirty="0" err="1">
                <a:ea typeface="Calibri"/>
                <a:cs typeface="Times New Roman"/>
              </a:rPr>
              <a:t>перспективі</a:t>
            </a:r>
            <a:r>
              <a:rPr lang="ru-RU" dirty="0">
                <a:ea typeface="Calibri"/>
                <a:cs typeface="Times New Roman"/>
              </a:rPr>
              <a:t> — </a:t>
            </a:r>
            <a:r>
              <a:rPr lang="ru-RU" dirty="0" err="1">
                <a:ea typeface="Calibri"/>
                <a:cs typeface="Times New Roman"/>
              </a:rPr>
              <a:t>органів</a:t>
            </a:r>
            <a:r>
              <a:rPr lang="ru-RU" dirty="0">
                <a:ea typeface="Calibri"/>
                <a:cs typeface="Times New Roman"/>
              </a:rPr>
              <a:t>) на </a:t>
            </a:r>
            <a:r>
              <a:rPr lang="ru-RU" dirty="0" err="1">
                <a:ea typeface="Calibri"/>
                <a:cs typeface="Times New Roman"/>
              </a:rPr>
              <a:t>основі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клітинних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технологій</a:t>
            </a:r>
            <a:r>
              <a:rPr lang="ru-RU" dirty="0">
                <a:ea typeface="Calibri"/>
                <a:cs typeface="Times New Roman"/>
              </a:rPr>
              <a:t>.</a:t>
            </a:r>
          </a:p>
          <a:p>
            <a:pPr lvl="0"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87" y="3631474"/>
            <a:ext cx="4857750" cy="27203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867</TotalTime>
  <Words>546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RePack by Diakov</cp:lastModifiedBy>
  <cp:revision>99</cp:revision>
  <dcterms:created xsi:type="dcterms:W3CDTF">2013-11-19T05:52:05Z</dcterms:created>
  <dcterms:modified xsi:type="dcterms:W3CDTF">2025-12-10T05:01:21Z</dcterms:modified>
</cp:coreProperties>
</file>