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1" r:id="rId4"/>
    <p:sldId id="268" r:id="rId5"/>
    <p:sldId id="272" r:id="rId6"/>
    <p:sldId id="270" r:id="rId7"/>
    <p:sldId id="277" r:id="rId8"/>
    <p:sldId id="261" r:id="rId9"/>
    <p:sldId id="279" r:id="rId10"/>
    <p:sldId id="278"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140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6716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818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0459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9094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t>13.12.2025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6642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t>13.12.2025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7453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19111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365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13.12.2025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9314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6976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1910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13.12.2025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3185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13.12.2025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4355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13.12.2025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7615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4C71EC6-210F-42DE-9C53-41977AD35B3D}" type="datetimeFigureOut">
              <a:rPr lang="ru-RU" smtClean="0"/>
              <a:t>13.12.2025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5039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1972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3260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4C71EC6-210F-42DE-9C53-41977AD35B3D}" type="datetimeFigureOut">
              <a:rPr lang="ru-RU" smtClean="0"/>
              <a:t>13.12.2025</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418272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2132856"/>
            <a:ext cx="7344815" cy="2664296"/>
          </a:xfrm>
        </p:spPr>
        <p:txBody>
          <a:bodyPr>
            <a:normAutofit fontScale="90000"/>
          </a:bodyPr>
          <a:lstStyle/>
          <a:p>
            <a:r>
              <a:rPr lang="uk-UA" dirty="0"/>
              <a:t>КЛІНІЧНИЙ РЕАБІЛІТАЦІЙНИЙ МЕНЕДЖМЕНТ ПРИ ПОРУШЕННЯХ ОРА</a:t>
            </a:r>
            <a:endParaRPr lang="ru-RU" dirty="0"/>
          </a:p>
        </p:txBody>
      </p:sp>
      <p:sp>
        <p:nvSpPr>
          <p:cNvPr id="3" name="Подзаголовок 2"/>
          <p:cNvSpPr>
            <a:spLocks noGrp="1"/>
          </p:cNvSpPr>
          <p:nvPr>
            <p:ph type="subTitle" idx="1"/>
          </p:nvPr>
        </p:nvSpPr>
        <p:spPr>
          <a:xfrm>
            <a:off x="5004048" y="548680"/>
            <a:ext cx="3690789" cy="1659632"/>
          </a:xfrm>
        </p:spPr>
        <p:txBody>
          <a:bodyPr>
            <a:noAutofit/>
          </a:bodyPr>
          <a:lstStyle/>
          <a:p>
            <a:r>
              <a:rPr lang="ru-RU" sz="1600" dirty="0">
                <a:latin typeface="Times New Roman" pitchFamily="18" charset="0"/>
                <a:cs typeface="Times New Roman" pitchFamily="18" charset="0"/>
              </a:rPr>
              <a:t>«</a:t>
            </a:r>
            <a:r>
              <a:rPr lang="ru-RU" sz="1400" dirty="0">
                <a:latin typeface="Times New Roman" pitchFamily="18" charset="0"/>
                <a:cs typeface="Times New Roman" pitchFamily="18" charset="0"/>
              </a:rPr>
              <a:t>Рух, як </a:t>
            </a:r>
            <a:r>
              <a:rPr lang="ru-RU" sz="1400" dirty="0" err="1">
                <a:latin typeface="Times New Roman" pitchFamily="18" charset="0"/>
                <a:cs typeface="Times New Roman" pitchFamily="18" charset="0"/>
              </a:rPr>
              <a:t>такий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може</a:t>
            </a:r>
            <a:r>
              <a:rPr lang="ru-RU" sz="1400" dirty="0">
                <a:latin typeface="Times New Roman" pitchFamily="18" charset="0"/>
                <a:cs typeface="Times New Roman" pitchFamily="18" charset="0"/>
              </a:rPr>
              <a:t> за </a:t>
            </a:r>
            <a:r>
              <a:rPr lang="ru-RU" sz="1400" dirty="0" err="1">
                <a:latin typeface="Times New Roman" pitchFamily="18" charset="0"/>
                <a:cs typeface="Times New Roman" pitchFamily="18" charset="0"/>
              </a:rPr>
              <a:t>своєю</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дією</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замінити</a:t>
            </a:r>
            <a:r>
              <a:rPr lang="ru-RU" sz="1400" dirty="0">
                <a:latin typeface="Times New Roman" pitchFamily="18" charset="0"/>
                <a:cs typeface="Times New Roman" pitchFamily="18" charset="0"/>
              </a:rPr>
              <a:t> будь-</a:t>
            </a:r>
            <a:r>
              <a:rPr lang="ru-RU" sz="1400" dirty="0" err="1">
                <a:latin typeface="Times New Roman" pitchFamily="18" charset="0"/>
                <a:cs typeface="Times New Roman" pitchFamily="18" charset="0"/>
              </a:rPr>
              <a:t>який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лікувальний</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засіб</a:t>
            </a:r>
            <a:r>
              <a:rPr lang="ru-RU" sz="1400" dirty="0">
                <a:latin typeface="Times New Roman" pitchFamily="18" charset="0"/>
                <a:cs typeface="Times New Roman" pitchFamily="18" charset="0"/>
              </a:rPr>
              <a:t>, але </a:t>
            </a:r>
            <a:r>
              <a:rPr lang="ru-RU" sz="1400" dirty="0" err="1">
                <a:latin typeface="Times New Roman" pitchFamily="18" charset="0"/>
                <a:cs typeface="Times New Roman" pitchFamily="18" charset="0"/>
              </a:rPr>
              <a:t>всі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лікувальні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засоби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світу</a:t>
            </a:r>
            <a:r>
              <a:rPr lang="ru-RU" sz="1400" dirty="0">
                <a:latin typeface="Times New Roman" pitchFamily="18" charset="0"/>
                <a:cs typeface="Times New Roman" pitchFamily="18" charset="0"/>
              </a:rPr>
              <a:t> не </a:t>
            </a:r>
            <a:r>
              <a:rPr lang="ru-RU" sz="1400" dirty="0" err="1">
                <a:latin typeface="Times New Roman" pitchFamily="18" charset="0"/>
                <a:cs typeface="Times New Roman" pitchFamily="18" charset="0"/>
              </a:rPr>
              <a:t>можуть</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замінити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дію</a:t>
            </a:r>
            <a:r>
              <a:rPr lang="ru-RU" sz="1400" dirty="0">
                <a:latin typeface="Times New Roman" pitchFamily="18" charset="0"/>
                <a:cs typeface="Times New Roman" pitchFamily="18" charset="0"/>
              </a:rPr>
              <a:t> руху»</a:t>
            </a:r>
          </a:p>
          <a:p>
            <a:r>
              <a:rPr lang="ru-RU" sz="1600" dirty="0">
                <a:latin typeface="Times New Roman" pitchFamily="18" charset="0"/>
                <a:cs typeface="Times New Roman" pitchFamily="18" charset="0"/>
              </a:rPr>
              <a:t>					К.Ж. </a:t>
            </a:r>
            <a:r>
              <a:rPr lang="ru-RU" sz="1600" dirty="0" err="1">
                <a:latin typeface="Times New Roman" pitchFamily="18" charset="0"/>
                <a:cs typeface="Times New Roman" pitchFamily="18" charset="0"/>
              </a:rPr>
              <a:t>Тіссо</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28228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80DB53-8D92-4886-8C81-2787708ED8C3}"/>
              </a:ext>
            </a:extLst>
          </p:cNvPr>
          <p:cNvSpPr>
            <a:spLocks noGrp="1"/>
          </p:cNvSpPr>
          <p:nvPr>
            <p:ph type="title"/>
          </p:nvPr>
        </p:nvSpPr>
        <p:spPr/>
        <p:txBody>
          <a:bodyPr>
            <a:normAutofit/>
          </a:bodyPr>
          <a:lstStyle/>
          <a:p>
            <a:r>
              <a:rPr lang="uk-UA" dirty="0"/>
              <a:t>Підбір та налаштування допоміжних засобів реабілітації</a:t>
            </a:r>
            <a:endParaRPr lang="ru-UA" dirty="0"/>
          </a:p>
        </p:txBody>
      </p:sp>
      <p:pic>
        <p:nvPicPr>
          <p:cNvPr id="1026" name="Picture 2" descr="Допоміжні засоби реабілітації: порядки забезпечення » Управління соціальної  та ветеранської політики виконавчого комітету Нетішинської міської ради">
            <a:extLst>
              <a:ext uri="{FF2B5EF4-FFF2-40B4-BE49-F238E27FC236}">
                <a16:creationId xmlns:a16="http://schemas.microsoft.com/office/drawing/2014/main" id="{CDD97F66-C7A2-4B64-9AE3-2D6F9A1BE2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7704" y="2335374"/>
            <a:ext cx="5184576" cy="345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33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t>Преформована</a:t>
            </a:r>
            <a:r>
              <a:rPr lang="ru-RU" dirty="0"/>
              <a:t> </a:t>
            </a:r>
            <a:r>
              <a:rPr lang="ru-RU" dirty="0" err="1"/>
              <a:t>електрична</a:t>
            </a:r>
            <a:r>
              <a:rPr lang="ru-RU" dirty="0"/>
              <a:t> </a:t>
            </a:r>
            <a:r>
              <a:rPr lang="ru-RU" dirty="0" err="1"/>
              <a:t>енергія</a:t>
            </a:r>
            <a:endParaRPr lang="ru-RU" dirty="0"/>
          </a:p>
        </p:txBody>
      </p:sp>
      <p:sp>
        <p:nvSpPr>
          <p:cNvPr id="3" name="Объект 2"/>
          <p:cNvSpPr>
            <a:spLocks noGrp="1"/>
          </p:cNvSpPr>
          <p:nvPr>
            <p:ph idx="1"/>
          </p:nvPr>
        </p:nvSpPr>
        <p:spPr/>
        <p:txBody>
          <a:bodyPr/>
          <a:lstStyle/>
          <a:p>
            <a:pPr marL="0" indent="0" algn="ctr">
              <a:buNone/>
            </a:pPr>
            <a:r>
              <a:rPr lang="ru-RU" dirty="0"/>
              <a:t>метод </a:t>
            </a:r>
            <a:r>
              <a:rPr lang="ru-RU" dirty="0" err="1"/>
              <a:t>лікування</a:t>
            </a:r>
            <a:r>
              <a:rPr lang="ru-RU" dirty="0"/>
              <a:t>, </a:t>
            </a:r>
            <a:r>
              <a:rPr lang="ru-RU" dirty="0" err="1"/>
              <a:t>який</a:t>
            </a:r>
            <a:r>
              <a:rPr lang="ru-RU" dirty="0"/>
              <a:t> </a:t>
            </a:r>
            <a:r>
              <a:rPr lang="ru-RU" dirty="0" err="1"/>
              <a:t>базується</a:t>
            </a:r>
            <a:r>
              <a:rPr lang="ru-RU" dirty="0"/>
              <a:t> на </a:t>
            </a:r>
            <a:r>
              <a:rPr lang="ru-RU" dirty="0" err="1"/>
              <a:t>впливі</a:t>
            </a:r>
            <a:r>
              <a:rPr lang="ru-RU" dirty="0"/>
              <a:t> на </a:t>
            </a:r>
            <a:r>
              <a:rPr lang="ru-RU" dirty="0" err="1"/>
              <a:t>організм</a:t>
            </a:r>
            <a:r>
              <a:rPr lang="ru-RU" dirty="0"/>
              <a:t> </a:t>
            </a:r>
            <a:r>
              <a:rPr lang="ru-RU" dirty="0" err="1"/>
              <a:t>людини</a:t>
            </a:r>
            <a:r>
              <a:rPr lang="ru-RU" dirty="0"/>
              <a:t> </a:t>
            </a:r>
            <a:r>
              <a:rPr lang="ru-RU" dirty="0" err="1"/>
              <a:t>різних</a:t>
            </a:r>
            <a:r>
              <a:rPr lang="ru-RU" dirty="0"/>
              <a:t> </a:t>
            </a:r>
            <a:r>
              <a:rPr lang="ru-RU" dirty="0" err="1"/>
              <a:t>фізичних</a:t>
            </a:r>
            <a:r>
              <a:rPr lang="ru-RU" dirty="0"/>
              <a:t> </a:t>
            </a:r>
            <a:r>
              <a:rPr lang="ru-RU" dirty="0" err="1"/>
              <a:t>факторів</a:t>
            </a:r>
            <a:r>
              <a:rPr lang="ru-RU" dirty="0"/>
              <a:t>: </a:t>
            </a:r>
            <a:r>
              <a:rPr lang="ru-RU" dirty="0" err="1"/>
              <a:t>світлових</a:t>
            </a:r>
            <a:r>
              <a:rPr lang="ru-RU" dirty="0"/>
              <a:t> </a:t>
            </a:r>
            <a:r>
              <a:rPr lang="ru-RU" dirty="0" err="1"/>
              <a:t>хвиль</a:t>
            </a:r>
            <a:r>
              <a:rPr lang="ru-RU" dirty="0"/>
              <a:t>, </a:t>
            </a:r>
            <a:r>
              <a:rPr lang="ru-RU" dirty="0" err="1"/>
              <a:t>магнітного</a:t>
            </a:r>
            <a:r>
              <a:rPr lang="ru-RU" dirty="0"/>
              <a:t> поля, </a:t>
            </a:r>
            <a:r>
              <a:rPr lang="ru-RU" dirty="0" err="1"/>
              <a:t>температури</a:t>
            </a:r>
            <a:r>
              <a:rPr lang="ru-RU" dirty="0"/>
              <a:t>, ультразвукового </a:t>
            </a:r>
            <a:r>
              <a:rPr lang="ru-RU" dirty="0" err="1"/>
              <a:t>впливу</a:t>
            </a:r>
            <a:r>
              <a:rPr lang="ru-RU" dirty="0"/>
              <a:t>, </a:t>
            </a:r>
            <a:r>
              <a:rPr lang="ru-RU" dirty="0" err="1"/>
              <a:t>електричного</a:t>
            </a:r>
            <a:r>
              <a:rPr lang="ru-RU" dirty="0"/>
              <a:t> струму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087101"/>
            <a:ext cx="2088232" cy="1524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4293096"/>
            <a:ext cx="2873896" cy="1915931"/>
          </a:xfrm>
          <a:prstGeom prst="rect">
            <a:avLst/>
          </a:prstGeom>
        </p:spPr>
      </p:pic>
    </p:spTree>
    <p:extLst>
      <p:ext uri="{BB962C8B-B14F-4D97-AF65-F5344CB8AC3E}">
        <p14:creationId xmlns:p14="http://schemas.microsoft.com/office/powerpoint/2010/main" val="93468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591A423-2532-4DC7-94C9-782B64E6397A}"/>
              </a:ext>
            </a:extLst>
          </p:cNvPr>
          <p:cNvPicPr>
            <a:picLocks noChangeAspect="1"/>
          </p:cNvPicPr>
          <p:nvPr/>
        </p:nvPicPr>
        <p:blipFill rotWithShape="1">
          <a:blip r:embed="rId2"/>
          <a:srcRect l="13775" t="10876" r="16926" b="6579"/>
          <a:stretch/>
        </p:blipFill>
        <p:spPr>
          <a:xfrm>
            <a:off x="40714" y="319459"/>
            <a:ext cx="9103286" cy="6219082"/>
          </a:xfrm>
          <a:prstGeom prst="rect">
            <a:avLst/>
          </a:prstGeom>
        </p:spPr>
      </p:pic>
    </p:spTree>
    <p:extLst>
      <p:ext uri="{BB962C8B-B14F-4D97-AF65-F5344CB8AC3E}">
        <p14:creationId xmlns:p14="http://schemas.microsoft.com/office/powerpoint/2010/main" val="363663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043146-1D8D-4092-87C0-9B648DB2C276}"/>
              </a:ext>
            </a:extLst>
          </p:cNvPr>
          <p:cNvSpPr>
            <a:spLocks noGrp="1"/>
          </p:cNvSpPr>
          <p:nvPr>
            <p:ph idx="1"/>
          </p:nvPr>
        </p:nvSpPr>
        <p:spPr>
          <a:xfrm>
            <a:off x="457200" y="260648"/>
            <a:ext cx="8229600" cy="6597352"/>
          </a:xfrm>
        </p:spPr>
        <p:txBody>
          <a:bodyPr>
            <a:normAutofit fontScale="32500" lnSpcReduction="20000"/>
          </a:bodyPr>
          <a:lstStyle/>
          <a:p>
            <a:pPr marL="0" indent="0" algn="ctr">
              <a:lnSpc>
                <a:spcPct val="107000"/>
              </a:lnSpc>
              <a:spcBef>
                <a:spcPts val="0"/>
              </a:spcBef>
              <a:buNone/>
            </a:pPr>
            <a:r>
              <a:rPr lang="ru-UA" sz="4900" b="1" dirty="0">
                <a:effectLst/>
                <a:latin typeface="Times New Roman" panose="02020603050405020304" pitchFamily="18" charset="0"/>
                <a:ea typeface="Calibri" panose="020F0502020204030204" pitchFamily="34" charset="0"/>
                <a:cs typeface="Times New Roman" panose="02020603050405020304" pitchFamily="18" charset="0"/>
              </a:rPr>
              <a:t>ЗАСОБИ ТА МЕТОДИ РЕАБІЛІТАЦІЙНОГО ВПЛИВУ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pPr>
            <a:r>
              <a:rPr lang="ru-UA" sz="4900" b="1" dirty="0">
                <a:effectLst/>
                <a:latin typeface="Times New Roman" panose="02020603050405020304" pitchFamily="18" charset="0"/>
                <a:ea typeface="Calibri" panose="020F0502020204030204" pitchFamily="34" charset="0"/>
                <a:cs typeface="Times New Roman" panose="02020603050405020304" pitchFamily="18" charset="0"/>
              </a:rPr>
              <a:t>(ФІЗИЧНА ТЕРАПИЯ)</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pP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Засоби та методи: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терапевтичні вправи: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на зменшення болю та набряку</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 на розвиток сили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на розвиток витривалості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на підтримку амплітуди руху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на гнучкість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на мобілізацію суглобів (суглобова гра)</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 на рівновагу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на координацію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тренування рухових навичок та умінь (функціональне тренування: переміщення у ліжку, навички сидіння, переміщення поза межі ліжка, вставання, стояння, хода, користування допоміжними засобами для ходи та візком, користування протезами, самообслуговування та </a:t>
            </a:r>
            <a:r>
              <a:rPr lang="uk-UA" sz="4900" dirty="0" err="1">
                <a:effectLst/>
                <a:latin typeface="Times New Roman" panose="02020603050405020304" pitchFamily="18" charset="0"/>
                <a:ea typeface="Calibri" panose="020F0502020204030204" pitchFamily="34" charset="0"/>
                <a:cs typeface="Times New Roman" panose="02020603050405020304" pitchFamily="18" charset="0"/>
              </a:rPr>
              <a:t>самодогляд</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позиціонування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масаж</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4900" dirty="0" err="1">
                <a:effectLst/>
                <a:latin typeface="Times New Roman" panose="02020603050405020304" pitchFamily="18" charset="0"/>
                <a:ea typeface="Calibri" panose="020F0502020204030204" pitchFamily="34" charset="0"/>
                <a:cs typeface="Times New Roman" panose="02020603050405020304" pitchFamily="18" charset="0"/>
              </a:rPr>
              <a:t>постізометрична</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релаксація</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4900" dirty="0" err="1">
                <a:effectLst/>
                <a:latin typeface="Times New Roman" panose="02020603050405020304" pitchFamily="18" charset="0"/>
                <a:ea typeface="Calibri" panose="020F0502020204030204" pitchFamily="34" charset="0"/>
                <a:cs typeface="Times New Roman" panose="02020603050405020304" pitchFamily="18" charset="0"/>
              </a:rPr>
              <a:t>преформовані</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фізичні чинники: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тепло</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 холод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водні процедури </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4900" dirty="0" err="1">
                <a:effectLst/>
                <a:latin typeface="Times New Roman" panose="02020603050405020304" pitchFamily="18" charset="0"/>
                <a:ea typeface="Calibri" panose="020F0502020204030204" pitchFamily="34" charset="0"/>
                <a:cs typeface="Times New Roman" panose="02020603050405020304" pitchFamily="18" charset="0"/>
              </a:rPr>
              <a:t>преформована</a:t>
            </a:r>
            <a:r>
              <a:rPr lang="uk-UA" sz="4900" dirty="0">
                <a:effectLst/>
                <a:latin typeface="Times New Roman" panose="02020603050405020304" pitchFamily="18" charset="0"/>
                <a:ea typeface="Calibri" panose="020F0502020204030204" pitchFamily="34" charset="0"/>
                <a:cs typeface="Times New Roman" panose="02020603050405020304" pitchFamily="18" charset="0"/>
              </a:rPr>
              <a:t> електрична енергія</a:t>
            </a:r>
            <a:endParaRPr lang="ru-UA" sz="4900"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spTree>
    <p:extLst>
      <p:ext uri="{BB962C8B-B14F-4D97-AF65-F5344CB8AC3E}">
        <p14:creationId xmlns:p14="http://schemas.microsoft.com/office/powerpoint/2010/main" val="367175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6048672"/>
          </a:xfrm>
        </p:spPr>
        <p:txBody>
          <a:bodyPr/>
          <a:lstStyle/>
          <a:p>
            <a:pPr algn="just"/>
            <a:r>
              <a:rPr lang="uk-UA" sz="2400" dirty="0"/>
              <a:t>З великого арсеналу засобів та методів фізичної терапії, </a:t>
            </a:r>
            <a:r>
              <a:rPr lang="uk-UA" sz="2400" b="1" dirty="0"/>
              <a:t>терапевтичні вправи </a:t>
            </a:r>
            <a:r>
              <a:rPr lang="uk-UA" sz="2400" dirty="0"/>
              <a:t>займають одне з основних ролей, спрямованих на покращення або відновлення особистості функцію або для запобігання дисфункції</a:t>
            </a:r>
          </a:p>
          <a:p>
            <a:pPr algn="just"/>
            <a:endParaRPr lang="ru-RU" dirty="0"/>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3222104"/>
            <a:ext cx="3799850" cy="3096344"/>
          </a:xfrm>
          <a:prstGeom prst="rect">
            <a:avLst/>
          </a:prstGeom>
        </p:spPr>
      </p:pic>
    </p:spTree>
    <p:extLst>
      <p:ext uri="{BB962C8B-B14F-4D97-AF65-F5344CB8AC3E}">
        <p14:creationId xmlns:p14="http://schemas.microsoft.com/office/powerpoint/2010/main" val="186276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C0D9B8-B1DB-4C66-9B16-46A733D9CA25}"/>
              </a:ext>
            </a:extLst>
          </p:cNvPr>
          <p:cNvSpPr>
            <a:spLocks noGrp="1"/>
          </p:cNvSpPr>
          <p:nvPr>
            <p:ph type="title"/>
          </p:nvPr>
        </p:nvSpPr>
        <p:spPr/>
        <p:txBody>
          <a:bodyPr/>
          <a:lstStyle/>
          <a:p>
            <a:r>
              <a:rPr lang="uk-UA" dirty="0"/>
              <a:t>Терапевтичні вправи </a:t>
            </a:r>
            <a:endParaRPr lang="ru-UA" dirty="0"/>
          </a:p>
        </p:txBody>
      </p:sp>
      <p:sp>
        <p:nvSpPr>
          <p:cNvPr id="3" name="Объект 2">
            <a:extLst>
              <a:ext uri="{FF2B5EF4-FFF2-40B4-BE49-F238E27FC236}">
                <a16:creationId xmlns:a16="http://schemas.microsoft.com/office/drawing/2014/main" id="{839DFF94-AEC0-4799-B4D9-729E4EF42D0C}"/>
              </a:ext>
            </a:extLst>
          </p:cNvPr>
          <p:cNvSpPr>
            <a:spLocks noGrp="1"/>
          </p:cNvSpPr>
          <p:nvPr>
            <p:ph idx="1"/>
          </p:nvPr>
        </p:nvSpPr>
        <p:spPr>
          <a:xfrm>
            <a:off x="251521" y="2367094"/>
            <a:ext cx="8640960" cy="3424107"/>
          </a:xfrm>
        </p:spPr>
        <p:txBody>
          <a:bodyPr>
            <a:noAutofit/>
          </a:bodyPr>
          <a:lstStyle/>
          <a:p>
            <a:pPr marL="0" indent="0" algn="just">
              <a:buNone/>
            </a:pPr>
            <a:r>
              <a:rPr lang="uk-UA" sz="2400" dirty="0"/>
              <a:t>- це систематичне виконання або виконання запланованих фізичних рухів чи заходів, призначених для того, щоб дати  можливість пацієнту чи клієнту усунути або запобігти порушенням функцій та структур тіла, посилити діяльність та участь, знизити ризик, оптимізувати загальний стан здоров'я та покращити фізичну форму та самопочуття.</a:t>
            </a:r>
            <a:endParaRPr lang="ru-UA" sz="2400" dirty="0"/>
          </a:p>
        </p:txBody>
      </p:sp>
    </p:spTree>
    <p:extLst>
      <p:ext uri="{BB962C8B-B14F-4D97-AF65-F5344CB8AC3E}">
        <p14:creationId xmlns:p14="http://schemas.microsoft.com/office/powerpoint/2010/main" val="7271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21B1D1E-4541-4A38-8B66-04BFD2A8E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107" y="145020"/>
            <a:ext cx="4553786" cy="6567960"/>
          </a:xfrm>
          <a:prstGeom prst="rect">
            <a:avLst/>
          </a:prstGeom>
        </p:spPr>
      </p:pic>
    </p:spTree>
    <p:extLst>
      <p:ext uri="{BB962C8B-B14F-4D97-AF65-F5344CB8AC3E}">
        <p14:creationId xmlns:p14="http://schemas.microsoft.com/office/powerpoint/2010/main" val="168687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230149"/>
            <a:ext cx="5616624" cy="6397701"/>
          </a:xfrm>
        </p:spPr>
      </p:pic>
    </p:spTree>
    <p:extLst>
      <p:ext uri="{BB962C8B-B14F-4D97-AF65-F5344CB8AC3E}">
        <p14:creationId xmlns:p14="http://schemas.microsoft.com/office/powerpoint/2010/main" val="296406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32" y="618519"/>
            <a:ext cx="7773338" cy="882250"/>
          </a:xfrm>
        </p:spPr>
        <p:txBody>
          <a:bodyPr/>
          <a:lstStyle/>
          <a:p>
            <a:r>
              <a:rPr lang="uk-UA" dirty="0"/>
              <a:t>Масаж</a:t>
            </a:r>
            <a:endParaRPr lang="ru-RU" dirty="0"/>
          </a:p>
        </p:txBody>
      </p:sp>
      <p:sp>
        <p:nvSpPr>
          <p:cNvPr id="3" name="Объект 2"/>
          <p:cNvSpPr>
            <a:spLocks noGrp="1"/>
          </p:cNvSpPr>
          <p:nvPr>
            <p:ph idx="1"/>
          </p:nvPr>
        </p:nvSpPr>
        <p:spPr>
          <a:xfrm>
            <a:off x="685330" y="1500768"/>
            <a:ext cx="7773339" cy="3424107"/>
          </a:xfrm>
        </p:spPr>
        <p:txBody>
          <a:bodyPr/>
          <a:lstStyle/>
          <a:p>
            <a:pPr marL="0" indent="0" algn="ctr">
              <a:buNone/>
            </a:pPr>
            <a:r>
              <a:rPr lang="uk-UA" dirty="0"/>
              <a:t>метод лікування та профілактики, що представляє собою сукупність прийомів механічного дозованого впливу на різні ділянки поверхні тіла людини, виробленого руками масажиста або спеціальними апаратами</a:t>
            </a:r>
            <a:endParaRPr lang="ru-RU" dirty="0"/>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3816592"/>
            <a:ext cx="4104456" cy="2216567"/>
          </a:xfrm>
          <a:prstGeom prst="rect">
            <a:avLst/>
          </a:prstGeom>
        </p:spPr>
      </p:pic>
    </p:spTree>
    <p:extLst>
      <p:ext uri="{BB962C8B-B14F-4D97-AF65-F5344CB8AC3E}">
        <p14:creationId xmlns:p14="http://schemas.microsoft.com/office/powerpoint/2010/main" val="95465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BEDF65-B84A-46A6-9160-BCAA1DDE8332}"/>
              </a:ext>
            </a:extLst>
          </p:cNvPr>
          <p:cNvSpPr>
            <a:spLocks noGrp="1"/>
          </p:cNvSpPr>
          <p:nvPr>
            <p:ph type="title"/>
          </p:nvPr>
        </p:nvSpPr>
        <p:spPr>
          <a:xfrm>
            <a:off x="323528" y="404664"/>
            <a:ext cx="8496944" cy="1944215"/>
          </a:xfrm>
        </p:spPr>
        <p:txBody>
          <a:bodyPr>
            <a:noAutofit/>
          </a:bodyPr>
          <a:lstStyle/>
          <a:p>
            <a:br>
              <a:rPr lang="uk-UA" sz="2000" dirty="0"/>
            </a:br>
            <a:br>
              <a:rPr lang="uk-UA" sz="2000" dirty="0"/>
            </a:br>
            <a:br>
              <a:rPr lang="uk-UA" sz="2000" dirty="0"/>
            </a:br>
            <a:br>
              <a:rPr lang="uk-UA" sz="2000" dirty="0"/>
            </a:br>
            <a:r>
              <a:rPr lang="ru-RU" sz="2800" dirty="0" err="1"/>
              <a:t>Постізометрична</a:t>
            </a:r>
            <a:r>
              <a:rPr lang="ru-RU" sz="2800" dirty="0"/>
              <a:t> </a:t>
            </a:r>
            <a:r>
              <a:rPr lang="ru-RU" sz="2800" dirty="0" err="1"/>
              <a:t>релаксація</a:t>
            </a:r>
            <a:r>
              <a:rPr lang="ru-RU" sz="2800" dirty="0"/>
              <a:t> (ПІР)</a:t>
            </a:r>
            <a:br>
              <a:rPr lang="ru-RU" sz="2800" dirty="0"/>
            </a:br>
            <a:br>
              <a:rPr lang="ru-RU" sz="2800" dirty="0"/>
            </a:br>
            <a:r>
              <a:rPr lang="uk-UA" sz="2000" dirty="0"/>
              <a:t>ефективна техніка мануальної терапії, що полягає у поєднанні короткочасного напруження м’яза (ізометричного скорочення) з його подальшим розслабленням та м’яким пасивним розтягненням, що допомагає зняти м’язові спазми, зменшити біль, відновити нормальний тонус, гнучкість та амплітуду рухів у суглобах, усуваючи блокади</a:t>
            </a:r>
            <a:r>
              <a:rPr lang="uk-UA" sz="2000" b="0" i="0" dirty="0">
                <a:solidFill>
                  <a:srgbClr val="0A0A0A"/>
                </a:solidFill>
                <a:effectLst/>
                <a:latin typeface="Google Sans"/>
              </a:rPr>
              <a:t>.</a:t>
            </a:r>
            <a:endParaRPr lang="uk-UA" sz="2000" dirty="0"/>
          </a:p>
        </p:txBody>
      </p:sp>
      <p:pic>
        <p:nvPicPr>
          <p:cNvPr id="2050" name="Picture 2" descr="Постізометрична релаксація - метод відновлення нормального тонусу  напруженого м'яза за допомогою особливих способів його розслаблення. ПІР -  це мануальна техніка, заснована на останніх досягненнях у галузі  нейрофізіології та досвіду йоги. Суть цього">
            <a:extLst>
              <a:ext uri="{FF2B5EF4-FFF2-40B4-BE49-F238E27FC236}">
                <a16:creationId xmlns:a16="http://schemas.microsoft.com/office/drawing/2014/main" id="{82FFB344-AC1D-4889-B3A4-AAE4B671A7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3458458"/>
            <a:ext cx="4500500" cy="299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160307"/>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141</TotalTime>
  <Words>366</Words>
  <Application>Microsoft Office PowerPoint</Application>
  <PresentationFormat>Экран (4:3)</PresentationFormat>
  <Paragraphs>34</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Google Sans</vt:lpstr>
      <vt:lpstr>Times New Roman</vt:lpstr>
      <vt:lpstr>Tw Cen MT</vt:lpstr>
      <vt:lpstr>Капля</vt:lpstr>
      <vt:lpstr>КЛІНІЧНИЙ РЕАБІЛІТАЦІЙНИЙ МЕНЕДЖМЕНТ ПРИ ПОРУШЕННЯХ ОРА</vt:lpstr>
      <vt:lpstr>Презентация PowerPoint</vt:lpstr>
      <vt:lpstr>Презентация PowerPoint</vt:lpstr>
      <vt:lpstr>Презентация PowerPoint</vt:lpstr>
      <vt:lpstr>Терапевтичні вправи </vt:lpstr>
      <vt:lpstr>Презентация PowerPoint</vt:lpstr>
      <vt:lpstr>Презентация PowerPoint</vt:lpstr>
      <vt:lpstr>Масаж</vt:lpstr>
      <vt:lpstr>    Постізометрична релаксація (ПІР)  ефективна техніка мануальної терапії, що полягає у поєднанні короткочасного напруження м’яза (ізометричного скорочення) з його подальшим розслабленням та м’яким пасивним розтягненням, що допомагає зняти м’язові спазми, зменшити біль, відновити нормальний тонус, гнучкість та амплітуду рухів у суглобах, усуваючи блокади.</vt:lpstr>
      <vt:lpstr>Підбір та налаштування допоміжних засобів реабілітації</vt:lpstr>
      <vt:lpstr>Преформована електрична енергія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ФІЗИЧНОЇ РЕАБІЛІТАЦІЇ</dc:title>
  <cp:lastModifiedBy>Елена Бессарабова</cp:lastModifiedBy>
  <cp:revision>21</cp:revision>
  <dcterms:modified xsi:type="dcterms:W3CDTF">2025-12-13T12:41:09Z</dcterms:modified>
</cp:coreProperties>
</file>