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BE431B3-1D8B-4A81-8654-EE8846933364}" type="datetimeFigureOut">
              <a:rPr lang="uk-UA" smtClean="0"/>
              <a:t>02.09.2019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431B3-1D8B-4A81-8654-EE8846933364}" type="datetimeFigureOut">
              <a:rPr lang="uk-UA" smtClean="0"/>
              <a:t>02.09.2019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431B3-1D8B-4A81-8654-EE8846933364}" type="datetimeFigureOut">
              <a:rPr lang="uk-UA" smtClean="0"/>
              <a:t>02.09.2019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BE431B3-1D8B-4A81-8654-EE8846933364}" type="datetimeFigureOut">
              <a:rPr lang="uk-UA" smtClean="0"/>
              <a:t>02.09.2019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BE431B3-1D8B-4A81-8654-EE8846933364}" type="datetimeFigureOut">
              <a:rPr lang="uk-UA" smtClean="0"/>
              <a:t>02.09.2019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BE431B3-1D8B-4A81-8654-EE8846933364}" type="datetimeFigureOut">
              <a:rPr lang="uk-UA" smtClean="0"/>
              <a:t>02.09.2019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BE431B3-1D8B-4A81-8654-EE8846933364}" type="datetimeFigureOut">
              <a:rPr lang="uk-UA" smtClean="0"/>
              <a:t>02.09.2019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431B3-1D8B-4A81-8654-EE8846933364}" type="datetimeFigureOut">
              <a:rPr lang="uk-UA" smtClean="0"/>
              <a:t>02.09.2019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BE431B3-1D8B-4A81-8654-EE8846933364}" type="datetimeFigureOut">
              <a:rPr lang="uk-UA" smtClean="0"/>
              <a:t>02.09.2019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BE431B3-1D8B-4A81-8654-EE8846933364}" type="datetimeFigureOut">
              <a:rPr lang="uk-UA" smtClean="0"/>
              <a:t>02.09.2019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BE431B3-1D8B-4A81-8654-EE8846933364}" type="datetimeFigureOut">
              <a:rPr lang="uk-UA" smtClean="0"/>
              <a:t>02.09.2019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BE431B3-1D8B-4A81-8654-EE8846933364}" type="datetimeFigureOut">
              <a:rPr lang="uk-UA" smtClean="0"/>
              <a:t>02.09.2019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BA0681E-BD68-4BCA-A630-C85241A89934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2868736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Сутність</a:t>
            </a:r>
            <a:r>
              <a:rPr lang="ru-RU" sz="60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ru-RU" sz="60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ризику</a:t>
            </a:r>
            <a:r>
              <a:rPr lang="ru-RU" sz="60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 як </a:t>
            </a:r>
            <a:r>
              <a:rPr lang="ru-RU" sz="60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економічної</a:t>
            </a:r>
            <a:r>
              <a:rPr lang="ru-RU" sz="60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ru-RU" sz="60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категорії</a:t>
            </a:r>
            <a:endParaRPr lang="uk-UA" sz="6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3212976"/>
            <a:ext cx="8062912" cy="1752600"/>
          </a:xfrm>
        </p:spPr>
        <p:txBody>
          <a:bodyPr>
            <a:normAutofit/>
          </a:bodyPr>
          <a:lstStyle/>
          <a:p>
            <a:endParaRPr lang="uk-UA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926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496944" cy="4752528"/>
          </a:xfrm>
        </p:spPr>
        <p:txBody>
          <a:bodyPr>
            <a:normAutofit fontScale="92500" lnSpcReduction="20000"/>
          </a:bodyPr>
          <a:lstStyle/>
          <a:p>
            <a:r>
              <a:rPr lang="ru-RU" b="1" u="sng" dirty="0" err="1"/>
              <a:t>Невизначеність</a:t>
            </a:r>
            <a:r>
              <a:rPr lang="ru-RU" b="1" u="sng" dirty="0"/>
              <a:t> </a:t>
            </a:r>
            <a:r>
              <a:rPr lang="ru-RU" b="1" u="sng" dirty="0" err="1"/>
              <a:t>ризику</a:t>
            </a:r>
            <a:r>
              <a:rPr lang="ru-RU" i="1" dirty="0"/>
              <a:t> </a:t>
            </a:r>
            <a:r>
              <a:rPr lang="ru-RU" dirty="0"/>
              <a:t>є фундаментальною характеристикою </a:t>
            </a:r>
            <a:r>
              <a:rPr lang="ru-RU" dirty="0" err="1"/>
              <a:t>недостатньої</a:t>
            </a:r>
            <a:r>
              <a:rPr lang="ru-RU" dirty="0"/>
              <a:t> </a:t>
            </a:r>
            <a:r>
              <a:rPr lang="ru-RU" dirty="0" err="1"/>
              <a:t>забезпеченості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знаннями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проблемної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Ризик</a:t>
            </a:r>
            <a:r>
              <a:rPr lang="ru-RU" dirty="0" smtClean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 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способів</a:t>
            </a:r>
            <a:r>
              <a:rPr lang="ru-RU" dirty="0"/>
              <a:t> </a:t>
            </a:r>
            <a:r>
              <a:rPr lang="ru-RU" dirty="0" err="1"/>
              <a:t>зняття</a:t>
            </a:r>
            <a:r>
              <a:rPr lang="ru-RU" dirty="0"/>
              <a:t> </a:t>
            </a:r>
            <a:r>
              <a:rPr lang="ru-RU" dirty="0" err="1"/>
              <a:t>невизначеності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недостовірності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однозначності</a:t>
            </a:r>
            <a:r>
              <a:rPr lang="ru-RU" dirty="0"/>
              <a:t>. </a:t>
            </a:r>
            <a:r>
              <a:rPr lang="ru-RU" dirty="0" err="1"/>
              <a:t>Знайти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позбутися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фактора </a:t>
            </a:r>
            <a:r>
              <a:rPr lang="ru-RU" dirty="0" err="1"/>
              <a:t>невизначеності</a:t>
            </a:r>
            <a:r>
              <a:rPr lang="ru-RU" dirty="0"/>
              <a:t>, практично </a:t>
            </a:r>
            <a:r>
              <a:rPr lang="ru-RU" dirty="0" err="1"/>
              <a:t>неможливо</a:t>
            </a:r>
            <a:r>
              <a:rPr lang="ru-RU" dirty="0"/>
              <a:t>.</a:t>
            </a:r>
            <a:endParaRPr lang="uk-UA" dirty="0"/>
          </a:p>
          <a:p>
            <a:endParaRPr lang="uk-UA" dirty="0"/>
          </a:p>
        </p:txBody>
      </p:sp>
      <p:pic>
        <p:nvPicPr>
          <p:cNvPr id="8194" name="Picture 2" descr="ÐÐ°ÑÑÐ¸Ð½ÐºÐ¸ Ð¿Ð¾ Ð·Ð°Ð¿ÑÐ¾ÑÑ Ð½ÐµÐ¾Ð¿ÑÐµÐ´ÐµÐ»ÐµÐ½Ð½Ð¾ÑÑÑ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436" y="4797152"/>
            <a:ext cx="1674029" cy="1874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2020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399032"/>
          </a:xfrm>
        </p:spPr>
        <p:txBody>
          <a:bodyPr/>
          <a:lstStyle/>
          <a:p>
            <a:r>
              <a:rPr lang="ru-RU" b="1" i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Функції</a:t>
            </a:r>
            <a:r>
              <a:rPr lang="ru-RU" b="1" i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ru-RU" b="1" i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ризику</a:t>
            </a:r>
            <a:endParaRPr lang="uk-UA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12776"/>
            <a:ext cx="9252520" cy="544522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 smtClean="0"/>
              <a:t>Інноваційна</a:t>
            </a:r>
            <a:r>
              <a:rPr lang="ru-RU" b="1" dirty="0" smtClean="0"/>
              <a:t> </a:t>
            </a:r>
            <a:r>
              <a:rPr lang="ru-RU" b="1" dirty="0" err="1" smtClean="0"/>
              <a:t>функція</a:t>
            </a:r>
            <a:r>
              <a:rPr lang="ru-RU" b="1" dirty="0" smtClean="0"/>
              <a:t> - </a:t>
            </a:r>
            <a:r>
              <a:rPr lang="ru-RU" b="1" dirty="0"/>
              <a:t> 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, </a:t>
            </a:r>
            <a:r>
              <a:rPr lang="ru-RU" dirty="0" err="1"/>
              <a:t>стимулюючи</a:t>
            </a:r>
            <a:r>
              <a:rPr lang="ru-RU" dirty="0"/>
              <a:t> </a:t>
            </a:r>
            <a:r>
              <a:rPr lang="ru-RU" dirty="0" err="1"/>
              <a:t>пошук</a:t>
            </a:r>
            <a:r>
              <a:rPr lang="ru-RU" dirty="0"/>
              <a:t> </a:t>
            </a:r>
            <a:r>
              <a:rPr lang="ru-RU" dirty="0" err="1"/>
              <a:t>нетрадиційних</a:t>
            </a:r>
            <a:r>
              <a:rPr lang="ru-RU" dirty="0"/>
              <a:t> </a:t>
            </a:r>
            <a:r>
              <a:rPr lang="ru-RU" dirty="0" err="1"/>
              <a:t>розв’язань</a:t>
            </a:r>
            <a:r>
              <a:rPr lang="ru-RU" dirty="0"/>
              <a:t> проблем,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тривожать</a:t>
            </a:r>
            <a:r>
              <a:rPr lang="ru-RU" dirty="0"/>
              <a:t> </a:t>
            </a:r>
            <a:r>
              <a:rPr lang="ru-RU" dirty="0" err="1"/>
              <a:t>підприємця</a:t>
            </a:r>
            <a:r>
              <a:rPr lang="ru-RU" dirty="0"/>
              <a:t>.</a:t>
            </a:r>
            <a:endParaRPr lang="uk-UA" dirty="0"/>
          </a:p>
          <a:p>
            <a:r>
              <a:rPr lang="ru-RU" b="1" dirty="0" err="1"/>
              <a:t>Регулятивна</a:t>
            </a:r>
            <a:r>
              <a:rPr lang="ru-RU" b="1" dirty="0"/>
              <a:t> (</a:t>
            </a:r>
            <a:r>
              <a:rPr lang="ru-RU" b="1" dirty="0" err="1"/>
              <a:t>управлінська</a:t>
            </a:r>
            <a:r>
              <a:rPr lang="ru-RU" b="1" dirty="0"/>
              <a:t>) </a:t>
            </a:r>
            <a:r>
              <a:rPr lang="ru-RU" dirty="0"/>
              <a:t>– є </a:t>
            </a:r>
            <a:r>
              <a:rPr lang="ru-RU" dirty="0" err="1"/>
              <a:t>суперечливою</a:t>
            </a:r>
            <a:r>
              <a:rPr lang="ru-RU" dirty="0"/>
              <a:t> і </a:t>
            </a:r>
            <a:r>
              <a:rPr lang="ru-RU" dirty="0" err="1"/>
              <a:t>проявляється</a:t>
            </a:r>
            <a:r>
              <a:rPr lang="ru-RU" dirty="0"/>
              <a:t> у </a:t>
            </a:r>
            <a:r>
              <a:rPr lang="ru-RU" dirty="0" err="1"/>
              <a:t>двох</a:t>
            </a:r>
            <a:r>
              <a:rPr lang="ru-RU" dirty="0"/>
              <a:t> формах:</a:t>
            </a:r>
            <a:endParaRPr lang="uk-UA" dirty="0"/>
          </a:p>
          <a:p>
            <a:r>
              <a:rPr lang="ru-RU" dirty="0" err="1"/>
              <a:t>конструктивній</a:t>
            </a:r>
            <a:r>
              <a:rPr lang="ru-RU" dirty="0"/>
              <a:t>;</a:t>
            </a:r>
            <a:endParaRPr lang="uk-UA" dirty="0"/>
          </a:p>
          <a:p>
            <a:r>
              <a:rPr lang="ru-RU" dirty="0" err="1"/>
              <a:t>деструктивній</a:t>
            </a:r>
            <a:r>
              <a:rPr lang="ru-RU" dirty="0"/>
              <a:t>.</a:t>
            </a:r>
            <a:endParaRPr lang="uk-UA" dirty="0"/>
          </a:p>
          <a:p>
            <a:r>
              <a:rPr lang="ru-RU" b="1" dirty="0" err="1" smtClean="0"/>
              <a:t>Захисна</a:t>
            </a:r>
            <a:r>
              <a:rPr lang="ru-RU" b="1" dirty="0" smtClean="0"/>
              <a:t> </a:t>
            </a:r>
            <a:r>
              <a:rPr lang="ru-RU" b="1" dirty="0" err="1"/>
              <a:t>функція</a:t>
            </a:r>
            <a:r>
              <a:rPr lang="ru-RU" b="1" dirty="0"/>
              <a:t> </a:t>
            </a:r>
            <a:r>
              <a:rPr lang="ru-RU" dirty="0" err="1"/>
              <a:t>ризику</a:t>
            </a:r>
            <a:r>
              <a:rPr lang="ru-RU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для </a:t>
            </a:r>
            <a:r>
              <a:rPr lang="ru-RU" dirty="0" err="1"/>
              <a:t>підприємця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 – </a:t>
            </a:r>
            <a:r>
              <a:rPr lang="ru-RU" dirty="0" err="1"/>
              <a:t>природний</a:t>
            </a:r>
            <a:r>
              <a:rPr lang="ru-RU" dirty="0"/>
              <a:t> стан, то </a:t>
            </a:r>
            <a:r>
              <a:rPr lang="ru-RU" dirty="0" err="1"/>
              <a:t>нормальним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і </a:t>
            </a:r>
            <a:r>
              <a:rPr lang="ru-RU" dirty="0" err="1"/>
              <a:t>терпиме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до </a:t>
            </a:r>
            <a:r>
              <a:rPr lang="ru-RU" dirty="0" err="1"/>
              <a:t>невдач</a:t>
            </a:r>
            <a:r>
              <a:rPr lang="ru-RU" dirty="0"/>
              <a:t>.</a:t>
            </a:r>
            <a:endParaRPr lang="uk-UA" dirty="0"/>
          </a:p>
          <a:p>
            <a:r>
              <a:rPr lang="ru-RU" b="1" dirty="0" err="1"/>
              <a:t>Аналітична</a:t>
            </a:r>
            <a:r>
              <a:rPr lang="ru-RU" b="1" dirty="0"/>
              <a:t> </a:t>
            </a:r>
            <a:r>
              <a:rPr lang="ru-RU" b="1" dirty="0" err="1"/>
              <a:t>функція</a:t>
            </a:r>
            <a:r>
              <a:rPr lang="ru-RU" b="1" dirty="0"/>
              <a:t> </a:t>
            </a:r>
            <a:r>
              <a:rPr lang="ru-RU" dirty="0" err="1"/>
              <a:t>пов’язана</a:t>
            </a:r>
            <a:r>
              <a:rPr lang="ru-RU" dirty="0"/>
              <a:t> з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, </a:t>
            </a:r>
            <a:r>
              <a:rPr lang="ru-RU" dirty="0" err="1"/>
              <a:t>аналізуючи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можливі</a:t>
            </a:r>
            <a:r>
              <a:rPr lang="ru-RU" dirty="0"/>
              <a:t> </a:t>
            </a:r>
            <a:r>
              <a:rPr lang="ru-RU" dirty="0" err="1"/>
              <a:t>альтернативи</a:t>
            </a:r>
            <a:r>
              <a:rPr lang="ru-RU" dirty="0"/>
              <a:t>, </a:t>
            </a:r>
            <a:r>
              <a:rPr lang="ru-RU" dirty="0" err="1"/>
              <a:t>підприємець</a:t>
            </a:r>
            <a:r>
              <a:rPr lang="ru-RU" dirty="0"/>
              <a:t> </a:t>
            </a:r>
            <a:r>
              <a:rPr lang="ru-RU" dirty="0" err="1"/>
              <a:t>прагне</a:t>
            </a:r>
            <a:r>
              <a:rPr lang="ru-RU" dirty="0"/>
              <a:t> </a:t>
            </a:r>
            <a:r>
              <a:rPr lang="ru-RU" dirty="0" err="1"/>
              <a:t>вибирати</a:t>
            </a:r>
            <a:r>
              <a:rPr lang="ru-RU" dirty="0"/>
              <a:t> </a:t>
            </a:r>
            <a:r>
              <a:rPr lang="ru-RU" dirty="0" err="1"/>
              <a:t>найрентабельніші</a:t>
            </a:r>
            <a:r>
              <a:rPr lang="ru-RU" dirty="0"/>
              <a:t> й </a:t>
            </a:r>
            <a:r>
              <a:rPr lang="ru-RU" dirty="0" err="1"/>
              <a:t>найменш</a:t>
            </a:r>
            <a:r>
              <a:rPr lang="ru-RU" dirty="0"/>
              <a:t> </a:t>
            </a:r>
            <a:r>
              <a:rPr lang="ru-RU" dirty="0" err="1"/>
              <a:t>ризиковані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8864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346296"/>
            <a:ext cx="8229600" cy="1399032"/>
          </a:xfrm>
        </p:spPr>
        <p:txBody>
          <a:bodyPr/>
          <a:lstStyle/>
          <a:p>
            <a:r>
              <a:rPr lang="ru-RU" b="1" i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Види</a:t>
            </a:r>
            <a:r>
              <a:rPr lang="ru-RU" b="1" i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ru-RU" b="1" i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ризиків</a:t>
            </a:r>
            <a:endParaRPr lang="uk-UA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363272" cy="5546088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err="1"/>
              <a:t>Країнові</a:t>
            </a:r>
            <a:r>
              <a:rPr lang="ru-RU" b="1" dirty="0"/>
              <a:t> </a:t>
            </a:r>
            <a:r>
              <a:rPr lang="ru-RU" b="1" dirty="0" err="1"/>
              <a:t>ризики</a:t>
            </a:r>
            <a:r>
              <a:rPr lang="ru-RU" b="1" dirty="0"/>
              <a:t> </a:t>
            </a:r>
            <a:r>
              <a:rPr lang="ru-RU" dirty="0" err="1"/>
              <a:t>виникають</a:t>
            </a:r>
            <a:r>
              <a:rPr lang="ru-RU" dirty="0"/>
              <a:t> при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підприємцями</a:t>
            </a:r>
            <a:r>
              <a:rPr lang="ru-RU" dirty="0"/>
              <a:t> й </a:t>
            </a:r>
            <a:r>
              <a:rPr lang="ru-RU" dirty="0" err="1"/>
              <a:t>інвесторами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держав.</a:t>
            </a:r>
            <a:endParaRPr lang="uk-UA" dirty="0"/>
          </a:p>
          <a:p>
            <a:r>
              <a:rPr lang="ru-RU" b="1" dirty="0" err="1"/>
              <a:t>Політичний</a:t>
            </a:r>
            <a:r>
              <a:rPr lang="ru-RU" b="1" dirty="0"/>
              <a:t> </a:t>
            </a:r>
            <a:r>
              <a:rPr lang="ru-RU" b="1" dirty="0" err="1"/>
              <a:t>ризик</a:t>
            </a:r>
            <a:r>
              <a:rPr lang="ru-RU" b="1" dirty="0"/>
              <a:t> </a:t>
            </a:r>
            <a:r>
              <a:rPr lang="ru-RU" dirty="0"/>
              <a:t>–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можливими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 в </a:t>
            </a:r>
            <a:r>
              <a:rPr lang="ru-RU" dirty="0" err="1"/>
              <a:t>курсі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уряду,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.</a:t>
            </a:r>
            <a:endParaRPr lang="uk-UA" dirty="0"/>
          </a:p>
          <a:p>
            <a:r>
              <a:rPr lang="ru-RU" b="1" dirty="0" err="1"/>
              <a:t>Технічний</a:t>
            </a:r>
            <a:r>
              <a:rPr lang="ru-RU" b="1" dirty="0"/>
              <a:t> </a:t>
            </a:r>
            <a:r>
              <a:rPr lang="ru-RU" b="1" dirty="0" err="1"/>
              <a:t>ризик</a:t>
            </a:r>
            <a:r>
              <a:rPr lang="ru-RU" b="1" dirty="0"/>
              <a:t> 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ступенем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заходами </a:t>
            </a:r>
            <a:r>
              <a:rPr lang="ru-RU" dirty="0" err="1"/>
              <a:t>безпеки</a:t>
            </a:r>
            <a:r>
              <a:rPr lang="ru-RU" dirty="0"/>
              <a:t>, </a:t>
            </a:r>
            <a:r>
              <a:rPr lang="ru-RU" dirty="0" err="1"/>
              <a:t>можливістю</a:t>
            </a:r>
            <a:r>
              <a:rPr lang="ru-RU" dirty="0"/>
              <a:t> ремонту </a:t>
            </a:r>
            <a:r>
              <a:rPr lang="ru-RU" dirty="0" err="1"/>
              <a:t>устаткування</a:t>
            </a:r>
            <a:r>
              <a:rPr lang="ru-RU" dirty="0"/>
              <a:t>.</a:t>
            </a:r>
            <a:endParaRPr lang="uk-UA" dirty="0"/>
          </a:p>
          <a:p>
            <a:r>
              <a:rPr lang="ru-RU" b="1" dirty="0" err="1"/>
              <a:t>Страховий</a:t>
            </a:r>
            <a:r>
              <a:rPr lang="ru-RU" b="1" dirty="0"/>
              <a:t> </a:t>
            </a:r>
            <a:r>
              <a:rPr lang="ru-RU" b="1" dirty="0" err="1"/>
              <a:t>ризик</a:t>
            </a:r>
            <a:r>
              <a:rPr lang="ru-RU" b="1" dirty="0"/>
              <a:t> 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оцінений</a:t>
            </a:r>
            <a:r>
              <a:rPr lang="ru-RU" dirty="0"/>
              <a:t> з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ймовірності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страхового </a:t>
            </a:r>
            <a:r>
              <a:rPr lang="ru-RU" dirty="0" err="1"/>
              <a:t>випадку</a:t>
            </a:r>
            <a:r>
              <a:rPr lang="ru-RU" dirty="0"/>
              <a:t> та </a:t>
            </a:r>
            <a:r>
              <a:rPr lang="ru-RU" dirty="0" err="1"/>
              <a:t>кількісних</a:t>
            </a:r>
            <a:r>
              <a:rPr lang="ru-RU" dirty="0"/>
              <a:t> </a:t>
            </a:r>
            <a:r>
              <a:rPr lang="ru-RU" dirty="0" err="1"/>
              <a:t>розмірів</a:t>
            </a:r>
            <a:r>
              <a:rPr lang="ru-RU" dirty="0"/>
              <a:t>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.</a:t>
            </a:r>
            <a:endParaRPr lang="uk-UA" dirty="0"/>
          </a:p>
          <a:p>
            <a:r>
              <a:rPr lang="ru-RU" b="1" dirty="0" err="1"/>
              <a:t>Підприємницький</a:t>
            </a:r>
            <a:r>
              <a:rPr lang="ru-RU" b="1" dirty="0"/>
              <a:t> 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, </a:t>
            </a:r>
            <a:r>
              <a:rPr lang="ru-RU" dirty="0" err="1" smtClean="0"/>
              <a:t>пов’язаний</a:t>
            </a:r>
            <a:r>
              <a:rPr lang="ru-RU" dirty="0" smtClean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виробництвом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комерцією</a:t>
            </a:r>
            <a:r>
              <a:rPr lang="ru-RU" dirty="0"/>
              <a:t>, </a:t>
            </a:r>
            <a:r>
              <a:rPr lang="ru-RU" dirty="0" err="1"/>
              <a:t>фінансовими</a:t>
            </a:r>
            <a:r>
              <a:rPr lang="ru-RU" dirty="0"/>
              <a:t> </a:t>
            </a:r>
            <a:r>
              <a:rPr lang="ru-RU" dirty="0" err="1"/>
              <a:t>операціями</a:t>
            </a:r>
            <a:r>
              <a:rPr lang="ru-RU" dirty="0"/>
              <a:t>, </a:t>
            </a:r>
            <a:r>
              <a:rPr lang="ru-RU" dirty="0" err="1"/>
              <a:t>здійсненням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176832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6632"/>
            <a:ext cx="8712968" cy="6912768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/>
              <a:t>Господарський</a:t>
            </a:r>
            <a:r>
              <a:rPr lang="ru-RU" b="1" dirty="0"/>
              <a:t> </a:t>
            </a:r>
            <a:r>
              <a:rPr lang="ru-RU" dirty="0"/>
              <a:t>– </a:t>
            </a:r>
            <a:r>
              <a:rPr lang="ru-RU" dirty="0" err="1"/>
              <a:t>ризик</a:t>
            </a:r>
            <a:r>
              <a:rPr lang="ru-RU" dirty="0"/>
              <a:t>, </a:t>
            </a:r>
            <a:r>
              <a:rPr lang="ru-RU" dirty="0" err="1"/>
              <a:t>пов’язаний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господарською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, </a:t>
            </a:r>
            <a:r>
              <a:rPr lang="ru-RU" dirty="0" err="1"/>
              <a:t>орієнтованою</a:t>
            </a:r>
            <a:r>
              <a:rPr lang="ru-RU" dirty="0"/>
              <a:t> на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задоволення</a:t>
            </a:r>
            <a:r>
              <a:rPr lang="ru-RU" dirty="0"/>
              <a:t> потреб і </a:t>
            </a:r>
            <a:r>
              <a:rPr lang="ru-RU" dirty="0" err="1"/>
              <a:t>запитів</a:t>
            </a:r>
            <a:r>
              <a:rPr lang="ru-RU" dirty="0"/>
              <a:t> </a:t>
            </a:r>
            <a:r>
              <a:rPr lang="ru-RU" dirty="0" err="1"/>
              <a:t>покупців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вимог</a:t>
            </a:r>
            <a:r>
              <a:rPr lang="ru-RU" dirty="0"/>
              <a:t> ринку.</a:t>
            </a:r>
            <a:endParaRPr lang="uk-UA" dirty="0"/>
          </a:p>
          <a:p>
            <a:r>
              <a:rPr lang="ru-RU" b="1" dirty="0" err="1"/>
              <a:t>Комерційний</a:t>
            </a:r>
            <a:r>
              <a:rPr lang="ru-RU" b="1" dirty="0"/>
              <a:t> </a:t>
            </a:r>
            <a:r>
              <a:rPr lang="ru-RU" dirty="0"/>
              <a:t>– </a:t>
            </a:r>
            <a:r>
              <a:rPr lang="ru-RU" dirty="0" err="1"/>
              <a:t>ризик</a:t>
            </a:r>
            <a:r>
              <a:rPr lang="ru-RU" dirty="0"/>
              <a:t>, </a:t>
            </a:r>
            <a:r>
              <a:rPr lang="ru-RU" dirty="0" err="1"/>
              <a:t>пов’язаний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комерційною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Фінансовий</a:t>
            </a:r>
            <a:r>
              <a:rPr lang="ru-RU" b="1" dirty="0"/>
              <a:t> </a:t>
            </a:r>
            <a:r>
              <a:rPr lang="ru-RU" dirty="0"/>
              <a:t>– </a:t>
            </a:r>
            <a:r>
              <a:rPr lang="ru-RU" dirty="0" err="1"/>
              <a:t>ризик</a:t>
            </a:r>
            <a:r>
              <a:rPr lang="ru-RU" dirty="0"/>
              <a:t>, </a:t>
            </a:r>
            <a:r>
              <a:rPr lang="ru-RU" dirty="0" err="1"/>
              <a:t>пов’язаний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фінансовою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. </a:t>
            </a:r>
            <a:r>
              <a:rPr lang="ru-RU" dirty="0" err="1"/>
              <a:t>Виникає</a:t>
            </a:r>
            <a:r>
              <a:rPr lang="ru-RU" dirty="0"/>
              <a:t> при</a:t>
            </a:r>
            <a:endParaRPr lang="uk-UA" dirty="0"/>
          </a:p>
          <a:p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угод</a:t>
            </a:r>
            <a:r>
              <a:rPr lang="ru-RU" dirty="0"/>
              <a:t> (у </a:t>
            </a:r>
            <a:r>
              <a:rPr lang="ru-RU" dirty="0" err="1"/>
              <a:t>ролі</a:t>
            </a:r>
            <a:r>
              <a:rPr lang="ru-RU" dirty="0"/>
              <a:t> товару </a:t>
            </a:r>
            <a:r>
              <a:rPr lang="ru-RU" dirty="0" err="1"/>
              <a:t>капітал</a:t>
            </a:r>
            <a:r>
              <a:rPr lang="ru-RU" dirty="0"/>
              <a:t>,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, валюта). </a:t>
            </a:r>
            <a:endParaRPr lang="ru-RU" dirty="0" smtClean="0"/>
          </a:p>
          <a:p>
            <a:r>
              <a:rPr lang="ru-RU" b="1" dirty="0" err="1" smtClean="0"/>
              <a:t>Кредитний</a:t>
            </a:r>
            <a:r>
              <a:rPr lang="ru-RU" b="1" dirty="0"/>
              <a:t> </a:t>
            </a:r>
            <a:r>
              <a:rPr lang="ru-RU" dirty="0"/>
              <a:t>– </a:t>
            </a:r>
            <a:r>
              <a:rPr lang="ru-RU" dirty="0" err="1"/>
              <a:t>невпевненість</a:t>
            </a:r>
            <a:r>
              <a:rPr lang="ru-RU" dirty="0"/>
              <a:t> кредитора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боржник</a:t>
            </a:r>
            <a:r>
              <a:rPr lang="ru-RU" dirty="0"/>
              <a:t> </a:t>
            </a:r>
            <a:r>
              <a:rPr lang="ru-RU" dirty="0" err="1"/>
              <a:t>збереже</a:t>
            </a:r>
            <a:r>
              <a:rPr lang="ru-RU" dirty="0"/>
              <a:t> </a:t>
            </a:r>
            <a:r>
              <a:rPr lang="ru-RU" dirty="0" err="1"/>
              <a:t>намір</a:t>
            </a:r>
            <a:endParaRPr lang="uk-UA" dirty="0"/>
          </a:p>
          <a:p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термінів</a:t>
            </a:r>
            <a:r>
              <a:rPr lang="ru-RU" dirty="0"/>
              <a:t> та умов </a:t>
            </a:r>
            <a:r>
              <a:rPr lang="ru-RU" dirty="0" err="1"/>
              <a:t>кредитної</a:t>
            </a:r>
            <a:r>
              <a:rPr lang="ru-RU" dirty="0"/>
              <a:t> угоди. </a:t>
            </a:r>
            <a:endParaRPr lang="ru-RU" dirty="0" smtClean="0"/>
          </a:p>
          <a:p>
            <a:r>
              <a:rPr lang="ru-RU" b="1" dirty="0" err="1" smtClean="0"/>
              <a:t>Банківський</a:t>
            </a:r>
            <a:r>
              <a:rPr lang="ru-RU" b="1" dirty="0"/>
              <a:t> </a:t>
            </a:r>
            <a:r>
              <a:rPr lang="ru-RU" dirty="0"/>
              <a:t>– при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призводять</a:t>
            </a:r>
            <a:r>
              <a:rPr lang="ru-RU" dirty="0"/>
              <a:t> до</a:t>
            </a:r>
            <a:endParaRPr lang="uk-UA" dirty="0"/>
          </a:p>
          <a:p>
            <a:r>
              <a:rPr lang="ru-RU" dirty="0" err="1"/>
              <a:t>відхилення</a:t>
            </a:r>
            <a:r>
              <a:rPr lang="ru-RU" dirty="0"/>
              <a:t> </a:t>
            </a:r>
            <a:r>
              <a:rPr lang="ru-RU" dirty="0" err="1"/>
              <a:t>фактичних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очікуваних</a:t>
            </a:r>
            <a:r>
              <a:rPr lang="ru-RU" dirty="0"/>
              <a:t>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156831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600" y="404664"/>
            <a:ext cx="7344816" cy="5832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17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Поняття</a:t>
            </a:r>
            <a:r>
              <a:rPr lang="ru-RU" b="1" i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ru-RU" b="1" i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ризику</a:t>
            </a:r>
            <a:r>
              <a:rPr lang="ru-RU" b="1" i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 та </a:t>
            </a:r>
            <a:r>
              <a:rPr lang="ru-RU" b="1" i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його</a:t>
            </a:r>
            <a:r>
              <a:rPr lang="ru-RU" b="1" i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ru-RU" b="1" i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основні</a:t>
            </a:r>
            <a:r>
              <a:rPr lang="ru-RU" b="1" i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 причини</a:t>
            </a:r>
            <a:endParaRPr lang="uk-UA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2808"/>
            <a:ext cx="8712968" cy="4572000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Різні науковці дають різні тлумачення поняття “ризик”.</a:t>
            </a:r>
          </a:p>
          <a:p>
            <a:r>
              <a:rPr lang="uk-UA" dirty="0"/>
              <a:t>Ризик (</a:t>
            </a:r>
            <a:r>
              <a:rPr lang="uk-UA" dirty="0" err="1"/>
              <a:t>Вебстер</a:t>
            </a:r>
            <a:r>
              <a:rPr lang="uk-UA" dirty="0"/>
              <a:t>) – визначається як небезпека, можливість збитку або втрат.</a:t>
            </a:r>
          </a:p>
          <a:p>
            <a:r>
              <a:rPr lang="uk-UA" dirty="0"/>
              <a:t>Ризик (</a:t>
            </a:r>
            <a:r>
              <a:rPr lang="uk-UA" dirty="0" err="1"/>
              <a:t>Райсбер</a:t>
            </a:r>
            <a:r>
              <a:rPr lang="uk-UA" dirty="0"/>
              <a:t>) – це загроза або небезпека виникнення збитку в найширшому сенсі слова.</a:t>
            </a:r>
          </a:p>
          <a:p>
            <a:r>
              <a:rPr lang="uk-UA" dirty="0"/>
              <a:t>Ризик (</a:t>
            </a:r>
            <a:r>
              <a:rPr lang="uk-UA" dirty="0" err="1"/>
              <a:t>Бобров</a:t>
            </a:r>
            <a:r>
              <a:rPr lang="uk-UA" dirty="0"/>
              <a:t>) – це можливі збитки або недоотримання доходів порівняно з</a:t>
            </a:r>
          </a:p>
          <a:p>
            <a:r>
              <a:rPr lang="uk-UA" dirty="0"/>
              <a:t>варіантом передбаченого проектом, програмою, планом або прогнозом.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89421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60648"/>
            <a:ext cx="8964488" cy="6192688"/>
          </a:xfrm>
        </p:spPr>
        <p:txBody>
          <a:bodyPr>
            <a:normAutofit lnSpcReduction="10000"/>
          </a:bodyPr>
          <a:lstStyle/>
          <a:p>
            <a:r>
              <a:rPr lang="uk-UA" dirty="0"/>
              <a:t>Ризик (</a:t>
            </a:r>
            <a:r>
              <a:rPr lang="uk-UA" dirty="0" err="1"/>
              <a:t>Вітлінський</a:t>
            </a:r>
            <a:r>
              <a:rPr lang="uk-UA" dirty="0"/>
              <a:t>, Наконечний) – є вартісним виразом імовірної події, що може привести до збитків, виникає через відхилення фактичних даних від оціночних щодо сьогоднішнього стану й майбутнього розвитку системи.</a:t>
            </a:r>
          </a:p>
          <a:p>
            <a:r>
              <a:rPr lang="uk-UA" dirty="0"/>
              <a:t>Ризик (Грабовий) – це ймовірність втрати підприємством частини своїх</a:t>
            </a:r>
          </a:p>
          <a:p>
            <a:r>
              <a:rPr lang="uk-UA" dirty="0"/>
              <a:t>ресурсів, недоотримання доходів чи виникнення втрат у результаті</a:t>
            </a:r>
          </a:p>
          <a:p>
            <a:r>
              <a:rPr lang="uk-UA" dirty="0"/>
              <a:t>здійснення певної виробничої</a:t>
            </a:r>
            <a:r>
              <a:rPr lang="uk-UA" dirty="0" smtClean="0"/>
              <a:t>,</a:t>
            </a:r>
          </a:p>
          <a:p>
            <a:r>
              <a:rPr lang="uk-UA" dirty="0" smtClean="0"/>
              <a:t>фінансової </a:t>
            </a:r>
            <a:r>
              <a:rPr lang="uk-UA" dirty="0"/>
              <a:t>або іншої </a:t>
            </a:r>
            <a:endParaRPr lang="uk-UA" dirty="0" smtClean="0"/>
          </a:p>
          <a:p>
            <a:r>
              <a:rPr lang="uk-UA" dirty="0" smtClean="0"/>
              <a:t>діяльності</a:t>
            </a:r>
            <a:r>
              <a:rPr lang="uk-UA" dirty="0"/>
              <a:t>.</a:t>
            </a:r>
          </a:p>
          <a:p>
            <a:endParaRPr lang="uk-UA" dirty="0"/>
          </a:p>
        </p:txBody>
      </p:sp>
      <p:pic>
        <p:nvPicPr>
          <p:cNvPr id="2050" name="Picture 2" descr="ÐÐ°ÑÑÐ¸Ð½ÐºÐ¸ Ð¿Ð¾ Ð·Ð°Ð¿ÑÐ¾ÑÑ ÑÐ¸ÑÐ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221087"/>
            <a:ext cx="2427734" cy="2427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8401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480720"/>
          </a:xfrm>
        </p:spPr>
        <p:txBody>
          <a:bodyPr>
            <a:normAutofit/>
          </a:bodyPr>
          <a:lstStyle/>
          <a:p>
            <a:r>
              <a:rPr lang="uk-UA" b="1" u="sng" dirty="0"/>
              <a:t>Причинами</a:t>
            </a:r>
            <a:r>
              <a:rPr lang="uk-UA" dirty="0"/>
              <a:t> ризику можуть бути:  </a:t>
            </a:r>
            <a:endParaRPr lang="uk-UA" dirty="0" smtClean="0"/>
          </a:p>
          <a:p>
            <a:r>
              <a:rPr lang="uk-UA" dirty="0" smtClean="0"/>
              <a:t>постановка </a:t>
            </a:r>
            <a:r>
              <a:rPr lang="uk-UA" dirty="0"/>
              <a:t>помилкової цілі, </a:t>
            </a:r>
            <a:endParaRPr lang="uk-UA" dirty="0" smtClean="0"/>
          </a:p>
          <a:p>
            <a:r>
              <a:rPr lang="uk-UA" dirty="0" smtClean="0"/>
              <a:t>невизначеність </a:t>
            </a:r>
            <a:r>
              <a:rPr lang="uk-UA" dirty="0"/>
              <a:t>ситуації; </a:t>
            </a:r>
            <a:endParaRPr lang="uk-UA" dirty="0" smtClean="0"/>
          </a:p>
          <a:p>
            <a:r>
              <a:rPr lang="uk-UA" dirty="0" smtClean="0"/>
              <a:t>відхилення </a:t>
            </a:r>
            <a:r>
              <a:rPr lang="uk-UA" dirty="0"/>
              <a:t>в процесі реалізації рішень від цілей, що передбачені </a:t>
            </a:r>
            <a:r>
              <a:rPr lang="uk-UA" dirty="0" smtClean="0"/>
              <a:t>проектом;</a:t>
            </a:r>
          </a:p>
          <a:p>
            <a:r>
              <a:rPr lang="uk-UA" dirty="0" smtClean="0"/>
              <a:t>обмеженість </a:t>
            </a:r>
            <a:r>
              <a:rPr lang="uk-UA" dirty="0"/>
              <a:t>ресурсів; </a:t>
            </a:r>
            <a:endParaRPr lang="uk-UA" dirty="0" smtClean="0"/>
          </a:p>
          <a:p>
            <a:r>
              <a:rPr lang="uk-UA" dirty="0" smtClean="0"/>
              <a:t>недостатня </a:t>
            </a:r>
            <a:r>
              <a:rPr lang="uk-UA" dirty="0"/>
              <a:t>кваліфікація </a:t>
            </a:r>
            <a:r>
              <a:rPr lang="uk-UA" dirty="0" smtClean="0"/>
              <a:t>персоналу; </a:t>
            </a:r>
            <a:endParaRPr lang="uk-UA" dirty="0"/>
          </a:p>
          <a:p>
            <a:r>
              <a:rPr lang="uk-UA" dirty="0" smtClean="0"/>
              <a:t>форс-мажорні обставини;</a:t>
            </a:r>
          </a:p>
          <a:p>
            <a:r>
              <a:rPr lang="uk-UA" dirty="0" smtClean="0"/>
              <a:t>протидія </a:t>
            </a:r>
            <a:r>
              <a:rPr lang="uk-UA" dirty="0"/>
              <a:t>партнерів;  </a:t>
            </a:r>
            <a:endParaRPr lang="uk-UA" dirty="0" smtClean="0"/>
          </a:p>
          <a:p>
            <a:r>
              <a:rPr lang="uk-UA" dirty="0" smtClean="0"/>
              <a:t>очікування </a:t>
            </a:r>
            <a:r>
              <a:rPr lang="uk-UA" dirty="0"/>
              <a:t>безпеки, невдачі; </a:t>
            </a:r>
          </a:p>
          <a:p>
            <a:r>
              <a:rPr lang="uk-UA" dirty="0" smtClean="0"/>
              <a:t>низька </a:t>
            </a:r>
            <a:r>
              <a:rPr lang="uk-UA" dirty="0"/>
              <a:t>якість продукції, робіт, послуг тощо.</a:t>
            </a:r>
          </a:p>
        </p:txBody>
      </p:sp>
    </p:spTree>
    <p:extLst>
      <p:ext uri="{BB962C8B-B14F-4D97-AF65-F5344CB8AC3E}">
        <p14:creationId xmlns:p14="http://schemas.microsoft.com/office/powerpoint/2010/main" val="3196443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Основні</a:t>
            </a:r>
            <a:r>
              <a:rPr lang="ru-RU" b="1" i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ru-RU" b="1" i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властивості</a:t>
            </a:r>
            <a:r>
              <a:rPr lang="ru-RU" b="1" i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ru-RU" b="1" i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</a:rPr>
              <a:t>ризику</a:t>
            </a:r>
            <a:endParaRPr lang="uk-UA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44824"/>
            <a:ext cx="8229600" cy="4572000"/>
          </a:xfrm>
        </p:spPr>
        <p:txBody>
          <a:bodyPr/>
          <a:lstStyle/>
          <a:p>
            <a:r>
              <a:rPr lang="ru-RU" b="1" u="sng" dirty="0" err="1"/>
              <a:t>Конфліктність</a:t>
            </a:r>
            <a:r>
              <a:rPr lang="ru-RU" b="1" u="sng" dirty="0"/>
              <a:t> </a:t>
            </a:r>
            <a:r>
              <a:rPr lang="ru-RU" b="1" u="sng" dirty="0" err="1"/>
              <a:t>ризику</a:t>
            </a:r>
            <a:r>
              <a:rPr lang="ru-RU" i="1" dirty="0"/>
              <a:t> </a:t>
            </a:r>
            <a:r>
              <a:rPr lang="ru-RU" dirty="0" err="1"/>
              <a:t>виявляється</a:t>
            </a:r>
            <a:r>
              <a:rPr lang="ru-RU" dirty="0"/>
              <a:t> у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суперечності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об’єктивно</a:t>
            </a:r>
            <a:r>
              <a:rPr lang="ru-RU" dirty="0"/>
              <a:t> </a:t>
            </a:r>
            <a:r>
              <a:rPr lang="ru-RU" dirty="0" err="1"/>
              <a:t>наявними</a:t>
            </a:r>
            <a:r>
              <a:rPr lang="ru-RU" dirty="0"/>
              <a:t> </a:t>
            </a:r>
            <a:r>
              <a:rPr lang="ru-RU" dirty="0" err="1"/>
              <a:t>ризиковими</a:t>
            </a:r>
            <a:r>
              <a:rPr lang="ru-RU" dirty="0"/>
              <a:t> </a:t>
            </a:r>
            <a:r>
              <a:rPr lang="ru-RU" dirty="0" err="1"/>
              <a:t>ситуаціями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суб’єктивною</a:t>
            </a:r>
            <a:r>
              <a:rPr lang="ru-RU" dirty="0"/>
              <a:t> </a:t>
            </a:r>
            <a:r>
              <a:rPr lang="ru-RU" dirty="0" err="1"/>
              <a:t>оцінкою</a:t>
            </a:r>
            <a:r>
              <a:rPr lang="ru-RU" dirty="0"/>
              <a:t>. Так, особа, яка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вибір</a:t>
            </a:r>
            <a:r>
              <a:rPr lang="ru-RU" dirty="0"/>
              <a:t>,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умов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ризикованими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обережними</a:t>
            </a:r>
            <a:r>
              <a:rPr lang="ru-RU" dirty="0"/>
              <a:t>.</a:t>
            </a:r>
            <a:endParaRPr lang="uk-UA" dirty="0"/>
          </a:p>
        </p:txBody>
      </p:sp>
      <p:pic>
        <p:nvPicPr>
          <p:cNvPr id="3074" name="Picture 2" descr="ÐÐ°ÑÑÐ¸Ð½ÐºÐ¸ Ð¿Ð¾ Ð·Ð°Ð¿ÑÐ¾ÑÑ ÐºÐ¾Ð½ÑÐ»Ð¸ÐºÑ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297" y="5013176"/>
            <a:ext cx="3318805" cy="1648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1185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4572000"/>
          </a:xfrm>
        </p:spPr>
        <p:txBody>
          <a:bodyPr>
            <a:normAutofit/>
          </a:bodyPr>
          <a:lstStyle/>
          <a:p>
            <a:r>
              <a:rPr lang="ru-RU" b="1" u="sng" dirty="0" err="1"/>
              <a:t>Суперечливість</a:t>
            </a:r>
            <a:r>
              <a:rPr lang="ru-RU" b="1" u="sng" dirty="0"/>
              <a:t> </a:t>
            </a:r>
            <a:r>
              <a:rPr lang="ru-RU" b="1" u="sng" dirty="0" err="1"/>
              <a:t>ризику</a:t>
            </a:r>
            <a:r>
              <a:rPr lang="ru-RU" b="1" u="sng" dirty="0"/>
              <a:t> </a:t>
            </a:r>
            <a:r>
              <a:rPr lang="ru-RU" dirty="0" err="1"/>
              <a:t>проявляється</a:t>
            </a:r>
            <a:r>
              <a:rPr lang="ru-RU" dirty="0"/>
              <a:t> у </a:t>
            </a:r>
            <a:r>
              <a:rPr lang="ru-RU" dirty="0" err="1"/>
              <a:t>різних</a:t>
            </a:r>
            <a:r>
              <a:rPr lang="ru-RU" dirty="0"/>
              <a:t> аспектах: </a:t>
            </a:r>
            <a:endParaRPr lang="ru-RU" dirty="0" smtClean="0"/>
          </a:p>
          <a:p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/>
              <a:t>одного боку,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зорієнтований</a:t>
            </a:r>
            <a:r>
              <a:rPr lang="ru-RU" dirty="0"/>
              <a:t> на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позитивних</a:t>
            </a:r>
            <a:r>
              <a:rPr lang="ru-RU" dirty="0"/>
              <a:t> для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найефективнішими</a:t>
            </a:r>
            <a:r>
              <a:rPr lang="ru-RU" dirty="0"/>
              <a:t> способами, </a:t>
            </a:r>
            <a:endParaRPr lang="ru-RU" dirty="0" smtClean="0"/>
          </a:p>
          <a:p>
            <a:r>
              <a:rPr lang="ru-RU" dirty="0" smtClean="0"/>
              <a:t>з </a:t>
            </a:r>
            <a:r>
              <a:rPr lang="ru-RU" dirty="0" err="1"/>
              <a:t>іншого</a:t>
            </a:r>
            <a:r>
              <a:rPr lang="ru-RU" dirty="0"/>
              <a:t> –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призвести</a:t>
            </a:r>
            <a:r>
              <a:rPr lang="ru-RU" dirty="0"/>
              <a:t> до </a:t>
            </a:r>
            <a:r>
              <a:rPr lang="ru-RU" dirty="0" err="1"/>
              <a:t>несприятливих</a:t>
            </a:r>
            <a:r>
              <a:rPr lang="ru-RU" dirty="0"/>
              <a:t> </a:t>
            </a:r>
            <a:r>
              <a:rPr lang="ru-RU" dirty="0" err="1" smtClean="0"/>
              <a:t>соціально-економічних</a:t>
            </a:r>
            <a:r>
              <a:rPr lang="ru-RU" dirty="0" smtClean="0"/>
              <a:t> </a:t>
            </a:r>
            <a:r>
              <a:rPr lang="ru-RU" dirty="0" err="1" smtClean="0"/>
              <a:t>наслідків</a:t>
            </a:r>
            <a:endParaRPr lang="uk-UA" dirty="0"/>
          </a:p>
        </p:txBody>
      </p:sp>
      <p:pic>
        <p:nvPicPr>
          <p:cNvPr id="4098" name="Picture 2" descr="ÐÐ°ÑÑÐ¸Ð½ÐºÐ¸ Ð¿Ð¾ Ð·Ð°Ð¿ÑÐ¾ÑÑ ÐºÐ¾Ð½ÑÐ»Ð¸ÐºÑ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0168" y="4797152"/>
            <a:ext cx="3562046" cy="1871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1946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424936" cy="4896544"/>
          </a:xfrm>
        </p:spPr>
        <p:txBody>
          <a:bodyPr>
            <a:normAutofit fontScale="92500"/>
          </a:bodyPr>
          <a:lstStyle/>
          <a:p>
            <a:r>
              <a:rPr lang="ru-RU" b="1" u="sng" dirty="0" err="1"/>
              <a:t>Альтернативність</a:t>
            </a:r>
            <a:r>
              <a:rPr lang="ru-RU" b="1" u="sng" dirty="0"/>
              <a:t> </a:t>
            </a:r>
            <a:r>
              <a:rPr lang="ru-RU" b="1" u="sng" dirty="0" err="1"/>
              <a:t>ризику</a:t>
            </a:r>
            <a:r>
              <a:rPr lang="ru-RU" i="1" dirty="0"/>
              <a:t> </a:t>
            </a:r>
            <a:r>
              <a:rPr lang="ru-RU" dirty="0" err="1"/>
              <a:t>зумовлена</a:t>
            </a:r>
            <a:r>
              <a:rPr lang="ru-RU" dirty="0"/>
              <a:t> </a:t>
            </a:r>
            <a:r>
              <a:rPr lang="ru-RU" dirty="0" err="1"/>
              <a:t>необхідністю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ним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 і </a:t>
            </a:r>
            <a:r>
              <a:rPr lang="ru-RU" dirty="0" err="1"/>
              <a:t>вибору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з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найвірогідніших</a:t>
            </a:r>
            <a:r>
              <a:rPr lang="ru-RU" dirty="0"/>
              <a:t> </a:t>
            </a:r>
            <a:r>
              <a:rPr lang="ru-RU" dirty="0" err="1" smtClean="0"/>
              <a:t>стратегій</a:t>
            </a:r>
            <a:r>
              <a:rPr lang="ru-RU" dirty="0" smtClean="0"/>
              <a:t>.</a:t>
            </a:r>
          </a:p>
          <a:p>
            <a:r>
              <a:rPr lang="ru-RU" dirty="0" err="1"/>
              <a:t>А</a:t>
            </a:r>
            <a:r>
              <a:rPr lang="ru-RU" dirty="0" err="1" smtClean="0"/>
              <a:t>льтернативність</a:t>
            </a:r>
            <a:r>
              <a:rPr lang="ru-RU" dirty="0" smtClean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неоднакового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складності</a:t>
            </a:r>
            <a:r>
              <a:rPr lang="ru-RU" dirty="0"/>
              <a:t> й </a:t>
            </a:r>
            <a:r>
              <a:rPr lang="ru-RU" dirty="0" err="1"/>
              <a:t>вирішуватися</a:t>
            </a:r>
            <a:r>
              <a:rPr lang="ru-RU" dirty="0"/>
              <a:t> </a:t>
            </a:r>
            <a:r>
              <a:rPr lang="ru-RU" dirty="0" err="1"/>
              <a:t>різними</a:t>
            </a:r>
            <a:r>
              <a:rPr lang="ru-RU" dirty="0"/>
              <a:t> способами. У </a:t>
            </a:r>
            <a:r>
              <a:rPr lang="ru-RU" dirty="0" err="1"/>
              <a:t>простих</a:t>
            </a:r>
            <a:r>
              <a:rPr lang="ru-RU" dirty="0"/>
              <a:t> </a:t>
            </a:r>
            <a:r>
              <a:rPr lang="ru-RU" dirty="0" err="1"/>
              <a:t>ситуаціях</a:t>
            </a:r>
            <a:r>
              <a:rPr lang="ru-RU" dirty="0"/>
              <a:t>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 smtClean="0"/>
              <a:t>здійснюють</a:t>
            </a:r>
            <a:r>
              <a:rPr lang="ru-RU" dirty="0" smtClean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минулого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r>
              <a:rPr lang="ru-RU" dirty="0"/>
              <a:t> та </a:t>
            </a:r>
            <a:r>
              <a:rPr lang="ru-RU" dirty="0" err="1"/>
              <a:t>інтуїції</a:t>
            </a:r>
            <a:r>
              <a:rPr lang="ru-RU" dirty="0"/>
              <a:t>, а в </a:t>
            </a:r>
            <a:r>
              <a:rPr lang="ru-RU" dirty="0" err="1"/>
              <a:t>складних</a:t>
            </a:r>
            <a:r>
              <a:rPr lang="ru-RU" dirty="0"/>
              <a:t> –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додатково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й методики.</a:t>
            </a:r>
            <a:endParaRPr lang="uk-UA" dirty="0"/>
          </a:p>
          <a:p>
            <a:endParaRPr lang="uk-UA" dirty="0"/>
          </a:p>
        </p:txBody>
      </p:sp>
      <p:pic>
        <p:nvPicPr>
          <p:cNvPr id="5122" name="Picture 2" descr="ÐÐ°ÑÑÐ¸Ð½ÐºÐ¸ Ð¿Ð¾ Ð·Ð°Ð¿ÑÐ¾ÑÑ Ð°Ð»ÑÑÐµÑÐ½Ð°ÑÐ¸Ð²Ð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7" y="4941168"/>
            <a:ext cx="3168352" cy="1767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5585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72000"/>
          </a:xfrm>
        </p:spPr>
        <p:txBody>
          <a:bodyPr/>
          <a:lstStyle/>
          <a:p>
            <a:r>
              <a:rPr lang="ru-RU" b="1" u="sng" dirty="0" err="1"/>
              <a:t>Правомірність</a:t>
            </a:r>
            <a:r>
              <a:rPr lang="ru-RU" b="1" u="sng" dirty="0"/>
              <a:t> </a:t>
            </a:r>
            <a:r>
              <a:rPr lang="ru-RU" b="1" u="sng" dirty="0" err="1"/>
              <a:t>ризику</a:t>
            </a:r>
            <a:r>
              <a:rPr lang="ru-RU" i="1" dirty="0"/>
              <a:t> 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r>
              <a:rPr lang="ru-RU" dirty="0" err="1"/>
              <a:t>дотриманні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регулює</a:t>
            </a:r>
            <a:r>
              <a:rPr lang="ru-RU" dirty="0"/>
              <a:t> </a:t>
            </a:r>
            <a:r>
              <a:rPr lang="ru-RU" dirty="0" err="1"/>
              <a:t>правовий</a:t>
            </a:r>
            <a:r>
              <a:rPr lang="ru-RU" dirty="0"/>
              <a:t> аспект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вияву</a:t>
            </a:r>
            <a:r>
              <a:rPr lang="ru-RU" dirty="0"/>
              <a:t>. </a:t>
            </a:r>
            <a:r>
              <a:rPr lang="ru-RU" dirty="0" err="1"/>
              <a:t>Критеріями</a:t>
            </a:r>
            <a:r>
              <a:rPr lang="ru-RU" dirty="0"/>
              <a:t> </a:t>
            </a:r>
            <a:r>
              <a:rPr lang="ru-RU" dirty="0" err="1"/>
              <a:t>обґрунтованості</a:t>
            </a:r>
            <a:r>
              <a:rPr lang="ru-RU" dirty="0"/>
              <a:t>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слугують</a:t>
            </a:r>
            <a:r>
              <a:rPr lang="ru-RU" dirty="0"/>
              <a:t> </a:t>
            </a:r>
            <a:r>
              <a:rPr lang="ru-RU" dirty="0" err="1"/>
              <a:t>законодавство</a:t>
            </a:r>
            <a:r>
              <a:rPr lang="ru-RU" dirty="0"/>
              <a:t>, </a:t>
            </a:r>
            <a:r>
              <a:rPr lang="ru-RU" dirty="0" err="1"/>
              <a:t>юридичне</a:t>
            </a:r>
            <a:r>
              <a:rPr lang="ru-RU" dirty="0"/>
              <a:t> </a:t>
            </a:r>
            <a:r>
              <a:rPr lang="ru-RU" dirty="0" err="1" smtClean="0"/>
              <a:t>право,морально-етичні</a:t>
            </a:r>
            <a:r>
              <a:rPr lang="ru-RU" dirty="0" smtClean="0"/>
              <a:t> </a:t>
            </a:r>
            <a:r>
              <a:rPr lang="ru-RU" dirty="0" err="1" smtClean="0"/>
              <a:t>норми</a:t>
            </a:r>
            <a:r>
              <a:rPr lang="ru-RU" dirty="0"/>
              <a:t>.</a:t>
            </a:r>
            <a:endParaRPr lang="uk-UA" dirty="0"/>
          </a:p>
          <a:p>
            <a:endParaRPr lang="uk-UA" dirty="0"/>
          </a:p>
        </p:txBody>
      </p:sp>
      <p:pic>
        <p:nvPicPr>
          <p:cNvPr id="6146" name="Picture 2" descr="ÐÐ°ÑÑÐ¸Ð½ÐºÐ¸ Ð¿Ð¾ Ð·Ð°Ð¿ÑÐ¾ÑÑ Ð¿ÑÐ°Ð²Ð¾Ð¼ÐµÑÐ½Ð¾ÑÑÑ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7988" y="4581128"/>
            <a:ext cx="3051015" cy="2073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7113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76672"/>
            <a:ext cx="8229600" cy="4572000"/>
          </a:xfrm>
        </p:spPr>
        <p:txBody>
          <a:bodyPr>
            <a:normAutofit fontScale="92500" lnSpcReduction="10000"/>
          </a:bodyPr>
          <a:lstStyle/>
          <a:p>
            <a:r>
              <a:rPr lang="ru-RU" b="1" u="sng" dirty="0" err="1"/>
              <a:t>Результативність</a:t>
            </a:r>
            <a:r>
              <a:rPr lang="ru-RU" b="1" u="sng" dirty="0"/>
              <a:t> </a:t>
            </a:r>
            <a:r>
              <a:rPr lang="ru-RU" b="1" u="sng" dirty="0" err="1"/>
              <a:t>ризику</a:t>
            </a:r>
            <a:r>
              <a:rPr lang="ru-RU" i="1" dirty="0"/>
              <a:t> </a:t>
            </a:r>
            <a:r>
              <a:rPr lang="ru-RU" dirty="0" err="1"/>
              <a:t>виявляється</a:t>
            </a:r>
            <a:r>
              <a:rPr lang="ru-RU" dirty="0"/>
              <a:t> у </a:t>
            </a:r>
            <a:r>
              <a:rPr lang="ru-RU" dirty="0" err="1"/>
              <a:t>потенційній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відхилень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очікуваного</a:t>
            </a:r>
            <a:r>
              <a:rPr lang="ru-RU" dirty="0"/>
              <a:t> результату </a:t>
            </a:r>
            <a:r>
              <a:rPr lang="ru-RU" dirty="0" err="1" smtClean="0"/>
              <a:t>події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Ризик</a:t>
            </a:r>
            <a:r>
              <a:rPr lang="ru-RU" dirty="0" smtClean="0"/>
              <a:t> </a:t>
            </a:r>
            <a:r>
              <a:rPr lang="ru-RU" dirty="0" err="1"/>
              <a:t>виражається</a:t>
            </a:r>
            <a:r>
              <a:rPr lang="ru-RU" dirty="0"/>
              <a:t> </a:t>
            </a:r>
            <a:r>
              <a:rPr lang="ru-RU" dirty="0" err="1"/>
              <a:t>ймовірністю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таких </a:t>
            </a:r>
            <a:r>
              <a:rPr lang="ru-RU" dirty="0" err="1"/>
              <a:t>небажаних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, як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 і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причин, а </a:t>
            </a:r>
            <a:r>
              <a:rPr lang="ru-RU" dirty="0" err="1"/>
              <a:t>низький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 </a:t>
            </a:r>
            <a:r>
              <a:rPr lang="ru-RU" dirty="0" err="1"/>
              <a:t>зменшує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високих</a:t>
            </a:r>
            <a:r>
              <a:rPr lang="ru-RU" dirty="0"/>
              <a:t> </a:t>
            </a:r>
            <a:r>
              <a:rPr lang="ru-RU" dirty="0" err="1"/>
              <a:t>прибутків</a:t>
            </a:r>
            <a:r>
              <a:rPr lang="ru-RU" dirty="0"/>
              <a:t>. </a:t>
            </a:r>
            <a:r>
              <a:rPr lang="ru-RU" dirty="0" smtClean="0"/>
              <a:t>Тому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вибрати</a:t>
            </a:r>
            <a:r>
              <a:rPr lang="ru-RU" dirty="0"/>
              <a:t> </a:t>
            </a:r>
            <a:r>
              <a:rPr lang="ru-RU" dirty="0" err="1"/>
              <a:t>оптимальне</a:t>
            </a:r>
            <a:r>
              <a:rPr lang="ru-RU" dirty="0"/>
              <a:t>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 та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ділової</a:t>
            </a:r>
            <a:r>
              <a:rPr lang="ru-RU" dirty="0"/>
              <a:t> </a:t>
            </a:r>
            <a:r>
              <a:rPr lang="ru-RU" dirty="0" err="1" smtClean="0"/>
              <a:t>активності</a:t>
            </a:r>
            <a:r>
              <a:rPr lang="ru-RU" dirty="0" smtClean="0"/>
              <a:t>.</a:t>
            </a:r>
            <a:endParaRPr lang="uk-UA" dirty="0"/>
          </a:p>
          <a:p>
            <a:endParaRPr lang="uk-UA" dirty="0"/>
          </a:p>
        </p:txBody>
      </p:sp>
      <p:pic>
        <p:nvPicPr>
          <p:cNvPr id="7170" name="Picture 2" descr="ÐÐ°ÑÑÐ¸Ð½ÐºÐ¸ Ð¿Ð¾ Ð·Ð°Ð¿ÑÐ¾ÑÑ ÑÐµÐ·ÑÐ»ÑÑÐ°Ñ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9831" y="4941168"/>
            <a:ext cx="3328321" cy="1709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53971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42</TotalTime>
  <Words>195</Words>
  <Application>Microsoft Office PowerPoint</Application>
  <PresentationFormat>Экран (4:3)</PresentationFormat>
  <Paragraphs>56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Century Gothic</vt:lpstr>
      <vt:lpstr>Verdana</vt:lpstr>
      <vt:lpstr>Wingdings 2</vt:lpstr>
      <vt:lpstr>Яркая</vt:lpstr>
      <vt:lpstr>Сутність ризику як економічної категорії</vt:lpstr>
      <vt:lpstr>Поняття ризику та його основні причини</vt:lpstr>
      <vt:lpstr>Презентация PowerPoint</vt:lpstr>
      <vt:lpstr>Презентация PowerPoint</vt:lpstr>
      <vt:lpstr>Основні властивості ризику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Функції ризику</vt:lpstr>
      <vt:lpstr>Види ризиків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Сутність ризику як економічної категорії</dc:title>
  <dc:creator>Таня</dc:creator>
  <cp:lastModifiedBy>Пользователь Windows</cp:lastModifiedBy>
  <cp:revision>5</cp:revision>
  <dcterms:created xsi:type="dcterms:W3CDTF">2018-09-29T18:07:47Z</dcterms:created>
  <dcterms:modified xsi:type="dcterms:W3CDTF">2019-09-02T05:36:08Z</dcterms:modified>
</cp:coreProperties>
</file>