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53" r:id="rId3"/>
    <p:sldId id="352" r:id="rId4"/>
    <p:sldId id="354" r:id="rId5"/>
    <p:sldId id="355" r:id="rId6"/>
    <p:sldId id="356" r:id="rId7"/>
    <p:sldId id="357" r:id="rId8"/>
    <p:sldId id="358" r:id="rId9"/>
    <p:sldId id="359" r:id="rId10"/>
    <p:sldId id="360" r:id="rId11"/>
    <p:sldId id="321" r:id="rId12"/>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n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24" autoAdjust="0"/>
  </p:normalViewPr>
  <p:slideViewPr>
    <p:cSldViewPr>
      <p:cViewPr varScale="1">
        <p:scale>
          <a:sx n="76" d="100"/>
          <a:sy n="76" d="100"/>
        </p:scale>
        <p:origin x="451"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99510E9-440A-4D39-992B-F533FCDF695E}" type="datetimeFigureOut">
              <a:rPr lang="uk-UA"/>
              <a:pPr>
                <a:defRPr/>
              </a:pPr>
              <a:t>08.03.2024</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B56BE3EB-B43F-45F9-AC99-517BF61573CF}" type="slidenum">
              <a:rPr lang="uk-UA" altLang="uk-UA"/>
              <a:pPr/>
              <a:t>‹№›</a:t>
            </a:fld>
            <a:endParaRPr lang="uk-UA"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3ACF915-64BE-479C-BF59-4996C1473477}" type="datetimeFigureOut">
              <a:rPr lang="ru-RU"/>
              <a:pPr>
                <a:defRPr/>
              </a:pPr>
              <a:t>08.03.2024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7BB678F-2F64-48E1-B5B9-FC4CF6CC6584}" type="slidenum">
              <a:rPr lang="ru-RU" altLang="uk-UA"/>
              <a:pPr/>
              <a:t>‹№›</a:t>
            </a:fld>
            <a:endParaRPr lang="ru-RU" alt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8E3415-C268-4B77-BBC9-A666FC615E17}" type="datetimeFigureOut">
              <a:rPr lang="ru-RU"/>
              <a:pPr>
                <a:defRPr/>
              </a:pPr>
              <a:t>08.03.2024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BB6B399-8CCB-4BD3-B5B4-587A94A0933C}" type="slidenum">
              <a:rPr lang="ru-RU" altLang="uk-UA"/>
              <a:pPr/>
              <a:t>‹№›</a:t>
            </a:fld>
            <a:endParaRPr lang="ru-RU" alt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8E62D25-08C5-4E3D-95E7-A903FA933C37}" type="datetimeFigureOut">
              <a:rPr lang="ru-RU"/>
              <a:pPr>
                <a:defRPr/>
              </a:pPr>
              <a:t>08.03.2024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7EE6A20-FD62-422E-85E3-183D0DCDB3B1}" type="slidenum">
              <a:rPr lang="ru-RU" altLang="uk-UA"/>
              <a:pPr/>
              <a:t>‹№›</a:t>
            </a:fld>
            <a:endParaRPr lang="ru-RU" alt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4C6A702-3D32-4566-8106-CA9BF6C3C24F}" type="datetimeFigureOut">
              <a:rPr lang="ru-RU"/>
              <a:pPr>
                <a:defRPr/>
              </a:pPr>
              <a:t>08.03.2024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2D1CB6D-586A-48D1-BE57-A371A8AE3F7C}" type="slidenum">
              <a:rPr lang="ru-RU" altLang="uk-UA"/>
              <a:pPr/>
              <a:t>‹№›</a:t>
            </a:fld>
            <a:endParaRPr lang="ru-RU" alt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32AC94D-DE52-45BA-A8EA-19B23E463430}" type="datetimeFigureOut">
              <a:rPr lang="ru-RU"/>
              <a:pPr>
                <a:defRPr/>
              </a:pPr>
              <a:t>08.03.2024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5498DAF-1B89-4D3F-8CDB-6A1FAFEBE7E4}" type="slidenum">
              <a:rPr lang="ru-RU" altLang="uk-UA"/>
              <a:pPr/>
              <a:t>‹№›</a:t>
            </a:fld>
            <a:endParaRPr lang="ru-RU" alt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5F44562-EA22-4ECD-B5CB-98A7CB145D49}" type="datetimeFigureOut">
              <a:rPr lang="ru-RU"/>
              <a:pPr>
                <a:defRPr/>
              </a:pPr>
              <a:t>08.03.2024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7BD6CCF-E82A-41EB-8304-108AC2D3F740}" type="slidenum">
              <a:rPr lang="ru-RU" altLang="uk-UA"/>
              <a:pPr/>
              <a:t>‹№›</a:t>
            </a:fld>
            <a:endParaRPr lang="ru-RU" alt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AEA98FBC-B552-402B-9E28-3B8DECF3E468}" type="datetimeFigureOut">
              <a:rPr lang="ru-RU"/>
              <a:pPr>
                <a:defRPr/>
              </a:pPr>
              <a:t>08.03.2024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9F6F4753-3C2B-43AA-ABEF-FE9121C3B6CA}" type="slidenum">
              <a:rPr lang="ru-RU" altLang="uk-UA"/>
              <a:pPr/>
              <a:t>‹№›</a:t>
            </a:fld>
            <a:endParaRPr lang="ru-RU" alt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CDD7AC4D-C091-4599-9868-36861D3F667E}" type="datetimeFigureOut">
              <a:rPr lang="ru-RU"/>
              <a:pPr>
                <a:defRPr/>
              </a:pPr>
              <a:t>08.03.2024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C5E8D4AD-7F29-4FD4-BFDC-45A387ECEC0E}" type="slidenum">
              <a:rPr lang="ru-RU" altLang="uk-UA"/>
              <a:pPr/>
              <a:t>‹№›</a:t>
            </a:fld>
            <a:endParaRPr lang="ru-RU" alt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B0AD15-254A-48AF-B894-6CDFCC2A8C2E}" type="datetimeFigureOut">
              <a:rPr lang="ru-RU"/>
              <a:pPr>
                <a:defRPr/>
              </a:pPr>
              <a:t>08.03.2024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AE53CA3-4721-407F-B821-7665DB4CD287}" type="slidenum">
              <a:rPr lang="ru-RU" altLang="uk-UA"/>
              <a:pPr/>
              <a:t>‹№›</a:t>
            </a:fld>
            <a:endParaRPr lang="ru-RU" alt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FBCEE8-DB58-4BA6-B5FA-EEBED7F82F63}" type="datetimeFigureOut">
              <a:rPr lang="ru-RU"/>
              <a:pPr>
                <a:defRPr/>
              </a:pPr>
              <a:t>08.03.2024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1EA83CC5-FF44-4E32-9C41-42616AF1F363}" type="slidenum">
              <a:rPr lang="ru-RU" altLang="uk-UA"/>
              <a:pPr/>
              <a:t>‹№›</a:t>
            </a:fld>
            <a:endParaRPr lang="ru-RU" alt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78E6922-37CB-477B-A946-87CC24234384}" type="datetimeFigureOut">
              <a:rPr lang="ru-RU"/>
              <a:pPr>
                <a:defRPr/>
              </a:pPr>
              <a:t>08.03.2024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B127107-F32A-46D9-8347-A2D1645166F4}" type="slidenum">
              <a:rPr lang="ru-RU" altLang="uk-UA"/>
              <a:pPr/>
              <a:t>‹№›</a:t>
            </a:fld>
            <a:endParaRPr lang="ru-RU" alt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2ECBE7-75E0-410A-8AB8-36B7CE4D508A}" type="datetimeFigureOut">
              <a:rPr lang="ru-RU"/>
              <a:pPr>
                <a:defRPr/>
              </a:pPr>
              <a:t>08.03.2024</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1A1288E-79EC-433F-927F-6A6CB80EFC86}" type="slidenum">
              <a:rPr lang="ru-RU" altLang="uk-UA"/>
              <a:pPr/>
              <a:t>‹№›</a:t>
            </a:fld>
            <a:endParaRPr lang="ru-RU" alt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p:cNvSpPr>
            <a:spLocks noGrp="1"/>
          </p:cNvSpPr>
          <p:nvPr>
            <p:ph type="ctrTitle"/>
          </p:nvPr>
        </p:nvSpPr>
        <p:spPr>
          <a:xfrm>
            <a:off x="1166778" y="1142984"/>
            <a:ext cx="9423358" cy="2301976"/>
          </a:xfrm>
        </p:spPr>
        <p:txBody>
          <a:bodyPr rtlCol="0">
            <a:noAutofit/>
          </a:bodyPr>
          <a:lstStyle/>
          <a:p>
            <a:pPr eaLnBrk="1" fontAlgn="auto" hangingPunct="1">
              <a:spcAft>
                <a:spcPts val="0"/>
              </a:spcAft>
              <a:defRPr/>
            </a:pP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Соціологія девіантної та </a:t>
            </a:r>
            <a:r>
              <a:rPr lang="uk-UA" sz="2000" b="1" dirty="0" err="1">
                <a:ln w="9000" cmpd="sng">
                  <a:solidFill>
                    <a:schemeClr val="accent4">
                      <a:shade val="50000"/>
                      <a:satMod val="120000"/>
                    </a:schemeClr>
                  </a:solidFill>
                  <a:prstDash val="solid"/>
                </a:ln>
                <a:latin typeface="George" panose="02000500000000000000" pitchFamily="50" charset="0"/>
                <a:cs typeface="Times New Roman" pitchFamily="18" charset="0"/>
              </a:rPr>
              <a:t>делінквентної</a:t>
            </a: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 поведінки</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b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t>Етологія й теорія пояснення агресії та девіантної поведінки </a:t>
            </a:r>
            <a:b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b="1" dirty="0">
                <a:ln w="9000" cmpd="sng">
                  <a:solidFill>
                    <a:schemeClr val="accent4">
                      <a:shade val="50000"/>
                      <a:satMod val="120000"/>
                    </a:schemeClr>
                  </a:solidFill>
                  <a:prstDash val="solid"/>
                </a:ln>
                <a:latin typeface="George" panose="02000500000000000000" pitchFamily="50" charset="0"/>
                <a:cs typeface="Times New Roman" pitchFamily="18" charset="0"/>
              </a:rPr>
              <a:t>Конрада Лоренца</a:t>
            </a: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3076" name="Прямокутник 7"/>
          <p:cNvSpPr>
            <a:spLocks noChangeArrowheads="1"/>
          </p:cNvSpPr>
          <p:nvPr/>
        </p:nvSpPr>
        <p:spPr bwMode="auto">
          <a:xfrm>
            <a:off x="407988" y="4868863"/>
            <a:ext cx="8215312" cy="1338828"/>
          </a:xfrm>
          <a:prstGeom prst="rect">
            <a:avLst/>
          </a:prstGeom>
          <a:noFill/>
          <a:ln w="9525">
            <a:noFill/>
            <a:miter lim="800000"/>
            <a:headEnd/>
            <a:tailEnd/>
          </a:ln>
        </p:spPr>
        <p:txBody>
          <a:bodyPr>
            <a:spAutoFit/>
          </a:bodyPr>
          <a:lstStyle/>
          <a:p>
            <a:pPr eaLnBrk="1" hangingPunct="1"/>
            <a:r>
              <a:rPr lang="uk-UA" altLang="uk-UA" b="1" dirty="0">
                <a:latin typeface="George" pitchFamily="50" charset="0"/>
                <a:cs typeface="Times New Roman" pitchFamily="18" charset="0"/>
              </a:rPr>
              <a:t>Заняття підготовлене</a:t>
            </a:r>
          </a:p>
          <a:p>
            <a:pPr eaLnBrk="1" hangingPunct="1"/>
            <a:r>
              <a:rPr lang="uk-UA" altLang="uk-UA" b="1" dirty="0">
                <a:latin typeface="George" pitchFamily="50" charset="0"/>
                <a:cs typeface="Times New Roman" pitchFamily="18" charset="0"/>
              </a:rPr>
              <a:t>кандидатом соціологічних наук,  доцентом кафедри соціології ЗНУ, членом Соціологічної асоціації України</a:t>
            </a:r>
          </a:p>
          <a:p>
            <a:pPr eaLnBrk="1" hangingPunct="1">
              <a:lnSpc>
                <a:spcPct val="150000"/>
              </a:lnSpc>
            </a:pPr>
            <a:r>
              <a:rPr lang="uk-UA" altLang="uk-UA" b="1" dirty="0">
                <a:latin typeface="George" pitchFamily="50" charset="0"/>
                <a:cs typeface="Times New Roman" pitchFamily="18" charset="0"/>
              </a:rPr>
              <a:t>КУЛИК МАРІЯ АНАТОЛІЇВНА</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328936" y="-1611560"/>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631504" y="44624"/>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6. церемонії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миротворення</a:t>
            </a:r>
            <a:br>
              <a:rPr lang="en-US"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журавлі мають спеціальні</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церемоніальні танці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миротворення</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В цьому танці вони показують свої найбільш вразливі місця (шию) аби продемонструвати довіру.</a:t>
            </a:r>
            <a:b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Демонстрація своїх слабкостей  дозволяє знизити конкуренцію серед людей.</a:t>
            </a:r>
            <a:b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endParaRPr lang="ru-RU" sz="2000" b="1" dirty="0">
              <a:ln w="9000" cmpd="sng">
                <a:solidFill>
                  <a:schemeClr val="accent4">
                    <a:shade val="50000"/>
                    <a:satMod val="120000"/>
                  </a:schemeClr>
                </a:solidFill>
                <a:prstDash val="solid"/>
              </a:ln>
              <a:solidFill>
                <a:schemeClr val="tx2"/>
              </a:solidFill>
              <a:cs typeface="Times New Roman" pitchFamily="18" charset="0"/>
            </a:endParaRPr>
          </a:p>
        </p:txBody>
      </p:sp>
      <p:pic>
        <p:nvPicPr>
          <p:cNvPr id="1074" name="Picture 50" descr="Cranes dancing">
            <a:extLst>
              <a:ext uri="{FF2B5EF4-FFF2-40B4-BE49-F238E27FC236}">
                <a16:creationId xmlns:a16="http://schemas.microsoft.com/office/drawing/2014/main" id="{90DF1A54-70C6-7427-3DD2-1409FB227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20" y="2996952"/>
            <a:ext cx="7469088" cy="339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70032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66910" y="265974"/>
            <a:ext cx="7858180" cy="1357322"/>
          </a:xfrm>
        </p:spPr>
        <p:txBody>
          <a:bodyPr rtlCol="0">
            <a:noAutofit/>
          </a:bodyPr>
          <a:lstStyle/>
          <a:p>
            <a:pPr eaLnBrk="1" fontAlgn="auto" hangingPunct="1">
              <a:spcAft>
                <a:spcPts val="0"/>
              </a:spcAft>
              <a:defRPr/>
            </a:pPr>
            <a: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t>ДЯКУЮ ЗА УВАГУ!</a:t>
            </a:r>
            <a:br>
              <a:rPr lang="uk-UA"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rPr>
            </a:br>
            <a:endParaRPr lang="ru-RU" sz="2800" b="1" dirty="0">
              <a:ln w="9000" cmpd="sng">
                <a:solidFill>
                  <a:schemeClr val="accent4">
                    <a:shade val="50000"/>
                    <a:satMod val="120000"/>
                  </a:schemeClr>
                </a:solidFill>
                <a:prstDash val="solid"/>
              </a:ln>
              <a:solidFill>
                <a:srgbClr val="3C2E43"/>
              </a:solidFill>
              <a:latin typeface="George" panose="02000500000000000000" pitchFamily="50" charset="0"/>
              <a:cs typeface="Times New Roman" pitchFamily="18" charset="0"/>
            </a:endParaRPr>
          </a:p>
        </p:txBody>
      </p:sp>
      <p:pic>
        <p:nvPicPr>
          <p:cNvPr id="16387" name="Picture 2" descr="http://qrcoder.ru/code/?https%3A%2F%2Ftaplink.cc%2Ffsu_znu&amp;10&amp;0"/>
          <p:cNvPicPr>
            <a:picLocks noChangeAspect="1" noChangeArrowheads="1"/>
          </p:cNvPicPr>
          <p:nvPr/>
        </p:nvPicPr>
        <p:blipFill>
          <a:blip r:embed="rId2"/>
          <a:srcRect/>
          <a:stretch>
            <a:fillRect/>
          </a:stretch>
        </p:blipFill>
        <p:spPr bwMode="auto">
          <a:xfrm>
            <a:off x="7608888" y="1628775"/>
            <a:ext cx="3143250" cy="3143250"/>
          </a:xfrm>
          <a:prstGeom prst="rect">
            <a:avLst/>
          </a:prstGeom>
          <a:noFill/>
          <a:ln w="9525">
            <a:noFill/>
            <a:miter lim="800000"/>
            <a:headEnd/>
            <a:tailEnd/>
          </a:ln>
        </p:spPr>
      </p:pic>
      <p:pic>
        <p:nvPicPr>
          <p:cNvPr id="16388" name="Picture 8"/>
          <p:cNvPicPr>
            <a:picLocks noChangeAspect="1"/>
          </p:cNvPicPr>
          <p:nvPr/>
        </p:nvPicPr>
        <p:blipFill>
          <a:blip r:embed="rId3"/>
          <a:srcRect/>
          <a:stretch>
            <a:fillRect/>
          </a:stretch>
        </p:blipFill>
        <p:spPr bwMode="auto">
          <a:xfrm>
            <a:off x="508000" y="1624013"/>
            <a:ext cx="5911850" cy="4178300"/>
          </a:xfrm>
          <a:prstGeom prst="rect">
            <a:avLst/>
          </a:prstGeom>
          <a:noFill/>
          <a:ln w="9525">
            <a:noFill/>
            <a:miter lim="800000"/>
            <a:headEnd/>
            <a:tailEnd/>
          </a:ln>
        </p:spPr>
      </p:pic>
      <p:pic>
        <p:nvPicPr>
          <p:cNvPr id="16389" name="Picture 2"/>
          <p:cNvPicPr>
            <a:picLocks noChangeAspect="1"/>
          </p:cNvPicPr>
          <p:nvPr/>
        </p:nvPicPr>
        <p:blipFill>
          <a:blip r:embed="rId4"/>
          <a:srcRect/>
          <a:stretch>
            <a:fillRect/>
          </a:stretch>
        </p:blipFill>
        <p:spPr bwMode="auto">
          <a:xfrm>
            <a:off x="9639300" y="4538663"/>
            <a:ext cx="615950" cy="615950"/>
          </a:xfrm>
          <a:prstGeom prst="rect">
            <a:avLst/>
          </a:prstGeom>
          <a:noFill/>
          <a:ln w="9525">
            <a:noFill/>
            <a:miter lim="800000"/>
            <a:headEnd/>
            <a:tailEnd/>
          </a:ln>
        </p:spPr>
      </p:pic>
      <p:pic>
        <p:nvPicPr>
          <p:cNvPr id="16390" name="Picture 4"/>
          <p:cNvPicPr>
            <a:picLocks noChangeAspect="1"/>
          </p:cNvPicPr>
          <p:nvPr/>
        </p:nvPicPr>
        <p:blipFill>
          <a:blip r:embed="rId5"/>
          <a:srcRect/>
          <a:stretch>
            <a:fillRect/>
          </a:stretch>
        </p:blipFill>
        <p:spPr bwMode="auto">
          <a:xfrm>
            <a:off x="8864600" y="4562475"/>
            <a:ext cx="592138" cy="592138"/>
          </a:xfrm>
          <a:prstGeom prst="rect">
            <a:avLst/>
          </a:prstGeom>
          <a:noFill/>
          <a:ln w="9525">
            <a:noFill/>
            <a:miter lim="800000"/>
            <a:headEnd/>
            <a:tailEnd/>
          </a:ln>
        </p:spPr>
      </p:pic>
      <p:pic>
        <p:nvPicPr>
          <p:cNvPr id="16391" name="Picture 9"/>
          <p:cNvPicPr>
            <a:picLocks noChangeAspect="1"/>
          </p:cNvPicPr>
          <p:nvPr/>
        </p:nvPicPr>
        <p:blipFill>
          <a:blip r:embed="rId6" cstate="print"/>
          <a:srcRect/>
          <a:stretch>
            <a:fillRect/>
          </a:stretch>
        </p:blipFill>
        <p:spPr bwMode="auto">
          <a:xfrm>
            <a:off x="8085138" y="4549775"/>
            <a:ext cx="596900" cy="596900"/>
          </a:xfrm>
          <a:prstGeom prst="rect">
            <a:avLst/>
          </a:prstGeom>
          <a:noFill/>
          <a:ln w="9525">
            <a:noFill/>
            <a:miter lim="800000"/>
            <a:headEnd/>
            <a:tailEnd/>
          </a:ln>
        </p:spPr>
      </p:pic>
      <p:sp>
        <p:nvSpPr>
          <p:cNvPr id="16392" name="Заголовок 1"/>
          <p:cNvSpPr txBox="1">
            <a:spLocks/>
          </p:cNvSpPr>
          <p:nvPr/>
        </p:nvSpPr>
        <p:spPr bwMode="auto">
          <a:xfrm>
            <a:off x="7434263" y="5154613"/>
            <a:ext cx="3452812" cy="666750"/>
          </a:xfrm>
          <a:prstGeom prst="rect">
            <a:avLst/>
          </a:prstGeom>
          <a:noFill/>
          <a:ln w="9525">
            <a:noFill/>
            <a:miter lim="800000"/>
            <a:headEnd/>
            <a:tailEnd/>
          </a:ln>
        </p:spPr>
        <p:txBody>
          <a:bodyPr anchor="ctr"/>
          <a:lstStyle/>
          <a:p>
            <a:pPr algn="ctr" eaLnBrk="1" hangingPunct="1"/>
            <a:r>
              <a:rPr lang="en-US" altLang="uk-UA" sz="2800" b="1">
                <a:latin typeface="George" pitchFamily="50" charset="0"/>
                <a:cs typeface="Times New Roman" pitchFamily="18" charset="0"/>
              </a:rPr>
              <a:t>@fsu_znu</a:t>
            </a:r>
            <a:endParaRPr lang="ru-RU" altLang="uk-UA" sz="2800" b="1">
              <a:latin typeface="George" pitchFamily="50" charset="0"/>
              <a:cs typeface="Times New Roman" pitchFamily="18" charset="0"/>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8E47C-F366-5164-E5A7-2DA6902FEF0A}"/>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44881BD1-60C4-277C-1DEA-FA6D95F5CC32}"/>
              </a:ext>
            </a:extLst>
          </p:cNvPr>
          <p:cNvPicPr>
            <a:picLocks noChangeAspect="1"/>
          </p:cNvPicPr>
          <p:nvPr/>
        </p:nvPicPr>
        <p:blipFill>
          <a:blip r:embed="rId2"/>
          <a:srcRect/>
          <a:stretch>
            <a:fillRect/>
          </a:stretch>
        </p:blipFill>
        <p:spPr bwMode="auto">
          <a:xfrm>
            <a:off x="-3162300" y="-5356225"/>
            <a:ext cx="20635913" cy="14590713"/>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70C1D481-C532-89D7-0B17-E5D489A9255E}"/>
              </a:ext>
            </a:extLst>
          </p:cNvPr>
          <p:cNvSpPr>
            <a:spLocks noGrp="1"/>
          </p:cNvSpPr>
          <p:nvPr>
            <p:ph type="ctrTitle"/>
          </p:nvPr>
        </p:nvSpPr>
        <p:spPr>
          <a:xfrm>
            <a:off x="1703512" y="404664"/>
            <a:ext cx="3448358" cy="2301976"/>
          </a:xfrm>
        </p:spPr>
        <p:txBody>
          <a:bodyPr rtlCol="0">
            <a:noAutofit/>
          </a:bodyPr>
          <a:lstStyle/>
          <a:p>
            <a:pPr algn="l" eaLnBrk="1" fontAlgn="auto" hangingPunct="1">
              <a:spcAft>
                <a:spcPts val="0"/>
              </a:spcAft>
              <a:defRPr/>
            </a:pPr>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Етологія </a:t>
            </a: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 наука, що вивчає поведінку </a:t>
            </a:r>
            <a:r>
              <a:rPr lang="uk-UA" sz="2000" b="1">
                <a:ln w="9000" cmpd="sng">
                  <a:solidFill>
                    <a:schemeClr val="accent4">
                      <a:shade val="50000"/>
                      <a:satMod val="120000"/>
                    </a:schemeClr>
                  </a:solidFill>
                  <a:prstDash val="solid"/>
                </a:ln>
                <a:latin typeface="George" panose="02000500000000000000" pitchFamily="50" charset="0"/>
                <a:cs typeface="Times New Roman" pitchFamily="18" charset="0"/>
              </a:rPr>
              <a:t>тварин.</a:t>
            </a:r>
            <a:br>
              <a:rPr lang="uk-UA" sz="2000" b="1">
                <a:ln w="9000" cmpd="sng">
                  <a:solidFill>
                    <a:schemeClr val="accent4">
                      <a:shade val="50000"/>
                      <a:satMod val="120000"/>
                    </a:schemeClr>
                  </a:solidFill>
                  <a:prstDash val="solid"/>
                </a:ln>
                <a:latin typeface="George" panose="02000500000000000000" pitchFamily="50" charset="0"/>
                <a:cs typeface="Times New Roman" pitchFamily="18" charset="0"/>
              </a:rPr>
            </a:b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«Інстинкти дозволяють ефективно видам зберігати свою популяцію»</a:t>
            </a:r>
            <a:endParaRPr lang="ru-RU" b="1" dirty="0">
              <a:ln w="9000" cmpd="sng">
                <a:solidFill>
                  <a:schemeClr val="accent4">
                    <a:shade val="50000"/>
                    <a:satMod val="120000"/>
                  </a:schemeClr>
                </a:solidFill>
                <a:prstDash val="solid"/>
              </a:ln>
              <a:latin typeface="George" panose="02000500000000000000" pitchFamily="50" charset="0"/>
              <a:cs typeface="Times New Roman" pitchFamily="18" charset="0"/>
            </a:endParaRPr>
          </a:p>
        </p:txBody>
      </p:sp>
      <p:sp>
        <p:nvSpPr>
          <p:cNvPr id="5" name="Заголовок 1">
            <a:extLst>
              <a:ext uri="{FF2B5EF4-FFF2-40B4-BE49-F238E27FC236}">
                <a16:creationId xmlns:a16="http://schemas.microsoft.com/office/drawing/2014/main" id="{00DBCD16-023B-7B26-F5C5-596061338E83}"/>
              </a:ext>
            </a:extLst>
          </p:cNvPr>
          <p:cNvSpPr txBox="1">
            <a:spLocks/>
          </p:cNvSpPr>
          <p:nvPr/>
        </p:nvSpPr>
        <p:spPr bwMode="auto">
          <a:xfrm>
            <a:off x="6312024" y="3645024"/>
            <a:ext cx="4189924" cy="230197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Конрад Лоренц</a:t>
            </a:r>
          </a:p>
          <a:p>
            <a:pPr algn="l" eaLnBrk="1" fontAlgn="auto" hangingPunct="1">
              <a:spcAft>
                <a:spcPts val="0"/>
              </a:spcAft>
              <a:defRPr/>
            </a:pPr>
            <a:r>
              <a:rPr lang="de-DE"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Konrad Lorenz</a:t>
            </a:r>
            <a:r>
              <a:rPr lang="uk-UA" sz="2000" b="1" dirty="0">
                <a:ln w="9000" cmpd="sng">
                  <a:solidFill>
                    <a:schemeClr val="accent4">
                      <a:shade val="50000"/>
                      <a:satMod val="120000"/>
                    </a:schemeClr>
                  </a:solidFill>
                  <a:prstDash val="solid"/>
                </a:ln>
                <a:solidFill>
                  <a:schemeClr val="accent2"/>
                </a:solidFill>
                <a:cs typeface="Times New Roman" pitchFamily="18" charset="0"/>
              </a:rPr>
              <a:t> </a:t>
            </a:r>
          </a:p>
          <a:p>
            <a:pPr algn="l" eaLnBrk="1" fontAlgn="auto" hangingPunct="1">
              <a:spcAft>
                <a:spcPts val="0"/>
              </a:spcAft>
              <a:defRPr/>
            </a:pP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(1903-1989) </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 австрійський </a:t>
            </a:r>
            <a:r>
              <a:rPr lang="uk-UA" sz="2000" b="1" dirty="0">
                <a:ln w="9000" cmpd="sng">
                  <a:solidFill>
                    <a:schemeClr val="accent4">
                      <a:shade val="50000"/>
                      <a:satMod val="120000"/>
                    </a:schemeClr>
                  </a:solidFill>
                  <a:prstDash val="solid"/>
                </a:ln>
                <a:cs typeface="Times New Roman" pitchFamily="18" charset="0"/>
              </a:rPr>
              <a:t>зоолог, </a:t>
            </a:r>
            <a:r>
              <a:rPr lang="uk-UA" sz="2000" b="1" dirty="0" err="1">
                <a:ln w="9000" cmpd="sng">
                  <a:solidFill>
                    <a:schemeClr val="accent4">
                      <a:shade val="50000"/>
                      <a:satMod val="120000"/>
                    </a:schemeClr>
                  </a:solidFill>
                  <a:prstDash val="solid"/>
                </a:ln>
                <a:cs typeface="Times New Roman" pitchFamily="18" charset="0"/>
              </a:rPr>
              <a:t>лавреат</a:t>
            </a:r>
            <a:r>
              <a:rPr lang="uk-UA" sz="2000" b="1" dirty="0">
                <a:ln w="9000" cmpd="sng">
                  <a:solidFill>
                    <a:schemeClr val="accent4">
                      <a:shade val="50000"/>
                      <a:satMod val="120000"/>
                    </a:schemeClr>
                  </a:solidFill>
                  <a:prstDash val="solid"/>
                </a:ln>
                <a:cs typeface="Times New Roman" pitchFamily="18" charset="0"/>
              </a:rPr>
              <a:t> Нобелівської премії з фізіології / медицини 1973 року. </a:t>
            </a:r>
          </a:p>
          <a:p>
            <a:pPr algn="l" eaLnBrk="1" fontAlgn="auto" hangingPunct="1">
              <a:spcAft>
                <a:spcPts val="0"/>
              </a:spcAft>
              <a:defRPr/>
            </a:pPr>
            <a:r>
              <a:rPr lang="uk-UA" sz="2000" b="1" dirty="0">
                <a:ln w="9000" cmpd="sng">
                  <a:solidFill>
                    <a:schemeClr val="accent4">
                      <a:shade val="50000"/>
                      <a:satMod val="120000"/>
                    </a:schemeClr>
                  </a:solidFill>
                  <a:prstDash val="solid"/>
                </a:ln>
                <a:cs typeface="Times New Roman" pitchFamily="18" charset="0"/>
              </a:rPr>
              <a:t>Один з основоположників етології.</a:t>
            </a:r>
            <a:endParaRPr lang="ru-RU" sz="2000" b="1" dirty="0">
              <a:ln w="9000" cmpd="sng">
                <a:solidFill>
                  <a:schemeClr val="accent4">
                    <a:shade val="50000"/>
                    <a:satMod val="120000"/>
                  </a:schemeClr>
                </a:solidFill>
                <a:prstDash val="solid"/>
              </a:ln>
              <a:cs typeface="Times New Roman" pitchFamily="18" charset="0"/>
            </a:endParaRPr>
          </a:p>
        </p:txBody>
      </p:sp>
      <p:pic>
        <p:nvPicPr>
          <p:cNvPr id="3" name="Picture 2">
            <a:extLst>
              <a:ext uri="{FF2B5EF4-FFF2-40B4-BE49-F238E27FC236}">
                <a16:creationId xmlns:a16="http://schemas.microsoft.com/office/drawing/2014/main" id="{7E6EF08B-2C52-9648-8010-6E12C470F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9760" y="188640"/>
            <a:ext cx="3515597" cy="44689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 Aggression - (harvest Book, Hb 291) By Konrad Lorenz (paperback) : Target">
            <a:extLst>
              <a:ext uri="{FF2B5EF4-FFF2-40B4-BE49-F238E27FC236}">
                <a16:creationId xmlns:a16="http://schemas.microsoft.com/office/drawing/2014/main" id="{D004EC77-189E-5C86-A0EF-2A4D40202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2590986"/>
            <a:ext cx="3044180" cy="30441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hind The Mirror - (helen And Kurt Wolff Books) By Konrad Lorenz  (paperback) : Target">
            <a:extLst>
              <a:ext uri="{FF2B5EF4-FFF2-40B4-BE49-F238E27FC236}">
                <a16:creationId xmlns:a16="http://schemas.microsoft.com/office/drawing/2014/main" id="{76694B0A-BD71-7628-38D1-9F853A18D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520" y="2564960"/>
            <a:ext cx="3044180" cy="30441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E7204D2-68DD-B874-EEB5-DB4C7F72A7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871" y="188640"/>
            <a:ext cx="2192521" cy="215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72147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3162300" y="-1252951"/>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166778" y="1142984"/>
            <a:ext cx="8673638" cy="156593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Конрад Лоренц отримав визнання за дослідження імпринтингу та агресії у тварин.</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Імпринтинг</a:t>
            </a: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 - </a:t>
            </a:r>
            <a:r>
              <a:rPr lang="uk-UA" sz="1000" b="0" i="0" dirty="0">
                <a:solidFill>
                  <a:srgbClr val="202122"/>
                </a:solidFill>
                <a:effectLst/>
                <a:latin typeface="Arial" panose="020B0604020202020204" pitchFamily="34" charset="0"/>
              </a:rPr>
              <a:t> (</a:t>
            </a:r>
            <a:r>
              <a:rPr lang="uk-UA" sz="2000" b="1" dirty="0">
                <a:ln w="9000" cmpd="sng">
                  <a:solidFill>
                    <a:schemeClr val="accent4">
                      <a:shade val="50000"/>
                      <a:satMod val="120000"/>
                    </a:schemeClr>
                  </a:solidFill>
                  <a:prstDash val="solid"/>
                </a:ln>
                <a:cs typeface="Times New Roman" pitchFamily="18" charset="0"/>
              </a:rPr>
              <a:t>англ. </a:t>
            </a:r>
            <a: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t>imprinting, </a:t>
            </a:r>
            <a:r>
              <a:rPr lang="uk-UA" sz="2000" b="1" dirty="0">
                <a:ln w="9000" cmpd="sng">
                  <a:solidFill>
                    <a:schemeClr val="accent4">
                      <a:shade val="50000"/>
                      <a:satMod val="120000"/>
                    </a:schemeClr>
                  </a:solidFill>
                  <a:prstDash val="solid"/>
                </a:ln>
                <a:cs typeface="Times New Roman" pitchFamily="18" charset="0"/>
              </a:rPr>
              <a:t>від </a:t>
            </a:r>
            <a: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t>imprint — </a:t>
            </a:r>
            <a:r>
              <a:rPr lang="uk-UA" sz="2000" b="1" dirty="0">
                <a:ln w="9000" cmpd="sng">
                  <a:solidFill>
                    <a:schemeClr val="accent4">
                      <a:shade val="50000"/>
                      <a:satMod val="120000"/>
                    </a:schemeClr>
                  </a:solidFill>
                  <a:prstDash val="solid"/>
                </a:ln>
                <a:cs typeface="Times New Roman" pitchFamily="18" charset="0"/>
              </a:rPr>
              <a:t>залишати слід, фіксувати, </a:t>
            </a:r>
            <a:r>
              <a:rPr lang="uk-UA" sz="2000" b="1" dirty="0" err="1">
                <a:ln w="9000" cmpd="sng">
                  <a:solidFill>
                    <a:schemeClr val="accent4">
                      <a:shade val="50000"/>
                      <a:satMod val="120000"/>
                    </a:schemeClr>
                  </a:solidFill>
                  <a:prstDash val="solid"/>
                </a:ln>
                <a:cs typeface="Times New Roman" pitchFamily="18" charset="0"/>
              </a:rPr>
              <a:t>відкарбовувати</a:t>
            </a:r>
            <a:r>
              <a:rPr lang="uk-UA" sz="2000" b="1" dirty="0">
                <a:ln w="9000" cmpd="sng">
                  <a:solidFill>
                    <a:schemeClr val="accent4">
                      <a:shade val="50000"/>
                      <a:satMod val="120000"/>
                    </a:schemeClr>
                  </a:solidFill>
                  <a:prstDash val="solid"/>
                </a:ln>
                <a:cs typeface="Times New Roman" pitchFamily="18" charset="0"/>
              </a:rPr>
              <a:t>) в етології та психології, специфічна форма навчання; фіксація в пам'яті ознак об'єктів при формуванні або корекції вроджених поведінкових актів.</a:t>
            </a:r>
            <a:endParaRPr lang="ru-RU" sz="2000" b="1" dirty="0">
              <a:ln w="9000" cmpd="sng">
                <a:solidFill>
                  <a:schemeClr val="accent4">
                    <a:shade val="50000"/>
                    <a:satMod val="120000"/>
                  </a:schemeClr>
                </a:solidFill>
                <a:prstDash val="solid"/>
              </a:ln>
              <a:cs typeface="Times New Roman" pitchFamily="18" charset="0"/>
            </a:endParaRPr>
          </a:p>
        </p:txBody>
      </p:sp>
      <p:sp>
        <p:nvSpPr>
          <p:cNvPr id="7" name="Заголовок 1">
            <a:extLst>
              <a:ext uri="{FF2B5EF4-FFF2-40B4-BE49-F238E27FC236}">
                <a16:creationId xmlns:a16="http://schemas.microsoft.com/office/drawing/2014/main" id="{5EE42631-CF33-4EDB-67DB-1F8CEEBFE29B}"/>
              </a:ext>
            </a:extLst>
          </p:cNvPr>
          <p:cNvSpPr txBox="1">
            <a:spLocks/>
          </p:cNvSpPr>
          <p:nvPr/>
        </p:nvSpPr>
        <p:spPr bwMode="auto">
          <a:xfrm>
            <a:off x="1166778" y="3638668"/>
            <a:ext cx="8673638" cy="156593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endParaRPr lang="ru-RU" sz="2000" b="1" dirty="0">
              <a:ln w="9000" cmpd="sng">
                <a:solidFill>
                  <a:schemeClr val="accent4">
                    <a:shade val="50000"/>
                    <a:satMod val="120000"/>
                  </a:schemeClr>
                </a:solidFill>
                <a:prstDash val="solid"/>
              </a:ln>
              <a:cs typeface="Times New Roman" pitchFamily="18" charset="0"/>
            </a:endParaRPr>
          </a:p>
        </p:txBody>
      </p:sp>
      <p:pic>
        <p:nvPicPr>
          <p:cNvPr id="1036" name="Picture 12" descr="Konrad Lorenz and imprinted geese | Back Yard Biology">
            <a:extLst>
              <a:ext uri="{FF2B5EF4-FFF2-40B4-BE49-F238E27FC236}">
                <a16:creationId xmlns:a16="http://schemas.microsoft.com/office/drawing/2014/main" id="{926E6BA1-7433-FEFC-BDE5-883B51E4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33" y="3346453"/>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indows of opportunity: How Konrad Lorenz's Nobel winning work can be  applied to advertising | WARC">
            <a:extLst>
              <a:ext uri="{FF2B5EF4-FFF2-40B4-BE49-F238E27FC236}">
                <a16:creationId xmlns:a16="http://schemas.microsoft.com/office/drawing/2014/main" id="{9A0B8064-4CA2-EF6D-5EE5-5858B7825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800" y="3346453"/>
            <a:ext cx="3227946"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onrad Lorenz: biografía y teoría del padre de la etología">
            <a:extLst>
              <a:ext uri="{FF2B5EF4-FFF2-40B4-BE49-F238E27FC236}">
                <a16:creationId xmlns:a16="http://schemas.microsoft.com/office/drawing/2014/main" id="{7C73FB3C-12A7-0895-6C2C-8A7DFFC5A0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8805" y="3336246"/>
            <a:ext cx="4134817" cy="217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219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472952" y="-1323528"/>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166778" y="1124744"/>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1. турнірні бої</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2. гендерні особливості вивільнення агресії</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3. прояви особливо жорстокої агресії</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4. агресія через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ритуалізацію</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5. агресія в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стаях</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або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моббінг</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6. церемонії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миротворення</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endParaRPr lang="ru-RU" sz="2000" b="1" dirty="0">
              <a:ln w="9000" cmpd="sng">
                <a:solidFill>
                  <a:schemeClr val="accent4">
                    <a:shade val="50000"/>
                    <a:satMod val="120000"/>
                  </a:schemeClr>
                </a:solidFill>
                <a:prstDash val="solid"/>
              </a:ln>
              <a:cs typeface="Times New Roman" pitchFamily="18" charset="0"/>
            </a:endParaRPr>
          </a:p>
        </p:txBody>
      </p:sp>
      <p:sp>
        <p:nvSpPr>
          <p:cNvPr id="7" name="Заголовок 1">
            <a:extLst>
              <a:ext uri="{FF2B5EF4-FFF2-40B4-BE49-F238E27FC236}">
                <a16:creationId xmlns:a16="http://schemas.microsoft.com/office/drawing/2014/main" id="{5EE42631-CF33-4EDB-67DB-1F8CEEBFE29B}"/>
              </a:ext>
            </a:extLst>
          </p:cNvPr>
          <p:cNvSpPr txBox="1">
            <a:spLocks/>
          </p:cNvSpPr>
          <p:nvPr/>
        </p:nvSpPr>
        <p:spPr bwMode="auto">
          <a:xfrm>
            <a:off x="1166778" y="3638668"/>
            <a:ext cx="8673638" cy="156593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endParaRPr lang="ru-RU" sz="2000" b="1" dirty="0">
              <a:ln w="9000" cmpd="sng">
                <a:solidFill>
                  <a:schemeClr val="accent4">
                    <a:shade val="50000"/>
                    <a:satMod val="120000"/>
                  </a:schemeClr>
                </a:solidFill>
                <a:prstDash val="solid"/>
              </a:ln>
              <a:cs typeface="Times New Roman" pitchFamily="18" charset="0"/>
            </a:endParaRPr>
          </a:p>
        </p:txBody>
      </p:sp>
      <p:pic>
        <p:nvPicPr>
          <p:cNvPr id="3" name="Picture 6" descr="On Aggression - (harvest Book, Hb 291) By Konrad Lorenz (paperback) : Target">
            <a:extLst>
              <a:ext uri="{FF2B5EF4-FFF2-40B4-BE49-F238E27FC236}">
                <a16:creationId xmlns:a16="http://schemas.microsoft.com/office/drawing/2014/main" id="{DB517E72-D7BF-74D9-1A0B-4351E607A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2659742"/>
            <a:ext cx="3044180" cy="304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1556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328936" y="-1611560"/>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631504" y="188640"/>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1. ТУРНІРНІ БОЇ</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«порядок биття», є інстинктивним у тварин і особливо у ссавців</a:t>
            </a:r>
            <a:b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Наявність інтервального бою у представників одного виду дозволяє вивільнити агресію, але не </a:t>
            </a:r>
            <a:r>
              <a:rPr lang="uk-UA" sz="2000" b="1" dirty="0" err="1">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ескалувати</a:t>
            </a:r>
            <a: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 її та убезпечити тварин від важких травм.</a:t>
            </a:r>
            <a:b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br>
            <a:endParaRPr lang="ru-RU" sz="2000" b="1" dirty="0">
              <a:ln w="9000" cmpd="sng">
                <a:solidFill>
                  <a:schemeClr val="accent4">
                    <a:shade val="50000"/>
                    <a:satMod val="120000"/>
                  </a:schemeClr>
                </a:solidFill>
                <a:prstDash val="solid"/>
              </a:ln>
              <a:solidFill>
                <a:schemeClr val="tx2">
                  <a:lumMod val="75000"/>
                </a:schemeClr>
              </a:solidFill>
              <a:cs typeface="Times New Roman" pitchFamily="18" charset="0"/>
            </a:endParaRPr>
          </a:p>
        </p:txBody>
      </p:sp>
      <p:pic>
        <p:nvPicPr>
          <p:cNvPr id="1044" name="Picture 20" descr="Knights, Medieval tournament, Dukes of Brittany and Bourbon in combat">
            <a:extLst>
              <a:ext uri="{FF2B5EF4-FFF2-40B4-BE49-F238E27FC236}">
                <a16:creationId xmlns:a16="http://schemas.microsoft.com/office/drawing/2014/main" id="{73A02A61-67D0-A3C8-56DC-1D19C51CED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551" y="3028510"/>
            <a:ext cx="3145057" cy="219294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ennis players stand on both sides of the net facing each other">
            <a:extLst>
              <a:ext uri="{FF2B5EF4-FFF2-40B4-BE49-F238E27FC236}">
                <a16:creationId xmlns:a16="http://schemas.microsoft.com/office/drawing/2014/main" id="{44DB4321-9C31-E61A-4A22-CC8985FAC2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9859" y="2780928"/>
            <a:ext cx="3257410" cy="217266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Male boxers practicing in boxing ring at health club">
            <a:extLst>
              <a:ext uri="{FF2B5EF4-FFF2-40B4-BE49-F238E27FC236}">
                <a16:creationId xmlns:a16="http://schemas.microsoft.com/office/drawing/2014/main" id="{6D62309C-C5B5-CF2F-0B3F-384BE076D8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7230" y="4435283"/>
            <a:ext cx="3335416" cy="222143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Red Kangaroos, Macropus rufus. Males fighting. Australia">
            <a:extLst>
              <a:ext uri="{FF2B5EF4-FFF2-40B4-BE49-F238E27FC236}">
                <a16:creationId xmlns:a16="http://schemas.microsoft.com/office/drawing/2014/main" id="{2166A41F-2ECC-4EBC-BAB5-FC005EAC66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6254" y="4559370"/>
            <a:ext cx="3405320" cy="2221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26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328936" y="-1611560"/>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559496" y="404664"/>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2. ГЕНДЕРНІ ОСОБЛИВОСТІ ВИВІЛЬНЕННЯ АГРЕСІЇ</a:t>
            </a:r>
            <a:r>
              <a:rPr lang="en-US"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a:t>
            </a:r>
            <a:r>
              <a:rPr lang="en-US"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 </a:t>
            </a:r>
            <a: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вивільнення агресії відбувається саме у взаємодії </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із представниками однієї статі</a:t>
            </a:r>
            <a: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t>. Щодо представників протилежної статі поведінка є більш стриманою.</a:t>
            </a:r>
            <a:br>
              <a:rPr lang="uk-UA" sz="2000" b="1" dirty="0">
                <a:ln w="9000" cmpd="sng">
                  <a:solidFill>
                    <a:schemeClr val="accent4">
                      <a:shade val="50000"/>
                      <a:satMod val="120000"/>
                    </a:schemeClr>
                  </a:solidFill>
                  <a:prstDash val="solid"/>
                </a:ln>
                <a:solidFill>
                  <a:schemeClr val="tx2">
                    <a:lumMod val="75000"/>
                  </a:schemeClr>
                </a:solidFill>
                <a:latin typeface="George" panose="02000500000000000000" pitchFamily="50" charset="0"/>
                <a:cs typeface="Times New Roman" pitchFamily="18" charset="0"/>
              </a:rPr>
            </a:br>
            <a:endParaRPr lang="ru-RU" sz="2000" b="1" dirty="0">
              <a:ln w="9000" cmpd="sng">
                <a:solidFill>
                  <a:schemeClr val="accent4">
                    <a:shade val="50000"/>
                    <a:satMod val="120000"/>
                  </a:schemeClr>
                </a:solidFill>
                <a:prstDash val="solid"/>
              </a:ln>
              <a:solidFill>
                <a:schemeClr val="tx2">
                  <a:lumMod val="75000"/>
                </a:schemeClr>
              </a:solidFill>
              <a:cs typeface="Times New Roman" pitchFamily="18" charset="0"/>
            </a:endParaRPr>
          </a:p>
        </p:txBody>
      </p:sp>
      <p:pic>
        <p:nvPicPr>
          <p:cNvPr id="1052" name="Picture 28" descr="Splashing tigers">
            <a:extLst>
              <a:ext uri="{FF2B5EF4-FFF2-40B4-BE49-F238E27FC236}">
                <a16:creationId xmlns:a16="http://schemas.microsoft.com/office/drawing/2014/main" id="{39D8EAC9-A098-B4E5-4100-5513E31A63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300" y="3409684"/>
            <a:ext cx="357311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ions fighting">
            <a:extLst>
              <a:ext uri="{FF2B5EF4-FFF2-40B4-BE49-F238E27FC236}">
                <a16:creationId xmlns:a16="http://schemas.microsoft.com/office/drawing/2014/main" id="{486B945A-1E0B-4FC6-34B7-792F3858C5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6458" y="3409684"/>
            <a:ext cx="3562657"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olorful discus fish floating in the aquarium,United States,USA">
            <a:extLst>
              <a:ext uri="{FF2B5EF4-FFF2-40B4-BE49-F238E27FC236}">
                <a16:creationId xmlns:a16="http://schemas.microsoft.com/office/drawing/2014/main" id="{09551EDA-5BBB-DBB4-2F08-09F4A83CBE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392" y="3409684"/>
            <a:ext cx="356788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0607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328936" y="-1611560"/>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631504" y="44624"/>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3. ПРОЯВИ ОСОБЛИВО ЖОРСТОКОЇ АГРЕСІЇ</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найбільш жорстокою формою агресії є агресивна поведінка </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«щура загнаного в кут», </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яка передбачає відсутність шляхів уходу від агресії та капітуляції. Жертва розуміє, що її не пощадять.</a:t>
            </a:r>
            <a:endParaRPr lang="ru-RU" sz="2000" b="1" dirty="0">
              <a:ln w="9000" cmpd="sng">
                <a:solidFill>
                  <a:schemeClr val="accent4">
                    <a:shade val="50000"/>
                    <a:satMod val="120000"/>
                  </a:schemeClr>
                </a:solidFill>
                <a:prstDash val="solid"/>
              </a:ln>
              <a:solidFill>
                <a:schemeClr val="tx2"/>
              </a:solidFill>
              <a:cs typeface="Times New Roman" pitchFamily="18" charset="0"/>
            </a:endParaRPr>
          </a:p>
        </p:txBody>
      </p:sp>
      <p:pic>
        <p:nvPicPr>
          <p:cNvPr id="1058" name="Picture 34" descr="White mouse">
            <a:extLst>
              <a:ext uri="{FF2B5EF4-FFF2-40B4-BE49-F238E27FC236}">
                <a16:creationId xmlns:a16="http://schemas.microsoft.com/office/drawing/2014/main" id="{832E884E-8A2F-0066-641B-4F800877EB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4072" y="3225314"/>
            <a:ext cx="3361126" cy="279662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Man wielding broken bottle">
            <a:extLst>
              <a:ext uri="{FF2B5EF4-FFF2-40B4-BE49-F238E27FC236}">
                <a16:creationId xmlns:a16="http://schemas.microsoft.com/office/drawing/2014/main" id="{348481A5-B46C-A072-200D-2A3E3E9ED6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369" y="3256088"/>
            <a:ext cx="4100608" cy="273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4855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328936" y="-1611560"/>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676391" y="3197257"/>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4. агресія через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ритуалізацію</a:t>
            </a: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ритуалізація</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 </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повторення тих самих дій і вимагання виконання особливого порядку як можливість зняття агресії (дозволяє фіксувати сталість взаємин та прогнозувати позитивний їх розвиток)</a:t>
            </a:r>
            <a: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 </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Наприклад собаки можуть вимагати від господаря рухатися саме певним маршрутом</a:t>
            </a: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Наявність проявів ритмічних рухів, стуків у людей з психічними захворюваннями виглядає як неможливість здійснити </a:t>
            </a:r>
            <a:b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r>
              <a:rPr lang="uk-UA" sz="2000" b="1" dirty="0" err="1">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ритуалізацію</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 через культуру</a:t>
            </a: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en-US"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endParaRPr lang="ru-RU" sz="2000" b="1" dirty="0">
              <a:ln w="9000" cmpd="sng">
                <a:solidFill>
                  <a:schemeClr val="accent4">
                    <a:shade val="50000"/>
                    <a:satMod val="120000"/>
                  </a:schemeClr>
                </a:solidFill>
                <a:prstDash val="solid"/>
              </a:ln>
              <a:solidFill>
                <a:schemeClr val="tx2"/>
              </a:solidFill>
              <a:cs typeface="Times New Roman" pitchFamily="18" charset="0"/>
            </a:endParaRPr>
          </a:p>
        </p:txBody>
      </p:sp>
      <p:pic>
        <p:nvPicPr>
          <p:cNvPr id="3" name="Picture 38" descr="Father kissing daughter goodbye as he leaves for work">
            <a:extLst>
              <a:ext uri="{FF2B5EF4-FFF2-40B4-BE49-F238E27FC236}">
                <a16:creationId xmlns:a16="http://schemas.microsoft.com/office/drawing/2014/main" id="{4C278FEA-4378-F053-F30F-2D5698C268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609" y="3995777"/>
            <a:ext cx="2683623" cy="178733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Social distance visit between young boy and his grandmother at home.">
            <a:extLst>
              <a:ext uri="{FF2B5EF4-FFF2-40B4-BE49-F238E27FC236}">
                <a16:creationId xmlns:a16="http://schemas.microsoft.com/office/drawing/2014/main" id="{D4E8788D-3F29-1F23-8370-A0FB418E16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3870" y="2778190"/>
            <a:ext cx="2683623" cy="178995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Two female dog owners walk with their dogs Akita Inu and Corgi in the park by the lake in the early morning and talk to each other">
            <a:extLst>
              <a:ext uri="{FF2B5EF4-FFF2-40B4-BE49-F238E27FC236}">
                <a16:creationId xmlns:a16="http://schemas.microsoft.com/office/drawing/2014/main" id="{307104E4-7617-9566-F6C4-FCE1A3A655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604" y="2856630"/>
            <a:ext cx="2452010" cy="1633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descr="Couple watching a comedy film at the cinema and enjoying together">
            <a:extLst>
              <a:ext uri="{FF2B5EF4-FFF2-40B4-BE49-F238E27FC236}">
                <a16:creationId xmlns:a16="http://schemas.microsoft.com/office/drawing/2014/main" id="{77A59686-D400-5795-3975-112C66F8012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9224" y="3789040"/>
            <a:ext cx="3060350" cy="203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74299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ABE2F-08DC-E888-8099-207BA884705D}"/>
            </a:ext>
          </a:extLst>
        </p:cNvPr>
        <p:cNvGrpSpPr/>
        <p:nvPr/>
      </p:nvGrpSpPr>
      <p:grpSpPr>
        <a:xfrm>
          <a:off x="0" y="0"/>
          <a:ext cx="0" cy="0"/>
          <a:chOff x="0" y="0"/>
          <a:chExt cx="0" cy="0"/>
        </a:xfrm>
      </p:grpSpPr>
      <p:pic>
        <p:nvPicPr>
          <p:cNvPr id="3074" name="Content Placeholder 3">
            <a:extLst>
              <a:ext uri="{FF2B5EF4-FFF2-40B4-BE49-F238E27FC236}">
                <a16:creationId xmlns:a16="http://schemas.microsoft.com/office/drawing/2014/main" id="{AC056FF3-8461-20CA-CC05-8E80B6870A48}"/>
              </a:ext>
            </a:extLst>
          </p:cNvPr>
          <p:cNvPicPr>
            <a:picLocks noChangeAspect="1"/>
          </p:cNvPicPr>
          <p:nvPr/>
        </p:nvPicPr>
        <p:blipFill>
          <a:blip r:embed="rId2"/>
          <a:srcRect/>
          <a:stretch>
            <a:fillRect/>
          </a:stretch>
        </p:blipFill>
        <p:spPr bwMode="auto">
          <a:xfrm>
            <a:off x="-2328936" y="-1611560"/>
            <a:ext cx="14832577" cy="10487439"/>
          </a:xfrm>
          <a:prstGeom prst="rect">
            <a:avLst/>
          </a:prstGeom>
          <a:noFill/>
          <a:ln w="9525">
            <a:noFill/>
            <a:miter lim="800000"/>
            <a:headEnd/>
            <a:tailEnd/>
          </a:ln>
        </p:spPr>
      </p:pic>
      <p:sp>
        <p:nvSpPr>
          <p:cNvPr id="2" name="Заголовок 1">
            <a:extLst>
              <a:ext uri="{FF2B5EF4-FFF2-40B4-BE49-F238E27FC236}">
                <a16:creationId xmlns:a16="http://schemas.microsoft.com/office/drawing/2014/main" id="{4D3EC580-9348-5DEB-D3D2-1881AA14A0BE}"/>
              </a:ext>
            </a:extLst>
          </p:cNvPr>
          <p:cNvSpPr>
            <a:spLocks noGrp="1"/>
          </p:cNvSpPr>
          <p:nvPr>
            <p:ph type="ctrTitle"/>
          </p:nvPr>
        </p:nvSpPr>
        <p:spPr>
          <a:xfrm>
            <a:off x="1631504" y="44624"/>
            <a:ext cx="8673638" cy="3384376"/>
          </a:xfrm>
        </p:spPr>
        <p:txBody>
          <a:bodyPr rtlCol="0">
            <a:noAutofit/>
          </a:bodyPr>
          <a:lstStyle/>
          <a:p>
            <a:pPr algn="l"/>
            <a:br>
              <a:rPr lang="en-US"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t>Дослідження агресії та або роль інстинктів у регуляції поведінки тварин та людей:</a:t>
            </a:r>
            <a:br>
              <a:rPr lang="uk-UA" sz="2000" b="1" dirty="0">
                <a:ln w="9000" cmpd="sng">
                  <a:solidFill>
                    <a:schemeClr val="accent4">
                      <a:shade val="50000"/>
                      <a:satMod val="120000"/>
                    </a:schemeClr>
                  </a:solidFill>
                  <a:prstDash val="solid"/>
                </a:ln>
                <a:latin typeface="George" panose="02000500000000000000" pitchFamily="50" charset="0"/>
                <a:cs typeface="Times New Roman" pitchFamily="18" charset="0"/>
              </a:rPr>
            </a:b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5. агресія в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стаях</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або </a:t>
            </a: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моббінг</a:t>
            </a:r>
            <a:br>
              <a:rPr lang="en-US"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 інстинктивна потреба розподілу території.</a:t>
            </a:r>
            <a:b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r>
              <a:rPr lang="uk-UA" sz="2000" b="1" dirty="0" err="1">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Мобінг</a:t>
            </a: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 – </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цькування в зграях, яке  забезпечує територіальний розподіл і попереджує перенасичення території.</a:t>
            </a:r>
            <a:b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t>«Земля без щурів» </a:t>
            </a:r>
            <a: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t>в тваринному світі, так само як і «земля без людей» – лінія фронту – межа, на яку не посягає жодна із сторін. </a:t>
            </a:r>
            <a:br>
              <a:rPr lang="uk-UA" sz="2000" b="1" dirty="0">
                <a:ln w="9000" cmpd="sng">
                  <a:solidFill>
                    <a:schemeClr val="accent4">
                      <a:shade val="50000"/>
                      <a:satMod val="120000"/>
                    </a:schemeClr>
                  </a:solidFill>
                  <a:prstDash val="solid"/>
                </a:ln>
                <a:solidFill>
                  <a:schemeClr val="tx2"/>
                </a:solidFill>
                <a:latin typeface="George" panose="02000500000000000000" pitchFamily="50" charset="0"/>
                <a:cs typeface="Times New Roman" pitchFamily="18" charset="0"/>
              </a:rPr>
            </a:br>
            <a:br>
              <a:rPr lang="uk-UA" sz="2000" b="1" dirty="0">
                <a:ln w="9000" cmpd="sng">
                  <a:solidFill>
                    <a:schemeClr val="accent4">
                      <a:shade val="50000"/>
                      <a:satMod val="120000"/>
                    </a:schemeClr>
                  </a:solidFill>
                  <a:prstDash val="solid"/>
                </a:ln>
                <a:solidFill>
                  <a:schemeClr val="accent2"/>
                </a:solidFill>
                <a:latin typeface="George" panose="02000500000000000000" pitchFamily="50" charset="0"/>
                <a:cs typeface="Times New Roman" pitchFamily="18" charset="0"/>
              </a:rPr>
            </a:br>
            <a:endParaRPr lang="ru-RU" sz="2000" b="1" dirty="0">
              <a:ln w="9000" cmpd="sng">
                <a:solidFill>
                  <a:schemeClr val="accent4">
                    <a:shade val="50000"/>
                    <a:satMod val="120000"/>
                  </a:schemeClr>
                </a:solidFill>
                <a:prstDash val="solid"/>
              </a:ln>
              <a:cs typeface="Times New Roman" pitchFamily="18" charset="0"/>
            </a:endParaRPr>
          </a:p>
        </p:txBody>
      </p:sp>
      <p:pic>
        <p:nvPicPr>
          <p:cNvPr id="1070" name="Picture 46" descr="Audience throwing vegetables at performers">
            <a:extLst>
              <a:ext uri="{FF2B5EF4-FFF2-40B4-BE49-F238E27FC236}">
                <a16:creationId xmlns:a16="http://schemas.microsoft.com/office/drawing/2014/main" id="{CF571FCE-2ACB-BBC2-5815-21E610F66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0057" y="3140968"/>
            <a:ext cx="3754167"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Angry crowd carrying torches">
            <a:extLst>
              <a:ext uri="{FF2B5EF4-FFF2-40B4-BE49-F238E27FC236}">
                <a16:creationId xmlns:a16="http://schemas.microsoft.com/office/drawing/2014/main" id="{8104BF26-B0E6-9160-3FFD-98A128BEFC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732" y="3140968"/>
            <a:ext cx="2911584" cy="283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56700"/>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8893</TotalTime>
  <Words>587</Words>
  <Application>Microsoft Office PowerPoint</Application>
  <PresentationFormat>Широкий екран</PresentationFormat>
  <Paragraphs>19</Paragraphs>
  <Slides>11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11</vt:i4>
      </vt:variant>
    </vt:vector>
  </HeadingPairs>
  <TitlesOfParts>
    <vt:vector size="16" baseType="lpstr">
      <vt:lpstr>Arial</vt:lpstr>
      <vt:lpstr>Calibri</vt:lpstr>
      <vt:lpstr>George</vt:lpstr>
      <vt:lpstr>Times New Roman</vt:lpstr>
      <vt:lpstr>Тема Office</vt:lpstr>
      <vt:lpstr>Соціологія девіантної та делінквентної поведінки  Етологія й теорія пояснення агресії та девіантної поведінки  Конрада Лоренца</vt:lpstr>
      <vt:lpstr> Етологія – наука, що вивчає поведінку тварин.  «Інстинкти дозволяють ефективно видам зберігати свою популяцію»</vt:lpstr>
      <vt:lpstr> Конрад Лоренц отримав визнання за дослідження імпринтингу та агресії у тварин. Імпринтинг -  (англ. imprinting, від imprint — залишати слід, фіксувати, відкарбовувати) в етології та психології, специфічна форма навчання; фіксація в пам'яті ознак об'єктів при формуванні або корекції вроджених поведінкових актів.</vt:lpstr>
      <vt:lpstr> Дослідження агресії та або роль інстинктів у регуляції поведінки тварин та людей: 1. турнірні бої 2. гендерні особливості вивільнення агресії 3. прояви особливо жорстокої агресії 4. агресія через ритуалізацію 5. агресія в стаях або моббінг 6. церемонії миротворення </vt:lpstr>
      <vt:lpstr> Дослідження агресії та або роль інстинктів у регуляції поведінки тварин та людей: 1. ТУРНІРНІ БОЇ «порядок биття», є інстинктивним у тварин і особливо у ссавців Наявність інтервального бою у представників одного виду дозволяє вивільнити агресію, але не ескалувати її та убезпечити тварин від важких травм. </vt:lpstr>
      <vt:lpstr> Дослідження агресії та або роль інстинктів у регуляції поведінки тварин та людей: 2. ГЕНДЕРНІ ОСОБЛИВОСТІ ВИВІЛЬНЕННЯ АГРЕСІЇ – вивільнення агресії відбувається саме у взаємодії із представниками однієї статі. Щодо представників протилежної статі поведінка є більш стриманою. </vt:lpstr>
      <vt:lpstr> Дослідження агресії та або роль інстинктів у регуляції поведінки тварин та людей:  3. ПРОЯВИ ОСОБЛИВО ЖОРСТОКОЇ АГРЕСІЇ найбільш жорстокою формою агресії є агресивна поведінка «щура загнаного в кут», яка передбачає відсутність шляхів уходу від агресії та капітуляції. Жертва розуміє, що її не пощадять.</vt:lpstr>
      <vt:lpstr> Дослідження агресії та або роль інстинктів у регуляції поведінки тварин та людей:  4. агресія через ритуалізацію ритуалізація - повторення тих самих дій і вимагання виконання особливого порядку як можливість зняття агресії (дозволяє фіксувати сталість взаємин та прогнозувати позитивний їх розвиток). Наприклад собаки можуть вимагати від господаря рухатися саме певним маршрутом           Наявність проявів ритмічних рухів, стуків у людей з психічними захворюваннями виглядає як неможливість здійснити  ритуалізацію через культуру          </vt:lpstr>
      <vt:lpstr> Дослідження агресії та або роль інстинктів у регуляції поведінки тварин та людей:  5. агресія в стаях або моббінг - інстинктивна потреба розподілу території. Мобінг – цькування в зграях, яке  забезпечує територіальний розподіл і попереджує перенасичення території. «Земля без щурів» в тваринному світі, так само як і «земля без людей» – лінія фронту – межа, на яку не посягає жодна із сторін.   </vt:lpstr>
      <vt:lpstr> Дослідження агресії та або роль інстинктів у регуляції поведінки тварин та людей: 6. церемонії миротворення журавлі мають спеціальні церемоніальні танці миротворення. В цьому танці вони показують свої найбільш вразливі місця (шию) аби продемонструвати довіру. Демонстрація своїх слабкостей  дозволяє знизити конкуренцію серед людей. </vt:lpstr>
      <vt:lpstr>ДЯКУЮ ЗА УВАГУ! </vt:lpstr>
    </vt:vector>
  </TitlesOfParts>
  <Company>DNA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Програма практики з організації соціологічного дослідження</dc:title>
  <dc:creator>DNA7 X86</dc:creator>
  <cp:lastModifiedBy>Mariia Kulyk</cp:lastModifiedBy>
  <cp:revision>325</cp:revision>
  <dcterms:created xsi:type="dcterms:W3CDTF">2014-05-17T18:57:21Z</dcterms:created>
  <dcterms:modified xsi:type="dcterms:W3CDTF">2024-03-12T07:31:58Z</dcterms:modified>
</cp:coreProperties>
</file>