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74" r:id="rId5"/>
    <p:sldId id="275" r:id="rId6"/>
    <p:sldId id="276" r:id="rId7"/>
    <p:sldId id="258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59" r:id="rId16"/>
    <p:sldId id="284" r:id="rId17"/>
    <p:sldId id="285" r:id="rId18"/>
    <p:sldId id="286" r:id="rId19"/>
    <p:sldId id="293" r:id="rId20"/>
    <p:sldId id="260" r:id="rId21"/>
    <p:sldId id="287" r:id="rId22"/>
    <p:sldId id="261" r:id="rId23"/>
    <p:sldId id="295" r:id="rId24"/>
    <p:sldId id="296" r:id="rId25"/>
    <p:sldId id="297" r:id="rId26"/>
    <p:sldId id="306" r:id="rId27"/>
    <p:sldId id="307" r:id="rId28"/>
    <p:sldId id="308" r:id="rId29"/>
    <p:sldId id="309" r:id="rId30"/>
    <p:sldId id="310" r:id="rId31"/>
    <p:sldId id="311" r:id="rId32"/>
    <p:sldId id="318" r:id="rId33"/>
    <p:sldId id="294" r:id="rId34"/>
    <p:sldId id="312" r:id="rId35"/>
    <p:sldId id="313" r:id="rId36"/>
    <p:sldId id="314" r:id="rId37"/>
    <p:sldId id="320" r:id="rId3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9581BF9-FCB0-458E-AEEA-5C710A2B1AD8}">
          <p14:sldIdLst>
            <p14:sldId id="256"/>
            <p14:sldId id="257"/>
            <p14:sldId id="269"/>
            <p14:sldId id="274"/>
            <p14:sldId id="275"/>
            <p14:sldId id="276"/>
            <p14:sldId id="258"/>
            <p14:sldId id="277"/>
            <p14:sldId id="278"/>
            <p14:sldId id="279"/>
            <p14:sldId id="280"/>
            <p14:sldId id="281"/>
            <p14:sldId id="282"/>
            <p14:sldId id="283"/>
            <p14:sldId id="259"/>
            <p14:sldId id="284"/>
            <p14:sldId id="285"/>
            <p14:sldId id="286"/>
            <p14:sldId id="293"/>
            <p14:sldId id="260"/>
            <p14:sldId id="287"/>
          </p14:sldIdLst>
        </p14:section>
        <p14:section name="Раздел без заголовка" id="{37132FF5-9790-4E59-B2ED-335F1994868D}">
          <p14:sldIdLst>
            <p14:sldId id="261"/>
            <p14:sldId id="295"/>
            <p14:sldId id="296"/>
            <p14:sldId id="297"/>
            <p14:sldId id="306"/>
            <p14:sldId id="307"/>
            <p14:sldId id="308"/>
            <p14:sldId id="309"/>
            <p14:sldId id="310"/>
            <p14:sldId id="311"/>
            <p14:sldId id="318"/>
            <p14:sldId id="294"/>
            <p14:sldId id="312"/>
            <p14:sldId id="313"/>
            <p14:sldId id="314"/>
            <p14:sldId id="32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56" autoAdjust="0"/>
    <p:restoredTop sz="94660"/>
  </p:normalViewPr>
  <p:slideViewPr>
    <p:cSldViewPr>
      <p:cViewPr varScale="1">
        <p:scale>
          <a:sx n="75" d="100"/>
          <a:sy n="75" d="100"/>
        </p:scale>
        <p:origin x="1364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C724-1A31-4B57-ABA7-4991B706CFE1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42C4E8-335E-43FB-9133-1BBDAEAE339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C724-1A31-4B57-ABA7-4991B706CFE1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C4E8-335E-43FB-9133-1BBDAEAE33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C724-1A31-4B57-ABA7-4991B706CFE1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C4E8-335E-43FB-9133-1BBDAEAE33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C724-1A31-4B57-ABA7-4991B706CFE1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C4E8-335E-43FB-9133-1BBDAEAE33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C724-1A31-4B57-ABA7-4991B706CFE1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C4E8-335E-43FB-9133-1BBDAEAE339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C724-1A31-4B57-ABA7-4991B706CFE1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C4E8-335E-43FB-9133-1BBDAEAE339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C724-1A31-4B57-ABA7-4991B706CFE1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C4E8-335E-43FB-9133-1BBDAEAE339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C724-1A31-4B57-ABA7-4991B706CFE1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C4E8-335E-43FB-9133-1BBDAEAE33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C724-1A31-4B57-ABA7-4991B706CFE1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C4E8-335E-43FB-9133-1BBDAEAE33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C724-1A31-4B57-ABA7-4991B706CFE1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C4E8-335E-43FB-9133-1BBDAEAE33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C724-1A31-4B57-ABA7-4991B706CFE1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2C4E8-335E-43FB-9133-1BBDAEAE33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D10C724-1A31-4B57-ABA7-4991B706CFE1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A42C4E8-335E-43FB-9133-1BBDAEAE339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772816"/>
            <a:ext cx="8352928" cy="4680520"/>
          </a:xfrm>
        </p:spPr>
        <p:txBody>
          <a:bodyPr>
            <a:normAutofit/>
          </a:bodyPr>
          <a:lstStyle/>
          <a:p>
            <a:r>
              <a:rPr lang="ru-RU" sz="4400" b="1" dirty="0" err="1"/>
              <a:t>Фінансове</a:t>
            </a:r>
            <a:r>
              <a:rPr lang="ru-RU" sz="4400" b="1" dirty="0"/>
              <a:t> </a:t>
            </a:r>
            <a:r>
              <a:rPr lang="ru-RU" sz="4400" b="1" dirty="0" err="1"/>
              <a:t>управління</a:t>
            </a:r>
            <a:r>
              <a:rPr lang="ru-RU" sz="4400" b="1" dirty="0"/>
              <a:t> у </a:t>
            </a:r>
            <a:r>
              <a:rPr lang="ru-RU" sz="4400" b="1" dirty="0" err="1"/>
              <a:t>міжнародних</a:t>
            </a:r>
            <a:r>
              <a:rPr lang="ru-RU" sz="4400" b="1" dirty="0"/>
              <a:t> проектах.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32804971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04055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2. </a:t>
            </a:r>
            <a:r>
              <a:rPr lang="ru-RU" sz="2400" b="1" dirty="0" err="1" smtClean="0">
                <a:effectLst/>
              </a:rPr>
              <a:t>Ресурсне</a:t>
            </a:r>
            <a:r>
              <a:rPr lang="ru-RU" sz="2400" b="1" dirty="0" smtClean="0">
                <a:effectLst/>
              </a:rPr>
              <a:t> </a:t>
            </a:r>
            <a:r>
              <a:rPr lang="ru-RU" sz="2400" b="1" dirty="0" err="1">
                <a:effectLst/>
              </a:rPr>
              <a:t>планування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352928" cy="5328592"/>
          </a:xfrm>
        </p:spPr>
        <p:txBody>
          <a:bodyPr/>
          <a:lstStyle/>
          <a:p>
            <a:r>
              <a:rPr lang="ru-RU" b="1" dirty="0" err="1"/>
              <a:t>Витратні</a:t>
            </a:r>
            <a:r>
              <a:rPr lang="ru-RU" b="1" dirty="0"/>
              <a:t> </a:t>
            </a:r>
            <a:r>
              <a:rPr lang="ru-RU" b="1" dirty="0" err="1"/>
              <a:t>ресурси</a:t>
            </a:r>
            <a:r>
              <a:rPr lang="ru-RU" b="1" dirty="0"/>
              <a:t> </a:t>
            </a:r>
            <a:endParaRPr lang="ru-RU" b="1" dirty="0" smtClean="0"/>
          </a:p>
          <a:p>
            <a:pPr algn="just"/>
            <a:r>
              <a:rPr lang="ru-RU" dirty="0" smtClean="0"/>
              <a:t> </a:t>
            </a:r>
            <a:r>
              <a:rPr lang="ru-RU" dirty="0" err="1"/>
              <a:t>цей</a:t>
            </a:r>
            <a:r>
              <a:rPr lang="ru-RU" dirty="0"/>
              <a:t> тип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описати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шляхи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проекту. Даний ресурс часто </a:t>
            </a:r>
            <a:r>
              <a:rPr lang="ru-RU" dirty="0" err="1"/>
              <a:t>використовується</a:t>
            </a:r>
            <a:r>
              <a:rPr lang="ru-RU" dirty="0"/>
              <a:t> для </a:t>
            </a:r>
            <a:r>
              <a:rPr lang="ru-RU" dirty="0" err="1"/>
              <a:t>опису</a:t>
            </a:r>
            <a:r>
              <a:rPr lang="ru-RU" dirty="0"/>
              <a:t> </a:t>
            </a:r>
            <a:r>
              <a:rPr lang="ru-RU" dirty="0" err="1"/>
              <a:t>підрядних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інвесторів</a:t>
            </a:r>
            <a:r>
              <a:rPr lang="ru-RU" dirty="0"/>
              <a:t> проекту </a:t>
            </a:r>
            <a:r>
              <a:rPr lang="ru-RU" dirty="0" err="1"/>
              <a:t>Обсяги</a:t>
            </a:r>
            <a:r>
              <a:rPr lang="ru-RU" dirty="0"/>
              <a:t>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вказуються</a:t>
            </a:r>
            <a:r>
              <a:rPr lang="ru-RU" dirty="0"/>
              <a:t> при </a:t>
            </a:r>
            <a:r>
              <a:rPr lang="ru-RU" dirty="0" err="1"/>
              <a:t>призначенні</a:t>
            </a:r>
            <a:r>
              <a:rPr lang="ru-RU" dirty="0"/>
              <a:t> ресурсу на роботу проекту.</a:t>
            </a:r>
          </a:p>
        </p:txBody>
      </p:sp>
    </p:spTree>
    <p:extLst>
      <p:ext uri="{BB962C8B-B14F-4D97-AF65-F5344CB8AC3E}">
        <p14:creationId xmlns:p14="http://schemas.microsoft.com/office/powerpoint/2010/main" val="40458429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04055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2. </a:t>
            </a:r>
            <a:r>
              <a:rPr lang="ru-RU" sz="2400" b="1" dirty="0" err="1" smtClean="0">
                <a:effectLst/>
              </a:rPr>
              <a:t>Ресурсне</a:t>
            </a:r>
            <a:r>
              <a:rPr lang="ru-RU" sz="2400" b="1" dirty="0" smtClean="0">
                <a:effectLst/>
              </a:rPr>
              <a:t> </a:t>
            </a:r>
            <a:r>
              <a:rPr lang="ru-RU" sz="2400" b="1" dirty="0" err="1">
                <a:effectLst/>
              </a:rPr>
              <a:t>планування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352928" cy="5328592"/>
          </a:xfrm>
        </p:spPr>
        <p:txBody>
          <a:bodyPr/>
          <a:lstStyle/>
          <a:p>
            <a:r>
              <a:rPr lang="ru-RU" b="1" dirty="0" err="1"/>
              <a:t>Грошові</a:t>
            </a:r>
            <a:r>
              <a:rPr lang="ru-RU" b="1" dirty="0"/>
              <a:t> </a:t>
            </a:r>
            <a:r>
              <a:rPr lang="ru-RU" b="1" dirty="0" err="1"/>
              <a:t>ресурси</a:t>
            </a:r>
            <a:r>
              <a:rPr lang="ru-RU" b="1" dirty="0"/>
              <a:t> </a:t>
            </a:r>
            <a:endParaRPr lang="ru-RU" b="1" dirty="0" smtClean="0"/>
          </a:p>
          <a:p>
            <a:endParaRPr lang="ru-RU" dirty="0" smtClean="0"/>
          </a:p>
          <a:p>
            <a:pPr algn="just"/>
            <a:r>
              <a:rPr lang="ru-RU" dirty="0" err="1" smtClean="0"/>
              <a:t>ресурси</a:t>
            </a:r>
            <a:r>
              <a:rPr lang="ru-RU" dirty="0" smtClean="0"/>
              <a:t> </a:t>
            </a:r>
            <a:r>
              <a:rPr lang="ru-RU" dirty="0"/>
              <a:t>типу </a:t>
            </a:r>
            <a:r>
              <a:rPr lang="ru-RU" dirty="0" err="1"/>
              <a:t>Cost</a:t>
            </a:r>
            <a:r>
              <a:rPr lang="ru-RU" dirty="0"/>
              <a:t> (</a:t>
            </a:r>
            <a:r>
              <a:rPr lang="ru-RU" dirty="0" err="1"/>
              <a:t>Вартість</a:t>
            </a:r>
            <a:r>
              <a:rPr lang="ru-RU" dirty="0"/>
              <a:t>).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призначатися</a:t>
            </a:r>
            <a:r>
              <a:rPr lang="ru-RU" dirty="0"/>
              <a:t> на </a:t>
            </a:r>
            <a:r>
              <a:rPr lang="ru-RU" dirty="0" err="1"/>
              <a:t>завдання</a:t>
            </a:r>
            <a:r>
              <a:rPr lang="ru-RU" dirty="0"/>
              <a:t> проекту і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фінансовий</a:t>
            </a:r>
            <a:r>
              <a:rPr lang="ru-RU" dirty="0"/>
              <a:t> </a:t>
            </a:r>
            <a:r>
              <a:rPr lang="ru-RU" dirty="0" err="1"/>
              <a:t>вимір</a:t>
            </a:r>
            <a:r>
              <a:rPr lang="ru-RU" dirty="0"/>
              <a:t> (в </a:t>
            </a:r>
            <a:r>
              <a:rPr lang="ru-RU" dirty="0" err="1"/>
              <a:t>грошових</a:t>
            </a:r>
            <a:r>
              <a:rPr lang="ru-RU" dirty="0"/>
              <a:t> </a:t>
            </a:r>
            <a:r>
              <a:rPr lang="ru-RU" dirty="0" err="1"/>
              <a:t>одиницях</a:t>
            </a:r>
            <a:r>
              <a:rPr lang="ru-RU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196983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04055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2. </a:t>
            </a:r>
            <a:r>
              <a:rPr lang="ru-RU" sz="2400" b="1" dirty="0" err="1" smtClean="0">
                <a:effectLst/>
              </a:rPr>
              <a:t>Ресурсне</a:t>
            </a:r>
            <a:r>
              <a:rPr lang="ru-RU" sz="2400" b="1" dirty="0" smtClean="0">
                <a:effectLst/>
              </a:rPr>
              <a:t> </a:t>
            </a:r>
            <a:r>
              <a:rPr lang="ru-RU" sz="2400" b="1" dirty="0" err="1">
                <a:effectLst/>
              </a:rPr>
              <a:t>планування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352928" cy="5328592"/>
          </a:xfrm>
        </p:spPr>
        <p:txBody>
          <a:bodyPr>
            <a:normAutofit fontScale="85000" lnSpcReduction="10000"/>
          </a:bodyPr>
          <a:lstStyle/>
          <a:p>
            <a:endParaRPr lang="ru-RU" dirty="0" smtClean="0"/>
          </a:p>
          <a:p>
            <a:r>
              <a:rPr lang="ru-RU" b="1" dirty="0" err="1" smtClean="0"/>
              <a:t>Планування</a:t>
            </a:r>
            <a:r>
              <a:rPr lang="ru-RU" b="1" dirty="0" smtClean="0"/>
              <a:t> </a:t>
            </a:r>
            <a:r>
              <a:rPr lang="ru-RU" b="1" dirty="0" err="1"/>
              <a:t>ресурсів</a:t>
            </a:r>
            <a:r>
              <a:rPr lang="ru-RU" b="1" dirty="0"/>
              <a:t> </a:t>
            </a:r>
            <a:r>
              <a:rPr lang="ru-RU" b="1" dirty="0" err="1"/>
              <a:t>передбачає</a:t>
            </a:r>
            <a:r>
              <a:rPr lang="ru-RU" b="1" dirty="0"/>
              <a:t> </a:t>
            </a:r>
            <a:r>
              <a:rPr lang="ru-RU" b="1" dirty="0" smtClean="0"/>
              <a:t>кроки:</a:t>
            </a:r>
          </a:p>
          <a:p>
            <a:pPr algn="just"/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err="1"/>
              <a:t>Оцінка</a:t>
            </a:r>
            <a:r>
              <a:rPr lang="ru-RU" dirty="0"/>
              <a:t> потреби у ресурсах.</a:t>
            </a:r>
          </a:p>
          <a:p>
            <a:pPr algn="just"/>
            <a:r>
              <a:rPr lang="ru-RU" dirty="0"/>
              <a:t>2.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таблиці</a:t>
            </a:r>
            <a:r>
              <a:rPr lang="ru-RU" dirty="0"/>
              <a:t> потреб у ресурсах по роботах.</a:t>
            </a:r>
          </a:p>
          <a:p>
            <a:pPr algn="just"/>
            <a:r>
              <a:rPr lang="ru-RU" dirty="0"/>
              <a:t>3.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таблиці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4. </a:t>
            </a:r>
            <a:r>
              <a:rPr lang="ru-RU" dirty="0" err="1"/>
              <a:t>Побудова</a:t>
            </a:r>
            <a:r>
              <a:rPr lang="ru-RU" dirty="0"/>
              <a:t> </a:t>
            </a:r>
            <a:r>
              <a:rPr lang="ru-RU" dirty="0" err="1"/>
              <a:t>ресурсної</a:t>
            </a:r>
            <a:r>
              <a:rPr lang="ru-RU" dirty="0"/>
              <a:t> </a:t>
            </a:r>
            <a:r>
              <a:rPr lang="ru-RU" dirty="0" err="1"/>
              <a:t>гістограми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5. </a:t>
            </a:r>
            <a:r>
              <a:rPr lang="ru-RU" dirty="0" err="1"/>
              <a:t>Зіставлення</a:t>
            </a:r>
            <a:r>
              <a:rPr lang="ru-RU" dirty="0"/>
              <a:t> потреби і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нестачі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надлишків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6. </a:t>
            </a:r>
            <a:r>
              <a:rPr lang="ru-RU" dirty="0" err="1"/>
              <a:t>Складання</a:t>
            </a:r>
            <a:r>
              <a:rPr lang="ru-RU" dirty="0"/>
              <a:t> нового плану за </a:t>
            </a:r>
            <a:r>
              <a:rPr lang="ru-RU" dirty="0" err="1"/>
              <a:t>допомогою</a:t>
            </a:r>
            <a:r>
              <a:rPr lang="ru-RU" dirty="0"/>
              <a:t> прогнозу «</a:t>
            </a:r>
            <a:r>
              <a:rPr lang="ru-RU" dirty="0" err="1"/>
              <a:t>що</a:t>
            </a:r>
            <a:r>
              <a:rPr lang="ru-RU" dirty="0"/>
              <a:t>… </a:t>
            </a:r>
            <a:r>
              <a:rPr lang="ru-RU" dirty="0" err="1"/>
              <a:t>якщо</a:t>
            </a:r>
            <a:r>
              <a:rPr lang="ru-RU" dirty="0"/>
              <a:t>…».</a:t>
            </a:r>
          </a:p>
          <a:p>
            <a:pPr algn="just"/>
            <a:r>
              <a:rPr lang="ru-RU" dirty="0"/>
              <a:t>7. </a:t>
            </a:r>
            <a:r>
              <a:rPr lang="ru-RU" dirty="0" err="1"/>
              <a:t>Згладжування</a:t>
            </a:r>
            <a:r>
              <a:rPr lang="ru-RU" dirty="0"/>
              <a:t> </a:t>
            </a:r>
            <a:r>
              <a:rPr lang="ru-RU" dirty="0" err="1"/>
              <a:t>ресурсних</a:t>
            </a:r>
            <a:r>
              <a:rPr lang="ru-RU" dirty="0"/>
              <a:t> </a:t>
            </a:r>
            <a:r>
              <a:rPr lang="ru-RU" dirty="0" err="1"/>
              <a:t>гістограм</a:t>
            </a:r>
            <a:r>
              <a:rPr lang="ru-RU" dirty="0"/>
              <a:t> </a:t>
            </a:r>
            <a:r>
              <a:rPr lang="ru-RU" dirty="0" err="1"/>
              <a:t>зміщенням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у межах запасу часу.</a:t>
            </a:r>
          </a:p>
          <a:p>
            <a:pPr algn="just"/>
            <a:r>
              <a:rPr lang="ru-RU" dirty="0"/>
              <a:t>8. За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прийомів</a:t>
            </a:r>
            <a:r>
              <a:rPr lang="ru-RU" dirty="0"/>
              <a:t> </a:t>
            </a:r>
            <a:r>
              <a:rPr lang="ru-RU" dirty="0" err="1"/>
              <a:t>планування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обмежених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обмеженого</a:t>
            </a:r>
            <a:r>
              <a:rPr lang="ru-RU" dirty="0"/>
              <a:t> часу.</a:t>
            </a:r>
          </a:p>
          <a:p>
            <a:pPr algn="just"/>
            <a:r>
              <a:rPr lang="ru-RU" dirty="0"/>
              <a:t>9. </a:t>
            </a:r>
            <a:r>
              <a:rPr lang="ru-RU" dirty="0" err="1"/>
              <a:t>Перепланування</a:t>
            </a:r>
            <a:r>
              <a:rPr lang="ru-RU" dirty="0"/>
              <a:t> календарного плану.</a:t>
            </a:r>
          </a:p>
          <a:p>
            <a:pPr algn="just"/>
            <a:r>
              <a:rPr lang="ru-RU" dirty="0"/>
              <a:t>10. Контроль і </a:t>
            </a:r>
            <a:r>
              <a:rPr lang="ru-RU" dirty="0" err="1"/>
              <a:t>побудова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ресурсних</a:t>
            </a:r>
            <a:r>
              <a:rPr lang="ru-RU" dirty="0"/>
              <a:t> </a:t>
            </a:r>
            <a:r>
              <a:rPr lang="ru-RU" dirty="0" err="1"/>
              <a:t>планів</a:t>
            </a:r>
            <a:r>
              <a:rPr lang="ru-RU" dirty="0"/>
              <a:t> і </a:t>
            </a:r>
            <a:r>
              <a:rPr lang="ru-RU" dirty="0" err="1"/>
              <a:t>гістограм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2098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04055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2. </a:t>
            </a:r>
            <a:r>
              <a:rPr lang="ru-RU" sz="2400" b="1" dirty="0" err="1" smtClean="0">
                <a:effectLst/>
              </a:rPr>
              <a:t>Ресурсне</a:t>
            </a:r>
            <a:r>
              <a:rPr lang="ru-RU" sz="2400" b="1" dirty="0" smtClean="0">
                <a:effectLst/>
              </a:rPr>
              <a:t> </a:t>
            </a:r>
            <a:r>
              <a:rPr lang="ru-RU" sz="2400" b="1" dirty="0" err="1">
                <a:effectLst/>
              </a:rPr>
              <a:t>планування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352928" cy="5328592"/>
          </a:xfrm>
        </p:spPr>
        <p:txBody>
          <a:bodyPr/>
          <a:lstStyle/>
          <a:p>
            <a:r>
              <a:rPr lang="ru-RU" b="1" dirty="0"/>
              <a:t>алгоритм ресурсного </a:t>
            </a:r>
            <a:r>
              <a:rPr lang="ru-RU" b="1" dirty="0" err="1"/>
              <a:t>планування</a:t>
            </a:r>
            <a:r>
              <a:rPr lang="ru-RU" b="1" dirty="0"/>
              <a:t> проекту </a:t>
            </a:r>
            <a:r>
              <a:rPr lang="ru-RU" b="1" dirty="0" err="1"/>
              <a:t>включає</a:t>
            </a:r>
            <a:r>
              <a:rPr lang="ru-RU" b="1" dirty="0"/>
              <a:t> три </a:t>
            </a:r>
            <a:r>
              <a:rPr lang="ru-RU" b="1" dirty="0" err="1"/>
              <a:t>основних</a:t>
            </a:r>
            <a:r>
              <a:rPr lang="ru-RU" b="1" dirty="0"/>
              <a:t> </a:t>
            </a:r>
            <a:r>
              <a:rPr lang="ru-RU" b="1" dirty="0" err="1"/>
              <a:t>етапи</a:t>
            </a:r>
            <a:r>
              <a:rPr lang="ru-RU" dirty="0" smtClean="0"/>
              <a:t>:</a:t>
            </a:r>
          </a:p>
          <a:p>
            <a:endParaRPr lang="ru-RU" dirty="0"/>
          </a:p>
          <a:p>
            <a:pPr algn="just"/>
            <a:r>
              <a:rPr lang="ru-RU" dirty="0"/>
              <a:t>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(</a:t>
            </a:r>
            <a:r>
              <a:rPr lang="ru-RU" dirty="0" err="1"/>
              <a:t>опис</a:t>
            </a:r>
            <a:r>
              <a:rPr lang="ru-RU" dirty="0"/>
              <a:t> ресурсу та </a:t>
            </a:r>
            <a:r>
              <a:rPr lang="ru-RU" dirty="0" err="1"/>
              <a:t>визначення</a:t>
            </a:r>
            <a:r>
              <a:rPr lang="ru-RU" dirty="0"/>
              <a:t> максимально доступного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даного</a:t>
            </a:r>
            <a:r>
              <a:rPr lang="ru-RU" dirty="0"/>
              <a:t> ресурсу).</a:t>
            </a:r>
          </a:p>
          <a:p>
            <a:pPr algn="just"/>
            <a:r>
              <a:rPr lang="ru-RU" dirty="0"/>
              <a:t> </a:t>
            </a:r>
            <a:r>
              <a:rPr lang="ru-RU" dirty="0" err="1"/>
              <a:t>відповідність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задачам.</a:t>
            </a:r>
          </a:p>
          <a:p>
            <a:pPr algn="just"/>
            <a:r>
              <a:rPr lang="ru-RU" dirty="0"/>
              <a:t>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розкладу</a:t>
            </a:r>
            <a:r>
              <a:rPr lang="ru-RU" dirty="0"/>
              <a:t> проекту і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протиріч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виникли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необхідною</a:t>
            </a:r>
            <a:r>
              <a:rPr lang="ru-RU" dirty="0"/>
              <a:t> </a:t>
            </a:r>
            <a:r>
              <a:rPr lang="ru-RU" dirty="0" err="1"/>
              <a:t>кількістю</a:t>
            </a:r>
            <a:r>
              <a:rPr lang="ru-RU" dirty="0"/>
              <a:t> ресурсу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кількістю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в </a:t>
            </a:r>
            <a:r>
              <a:rPr lang="ru-RU" dirty="0" err="1"/>
              <a:t>наявності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78402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04055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2. </a:t>
            </a:r>
            <a:r>
              <a:rPr lang="ru-RU" sz="2400" b="1" dirty="0" err="1" smtClean="0">
                <a:effectLst/>
              </a:rPr>
              <a:t>Ресурсне</a:t>
            </a:r>
            <a:r>
              <a:rPr lang="ru-RU" sz="2400" b="1" dirty="0" smtClean="0">
                <a:effectLst/>
              </a:rPr>
              <a:t> </a:t>
            </a:r>
            <a:r>
              <a:rPr lang="ru-RU" sz="2400" b="1" dirty="0" err="1">
                <a:effectLst/>
              </a:rPr>
              <a:t>планування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352928" cy="5328592"/>
          </a:xfrm>
        </p:spPr>
        <p:txBody>
          <a:bodyPr>
            <a:normAutofit/>
          </a:bodyPr>
          <a:lstStyle/>
          <a:p>
            <a:r>
              <a:rPr lang="ru-RU" b="1" dirty="0" err="1"/>
              <a:t>Якщо</a:t>
            </a:r>
            <a:r>
              <a:rPr lang="ru-RU" b="1" dirty="0"/>
              <a:t> потреба в ресурсах </a:t>
            </a:r>
            <a:r>
              <a:rPr lang="ru-RU" b="1" dirty="0" err="1"/>
              <a:t>перевищує</a:t>
            </a:r>
            <a:r>
              <a:rPr lang="ru-RU" b="1" dirty="0"/>
              <a:t> </a:t>
            </a:r>
            <a:r>
              <a:rPr lang="ru-RU" b="1" dirty="0" err="1"/>
              <a:t>можливості</a:t>
            </a:r>
            <a:r>
              <a:rPr lang="ru-RU" b="1" dirty="0"/>
              <a:t>, </a:t>
            </a:r>
            <a:r>
              <a:rPr lang="ru-RU" b="1" dirty="0" err="1"/>
              <a:t>існують</a:t>
            </a:r>
            <a:r>
              <a:rPr lang="ru-RU" b="1" dirty="0"/>
              <a:t> три шляхи </a:t>
            </a:r>
            <a:r>
              <a:rPr lang="ru-RU" b="1" dirty="0" err="1" smtClean="0"/>
              <a:t>її</a:t>
            </a:r>
            <a:r>
              <a:rPr lang="ru-RU" b="1" dirty="0" smtClean="0"/>
              <a:t> </a:t>
            </a:r>
            <a:r>
              <a:rPr lang="ru-RU" b="1" dirty="0" err="1" smtClean="0"/>
              <a:t>вирішення</a:t>
            </a:r>
            <a:r>
              <a:rPr lang="ru-RU" b="1" dirty="0"/>
              <a:t>:</a:t>
            </a:r>
          </a:p>
          <a:p>
            <a:pPr algn="just"/>
            <a:r>
              <a:rPr lang="ru-RU" dirty="0"/>
              <a:t>• </a:t>
            </a:r>
            <a:r>
              <a:rPr lang="ru-RU" dirty="0" err="1"/>
              <a:t>відкласти</a:t>
            </a:r>
            <a:r>
              <a:rPr lang="ru-RU" dirty="0"/>
              <a:t> (</a:t>
            </a:r>
            <a:r>
              <a:rPr lang="ru-RU" dirty="0" err="1"/>
              <a:t>затримати</a:t>
            </a:r>
            <a:r>
              <a:rPr lang="ru-RU" dirty="0"/>
              <a:t>) роботу в межах запасу часу;</a:t>
            </a:r>
          </a:p>
          <a:p>
            <a:pPr algn="just"/>
            <a:r>
              <a:rPr lang="ru-RU" dirty="0"/>
              <a:t>• </a:t>
            </a:r>
            <a:r>
              <a:rPr lang="ru-RU" dirty="0" err="1"/>
              <a:t>скоригувати</a:t>
            </a:r>
            <a:r>
              <a:rPr lang="ru-RU" dirty="0"/>
              <a:t> </a:t>
            </a:r>
            <a:r>
              <a:rPr lang="ru-RU" dirty="0" err="1"/>
              <a:t>терміни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обмежених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endParaRPr lang="ru-RU" dirty="0"/>
          </a:p>
          <a:p>
            <a:pPr algn="just"/>
            <a:r>
              <a:rPr lang="ru-RU" dirty="0"/>
              <a:t>(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лімітовані</a:t>
            </a:r>
            <a:r>
              <a:rPr lang="ru-RU" dirty="0"/>
              <a:t>, </a:t>
            </a:r>
            <a:r>
              <a:rPr lang="ru-RU" dirty="0" err="1"/>
              <a:t>заздалегідь</a:t>
            </a:r>
            <a:r>
              <a:rPr lang="ru-RU" dirty="0"/>
              <a:t> </a:t>
            </a:r>
            <a:r>
              <a:rPr lang="ru-RU" dirty="0" err="1"/>
              <a:t>обмежені</a:t>
            </a:r>
            <a:r>
              <a:rPr lang="ru-RU" dirty="0"/>
              <a:t>, то треба </a:t>
            </a:r>
            <a:r>
              <a:rPr lang="ru-RU" dirty="0" err="1" smtClean="0"/>
              <a:t>змінити</a:t>
            </a:r>
            <a:r>
              <a:rPr lang="en-US" dirty="0" smtClean="0"/>
              <a:t> </a:t>
            </a:r>
            <a:r>
              <a:rPr lang="ru-RU" dirty="0" err="1" smtClean="0"/>
              <a:t>календарний</a:t>
            </a:r>
            <a:r>
              <a:rPr lang="ru-RU" dirty="0" smtClean="0"/>
              <a:t> </a:t>
            </a:r>
            <a:r>
              <a:rPr lang="ru-RU" dirty="0"/>
              <a:t>план);</a:t>
            </a:r>
          </a:p>
          <a:p>
            <a:pPr algn="just"/>
            <a:r>
              <a:rPr lang="ru-RU" dirty="0"/>
              <a:t>• </a:t>
            </a:r>
            <a:r>
              <a:rPr lang="ru-RU" dirty="0" err="1"/>
              <a:t>скоригувати</a:t>
            </a:r>
            <a:r>
              <a:rPr lang="ru-RU" dirty="0"/>
              <a:t> </a:t>
            </a:r>
            <a:r>
              <a:rPr lang="ru-RU" dirty="0" err="1"/>
              <a:t>інтенсивність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у межах </a:t>
            </a:r>
            <a:r>
              <a:rPr lang="ru-RU" dirty="0" err="1" smtClean="0"/>
              <a:t>встановленого</a:t>
            </a:r>
            <a:r>
              <a:rPr lang="en-US" smtClean="0"/>
              <a:t> </a:t>
            </a:r>
            <a:r>
              <a:rPr lang="ru-RU" smtClean="0"/>
              <a:t>часу </a:t>
            </a:r>
            <a:r>
              <a:rPr lang="ru-RU" dirty="0"/>
              <a:t>(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змінити</a:t>
            </a:r>
            <a:r>
              <a:rPr lang="ru-RU" dirty="0"/>
              <a:t> не </a:t>
            </a:r>
            <a:r>
              <a:rPr lang="ru-RU" dirty="0" err="1"/>
              <a:t>можна</a:t>
            </a:r>
            <a:r>
              <a:rPr lang="ru-RU" dirty="0"/>
              <a:t>, то </a:t>
            </a:r>
            <a:r>
              <a:rPr lang="ru-RU" dirty="0" err="1"/>
              <a:t>збільшуємо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тривалість</a:t>
            </a:r>
            <a:endParaRPr lang="ru-RU" dirty="0"/>
          </a:p>
          <a:p>
            <a:pPr algn="just"/>
            <a:r>
              <a:rPr lang="ru-RU" dirty="0" err="1"/>
              <a:t>робочого</a:t>
            </a:r>
            <a:r>
              <a:rPr lang="ru-RU" dirty="0"/>
              <a:t> дня).</a:t>
            </a:r>
          </a:p>
        </p:txBody>
      </p:sp>
    </p:spTree>
    <p:extLst>
      <p:ext uri="{BB962C8B-B14F-4D97-AF65-F5344CB8AC3E}">
        <p14:creationId xmlns:p14="http://schemas.microsoft.com/office/powerpoint/2010/main" val="42223435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76063"/>
          </a:xfrm>
        </p:spPr>
        <p:txBody>
          <a:bodyPr/>
          <a:lstStyle/>
          <a:p>
            <a:pPr algn="r"/>
            <a:r>
              <a:rPr lang="ru-RU" sz="2400" b="1" dirty="0">
                <a:effectLst/>
              </a:rPr>
              <a:t>2. </a:t>
            </a:r>
            <a:r>
              <a:rPr lang="ru-RU" sz="2400" b="1" dirty="0" err="1">
                <a:effectLst/>
              </a:rPr>
              <a:t>Ресурсне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планування</a:t>
            </a:r>
            <a:r>
              <a:rPr lang="ru-RU" sz="2400" b="1" dirty="0">
                <a:effectLst/>
              </a:rPr>
              <a:t> проекту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772816"/>
            <a:ext cx="8352928" cy="4680520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/>
              <a:t>Ресурсний</a:t>
            </a:r>
            <a:r>
              <a:rPr lang="ru-RU" b="1" dirty="0"/>
              <a:t> </a:t>
            </a:r>
            <a:r>
              <a:rPr lang="ru-RU" b="1" dirty="0" err="1"/>
              <a:t>конфлікт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ситуація</a:t>
            </a:r>
            <a:r>
              <a:rPr lang="ru-RU" dirty="0"/>
              <a:t>, коли потреба в </a:t>
            </a:r>
            <a:r>
              <a:rPr lang="ru-RU" dirty="0" err="1"/>
              <a:t>якому-небудь</a:t>
            </a:r>
            <a:r>
              <a:rPr lang="ru-RU" dirty="0"/>
              <a:t> </a:t>
            </a:r>
            <a:r>
              <a:rPr lang="ru-RU" dirty="0" err="1" smtClean="0"/>
              <a:t>ресурсі</a:t>
            </a:r>
            <a:r>
              <a:rPr lang="ru-RU" dirty="0" smtClean="0"/>
              <a:t> </a:t>
            </a:r>
            <a:r>
              <a:rPr lang="ru-RU" dirty="0" err="1" smtClean="0"/>
              <a:t>перевищує</a:t>
            </a:r>
            <a:r>
              <a:rPr lang="ru-RU" dirty="0" smtClean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максимальну</a:t>
            </a:r>
            <a:r>
              <a:rPr lang="ru-RU" dirty="0"/>
              <a:t> межу </a:t>
            </a:r>
            <a:r>
              <a:rPr lang="ru-RU" dirty="0" err="1"/>
              <a:t>споживання</a:t>
            </a:r>
            <a:r>
              <a:rPr lang="ru-RU" dirty="0" smtClean="0"/>
              <a:t>.</a:t>
            </a:r>
          </a:p>
          <a:p>
            <a:pPr algn="just"/>
            <a:endParaRPr lang="uk-UA" dirty="0"/>
          </a:p>
          <a:p>
            <a:pPr algn="just"/>
            <a:r>
              <a:rPr lang="ru-RU" b="1" dirty="0" err="1"/>
              <a:t>Вирівнювання</a:t>
            </a:r>
            <a:r>
              <a:rPr lang="ru-RU" b="1" dirty="0"/>
              <a:t> </a:t>
            </a:r>
            <a:r>
              <a:rPr lang="ru-RU" b="1" dirty="0" err="1"/>
              <a:t>ресурсів</a:t>
            </a:r>
            <a:r>
              <a:rPr lang="ru-RU" b="1" dirty="0"/>
              <a:t> </a:t>
            </a:r>
            <a:r>
              <a:rPr lang="ru-RU" dirty="0"/>
              <a:t>(</a:t>
            </a:r>
            <a:r>
              <a:rPr lang="en-GB" dirty="0" err="1"/>
              <a:t>ResourceLeveling</a:t>
            </a:r>
            <a:r>
              <a:rPr lang="en-GB" dirty="0"/>
              <a:t>) -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 smtClean="0"/>
              <a:t>вирівнювання</a:t>
            </a:r>
            <a:r>
              <a:rPr lang="ru-RU" dirty="0" smtClean="0"/>
              <a:t> </a:t>
            </a:r>
            <a:r>
              <a:rPr lang="ru-RU" dirty="0" err="1" smtClean="0"/>
              <a:t>завантаження</a:t>
            </a:r>
            <a:r>
              <a:rPr lang="ru-RU" dirty="0" smtClean="0"/>
              <a:t> </a:t>
            </a:r>
            <a:r>
              <a:rPr lang="ru-RU" dirty="0" err="1"/>
              <a:t>виконавців</a:t>
            </a:r>
            <a:r>
              <a:rPr lang="ru-RU" dirty="0"/>
              <a:t>, </a:t>
            </a:r>
            <a:r>
              <a:rPr lang="ru-RU" dirty="0" err="1"/>
              <a:t>призначених</a:t>
            </a:r>
            <a:r>
              <a:rPr lang="ru-RU" dirty="0"/>
              <a:t> на </a:t>
            </a:r>
            <a:r>
              <a:rPr lang="ru-RU" dirty="0" err="1"/>
              <a:t>роботи</a:t>
            </a:r>
            <a:r>
              <a:rPr lang="ru-RU" dirty="0"/>
              <a:t> проекту. </a:t>
            </a:r>
            <a:r>
              <a:rPr lang="ru-RU" dirty="0" err="1" smtClean="0"/>
              <a:t>Вирівнювання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r>
              <a:rPr lang="ru-RU" dirty="0"/>
              <a:t>, як правило, </a:t>
            </a:r>
            <a:r>
              <a:rPr lang="ru-RU" dirty="0" err="1"/>
              <a:t>призводить</a:t>
            </a:r>
            <a:r>
              <a:rPr lang="ru-RU" dirty="0"/>
              <a:t> до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тривалості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і </a:t>
            </a:r>
            <a:r>
              <a:rPr lang="ru-RU" dirty="0" err="1" smtClean="0"/>
              <a:t>загальної</a:t>
            </a:r>
            <a:r>
              <a:rPr lang="ru-RU" dirty="0" smtClean="0"/>
              <a:t> </a:t>
            </a:r>
            <a:r>
              <a:rPr lang="ru-RU" dirty="0" err="1" smtClean="0"/>
              <a:t>тривалості</a:t>
            </a:r>
            <a:r>
              <a:rPr lang="ru-RU" dirty="0" smtClean="0"/>
              <a:t> </a:t>
            </a:r>
            <a:r>
              <a:rPr lang="ru-RU" dirty="0"/>
              <a:t>проекту. </a:t>
            </a:r>
          </a:p>
        </p:txBody>
      </p:sp>
    </p:spTree>
    <p:extLst>
      <p:ext uri="{BB962C8B-B14F-4D97-AF65-F5344CB8AC3E}">
        <p14:creationId xmlns:p14="http://schemas.microsoft.com/office/powerpoint/2010/main" val="23354477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76063"/>
          </a:xfrm>
        </p:spPr>
        <p:txBody>
          <a:bodyPr/>
          <a:lstStyle/>
          <a:p>
            <a:pPr algn="r"/>
            <a:r>
              <a:rPr lang="ru-RU" sz="2400" b="1" dirty="0">
                <a:effectLst/>
              </a:rPr>
              <a:t>2. </a:t>
            </a:r>
            <a:r>
              <a:rPr lang="ru-RU" sz="2400" b="1" dirty="0" err="1">
                <a:effectLst/>
              </a:rPr>
              <a:t>Ресурсне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планування</a:t>
            </a:r>
            <a:r>
              <a:rPr lang="ru-RU" sz="2400" b="1" dirty="0">
                <a:effectLst/>
              </a:rPr>
              <a:t> проекту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196752"/>
            <a:ext cx="8352928" cy="5256584"/>
          </a:xfrm>
        </p:spPr>
        <p:txBody>
          <a:bodyPr>
            <a:normAutofit/>
          </a:bodyPr>
          <a:lstStyle/>
          <a:p>
            <a:r>
              <a:rPr lang="ru-RU" b="1" i="1" dirty="0"/>
              <a:t>Результатом </a:t>
            </a:r>
            <a:r>
              <a:rPr lang="ru-RU" b="1" i="1" dirty="0" err="1"/>
              <a:t>планування</a:t>
            </a:r>
            <a:r>
              <a:rPr lang="ru-RU" b="1" i="1" dirty="0"/>
              <a:t> </a:t>
            </a:r>
            <a:r>
              <a:rPr lang="ru-RU" b="1" i="1" dirty="0" err="1"/>
              <a:t>ресурсів</a:t>
            </a:r>
            <a:r>
              <a:rPr lang="ru-RU" b="1" i="1" dirty="0"/>
              <a:t> </a:t>
            </a:r>
            <a:r>
              <a:rPr lang="ru-RU" b="1" dirty="0"/>
              <a:t>є</a:t>
            </a:r>
            <a:r>
              <a:rPr lang="ru-RU" dirty="0"/>
              <a:t>:</a:t>
            </a:r>
          </a:p>
          <a:p>
            <a:pPr algn="just"/>
            <a:r>
              <a:rPr lang="ru-RU" dirty="0" smtClean="0"/>
              <a:t>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на </a:t>
            </a:r>
            <a:r>
              <a:rPr lang="ru-RU" dirty="0" err="1"/>
              <a:t>операції</a:t>
            </a:r>
            <a:r>
              <a:rPr lang="ru-RU" dirty="0"/>
              <a:t> проекту</a:t>
            </a:r>
            <a:r>
              <a:rPr lang="ru-RU" i="1" dirty="0"/>
              <a:t>. </a:t>
            </a:r>
            <a:r>
              <a:rPr lang="ru-RU" dirty="0" err="1"/>
              <a:t>Основним</a:t>
            </a:r>
            <a:r>
              <a:rPr lang="ru-RU" dirty="0"/>
              <a:t> </a:t>
            </a:r>
            <a:r>
              <a:rPr lang="ru-RU" dirty="0" err="1"/>
              <a:t>виходом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є </a:t>
            </a:r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 і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необхідних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</a:t>
            </a:r>
            <a:r>
              <a:rPr lang="en-GB" dirty="0"/>
              <a:t>WBS.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уточнюватися</a:t>
            </a:r>
            <a:r>
              <a:rPr lang="ru-RU" dirty="0"/>
              <a:t> за результатами </a:t>
            </a:r>
            <a:r>
              <a:rPr lang="ru-RU" dirty="0" err="1"/>
              <a:t>наступних</a:t>
            </a:r>
            <a:r>
              <a:rPr lang="ru-RU" dirty="0"/>
              <a:t> </a:t>
            </a:r>
            <a:r>
              <a:rPr lang="ru-RU" dirty="0" err="1"/>
              <a:t>стадій</a:t>
            </a:r>
            <a:r>
              <a:rPr lang="ru-RU" dirty="0"/>
              <a:t> </a:t>
            </a:r>
            <a:r>
              <a:rPr lang="ru-RU" dirty="0" err="1"/>
              <a:t>планування</a:t>
            </a:r>
            <a:r>
              <a:rPr lang="ru-RU" dirty="0"/>
              <a:t> (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розкладу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проекту й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) і </a:t>
            </a:r>
            <a:r>
              <a:rPr lang="ru-RU" dirty="0" err="1"/>
              <a:t>аналізу</a:t>
            </a:r>
            <a:r>
              <a:rPr lang="ru-RU" dirty="0"/>
              <a:t> плану.</a:t>
            </a:r>
          </a:p>
          <a:p>
            <a:pPr algn="just"/>
            <a:r>
              <a:rPr lang="ru-RU" dirty="0"/>
              <a:t> </a:t>
            </a:r>
            <a:r>
              <a:rPr lang="ru-RU" dirty="0" err="1"/>
              <a:t>Календарі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i="1" dirty="0"/>
              <a:t>. </a:t>
            </a:r>
            <a:r>
              <a:rPr lang="ru-RU" dirty="0" err="1"/>
              <a:t>Конкретизація</a:t>
            </a:r>
            <a:r>
              <a:rPr lang="ru-RU" dirty="0"/>
              <a:t> </a:t>
            </a:r>
            <a:r>
              <a:rPr lang="ru-RU" dirty="0" err="1"/>
              <a:t>використовуваних</a:t>
            </a:r>
            <a:r>
              <a:rPr lang="ru-RU" dirty="0"/>
              <a:t> у </a:t>
            </a:r>
            <a:r>
              <a:rPr lang="ru-RU" dirty="0" err="1"/>
              <a:t>проекті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і </a:t>
            </a:r>
            <a:r>
              <a:rPr lang="ru-RU" dirty="0" err="1"/>
              <a:t>їхні</a:t>
            </a:r>
            <a:r>
              <a:rPr lang="ru-RU" dirty="0"/>
              <a:t> </a:t>
            </a:r>
            <a:r>
              <a:rPr lang="ru-RU" dirty="0" err="1"/>
              <a:t>календарі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5-денний </a:t>
            </a:r>
            <a:r>
              <a:rPr lang="ru-RU" dirty="0" err="1"/>
              <a:t>робочий</a:t>
            </a:r>
            <a:r>
              <a:rPr lang="ru-RU" dirty="0"/>
              <a:t> </a:t>
            </a:r>
            <a:r>
              <a:rPr lang="ru-RU" dirty="0" err="1"/>
              <a:t>тиждень</a:t>
            </a:r>
            <a:r>
              <a:rPr lang="ru-RU" dirty="0"/>
              <a:t> з 8-годинним </a:t>
            </a:r>
            <a:r>
              <a:rPr lang="ru-RU" dirty="0" err="1"/>
              <a:t>робочим</a:t>
            </a:r>
            <a:r>
              <a:rPr lang="ru-RU" dirty="0"/>
              <a:t> днем і </a:t>
            </a:r>
            <a:r>
              <a:rPr lang="ru-RU" dirty="0" err="1"/>
              <a:t>встановленими</a:t>
            </a:r>
            <a:r>
              <a:rPr lang="ru-RU" dirty="0"/>
              <a:t> </a:t>
            </a:r>
            <a:r>
              <a:rPr lang="ru-RU" dirty="0" err="1"/>
              <a:t>відпустками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83229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76063"/>
          </a:xfrm>
        </p:spPr>
        <p:txBody>
          <a:bodyPr/>
          <a:lstStyle/>
          <a:p>
            <a:pPr algn="r"/>
            <a:r>
              <a:rPr lang="ru-RU" sz="2400" b="1" dirty="0">
                <a:effectLst/>
              </a:rPr>
              <a:t>2. </a:t>
            </a:r>
            <a:r>
              <a:rPr lang="ru-RU" sz="2400" b="1" dirty="0" err="1">
                <a:effectLst/>
              </a:rPr>
              <a:t>Ресурсне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планування</a:t>
            </a:r>
            <a:r>
              <a:rPr lang="ru-RU" sz="2400" b="1" dirty="0">
                <a:effectLst/>
              </a:rPr>
              <a:t> проекту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196752"/>
            <a:ext cx="8352928" cy="5256584"/>
          </a:xfrm>
        </p:spPr>
        <p:txBody>
          <a:bodyPr>
            <a:normAutofit/>
          </a:bodyPr>
          <a:lstStyle/>
          <a:p>
            <a:r>
              <a:rPr lang="ru-RU" b="1" dirty="0" err="1"/>
              <a:t>Оптимізація</a:t>
            </a:r>
            <a:r>
              <a:rPr lang="ru-RU" b="1" dirty="0"/>
              <a:t> </a:t>
            </a:r>
            <a:r>
              <a:rPr lang="ru-RU" b="1" dirty="0" err="1"/>
              <a:t>ресурсів</a:t>
            </a:r>
            <a:r>
              <a:rPr lang="ru-RU" b="1" dirty="0"/>
              <a:t> </a:t>
            </a:r>
            <a:r>
              <a:rPr lang="ru-RU" b="1" dirty="0" err="1"/>
              <a:t>передбачає</a:t>
            </a:r>
            <a:r>
              <a:rPr lang="ru-RU" b="1" dirty="0"/>
              <a:t>:</a:t>
            </a:r>
          </a:p>
          <a:p>
            <a:pPr algn="just"/>
            <a:r>
              <a:rPr lang="ru-RU" dirty="0"/>
              <a:t>- </a:t>
            </a:r>
            <a:r>
              <a:rPr lang="ru-RU" dirty="0" err="1"/>
              <a:t>згладжування</a:t>
            </a:r>
            <a:r>
              <a:rPr lang="ru-RU" dirty="0"/>
              <a:t> (</a:t>
            </a:r>
            <a:r>
              <a:rPr lang="ru-RU" dirty="0" err="1"/>
              <a:t>оптимізація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в рамках </a:t>
            </a:r>
            <a:r>
              <a:rPr lang="ru-RU" dirty="0" err="1"/>
              <a:t>часових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 задач)</a:t>
            </a:r>
          </a:p>
          <a:p>
            <a:pPr algn="just"/>
            <a:r>
              <a:rPr lang="ru-RU" dirty="0"/>
              <a:t>- </a:t>
            </a:r>
            <a:r>
              <a:rPr lang="ru-RU" dirty="0" err="1"/>
              <a:t>вирівнювання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(</a:t>
            </a:r>
            <a:r>
              <a:rPr lang="ru-RU" dirty="0" err="1"/>
              <a:t>призводить</a:t>
            </a:r>
            <a:r>
              <a:rPr lang="ru-RU" dirty="0"/>
              <a:t> до </a:t>
            </a:r>
            <a:r>
              <a:rPr lang="ru-RU" dirty="0" err="1"/>
              <a:t>зміни</a:t>
            </a:r>
            <a:r>
              <a:rPr lang="ru-RU" dirty="0"/>
              <a:t> критичного шляху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00841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76063"/>
          </a:xfrm>
        </p:spPr>
        <p:txBody>
          <a:bodyPr/>
          <a:lstStyle/>
          <a:p>
            <a:pPr algn="r"/>
            <a:r>
              <a:rPr lang="ru-RU" sz="2400" b="1" dirty="0">
                <a:effectLst/>
              </a:rPr>
              <a:t>2. </a:t>
            </a:r>
            <a:r>
              <a:rPr lang="ru-RU" sz="2400" b="1" dirty="0" err="1">
                <a:effectLst/>
              </a:rPr>
              <a:t>Ресурсне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планування</a:t>
            </a:r>
            <a:r>
              <a:rPr lang="ru-RU" sz="2400" b="1" dirty="0">
                <a:effectLst/>
              </a:rPr>
              <a:t> проекту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196752"/>
            <a:ext cx="8352928" cy="5256584"/>
          </a:xfrm>
        </p:spPr>
        <p:txBody>
          <a:bodyPr>
            <a:normAutofit lnSpcReduction="10000"/>
          </a:bodyPr>
          <a:lstStyle/>
          <a:p>
            <a:r>
              <a:rPr lang="ru-RU" b="1" dirty="0" err="1"/>
              <a:t>Інструменти</a:t>
            </a:r>
            <a:r>
              <a:rPr lang="ru-RU" b="1" dirty="0"/>
              <a:t> і </a:t>
            </a:r>
            <a:r>
              <a:rPr lang="ru-RU" b="1" dirty="0" err="1"/>
              <a:t>методи</a:t>
            </a:r>
            <a:r>
              <a:rPr lang="ru-RU" b="1" dirty="0"/>
              <a:t> при </a:t>
            </a:r>
            <a:r>
              <a:rPr lang="ru-RU" b="1" dirty="0" err="1"/>
              <a:t>оптимізації</a:t>
            </a:r>
            <a:r>
              <a:rPr lang="ru-RU" b="1" dirty="0"/>
              <a:t> </a:t>
            </a:r>
            <a:r>
              <a:rPr lang="ru-RU" b="1" dirty="0" err="1"/>
              <a:t>ресурсів</a:t>
            </a:r>
            <a:r>
              <a:rPr lang="ru-RU" b="1" dirty="0"/>
              <a:t>: </a:t>
            </a:r>
            <a:r>
              <a:rPr lang="ru-RU" dirty="0" err="1"/>
              <a:t>перенесення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, </a:t>
            </a:r>
            <a:r>
              <a:rPr lang="ru-RU" dirty="0" err="1"/>
              <a:t>розрив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, </a:t>
            </a:r>
            <a:r>
              <a:rPr lang="ru-RU" dirty="0" err="1"/>
              <a:t>розтягання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,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доступності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✓ Процедура </a:t>
            </a:r>
            <a:r>
              <a:rPr lang="ru-RU" dirty="0" err="1"/>
              <a:t>оптимізації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ітераційна</a:t>
            </a:r>
            <a:r>
              <a:rPr lang="ru-RU" dirty="0"/>
              <a:t>.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повторюватися</a:t>
            </a:r>
            <a:r>
              <a:rPr lang="ru-RU" dirty="0"/>
              <a:t> в </a:t>
            </a:r>
            <a:r>
              <a:rPr lang="ru-RU" dirty="0" err="1"/>
              <a:t>ході</a:t>
            </a:r>
            <a:r>
              <a:rPr lang="ru-RU" dirty="0"/>
              <a:t> </a:t>
            </a:r>
            <a:r>
              <a:rPr lang="ru-RU" dirty="0" err="1"/>
              <a:t>всього</a:t>
            </a:r>
            <a:r>
              <a:rPr lang="ru-RU" dirty="0"/>
              <a:t> проекту</a:t>
            </a:r>
          </a:p>
          <a:p>
            <a:pPr algn="just"/>
            <a:r>
              <a:rPr lang="ru-RU" dirty="0"/>
              <a:t>✓ </a:t>
            </a:r>
            <a:r>
              <a:rPr lang="ru-RU" dirty="0" err="1"/>
              <a:t>Кожне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повинно бути </a:t>
            </a:r>
            <a:r>
              <a:rPr lang="ru-RU" dirty="0" err="1"/>
              <a:t>забезпечене</a:t>
            </a:r>
            <a:r>
              <a:rPr lang="ru-RU" dirty="0"/>
              <a:t> ресурсом </a:t>
            </a:r>
            <a:r>
              <a:rPr lang="ru-RU" dirty="0" err="1"/>
              <a:t>або</a:t>
            </a:r>
            <a:r>
              <a:rPr lang="ru-RU" dirty="0"/>
              <a:t> повинна бути </a:t>
            </a:r>
            <a:r>
              <a:rPr lang="ru-RU" dirty="0" err="1"/>
              <a:t>визначена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, яка </a:t>
            </a:r>
            <a:r>
              <a:rPr lang="ru-RU" dirty="0" err="1"/>
              <a:t>знадобиться</a:t>
            </a:r>
            <a:r>
              <a:rPr lang="ru-RU" dirty="0"/>
              <a:t> для </a:t>
            </a:r>
            <a:r>
              <a:rPr lang="ru-RU" dirty="0" err="1"/>
              <a:t>придбання</a:t>
            </a:r>
            <a:r>
              <a:rPr lang="ru-RU" dirty="0"/>
              <a:t> ресурсу</a:t>
            </a:r>
          </a:p>
          <a:p>
            <a:pPr algn="just"/>
            <a:r>
              <a:rPr lang="ru-RU" dirty="0"/>
              <a:t>✓ Не </a:t>
            </a:r>
            <a:r>
              <a:rPr lang="ru-RU" dirty="0" err="1"/>
              <a:t>допускається</a:t>
            </a:r>
            <a:r>
              <a:rPr lang="ru-RU" dirty="0"/>
              <a:t> </a:t>
            </a:r>
            <a:r>
              <a:rPr lang="ru-RU" dirty="0" err="1"/>
              <a:t>тривале</a:t>
            </a:r>
            <a:r>
              <a:rPr lang="ru-RU" dirty="0"/>
              <a:t> </a:t>
            </a:r>
            <a:r>
              <a:rPr lang="ru-RU" dirty="0" err="1"/>
              <a:t>перевантаження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✓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враховувати</a:t>
            </a:r>
            <a:r>
              <a:rPr lang="ru-RU" dirty="0"/>
              <a:t> </a:t>
            </a:r>
            <a:r>
              <a:rPr lang="ru-RU" dirty="0" err="1"/>
              <a:t>календарі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і </a:t>
            </a:r>
            <a:r>
              <a:rPr lang="ru-RU" dirty="0" err="1"/>
              <a:t>доступність</a:t>
            </a:r>
            <a:r>
              <a:rPr lang="ru-RU" dirty="0"/>
              <a:t> ресурсу для проекту</a:t>
            </a:r>
          </a:p>
          <a:p>
            <a:pPr algn="just"/>
            <a:r>
              <a:rPr lang="ru-RU" dirty="0"/>
              <a:t>✓ При </a:t>
            </a:r>
            <a:r>
              <a:rPr lang="ru-RU" dirty="0" err="1"/>
              <a:t>вирівнюванні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керуватися</a:t>
            </a:r>
            <a:r>
              <a:rPr lang="ru-RU" dirty="0"/>
              <a:t> матрицею </a:t>
            </a:r>
            <a:r>
              <a:rPr lang="ru-RU" dirty="0" err="1"/>
              <a:t>пріоритетів</a:t>
            </a:r>
            <a:r>
              <a:rPr lang="ru-RU" dirty="0"/>
              <a:t> проекту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35504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432047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3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Планування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витрат</a:t>
            </a:r>
            <a:r>
              <a:rPr lang="ru-RU" sz="2400" b="1" dirty="0">
                <a:effectLst/>
              </a:rPr>
              <a:t> по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568952" cy="5472608"/>
          </a:xfrm>
        </p:spPr>
        <p:txBody>
          <a:bodyPr/>
          <a:lstStyle/>
          <a:p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/>
              <a:t>витрати</a:t>
            </a:r>
            <a:r>
              <a:rPr lang="ru-RU" dirty="0"/>
              <a:t> за проектом </a:t>
            </a:r>
            <a:r>
              <a:rPr lang="ru-RU" dirty="0" err="1"/>
              <a:t>поділяються</a:t>
            </a:r>
            <a:r>
              <a:rPr lang="ru-RU" dirty="0"/>
              <a:t> на </a:t>
            </a:r>
            <a:r>
              <a:rPr lang="ru-RU" b="1" dirty="0" err="1"/>
              <a:t>інвестиційні</a:t>
            </a:r>
            <a:r>
              <a:rPr lang="ru-RU" dirty="0"/>
              <a:t> та </a:t>
            </a:r>
            <a:r>
              <a:rPr lang="ru-RU" b="1" dirty="0" err="1"/>
              <a:t>поточні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До </a:t>
            </a:r>
            <a:r>
              <a:rPr lang="ru-RU" b="1" i="1" dirty="0" err="1"/>
              <a:t>інвестиційних</a:t>
            </a:r>
            <a:r>
              <a:rPr lang="ru-RU" dirty="0"/>
              <a:t> належать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інвестиції</a:t>
            </a:r>
            <a:r>
              <a:rPr lang="ru-RU" dirty="0"/>
              <a:t> до основного </a:t>
            </a:r>
            <a:r>
              <a:rPr lang="ru-RU" dirty="0" err="1"/>
              <a:t>капіталу</a:t>
            </a:r>
            <a:r>
              <a:rPr lang="ru-RU" dirty="0"/>
              <a:t> (</a:t>
            </a:r>
            <a:r>
              <a:rPr lang="ru-RU" dirty="0" err="1"/>
              <a:t>придбання</a:t>
            </a:r>
            <a:r>
              <a:rPr lang="ru-RU" dirty="0"/>
              <a:t> </a:t>
            </a:r>
            <a:r>
              <a:rPr lang="ru-RU" dirty="0" err="1"/>
              <a:t>землі</a:t>
            </a:r>
            <a:r>
              <a:rPr lang="ru-RU" dirty="0"/>
              <a:t>, </a:t>
            </a:r>
            <a:r>
              <a:rPr lang="ru-RU" dirty="0" err="1"/>
              <a:t>будівництво</a:t>
            </a:r>
            <a:r>
              <a:rPr lang="ru-RU" dirty="0"/>
              <a:t> </a:t>
            </a:r>
            <a:r>
              <a:rPr lang="ru-RU" dirty="0" err="1"/>
              <a:t>приміщень</a:t>
            </a:r>
            <a:r>
              <a:rPr lang="ru-RU" dirty="0"/>
              <a:t> та </a:t>
            </a:r>
            <a:r>
              <a:rPr lang="ru-RU" dirty="0" err="1"/>
              <a:t>споруд</a:t>
            </a:r>
            <a:r>
              <a:rPr lang="ru-RU" dirty="0"/>
              <a:t>, </a:t>
            </a:r>
            <a:r>
              <a:rPr lang="ru-RU" dirty="0" err="1"/>
              <a:t>купівля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оренда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та </a:t>
            </a:r>
            <a:r>
              <a:rPr lang="ru-RU" dirty="0" err="1"/>
              <a:t>обладнання</a:t>
            </a:r>
            <a:r>
              <a:rPr lang="ru-RU" dirty="0"/>
              <a:t>), </a:t>
            </a:r>
            <a:r>
              <a:rPr lang="ru-RU" dirty="0" err="1"/>
              <a:t>передвиробничі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на потреби в </a:t>
            </a:r>
            <a:r>
              <a:rPr lang="ru-RU" dirty="0" err="1"/>
              <a:t>обіговому</a:t>
            </a:r>
            <a:r>
              <a:rPr lang="ru-RU" dirty="0"/>
              <a:t> </a:t>
            </a:r>
            <a:r>
              <a:rPr lang="ru-RU" dirty="0" err="1"/>
              <a:t>капіталі</a:t>
            </a:r>
            <a:r>
              <a:rPr lang="ru-RU" dirty="0"/>
              <a:t>.</a:t>
            </a:r>
          </a:p>
          <a:p>
            <a:pPr algn="just"/>
            <a:r>
              <a:rPr lang="ru-RU" b="1" i="1" dirty="0" err="1"/>
              <a:t>Поточні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—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випуск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придбання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, </a:t>
            </a:r>
            <a:r>
              <a:rPr lang="ru-RU" dirty="0" err="1"/>
              <a:t>основних</a:t>
            </a:r>
            <a:r>
              <a:rPr lang="ru-RU" dirty="0"/>
              <a:t> та </a:t>
            </a:r>
            <a:r>
              <a:rPr lang="ru-RU" dirty="0" err="1"/>
              <a:t>допоміжних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, оплату </a:t>
            </a:r>
            <a:r>
              <a:rPr lang="ru-RU" dirty="0" err="1"/>
              <a:t>праці</a:t>
            </a:r>
            <a:r>
              <a:rPr lang="ru-RU" dirty="0"/>
              <a:t>, </a:t>
            </a:r>
            <a:r>
              <a:rPr lang="ru-RU" dirty="0" err="1"/>
              <a:t>загальнозаводські</a:t>
            </a:r>
            <a:r>
              <a:rPr lang="ru-RU" dirty="0"/>
              <a:t> та </a:t>
            </a:r>
            <a:r>
              <a:rPr lang="ru-RU" dirty="0" err="1"/>
              <a:t>накладні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припадають</a:t>
            </a:r>
            <a:r>
              <a:rPr lang="ru-RU" dirty="0"/>
              <a:t> на </a:t>
            </a:r>
            <a:r>
              <a:rPr lang="ru-RU" dirty="0" err="1"/>
              <a:t>звітний</a:t>
            </a:r>
            <a:r>
              <a:rPr lang="ru-RU" dirty="0"/>
              <a:t> </a:t>
            </a:r>
            <a:r>
              <a:rPr lang="ru-RU" dirty="0" err="1" smtClean="0"/>
              <a:t>період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0927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04055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1. </a:t>
            </a:r>
            <a:r>
              <a:rPr lang="ru-RU" sz="2400" b="1" dirty="0" err="1" smtClean="0">
                <a:effectLst/>
              </a:rPr>
              <a:t>Процеси</a:t>
            </a:r>
            <a:r>
              <a:rPr lang="ru-RU" sz="2400" b="1" dirty="0" smtClean="0">
                <a:effectLst/>
              </a:rPr>
              <a:t> </a:t>
            </a:r>
            <a:r>
              <a:rPr lang="ru-RU" sz="2400" b="1" dirty="0" err="1">
                <a:effectLst/>
              </a:rPr>
              <a:t>управління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вартістю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352928" cy="5328592"/>
          </a:xfrm>
        </p:spPr>
        <p:txBody>
          <a:bodyPr>
            <a:normAutofit fontScale="92500"/>
          </a:bodyPr>
          <a:lstStyle/>
          <a:p>
            <a:pPr algn="just"/>
            <a:r>
              <a:rPr lang="ru-RU" b="1" dirty="0" err="1"/>
              <a:t>Управління</a:t>
            </a:r>
            <a:r>
              <a:rPr lang="ru-RU" b="1" dirty="0"/>
              <a:t> </a:t>
            </a:r>
            <a:r>
              <a:rPr lang="ru-RU" b="1" dirty="0" err="1"/>
              <a:t>вартістю</a:t>
            </a:r>
            <a:r>
              <a:rPr lang="ru-RU" b="1" dirty="0"/>
              <a:t> проекту </a:t>
            </a:r>
            <a:r>
              <a:rPr lang="ru-RU" b="1" dirty="0" err="1"/>
              <a:t>включає</a:t>
            </a:r>
            <a:r>
              <a:rPr lang="ru-RU" b="1" dirty="0"/>
              <a:t> </a:t>
            </a:r>
            <a:r>
              <a:rPr lang="ru-RU" b="1" dirty="0" err="1"/>
              <a:t>наступні</a:t>
            </a:r>
            <a:r>
              <a:rPr lang="ru-RU" b="1" dirty="0"/>
              <a:t> </a:t>
            </a:r>
            <a:r>
              <a:rPr lang="ru-RU" b="1" dirty="0" err="1"/>
              <a:t>процеси</a:t>
            </a:r>
            <a:r>
              <a:rPr lang="ru-RU" b="1" dirty="0"/>
              <a:t> </a:t>
            </a:r>
            <a:endParaRPr lang="ru-RU" b="1" dirty="0" smtClean="0"/>
          </a:p>
          <a:p>
            <a:pPr algn="just"/>
            <a:r>
              <a:rPr lang="ru-RU" dirty="0" smtClean="0"/>
              <a:t> </a:t>
            </a:r>
            <a:r>
              <a:rPr lang="ru-RU" b="1" i="1" dirty="0" err="1"/>
              <a:t>планування</a:t>
            </a:r>
            <a:r>
              <a:rPr lang="ru-RU" b="1" i="1" dirty="0"/>
              <a:t> </a:t>
            </a:r>
            <a:r>
              <a:rPr lang="ru-RU" b="1" i="1" dirty="0" err="1"/>
              <a:t>управління</a:t>
            </a:r>
            <a:r>
              <a:rPr lang="ru-RU" b="1" i="1" dirty="0"/>
              <a:t> </a:t>
            </a:r>
            <a:r>
              <a:rPr lang="ru-RU" b="1" i="1" dirty="0" err="1"/>
              <a:t>вартістю</a:t>
            </a:r>
            <a:r>
              <a:rPr lang="ru-RU" b="1" i="1" dirty="0"/>
              <a:t> </a:t>
            </a:r>
            <a:r>
              <a:rPr lang="ru-RU" dirty="0"/>
              <a:t>- </a:t>
            </a:r>
            <a:r>
              <a:rPr lang="ru-RU" dirty="0" err="1"/>
              <a:t>процес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встановлює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, </a:t>
            </a:r>
            <a:r>
              <a:rPr lang="ru-RU" dirty="0" err="1"/>
              <a:t>процедури</a:t>
            </a:r>
            <a:r>
              <a:rPr lang="ru-RU" dirty="0"/>
              <a:t> та </a:t>
            </a:r>
            <a:r>
              <a:rPr lang="ru-RU" dirty="0" err="1"/>
              <a:t>документацію</a:t>
            </a:r>
            <a:r>
              <a:rPr lang="ru-RU" dirty="0"/>
              <a:t> з </a:t>
            </a:r>
            <a:r>
              <a:rPr lang="ru-RU" dirty="0" err="1"/>
              <a:t>планування</a:t>
            </a:r>
            <a:r>
              <a:rPr lang="ru-RU" dirty="0"/>
              <a:t>, </a:t>
            </a:r>
            <a:r>
              <a:rPr lang="ru-RU" dirty="0" err="1"/>
              <a:t>управління</a:t>
            </a:r>
            <a:r>
              <a:rPr lang="ru-RU" dirty="0"/>
              <a:t>, </a:t>
            </a:r>
            <a:r>
              <a:rPr lang="ru-RU" dirty="0" err="1"/>
              <a:t>витрачання</a:t>
            </a:r>
            <a:r>
              <a:rPr lang="ru-RU" dirty="0"/>
              <a:t> та контролю </a:t>
            </a:r>
            <a:r>
              <a:rPr lang="ru-RU" dirty="0" err="1"/>
              <a:t>вартості</a:t>
            </a:r>
            <a:r>
              <a:rPr lang="ru-RU" dirty="0"/>
              <a:t> проекту;</a:t>
            </a:r>
          </a:p>
          <a:p>
            <a:pPr algn="just"/>
            <a:r>
              <a:rPr lang="ru-RU" dirty="0"/>
              <a:t> </a:t>
            </a:r>
            <a:r>
              <a:rPr lang="ru-RU" b="1" i="1" dirty="0" err="1"/>
              <a:t>оцінка</a:t>
            </a:r>
            <a:r>
              <a:rPr lang="ru-RU" b="1" i="1" dirty="0"/>
              <a:t> </a:t>
            </a:r>
            <a:r>
              <a:rPr lang="ru-RU" b="1" i="1" dirty="0" err="1"/>
              <a:t>вартості</a:t>
            </a:r>
            <a:r>
              <a:rPr lang="ru-RU" b="1" i="1" dirty="0"/>
              <a:t> </a:t>
            </a:r>
            <a:r>
              <a:rPr lang="ru-RU" dirty="0"/>
              <a:t>-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наближеної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грошових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необхідних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проекту;</a:t>
            </a:r>
          </a:p>
          <a:p>
            <a:pPr algn="just"/>
            <a:r>
              <a:rPr lang="ru-RU" dirty="0"/>
              <a:t> </a:t>
            </a:r>
            <a:r>
              <a:rPr lang="ru-RU" b="1" i="1" dirty="0" err="1"/>
              <a:t>визначення</a:t>
            </a:r>
            <a:r>
              <a:rPr lang="ru-RU" b="1" i="1" dirty="0"/>
              <a:t> бюджету </a:t>
            </a:r>
            <a:r>
              <a:rPr lang="ru-RU" dirty="0"/>
              <a:t>-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консолідації</a:t>
            </a:r>
            <a:r>
              <a:rPr lang="ru-RU" dirty="0"/>
              <a:t> </a:t>
            </a:r>
            <a:r>
              <a:rPr lang="ru-RU" dirty="0" err="1"/>
              <a:t>оціночних</a:t>
            </a:r>
            <a:r>
              <a:rPr lang="ru-RU" dirty="0"/>
              <a:t> </a:t>
            </a:r>
            <a:r>
              <a:rPr lang="ru-RU" dirty="0" err="1"/>
              <a:t>вартостей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пакетів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для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авторизованого</a:t>
            </a:r>
            <a:r>
              <a:rPr lang="ru-RU" dirty="0"/>
              <a:t> базового плану по </a:t>
            </a:r>
            <a:r>
              <a:rPr lang="ru-RU" dirty="0" err="1"/>
              <a:t>вартості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 </a:t>
            </a:r>
            <a:r>
              <a:rPr lang="ru-RU" b="1" i="1" dirty="0"/>
              <a:t>контроль </a:t>
            </a:r>
            <a:r>
              <a:rPr lang="ru-RU" b="1" i="1" dirty="0" err="1"/>
              <a:t>вартості</a:t>
            </a:r>
            <a:r>
              <a:rPr lang="ru-RU" b="1" i="1" dirty="0"/>
              <a:t> </a:t>
            </a:r>
            <a:r>
              <a:rPr lang="ru-RU" dirty="0"/>
              <a:t>-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моніторингу</a:t>
            </a:r>
            <a:r>
              <a:rPr lang="ru-RU" dirty="0"/>
              <a:t> статусу проекту для </a:t>
            </a:r>
            <a:r>
              <a:rPr lang="ru-RU" dirty="0" err="1"/>
              <a:t>актуалізації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проекту і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 базового плану по </a:t>
            </a:r>
            <a:r>
              <a:rPr lang="ru-RU" dirty="0" err="1"/>
              <a:t>вартості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10622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432047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3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Планування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витрат</a:t>
            </a:r>
            <a:r>
              <a:rPr lang="ru-RU" sz="2400" b="1" dirty="0">
                <a:effectLst/>
              </a:rPr>
              <a:t> по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568952" cy="5472608"/>
          </a:xfrm>
        </p:spPr>
        <p:txBody>
          <a:bodyPr/>
          <a:lstStyle/>
          <a:p>
            <a:pPr algn="just"/>
            <a:r>
              <a:rPr lang="ru-RU" b="1" i="1" dirty="0" err="1"/>
              <a:t>Прямі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пов'язані</a:t>
            </a:r>
            <a:r>
              <a:rPr lang="ru-RU" dirty="0"/>
              <a:t> з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проектних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і </a:t>
            </a:r>
            <a:r>
              <a:rPr lang="ru-RU" dirty="0" err="1"/>
              <a:t>включаються</a:t>
            </a:r>
            <a:r>
              <a:rPr lang="ru-RU" dirty="0"/>
              <a:t> у </a:t>
            </a:r>
            <a:r>
              <a:rPr lang="ru-RU" dirty="0" err="1"/>
              <a:t>виробничу</a:t>
            </a:r>
            <a:r>
              <a:rPr lang="ru-RU" dirty="0"/>
              <a:t> </a:t>
            </a:r>
            <a:r>
              <a:rPr lang="ru-RU" dirty="0" err="1"/>
              <a:t>собівартість</a:t>
            </a:r>
            <a:r>
              <a:rPr lang="ru-RU" dirty="0"/>
              <a:t> </a:t>
            </a:r>
            <a:r>
              <a:rPr lang="ru-RU" dirty="0" err="1"/>
              <a:t>проектних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об'єктів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за прямою </a:t>
            </a:r>
            <a:r>
              <a:rPr lang="ru-RU" dirty="0" err="1"/>
              <a:t>ознакою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: </a:t>
            </a:r>
            <a:r>
              <a:rPr lang="ru-RU" dirty="0" err="1"/>
              <a:t>прямі</a:t>
            </a:r>
            <a:r>
              <a:rPr lang="ru-RU" dirty="0"/>
              <a:t> </a:t>
            </a:r>
            <a:r>
              <a:rPr lang="ru-RU" dirty="0" err="1"/>
              <a:t>матеріальні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, </a:t>
            </a:r>
            <a:r>
              <a:rPr lang="ru-RU" dirty="0" err="1"/>
              <a:t>прямі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на оплату </a:t>
            </a:r>
            <a:r>
              <a:rPr lang="ru-RU" dirty="0" err="1"/>
              <a:t>праці</a:t>
            </a:r>
            <a:r>
              <a:rPr lang="ru-RU" dirty="0"/>
              <a:t>; </a:t>
            </a:r>
            <a:r>
              <a:rPr lang="ru-RU" dirty="0" err="1"/>
              <a:t>відрахування</a:t>
            </a:r>
            <a:r>
              <a:rPr lang="ru-RU" dirty="0"/>
              <a:t> на </a:t>
            </a:r>
            <a:r>
              <a:rPr lang="ru-RU" dirty="0" err="1"/>
              <a:t>соціальні</a:t>
            </a:r>
            <a:r>
              <a:rPr lang="ru-RU" dirty="0"/>
              <a:t> заходи,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прямі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 smtClean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b="1" i="1" dirty="0" err="1"/>
              <a:t>Непрямі</a:t>
            </a:r>
            <a:r>
              <a:rPr lang="ru-RU" dirty="0"/>
              <a:t> (</a:t>
            </a:r>
            <a:r>
              <a:rPr lang="ru-RU" dirty="0" err="1"/>
              <a:t>надалі</a:t>
            </a:r>
            <a:r>
              <a:rPr lang="ru-RU" dirty="0"/>
              <a:t> — </a:t>
            </a:r>
            <a:r>
              <a:rPr lang="ru-RU" dirty="0" err="1"/>
              <a:t>загальновиробничі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)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управлінням</a:t>
            </a:r>
            <a:r>
              <a:rPr lang="ru-RU" dirty="0"/>
              <a:t> та </a:t>
            </a:r>
            <a:r>
              <a:rPr lang="ru-RU" dirty="0" err="1"/>
              <a:t>обслуговуванням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організацією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проектних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віднесені</a:t>
            </a:r>
            <a:r>
              <a:rPr lang="ru-RU" dirty="0"/>
              <a:t> </a:t>
            </a:r>
            <a:r>
              <a:rPr lang="ru-RU" dirty="0" err="1"/>
              <a:t>економічно</a:t>
            </a:r>
            <a:r>
              <a:rPr lang="ru-RU" dirty="0"/>
              <a:t> </a:t>
            </a:r>
            <a:r>
              <a:rPr lang="ru-RU" dirty="0" err="1"/>
              <a:t>доцільним</a:t>
            </a:r>
            <a:r>
              <a:rPr lang="ru-RU" dirty="0"/>
              <a:t> шляхом </a:t>
            </a:r>
            <a:r>
              <a:rPr lang="ru-RU" dirty="0" err="1"/>
              <a:t>безпосередньо</a:t>
            </a:r>
            <a:r>
              <a:rPr lang="ru-RU" dirty="0"/>
              <a:t> до конкретного </a:t>
            </a:r>
            <a:r>
              <a:rPr lang="ru-RU" dirty="0" err="1"/>
              <a:t>об'єкта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99258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432047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3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Планування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витрат</a:t>
            </a:r>
            <a:r>
              <a:rPr lang="ru-RU" sz="2400" b="1" dirty="0">
                <a:effectLst/>
              </a:rPr>
              <a:t> по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568952" cy="547260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За </a:t>
            </a:r>
            <a:r>
              <a:rPr lang="ru-RU" dirty="0" err="1"/>
              <a:t>ознакою</a:t>
            </a:r>
            <a:r>
              <a:rPr lang="ru-RU" dirty="0"/>
              <a:t> </a:t>
            </a:r>
            <a:r>
              <a:rPr lang="ru-RU" dirty="0" err="1"/>
              <a:t>відношення</a:t>
            </a:r>
            <a:r>
              <a:rPr lang="ru-RU" dirty="0"/>
              <a:t> до </a:t>
            </a:r>
            <a:r>
              <a:rPr lang="ru-RU" dirty="0" err="1"/>
              <a:t>собівартості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поділяються</a:t>
            </a:r>
            <a:r>
              <a:rPr lang="ru-RU" dirty="0"/>
              <a:t> на </a:t>
            </a:r>
            <a:r>
              <a:rPr lang="ru-RU" dirty="0" err="1"/>
              <a:t>виробничі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та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періоду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pPr algn="just"/>
            <a:r>
              <a:rPr lang="ru-RU" b="1" i="1" dirty="0" err="1"/>
              <a:t>Виробничі</a:t>
            </a:r>
            <a:r>
              <a:rPr lang="ru-RU" b="1" i="1" dirty="0"/>
              <a:t> </a:t>
            </a:r>
            <a:r>
              <a:rPr lang="ru-RU" b="1" i="1" dirty="0" err="1"/>
              <a:t>витрати</a:t>
            </a:r>
            <a:r>
              <a:rPr lang="ru-RU" b="1" i="1" dirty="0"/>
              <a:t> </a:t>
            </a:r>
            <a:r>
              <a:rPr lang="ru-RU" dirty="0"/>
              <a:t>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проектної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пов'язані</a:t>
            </a:r>
            <a:r>
              <a:rPr lang="ru-RU" dirty="0"/>
              <a:t> з </a:t>
            </a:r>
            <a:r>
              <a:rPr lang="ru-RU" dirty="0" err="1"/>
              <a:t>виконанням</a:t>
            </a:r>
            <a:r>
              <a:rPr lang="ru-RU" dirty="0"/>
              <a:t> проектно-</a:t>
            </a:r>
            <a:r>
              <a:rPr lang="ru-RU" dirty="0" err="1"/>
              <a:t>вишукувальних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. </a:t>
            </a:r>
            <a:r>
              <a:rPr lang="ru-RU" dirty="0" err="1"/>
              <a:t>Виробничі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утворюють</a:t>
            </a:r>
            <a:r>
              <a:rPr lang="ru-RU" dirty="0"/>
              <a:t> </a:t>
            </a:r>
            <a:r>
              <a:rPr lang="ru-RU" dirty="0" err="1"/>
              <a:t>виробничу</a:t>
            </a:r>
            <a:r>
              <a:rPr lang="ru-RU" dirty="0"/>
              <a:t> </a:t>
            </a:r>
            <a:r>
              <a:rPr lang="ru-RU" dirty="0" err="1"/>
              <a:t>собівартість</a:t>
            </a:r>
            <a:r>
              <a:rPr lang="ru-RU" dirty="0"/>
              <a:t> </a:t>
            </a:r>
            <a:r>
              <a:rPr lang="ru-RU" dirty="0" err="1"/>
              <a:t>проектних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і є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складовою</a:t>
            </a:r>
            <a:r>
              <a:rPr lang="ru-RU" dirty="0" smtClean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b="1" i="1" dirty="0" err="1"/>
              <a:t>Витрати</a:t>
            </a:r>
            <a:r>
              <a:rPr lang="ru-RU" b="1" i="1" dirty="0"/>
              <a:t> </a:t>
            </a:r>
            <a:r>
              <a:rPr lang="ru-RU" b="1" i="1" dirty="0" err="1"/>
              <a:t>періоду</a:t>
            </a:r>
            <a:r>
              <a:rPr lang="ru-RU" b="1" i="1" dirty="0"/>
              <a:t> </a:t>
            </a:r>
            <a:r>
              <a:rPr lang="ru-RU" dirty="0"/>
              <a:t>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включаються</a:t>
            </a:r>
            <a:r>
              <a:rPr lang="ru-RU" dirty="0"/>
              <a:t> у </a:t>
            </a:r>
            <a:r>
              <a:rPr lang="ru-RU" dirty="0" err="1"/>
              <a:t>виробничу</a:t>
            </a:r>
            <a:r>
              <a:rPr lang="ru-RU" dirty="0"/>
              <a:t> </a:t>
            </a:r>
            <a:r>
              <a:rPr lang="ru-RU" dirty="0" err="1"/>
              <a:t>собівартість</a:t>
            </a:r>
            <a:r>
              <a:rPr lang="ru-RU" dirty="0"/>
              <a:t> і </a:t>
            </a:r>
            <a:r>
              <a:rPr lang="ru-RU" dirty="0" err="1"/>
              <a:t>розглядаються</a:t>
            </a:r>
            <a:r>
              <a:rPr lang="ru-RU" dirty="0"/>
              <a:t> як </a:t>
            </a:r>
            <a:r>
              <a:rPr lang="ru-RU" dirty="0" err="1"/>
              <a:t>витрати</a:t>
            </a:r>
            <a:r>
              <a:rPr lang="ru-RU" dirty="0"/>
              <a:t> того </a:t>
            </a:r>
            <a:r>
              <a:rPr lang="ru-RU" dirty="0" err="1"/>
              <a:t>періоду</a:t>
            </a:r>
            <a:r>
              <a:rPr lang="ru-RU" dirty="0"/>
              <a:t>, в </a:t>
            </a:r>
            <a:r>
              <a:rPr lang="ru-RU" dirty="0" err="1"/>
              <a:t>якому</a:t>
            </a:r>
            <a:r>
              <a:rPr lang="ru-RU" dirty="0"/>
              <a:t> вони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здійснені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адміністративні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,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збут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операційні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325250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76063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4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Методи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розрахунку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вартості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268760"/>
            <a:ext cx="8352928" cy="5256584"/>
          </a:xfrm>
        </p:spPr>
        <p:txBody>
          <a:bodyPr>
            <a:normAutofit fontScale="77500" lnSpcReduction="20000"/>
          </a:bodyPr>
          <a:lstStyle/>
          <a:p>
            <a:r>
              <a:rPr lang="ru-RU" b="1" i="1" dirty="0" err="1"/>
              <a:t>Вхідними</a:t>
            </a:r>
            <a:r>
              <a:rPr lang="ru-RU" b="1" i="1" dirty="0"/>
              <a:t> </a:t>
            </a:r>
            <a:r>
              <a:rPr lang="ru-RU" b="1" i="1" dirty="0" err="1"/>
              <a:t>даними</a:t>
            </a:r>
            <a:r>
              <a:rPr lang="ru-RU" b="1" i="1" dirty="0"/>
              <a:t> для </a:t>
            </a:r>
            <a:r>
              <a:rPr lang="ru-RU" b="1" i="1" dirty="0" err="1"/>
              <a:t>оцінки</a:t>
            </a:r>
            <a:r>
              <a:rPr lang="ru-RU" b="1" i="1" dirty="0"/>
              <a:t> </a:t>
            </a:r>
            <a:r>
              <a:rPr lang="ru-RU" b="1" i="1" dirty="0" err="1"/>
              <a:t>вартості</a:t>
            </a:r>
            <a:r>
              <a:rPr lang="ru-RU" b="1" i="1" dirty="0"/>
              <a:t> є:</a:t>
            </a:r>
          </a:p>
          <a:p>
            <a:pPr algn="just"/>
            <a:r>
              <a:rPr lang="ru-RU" i="1" dirty="0" smtClean="0"/>
              <a:t>1</a:t>
            </a:r>
            <a:r>
              <a:rPr lang="ru-RU" i="1" dirty="0"/>
              <a:t>. </a:t>
            </a:r>
            <a:r>
              <a:rPr lang="ru-RU" i="1" dirty="0" err="1"/>
              <a:t>Ієрархічна</a:t>
            </a:r>
            <a:r>
              <a:rPr lang="ru-RU" i="1" dirty="0"/>
              <a:t> структура </a:t>
            </a:r>
            <a:r>
              <a:rPr lang="ru-RU" i="1" dirty="0" err="1"/>
              <a:t>робіт</a:t>
            </a:r>
            <a:r>
              <a:rPr lang="ru-RU" i="1" dirty="0"/>
              <a:t> </a:t>
            </a:r>
            <a:r>
              <a:rPr lang="ru-RU" dirty="0"/>
              <a:t>(</a:t>
            </a:r>
            <a:r>
              <a:rPr lang="ru-RU" dirty="0" err="1"/>
              <a:t>використовується</a:t>
            </a:r>
            <a:r>
              <a:rPr lang="ru-RU" dirty="0"/>
              <a:t> для </a:t>
            </a:r>
            <a:r>
              <a:rPr lang="ru-RU" dirty="0" err="1"/>
              <a:t>упорядкування</a:t>
            </a:r>
            <a:r>
              <a:rPr lang="ru-RU" dirty="0"/>
              <a:t> </a:t>
            </a:r>
            <a:r>
              <a:rPr lang="ru-RU" dirty="0" err="1"/>
              <a:t>оцінок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і для </a:t>
            </a:r>
            <a:r>
              <a:rPr lang="ru-RU" dirty="0" err="1"/>
              <a:t>забезпечення</a:t>
            </a:r>
            <a:r>
              <a:rPr lang="ru-RU" dirty="0"/>
              <a:t>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оцінена</a:t>
            </a:r>
            <a:r>
              <a:rPr lang="ru-RU" dirty="0"/>
              <a:t> вся </a:t>
            </a:r>
            <a:r>
              <a:rPr lang="ru-RU" dirty="0" err="1"/>
              <a:t>необхідна</a:t>
            </a:r>
            <a:r>
              <a:rPr lang="ru-RU" dirty="0"/>
              <a:t> робота);</a:t>
            </a:r>
          </a:p>
          <a:p>
            <a:pPr algn="just"/>
            <a:r>
              <a:rPr lang="ru-RU" i="1" dirty="0"/>
              <a:t>2. </a:t>
            </a:r>
            <a:r>
              <a:rPr lang="ru-RU" i="1" dirty="0" err="1"/>
              <a:t>Вимоги</a:t>
            </a:r>
            <a:r>
              <a:rPr lang="ru-RU" i="1" dirty="0"/>
              <a:t> до </a:t>
            </a:r>
            <a:r>
              <a:rPr lang="ru-RU" i="1" dirty="0" err="1"/>
              <a:t>ресурсів</a:t>
            </a:r>
            <a:r>
              <a:rPr lang="ru-RU" i="1" dirty="0"/>
              <a:t> </a:t>
            </a:r>
            <a:r>
              <a:rPr lang="ru-RU" dirty="0"/>
              <a:t>(</a:t>
            </a:r>
            <a:r>
              <a:rPr lang="ru-RU" dirty="0" err="1"/>
              <a:t>опис</a:t>
            </a:r>
            <a:r>
              <a:rPr lang="ru-RU" dirty="0"/>
              <a:t> того,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типи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і в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кількостях</a:t>
            </a:r>
            <a:r>
              <a:rPr lang="ru-RU" dirty="0"/>
              <a:t> </a:t>
            </a:r>
            <a:r>
              <a:rPr lang="ru-RU" dirty="0" err="1"/>
              <a:t>необхідні</a:t>
            </a:r>
            <a:r>
              <a:rPr lang="ru-RU" dirty="0"/>
              <a:t> по кожному </a:t>
            </a:r>
            <a:r>
              <a:rPr lang="ru-RU" dirty="0" err="1"/>
              <a:t>елементу</a:t>
            </a:r>
            <a:r>
              <a:rPr lang="ru-RU" dirty="0"/>
              <a:t> ІСР);</a:t>
            </a:r>
          </a:p>
          <a:p>
            <a:pPr algn="just"/>
            <a:r>
              <a:rPr lang="ru-RU" i="1" dirty="0"/>
              <a:t>3. </a:t>
            </a:r>
            <a:r>
              <a:rPr lang="ru-RU" i="1" dirty="0" err="1"/>
              <a:t>Ресурсні</a:t>
            </a:r>
            <a:r>
              <a:rPr lang="ru-RU" i="1" dirty="0"/>
              <a:t> </a:t>
            </a:r>
            <a:r>
              <a:rPr lang="ru-RU" i="1" dirty="0" err="1"/>
              <a:t>норми</a:t>
            </a:r>
            <a:r>
              <a:rPr lang="ru-RU" i="1" dirty="0"/>
              <a:t> </a:t>
            </a:r>
            <a:r>
              <a:rPr lang="ru-RU" dirty="0"/>
              <a:t>(</a:t>
            </a:r>
            <a:r>
              <a:rPr lang="ru-RU" dirty="0" err="1"/>
              <a:t>необхідно</a:t>
            </a:r>
            <a:r>
              <a:rPr lang="ru-RU" dirty="0"/>
              <a:t> знати </a:t>
            </a:r>
            <a:r>
              <a:rPr lang="ru-RU" dirty="0" err="1"/>
              <a:t>одиничні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 (</a:t>
            </a:r>
            <a:r>
              <a:rPr lang="ru-RU" dirty="0" err="1"/>
              <a:t>погодинну</a:t>
            </a:r>
            <a:r>
              <a:rPr lang="ru-RU" dirty="0"/>
              <a:t> зарплату персоналу,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кубічного</a:t>
            </a:r>
            <a:r>
              <a:rPr lang="ru-RU" dirty="0"/>
              <a:t> метру </a:t>
            </a:r>
            <a:r>
              <a:rPr lang="ru-RU" dirty="0" err="1"/>
              <a:t>матеріалу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 по кожному ресурсу для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розрахувати</a:t>
            </a:r>
            <a:r>
              <a:rPr lang="ru-RU" dirty="0"/>
              <a:t> </a:t>
            </a:r>
            <a:r>
              <a:rPr lang="ru-RU" dirty="0" err="1"/>
              <a:t>проектні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;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фактичні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 </a:t>
            </a:r>
            <a:r>
              <a:rPr lang="ru-RU" dirty="0" err="1"/>
              <a:t>невідомі</a:t>
            </a:r>
            <a:r>
              <a:rPr lang="ru-RU" dirty="0"/>
              <a:t>, то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оцінити</a:t>
            </a:r>
            <a:r>
              <a:rPr lang="ru-RU" dirty="0"/>
              <a:t> </a:t>
            </a:r>
            <a:r>
              <a:rPr lang="ru-RU" dirty="0" err="1"/>
              <a:t>самі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);</a:t>
            </a:r>
          </a:p>
          <a:p>
            <a:pPr algn="just"/>
            <a:r>
              <a:rPr lang="ru-RU" i="1" dirty="0"/>
              <a:t>4. </a:t>
            </a:r>
            <a:r>
              <a:rPr lang="ru-RU" i="1" dirty="0" err="1"/>
              <a:t>Оцінка</a:t>
            </a:r>
            <a:r>
              <a:rPr lang="ru-RU" i="1" dirty="0"/>
              <a:t> </a:t>
            </a:r>
            <a:r>
              <a:rPr lang="ru-RU" i="1" dirty="0" err="1"/>
              <a:t>тривалості</a:t>
            </a:r>
            <a:r>
              <a:rPr lang="ru-RU" i="1" dirty="0"/>
              <a:t> </a:t>
            </a:r>
            <a:r>
              <a:rPr lang="ru-RU" i="1" dirty="0" err="1"/>
              <a:t>робіт</a:t>
            </a:r>
            <a:r>
              <a:rPr lang="ru-RU" i="1" dirty="0"/>
              <a:t> </a:t>
            </a:r>
            <a:r>
              <a:rPr lang="ru-RU" dirty="0"/>
              <a:t>(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вплинути</a:t>
            </a:r>
            <a:r>
              <a:rPr lang="ru-RU" dirty="0"/>
              <a:t> на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в будь-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проекті</a:t>
            </a:r>
            <a:r>
              <a:rPr lang="ru-RU" dirty="0"/>
              <a:t>, в </a:t>
            </a:r>
            <a:r>
              <a:rPr lang="ru-RU" dirty="0" err="1"/>
              <a:t>якому</a:t>
            </a:r>
            <a:r>
              <a:rPr lang="ru-RU" dirty="0"/>
              <a:t> бюджет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– </a:t>
            </a:r>
            <a:r>
              <a:rPr lang="ru-RU" dirty="0" err="1"/>
              <a:t>капіталовкладення</a:t>
            </a:r>
            <a:r>
              <a:rPr lang="ru-RU" dirty="0"/>
              <a:t>);</a:t>
            </a:r>
          </a:p>
          <a:p>
            <a:pPr algn="just"/>
            <a:r>
              <a:rPr lang="ru-RU" i="1" dirty="0"/>
              <a:t>5. </a:t>
            </a:r>
            <a:r>
              <a:rPr lang="ru-RU" i="1" dirty="0" err="1"/>
              <a:t>Інформація</a:t>
            </a:r>
            <a:r>
              <a:rPr lang="ru-RU" i="1" dirty="0"/>
              <a:t> з </a:t>
            </a:r>
            <a:r>
              <a:rPr lang="ru-RU" i="1" dirty="0" err="1"/>
              <a:t>архіву</a:t>
            </a:r>
            <a:r>
              <a:rPr lang="ru-RU" i="1" dirty="0"/>
              <a:t> </a:t>
            </a:r>
            <a:r>
              <a:rPr lang="ru-RU" dirty="0"/>
              <a:t>(доступна з одного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кількох</a:t>
            </a:r>
            <a:r>
              <a:rPr lang="ru-RU" dirty="0"/>
              <a:t> таких </a:t>
            </a:r>
            <a:r>
              <a:rPr lang="ru-RU" dirty="0" err="1" smtClean="0"/>
              <a:t>джерел</a:t>
            </a:r>
            <a:r>
              <a:rPr lang="ru-RU" dirty="0" smtClean="0"/>
              <a:t>;</a:t>
            </a:r>
            <a:endParaRPr lang="ru-RU" dirty="0"/>
          </a:p>
          <a:p>
            <a:pPr algn="just"/>
            <a:r>
              <a:rPr lang="ru-RU" i="1" dirty="0"/>
              <a:t>6. Карта </a:t>
            </a:r>
            <a:r>
              <a:rPr lang="ru-RU" i="1" dirty="0" err="1"/>
              <a:t>обліку</a:t>
            </a:r>
            <a:r>
              <a:rPr lang="ru-RU" i="1" dirty="0"/>
              <a:t> </a:t>
            </a:r>
            <a:r>
              <a:rPr lang="ru-RU" dirty="0"/>
              <a:t>(</a:t>
            </a:r>
            <a:r>
              <a:rPr lang="ru-RU" dirty="0" err="1"/>
              <a:t>описує</a:t>
            </a:r>
            <a:r>
              <a:rPr lang="ru-RU" dirty="0"/>
              <a:t> </a:t>
            </a:r>
            <a:r>
              <a:rPr lang="ru-RU" dirty="0" err="1"/>
              <a:t>кодову</a:t>
            </a:r>
            <a:r>
              <a:rPr lang="ru-RU" dirty="0"/>
              <a:t> структуру,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</a:t>
            </a:r>
            <a:r>
              <a:rPr lang="ru-RU" dirty="0" err="1"/>
              <a:t>виконавчою</a:t>
            </a:r>
            <a:r>
              <a:rPr lang="ru-RU" dirty="0"/>
              <a:t> </a:t>
            </a:r>
            <a:r>
              <a:rPr lang="ru-RU" dirty="0" err="1"/>
              <a:t>організацією</a:t>
            </a:r>
            <a:r>
              <a:rPr lang="ru-RU" dirty="0"/>
              <a:t> для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фінансового</a:t>
            </a:r>
            <a:r>
              <a:rPr lang="ru-RU" dirty="0"/>
              <a:t> </a:t>
            </a:r>
            <a:r>
              <a:rPr lang="ru-RU" dirty="0" err="1"/>
              <a:t>звіту</a:t>
            </a:r>
            <a:r>
              <a:rPr lang="ru-RU" dirty="0"/>
              <a:t> в </a:t>
            </a:r>
            <a:r>
              <a:rPr lang="ru-RU" dirty="0" err="1"/>
              <a:t>головній</a:t>
            </a:r>
            <a:r>
              <a:rPr lang="ru-RU" dirty="0"/>
              <a:t> </a:t>
            </a:r>
            <a:r>
              <a:rPr lang="ru-RU" dirty="0" err="1"/>
              <a:t>книзі</a:t>
            </a:r>
            <a:r>
              <a:rPr lang="ru-RU" dirty="0"/>
              <a:t>.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проекту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призначатися</a:t>
            </a:r>
            <a:r>
              <a:rPr lang="ru-RU" dirty="0"/>
              <a:t> за правильною </a:t>
            </a:r>
            <a:r>
              <a:rPr lang="ru-RU" dirty="0" err="1"/>
              <a:t>категорією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2183860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76063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4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Методи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розрахунку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вартості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268760"/>
            <a:ext cx="8352928" cy="5256584"/>
          </a:xfrm>
        </p:spPr>
        <p:txBody>
          <a:bodyPr>
            <a:normAutofit lnSpcReduction="10000"/>
          </a:bodyPr>
          <a:lstStyle/>
          <a:p>
            <a:r>
              <a:rPr lang="ru-RU" i="1" dirty="0" err="1" smtClean="0"/>
              <a:t>Інформація</a:t>
            </a:r>
            <a:r>
              <a:rPr lang="ru-RU" i="1" dirty="0" smtClean="0"/>
              <a:t> </a:t>
            </a:r>
            <a:r>
              <a:rPr lang="ru-RU" i="1" dirty="0"/>
              <a:t>з </a:t>
            </a:r>
            <a:r>
              <a:rPr lang="ru-RU" i="1" dirty="0" err="1"/>
              <a:t>архіву</a:t>
            </a:r>
            <a:r>
              <a:rPr lang="ru-RU" i="1" dirty="0"/>
              <a:t> </a:t>
            </a:r>
            <a:r>
              <a:rPr lang="ru-RU" dirty="0"/>
              <a:t>(доступна з одного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кількох</a:t>
            </a:r>
            <a:r>
              <a:rPr lang="ru-RU" dirty="0"/>
              <a:t> таких </a:t>
            </a:r>
            <a:r>
              <a:rPr lang="ru-RU" dirty="0" err="1"/>
              <a:t>джерел</a:t>
            </a:r>
            <a:r>
              <a:rPr lang="ru-RU" dirty="0"/>
              <a:t>: </a:t>
            </a:r>
            <a:endParaRPr lang="ru-RU" dirty="0" smtClean="0"/>
          </a:p>
          <a:p>
            <a:pPr algn="just"/>
            <a:r>
              <a:rPr lang="ru-RU" dirty="0" smtClean="0"/>
              <a:t>• </a:t>
            </a:r>
            <a:r>
              <a:rPr lang="ru-RU" dirty="0" err="1"/>
              <a:t>файли</a:t>
            </a:r>
            <a:r>
              <a:rPr lang="ru-RU" dirty="0"/>
              <a:t> проекту (одна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, </a:t>
            </a:r>
            <a:r>
              <a:rPr lang="ru-RU" dirty="0" err="1"/>
              <a:t>залучених</a:t>
            </a:r>
            <a:r>
              <a:rPr lang="ru-RU" dirty="0"/>
              <a:t> до проекту,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зберігати</a:t>
            </a:r>
            <a:r>
              <a:rPr lang="ru-RU" dirty="0"/>
              <a:t> записи про </a:t>
            </a:r>
            <a:r>
              <a:rPr lang="ru-RU" dirty="0" err="1"/>
              <a:t>попередні</a:t>
            </a:r>
            <a:r>
              <a:rPr lang="ru-RU" dirty="0"/>
              <a:t> </a:t>
            </a:r>
            <a:r>
              <a:rPr lang="ru-RU" dirty="0" err="1"/>
              <a:t>проектні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є </a:t>
            </a:r>
            <a:r>
              <a:rPr lang="ru-RU" dirty="0" err="1"/>
              <a:t>достатньо</a:t>
            </a:r>
            <a:r>
              <a:rPr lang="ru-RU" dirty="0"/>
              <a:t> </a:t>
            </a:r>
            <a:r>
              <a:rPr lang="ru-RU" dirty="0" err="1"/>
              <a:t>детальними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допомогти</a:t>
            </a:r>
            <a:r>
              <a:rPr lang="ru-RU" dirty="0"/>
              <a:t> в </a:t>
            </a:r>
            <a:r>
              <a:rPr lang="ru-RU" dirty="0" err="1"/>
              <a:t>оцінці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. У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прикладних</a:t>
            </a:r>
            <a:r>
              <a:rPr lang="ru-RU" dirty="0"/>
              <a:t> сферах </a:t>
            </a:r>
            <a:r>
              <a:rPr lang="ru-RU" dirty="0" err="1"/>
              <a:t>такі</a:t>
            </a:r>
            <a:r>
              <a:rPr lang="ru-RU" dirty="0"/>
              <a:t> записи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зберігати</a:t>
            </a:r>
            <a:r>
              <a:rPr lang="ru-RU" dirty="0"/>
              <a:t> </a:t>
            </a:r>
            <a:r>
              <a:rPr lang="ru-RU" dirty="0" err="1"/>
              <a:t>окремі</a:t>
            </a:r>
            <a:r>
              <a:rPr lang="ru-RU" dirty="0"/>
              <a:t> члени </a:t>
            </a:r>
            <a:r>
              <a:rPr lang="ru-RU" dirty="0" err="1"/>
              <a:t>команди</a:t>
            </a:r>
            <a:r>
              <a:rPr lang="ru-RU" dirty="0"/>
              <a:t>); </a:t>
            </a:r>
            <a:endParaRPr lang="ru-RU" dirty="0" smtClean="0"/>
          </a:p>
          <a:p>
            <a:pPr algn="just"/>
            <a:r>
              <a:rPr lang="ru-RU" dirty="0" smtClean="0"/>
              <a:t>• </a:t>
            </a:r>
            <a:r>
              <a:rPr lang="ru-RU" dirty="0" err="1"/>
              <a:t>комерційні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з </a:t>
            </a:r>
            <a:r>
              <a:rPr lang="ru-RU" dirty="0" err="1"/>
              <a:t>оцінками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smtClean="0"/>
              <a:t>• </a:t>
            </a:r>
            <a:r>
              <a:rPr lang="ru-RU" dirty="0" err="1"/>
              <a:t>інформованість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 проекту (</a:t>
            </a:r>
            <a:r>
              <a:rPr lang="ru-RU" dirty="0" err="1"/>
              <a:t>окремі</a:t>
            </a:r>
            <a:r>
              <a:rPr lang="ru-RU" dirty="0"/>
              <a:t> члени </a:t>
            </a:r>
            <a:r>
              <a:rPr lang="ru-RU" dirty="0" err="1"/>
              <a:t>команди</a:t>
            </a:r>
            <a:r>
              <a:rPr lang="ru-RU" dirty="0"/>
              <a:t> проекту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пам’ятати</a:t>
            </a:r>
            <a:r>
              <a:rPr lang="ru-RU" dirty="0"/>
              <a:t> </a:t>
            </a:r>
            <a:r>
              <a:rPr lang="ru-RU" dirty="0" err="1"/>
              <a:t>попередні</a:t>
            </a:r>
            <a:r>
              <a:rPr lang="ru-RU" dirty="0"/>
              <a:t> </a:t>
            </a:r>
            <a:r>
              <a:rPr lang="ru-RU" dirty="0" err="1"/>
              <a:t>фактичні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(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інформація</a:t>
            </a:r>
            <a:r>
              <a:rPr lang="ru-RU" dirty="0"/>
              <a:t> в основному не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надійна</a:t>
            </a:r>
            <a:r>
              <a:rPr lang="ru-RU" dirty="0"/>
              <a:t>, як та,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задокументована</a:t>
            </a:r>
            <a:r>
              <a:rPr lang="ru-RU" dirty="0"/>
              <a:t>));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58857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76063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4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Методи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розрахунку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вартості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268760"/>
            <a:ext cx="8352928" cy="5256584"/>
          </a:xfrm>
        </p:spPr>
        <p:txBody>
          <a:bodyPr>
            <a:normAutofit/>
          </a:bodyPr>
          <a:lstStyle/>
          <a:p>
            <a:r>
              <a:rPr lang="ru-RU" dirty="0" err="1"/>
              <a:t>Існує</a:t>
            </a:r>
            <a:r>
              <a:rPr lang="ru-RU" dirty="0"/>
              <a:t> </a:t>
            </a:r>
            <a:r>
              <a:rPr lang="ru-RU" dirty="0" err="1"/>
              <a:t>інструмент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систематизований</a:t>
            </a:r>
            <a:r>
              <a:rPr lang="ru-RU" dirty="0"/>
              <a:t> </a:t>
            </a:r>
            <a:r>
              <a:rPr lang="ru-RU" dirty="0" err="1"/>
              <a:t>підхід</a:t>
            </a:r>
            <a:r>
              <a:rPr lang="ru-RU" dirty="0"/>
              <a:t> до </a:t>
            </a:r>
            <a:r>
              <a:rPr lang="ru-RU" dirty="0" err="1"/>
              <a:t>плануваня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проектів</a:t>
            </a:r>
            <a:r>
              <a:rPr lang="ru-RU" dirty="0"/>
              <a:t> – </a:t>
            </a:r>
            <a:r>
              <a:rPr lang="ru-RU" b="1" i="1" dirty="0"/>
              <a:t>карта </a:t>
            </a:r>
            <a:r>
              <a:rPr lang="ru-RU" b="1" i="1" dirty="0" err="1"/>
              <a:t>планування</a:t>
            </a:r>
            <a:r>
              <a:rPr lang="ru-RU" b="1" i="1" dirty="0"/>
              <a:t> </a:t>
            </a:r>
            <a:r>
              <a:rPr lang="ru-RU" b="1" i="1" dirty="0" err="1"/>
              <a:t>вартості</a:t>
            </a:r>
            <a:r>
              <a:rPr lang="ru-RU" b="1" i="1" dirty="0"/>
              <a:t> (</a:t>
            </a:r>
            <a:r>
              <a:rPr lang="en-GB" b="1" i="1" dirty="0"/>
              <a:t>CPLM)</a:t>
            </a:r>
            <a:r>
              <a:rPr lang="en-GB" dirty="0"/>
              <a:t>. </a:t>
            </a:r>
            <a:endParaRPr lang="uk-UA" dirty="0" smtClean="0"/>
          </a:p>
          <a:p>
            <a:endParaRPr lang="uk-UA" dirty="0"/>
          </a:p>
          <a:p>
            <a:pPr algn="just"/>
            <a:r>
              <a:rPr lang="en-GB" dirty="0" smtClean="0"/>
              <a:t>CPLM </a:t>
            </a:r>
            <a:r>
              <a:rPr lang="ru-RU" dirty="0" err="1" smtClean="0"/>
              <a:t>формулює</a:t>
            </a:r>
            <a:r>
              <a:rPr lang="ru-RU" dirty="0" smtClean="0"/>
              <a:t> </a:t>
            </a:r>
            <a:r>
              <a:rPr lang="ru-RU" dirty="0" err="1"/>
              <a:t>послідовність</a:t>
            </a:r>
            <a:r>
              <a:rPr lang="ru-RU" dirty="0"/>
              <a:t> </a:t>
            </a:r>
            <a:r>
              <a:rPr lang="ru-RU" dirty="0" err="1"/>
              <a:t>кроків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повинна </a:t>
            </a:r>
            <a:r>
              <a:rPr lang="ru-RU" dirty="0" err="1"/>
              <a:t>зробити</a:t>
            </a:r>
            <a:r>
              <a:rPr lang="ru-RU" dirty="0"/>
              <a:t> команда,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прийняти</a:t>
            </a:r>
            <a:r>
              <a:rPr lang="ru-RU" dirty="0"/>
              <a:t> </a:t>
            </a:r>
            <a:r>
              <a:rPr lang="ru-RU" dirty="0" err="1"/>
              <a:t>необхідні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, </a:t>
            </a:r>
            <a:r>
              <a:rPr lang="ru-RU" dirty="0" err="1"/>
              <a:t>виробити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, </a:t>
            </a:r>
            <a:r>
              <a:rPr lang="ru-RU" dirty="0" err="1"/>
              <a:t>термінологію</a:t>
            </a:r>
            <a:r>
              <a:rPr lang="ru-RU" dirty="0"/>
              <a:t> і </a:t>
            </a:r>
            <a:r>
              <a:rPr lang="ru-RU" dirty="0" err="1" smtClean="0"/>
              <a:t>типи</a:t>
            </a:r>
            <a:r>
              <a:rPr lang="ru-RU" dirty="0" smtClean="0"/>
              <a:t> </a:t>
            </a:r>
            <a:r>
              <a:rPr lang="ru-RU" dirty="0" err="1" smtClean="0"/>
              <a:t>оцінок</a:t>
            </a:r>
            <a:r>
              <a:rPr lang="ru-RU" dirty="0"/>
              <a:t>, </a:t>
            </a:r>
            <a:r>
              <a:rPr lang="ru-RU" dirty="0" err="1"/>
              <a:t>вибрати</a:t>
            </a:r>
            <a:r>
              <a:rPr lang="ru-RU" dirty="0"/>
              <a:t> </a:t>
            </a:r>
            <a:r>
              <a:rPr lang="ru-RU" dirty="0" err="1"/>
              <a:t>інструменти</a:t>
            </a:r>
            <a:r>
              <a:rPr lang="ru-RU" dirty="0"/>
              <a:t> </a:t>
            </a:r>
            <a:r>
              <a:rPr lang="ru-RU" dirty="0" err="1"/>
              <a:t>оцінювання</a:t>
            </a:r>
            <a:r>
              <a:rPr lang="ru-RU" dirty="0"/>
              <a:t> та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вдається</a:t>
            </a:r>
            <a:r>
              <a:rPr lang="ru-RU" dirty="0"/>
              <a:t> </a:t>
            </a:r>
            <a:r>
              <a:rPr lang="ru-RU" dirty="0" err="1"/>
              <a:t>інтегрувати</a:t>
            </a:r>
            <a:r>
              <a:rPr lang="ru-RU" dirty="0"/>
              <a:t> без </a:t>
            </a:r>
            <a:r>
              <a:rPr lang="ru-RU" dirty="0" err="1"/>
              <a:t>стиків</a:t>
            </a:r>
            <a:r>
              <a:rPr lang="ru-RU" dirty="0"/>
              <a:t>, </a:t>
            </a:r>
            <a:r>
              <a:rPr lang="en-GB" dirty="0"/>
              <a:t>CPLM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сформувати</a:t>
            </a:r>
            <a:r>
              <a:rPr lang="ru-RU" dirty="0"/>
              <a:t> </a:t>
            </a:r>
            <a:r>
              <a:rPr lang="ru-RU" dirty="0" err="1"/>
              <a:t>таку</a:t>
            </a:r>
            <a:r>
              <a:rPr lang="ru-RU" dirty="0"/>
              <a:t> </a:t>
            </a:r>
            <a:r>
              <a:rPr lang="ru-RU" dirty="0" err="1"/>
              <a:t>організаційну</a:t>
            </a:r>
            <a:r>
              <a:rPr lang="ru-RU" dirty="0"/>
              <a:t> культуру, в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усвідомлюється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собівартості</a:t>
            </a:r>
            <a:r>
              <a:rPr lang="ru-RU" dirty="0"/>
              <a:t> і яка є </a:t>
            </a:r>
            <a:r>
              <a:rPr lang="ru-RU" dirty="0" err="1"/>
              <a:t>проактивною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98557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76063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4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Методи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розрахунку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вартості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268760"/>
            <a:ext cx="8352928" cy="5256584"/>
          </a:xfrm>
        </p:spPr>
        <p:txBody>
          <a:bodyPr>
            <a:normAutofit/>
          </a:bodyPr>
          <a:lstStyle/>
          <a:p>
            <a:r>
              <a:rPr lang="ru-RU" sz="4200" b="1" dirty="0" err="1" smtClean="0"/>
              <a:t>методи</a:t>
            </a:r>
            <a:r>
              <a:rPr lang="ru-RU" sz="4200" b="1" dirty="0" smtClean="0"/>
              <a:t> </a:t>
            </a:r>
            <a:r>
              <a:rPr lang="ru-RU" sz="4200" b="1" dirty="0" err="1"/>
              <a:t>розрахунку</a:t>
            </a:r>
            <a:r>
              <a:rPr lang="ru-RU" sz="4200" b="1" dirty="0"/>
              <a:t> </a:t>
            </a:r>
            <a:r>
              <a:rPr lang="ru-RU" sz="4200" b="1" dirty="0" err="1"/>
              <a:t>оцінок</a:t>
            </a:r>
            <a:r>
              <a:rPr lang="ru-RU" sz="4200" b="1" dirty="0"/>
              <a:t> </a:t>
            </a:r>
            <a:r>
              <a:rPr lang="ru-RU" sz="4200" b="1" dirty="0" err="1"/>
              <a:t>вартості</a:t>
            </a:r>
            <a:r>
              <a:rPr lang="ru-RU" sz="4200" b="1" dirty="0"/>
              <a:t>:</a:t>
            </a:r>
          </a:p>
          <a:p>
            <a:pPr algn="just"/>
            <a:r>
              <a:rPr lang="ru-RU" b="1" i="1" dirty="0" smtClean="0"/>
              <a:t>1</a:t>
            </a:r>
            <a:r>
              <a:rPr lang="ru-RU" b="1" i="1" dirty="0"/>
              <a:t>) Метод </a:t>
            </a:r>
            <a:r>
              <a:rPr lang="ru-RU" b="1" i="1" dirty="0" err="1"/>
              <a:t>оцінки</a:t>
            </a:r>
            <a:r>
              <a:rPr lang="ru-RU" b="1" i="1" dirty="0"/>
              <a:t> «</a:t>
            </a:r>
            <a:r>
              <a:rPr lang="ru-RU" b="1" i="1" dirty="0" err="1"/>
              <a:t>згори</a:t>
            </a:r>
            <a:r>
              <a:rPr lang="ru-RU" b="1" i="1" dirty="0"/>
              <a:t> донизу» </a:t>
            </a:r>
            <a:r>
              <a:rPr lang="ru-RU" i="1" dirty="0"/>
              <a:t>(</a:t>
            </a:r>
            <a:r>
              <a:rPr lang="en-GB" i="1" dirty="0"/>
              <a:t>top-down estimate). </a:t>
            </a:r>
            <a:r>
              <a:rPr lang="ru-RU" dirty="0" err="1"/>
              <a:t>Оцінки</a:t>
            </a:r>
            <a:r>
              <a:rPr lang="ru-RU" dirty="0"/>
              <a:t> «</a:t>
            </a:r>
            <a:r>
              <a:rPr lang="ru-RU" dirty="0" err="1"/>
              <a:t>згори</a:t>
            </a:r>
            <a:r>
              <a:rPr lang="ru-RU" dirty="0"/>
              <a:t> донизу» </a:t>
            </a:r>
            <a:r>
              <a:rPr lang="ru-RU" dirty="0" err="1"/>
              <a:t>використовуються</a:t>
            </a:r>
            <a:r>
              <a:rPr lang="ru-RU" dirty="0"/>
              <a:t> для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на </a:t>
            </a:r>
            <a:r>
              <a:rPr lang="ru-RU" dirty="0" err="1"/>
              <a:t>ранніх</a:t>
            </a:r>
            <a:r>
              <a:rPr lang="ru-RU" dirty="0"/>
              <a:t> </a:t>
            </a:r>
            <a:r>
              <a:rPr lang="ru-RU" dirty="0" err="1"/>
              <a:t>етапах</a:t>
            </a:r>
            <a:r>
              <a:rPr lang="ru-RU" dirty="0"/>
              <a:t> </a:t>
            </a:r>
            <a:r>
              <a:rPr lang="ru-RU" dirty="0" err="1"/>
              <a:t>розробки</a:t>
            </a:r>
            <a:r>
              <a:rPr lang="ru-RU" dirty="0"/>
              <a:t> проекту, коли </a:t>
            </a:r>
            <a:r>
              <a:rPr lang="ru-RU" dirty="0" err="1"/>
              <a:t>інформація</a:t>
            </a:r>
            <a:r>
              <a:rPr lang="ru-RU" dirty="0"/>
              <a:t> про проект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обмежена</a:t>
            </a:r>
            <a:r>
              <a:rPr lang="ru-RU" dirty="0"/>
              <a:t>. Тому, </a:t>
            </a:r>
            <a:r>
              <a:rPr lang="ru-RU" dirty="0" err="1"/>
              <a:t>фактично</a:t>
            </a:r>
            <a:r>
              <a:rPr lang="ru-RU" dirty="0"/>
              <a:t>,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всього</a:t>
            </a:r>
            <a:r>
              <a:rPr lang="ru-RU" dirty="0"/>
              <a:t> проекту в </a:t>
            </a:r>
            <a:r>
              <a:rPr lang="ru-RU" dirty="0" err="1"/>
              <a:t>цілому</a:t>
            </a:r>
            <a:r>
              <a:rPr lang="ru-RU" dirty="0"/>
              <a:t>. Плюс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в </a:t>
            </a:r>
            <a:r>
              <a:rPr lang="ru-RU" dirty="0" err="1"/>
              <a:t>тім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вона не </a:t>
            </a:r>
            <a:r>
              <a:rPr lang="ru-RU" dirty="0" err="1"/>
              <a:t>вимагає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зусиль</a:t>
            </a:r>
            <a:r>
              <a:rPr lang="ru-RU" dirty="0"/>
              <a:t> і часу. </a:t>
            </a:r>
            <a:r>
              <a:rPr lang="ru-RU" dirty="0" err="1"/>
              <a:t>Мінус</a:t>
            </a:r>
            <a:r>
              <a:rPr lang="ru-RU" dirty="0"/>
              <a:t> — і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значний</a:t>
            </a:r>
            <a:r>
              <a:rPr lang="ru-RU" dirty="0"/>
              <a:t> — у </a:t>
            </a:r>
            <a:r>
              <a:rPr lang="ru-RU" dirty="0" err="1"/>
              <a:t>тім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точність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є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нижча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при </a:t>
            </a:r>
            <a:r>
              <a:rPr lang="ru-RU" dirty="0" err="1"/>
              <a:t>детальнішому</a:t>
            </a:r>
            <a:r>
              <a:rPr lang="ru-RU" dirty="0"/>
              <a:t> </a:t>
            </a:r>
            <a:r>
              <a:rPr lang="ru-RU" dirty="0" err="1"/>
              <a:t>розгляді</a:t>
            </a:r>
            <a:r>
              <a:rPr lang="ru-RU" dirty="0"/>
              <a:t> проекту «</a:t>
            </a:r>
            <a:r>
              <a:rPr lang="ru-RU" dirty="0" err="1"/>
              <a:t>знизу</a:t>
            </a:r>
            <a:r>
              <a:rPr lang="ru-RU" dirty="0"/>
              <a:t> </a:t>
            </a:r>
            <a:r>
              <a:rPr lang="ru-RU" dirty="0" err="1"/>
              <a:t>нагору</a:t>
            </a:r>
            <a:r>
              <a:rPr lang="ru-RU" dirty="0" smtClean="0"/>
              <a:t>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92838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76063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4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Методи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розрахунку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вартості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268760"/>
            <a:ext cx="8352928" cy="5256584"/>
          </a:xfrm>
        </p:spPr>
        <p:txBody>
          <a:bodyPr>
            <a:normAutofit fontScale="92500" lnSpcReduction="20000"/>
          </a:bodyPr>
          <a:lstStyle/>
          <a:p>
            <a:r>
              <a:rPr lang="ru-RU" sz="4200" b="1" dirty="0" err="1" smtClean="0"/>
              <a:t>методи</a:t>
            </a:r>
            <a:r>
              <a:rPr lang="ru-RU" sz="4200" b="1" dirty="0" smtClean="0"/>
              <a:t> </a:t>
            </a:r>
            <a:r>
              <a:rPr lang="ru-RU" sz="4200" b="1" dirty="0" err="1"/>
              <a:t>розрахунку</a:t>
            </a:r>
            <a:r>
              <a:rPr lang="ru-RU" sz="4200" b="1" dirty="0"/>
              <a:t> </a:t>
            </a:r>
            <a:r>
              <a:rPr lang="ru-RU" sz="4200" b="1" dirty="0" err="1"/>
              <a:t>оцінок</a:t>
            </a:r>
            <a:r>
              <a:rPr lang="ru-RU" sz="4200" b="1" dirty="0"/>
              <a:t> </a:t>
            </a:r>
            <a:r>
              <a:rPr lang="ru-RU" sz="4200" b="1" dirty="0" err="1"/>
              <a:t>вартості</a:t>
            </a:r>
            <a:r>
              <a:rPr lang="ru-RU" sz="4200" b="1" dirty="0"/>
              <a:t>:</a:t>
            </a:r>
          </a:p>
          <a:p>
            <a:pPr algn="just"/>
            <a:r>
              <a:rPr lang="ru-RU" b="1" i="1" dirty="0" smtClean="0"/>
              <a:t>2</a:t>
            </a:r>
            <a:r>
              <a:rPr lang="ru-RU" b="1" i="1" dirty="0"/>
              <a:t>) Метод </a:t>
            </a:r>
            <a:r>
              <a:rPr lang="ru-RU" b="1" i="1" dirty="0" err="1"/>
              <a:t>оцінки</a:t>
            </a:r>
            <a:r>
              <a:rPr lang="ru-RU" b="1" i="1" dirty="0"/>
              <a:t> «</a:t>
            </a:r>
            <a:r>
              <a:rPr lang="ru-RU" b="1" i="1" dirty="0" err="1"/>
              <a:t>знизу</a:t>
            </a:r>
            <a:r>
              <a:rPr lang="ru-RU" b="1" i="1" dirty="0"/>
              <a:t> </a:t>
            </a:r>
            <a:r>
              <a:rPr lang="ru-RU" b="1" i="1" dirty="0" err="1"/>
              <a:t>нагору</a:t>
            </a:r>
            <a:r>
              <a:rPr lang="ru-RU" b="1" i="1" dirty="0"/>
              <a:t>» </a:t>
            </a:r>
            <a:r>
              <a:rPr lang="ru-RU" i="1" dirty="0"/>
              <a:t>(</a:t>
            </a:r>
            <a:r>
              <a:rPr lang="en-GB" i="1" dirty="0"/>
              <a:t>bottom-up estimate). </a:t>
            </a:r>
            <a:r>
              <a:rPr lang="ru-RU" dirty="0" err="1"/>
              <a:t>Оцінки</a:t>
            </a:r>
            <a:r>
              <a:rPr lang="ru-RU" dirty="0"/>
              <a:t> «</a:t>
            </a:r>
            <a:r>
              <a:rPr lang="ru-RU" dirty="0" err="1"/>
              <a:t>знизу</a:t>
            </a:r>
            <a:r>
              <a:rPr lang="ru-RU" dirty="0"/>
              <a:t> </a:t>
            </a:r>
            <a:r>
              <a:rPr lang="ru-RU" dirty="0" err="1"/>
              <a:t>нагору</a:t>
            </a:r>
            <a:r>
              <a:rPr lang="ru-RU" dirty="0"/>
              <a:t>» є </a:t>
            </a:r>
            <a:r>
              <a:rPr lang="ru-RU" dirty="0" err="1"/>
              <a:t>протилежністю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«</a:t>
            </a:r>
            <a:r>
              <a:rPr lang="ru-RU" dirty="0" err="1"/>
              <a:t>згори</a:t>
            </a:r>
            <a:r>
              <a:rPr lang="ru-RU" dirty="0"/>
              <a:t> донизу». </a:t>
            </a:r>
            <a:r>
              <a:rPr lang="ru-RU" dirty="0" err="1"/>
              <a:t>Використовуються</a:t>
            </a:r>
            <a:r>
              <a:rPr lang="ru-RU" dirty="0"/>
              <a:t> для </a:t>
            </a:r>
            <a:r>
              <a:rPr lang="ru-RU" dirty="0" err="1"/>
              <a:t>вироблення</a:t>
            </a:r>
            <a:r>
              <a:rPr lang="ru-RU" dirty="0"/>
              <a:t> </a:t>
            </a:r>
            <a:r>
              <a:rPr lang="ru-RU" dirty="0" err="1"/>
              <a:t>погодженої</a:t>
            </a:r>
            <a:r>
              <a:rPr lang="ru-RU" dirty="0"/>
              <a:t> </a:t>
            </a:r>
            <a:r>
              <a:rPr lang="ru-RU" dirty="0" err="1"/>
              <a:t>базової</a:t>
            </a:r>
            <a:r>
              <a:rPr lang="ru-RU" dirty="0"/>
              <a:t> </a:t>
            </a:r>
            <a:r>
              <a:rPr lang="ru-RU" dirty="0" err="1"/>
              <a:t>ціни</a:t>
            </a:r>
            <a:r>
              <a:rPr lang="ru-RU" dirty="0"/>
              <a:t> проекту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остаточної</a:t>
            </a:r>
            <a:r>
              <a:rPr lang="ru-RU" dirty="0"/>
              <a:t> </a:t>
            </a:r>
            <a:r>
              <a:rPr lang="ru-RU" dirty="0" err="1"/>
              <a:t>вартісної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проекту. </a:t>
            </a:r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припускає</a:t>
            </a:r>
            <a:r>
              <a:rPr lang="ru-RU" dirty="0"/>
              <a:t> </a:t>
            </a:r>
            <a:r>
              <a:rPr lang="ru-RU" dirty="0" err="1"/>
              <a:t>оцінку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кожного </a:t>
            </a:r>
            <a:r>
              <a:rPr lang="ru-RU" dirty="0" err="1"/>
              <a:t>завдання</a:t>
            </a:r>
            <a:r>
              <a:rPr lang="ru-RU" dirty="0"/>
              <a:t> на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, з </a:t>
            </a:r>
            <a:r>
              <a:rPr lang="ru-RU" dirty="0" err="1"/>
              <a:t>наступним</a:t>
            </a:r>
            <a:r>
              <a:rPr lang="ru-RU" dirty="0"/>
              <a:t> </a:t>
            </a:r>
            <a:r>
              <a:rPr lang="ru-RU" dirty="0" err="1"/>
              <a:t>підсумовуванням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на </a:t>
            </a:r>
            <a:r>
              <a:rPr lang="ru-RU" dirty="0" err="1"/>
              <a:t>підсумкових</a:t>
            </a:r>
            <a:r>
              <a:rPr lang="ru-RU" dirty="0"/>
              <a:t> </a:t>
            </a:r>
            <a:r>
              <a:rPr lang="ru-RU" dirty="0" err="1"/>
              <a:t>рівнях</a:t>
            </a:r>
            <a:r>
              <a:rPr lang="ru-RU" dirty="0"/>
              <a:t>. </a:t>
            </a:r>
            <a:r>
              <a:rPr lang="ru-RU" dirty="0" err="1"/>
              <a:t>Додавання</a:t>
            </a:r>
            <a:r>
              <a:rPr lang="ru-RU" dirty="0"/>
              <a:t> </a:t>
            </a:r>
            <a:r>
              <a:rPr lang="ru-RU" dirty="0" err="1"/>
              <a:t>оцінок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загальну</a:t>
            </a:r>
            <a:r>
              <a:rPr lang="ru-RU" dirty="0"/>
              <a:t> </a:t>
            </a:r>
            <a:r>
              <a:rPr lang="ru-RU" dirty="0" err="1"/>
              <a:t>оцінку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всього</a:t>
            </a:r>
            <a:r>
              <a:rPr lang="ru-RU" dirty="0"/>
              <a:t> проекту. </a:t>
            </a:r>
            <a:r>
              <a:rPr lang="ru-RU" dirty="0" err="1"/>
              <a:t>Точність</a:t>
            </a:r>
            <a:r>
              <a:rPr lang="ru-RU" dirty="0"/>
              <a:t> і </a:t>
            </a:r>
            <a:r>
              <a:rPr lang="ru-RU" dirty="0" err="1"/>
              <a:t>трудомісткість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ступенем</a:t>
            </a:r>
            <a:r>
              <a:rPr lang="ru-RU" dirty="0"/>
              <a:t> </a:t>
            </a:r>
            <a:r>
              <a:rPr lang="ru-RU" dirty="0" err="1"/>
              <a:t>деталізації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проекту. Чим </a:t>
            </a:r>
            <a:r>
              <a:rPr lang="ru-RU" dirty="0" err="1"/>
              <a:t>більш</a:t>
            </a:r>
            <a:r>
              <a:rPr lang="ru-RU" dirty="0"/>
              <a:t> детально проект </a:t>
            </a:r>
            <a:r>
              <a:rPr lang="ru-RU" dirty="0" err="1"/>
              <a:t>розбитий</a:t>
            </a:r>
            <a:r>
              <a:rPr lang="ru-RU" dirty="0"/>
              <a:t> на </a:t>
            </a:r>
            <a:r>
              <a:rPr lang="ru-RU" dirty="0" err="1"/>
              <a:t>операції</a:t>
            </a:r>
            <a:r>
              <a:rPr lang="ru-RU" dirty="0"/>
              <a:t>,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 як </a:t>
            </a:r>
            <a:r>
              <a:rPr lang="ru-RU" dirty="0" err="1"/>
              <a:t>трудомісткість</a:t>
            </a:r>
            <a:r>
              <a:rPr lang="ru-RU" dirty="0"/>
              <a:t>, так і </a:t>
            </a:r>
            <a:r>
              <a:rPr lang="ru-RU" dirty="0" err="1"/>
              <a:t>точність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«</a:t>
            </a:r>
            <a:r>
              <a:rPr lang="ru-RU" dirty="0" err="1"/>
              <a:t>знизу</a:t>
            </a:r>
            <a:r>
              <a:rPr lang="ru-RU" dirty="0"/>
              <a:t> </a:t>
            </a:r>
            <a:r>
              <a:rPr lang="ru-RU" dirty="0" err="1"/>
              <a:t>вгору</a:t>
            </a:r>
            <a:r>
              <a:rPr lang="ru-RU" dirty="0"/>
              <a:t>». Команда проекту повинна </a:t>
            </a:r>
            <a:r>
              <a:rPr lang="ru-RU" dirty="0" err="1"/>
              <a:t>знайти</a:t>
            </a:r>
            <a:r>
              <a:rPr lang="ru-RU" dirty="0"/>
              <a:t> </a:t>
            </a:r>
            <a:r>
              <a:rPr lang="ru-RU" dirty="0" err="1"/>
              <a:t>оптимальне</a:t>
            </a:r>
            <a:r>
              <a:rPr lang="ru-RU" dirty="0"/>
              <a:t> </a:t>
            </a:r>
            <a:r>
              <a:rPr lang="ru-RU" dirty="0" err="1"/>
              <a:t>співвідношення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трудомісткістю</a:t>
            </a:r>
            <a:r>
              <a:rPr lang="ru-RU" dirty="0"/>
              <a:t> й </a:t>
            </a:r>
            <a:r>
              <a:rPr lang="ru-RU" dirty="0" err="1"/>
              <a:t>точністю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64358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76063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4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Методи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розрахунку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вартості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268760"/>
            <a:ext cx="8352928" cy="5256584"/>
          </a:xfrm>
        </p:spPr>
        <p:txBody>
          <a:bodyPr>
            <a:normAutofit fontScale="92500" lnSpcReduction="10000"/>
          </a:bodyPr>
          <a:lstStyle/>
          <a:p>
            <a:r>
              <a:rPr lang="ru-RU" sz="4200" b="1" dirty="0" err="1" smtClean="0"/>
              <a:t>методи</a:t>
            </a:r>
            <a:r>
              <a:rPr lang="ru-RU" sz="4200" b="1" dirty="0" smtClean="0"/>
              <a:t> </a:t>
            </a:r>
            <a:r>
              <a:rPr lang="ru-RU" sz="4200" b="1" dirty="0" err="1"/>
              <a:t>розрахунку</a:t>
            </a:r>
            <a:r>
              <a:rPr lang="ru-RU" sz="4200" b="1" dirty="0"/>
              <a:t> </a:t>
            </a:r>
            <a:r>
              <a:rPr lang="ru-RU" sz="4200" b="1" dirty="0" err="1"/>
              <a:t>оцінок</a:t>
            </a:r>
            <a:r>
              <a:rPr lang="ru-RU" sz="4200" b="1" dirty="0"/>
              <a:t> </a:t>
            </a:r>
            <a:r>
              <a:rPr lang="ru-RU" sz="4200" b="1" dirty="0" err="1"/>
              <a:t>вартості</a:t>
            </a:r>
            <a:r>
              <a:rPr lang="ru-RU" sz="4200" b="1" dirty="0"/>
              <a:t>:</a:t>
            </a:r>
          </a:p>
          <a:p>
            <a:pPr algn="just"/>
            <a:r>
              <a:rPr lang="ru-RU" b="1" i="1" dirty="0" smtClean="0"/>
              <a:t>3</a:t>
            </a:r>
            <a:r>
              <a:rPr lang="ru-RU" b="1" i="1" dirty="0"/>
              <a:t>) </a:t>
            </a:r>
            <a:r>
              <a:rPr lang="ru-RU" b="1" i="1" dirty="0" err="1"/>
              <a:t>Оцінка</a:t>
            </a:r>
            <a:r>
              <a:rPr lang="ru-RU" b="1" i="1" dirty="0"/>
              <a:t> за аналогом </a:t>
            </a:r>
            <a:r>
              <a:rPr lang="ru-RU" i="1" dirty="0"/>
              <a:t>(</a:t>
            </a:r>
            <a:r>
              <a:rPr lang="en-GB" i="1" dirty="0"/>
              <a:t>analogous). </a:t>
            </a:r>
            <a:r>
              <a:rPr lang="ru-RU" dirty="0" err="1"/>
              <a:t>Цей</a:t>
            </a:r>
            <a:r>
              <a:rPr lang="ru-RU" dirty="0"/>
              <a:t> метод </a:t>
            </a:r>
            <a:r>
              <a:rPr lang="ru-RU" dirty="0" err="1"/>
              <a:t>оцінки</a:t>
            </a:r>
            <a:r>
              <a:rPr lang="ru-RU" dirty="0"/>
              <a:t> є </a:t>
            </a:r>
            <a:r>
              <a:rPr lang="ru-RU" dirty="0" err="1"/>
              <a:t>різновидом</a:t>
            </a:r>
            <a:r>
              <a:rPr lang="ru-RU" dirty="0"/>
              <a:t> методу </a:t>
            </a:r>
            <a:r>
              <a:rPr lang="ru-RU" dirty="0" err="1"/>
              <a:t>оцінки</a:t>
            </a:r>
            <a:r>
              <a:rPr lang="ru-RU" dirty="0"/>
              <a:t> «</a:t>
            </a:r>
            <a:r>
              <a:rPr lang="ru-RU" dirty="0" err="1"/>
              <a:t>згори</a:t>
            </a:r>
            <a:r>
              <a:rPr lang="ru-RU" dirty="0"/>
              <a:t> донизу». Метод </a:t>
            </a:r>
            <a:r>
              <a:rPr lang="ru-RU" dirty="0" err="1"/>
              <a:t>аналогових</a:t>
            </a:r>
            <a:r>
              <a:rPr lang="ru-RU" dirty="0"/>
              <a:t> </a:t>
            </a:r>
            <a:r>
              <a:rPr lang="ru-RU" dirty="0" err="1"/>
              <a:t>оцінок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поточного проекту </a:t>
            </a:r>
            <a:r>
              <a:rPr lang="ru-RU" dirty="0" err="1"/>
              <a:t>здійснюється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фактичної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аналогічних</a:t>
            </a:r>
            <a:r>
              <a:rPr lang="ru-RU" dirty="0"/>
              <a:t> </a:t>
            </a:r>
            <a:r>
              <a:rPr lang="ru-RU" dirty="0" err="1"/>
              <a:t>попередніх</a:t>
            </a:r>
            <a:r>
              <a:rPr lang="ru-RU" dirty="0"/>
              <a:t> </a:t>
            </a:r>
            <a:r>
              <a:rPr lang="ru-RU" dirty="0" err="1"/>
              <a:t>проектів</a:t>
            </a:r>
            <a:r>
              <a:rPr lang="ru-RU" dirty="0"/>
              <a:t>. </a:t>
            </a:r>
            <a:r>
              <a:rPr lang="ru-RU" dirty="0" err="1"/>
              <a:t>Основний</a:t>
            </a:r>
            <a:r>
              <a:rPr lang="ru-RU" dirty="0"/>
              <a:t> принцип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щоб</a:t>
            </a:r>
            <a:r>
              <a:rPr lang="ru-RU" dirty="0"/>
              <a:t> проект,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оцінка</a:t>
            </a:r>
            <a:r>
              <a:rPr lang="ru-RU" dirty="0"/>
              <a:t>,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відповідав</a:t>
            </a:r>
            <a:r>
              <a:rPr lang="ru-RU" dirty="0"/>
              <a:t> поточному проекту. </a:t>
            </a:r>
            <a:r>
              <a:rPr lang="ru-RU" dirty="0" err="1"/>
              <a:t>Тільки</a:t>
            </a:r>
            <a:r>
              <a:rPr lang="ru-RU" dirty="0"/>
              <a:t> при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умові</a:t>
            </a:r>
            <a:r>
              <a:rPr lang="ru-RU" dirty="0"/>
              <a:t> </a:t>
            </a:r>
            <a:r>
              <a:rPr lang="ru-RU" dirty="0" err="1"/>
              <a:t>оцінка</a:t>
            </a:r>
            <a:r>
              <a:rPr lang="ru-RU" dirty="0"/>
              <a:t> буде </a:t>
            </a:r>
            <a:r>
              <a:rPr lang="ru-RU" dirty="0" err="1"/>
              <a:t>досить</a:t>
            </a:r>
            <a:r>
              <a:rPr lang="ru-RU" dirty="0"/>
              <a:t> точною.</a:t>
            </a:r>
          </a:p>
          <a:p>
            <a:pPr algn="just"/>
            <a:r>
              <a:rPr lang="ru-RU" dirty="0" err="1"/>
              <a:t>Оцінка</a:t>
            </a:r>
            <a:r>
              <a:rPr lang="ru-RU" dirty="0"/>
              <a:t> за аналогами </a:t>
            </a:r>
            <a:r>
              <a:rPr lang="ru-RU" dirty="0" err="1"/>
              <a:t>менш</a:t>
            </a:r>
            <a:r>
              <a:rPr lang="ru-RU" dirty="0"/>
              <a:t> </a:t>
            </a:r>
            <a:r>
              <a:rPr lang="ru-RU" dirty="0" err="1"/>
              <a:t>трудомістка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, але вона й </a:t>
            </a:r>
            <a:r>
              <a:rPr lang="ru-RU" dirty="0" err="1"/>
              <a:t>менш</a:t>
            </a:r>
            <a:r>
              <a:rPr lang="ru-RU" dirty="0"/>
              <a:t> точна. На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покладатися</a:t>
            </a:r>
            <a:r>
              <a:rPr lang="ru-RU" dirty="0"/>
              <a:t>, коли 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попередні</a:t>
            </a:r>
            <a:r>
              <a:rPr lang="ru-RU" dirty="0"/>
              <a:t> </a:t>
            </a:r>
            <a:r>
              <a:rPr lang="ru-RU" dirty="0" err="1"/>
              <a:t>проекти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дійсно</a:t>
            </a:r>
            <a:r>
              <a:rPr lang="ru-RU" dirty="0"/>
              <a:t> </a:t>
            </a:r>
            <a:r>
              <a:rPr lang="ru-RU" dirty="0" err="1"/>
              <a:t>аналогічні</a:t>
            </a:r>
            <a:r>
              <a:rPr lang="ru-RU" dirty="0"/>
              <a:t>, але й коли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готували</a:t>
            </a:r>
            <a:r>
              <a:rPr lang="ru-RU" dirty="0"/>
              <a:t> </a:t>
            </a:r>
            <a:r>
              <a:rPr lang="ru-RU" dirty="0" err="1"/>
              <a:t>оцінку</a:t>
            </a:r>
            <a:r>
              <a:rPr lang="ru-RU" dirty="0"/>
              <a:t>,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відповідний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37772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76063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4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Методи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розрахунку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вартості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268760"/>
            <a:ext cx="8352928" cy="5256584"/>
          </a:xfrm>
        </p:spPr>
        <p:txBody>
          <a:bodyPr>
            <a:normAutofit fontScale="92500" lnSpcReduction="20000"/>
          </a:bodyPr>
          <a:lstStyle/>
          <a:p>
            <a:r>
              <a:rPr lang="ru-RU" sz="4200" b="1" dirty="0" err="1" smtClean="0"/>
              <a:t>методи</a:t>
            </a:r>
            <a:r>
              <a:rPr lang="ru-RU" sz="4200" b="1" dirty="0" smtClean="0"/>
              <a:t> </a:t>
            </a:r>
            <a:r>
              <a:rPr lang="ru-RU" sz="4200" b="1" dirty="0" err="1"/>
              <a:t>розрахунку</a:t>
            </a:r>
            <a:r>
              <a:rPr lang="ru-RU" sz="4200" b="1" dirty="0"/>
              <a:t> </a:t>
            </a:r>
            <a:r>
              <a:rPr lang="ru-RU" sz="4200" b="1" dirty="0" err="1"/>
              <a:t>оцінок</a:t>
            </a:r>
            <a:r>
              <a:rPr lang="ru-RU" sz="4200" b="1" dirty="0"/>
              <a:t> </a:t>
            </a:r>
            <a:r>
              <a:rPr lang="ru-RU" sz="4200" b="1" dirty="0" err="1"/>
              <a:t>вартості</a:t>
            </a:r>
            <a:r>
              <a:rPr lang="ru-RU" sz="4200" b="1" dirty="0"/>
              <a:t>:</a:t>
            </a:r>
          </a:p>
          <a:p>
            <a:pPr algn="just"/>
            <a:r>
              <a:rPr lang="ru-RU" dirty="0" smtClean="0"/>
              <a:t>4</a:t>
            </a:r>
            <a:r>
              <a:rPr lang="ru-RU" dirty="0"/>
              <a:t>) </a:t>
            </a:r>
            <a:r>
              <a:rPr lang="ru-RU" b="1" i="1" dirty="0" err="1"/>
              <a:t>Параметрична</a:t>
            </a:r>
            <a:r>
              <a:rPr lang="ru-RU" b="1" i="1" dirty="0"/>
              <a:t> </a:t>
            </a:r>
            <a:r>
              <a:rPr lang="ru-RU" b="1" i="1" dirty="0" err="1"/>
              <a:t>оцінка</a:t>
            </a:r>
            <a:r>
              <a:rPr lang="ru-RU" b="1" i="1" dirty="0"/>
              <a:t>. </a:t>
            </a:r>
            <a:r>
              <a:rPr lang="ru-RU" dirty="0" err="1"/>
              <a:t>Параметричні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є </a:t>
            </a:r>
            <a:r>
              <a:rPr lang="ru-RU" dirty="0" err="1"/>
              <a:t>оцінками</a:t>
            </a:r>
            <a:r>
              <a:rPr lang="ru-RU" dirty="0"/>
              <a:t> «</a:t>
            </a:r>
            <a:r>
              <a:rPr lang="ru-RU" dirty="0" err="1"/>
              <a:t>згори</a:t>
            </a:r>
            <a:r>
              <a:rPr lang="ru-RU" dirty="0"/>
              <a:t> донизу». </a:t>
            </a:r>
            <a:r>
              <a:rPr lang="ru-RU" dirty="0" err="1"/>
              <a:t>Властива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точність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ж </a:t>
            </a:r>
            <a:r>
              <a:rPr lang="ru-RU" dirty="0" err="1"/>
              <a:t>така</a:t>
            </a:r>
            <a:r>
              <a:rPr lang="ru-RU" dirty="0"/>
              <a:t> сама, </a:t>
            </a:r>
            <a:r>
              <a:rPr lang="ru-RU" dirty="0" err="1"/>
              <a:t>або</a:t>
            </a:r>
            <a:r>
              <a:rPr lang="ru-RU" dirty="0"/>
              <a:t> ж </a:t>
            </a:r>
            <a:r>
              <a:rPr lang="ru-RU" dirty="0" err="1"/>
              <a:t>поступається</a:t>
            </a:r>
            <a:r>
              <a:rPr lang="ru-RU" dirty="0"/>
              <a:t> </a:t>
            </a:r>
            <a:r>
              <a:rPr lang="ru-RU" dirty="0" err="1"/>
              <a:t>точності</a:t>
            </a:r>
            <a:endParaRPr lang="ru-RU" dirty="0"/>
          </a:p>
          <a:p>
            <a:pPr algn="just"/>
            <a:r>
              <a:rPr lang="ru-RU" dirty="0" err="1" smtClean="0"/>
              <a:t>оцінок</a:t>
            </a:r>
            <a:r>
              <a:rPr lang="ru-RU" dirty="0" smtClean="0"/>
              <a:t> </a:t>
            </a:r>
            <a:r>
              <a:rPr lang="ru-RU" dirty="0"/>
              <a:t>за аналогами.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параметричної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припускає</a:t>
            </a:r>
            <a:r>
              <a:rPr lang="ru-RU" dirty="0"/>
              <a:t> </a:t>
            </a:r>
            <a:r>
              <a:rPr lang="ru-RU" dirty="0" err="1"/>
              <a:t>пошук</a:t>
            </a:r>
            <a:r>
              <a:rPr lang="ru-RU" dirty="0"/>
              <a:t> параметра </a:t>
            </a:r>
            <a:r>
              <a:rPr lang="ru-RU" dirty="0" err="1"/>
              <a:t>оцінюваного</a:t>
            </a:r>
            <a:r>
              <a:rPr lang="ru-RU" dirty="0"/>
              <a:t> проекту,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змінюється</a:t>
            </a:r>
            <a:r>
              <a:rPr lang="ru-RU" dirty="0"/>
              <a:t> </a:t>
            </a:r>
            <a:r>
              <a:rPr lang="ru-RU" dirty="0" err="1"/>
              <a:t>пропорційно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проекту.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параметра </a:t>
            </a:r>
            <a:r>
              <a:rPr lang="ru-RU" dirty="0" err="1"/>
              <a:t>створюється</a:t>
            </a:r>
            <a:r>
              <a:rPr lang="ru-RU" dirty="0"/>
              <a:t> </a:t>
            </a:r>
            <a:r>
              <a:rPr lang="ru-RU" dirty="0" err="1"/>
              <a:t>математична</a:t>
            </a:r>
            <a:r>
              <a:rPr lang="ru-RU" dirty="0"/>
              <a:t> модель. </a:t>
            </a:r>
            <a:r>
              <a:rPr lang="ru-RU" dirty="0" err="1"/>
              <a:t>Моделі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простими</a:t>
            </a:r>
            <a:r>
              <a:rPr lang="ru-RU" dirty="0"/>
              <a:t> (</a:t>
            </a:r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житла</a:t>
            </a:r>
            <a:r>
              <a:rPr lang="ru-RU" dirty="0"/>
              <a:t> через </a:t>
            </a:r>
            <a:r>
              <a:rPr lang="ru-RU" dirty="0" err="1"/>
              <a:t>вартість</a:t>
            </a:r>
            <a:r>
              <a:rPr lang="ru-RU" dirty="0"/>
              <a:t> квадратного метра)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складними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чинників</a:t>
            </a:r>
            <a:r>
              <a:rPr lang="ru-RU" dirty="0"/>
              <a:t>.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введення</a:t>
            </a:r>
            <a:r>
              <a:rPr lang="ru-RU" dirty="0"/>
              <a:t> в модель </a:t>
            </a:r>
            <a:r>
              <a:rPr lang="ru-RU" dirty="0" err="1"/>
              <a:t>значень</a:t>
            </a:r>
            <a:r>
              <a:rPr lang="ru-RU" dirty="0"/>
              <a:t> </a:t>
            </a:r>
            <a:r>
              <a:rPr lang="ru-RU" dirty="0" err="1"/>
              <a:t>параметрів</a:t>
            </a:r>
            <a:r>
              <a:rPr lang="ru-RU" dirty="0"/>
              <a:t>, як результат </a:t>
            </a:r>
            <a:r>
              <a:rPr lang="ru-RU" dirty="0" err="1"/>
              <a:t>виходить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проекту. </a:t>
            </a:r>
            <a:r>
              <a:rPr lang="ru-RU" dirty="0" err="1"/>
              <a:t>Параметри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при </a:t>
            </a:r>
            <a:r>
              <a:rPr lang="ru-RU" dirty="0" err="1"/>
              <a:t>оцінці</a:t>
            </a:r>
            <a:r>
              <a:rPr lang="ru-RU" dirty="0"/>
              <a:t>, </a:t>
            </a:r>
            <a:r>
              <a:rPr lang="ru-RU" dirty="0" err="1"/>
              <a:t>повинні</a:t>
            </a:r>
            <a:r>
              <a:rPr lang="ru-RU" dirty="0"/>
              <a:t> бути легко </a:t>
            </a:r>
            <a:r>
              <a:rPr lang="ru-RU" dirty="0" err="1"/>
              <a:t>вимірні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дозволить </a:t>
            </a:r>
            <a:r>
              <a:rPr lang="ru-RU" dirty="0" err="1"/>
              <a:t>підвищити</a:t>
            </a:r>
            <a:r>
              <a:rPr lang="ru-RU" dirty="0"/>
              <a:t> </a:t>
            </a:r>
            <a:r>
              <a:rPr lang="ru-RU" dirty="0" err="1"/>
              <a:t>точність</a:t>
            </a:r>
            <a:r>
              <a:rPr lang="ru-RU" dirty="0"/>
              <a:t> </a:t>
            </a:r>
            <a:r>
              <a:rPr lang="ru-RU" dirty="0" err="1"/>
              <a:t>параметричної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07035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76063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4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Методи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розрахунку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вартості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268760"/>
            <a:ext cx="8352928" cy="5256584"/>
          </a:xfrm>
        </p:spPr>
        <p:txBody>
          <a:bodyPr>
            <a:normAutofit/>
          </a:bodyPr>
          <a:lstStyle/>
          <a:p>
            <a:r>
              <a:rPr lang="ru-RU" sz="4200" b="1" dirty="0" err="1" smtClean="0"/>
              <a:t>методи</a:t>
            </a:r>
            <a:r>
              <a:rPr lang="ru-RU" sz="4200" b="1" dirty="0" smtClean="0"/>
              <a:t> </a:t>
            </a:r>
            <a:r>
              <a:rPr lang="ru-RU" sz="4200" b="1" dirty="0" err="1"/>
              <a:t>розрахунку</a:t>
            </a:r>
            <a:r>
              <a:rPr lang="ru-RU" sz="4200" b="1" dirty="0"/>
              <a:t> </a:t>
            </a:r>
            <a:r>
              <a:rPr lang="ru-RU" sz="4200" b="1" dirty="0" err="1"/>
              <a:t>оцінок</a:t>
            </a:r>
            <a:r>
              <a:rPr lang="ru-RU" sz="4200" b="1" dirty="0"/>
              <a:t> </a:t>
            </a:r>
            <a:r>
              <a:rPr lang="ru-RU" sz="4200" b="1" dirty="0" err="1"/>
              <a:t>вартості</a:t>
            </a:r>
            <a:r>
              <a:rPr lang="ru-RU" sz="4200" b="1" dirty="0"/>
              <a:t>:</a:t>
            </a:r>
          </a:p>
          <a:p>
            <a:pPr algn="just"/>
            <a:r>
              <a:rPr lang="ru-RU" b="1" i="1" dirty="0" smtClean="0"/>
              <a:t>5</a:t>
            </a:r>
            <a:r>
              <a:rPr lang="ru-RU" b="1" i="1" dirty="0"/>
              <a:t>) </a:t>
            </a:r>
            <a:r>
              <a:rPr lang="ru-RU" b="1" i="1" dirty="0" err="1"/>
              <a:t>Експертна</a:t>
            </a:r>
            <a:r>
              <a:rPr lang="ru-RU" b="1" i="1" dirty="0"/>
              <a:t> </a:t>
            </a:r>
            <a:r>
              <a:rPr lang="ru-RU" b="1" i="1" dirty="0" err="1"/>
              <a:t>оцінка</a:t>
            </a:r>
            <a:r>
              <a:rPr lang="ru-RU" b="1" i="1" dirty="0"/>
              <a:t>. </a:t>
            </a:r>
            <a:r>
              <a:rPr lang="ru-RU" dirty="0" err="1"/>
              <a:t>Опитування</a:t>
            </a:r>
            <a:r>
              <a:rPr lang="ru-RU" dirty="0"/>
              <a:t> </a:t>
            </a:r>
            <a:r>
              <a:rPr lang="ru-RU" dirty="0" err="1"/>
              <a:t>експертів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готову</a:t>
            </a:r>
            <a:r>
              <a:rPr lang="ru-RU" dirty="0"/>
              <a:t> </a:t>
            </a:r>
            <a:r>
              <a:rPr lang="ru-RU" dirty="0" err="1"/>
              <a:t>оцінку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. </a:t>
            </a:r>
            <a:r>
              <a:rPr lang="ru-RU" dirty="0" err="1"/>
              <a:t>Експертами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учасники</a:t>
            </a:r>
            <a:r>
              <a:rPr lang="ru-RU" dirty="0"/>
              <a:t> проекту, </a:t>
            </a:r>
            <a:r>
              <a:rPr lang="ru-RU" dirty="0" err="1"/>
              <a:t>зокрема</a:t>
            </a:r>
            <a:r>
              <a:rPr lang="ru-RU" dirty="0"/>
              <a:t> менеджер, та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на </a:t>
            </a:r>
            <a:r>
              <a:rPr lang="ru-RU" dirty="0" err="1"/>
              <a:t>аналогічних</a:t>
            </a:r>
            <a:r>
              <a:rPr lang="ru-RU" dirty="0"/>
              <a:t> проектах.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проектні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виконуються</a:t>
            </a:r>
            <a:r>
              <a:rPr lang="ru-RU" dirty="0"/>
              <a:t> </a:t>
            </a:r>
            <a:r>
              <a:rPr lang="ru-RU" dirty="0" err="1"/>
              <a:t>сторонніми</a:t>
            </a:r>
            <a:r>
              <a:rPr lang="ru-RU" dirty="0"/>
              <a:t> </a:t>
            </a:r>
            <a:r>
              <a:rPr lang="ru-RU" dirty="0" err="1"/>
              <a:t>підрядниками</a:t>
            </a:r>
            <a:r>
              <a:rPr lang="ru-RU" dirty="0"/>
              <a:t>, </a:t>
            </a:r>
            <a:r>
              <a:rPr lang="ru-RU" dirty="0" err="1"/>
              <a:t>ефективним</a:t>
            </a:r>
            <a:r>
              <a:rPr lang="ru-RU" dirty="0"/>
              <a:t> методом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виявитися</a:t>
            </a:r>
            <a:r>
              <a:rPr lang="ru-RU" dirty="0"/>
              <a:t> </a:t>
            </a:r>
            <a:r>
              <a:rPr lang="ru-RU" dirty="0" err="1"/>
              <a:t>опитування</a:t>
            </a:r>
            <a:r>
              <a:rPr lang="ru-RU" dirty="0"/>
              <a:t> </a:t>
            </a:r>
            <a:r>
              <a:rPr lang="ru-RU" dirty="0" err="1"/>
              <a:t>постачальників</a:t>
            </a:r>
            <a:r>
              <a:rPr lang="ru-RU" dirty="0"/>
              <a:t>, як </a:t>
            </a:r>
            <a:r>
              <a:rPr lang="ru-RU" dirty="0" err="1"/>
              <a:t>планованих</a:t>
            </a:r>
            <a:r>
              <a:rPr lang="ru-RU" dirty="0"/>
              <a:t> для </a:t>
            </a:r>
            <a:r>
              <a:rPr lang="ru-RU" dirty="0" err="1"/>
              <a:t>даного</a:t>
            </a:r>
            <a:r>
              <a:rPr lang="ru-RU" dirty="0"/>
              <a:t> проекту, так і </a:t>
            </a:r>
            <a:r>
              <a:rPr lang="ru-RU" dirty="0" err="1"/>
              <a:t>інших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0134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936103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1. </a:t>
            </a:r>
            <a:r>
              <a:rPr lang="ru-RU" sz="2400" b="1" dirty="0" err="1" smtClean="0">
                <a:effectLst/>
              </a:rPr>
              <a:t>Процеси</a:t>
            </a:r>
            <a:r>
              <a:rPr lang="ru-RU" sz="2400" b="1" dirty="0" smtClean="0">
                <a:effectLst/>
              </a:rPr>
              <a:t> </a:t>
            </a:r>
            <a:r>
              <a:rPr lang="ru-RU" sz="2400" b="1" dirty="0" err="1">
                <a:effectLst/>
              </a:rPr>
              <a:t>управління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вартістю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772816"/>
            <a:ext cx="8352928" cy="468052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707903"/>
              </p:ext>
            </p:extLst>
          </p:nvPr>
        </p:nvGraphicFramePr>
        <p:xfrm>
          <a:off x="395536" y="1844824"/>
          <a:ext cx="8352928" cy="4536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48678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Процес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Вхід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Інструменти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методи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Виходи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7826"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Плануваня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управління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вартістю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План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управління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проектом</a:t>
                      </a: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Статут проекту</a:t>
                      </a: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Фактори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середовища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підприємства</a:t>
                      </a:r>
                      <a:endParaRPr lang="ru-RU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Активи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процесів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організації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Експертна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оцінка</a:t>
                      </a:r>
                      <a:endParaRPr lang="ru-RU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Аналітичні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методи</a:t>
                      </a:r>
                      <a:endParaRPr lang="ru-RU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Наради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План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управління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вартістю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88870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76063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4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Методи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розрахунку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вартості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268760"/>
            <a:ext cx="8352928" cy="5256584"/>
          </a:xfrm>
        </p:spPr>
        <p:txBody>
          <a:bodyPr>
            <a:normAutofit fontScale="92500"/>
          </a:bodyPr>
          <a:lstStyle/>
          <a:p>
            <a:r>
              <a:rPr lang="ru-RU" sz="4200" b="1" dirty="0" err="1" smtClean="0"/>
              <a:t>методи</a:t>
            </a:r>
            <a:r>
              <a:rPr lang="ru-RU" sz="4200" b="1" dirty="0" smtClean="0"/>
              <a:t> </a:t>
            </a:r>
            <a:r>
              <a:rPr lang="ru-RU" sz="4200" b="1" dirty="0" err="1"/>
              <a:t>розрахунку</a:t>
            </a:r>
            <a:r>
              <a:rPr lang="ru-RU" sz="4200" b="1" dirty="0"/>
              <a:t> </a:t>
            </a:r>
            <a:r>
              <a:rPr lang="ru-RU" sz="4200" b="1" dirty="0" err="1"/>
              <a:t>оцінок</a:t>
            </a:r>
            <a:r>
              <a:rPr lang="ru-RU" sz="4200" b="1" dirty="0"/>
              <a:t> </a:t>
            </a:r>
            <a:r>
              <a:rPr lang="ru-RU" sz="4200" b="1" dirty="0" err="1"/>
              <a:t>вартості</a:t>
            </a:r>
            <a:r>
              <a:rPr lang="ru-RU" sz="4200" b="1" dirty="0"/>
              <a:t>:</a:t>
            </a:r>
          </a:p>
          <a:p>
            <a:pPr algn="just"/>
            <a:r>
              <a:rPr lang="ru-RU" b="1" i="1" dirty="0" smtClean="0"/>
              <a:t>6</a:t>
            </a:r>
            <a:r>
              <a:rPr lang="ru-RU" b="1" i="1" dirty="0"/>
              <a:t>) </a:t>
            </a:r>
            <a:r>
              <a:rPr lang="ru-RU" b="1" i="1" dirty="0" err="1"/>
              <a:t>Ймовірнісні</a:t>
            </a:r>
            <a:r>
              <a:rPr lang="ru-RU" b="1" i="1" dirty="0"/>
              <a:t> </a:t>
            </a:r>
            <a:r>
              <a:rPr lang="ru-RU" b="1" i="1" dirty="0" err="1"/>
              <a:t>оцінки</a:t>
            </a:r>
            <a:r>
              <a:rPr lang="ru-RU" b="1" i="1" dirty="0"/>
              <a:t>. </a:t>
            </a:r>
            <a:r>
              <a:rPr lang="ru-RU" dirty="0" err="1"/>
              <a:t>Практичний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/>
              <a:t> </a:t>
            </a:r>
            <a:r>
              <a:rPr lang="ru-RU" dirty="0" err="1"/>
              <a:t>свідчить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при </a:t>
            </a:r>
            <a:r>
              <a:rPr lang="ru-RU" dirty="0" err="1"/>
              <a:t>плануванні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не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нехтувати</a:t>
            </a:r>
            <a:r>
              <a:rPr lang="ru-RU" dirty="0"/>
              <a:t> </a:t>
            </a:r>
            <a:r>
              <a:rPr lang="ru-RU" dirty="0" err="1"/>
              <a:t>невизначеністю</a:t>
            </a:r>
            <a:r>
              <a:rPr lang="ru-RU" dirty="0"/>
              <a:t> проекту, яку не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компенсувати</a:t>
            </a:r>
            <a:r>
              <a:rPr lang="ru-RU" dirty="0"/>
              <a:t> </a:t>
            </a:r>
            <a:r>
              <a:rPr lang="ru-RU" dirty="0" err="1"/>
              <a:t>довільним</a:t>
            </a:r>
            <a:r>
              <a:rPr lang="ru-RU" dirty="0"/>
              <a:t> </a:t>
            </a:r>
            <a:r>
              <a:rPr lang="ru-RU" dirty="0" err="1"/>
              <a:t>збільшенням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ціни</a:t>
            </a:r>
            <a:r>
              <a:rPr lang="ru-RU" dirty="0"/>
              <a:t>. </a:t>
            </a:r>
            <a:r>
              <a:rPr lang="ru-RU" dirty="0" err="1"/>
              <a:t>Плануючи</a:t>
            </a:r>
            <a:r>
              <a:rPr lang="ru-RU" dirty="0"/>
              <a:t>, ми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оцінювати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знаємо</a:t>
            </a:r>
            <a:r>
              <a:rPr lang="ru-RU" dirty="0"/>
              <a:t> про проект, але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деталі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ймовірно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.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en-GB" dirty="0"/>
              <a:t>PERT c</a:t>
            </a:r>
            <a:r>
              <a:rPr lang="ru-RU" dirty="0" err="1"/>
              <a:t>лід</a:t>
            </a:r>
            <a:r>
              <a:rPr lang="ru-RU" dirty="0"/>
              <a:t> </a:t>
            </a:r>
            <a:r>
              <a:rPr lang="ru-RU" dirty="0" err="1"/>
              <a:t>оперувати</a:t>
            </a:r>
            <a:r>
              <a:rPr lang="ru-RU" dirty="0"/>
              <a:t> </a:t>
            </a:r>
            <a:r>
              <a:rPr lang="ru-RU" dirty="0" err="1"/>
              <a:t>трьома</a:t>
            </a:r>
            <a:r>
              <a:rPr lang="ru-RU" dirty="0"/>
              <a:t> </a:t>
            </a:r>
            <a:r>
              <a:rPr lang="ru-RU" dirty="0" err="1"/>
              <a:t>сценаріями</a:t>
            </a:r>
            <a:r>
              <a:rPr lang="ru-RU" dirty="0"/>
              <a:t> (</a:t>
            </a:r>
            <a:r>
              <a:rPr lang="ru-RU" dirty="0" err="1"/>
              <a:t>песимістичним</a:t>
            </a:r>
            <a:r>
              <a:rPr lang="ru-RU" dirty="0"/>
              <a:t>, </a:t>
            </a:r>
            <a:r>
              <a:rPr lang="ru-RU" dirty="0" err="1"/>
              <a:t>оптимістичним</a:t>
            </a:r>
            <a:r>
              <a:rPr lang="ru-RU" dirty="0"/>
              <a:t> і </a:t>
            </a:r>
            <a:r>
              <a:rPr lang="ru-RU" dirty="0" err="1"/>
              <a:t>найвірогіднішим</a:t>
            </a:r>
            <a:r>
              <a:rPr lang="ru-RU" dirty="0"/>
              <a:t>), </a:t>
            </a:r>
            <a:r>
              <a:rPr lang="ru-RU" dirty="0" err="1"/>
              <a:t>особливу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</a:t>
            </a:r>
            <a:r>
              <a:rPr lang="ru-RU" dirty="0" err="1"/>
              <a:t>приділяючи</a:t>
            </a:r>
            <a:r>
              <a:rPr lang="ru-RU" dirty="0"/>
              <a:t> </a:t>
            </a:r>
            <a:r>
              <a:rPr lang="ru-RU" dirty="0" err="1"/>
              <a:t>найгіршому</a:t>
            </a:r>
            <a:r>
              <a:rPr lang="ru-RU" dirty="0"/>
              <a:t> </a:t>
            </a:r>
            <a:r>
              <a:rPr lang="ru-RU" dirty="0" err="1"/>
              <a:t>сценарію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брати</a:t>
            </a:r>
            <a:r>
              <a:rPr lang="ru-RU" dirty="0"/>
              <a:t> до </a:t>
            </a:r>
            <a:r>
              <a:rPr lang="ru-RU" dirty="0" err="1"/>
              <a:t>уваги</a:t>
            </a:r>
            <a:r>
              <a:rPr lang="ru-RU" dirty="0"/>
              <a:t> </a:t>
            </a:r>
            <a:r>
              <a:rPr lang="ru-RU" dirty="0" err="1"/>
              <a:t>ризики</a:t>
            </a:r>
            <a:r>
              <a:rPr lang="ru-RU" dirty="0"/>
              <a:t> й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фактори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вплинути</a:t>
            </a:r>
            <a:r>
              <a:rPr lang="ru-RU" dirty="0"/>
              <a:t> на </a:t>
            </a:r>
            <a:r>
              <a:rPr lang="ru-RU" dirty="0" err="1"/>
              <a:t>реалізацію</a:t>
            </a:r>
            <a:r>
              <a:rPr lang="ru-RU" dirty="0"/>
              <a:t> проекту.</a:t>
            </a:r>
          </a:p>
        </p:txBody>
      </p:sp>
    </p:spTree>
    <p:extLst>
      <p:ext uri="{BB962C8B-B14F-4D97-AF65-F5344CB8AC3E}">
        <p14:creationId xmlns:p14="http://schemas.microsoft.com/office/powerpoint/2010/main" val="16899976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76063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4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Методи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розрахунку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вартості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268760"/>
            <a:ext cx="8352928" cy="5256584"/>
          </a:xfrm>
        </p:spPr>
        <p:txBody>
          <a:bodyPr>
            <a:normAutofit/>
          </a:bodyPr>
          <a:lstStyle/>
          <a:p>
            <a:r>
              <a:rPr lang="ru-RU" b="1" i="1" dirty="0"/>
              <a:t>Результатами </a:t>
            </a:r>
            <a:r>
              <a:rPr lang="ru-RU" b="1" i="1" dirty="0" err="1"/>
              <a:t>оцінки</a:t>
            </a:r>
            <a:r>
              <a:rPr lang="ru-RU" b="1" i="1" dirty="0"/>
              <a:t> </a:t>
            </a:r>
            <a:r>
              <a:rPr lang="ru-RU" b="1" i="1" dirty="0" err="1"/>
              <a:t>вартості</a:t>
            </a:r>
            <a:r>
              <a:rPr lang="ru-RU" b="1" i="1" dirty="0"/>
              <a:t> є:</a:t>
            </a:r>
          </a:p>
          <a:p>
            <a:pPr algn="just"/>
            <a:r>
              <a:rPr lang="ru-RU" b="1" i="1" dirty="0"/>
              <a:t>1.Кошторис </a:t>
            </a:r>
            <a:r>
              <a:rPr lang="ru-RU" dirty="0"/>
              <a:t>- </a:t>
            </a:r>
            <a:r>
              <a:rPr lang="ru-RU" dirty="0" err="1" smtClean="0"/>
              <a:t>кількісна</a:t>
            </a:r>
            <a:r>
              <a:rPr lang="ru-RU" dirty="0" smtClean="0"/>
              <a:t> </a:t>
            </a:r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імовірних</a:t>
            </a:r>
            <a:r>
              <a:rPr lang="ru-RU" dirty="0"/>
              <a:t> </a:t>
            </a:r>
            <a:r>
              <a:rPr lang="ru-RU" dirty="0" err="1"/>
              <a:t>значень</a:t>
            </a:r>
            <a:r>
              <a:rPr lang="ru-RU" dirty="0"/>
              <a:t> </a:t>
            </a:r>
            <a:r>
              <a:rPr lang="ru-RU" dirty="0" err="1"/>
              <a:t>вартостей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необхідних</a:t>
            </a:r>
            <a:r>
              <a:rPr lang="ru-RU" dirty="0"/>
              <a:t> для </a:t>
            </a:r>
            <a:r>
              <a:rPr lang="ru-RU" dirty="0" err="1"/>
              <a:t>завершення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проекту. </a:t>
            </a:r>
            <a:endParaRPr lang="ru-RU" dirty="0" smtClean="0"/>
          </a:p>
          <a:p>
            <a:pPr algn="just"/>
            <a:r>
              <a:rPr lang="ru-RU" b="1" i="1" dirty="0"/>
              <a:t>2. </a:t>
            </a:r>
            <a:r>
              <a:rPr lang="ru-RU" b="1" i="1" dirty="0" err="1"/>
              <a:t>Додаткова</a:t>
            </a:r>
            <a:r>
              <a:rPr lang="ru-RU" b="1" i="1" dirty="0"/>
              <a:t> </a:t>
            </a:r>
            <a:r>
              <a:rPr lang="ru-RU" b="1" i="1" dirty="0" err="1"/>
              <a:t>інформація</a:t>
            </a:r>
            <a:r>
              <a:rPr lang="ru-RU" b="1" i="1" dirty="0"/>
              <a:t> </a:t>
            </a:r>
            <a:r>
              <a:rPr lang="ru-RU" b="1" dirty="0"/>
              <a:t>- </a:t>
            </a:r>
            <a:r>
              <a:rPr lang="ru-RU" dirty="0"/>
              <a:t>повинна </a:t>
            </a:r>
            <a:r>
              <a:rPr lang="ru-RU" dirty="0" err="1"/>
              <a:t>включати</a:t>
            </a:r>
            <a:r>
              <a:rPr lang="ru-RU" dirty="0"/>
              <a:t>: </a:t>
            </a:r>
            <a:r>
              <a:rPr lang="ru-RU" dirty="0" err="1"/>
              <a:t>опис</a:t>
            </a:r>
            <a:r>
              <a:rPr lang="ru-RU" dirty="0"/>
              <a:t> </a:t>
            </a:r>
            <a:r>
              <a:rPr lang="ru-RU" dirty="0" err="1" smtClean="0"/>
              <a:t>оціненої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; </a:t>
            </a:r>
            <a:r>
              <a:rPr lang="ru-RU" dirty="0" err="1"/>
              <a:t>опис</a:t>
            </a:r>
            <a:r>
              <a:rPr lang="ru-RU" dirty="0"/>
              <a:t> </a:t>
            </a:r>
            <a:r>
              <a:rPr lang="ru-RU" dirty="0" err="1"/>
              <a:t>використаних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; </a:t>
            </a:r>
            <a:r>
              <a:rPr lang="ru-RU" dirty="0" err="1"/>
              <a:t>опис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використаних</a:t>
            </a:r>
            <a:r>
              <a:rPr lang="ru-RU" dirty="0"/>
              <a:t> </a:t>
            </a:r>
            <a:r>
              <a:rPr lang="ru-RU" dirty="0" err="1"/>
              <a:t>припущень</a:t>
            </a:r>
            <a:r>
              <a:rPr lang="ru-RU" dirty="0"/>
              <a:t> і </a:t>
            </a:r>
            <a:r>
              <a:rPr lang="ru-RU" dirty="0" err="1"/>
              <a:t>допущень</a:t>
            </a:r>
            <a:r>
              <a:rPr lang="ru-RU" dirty="0"/>
              <a:t>; </a:t>
            </a:r>
            <a:r>
              <a:rPr lang="ru-RU" dirty="0" err="1"/>
              <a:t>точність</a:t>
            </a:r>
            <a:r>
              <a:rPr lang="ru-RU" dirty="0"/>
              <a:t> </a:t>
            </a:r>
            <a:r>
              <a:rPr lang="ru-RU" dirty="0" err="1"/>
              <a:t>оцінок</a:t>
            </a:r>
            <a:r>
              <a:rPr lang="ru-RU" dirty="0"/>
              <a:t> - </a:t>
            </a:r>
            <a:r>
              <a:rPr lang="ru-RU" dirty="0" err="1"/>
              <a:t>зазначення</a:t>
            </a:r>
            <a:r>
              <a:rPr lang="ru-RU" dirty="0"/>
              <a:t> </a:t>
            </a:r>
            <a:r>
              <a:rPr lang="ru-RU" dirty="0" err="1"/>
              <a:t>діапазону</a:t>
            </a:r>
            <a:r>
              <a:rPr lang="ru-RU" dirty="0"/>
              <a:t> </a:t>
            </a:r>
            <a:r>
              <a:rPr lang="ru-RU" dirty="0" err="1"/>
              <a:t>можливих</a:t>
            </a:r>
            <a:r>
              <a:rPr lang="ru-RU" dirty="0"/>
              <a:t> </a:t>
            </a:r>
            <a:r>
              <a:rPr lang="ru-RU" dirty="0" err="1" smtClean="0"/>
              <a:t>результатів</a:t>
            </a:r>
            <a:endParaRPr lang="ru-RU" dirty="0" smtClean="0"/>
          </a:p>
          <a:p>
            <a:pPr algn="just"/>
            <a:r>
              <a:rPr lang="ru-RU" b="1" i="1" dirty="0"/>
              <a:t>3. План </a:t>
            </a:r>
            <a:r>
              <a:rPr lang="ru-RU" b="1" i="1" dirty="0" err="1"/>
              <a:t>управління</a:t>
            </a:r>
            <a:r>
              <a:rPr lang="ru-RU" b="1" i="1" dirty="0"/>
              <a:t> </a:t>
            </a:r>
            <a:r>
              <a:rPr lang="ru-RU" b="1" i="1" dirty="0" err="1" smtClean="0"/>
              <a:t>вартістю</a:t>
            </a:r>
            <a:r>
              <a:rPr lang="ru-RU" b="1" i="1" dirty="0" smtClean="0"/>
              <a:t> </a:t>
            </a:r>
            <a:r>
              <a:rPr lang="ru-RU" dirty="0" err="1" smtClean="0"/>
              <a:t>включає</a:t>
            </a:r>
            <a:r>
              <a:rPr lang="ru-RU" dirty="0" smtClean="0"/>
              <a:t> </a:t>
            </a:r>
            <a:r>
              <a:rPr lang="ru-RU" dirty="0" err="1"/>
              <a:t>методи</a:t>
            </a:r>
            <a:r>
              <a:rPr lang="ru-RU" dirty="0"/>
              <a:t> й </a:t>
            </a:r>
            <a:r>
              <a:rPr lang="ru-RU" dirty="0" err="1"/>
              <a:t>процедури</a:t>
            </a:r>
            <a:r>
              <a:rPr lang="ru-RU" dirty="0"/>
              <a:t> перегляду </a:t>
            </a:r>
            <a:r>
              <a:rPr lang="ru-RU" dirty="0" err="1"/>
              <a:t>вартісних</a:t>
            </a:r>
            <a:r>
              <a:rPr lang="ru-RU" dirty="0"/>
              <a:t> </a:t>
            </a:r>
            <a:r>
              <a:rPr lang="ru-RU" dirty="0" err="1"/>
              <a:t>оцінок</a:t>
            </a:r>
            <a:r>
              <a:rPr lang="ru-RU" dirty="0"/>
              <a:t> при </a:t>
            </a:r>
            <a:r>
              <a:rPr lang="ru-RU" dirty="0" err="1"/>
              <a:t>відхиленнях</a:t>
            </a:r>
            <a:r>
              <a:rPr lang="ru-RU" dirty="0"/>
              <a:t> </a:t>
            </a:r>
            <a:r>
              <a:rPr lang="ru-RU" dirty="0" err="1"/>
              <a:t>фактичних</a:t>
            </a:r>
            <a:r>
              <a:rPr lang="ru-RU" dirty="0"/>
              <a:t> величин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запланованих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295444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04056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5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Визначення</a:t>
            </a:r>
            <a:r>
              <a:rPr lang="ru-RU" sz="2400" b="1" dirty="0">
                <a:effectLst/>
              </a:rPr>
              <a:t> бюджету проекту</a:t>
            </a:r>
            <a:endParaRPr lang="ru-RU" sz="24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/>
              <a:t>Бюджет проекту </a:t>
            </a:r>
            <a:r>
              <a:rPr lang="ru-RU" dirty="0"/>
              <a:t>(</a:t>
            </a:r>
            <a:r>
              <a:rPr lang="ru-RU" dirty="0" err="1"/>
              <a:t>Budget</a:t>
            </a:r>
            <a:r>
              <a:rPr lang="ru-RU" dirty="0"/>
              <a:t>) </a:t>
            </a:r>
            <a:r>
              <a:rPr lang="ru-RU" b="1" dirty="0"/>
              <a:t>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постатейний</a:t>
            </a:r>
            <a:r>
              <a:rPr lang="ru-RU" dirty="0"/>
              <a:t> список </a:t>
            </a:r>
            <a:r>
              <a:rPr lang="ru-RU" dirty="0" err="1"/>
              <a:t>передбачуваних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, </a:t>
            </a:r>
            <a:r>
              <a:rPr lang="ru-RU" dirty="0" err="1"/>
              <a:t>необхідних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по </a:t>
            </a:r>
            <a:r>
              <a:rPr lang="ru-RU" dirty="0" err="1"/>
              <a:t>досягненню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проекту.</a:t>
            </a:r>
          </a:p>
          <a:p>
            <a:pPr marL="0" indent="0" algn="just">
              <a:buNone/>
            </a:pPr>
            <a:r>
              <a:rPr lang="ru-RU" dirty="0" smtClean="0"/>
              <a:t>У </a:t>
            </a:r>
            <a:r>
              <a:rPr lang="ru-RU" dirty="0" err="1"/>
              <a:t>бюджеті</a:t>
            </a:r>
            <a:r>
              <a:rPr lang="ru-RU" dirty="0"/>
              <a:t> </a:t>
            </a:r>
            <a:r>
              <a:rPr lang="ru-RU" dirty="0" err="1"/>
              <a:t>представлені</a:t>
            </a:r>
            <a:r>
              <a:rPr lang="ru-RU" dirty="0"/>
              <a:t> </a:t>
            </a:r>
            <a:r>
              <a:rPr lang="ru-RU" dirty="0" err="1"/>
              <a:t>оцінні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відкоригованого</a:t>
            </a:r>
            <a:r>
              <a:rPr lang="ru-RU" dirty="0"/>
              <a:t> календарного плану й </a:t>
            </a:r>
            <a:r>
              <a:rPr lang="ru-RU" dirty="0" err="1"/>
              <a:t>стратегії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проекту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uk-UA" b="1" dirty="0"/>
              <a:t>В</a:t>
            </a:r>
            <a:r>
              <a:rPr lang="ru-RU" b="1" dirty="0" err="1" smtClean="0"/>
              <a:t>изначення</a:t>
            </a:r>
            <a:r>
              <a:rPr lang="ru-RU" b="1" dirty="0" smtClean="0"/>
              <a:t> </a:t>
            </a:r>
            <a:r>
              <a:rPr lang="ru-RU" b="1" dirty="0"/>
              <a:t>бюджету </a:t>
            </a:r>
            <a:r>
              <a:rPr lang="ru-RU" dirty="0"/>
              <a:t>-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об'єднання</a:t>
            </a:r>
            <a:r>
              <a:rPr lang="ru-RU" dirty="0"/>
              <a:t> </a:t>
            </a:r>
            <a:r>
              <a:rPr lang="ru-RU" dirty="0" err="1"/>
              <a:t>оціночних</a:t>
            </a:r>
            <a:r>
              <a:rPr lang="ru-RU" dirty="0"/>
              <a:t> </a:t>
            </a:r>
            <a:r>
              <a:rPr lang="ru-RU" dirty="0" err="1"/>
              <a:t>вартостей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пакетів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для </a:t>
            </a:r>
            <a:r>
              <a:rPr lang="ru-RU" dirty="0" err="1"/>
              <a:t>розробки</a:t>
            </a:r>
            <a:r>
              <a:rPr lang="ru-RU" dirty="0"/>
              <a:t> </a:t>
            </a:r>
            <a:r>
              <a:rPr lang="ru-RU" dirty="0" err="1"/>
              <a:t>санкціонованого</a:t>
            </a:r>
            <a:r>
              <a:rPr lang="ru-RU" dirty="0"/>
              <a:t> базового плану по </a:t>
            </a:r>
            <a:r>
              <a:rPr lang="ru-RU" dirty="0" err="1"/>
              <a:t>вартості</a:t>
            </a:r>
            <a:r>
              <a:rPr lang="ru-RU" dirty="0"/>
              <a:t>. Даний </a:t>
            </a:r>
            <a:r>
              <a:rPr lang="ru-RU" dirty="0" err="1"/>
              <a:t>базовий</a:t>
            </a:r>
            <a:r>
              <a:rPr lang="ru-RU" dirty="0"/>
              <a:t> план </a:t>
            </a:r>
            <a:r>
              <a:rPr lang="ru-RU" dirty="0" err="1"/>
              <a:t>включає</a:t>
            </a:r>
            <a:r>
              <a:rPr lang="ru-RU" dirty="0"/>
              <a:t> в себе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санкціоновані</a:t>
            </a:r>
            <a:r>
              <a:rPr lang="ru-RU" dirty="0"/>
              <a:t> </a:t>
            </a:r>
            <a:r>
              <a:rPr lang="ru-RU" dirty="0" err="1"/>
              <a:t>бюджети</a:t>
            </a:r>
            <a:r>
              <a:rPr lang="ru-RU" dirty="0"/>
              <a:t>, за </a:t>
            </a:r>
            <a:r>
              <a:rPr lang="ru-RU" dirty="0" err="1"/>
              <a:t>винятком</a:t>
            </a:r>
            <a:r>
              <a:rPr lang="ru-RU" dirty="0"/>
              <a:t> </a:t>
            </a:r>
            <a:r>
              <a:rPr lang="ru-RU" dirty="0" err="1"/>
              <a:t>управлінських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24069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04056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5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Визначення</a:t>
            </a:r>
            <a:r>
              <a:rPr lang="ru-RU" sz="2400" b="1" dirty="0">
                <a:effectLst/>
              </a:rPr>
              <a:t> бюджету проекту</a:t>
            </a:r>
            <a:endParaRPr lang="ru-RU" sz="24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err="1"/>
              <a:t>Розробка</a:t>
            </a:r>
            <a:r>
              <a:rPr lang="ru-RU" b="1" dirty="0"/>
              <a:t> </a:t>
            </a:r>
            <a:r>
              <a:rPr lang="ru-RU" b="1" dirty="0" smtClean="0"/>
              <a:t>бюджету</a:t>
            </a:r>
            <a:r>
              <a:rPr lang="ru-RU" dirty="0" smtClean="0"/>
              <a:t> </a:t>
            </a:r>
          </a:p>
          <a:p>
            <a:pPr algn="just"/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/>
              <a:t>базисної</a:t>
            </a:r>
            <a:r>
              <a:rPr lang="ru-RU" dirty="0"/>
              <a:t> </a:t>
            </a:r>
            <a:r>
              <a:rPr lang="ru-RU" dirty="0" err="1"/>
              <a:t>лінії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проекту,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показує</a:t>
            </a:r>
            <a:r>
              <a:rPr lang="ru-RU" dirty="0"/>
              <a:t> </a:t>
            </a:r>
            <a:r>
              <a:rPr lang="ru-RU" dirty="0" err="1"/>
              <a:t>розподіл</a:t>
            </a:r>
            <a:r>
              <a:rPr lang="ru-RU" dirty="0"/>
              <a:t> у час і </a:t>
            </a:r>
            <a:r>
              <a:rPr lang="ru-RU" dirty="0" err="1"/>
              <a:t>наростаючим</a:t>
            </a:r>
            <a:r>
              <a:rPr lang="ru-RU" dirty="0"/>
              <a:t> </a:t>
            </a:r>
            <a:r>
              <a:rPr lang="ru-RU" dirty="0" err="1"/>
              <a:t>підсумком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за проектом і служить для </a:t>
            </a:r>
            <a:r>
              <a:rPr lang="ru-RU" dirty="0" err="1"/>
              <a:t>порівняння</a:t>
            </a:r>
            <a:r>
              <a:rPr lang="ru-RU" dirty="0"/>
              <a:t> </a:t>
            </a:r>
            <a:r>
              <a:rPr lang="ru-RU" dirty="0" err="1"/>
              <a:t>поточних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з </a:t>
            </a:r>
            <a:r>
              <a:rPr lang="ru-RU" dirty="0" err="1"/>
              <a:t>плановими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err="1" smtClean="0"/>
              <a:t>складова</a:t>
            </a:r>
            <a:r>
              <a:rPr lang="ru-RU" dirty="0" smtClean="0"/>
              <a:t> </a:t>
            </a:r>
            <a:r>
              <a:rPr lang="ru-RU" dirty="0" err="1"/>
              <a:t>бюджетування</a:t>
            </a:r>
            <a:r>
              <a:rPr lang="ru-RU" dirty="0"/>
              <a:t> проекту,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розуміється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вартісних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у рамках проекту </a:t>
            </a:r>
            <a:r>
              <a:rPr lang="ru-RU" dirty="0" err="1"/>
              <a:t>робіт</a:t>
            </a:r>
            <a:r>
              <a:rPr lang="ru-RU" dirty="0"/>
              <a:t> і проекту в </a:t>
            </a:r>
            <a:r>
              <a:rPr lang="ru-RU" dirty="0" err="1"/>
              <a:t>цілому</a:t>
            </a:r>
            <a:r>
              <a:rPr lang="ru-RU" dirty="0"/>
              <a:t>,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бюджету проекту,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містить</a:t>
            </a:r>
            <a:r>
              <a:rPr lang="ru-RU" dirty="0"/>
              <a:t> установлений (</a:t>
            </a:r>
            <a:r>
              <a:rPr lang="ru-RU" dirty="0" err="1"/>
              <a:t>затверджений</a:t>
            </a:r>
            <a:r>
              <a:rPr lang="ru-RU" dirty="0"/>
              <a:t>) </a:t>
            </a:r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за видами </a:t>
            </a:r>
            <a:r>
              <a:rPr lang="ru-RU" dirty="0" err="1"/>
              <a:t>робіт</a:t>
            </a:r>
            <a:r>
              <a:rPr lang="ru-RU" dirty="0"/>
              <a:t>, </a:t>
            </a:r>
            <a:r>
              <a:rPr lang="ru-RU" dirty="0" err="1"/>
              <a:t>статтями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, часом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, центрами </a:t>
            </a:r>
            <a:r>
              <a:rPr lang="ru-RU" dirty="0" err="1"/>
              <a:t>витрат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іншою</a:t>
            </a:r>
            <a:r>
              <a:rPr lang="ru-RU" dirty="0"/>
              <a:t> структурою.</a:t>
            </a:r>
          </a:p>
        </p:txBody>
      </p:sp>
    </p:spTree>
    <p:extLst>
      <p:ext uri="{BB962C8B-B14F-4D97-AF65-F5344CB8AC3E}">
        <p14:creationId xmlns:p14="http://schemas.microsoft.com/office/powerpoint/2010/main" val="28721047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04056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5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Визначення</a:t>
            </a:r>
            <a:r>
              <a:rPr lang="ru-RU" sz="2400" b="1" dirty="0">
                <a:effectLst/>
              </a:rPr>
              <a:t> бюджету проекту</a:t>
            </a:r>
            <a:endParaRPr lang="ru-RU" sz="24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err="1"/>
              <a:t>Основні</a:t>
            </a:r>
            <a:r>
              <a:rPr lang="ru-RU" b="1" dirty="0"/>
              <a:t> </a:t>
            </a:r>
            <a:r>
              <a:rPr lang="ru-RU" b="1" dirty="0" err="1"/>
              <a:t>моменти</a:t>
            </a:r>
            <a:r>
              <a:rPr lang="ru-RU" b="1" dirty="0"/>
              <a:t> </a:t>
            </a:r>
            <a:r>
              <a:rPr lang="ru-RU" b="1" dirty="0" err="1"/>
              <a:t>розробки</a:t>
            </a:r>
            <a:r>
              <a:rPr lang="ru-RU" b="1" dirty="0"/>
              <a:t> бюджету</a:t>
            </a:r>
          </a:p>
          <a:p>
            <a:pPr algn="just"/>
            <a:r>
              <a:rPr lang="ru-RU" dirty="0" smtClean="0"/>
              <a:t>Бюджет </a:t>
            </a:r>
            <a:r>
              <a:rPr lang="ru-RU" dirty="0"/>
              <a:t>повинен </a:t>
            </a:r>
            <a:r>
              <a:rPr lang="ru-RU" dirty="0" err="1"/>
              <a:t>базуватися</a:t>
            </a:r>
            <a:r>
              <a:rPr lang="ru-RU" dirty="0"/>
              <a:t> на </a:t>
            </a:r>
            <a:r>
              <a:rPr lang="ru-RU" dirty="0" err="1"/>
              <a:t>оцінках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і </a:t>
            </a:r>
            <a:r>
              <a:rPr lang="ru-RU" dirty="0" err="1"/>
              <a:t>календарних</a:t>
            </a:r>
            <a:r>
              <a:rPr lang="ru-RU" dirty="0"/>
              <a:t> </a:t>
            </a:r>
            <a:r>
              <a:rPr lang="ru-RU" dirty="0" err="1"/>
              <a:t>графіках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на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визначеною</a:t>
            </a:r>
            <a:r>
              <a:rPr lang="ru-RU" dirty="0"/>
              <a:t> процедурою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 smtClean="0"/>
              <a:t>прийняття</a:t>
            </a:r>
            <a:endParaRPr lang="ru-RU" dirty="0" smtClean="0"/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Бюджет </a:t>
            </a:r>
            <a:r>
              <a:rPr lang="ru-RU" dirty="0"/>
              <a:t>повинен </a:t>
            </a:r>
            <a:r>
              <a:rPr lang="ru-RU" dirty="0" err="1"/>
              <a:t>ґрунтуватися</a:t>
            </a:r>
            <a:r>
              <a:rPr lang="ru-RU" dirty="0"/>
              <a:t> на </a:t>
            </a:r>
            <a:r>
              <a:rPr lang="ru-RU" dirty="0" err="1"/>
              <a:t>вимогах</a:t>
            </a:r>
            <a:r>
              <a:rPr lang="ru-RU" dirty="0"/>
              <a:t> до проекту, а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припущення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бути </a:t>
            </a:r>
            <a:r>
              <a:rPr lang="ru-RU" dirty="0" err="1"/>
              <a:t>виявлені</a:t>
            </a:r>
            <a:r>
              <a:rPr lang="ru-RU" dirty="0"/>
              <a:t> і </a:t>
            </a:r>
            <a:r>
              <a:rPr lang="ru-RU" dirty="0" err="1" smtClean="0"/>
              <a:t>задокументовані</a:t>
            </a:r>
            <a:endParaRPr lang="ru-RU" dirty="0" smtClean="0"/>
          </a:p>
          <a:p>
            <a:pPr marL="0" indent="0" algn="just">
              <a:buNone/>
            </a:pPr>
            <a:endParaRPr lang="ru-RU" dirty="0"/>
          </a:p>
          <a:p>
            <a:pPr algn="just"/>
            <a:r>
              <a:rPr lang="ru-RU" dirty="0" err="1" smtClean="0"/>
              <a:t>Статті</a:t>
            </a:r>
            <a:r>
              <a:rPr lang="ru-RU" dirty="0" smtClean="0"/>
              <a:t> </a:t>
            </a:r>
            <a:r>
              <a:rPr lang="ru-RU" dirty="0" err="1"/>
              <a:t>витрат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бути </a:t>
            </a:r>
            <a:r>
              <a:rPr lang="ru-RU" dirty="0" err="1"/>
              <a:t>розроблені</a:t>
            </a:r>
            <a:r>
              <a:rPr lang="ru-RU" dirty="0"/>
              <a:t> таким чином,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зручно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планувати</a:t>
            </a:r>
            <a:r>
              <a:rPr lang="ru-RU" dirty="0"/>
              <a:t>, а й «</a:t>
            </a:r>
            <a:r>
              <a:rPr lang="ru-RU" dirty="0" err="1"/>
              <a:t>збирати</a:t>
            </a:r>
            <a:r>
              <a:rPr lang="ru-RU" dirty="0"/>
              <a:t> факт».</a:t>
            </a:r>
          </a:p>
        </p:txBody>
      </p:sp>
    </p:spTree>
    <p:extLst>
      <p:ext uri="{BB962C8B-B14F-4D97-AF65-F5344CB8AC3E}">
        <p14:creationId xmlns:p14="http://schemas.microsoft.com/office/powerpoint/2010/main" val="306908221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04056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5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Визначення</a:t>
            </a:r>
            <a:r>
              <a:rPr lang="ru-RU" sz="2400" b="1" dirty="0">
                <a:effectLst/>
              </a:rPr>
              <a:t> бюджету проекту</a:t>
            </a:r>
            <a:endParaRPr lang="ru-RU" sz="24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/>
              <a:t>5 проблем </a:t>
            </a:r>
            <a:r>
              <a:rPr lang="ru-RU" b="1" dirty="0" err="1"/>
              <a:t>бюджетування</a:t>
            </a:r>
            <a:r>
              <a:rPr lang="ru-RU" b="1" dirty="0"/>
              <a:t> проекту:</a:t>
            </a:r>
          </a:p>
          <a:p>
            <a:pPr marL="0" indent="0" algn="just">
              <a:buNone/>
            </a:pPr>
            <a:r>
              <a:rPr lang="ru-RU" dirty="0"/>
              <a:t>1. </a:t>
            </a:r>
            <a:r>
              <a:rPr lang="ru-RU" dirty="0" err="1"/>
              <a:t>Проекти</a:t>
            </a:r>
            <a:r>
              <a:rPr lang="ru-RU" dirty="0"/>
              <a:t>,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вимагає</a:t>
            </a:r>
            <a:r>
              <a:rPr lang="ru-RU" dirty="0"/>
              <a:t> </a:t>
            </a:r>
            <a:r>
              <a:rPr lang="ru-RU" dirty="0" err="1"/>
              <a:t>тривалого</a:t>
            </a:r>
            <a:r>
              <a:rPr lang="ru-RU" dirty="0"/>
              <a:t> часу, </a:t>
            </a:r>
            <a:r>
              <a:rPr lang="ru-RU" dirty="0" err="1"/>
              <a:t>збільшують</a:t>
            </a:r>
            <a:r>
              <a:rPr lang="ru-RU" dirty="0"/>
              <a:t> </a:t>
            </a:r>
            <a:r>
              <a:rPr lang="ru-RU" dirty="0" err="1"/>
              <a:t>неточність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2. </a:t>
            </a:r>
            <a:r>
              <a:rPr lang="ru-RU" dirty="0" err="1"/>
              <a:t>Заздалегідь</a:t>
            </a:r>
            <a:r>
              <a:rPr lang="ru-RU" dirty="0"/>
              <a:t> </a:t>
            </a:r>
            <a:r>
              <a:rPr lang="ru-RU" dirty="0" err="1"/>
              <a:t>встановлений</a:t>
            </a:r>
            <a:r>
              <a:rPr lang="ru-RU" dirty="0"/>
              <a:t> час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сильно </a:t>
            </a:r>
            <a:r>
              <a:rPr lang="ru-RU" dirty="0" err="1"/>
              <a:t>вплинути</a:t>
            </a:r>
            <a:r>
              <a:rPr lang="ru-RU" dirty="0"/>
              <a:t> на </a:t>
            </a:r>
            <a:r>
              <a:rPr lang="ru-RU" dirty="0" err="1"/>
              <a:t>розрахунки</a:t>
            </a:r>
            <a:r>
              <a:rPr lang="ru-RU" dirty="0"/>
              <a:t> часу й </a:t>
            </a:r>
            <a:r>
              <a:rPr lang="ru-RU" dirty="0" err="1"/>
              <a:t>витрат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3. </a:t>
            </a:r>
            <a:r>
              <a:rPr lang="ru-RU" dirty="0" err="1"/>
              <a:t>Людський</a:t>
            </a:r>
            <a:r>
              <a:rPr lang="ru-RU" dirty="0"/>
              <a:t> </a:t>
            </a:r>
            <a:r>
              <a:rPr lang="ru-RU" dirty="0" err="1"/>
              <a:t>чинник</a:t>
            </a:r>
            <a:r>
              <a:rPr lang="ru-RU" dirty="0"/>
              <a:t> </a:t>
            </a:r>
            <a:r>
              <a:rPr lang="ru-RU" dirty="0" err="1"/>
              <a:t>теж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джерелом</a:t>
            </a:r>
            <a:r>
              <a:rPr lang="ru-RU" dirty="0"/>
              <a:t> </a:t>
            </a:r>
            <a:r>
              <a:rPr lang="ru-RU" dirty="0" err="1"/>
              <a:t>помилки</a:t>
            </a:r>
            <a:r>
              <a:rPr lang="ru-RU" dirty="0"/>
              <a:t> при </a:t>
            </a:r>
            <a:r>
              <a:rPr lang="ru-RU" dirty="0" err="1"/>
              <a:t>розрахунках</a:t>
            </a:r>
            <a:r>
              <a:rPr lang="ru-RU" dirty="0"/>
              <a:t>. Те, </a:t>
            </a:r>
            <a:r>
              <a:rPr lang="ru-RU" dirty="0" err="1"/>
              <a:t>наскільки</a:t>
            </a:r>
            <a:r>
              <a:rPr lang="ru-RU" dirty="0"/>
              <a:t> </a:t>
            </a:r>
            <a:r>
              <a:rPr lang="ru-RU" dirty="0" err="1"/>
              <a:t>працівники</a:t>
            </a:r>
            <a:r>
              <a:rPr lang="ru-RU" dirty="0"/>
              <a:t> </a:t>
            </a:r>
            <a:r>
              <a:rPr lang="ru-RU" dirty="0" err="1"/>
              <a:t>володіють</a:t>
            </a:r>
            <a:r>
              <a:rPr lang="ru-RU" dirty="0"/>
              <a:t> </a:t>
            </a:r>
            <a:r>
              <a:rPr lang="ru-RU" dirty="0" err="1"/>
              <a:t>необхідною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кваліфікацією</a:t>
            </a:r>
            <a:r>
              <a:rPr lang="ru-RU" dirty="0"/>
              <a:t>, </a:t>
            </a:r>
            <a:r>
              <a:rPr lang="ru-RU" dirty="0" err="1"/>
              <a:t>вплине</a:t>
            </a:r>
            <a:r>
              <a:rPr lang="ru-RU" dirty="0"/>
              <a:t> на </a:t>
            </a:r>
            <a:r>
              <a:rPr lang="ru-RU" dirty="0" err="1"/>
              <a:t>продуктивність</a:t>
            </a:r>
            <a:r>
              <a:rPr lang="ru-RU" dirty="0"/>
              <a:t> і час </a:t>
            </a:r>
            <a:r>
              <a:rPr lang="ru-RU" dirty="0" err="1"/>
              <a:t>придбання</a:t>
            </a:r>
            <a:r>
              <a:rPr lang="ru-RU" dirty="0"/>
              <a:t> ними </a:t>
            </a:r>
            <a:r>
              <a:rPr lang="ru-RU" dirty="0" err="1"/>
              <a:t>досвіду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4. </a:t>
            </a:r>
            <a:r>
              <a:rPr lang="ru-RU" dirty="0" err="1"/>
              <a:t>Оцінки</a:t>
            </a:r>
            <a:r>
              <a:rPr lang="ru-RU" dirty="0"/>
              <a:t> того, як люди </a:t>
            </a:r>
            <a:r>
              <a:rPr lang="ru-RU" dirty="0" err="1"/>
              <a:t>працюють</a:t>
            </a:r>
            <a:r>
              <a:rPr lang="ru-RU" dirty="0"/>
              <a:t> — на ставку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півставки</a:t>
            </a:r>
            <a:r>
              <a:rPr lang="ru-RU" dirty="0"/>
              <a:t>, </a:t>
            </a:r>
            <a:r>
              <a:rPr lang="ru-RU" dirty="0" err="1"/>
              <a:t>показують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працює</a:t>
            </a:r>
            <a:r>
              <a:rPr lang="ru-RU" dirty="0"/>
              <a:t> на </a:t>
            </a:r>
            <a:r>
              <a:rPr lang="ru-RU" dirty="0" err="1"/>
              <a:t>повну</a:t>
            </a:r>
            <a:r>
              <a:rPr lang="ru-RU" dirty="0"/>
              <a:t> ставку, </a:t>
            </a:r>
            <a:r>
              <a:rPr lang="ru-RU" dirty="0" err="1"/>
              <a:t>працюють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продуктивно.</a:t>
            </a:r>
          </a:p>
          <a:p>
            <a:pPr marL="0" indent="0" algn="just">
              <a:buNone/>
            </a:pPr>
            <a:r>
              <a:rPr lang="ru-RU" dirty="0"/>
              <a:t>5. </a:t>
            </a:r>
            <a:r>
              <a:rPr lang="ru-RU" dirty="0" err="1"/>
              <a:t>Іноді</a:t>
            </a:r>
            <a:r>
              <a:rPr lang="ru-RU" dirty="0"/>
              <a:t> </a:t>
            </a:r>
            <a:r>
              <a:rPr lang="ru-RU" dirty="0" err="1"/>
              <a:t>чинник</a:t>
            </a:r>
            <a:r>
              <a:rPr lang="ru-RU" dirty="0"/>
              <a:t> </a:t>
            </a:r>
            <a:r>
              <a:rPr lang="ru-RU" dirty="0" err="1"/>
              <a:t>плинності</a:t>
            </a:r>
            <a:r>
              <a:rPr lang="ru-RU" dirty="0"/>
              <a:t> </a:t>
            </a:r>
            <a:r>
              <a:rPr lang="ru-RU" dirty="0" err="1"/>
              <a:t>кадрів</a:t>
            </a:r>
            <a:r>
              <a:rPr lang="ru-RU" dirty="0"/>
              <a:t> (</a:t>
            </a:r>
            <a:r>
              <a:rPr lang="ru-RU" dirty="0" err="1"/>
              <a:t>він</a:t>
            </a:r>
            <a:r>
              <a:rPr lang="ru-RU" dirty="0"/>
              <a:t> явно в </a:t>
            </a:r>
            <a:r>
              <a:rPr lang="ru-RU" dirty="0" err="1"/>
              <a:t>бюджеті</a:t>
            </a:r>
            <a:r>
              <a:rPr lang="ru-RU" dirty="0"/>
              <a:t> не </a:t>
            </a:r>
            <a:r>
              <a:rPr lang="ru-RU" dirty="0" err="1"/>
              <a:t>відображається</a:t>
            </a:r>
            <a:r>
              <a:rPr lang="ru-RU" dirty="0"/>
              <a:t>)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істотно</a:t>
            </a:r>
            <a:r>
              <a:rPr lang="ru-RU" dirty="0"/>
              <a:t> </a:t>
            </a:r>
            <a:r>
              <a:rPr lang="ru-RU" dirty="0" err="1"/>
              <a:t>вплинути</a:t>
            </a:r>
            <a:r>
              <a:rPr lang="ru-RU" dirty="0"/>
              <a:t> на </a:t>
            </a:r>
            <a:r>
              <a:rPr lang="ru-RU" dirty="0" err="1"/>
              <a:t>розрахунки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637078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04056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5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Визначення</a:t>
            </a:r>
            <a:r>
              <a:rPr lang="ru-RU" sz="2400" b="1" dirty="0">
                <a:effectLst/>
              </a:rPr>
              <a:t> бюджету проекту</a:t>
            </a:r>
            <a:endParaRPr lang="ru-RU" sz="24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Методики </a:t>
            </a:r>
            <a:r>
              <a:rPr lang="ru-RU" b="1" dirty="0" err="1"/>
              <a:t>формування</a:t>
            </a:r>
            <a:r>
              <a:rPr lang="ru-RU" b="1" dirty="0"/>
              <a:t> бюджету проекту</a:t>
            </a:r>
            <a:r>
              <a:rPr lang="ru-RU" dirty="0" smtClean="0"/>
              <a:t>: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b="1" i="1" dirty="0" err="1" smtClean="0"/>
              <a:t>Складання</a:t>
            </a:r>
            <a:r>
              <a:rPr lang="ru-RU" b="1" i="1" dirty="0" smtClean="0"/>
              <a:t> </a:t>
            </a:r>
            <a:r>
              <a:rPr lang="ru-RU" b="1" i="1" dirty="0"/>
              <a:t>бюджету «</a:t>
            </a:r>
            <a:r>
              <a:rPr lang="ru-RU" b="1" i="1" dirty="0" err="1"/>
              <a:t>зверху</a:t>
            </a:r>
            <a:r>
              <a:rPr lang="ru-RU" b="1" i="1" dirty="0"/>
              <a:t> вниз»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на проект на </a:t>
            </a:r>
            <a:r>
              <a:rPr lang="ru-RU" dirty="0" err="1"/>
              <a:t>верхньому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. </a:t>
            </a:r>
            <a:r>
              <a:rPr lang="ru-RU" dirty="0" err="1"/>
              <a:t>Звичайно</a:t>
            </a:r>
            <a:r>
              <a:rPr lang="ru-RU" dirty="0"/>
              <a:t> </a:t>
            </a:r>
            <a:r>
              <a:rPr lang="ru-RU" dirty="0" err="1"/>
              <a:t>подібне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</a:t>
            </a:r>
            <a:r>
              <a:rPr lang="ru-RU" dirty="0" err="1"/>
              <a:t>виконується</a:t>
            </a:r>
            <a:r>
              <a:rPr lang="ru-RU" dirty="0"/>
              <a:t> </a:t>
            </a:r>
            <a:r>
              <a:rPr lang="ru-RU" dirty="0" err="1"/>
              <a:t>керівництвом</a:t>
            </a:r>
            <a:r>
              <a:rPr lang="ru-RU" dirty="0"/>
              <a:t>, </a:t>
            </a:r>
            <a:r>
              <a:rPr lang="ru-RU" dirty="0" err="1"/>
              <a:t>відповідальним</a:t>
            </a:r>
            <a:r>
              <a:rPr lang="ru-RU" dirty="0"/>
              <a:t> за </a:t>
            </a:r>
            <a:r>
              <a:rPr lang="ru-RU" dirty="0" err="1"/>
              <a:t>матеріальні</a:t>
            </a:r>
            <a:r>
              <a:rPr lang="ru-RU" dirty="0"/>
              <a:t> </a:t>
            </a:r>
            <a:r>
              <a:rPr lang="ru-RU" dirty="0" err="1"/>
              <a:t>активи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схожі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. Мета </a:t>
            </a:r>
            <a:r>
              <a:rPr lang="ru-RU" dirty="0" err="1"/>
              <a:t>складання</a:t>
            </a:r>
            <a:r>
              <a:rPr lang="ru-RU" dirty="0"/>
              <a:t> бюджету «</a:t>
            </a:r>
            <a:r>
              <a:rPr lang="ru-RU" dirty="0" err="1"/>
              <a:t>зверху</a:t>
            </a:r>
            <a:r>
              <a:rPr lang="ru-RU" dirty="0"/>
              <a:t> вниз» – </a:t>
            </a:r>
            <a:r>
              <a:rPr lang="ru-RU" b="1" i="1" dirty="0" err="1"/>
              <a:t>довгострокове</a:t>
            </a:r>
            <a:r>
              <a:rPr lang="ru-RU" b="1" i="1" dirty="0"/>
              <a:t> </a:t>
            </a:r>
            <a:r>
              <a:rPr lang="ru-RU" b="1" i="1" dirty="0" err="1"/>
              <a:t>планування</a:t>
            </a:r>
            <a:r>
              <a:rPr lang="ru-RU" dirty="0"/>
              <a:t>. Як правило, </a:t>
            </a:r>
            <a:r>
              <a:rPr lang="ru-RU" dirty="0" err="1"/>
              <a:t>бюджети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складаються</a:t>
            </a:r>
            <a:r>
              <a:rPr lang="ru-RU" dirty="0"/>
              <a:t> </a:t>
            </a:r>
            <a:r>
              <a:rPr lang="ru-RU" dirty="0" err="1"/>
              <a:t>зверху</a:t>
            </a:r>
            <a:r>
              <a:rPr lang="ru-RU" dirty="0"/>
              <a:t> вниз, не </a:t>
            </a:r>
            <a:r>
              <a:rPr lang="ru-RU" dirty="0" err="1"/>
              <a:t>враховують</a:t>
            </a:r>
            <a:r>
              <a:rPr lang="ru-RU" dirty="0"/>
              <a:t> деталей </a:t>
            </a:r>
            <a:r>
              <a:rPr lang="ru-RU" dirty="0" err="1"/>
              <a:t>проектів</a:t>
            </a:r>
            <a:r>
              <a:rPr lang="ru-RU" dirty="0"/>
              <a:t> і тому не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 точного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985761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04056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5</a:t>
            </a:r>
            <a:r>
              <a:rPr lang="ru-RU" sz="2400" b="1" dirty="0">
                <a:effectLst/>
              </a:rPr>
              <a:t>. </a:t>
            </a:r>
            <a:r>
              <a:rPr lang="ru-RU" sz="2400" b="1" dirty="0" err="1">
                <a:effectLst/>
              </a:rPr>
              <a:t>Визначення</a:t>
            </a:r>
            <a:r>
              <a:rPr lang="ru-RU" sz="2400" b="1" dirty="0">
                <a:effectLst/>
              </a:rPr>
              <a:t> бюджету проекту</a:t>
            </a:r>
            <a:endParaRPr lang="ru-RU" sz="24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Методики </a:t>
            </a:r>
            <a:r>
              <a:rPr lang="ru-RU" b="1" dirty="0" err="1"/>
              <a:t>формування</a:t>
            </a:r>
            <a:r>
              <a:rPr lang="ru-RU" b="1" dirty="0"/>
              <a:t> бюджету проекту</a:t>
            </a:r>
            <a:r>
              <a:rPr lang="ru-RU" dirty="0"/>
              <a:t>:</a:t>
            </a:r>
          </a:p>
          <a:p>
            <a:pPr marL="0" indent="0" algn="just">
              <a:buNone/>
            </a:pPr>
            <a:r>
              <a:rPr lang="ru-RU" b="1" i="1" dirty="0" err="1" smtClean="0"/>
              <a:t>Складання</a:t>
            </a:r>
            <a:r>
              <a:rPr lang="ru-RU" b="1" i="1" dirty="0" smtClean="0"/>
              <a:t> </a:t>
            </a:r>
            <a:r>
              <a:rPr lang="ru-RU" b="1" i="1" dirty="0"/>
              <a:t>бюджету </a:t>
            </a:r>
            <a:r>
              <a:rPr lang="ru-RU" i="1" dirty="0"/>
              <a:t>«</a:t>
            </a:r>
            <a:r>
              <a:rPr lang="ru-RU" i="1" dirty="0" err="1"/>
              <a:t>знизу</a:t>
            </a:r>
            <a:r>
              <a:rPr lang="ru-RU" i="1" dirty="0"/>
              <a:t> </a:t>
            </a:r>
            <a:r>
              <a:rPr lang="ru-RU" i="1" dirty="0" err="1"/>
              <a:t>вгору</a:t>
            </a:r>
            <a:r>
              <a:rPr lang="ru-RU" i="1" dirty="0"/>
              <a:t>» </a:t>
            </a:r>
            <a:r>
              <a:rPr lang="ru-RU" dirty="0" err="1"/>
              <a:t>починається</a:t>
            </a:r>
            <a:r>
              <a:rPr lang="ru-RU" dirty="0"/>
              <a:t> з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компонентів</a:t>
            </a:r>
            <a:r>
              <a:rPr lang="ru-RU" dirty="0"/>
              <a:t> проекту,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на </a:t>
            </a:r>
            <a:r>
              <a:rPr lang="ru-RU" dirty="0" err="1"/>
              <a:t>нижчих</a:t>
            </a:r>
            <a:r>
              <a:rPr lang="ru-RU" dirty="0"/>
              <a:t> </a:t>
            </a:r>
            <a:r>
              <a:rPr lang="ru-RU" dirty="0" err="1"/>
              <a:t>рівнях</a:t>
            </a:r>
            <a:r>
              <a:rPr lang="ru-RU" dirty="0"/>
              <a:t>, і </a:t>
            </a:r>
            <a:r>
              <a:rPr lang="ru-RU" dirty="0" err="1"/>
              <a:t>наступного</a:t>
            </a:r>
            <a:r>
              <a:rPr lang="ru-RU" dirty="0"/>
              <a:t> </a:t>
            </a:r>
            <a:r>
              <a:rPr lang="ru-RU" dirty="0" err="1"/>
              <a:t>об’єднання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на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високому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. </a:t>
            </a:r>
            <a:r>
              <a:rPr lang="ru-RU" dirty="0" err="1"/>
              <a:t>Подібні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звичайно</a:t>
            </a:r>
            <a:r>
              <a:rPr lang="ru-RU" dirty="0"/>
              <a:t> </a:t>
            </a:r>
            <a:r>
              <a:rPr lang="ru-RU" dirty="0" err="1"/>
              <a:t>виконуються</a:t>
            </a:r>
            <a:r>
              <a:rPr lang="ru-RU" dirty="0"/>
              <a:t> </a:t>
            </a:r>
            <a:r>
              <a:rPr lang="ru-RU" dirty="0" err="1"/>
              <a:t>керівниками</a:t>
            </a:r>
            <a:r>
              <a:rPr lang="ru-RU" dirty="0"/>
              <a:t> проекту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відповідальними</a:t>
            </a:r>
            <a:r>
              <a:rPr lang="ru-RU" dirty="0"/>
              <a:t> за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графіка</a:t>
            </a:r>
            <a:r>
              <a:rPr lang="ru-RU" dirty="0"/>
              <a:t> проекту, </a:t>
            </a:r>
            <a:r>
              <a:rPr lang="ru-RU" dirty="0" err="1"/>
              <a:t>які</a:t>
            </a:r>
            <a:r>
              <a:rPr lang="ru-RU" dirty="0"/>
              <a:t>, як правило, </a:t>
            </a:r>
            <a:r>
              <a:rPr lang="ru-RU" dirty="0" err="1"/>
              <a:t>витрачають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часу на </a:t>
            </a:r>
            <a:r>
              <a:rPr lang="ru-RU" dirty="0" err="1"/>
              <a:t>збір</a:t>
            </a:r>
            <a:r>
              <a:rPr lang="ru-RU" dirty="0"/>
              <a:t> і </a:t>
            </a:r>
            <a:r>
              <a:rPr lang="ru-RU" dirty="0" err="1"/>
              <a:t>обробку</a:t>
            </a:r>
            <a:r>
              <a:rPr lang="ru-RU" dirty="0"/>
              <a:t> </a:t>
            </a:r>
            <a:r>
              <a:rPr lang="ru-RU" dirty="0" err="1"/>
              <a:t>деталізованої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але й </a:t>
            </a:r>
            <a:r>
              <a:rPr lang="ru-RU" dirty="0" err="1"/>
              <a:t>одержувані</a:t>
            </a:r>
            <a:r>
              <a:rPr lang="ru-RU" dirty="0"/>
              <a:t> ними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високу</a:t>
            </a:r>
            <a:r>
              <a:rPr lang="ru-RU" dirty="0"/>
              <a:t> </a:t>
            </a:r>
            <a:r>
              <a:rPr lang="ru-RU" dirty="0" err="1"/>
              <a:t>точність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900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04055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1. </a:t>
            </a:r>
            <a:r>
              <a:rPr lang="ru-RU" sz="2400" b="1" dirty="0" err="1" smtClean="0">
                <a:effectLst/>
              </a:rPr>
              <a:t>Процеси</a:t>
            </a:r>
            <a:r>
              <a:rPr lang="ru-RU" sz="2400" b="1" dirty="0" smtClean="0">
                <a:effectLst/>
              </a:rPr>
              <a:t> </a:t>
            </a:r>
            <a:r>
              <a:rPr lang="ru-RU" sz="2400" b="1" dirty="0" err="1">
                <a:effectLst/>
              </a:rPr>
              <a:t>управління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вартістю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772816"/>
            <a:ext cx="8352928" cy="468052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420583"/>
              </p:ext>
            </p:extLst>
          </p:nvPr>
        </p:nvGraphicFramePr>
        <p:xfrm>
          <a:off x="395536" y="1052737"/>
          <a:ext cx="8352928" cy="5472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4615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Процес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Вхід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Інструменти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методи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Виходи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7993"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Оцінка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вартості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План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управління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вартістю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Базовий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план за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змістом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Розклад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проекту</a:t>
                      </a: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План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управління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людськими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ресурсами</a:t>
                      </a: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Реєстр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ризиків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Фактори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середовища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підприємства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Активи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процесів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організації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Експертна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оцінка</a:t>
                      </a:r>
                      <a:endParaRPr lang="ru-RU" sz="14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Оцінка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 аналогам</a:t>
                      </a:r>
                    </a:p>
                    <a:p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Параметрична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оцінка</a:t>
                      </a:r>
                      <a:endParaRPr lang="ru-RU" sz="14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Оцінка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«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знизу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вгору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</a:p>
                    <a:p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Оцінки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по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трьох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точках</a:t>
                      </a:r>
                    </a:p>
                    <a:p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Аналіз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резервів</a:t>
                      </a:r>
                      <a:endParaRPr lang="ru-RU" sz="14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Вартість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якості</a:t>
                      </a:r>
                      <a:endParaRPr lang="ru-RU" sz="14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Програмне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забезпечення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для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управління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проектами,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що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використовується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для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оцінок</a:t>
                      </a:r>
                      <a:endParaRPr lang="ru-RU" sz="14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Аналіз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пропозицій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постачальників</a:t>
                      </a:r>
                      <a:endParaRPr lang="ru-RU" sz="14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Методи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групового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прийняття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рішень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Оцінки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вартості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операцій</a:t>
                      </a:r>
                      <a:endParaRPr lang="ru-RU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Основа для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оцінок</a:t>
                      </a:r>
                      <a:endParaRPr lang="ru-RU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Оновлення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документів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проекту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6091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936103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1. </a:t>
            </a:r>
            <a:r>
              <a:rPr lang="ru-RU" sz="2400" b="1" dirty="0" err="1" smtClean="0">
                <a:effectLst/>
              </a:rPr>
              <a:t>Процеси</a:t>
            </a:r>
            <a:r>
              <a:rPr lang="ru-RU" sz="2400" b="1" dirty="0" smtClean="0">
                <a:effectLst/>
              </a:rPr>
              <a:t> </a:t>
            </a:r>
            <a:r>
              <a:rPr lang="ru-RU" sz="2400" b="1" dirty="0" err="1">
                <a:effectLst/>
              </a:rPr>
              <a:t>управління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вартістю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772816"/>
            <a:ext cx="8352928" cy="468052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4229002"/>
              </p:ext>
            </p:extLst>
          </p:nvPr>
        </p:nvGraphicFramePr>
        <p:xfrm>
          <a:off x="395536" y="1844824"/>
          <a:ext cx="8352928" cy="4597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48678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Процес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Вхід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Інструменти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методи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Виходи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7826"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Визначення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бюджету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План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управління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вартістю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Оцінки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вартості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операцій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Основа для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оцінок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Базовий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план за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змістом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Розклад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проекту</a:t>
                      </a: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Ресурсні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календарі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Контракти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Активи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процесів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організації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Згоди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Підсумовування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вартості</a:t>
                      </a:r>
                      <a:endParaRPr lang="ru-RU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Аналіз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резервів</a:t>
                      </a:r>
                      <a:endParaRPr lang="ru-RU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Експертна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оцінка</a:t>
                      </a:r>
                      <a:endParaRPr lang="ru-RU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Історичні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взаємозв'язки</a:t>
                      </a:r>
                      <a:endParaRPr lang="ru-RU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Узгодження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фінансових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обмежень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Базовий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план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виконання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вартості</a:t>
                      </a:r>
                      <a:endParaRPr lang="ru-RU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Вимоги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до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фінансування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проекту</a:t>
                      </a: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Оновлення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документів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проекту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340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76063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1. </a:t>
            </a:r>
            <a:r>
              <a:rPr lang="ru-RU" sz="2400" b="1" dirty="0" err="1" smtClean="0">
                <a:effectLst/>
              </a:rPr>
              <a:t>Процеси</a:t>
            </a:r>
            <a:r>
              <a:rPr lang="ru-RU" sz="2400" b="1" dirty="0" smtClean="0">
                <a:effectLst/>
              </a:rPr>
              <a:t> </a:t>
            </a:r>
            <a:r>
              <a:rPr lang="ru-RU" sz="2400" b="1" dirty="0" err="1">
                <a:effectLst/>
              </a:rPr>
              <a:t>управління</a:t>
            </a:r>
            <a:r>
              <a:rPr lang="ru-RU" sz="2400" b="1" dirty="0">
                <a:effectLst/>
              </a:rPr>
              <a:t> </a:t>
            </a:r>
            <a:r>
              <a:rPr lang="ru-RU" sz="2400" b="1" dirty="0" err="1">
                <a:effectLst/>
              </a:rPr>
              <a:t>вартістю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772816"/>
            <a:ext cx="8352928" cy="468052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8860052"/>
              </p:ext>
            </p:extLst>
          </p:nvPr>
        </p:nvGraphicFramePr>
        <p:xfrm>
          <a:off x="395536" y="1268760"/>
          <a:ext cx="8352928" cy="5112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56447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Процес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Вхід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Інструменти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та 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методи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Виходи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6121"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Контроль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вартості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План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управління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проектом</a:t>
                      </a: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Вимоги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до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фінансування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проекту</a:t>
                      </a: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Інформація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виконання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робіт</a:t>
                      </a:r>
                      <a:endParaRPr lang="ru-RU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Активи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процесів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організації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Управління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освоєним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обсягом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Прогнозування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Індекс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продуктивності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до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завершення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(ІПДЗ)</a:t>
                      </a: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Аналіз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виконання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Аналіз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відхилень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Програмне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забезпечення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для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управління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проектами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Результати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вимірювання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виконання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робіт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Прогнози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по бюджету</a:t>
                      </a: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Оновлення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активів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процесів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організації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Запити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на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зміну</a:t>
                      </a:r>
                      <a:endParaRPr lang="ru-RU" sz="16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Оновлення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плану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управління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проектом</a:t>
                      </a:r>
                    </a:p>
                    <a:p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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Оновлення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документів</a:t>
                      </a:r>
                      <a:r>
                        <a:rPr lang="ru-RU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проекту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9271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04055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2. </a:t>
            </a:r>
            <a:r>
              <a:rPr lang="ru-RU" sz="2400" b="1" dirty="0" err="1" smtClean="0">
                <a:effectLst/>
              </a:rPr>
              <a:t>Ресурсне</a:t>
            </a:r>
            <a:r>
              <a:rPr lang="ru-RU" sz="2400" b="1" dirty="0" smtClean="0">
                <a:effectLst/>
              </a:rPr>
              <a:t> </a:t>
            </a:r>
            <a:r>
              <a:rPr lang="ru-RU" sz="2400" b="1" dirty="0" err="1">
                <a:effectLst/>
              </a:rPr>
              <a:t>планування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352928" cy="5328592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err="1"/>
              <a:t>Ресурси</a:t>
            </a:r>
            <a:r>
              <a:rPr lang="ru-RU" b="1" dirty="0"/>
              <a:t> </a:t>
            </a:r>
            <a:r>
              <a:rPr lang="ru-RU" b="1" dirty="0" err="1"/>
              <a:t>можуть</a:t>
            </a:r>
            <a:r>
              <a:rPr lang="ru-RU" b="1" dirty="0"/>
              <a:t> бути</a:t>
            </a:r>
            <a:r>
              <a:rPr lang="ru-RU" dirty="0"/>
              <a:t>:</a:t>
            </a:r>
          </a:p>
          <a:p>
            <a:pPr algn="just"/>
            <a:r>
              <a:rPr lang="ru-RU" dirty="0"/>
              <a:t> </a:t>
            </a:r>
            <a:r>
              <a:rPr lang="ru-RU" b="1" i="1" dirty="0" err="1"/>
              <a:t>поновлюваними</a:t>
            </a:r>
            <a:r>
              <a:rPr lang="ru-RU" i="1" dirty="0"/>
              <a:t> (типу «</a:t>
            </a:r>
            <a:r>
              <a:rPr lang="ru-RU" i="1" dirty="0" err="1"/>
              <a:t>потужності</a:t>
            </a:r>
            <a:r>
              <a:rPr lang="ru-RU" i="1" dirty="0"/>
              <a:t>», </a:t>
            </a:r>
            <a:r>
              <a:rPr lang="ru-RU" i="1" dirty="0" err="1"/>
              <a:t>називають</a:t>
            </a:r>
            <a:r>
              <a:rPr lang="ru-RU" i="1" dirty="0"/>
              <a:t> просто ресурсами</a:t>
            </a:r>
            <a:r>
              <a:rPr lang="ru-RU" dirty="0"/>
              <a:t>) — </a:t>
            </a:r>
            <a:r>
              <a:rPr lang="ru-RU" dirty="0" err="1"/>
              <a:t>це</a:t>
            </a:r>
            <a:r>
              <a:rPr lang="ru-RU" dirty="0"/>
              <a:t> люди, </a:t>
            </a:r>
            <a:r>
              <a:rPr lang="ru-RU" dirty="0" err="1"/>
              <a:t>матеріали</a:t>
            </a:r>
            <a:r>
              <a:rPr lang="ru-RU" dirty="0"/>
              <a:t> й </a:t>
            </a:r>
            <a:r>
              <a:rPr lang="ru-RU" dirty="0" err="1"/>
              <a:t>механізми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використані</a:t>
            </a:r>
            <a:r>
              <a:rPr lang="ru-RU" dirty="0"/>
              <a:t> </a:t>
            </a:r>
            <a:r>
              <a:rPr lang="ru-RU" dirty="0" err="1"/>
              <a:t>знову</a:t>
            </a:r>
            <a:r>
              <a:rPr lang="ru-RU" dirty="0"/>
              <a:t>. Вони </a:t>
            </a:r>
            <a:r>
              <a:rPr lang="ru-RU" dirty="0" err="1"/>
              <a:t>відновлюються</a:t>
            </a:r>
            <a:r>
              <a:rPr lang="ru-RU" dirty="0"/>
              <a:t>, не </a:t>
            </a:r>
            <a:r>
              <a:rPr lang="ru-RU" dirty="0" err="1"/>
              <a:t>нагромаджуються</a:t>
            </a:r>
            <a:r>
              <a:rPr lang="ru-RU" dirty="0"/>
              <a:t> і не </a:t>
            </a:r>
            <a:r>
              <a:rPr lang="ru-RU" dirty="0" err="1"/>
              <a:t>накопичуються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не </a:t>
            </a:r>
            <a:r>
              <a:rPr lang="ru-RU" dirty="0" err="1"/>
              <a:t>використовуються</a:t>
            </a:r>
            <a:r>
              <a:rPr lang="ru-RU" dirty="0"/>
              <a:t>, то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функціональна</a:t>
            </a:r>
            <a:r>
              <a:rPr lang="ru-RU" dirty="0"/>
              <a:t> </a:t>
            </a:r>
            <a:r>
              <a:rPr lang="ru-RU" dirty="0" err="1"/>
              <a:t>здатність</a:t>
            </a:r>
            <a:r>
              <a:rPr lang="ru-RU" dirty="0"/>
              <a:t> в </a:t>
            </a:r>
            <a:r>
              <a:rPr lang="ru-RU" dirty="0" err="1"/>
              <a:t>даний</a:t>
            </a:r>
            <a:r>
              <a:rPr lang="ru-RU" dirty="0"/>
              <a:t> </a:t>
            </a:r>
            <a:r>
              <a:rPr lang="ru-RU" dirty="0" err="1"/>
              <a:t>проміжок</a:t>
            </a:r>
            <a:r>
              <a:rPr lang="ru-RU" dirty="0"/>
              <a:t> часу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компенсована</a:t>
            </a:r>
            <a:r>
              <a:rPr lang="ru-RU" dirty="0"/>
              <a:t> в </a:t>
            </a:r>
            <a:r>
              <a:rPr lang="ru-RU" dirty="0" err="1"/>
              <a:t>майбутньому</a:t>
            </a:r>
            <a:r>
              <a:rPr lang="ru-RU" dirty="0"/>
              <a:t>,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нагромаджена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 </a:t>
            </a:r>
            <a:r>
              <a:rPr lang="ru-RU" b="1" i="1" dirty="0" err="1"/>
              <a:t>непоновлюваними</a:t>
            </a:r>
            <a:r>
              <a:rPr lang="ru-RU" i="1" dirty="0"/>
              <a:t> (типу «</a:t>
            </a:r>
            <a:r>
              <a:rPr lang="ru-RU" i="1" dirty="0" err="1"/>
              <a:t>енергія</a:t>
            </a:r>
            <a:r>
              <a:rPr lang="ru-RU" i="1" dirty="0"/>
              <a:t>», </a:t>
            </a:r>
            <a:r>
              <a:rPr lang="ru-RU" i="1" dirty="0" err="1"/>
              <a:t>називають</a:t>
            </a:r>
            <a:r>
              <a:rPr lang="ru-RU" i="1" dirty="0"/>
              <a:t> </a:t>
            </a:r>
            <a:r>
              <a:rPr lang="ru-RU" i="1" dirty="0" err="1"/>
              <a:t>ще</a:t>
            </a:r>
            <a:r>
              <a:rPr lang="ru-RU" i="1" dirty="0"/>
              <a:t> </a:t>
            </a:r>
            <a:r>
              <a:rPr lang="ru-RU" i="1" dirty="0" err="1"/>
              <a:t>матеріалами</a:t>
            </a:r>
            <a:r>
              <a:rPr lang="ru-RU" dirty="0"/>
              <a:t>)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й </a:t>
            </a:r>
            <a:r>
              <a:rPr lang="ru-RU" dirty="0" err="1"/>
              <a:t>устаткування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на </a:t>
            </a:r>
            <a:r>
              <a:rPr lang="ru-RU" dirty="0" err="1"/>
              <a:t>операціях</a:t>
            </a:r>
            <a:r>
              <a:rPr lang="ru-RU" dirty="0"/>
              <a:t> </a:t>
            </a:r>
            <a:r>
              <a:rPr lang="ru-RU" dirty="0" err="1"/>
              <a:t>витрачаються</a:t>
            </a:r>
            <a:r>
              <a:rPr lang="ru-RU" dirty="0"/>
              <a:t>.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не </a:t>
            </a:r>
            <a:r>
              <a:rPr lang="ru-RU" dirty="0" err="1"/>
              <a:t>відтворювані</a:t>
            </a:r>
            <a:r>
              <a:rPr lang="ru-RU" dirty="0"/>
              <a:t>, </a:t>
            </a:r>
            <a:r>
              <a:rPr lang="ru-RU" dirty="0" err="1"/>
              <a:t>накопичувальні</a:t>
            </a:r>
            <a:r>
              <a:rPr lang="ru-RU" dirty="0"/>
              <a:t>, </a:t>
            </a:r>
            <a:r>
              <a:rPr lang="ru-RU" dirty="0" err="1"/>
              <a:t>складовані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витрачаються</a:t>
            </a:r>
            <a:r>
              <a:rPr lang="ru-RU" dirty="0"/>
              <a:t> </a:t>
            </a:r>
            <a:r>
              <a:rPr lang="ru-RU" dirty="0" err="1"/>
              <a:t>повністю</a:t>
            </a:r>
            <a:r>
              <a:rPr lang="ru-RU" dirty="0"/>
              <a:t>, не </a:t>
            </a:r>
            <a:r>
              <a:rPr lang="ru-RU" dirty="0" err="1"/>
              <a:t>допускаючи</a:t>
            </a:r>
            <a:r>
              <a:rPr lang="ru-RU" dirty="0"/>
              <a:t> повторного </a:t>
            </a:r>
            <a:r>
              <a:rPr lang="ru-RU" dirty="0" err="1"/>
              <a:t>використання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виявляються</a:t>
            </a:r>
            <a:r>
              <a:rPr lang="ru-RU" dirty="0"/>
              <a:t> </a:t>
            </a:r>
            <a:r>
              <a:rPr lang="ru-RU" dirty="0" err="1"/>
              <a:t>невикористаними</a:t>
            </a:r>
            <a:r>
              <a:rPr lang="ru-RU" dirty="0"/>
              <a:t> в </a:t>
            </a:r>
            <a:r>
              <a:rPr lang="ru-RU" dirty="0" err="1"/>
              <a:t>даний</a:t>
            </a:r>
            <a:r>
              <a:rPr lang="ru-RU" dirty="0"/>
              <a:t> </a:t>
            </a:r>
            <a:r>
              <a:rPr lang="ru-RU" dirty="0" err="1"/>
              <a:t>відрізок</a:t>
            </a:r>
            <a:r>
              <a:rPr lang="ru-RU" dirty="0"/>
              <a:t> часу, вони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використані</a:t>
            </a:r>
            <a:r>
              <a:rPr lang="ru-RU" dirty="0"/>
              <a:t> </a:t>
            </a:r>
            <a:r>
              <a:rPr lang="ru-RU" dirty="0" err="1"/>
              <a:t>надалі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2317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04055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2. </a:t>
            </a:r>
            <a:r>
              <a:rPr lang="ru-RU" sz="2400" b="1" dirty="0" err="1" smtClean="0">
                <a:effectLst/>
              </a:rPr>
              <a:t>Ресурсне</a:t>
            </a:r>
            <a:r>
              <a:rPr lang="ru-RU" sz="2400" b="1" dirty="0" smtClean="0">
                <a:effectLst/>
              </a:rPr>
              <a:t> </a:t>
            </a:r>
            <a:r>
              <a:rPr lang="ru-RU" sz="2400" b="1" dirty="0" err="1">
                <a:effectLst/>
              </a:rPr>
              <a:t>планування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352928" cy="5328592"/>
          </a:xfrm>
        </p:spPr>
        <p:txBody>
          <a:bodyPr>
            <a:normAutofit/>
          </a:bodyPr>
          <a:lstStyle/>
          <a:p>
            <a:r>
              <a:rPr lang="ru-RU" b="1" dirty="0" err="1"/>
              <a:t>Трудові</a:t>
            </a:r>
            <a:r>
              <a:rPr lang="ru-RU" b="1" dirty="0"/>
              <a:t> </a:t>
            </a:r>
            <a:r>
              <a:rPr lang="ru-RU" b="1" dirty="0" err="1"/>
              <a:t>ресурси</a:t>
            </a:r>
            <a:r>
              <a:rPr lang="ru-RU" b="1" dirty="0"/>
              <a:t>. </a:t>
            </a:r>
            <a:endParaRPr lang="ru-RU" b="1" dirty="0" smtClean="0"/>
          </a:p>
          <a:p>
            <a:endParaRPr lang="ru-RU" b="1" dirty="0" smtClean="0"/>
          </a:p>
          <a:p>
            <a:pPr algn="just"/>
            <a:r>
              <a:rPr lang="ru-RU" dirty="0" err="1" smtClean="0"/>
              <a:t>Трудові</a:t>
            </a:r>
            <a:r>
              <a:rPr lang="ru-RU" dirty="0" smtClean="0"/>
              <a:t>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споживають</a:t>
            </a:r>
            <a:r>
              <a:rPr lang="ru-RU" dirty="0"/>
              <a:t> час (в годинах </a:t>
            </a:r>
            <a:r>
              <a:rPr lang="ru-RU" dirty="0" err="1"/>
              <a:t>або</a:t>
            </a:r>
            <a:r>
              <a:rPr lang="ru-RU" dirty="0"/>
              <a:t> в днях )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. </a:t>
            </a:r>
            <a:r>
              <a:rPr lang="ru-RU" dirty="0" err="1"/>
              <a:t>Трудові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 максимальною </a:t>
            </a:r>
            <a:r>
              <a:rPr lang="ru-RU" dirty="0" err="1"/>
              <a:t>кількістю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 ресурсу (макс. </a:t>
            </a:r>
            <a:r>
              <a:rPr lang="ru-RU" dirty="0" err="1"/>
              <a:t>одиниць</a:t>
            </a:r>
            <a:r>
              <a:rPr lang="ru-RU" dirty="0"/>
              <a:t>), </a:t>
            </a:r>
            <a:r>
              <a:rPr lang="ru-RU" dirty="0" err="1"/>
              <a:t>доступним</a:t>
            </a:r>
            <a:r>
              <a:rPr lang="ru-RU" dirty="0"/>
              <a:t> для </a:t>
            </a:r>
            <a:r>
              <a:rPr lang="ru-RU" dirty="0" err="1"/>
              <a:t>одночасного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в </a:t>
            </a:r>
            <a:r>
              <a:rPr lang="ru-RU" dirty="0" err="1"/>
              <a:t>проекті</a:t>
            </a:r>
            <a:r>
              <a:rPr lang="ru-RU" dirty="0"/>
              <a:t>.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кількістю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 ресурсу </a:t>
            </a:r>
            <a:r>
              <a:rPr lang="ru-RU" dirty="0" err="1"/>
              <a:t>розуміється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робочого</a:t>
            </a:r>
            <a:r>
              <a:rPr lang="ru-RU" dirty="0"/>
              <a:t> часу ресурсу. </a:t>
            </a:r>
          </a:p>
        </p:txBody>
      </p:sp>
    </p:spTree>
    <p:extLst>
      <p:ext uri="{BB962C8B-B14F-4D97-AF65-F5344CB8AC3E}">
        <p14:creationId xmlns:p14="http://schemas.microsoft.com/office/powerpoint/2010/main" val="2338827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504055"/>
          </a:xfrm>
        </p:spPr>
        <p:txBody>
          <a:bodyPr/>
          <a:lstStyle/>
          <a:p>
            <a:pPr algn="r"/>
            <a:r>
              <a:rPr lang="ru-RU" sz="2400" b="1" dirty="0" smtClean="0">
                <a:effectLst/>
              </a:rPr>
              <a:t>2. </a:t>
            </a:r>
            <a:r>
              <a:rPr lang="ru-RU" sz="2400" b="1" dirty="0" err="1" smtClean="0">
                <a:effectLst/>
              </a:rPr>
              <a:t>Ресурсне</a:t>
            </a:r>
            <a:r>
              <a:rPr lang="ru-RU" sz="2400" b="1" dirty="0" smtClean="0">
                <a:effectLst/>
              </a:rPr>
              <a:t> </a:t>
            </a:r>
            <a:r>
              <a:rPr lang="ru-RU" sz="2400" b="1" dirty="0" err="1">
                <a:effectLst/>
              </a:rPr>
              <a:t>планування</a:t>
            </a:r>
            <a:r>
              <a:rPr lang="ru-RU" sz="2400" b="1" dirty="0">
                <a:effectLst/>
              </a:rPr>
              <a:t> проекту</a:t>
            </a:r>
            <a:endParaRPr lang="ru-RU" sz="24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352928" cy="5328592"/>
          </a:xfrm>
        </p:spPr>
        <p:txBody>
          <a:bodyPr/>
          <a:lstStyle/>
          <a:p>
            <a:endParaRPr lang="ru-RU" b="1" dirty="0" smtClean="0"/>
          </a:p>
          <a:p>
            <a:r>
              <a:rPr lang="ru-RU" b="1" dirty="0" err="1" smtClean="0"/>
              <a:t>Матеріальні</a:t>
            </a:r>
            <a:r>
              <a:rPr lang="ru-RU" b="1" dirty="0" smtClean="0"/>
              <a:t> </a:t>
            </a:r>
            <a:r>
              <a:rPr lang="ru-RU" b="1" dirty="0" err="1"/>
              <a:t>ресурси</a:t>
            </a:r>
            <a:r>
              <a:rPr lang="ru-RU" b="1" dirty="0"/>
              <a:t> 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pPr algn="just"/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/>
              <a:t>матеріали</a:t>
            </a:r>
            <a:r>
              <a:rPr lang="ru-RU" dirty="0"/>
              <a:t>, </a:t>
            </a:r>
            <a:r>
              <a:rPr lang="ru-RU" dirty="0" err="1"/>
              <a:t>комплектуючі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предмети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проекту. При </a:t>
            </a:r>
            <a:r>
              <a:rPr lang="ru-RU" dirty="0" err="1"/>
              <a:t>використанні</a:t>
            </a:r>
            <a:r>
              <a:rPr lang="ru-RU" dirty="0"/>
              <a:t> </a:t>
            </a:r>
            <a:r>
              <a:rPr lang="ru-RU" dirty="0" err="1"/>
              <a:t>матеріальних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у </a:t>
            </a:r>
            <a:r>
              <a:rPr lang="ru-RU" dirty="0" err="1"/>
              <a:t>проекті</a:t>
            </a:r>
            <a:r>
              <a:rPr lang="ru-RU" dirty="0"/>
              <a:t> </a:t>
            </a:r>
            <a:r>
              <a:rPr lang="ru-RU" dirty="0" err="1"/>
              <a:t>витрачається</a:t>
            </a:r>
            <a:r>
              <a:rPr lang="ru-RU" dirty="0"/>
              <a:t> не </a:t>
            </a:r>
            <a:r>
              <a:rPr lang="ru-RU" dirty="0" err="1"/>
              <a:t>робочий</a:t>
            </a:r>
            <a:r>
              <a:rPr lang="ru-RU" dirty="0"/>
              <a:t> час ресурсу, а сам ресурс.</a:t>
            </a:r>
          </a:p>
        </p:txBody>
      </p:sp>
    </p:spTree>
    <p:extLst>
      <p:ext uri="{BB962C8B-B14F-4D97-AF65-F5344CB8AC3E}">
        <p14:creationId xmlns:p14="http://schemas.microsoft.com/office/powerpoint/2010/main" val="31379277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595</TotalTime>
  <Words>3022</Words>
  <Application>Microsoft Office PowerPoint</Application>
  <PresentationFormat>Экран (4:3)</PresentationFormat>
  <Paragraphs>243</Paragraphs>
  <Slides>37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2" baseType="lpstr">
      <vt:lpstr>Arial</vt:lpstr>
      <vt:lpstr>Century Gothic</vt:lpstr>
      <vt:lpstr>Courier New</vt:lpstr>
      <vt:lpstr>Palatino Linotype</vt:lpstr>
      <vt:lpstr>Исполнительная</vt:lpstr>
      <vt:lpstr>Презентация PowerPoint</vt:lpstr>
      <vt:lpstr>1. Процеси управління вартістю проекту</vt:lpstr>
      <vt:lpstr>1. Процеси управління вартістю проекту</vt:lpstr>
      <vt:lpstr>1. Процеси управління вартістю проекту</vt:lpstr>
      <vt:lpstr>1. Процеси управління вартістю проекту</vt:lpstr>
      <vt:lpstr>1. Процеси управління вартістю проекту</vt:lpstr>
      <vt:lpstr>2. Ресурсне планування проекту</vt:lpstr>
      <vt:lpstr>2. Ресурсне планування проекту</vt:lpstr>
      <vt:lpstr>2. Ресурсне планування проекту</vt:lpstr>
      <vt:lpstr>2. Ресурсне планування проекту</vt:lpstr>
      <vt:lpstr>2. Ресурсне планування проекту</vt:lpstr>
      <vt:lpstr>2. Ресурсне планування проекту</vt:lpstr>
      <vt:lpstr>2. Ресурсне планування проекту</vt:lpstr>
      <vt:lpstr>2. Ресурсне планування проекту</vt:lpstr>
      <vt:lpstr>2. Ресурсне планування проекту</vt:lpstr>
      <vt:lpstr>2. Ресурсне планування проекту</vt:lpstr>
      <vt:lpstr>2. Ресурсне планування проекту</vt:lpstr>
      <vt:lpstr>2. Ресурсне планування проекту</vt:lpstr>
      <vt:lpstr>3. Планування витрат по проекту</vt:lpstr>
      <vt:lpstr>3. Планування витрат по проекту</vt:lpstr>
      <vt:lpstr>3. Планування витрат по проекту</vt:lpstr>
      <vt:lpstr>4. Методи розрахунку вартості проекту</vt:lpstr>
      <vt:lpstr>4. Методи розрахунку вартості проекту</vt:lpstr>
      <vt:lpstr>4. Методи розрахунку вартості проекту</vt:lpstr>
      <vt:lpstr>4. Методи розрахунку вартості проекту</vt:lpstr>
      <vt:lpstr>4. Методи розрахунку вартості проекту</vt:lpstr>
      <vt:lpstr>4. Методи розрахунку вартості проекту</vt:lpstr>
      <vt:lpstr>4. Методи розрахунку вартості проекту</vt:lpstr>
      <vt:lpstr>4. Методи розрахунку вартості проекту</vt:lpstr>
      <vt:lpstr>4. Методи розрахунку вартості проекту</vt:lpstr>
      <vt:lpstr>4. Методи розрахунку вартості проекту</vt:lpstr>
      <vt:lpstr>5. Визначення бюджету проекту</vt:lpstr>
      <vt:lpstr>5. Визначення бюджету проекту</vt:lpstr>
      <vt:lpstr>5. Визначення бюджету проекту</vt:lpstr>
      <vt:lpstr>5. Визначення бюджету проекту</vt:lpstr>
      <vt:lpstr>5. Визначення бюджету проекту</vt:lpstr>
      <vt:lpstr>5. Визначення бюджету проекту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Yana</cp:lastModifiedBy>
  <cp:revision>24</cp:revision>
  <dcterms:created xsi:type="dcterms:W3CDTF">2018-04-10T17:39:40Z</dcterms:created>
  <dcterms:modified xsi:type="dcterms:W3CDTF">2026-01-25T13:48:40Z</dcterms:modified>
</cp:coreProperties>
</file>