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98" r:id="rId3"/>
    <p:sldId id="299" r:id="rId4"/>
    <p:sldId id="300" r:id="rId5"/>
    <p:sldId id="301" r:id="rId6"/>
    <p:sldId id="302" r:id="rId7"/>
    <p:sldId id="303" r:id="rId8"/>
    <p:sldId id="30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43" autoAdjust="0"/>
    <p:restoredTop sz="94680" autoAdjust="0"/>
  </p:normalViewPr>
  <p:slideViewPr>
    <p:cSldViewPr>
      <p:cViewPr varScale="1">
        <p:scale>
          <a:sx n="75" d="100"/>
          <a:sy n="75" d="100"/>
        </p:scale>
        <p:origin x="128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4C8CB39-1397-4B80-B55F-F2A5829AAA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b="1" dirty="0" err="1">
                <a:effectLst/>
              </a:rPr>
              <a:t>Юридичні</a:t>
            </a:r>
            <a:r>
              <a:rPr lang="ru-RU" sz="4400" b="1" dirty="0">
                <a:effectLst/>
              </a:rPr>
              <a:t> та </a:t>
            </a:r>
            <a:r>
              <a:rPr lang="ru-RU" sz="4400" b="1" dirty="0" err="1">
                <a:effectLst/>
              </a:rPr>
              <a:t>етичні</a:t>
            </a:r>
            <a:r>
              <a:rPr lang="ru-RU" sz="4400" b="1" dirty="0">
                <a:effectLst/>
              </a:rPr>
              <a:t> </a:t>
            </a:r>
            <a:r>
              <a:rPr lang="ru-RU" sz="4400" b="1" dirty="0" err="1">
                <a:effectLst/>
              </a:rPr>
              <a:t>аспекти</a:t>
            </a:r>
            <a:r>
              <a:rPr lang="ru-RU" sz="4400" b="1" dirty="0">
                <a:effectLst/>
              </a:rPr>
              <a:t> </a:t>
            </a:r>
            <a:r>
              <a:rPr lang="ru-RU" sz="4400" b="1" dirty="0" err="1">
                <a:effectLst/>
              </a:rPr>
              <a:t>міжнародних</a:t>
            </a:r>
            <a:r>
              <a:rPr lang="ru-RU" sz="4400" b="1" dirty="0">
                <a:effectLst/>
              </a:rPr>
              <a:t> </a:t>
            </a:r>
            <a:r>
              <a:rPr lang="ru-RU" sz="4400" b="1" dirty="0" err="1">
                <a:effectLst/>
              </a:rPr>
              <a:t>проектів</a:t>
            </a:r>
            <a:r>
              <a:rPr lang="ru-RU" sz="4400" b="1" dirty="0">
                <a:effectLst/>
              </a:rPr>
              <a:t>.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65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effectLst/>
              </a:rPr>
              <a:t>Роль </a:t>
            </a:r>
            <a:r>
              <a:rPr lang="ru-RU" sz="3600" b="1" dirty="0" err="1">
                <a:effectLst/>
              </a:rPr>
              <a:t>міжнародного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законодавства</a:t>
            </a:r>
            <a:r>
              <a:rPr lang="ru-RU" sz="3600" b="1" dirty="0">
                <a:effectLst/>
              </a:rPr>
              <a:t> в </a:t>
            </a:r>
            <a:r>
              <a:rPr lang="ru-RU" sz="3600" b="1" dirty="0" err="1">
                <a:effectLst/>
              </a:rPr>
              <a:t>управлінні</a:t>
            </a:r>
            <a:r>
              <a:rPr lang="ru-RU" sz="3600" b="1" dirty="0">
                <a:effectLst/>
              </a:rPr>
              <a:t> проектами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Міжнародні договори та </a:t>
            </a:r>
            <a:r>
              <a:rPr lang="uk-UA" dirty="0" smtClean="0"/>
              <a:t>конвенції</a:t>
            </a:r>
          </a:p>
          <a:p>
            <a:endParaRPr lang="uk-UA" dirty="0" smtClean="0"/>
          </a:p>
          <a:p>
            <a:r>
              <a:rPr lang="uk-UA" dirty="0"/>
              <a:t>Право міжнародної </a:t>
            </a:r>
            <a:r>
              <a:rPr lang="uk-UA" dirty="0" smtClean="0"/>
              <a:t>торгівлі</a:t>
            </a:r>
          </a:p>
          <a:p>
            <a:endParaRPr lang="uk-UA" dirty="0" smtClean="0"/>
          </a:p>
          <a:p>
            <a:r>
              <a:rPr lang="uk-UA" dirty="0" smtClean="0"/>
              <a:t>Право </a:t>
            </a:r>
            <a:r>
              <a:rPr lang="uk-UA" dirty="0"/>
              <a:t>інтелектуальної власності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064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err="1">
                <a:effectLst/>
              </a:rPr>
              <a:t>Вплив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національного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законодавства</a:t>
            </a:r>
            <a:r>
              <a:rPr lang="ru-RU" sz="3200" b="1" dirty="0">
                <a:effectLst/>
              </a:rPr>
              <a:t> на </a:t>
            </a:r>
            <a:r>
              <a:rPr lang="ru-RU" sz="3200" b="1" dirty="0" err="1">
                <a:effectLst/>
              </a:rPr>
              <a:t>управління</a:t>
            </a:r>
            <a:r>
              <a:rPr lang="ru-RU" sz="3200" b="1" dirty="0">
                <a:effectLst/>
              </a:rPr>
              <a:t/>
            </a:r>
            <a:br>
              <a:rPr lang="ru-RU" sz="3200" b="1" dirty="0">
                <a:effectLst/>
              </a:rPr>
            </a:br>
            <a:r>
              <a:rPr lang="ru-RU" sz="3200" b="1" dirty="0">
                <a:effectLst/>
              </a:rPr>
              <a:t>проектами</a:t>
            </a:r>
            <a:endParaRPr lang="en-US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Трудове </a:t>
            </a:r>
            <a:r>
              <a:rPr lang="uk-UA" dirty="0" smtClean="0"/>
              <a:t>законодавство</a:t>
            </a:r>
          </a:p>
          <a:p>
            <a:endParaRPr lang="uk-UA" dirty="0" smtClean="0"/>
          </a:p>
          <a:p>
            <a:r>
              <a:rPr lang="uk-UA" dirty="0" smtClean="0"/>
              <a:t>Оподаткування</a:t>
            </a:r>
          </a:p>
          <a:p>
            <a:endParaRPr lang="uk-UA" dirty="0" smtClean="0"/>
          </a:p>
          <a:p>
            <a:r>
              <a:rPr lang="uk-UA" dirty="0"/>
              <a:t>Охорона навколишнього </a:t>
            </a:r>
            <a:r>
              <a:rPr lang="uk-UA" dirty="0" smtClean="0"/>
              <a:t>середовища</a:t>
            </a:r>
          </a:p>
          <a:p>
            <a:endParaRPr lang="uk-UA" dirty="0" smtClean="0"/>
          </a:p>
          <a:p>
            <a:r>
              <a:rPr lang="uk-UA" dirty="0"/>
              <a:t>Контрактне право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131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>
                <a:effectLst/>
              </a:rPr>
              <a:t>Стратегії забезпечення відповідності законодавству</a:t>
            </a:r>
            <a:endParaRPr lang="en-US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Правова </a:t>
            </a:r>
            <a:r>
              <a:rPr lang="uk-UA" dirty="0" smtClean="0"/>
              <a:t>експертиза</a:t>
            </a:r>
          </a:p>
          <a:p>
            <a:endParaRPr lang="uk-UA" dirty="0" smtClean="0"/>
          </a:p>
          <a:p>
            <a:r>
              <a:rPr lang="uk-UA" dirty="0"/>
              <a:t>Управління юридичними </a:t>
            </a:r>
            <a:r>
              <a:rPr lang="uk-UA" dirty="0" smtClean="0"/>
              <a:t>ризиками</a:t>
            </a:r>
          </a:p>
          <a:p>
            <a:endParaRPr lang="uk-UA" dirty="0" smtClean="0"/>
          </a:p>
          <a:p>
            <a:r>
              <a:rPr lang="uk-UA" dirty="0"/>
              <a:t>Моніторинг та </a:t>
            </a:r>
            <a:r>
              <a:rPr lang="uk-UA" dirty="0" smtClean="0"/>
              <a:t>аудит</a:t>
            </a:r>
          </a:p>
          <a:p>
            <a:endParaRPr lang="uk-UA" dirty="0" smtClean="0"/>
          </a:p>
          <a:p>
            <a:r>
              <a:rPr lang="uk-UA" dirty="0"/>
              <a:t>Навчання та інформування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637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>
                <a:effectLst/>
              </a:rPr>
              <a:t>Основні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етичні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дилеми</a:t>
            </a:r>
            <a:r>
              <a:rPr lang="ru-RU" sz="3600" b="1" dirty="0">
                <a:effectLst/>
              </a:rPr>
              <a:t> у </a:t>
            </a:r>
            <a:r>
              <a:rPr lang="ru-RU" sz="3600" b="1" dirty="0" err="1">
                <a:effectLst/>
              </a:rPr>
              <a:t>міжнародних</a:t>
            </a:r>
            <a:r>
              <a:rPr lang="ru-RU" sz="3600" b="1" dirty="0">
                <a:effectLst/>
              </a:rPr>
              <a:t> проектах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Прозорість і відповідальність</a:t>
            </a:r>
          </a:p>
          <a:p>
            <a:endParaRPr lang="uk-UA" dirty="0" smtClean="0"/>
          </a:p>
          <a:p>
            <a:r>
              <a:rPr lang="uk-UA" dirty="0"/>
              <a:t>Конфлікт </a:t>
            </a:r>
            <a:r>
              <a:rPr lang="uk-UA" dirty="0" smtClean="0"/>
              <a:t>інтересів</a:t>
            </a:r>
          </a:p>
          <a:p>
            <a:endParaRPr lang="uk-UA" dirty="0" smtClean="0"/>
          </a:p>
          <a:p>
            <a:r>
              <a:rPr lang="uk-UA" dirty="0"/>
              <a:t>Охорона навколишнього </a:t>
            </a:r>
            <a:r>
              <a:rPr lang="uk-UA" dirty="0" smtClean="0"/>
              <a:t>середовища</a:t>
            </a:r>
          </a:p>
          <a:p>
            <a:endParaRPr lang="uk-UA" dirty="0" smtClean="0"/>
          </a:p>
          <a:p>
            <a:r>
              <a:rPr lang="uk-UA" dirty="0"/>
              <a:t>Права </a:t>
            </a:r>
            <a:r>
              <a:rPr lang="uk-UA" dirty="0" smtClean="0"/>
              <a:t>людини</a:t>
            </a:r>
          </a:p>
          <a:p>
            <a:endParaRPr lang="uk-UA" dirty="0" smtClean="0"/>
          </a:p>
          <a:p>
            <a:r>
              <a:rPr lang="uk-UA" dirty="0"/>
              <a:t>Культурна повага та </a:t>
            </a:r>
            <a:r>
              <a:rPr lang="uk-UA" dirty="0" err="1"/>
              <a:t>інклюзивність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23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err="1">
                <a:effectLst/>
              </a:rPr>
              <a:t>Підходи</a:t>
            </a:r>
            <a:r>
              <a:rPr lang="ru-RU" sz="3200" b="1" dirty="0">
                <a:effectLst/>
              </a:rPr>
              <a:t> до </a:t>
            </a:r>
            <a:r>
              <a:rPr lang="ru-RU" sz="3200" b="1" dirty="0" err="1">
                <a:effectLst/>
              </a:rPr>
              <a:t>вирішення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етичних</a:t>
            </a:r>
            <a:r>
              <a:rPr lang="ru-RU" sz="3200" b="1" dirty="0">
                <a:effectLst/>
              </a:rPr>
              <a:t> проблем</a:t>
            </a:r>
            <a:endParaRPr lang="en-US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кодексів</a:t>
            </a:r>
            <a:r>
              <a:rPr lang="ru-RU" dirty="0"/>
              <a:t> </a:t>
            </a:r>
            <a:r>
              <a:rPr lang="ru-RU" dirty="0" err="1"/>
              <a:t>етики</a:t>
            </a:r>
            <a:r>
              <a:rPr lang="ru-RU" dirty="0"/>
              <a:t> та </a:t>
            </a:r>
            <a:r>
              <a:rPr lang="ru-RU" dirty="0" err="1"/>
              <a:t>корпоративних</a:t>
            </a:r>
            <a:r>
              <a:rPr lang="ru-RU" dirty="0"/>
              <a:t> </a:t>
            </a:r>
            <a:r>
              <a:rPr lang="ru-RU" dirty="0" err="1" smtClean="0"/>
              <a:t>стандартів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/>
              <a:t>Навчання</a:t>
            </a:r>
            <a:r>
              <a:rPr lang="ru-RU" dirty="0"/>
              <a:t> та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обізнаності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проекту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uk-UA" dirty="0"/>
              <a:t>Консультації та прийняття рішень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ru-RU" dirty="0" err="1"/>
              <a:t>Моніторинг</a:t>
            </a:r>
            <a:r>
              <a:rPr lang="ru-RU" dirty="0"/>
              <a:t> та контроль за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етичних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44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 err="1">
                <a:effectLst/>
              </a:rPr>
              <a:t>Основні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правові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ризики</a:t>
            </a:r>
            <a:r>
              <a:rPr lang="ru-RU" sz="3600" b="1" dirty="0">
                <a:effectLst/>
              </a:rPr>
              <a:t> у </a:t>
            </a:r>
            <a:r>
              <a:rPr lang="ru-RU" sz="3600" b="1" dirty="0" err="1">
                <a:effectLst/>
              </a:rPr>
              <a:t>міжнародних</a:t>
            </a:r>
            <a:r>
              <a:rPr lang="ru-RU" sz="3600" b="1" dirty="0">
                <a:effectLst/>
              </a:rPr>
              <a:t> проектах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Порушення місцевого </a:t>
            </a:r>
            <a:r>
              <a:rPr lang="uk-UA" dirty="0" smtClean="0"/>
              <a:t>законодавства</a:t>
            </a:r>
          </a:p>
          <a:p>
            <a:endParaRPr lang="uk-UA" dirty="0" smtClean="0"/>
          </a:p>
          <a:p>
            <a:r>
              <a:rPr lang="uk-UA" dirty="0"/>
              <a:t>Контрактні </a:t>
            </a:r>
            <a:r>
              <a:rPr lang="uk-UA" dirty="0" smtClean="0"/>
              <a:t>ризики</a:t>
            </a:r>
          </a:p>
          <a:p>
            <a:endParaRPr lang="uk-UA" dirty="0" smtClean="0"/>
          </a:p>
          <a:p>
            <a:r>
              <a:rPr lang="ru-RU" dirty="0" err="1"/>
              <a:t>Ризики</a:t>
            </a:r>
            <a:r>
              <a:rPr lang="ru-RU" dirty="0" smtClean="0"/>
              <a:t>,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інтелектуальною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uk-UA" dirty="0"/>
              <a:t>Регуляторні ризики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дотриманням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48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uk-UA" sz="4000" b="1" dirty="0">
                <a:effectLst/>
              </a:rPr>
              <a:t>Стратегії мінімізації правових ризиків</a:t>
            </a:r>
            <a:endParaRPr lang="en-US" sz="40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Правова</a:t>
            </a:r>
            <a:r>
              <a:rPr lang="ru-RU" dirty="0" smtClean="0"/>
              <a:t> </a:t>
            </a:r>
            <a:r>
              <a:rPr lang="ru-RU" dirty="0" err="1"/>
              <a:t>експертиза</a:t>
            </a:r>
            <a:r>
              <a:rPr lang="ru-RU" dirty="0"/>
              <a:t> та </a:t>
            </a:r>
            <a:r>
              <a:rPr lang="ru-RU" dirty="0" err="1"/>
              <a:t>юридичний</a:t>
            </a:r>
            <a:r>
              <a:rPr lang="ru-RU" dirty="0"/>
              <a:t> </a:t>
            </a:r>
            <a:r>
              <a:rPr lang="ru-RU" dirty="0" err="1"/>
              <a:t>супровід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та </a:t>
            </a:r>
            <a:r>
              <a:rPr lang="ru-RU" dirty="0" err="1"/>
              <a:t>комплаєнс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Контракти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/>
              <a:t>проекту</a:t>
            </a:r>
            <a:r>
              <a:rPr lang="ru-RU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Моніторинг</a:t>
            </a:r>
            <a:r>
              <a:rPr lang="ru-RU" dirty="0" smtClean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законодавстві</a:t>
            </a:r>
            <a:r>
              <a:rPr lang="ru-RU" dirty="0"/>
              <a:t>.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225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275</TotalTime>
  <Words>165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Courier New</vt:lpstr>
      <vt:lpstr>Palatino Linotype</vt:lpstr>
      <vt:lpstr>Исполнительная</vt:lpstr>
      <vt:lpstr>Юридичні та етичні аспекти міжнародних проектів. </vt:lpstr>
      <vt:lpstr>Роль міжнародного законодавства в управлінні проектами</vt:lpstr>
      <vt:lpstr>Вплив національного законодавства на управління проектами</vt:lpstr>
      <vt:lpstr>Стратегії забезпечення відповідності законодавству</vt:lpstr>
      <vt:lpstr>Основні етичні дилеми у міжнародних проектах</vt:lpstr>
      <vt:lpstr>Підходи до вирішення етичних проблем</vt:lpstr>
      <vt:lpstr>Основні правові ризики у міжнародних проектах</vt:lpstr>
      <vt:lpstr>Стратегії мінімізації правових ризиків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49</cp:revision>
  <dcterms:created xsi:type="dcterms:W3CDTF">2023-05-31T18:58:01Z</dcterms:created>
  <dcterms:modified xsi:type="dcterms:W3CDTF">2026-01-25T20:27:21Z</dcterms:modified>
</cp:coreProperties>
</file>