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8136904" cy="5695528"/>
          </a:xfrm>
        </p:spPr>
        <p:txBody>
          <a:bodyPr>
            <a:normAutofit/>
          </a:bodyPr>
          <a:lstStyle/>
          <a:p>
            <a:endParaRPr lang="ru-RU" sz="4000" b="1" dirty="0" smtClean="0"/>
          </a:p>
          <a:p>
            <a:endParaRPr lang="ru-RU" sz="4000" b="1" dirty="0"/>
          </a:p>
          <a:p>
            <a:r>
              <a:rPr lang="ru-RU" sz="4400" b="1" dirty="0" err="1">
                <a:solidFill>
                  <a:schemeClr val="tx1"/>
                </a:solidFill>
              </a:rPr>
              <a:t>Регіональні</a:t>
            </a:r>
            <a:r>
              <a:rPr lang="ru-RU" sz="4400" b="1" dirty="0">
                <a:solidFill>
                  <a:schemeClr val="tx1"/>
                </a:solidFill>
              </a:rPr>
              <a:t> </a:t>
            </a:r>
            <a:r>
              <a:rPr lang="ru-RU" sz="4400" b="1" dirty="0" err="1">
                <a:solidFill>
                  <a:schemeClr val="tx1"/>
                </a:solidFill>
              </a:rPr>
              <a:t>особливості</a:t>
            </a:r>
            <a:r>
              <a:rPr lang="ru-RU" sz="4400" b="1" dirty="0">
                <a:solidFill>
                  <a:schemeClr val="tx1"/>
                </a:solidFill>
              </a:rPr>
              <a:t> </a:t>
            </a:r>
            <a:r>
              <a:rPr lang="ru-RU" sz="4400" b="1" dirty="0" err="1">
                <a:solidFill>
                  <a:schemeClr val="tx1"/>
                </a:solidFill>
              </a:rPr>
              <a:t>управління</a:t>
            </a:r>
            <a:r>
              <a:rPr lang="ru-RU" sz="4400" b="1" dirty="0">
                <a:solidFill>
                  <a:schemeClr val="tx1"/>
                </a:solidFill>
              </a:rPr>
              <a:t> </a:t>
            </a:r>
            <a:r>
              <a:rPr lang="ru-RU" sz="4400" b="1" dirty="0" err="1">
                <a:solidFill>
                  <a:schemeClr val="tx1"/>
                </a:solidFill>
              </a:rPr>
              <a:t>міжнародними</a:t>
            </a:r>
            <a:r>
              <a:rPr lang="ru-RU" sz="4400" b="1" dirty="0">
                <a:solidFill>
                  <a:schemeClr val="tx1"/>
                </a:solidFill>
              </a:rPr>
              <a:t> проектами</a:t>
            </a:r>
          </a:p>
        </p:txBody>
      </p:sp>
    </p:spTree>
    <p:extLst>
      <p:ext uri="{BB962C8B-B14F-4D97-AF65-F5344CB8AC3E}">
        <p14:creationId xmlns:p14="http://schemas.microsoft.com/office/powerpoint/2010/main" val="2936441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955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 err="1">
                <a:effectLst/>
              </a:rPr>
              <a:t>Проектне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управління</a:t>
            </a:r>
            <a:r>
              <a:rPr lang="ru-RU" sz="3200" b="1" dirty="0">
                <a:effectLst/>
              </a:rPr>
              <a:t> у </a:t>
            </a:r>
            <a:r>
              <a:rPr lang="ru-RU" sz="3200" b="1" dirty="0" err="1">
                <a:effectLst/>
              </a:rPr>
              <a:t>Північній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Америці</a:t>
            </a:r>
            <a:endParaRPr lang="en-US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розвинута система </a:t>
            </a:r>
            <a:r>
              <a:rPr lang="uk-UA" dirty="0">
                <a:solidFill>
                  <a:schemeClr val="tx1"/>
                </a:solidFill>
              </a:rPr>
              <a:t>проектного управління, </a:t>
            </a:r>
            <a:r>
              <a:rPr lang="uk-UA" dirty="0" smtClean="0">
                <a:solidFill>
                  <a:schemeClr val="tx1"/>
                </a:solidFill>
              </a:rPr>
              <a:t>заснована </a:t>
            </a:r>
            <a:r>
              <a:rPr lang="uk-UA" dirty="0">
                <a:solidFill>
                  <a:schemeClr val="tx1"/>
                </a:solidFill>
              </a:rPr>
              <a:t>на </a:t>
            </a:r>
            <a:r>
              <a:rPr lang="uk-UA" dirty="0" smtClean="0">
                <a:solidFill>
                  <a:schemeClr val="tx1"/>
                </a:solidFill>
              </a:rPr>
              <a:t>використанні передових </a:t>
            </a:r>
            <a:r>
              <a:rPr lang="uk-UA" dirty="0">
                <a:solidFill>
                  <a:schemeClr val="tx1"/>
                </a:solidFill>
              </a:rPr>
              <a:t>технологій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суворі стандарти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PMBoK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Project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Management </a:t>
            </a:r>
            <a:r>
              <a:rPr lang="en-US" dirty="0">
                <a:solidFill>
                  <a:schemeClr val="tx1"/>
                </a:solidFill>
              </a:rPr>
              <a:t>Body of Knowledge) </a:t>
            </a:r>
            <a:r>
              <a:rPr lang="uk-UA" dirty="0">
                <a:solidFill>
                  <a:schemeClr val="tx1"/>
                </a:solidFill>
              </a:rPr>
              <a:t>та </a:t>
            </a:r>
            <a:r>
              <a:rPr lang="en-US" dirty="0">
                <a:solidFill>
                  <a:schemeClr val="tx1"/>
                </a:solidFill>
              </a:rPr>
              <a:t>PRINCE2 (Projects in </a:t>
            </a:r>
            <a:r>
              <a:rPr lang="en-US" dirty="0" smtClean="0">
                <a:solidFill>
                  <a:schemeClr val="tx1"/>
                </a:solidFill>
              </a:rPr>
              <a:t>Controlled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Environments)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орієнтація </a:t>
            </a:r>
            <a:r>
              <a:rPr lang="uk-UA" dirty="0">
                <a:solidFill>
                  <a:schemeClr val="tx1"/>
                </a:solidFill>
              </a:rPr>
              <a:t>на результат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ефективність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розробку </a:t>
            </a:r>
            <a:r>
              <a:rPr lang="uk-UA" dirty="0">
                <a:solidFill>
                  <a:schemeClr val="tx1"/>
                </a:solidFill>
              </a:rPr>
              <a:t>чітких цілей та показників</a:t>
            </a:r>
            <a:r>
              <a:rPr lang="uk-UA" dirty="0" smtClean="0">
                <a:solidFill>
                  <a:schemeClr val="tx1"/>
                </a:solidFill>
              </a:rPr>
              <a:t>, які </a:t>
            </a:r>
            <a:r>
              <a:rPr lang="uk-UA" dirty="0">
                <a:solidFill>
                  <a:schemeClr val="tx1"/>
                </a:solidFill>
              </a:rPr>
              <a:t>вимірюються протягом усього життєвого циклу </a:t>
            </a:r>
            <a:r>
              <a:rPr lang="uk-UA" dirty="0" smtClean="0">
                <a:solidFill>
                  <a:schemeClr val="tx1"/>
                </a:solidFill>
              </a:rPr>
              <a:t>проекту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увага </a:t>
            </a:r>
            <a:r>
              <a:rPr lang="uk-UA" dirty="0">
                <a:solidFill>
                  <a:schemeClr val="tx1"/>
                </a:solidFill>
              </a:rPr>
              <a:t>до управління ризиками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дотримання термінів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085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3200" b="1" dirty="0">
                <a:effectLst/>
              </a:rPr>
              <a:t>Проектне управління у Європі</a:t>
            </a:r>
            <a:endParaRPr lang="en-US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дотримання екологічних стандартів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соціальна </a:t>
            </a:r>
            <a:r>
              <a:rPr lang="uk-UA" dirty="0" err="1" smtClean="0">
                <a:solidFill>
                  <a:schemeClr val="tx1"/>
                </a:solidFill>
              </a:rPr>
              <a:t>відповідальность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впровадження принципів </a:t>
            </a:r>
            <a:r>
              <a:rPr lang="uk-UA" dirty="0">
                <a:solidFill>
                  <a:schemeClr val="tx1"/>
                </a:solidFill>
              </a:rPr>
              <a:t>сталого розвитку </a:t>
            </a:r>
            <a:r>
              <a:rPr lang="uk-UA" dirty="0" smtClean="0">
                <a:solidFill>
                  <a:schemeClr val="tx1"/>
                </a:solidFill>
              </a:rPr>
              <a:t>на управління проектами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екологічно чисті технології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мінімізація </a:t>
            </a:r>
            <a:r>
              <a:rPr lang="uk-UA" dirty="0">
                <a:solidFill>
                  <a:schemeClr val="tx1"/>
                </a:solidFill>
              </a:rPr>
              <a:t>негативного впливу </a:t>
            </a:r>
            <a:r>
              <a:rPr lang="uk-UA" dirty="0" smtClean="0">
                <a:solidFill>
                  <a:schemeClr val="tx1"/>
                </a:solidFill>
              </a:rPr>
              <a:t>на довкілля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облік </a:t>
            </a:r>
            <a:r>
              <a:rPr lang="uk-UA" dirty="0">
                <a:solidFill>
                  <a:schemeClr val="tx1"/>
                </a:solidFill>
              </a:rPr>
              <a:t>інтересів місцевих </a:t>
            </a:r>
            <a:r>
              <a:rPr lang="uk-UA" dirty="0" smtClean="0">
                <a:solidFill>
                  <a:schemeClr val="tx1"/>
                </a:solidFill>
              </a:rPr>
              <a:t>спільнот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високий ступінь </a:t>
            </a:r>
            <a:r>
              <a:rPr lang="uk-UA" dirty="0">
                <a:solidFill>
                  <a:schemeClr val="tx1"/>
                </a:solidFill>
              </a:rPr>
              <a:t>інтеграції різних учасників проекту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суворе дотримання </a:t>
            </a:r>
            <a:r>
              <a:rPr lang="uk-UA" dirty="0">
                <a:solidFill>
                  <a:schemeClr val="tx1"/>
                </a:solidFill>
              </a:rPr>
              <a:t>нормативних </a:t>
            </a:r>
            <a:r>
              <a:rPr lang="uk-UA" dirty="0" smtClean="0">
                <a:solidFill>
                  <a:schemeClr val="tx1"/>
                </a:solidFill>
              </a:rPr>
              <a:t>вимог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ISO </a:t>
            </a:r>
            <a:r>
              <a:rPr lang="en-US" dirty="0">
                <a:solidFill>
                  <a:schemeClr val="tx1"/>
                </a:solidFill>
              </a:rPr>
              <a:t>21500 (</a:t>
            </a:r>
            <a:r>
              <a:rPr lang="uk-UA" dirty="0">
                <a:solidFill>
                  <a:schemeClr val="tx1"/>
                </a:solidFill>
              </a:rPr>
              <a:t>Посібник </a:t>
            </a:r>
            <a:r>
              <a:rPr lang="uk-UA" dirty="0" smtClean="0">
                <a:solidFill>
                  <a:schemeClr val="tx1"/>
                </a:solidFill>
              </a:rPr>
              <a:t>з управлінню </a:t>
            </a:r>
            <a:r>
              <a:rPr lang="uk-UA" dirty="0">
                <a:solidFill>
                  <a:schemeClr val="tx1"/>
                </a:solidFill>
              </a:rPr>
              <a:t>проектами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єдина </a:t>
            </a:r>
            <a:r>
              <a:rPr lang="uk-UA" dirty="0" smtClean="0">
                <a:solidFill>
                  <a:schemeClr val="tx1"/>
                </a:solidFill>
              </a:rPr>
              <a:t>система </a:t>
            </a:r>
            <a:r>
              <a:rPr lang="uk-UA" dirty="0" smtClean="0">
                <a:solidFill>
                  <a:schemeClr val="tx1"/>
                </a:solidFill>
              </a:rPr>
              <a:t>управління </a:t>
            </a:r>
            <a:r>
              <a:rPr lang="uk-UA" dirty="0">
                <a:solidFill>
                  <a:schemeClr val="tx1"/>
                </a:solidFill>
              </a:rPr>
              <a:t>проектами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гармонізація </a:t>
            </a:r>
            <a:r>
              <a:rPr lang="uk-UA" dirty="0">
                <a:solidFill>
                  <a:schemeClr val="tx1"/>
                </a:solidFill>
              </a:rPr>
              <a:t>процесів </a:t>
            </a:r>
            <a:r>
              <a:rPr lang="uk-UA" dirty="0" smtClean="0">
                <a:solidFill>
                  <a:schemeClr val="tx1"/>
                </a:solidFill>
              </a:rPr>
              <a:t>на міжнародному рівні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44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3200" dirty="0"/>
              <a:t>Проектне управління в Азії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i="1" dirty="0" smtClean="0">
                <a:solidFill>
                  <a:schemeClr val="tx1"/>
                </a:solidFill>
              </a:rPr>
              <a:t>Китай</a:t>
            </a:r>
            <a:r>
              <a:rPr lang="uk-UA" b="1" i="1" dirty="0">
                <a:solidFill>
                  <a:schemeClr val="tx1"/>
                </a:solidFill>
              </a:rPr>
              <a:t>, </a:t>
            </a:r>
            <a:r>
              <a:rPr lang="uk-UA" b="1" i="1" dirty="0" smtClean="0">
                <a:solidFill>
                  <a:schemeClr val="tx1"/>
                </a:solidFill>
              </a:rPr>
              <a:t>Японія та </a:t>
            </a:r>
            <a:r>
              <a:rPr lang="uk-UA" b="1" i="1" dirty="0">
                <a:solidFill>
                  <a:schemeClr val="tx1"/>
                </a:solidFill>
              </a:rPr>
              <a:t>Південна Корея</a:t>
            </a:r>
            <a:r>
              <a:rPr lang="uk-UA" dirty="0">
                <a:solidFill>
                  <a:schemeClr val="tx1"/>
                </a:solidFill>
              </a:rPr>
              <a:t>, проектне управління характеризується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високою швидкістю </a:t>
            </a:r>
            <a:r>
              <a:rPr lang="uk-UA" dirty="0">
                <a:solidFill>
                  <a:schemeClr val="tx1"/>
                </a:solidFill>
              </a:rPr>
              <a:t>реалізації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орієнтацією </a:t>
            </a:r>
            <a:r>
              <a:rPr lang="uk-UA" dirty="0">
                <a:solidFill>
                  <a:schemeClr val="tx1"/>
                </a:solidFill>
              </a:rPr>
              <a:t>на масштабні проекти.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урахування </a:t>
            </a:r>
            <a:r>
              <a:rPr lang="uk-UA" dirty="0">
                <a:solidFill>
                  <a:schemeClr val="tx1"/>
                </a:solidFill>
              </a:rPr>
              <a:t>культурних особливостей </a:t>
            </a:r>
            <a:r>
              <a:rPr lang="uk-UA" dirty="0" smtClean="0">
                <a:solidFill>
                  <a:schemeClr val="tx1"/>
                </a:solidFill>
              </a:rPr>
              <a:t>та традицій </a:t>
            </a:r>
          </a:p>
          <a:p>
            <a:pPr marL="0" indent="0">
              <a:buNone/>
            </a:pPr>
            <a:r>
              <a:rPr lang="uk-UA" b="1" i="1" dirty="0" smtClean="0">
                <a:solidFill>
                  <a:schemeClr val="tx1"/>
                </a:solidFill>
              </a:rPr>
              <a:t>Китай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державне </a:t>
            </a:r>
            <a:r>
              <a:rPr lang="uk-UA" dirty="0">
                <a:solidFill>
                  <a:schemeClr val="tx1"/>
                </a:solidFill>
              </a:rPr>
              <a:t>планування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контроль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ієрархічна </a:t>
            </a:r>
            <a:r>
              <a:rPr lang="uk-UA" dirty="0">
                <a:solidFill>
                  <a:schemeClr val="tx1"/>
                </a:solidFill>
              </a:rPr>
              <a:t>структура </a:t>
            </a:r>
            <a:r>
              <a:rPr lang="uk-UA" dirty="0" smtClean="0">
                <a:solidFill>
                  <a:schemeClr val="tx1"/>
                </a:solidFill>
              </a:rPr>
              <a:t>управління</a:t>
            </a:r>
          </a:p>
          <a:p>
            <a:pPr marL="0" indent="0">
              <a:buNone/>
            </a:pPr>
            <a:r>
              <a:rPr lang="uk-UA" b="1" i="1" dirty="0" smtClean="0">
                <a:solidFill>
                  <a:schemeClr val="tx1"/>
                </a:solidFill>
              </a:rPr>
              <a:t>Японія </a:t>
            </a:r>
            <a:r>
              <a:rPr lang="uk-UA" b="1" i="1" dirty="0">
                <a:solidFill>
                  <a:schemeClr val="tx1"/>
                </a:solidFill>
              </a:rPr>
              <a:t>та Південна </a:t>
            </a:r>
            <a:r>
              <a:rPr lang="uk-UA" b="1" i="1" dirty="0" smtClean="0">
                <a:solidFill>
                  <a:schemeClr val="tx1"/>
                </a:solidFill>
              </a:rPr>
              <a:t>Корея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увага </a:t>
            </a:r>
            <a:r>
              <a:rPr lang="uk-UA" dirty="0">
                <a:solidFill>
                  <a:schemeClr val="tx1"/>
                </a:solidFill>
              </a:rPr>
              <a:t>до якості та деталей у проектному </a:t>
            </a:r>
            <a:r>
              <a:rPr lang="uk-UA" dirty="0" smtClean="0">
                <a:solidFill>
                  <a:schemeClr val="tx1"/>
                </a:solidFill>
              </a:rPr>
              <a:t>управлінні 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постійне </a:t>
            </a:r>
            <a:r>
              <a:rPr lang="uk-UA" dirty="0">
                <a:solidFill>
                  <a:schemeClr val="tx1"/>
                </a:solidFill>
              </a:rPr>
              <a:t>покращення процесів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зниження </a:t>
            </a:r>
            <a:r>
              <a:rPr lang="uk-UA" dirty="0">
                <a:solidFill>
                  <a:schemeClr val="tx1"/>
                </a:solidFill>
              </a:rPr>
              <a:t>втрат. </a:t>
            </a:r>
          </a:p>
        </p:txBody>
      </p:sp>
    </p:spTree>
    <p:extLst>
      <p:ext uri="{BB962C8B-B14F-4D97-AF65-F5344CB8AC3E}">
        <p14:creationId xmlns:p14="http://schemas.microsoft.com/office/powerpoint/2010/main" val="1958374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955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err="1"/>
              <a:t>Проектне</a:t>
            </a:r>
            <a:r>
              <a:rPr lang="ru-RU" sz="3200" dirty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 в </a:t>
            </a:r>
            <a:r>
              <a:rPr lang="ru-RU" sz="3200" dirty="0" err="1"/>
              <a:t>Африці</a:t>
            </a:r>
            <a:r>
              <a:rPr lang="ru-RU" sz="3200" dirty="0"/>
              <a:t> та </a:t>
            </a:r>
            <a:r>
              <a:rPr lang="ru-RU" sz="3200" dirty="0" err="1"/>
              <a:t>Латинській</a:t>
            </a:r>
            <a:r>
              <a:rPr lang="ru-RU" sz="3200" dirty="0"/>
              <a:t> </a:t>
            </a:r>
            <a:r>
              <a:rPr lang="ru-RU" sz="3200" dirty="0" err="1"/>
              <a:t>Америці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Увага приділяється </a:t>
            </a:r>
            <a:r>
              <a:rPr lang="uk-UA" dirty="0"/>
              <a:t>проектам у галузі </a:t>
            </a:r>
            <a:r>
              <a:rPr lang="uk-UA" b="1" i="1" dirty="0"/>
              <a:t>розвитку інфраструктури, енергетики </a:t>
            </a:r>
            <a:r>
              <a:rPr lang="uk-UA" b="1" i="1" dirty="0" smtClean="0"/>
              <a:t>та сільського  господарства </a:t>
            </a:r>
          </a:p>
          <a:p>
            <a:pPr marL="0" indent="0">
              <a:buNone/>
            </a:pPr>
            <a:r>
              <a:rPr lang="uk-UA" b="1" i="1" dirty="0" smtClean="0"/>
              <a:t>Африка</a:t>
            </a:r>
            <a:r>
              <a:rPr lang="uk-UA" dirty="0" smtClean="0"/>
              <a:t> </a:t>
            </a:r>
          </a:p>
          <a:p>
            <a:pPr marL="0" indent="0">
              <a:buNone/>
            </a:pPr>
            <a:r>
              <a:rPr lang="uk-UA" dirty="0" smtClean="0"/>
              <a:t>активна </a:t>
            </a:r>
            <a:r>
              <a:rPr lang="uk-UA" dirty="0"/>
              <a:t>взаємодія з місцевими громадами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Використання місцевих ресурсів </a:t>
            </a:r>
          </a:p>
          <a:p>
            <a:pPr marL="0" indent="0">
              <a:buNone/>
            </a:pPr>
            <a:r>
              <a:rPr lang="uk-UA" b="1" i="1" dirty="0" smtClean="0"/>
              <a:t>Латинська Америка </a:t>
            </a:r>
          </a:p>
          <a:p>
            <a:pPr marL="0" indent="0">
              <a:buNone/>
            </a:pPr>
            <a:r>
              <a:rPr lang="uk-UA" dirty="0" smtClean="0"/>
              <a:t>врахування </a:t>
            </a:r>
            <a:r>
              <a:rPr lang="uk-UA" dirty="0"/>
              <a:t>інтересів місцевих громад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забезпечення </a:t>
            </a:r>
            <a:r>
              <a:rPr lang="uk-UA" dirty="0"/>
              <a:t>соціальної </a:t>
            </a:r>
            <a:r>
              <a:rPr lang="uk-UA" dirty="0" smtClean="0"/>
              <a:t>відповідальності</a:t>
            </a:r>
          </a:p>
        </p:txBody>
      </p:sp>
    </p:spTree>
    <p:extLst>
      <p:ext uri="{BB962C8B-B14F-4D97-AF65-F5344CB8AC3E}">
        <p14:creationId xmlns:p14="http://schemas.microsoft.com/office/powerpoint/2010/main" val="875722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 err="1">
                <a:effectLst/>
              </a:rPr>
              <a:t>Адаптація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методів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управління</a:t>
            </a:r>
            <a:r>
              <a:rPr lang="ru-RU" sz="3200" b="1" dirty="0">
                <a:effectLst/>
              </a:rPr>
              <a:t> проектами </a:t>
            </a:r>
            <a:r>
              <a:rPr lang="ru-RU" sz="3200" b="1" dirty="0" err="1" smtClean="0">
                <a:effectLst/>
              </a:rPr>
              <a:t>під</a:t>
            </a:r>
            <a:r>
              <a:rPr lang="ru-RU" sz="3200" b="1" dirty="0" smtClean="0">
                <a:effectLst/>
              </a:rPr>
              <a:t> </a:t>
            </a:r>
            <a:r>
              <a:rPr lang="ru-RU" sz="3200" b="1" dirty="0" err="1" smtClean="0">
                <a:effectLst/>
              </a:rPr>
              <a:t>регіональні</a:t>
            </a:r>
            <a:r>
              <a:rPr lang="ru-RU" sz="3200" b="1" dirty="0" smtClean="0">
                <a:effectLst/>
              </a:rPr>
              <a:t> </a:t>
            </a:r>
            <a:r>
              <a:rPr lang="ru-RU" sz="3200" b="1" dirty="0" err="1">
                <a:effectLst/>
              </a:rPr>
              <a:t>особливості</a:t>
            </a:r>
            <a:endParaRPr lang="en-US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err="1" smtClean="0"/>
              <a:t>Облік</a:t>
            </a:r>
            <a:r>
              <a:rPr lang="ru-RU" dirty="0" smtClean="0"/>
              <a:t> </a:t>
            </a:r>
            <a:r>
              <a:rPr lang="ru-RU" dirty="0" err="1"/>
              <a:t>культурних</a:t>
            </a:r>
            <a:r>
              <a:rPr lang="ru-RU" dirty="0"/>
              <a:t> та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 smtClean="0"/>
              <a:t>факторів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/>
              <a:t>законодавству</a:t>
            </a:r>
            <a:r>
              <a:rPr lang="ru-RU" dirty="0"/>
              <a:t> та </a:t>
            </a:r>
            <a:r>
              <a:rPr lang="ru-RU" dirty="0" err="1" smtClean="0"/>
              <a:t>регуляціям</a:t>
            </a:r>
            <a:endParaRPr lang="ru-RU" dirty="0" smtClean="0"/>
          </a:p>
          <a:p>
            <a:endParaRPr lang="ru-RU" dirty="0" smtClean="0"/>
          </a:p>
          <a:p>
            <a:r>
              <a:rPr lang="uk-UA" dirty="0"/>
              <a:t>Адаптація методів управління </a:t>
            </a:r>
            <a:r>
              <a:rPr lang="uk-UA" dirty="0" smtClean="0"/>
              <a:t>ризиками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84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183</TotalTime>
  <Words>226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Courier New</vt:lpstr>
      <vt:lpstr>Palatino Linotype</vt:lpstr>
      <vt:lpstr>Исполнительная</vt:lpstr>
      <vt:lpstr>Презентация PowerPoint</vt:lpstr>
      <vt:lpstr>Проектне управління у Північній Америці</vt:lpstr>
      <vt:lpstr>Проектне управління у Європі</vt:lpstr>
      <vt:lpstr>Проектне управління в Азії</vt:lpstr>
      <vt:lpstr>Проектне управління в Африці та Латинській Америці</vt:lpstr>
      <vt:lpstr>Адаптація методів управління проектами під регіональні особливості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userznu</dc:creator>
  <cp:lastModifiedBy>Yana</cp:lastModifiedBy>
  <cp:revision>28</cp:revision>
  <dcterms:created xsi:type="dcterms:W3CDTF">2018-04-24T11:23:26Z</dcterms:created>
  <dcterms:modified xsi:type="dcterms:W3CDTF">2026-01-26T11:15:59Z</dcterms:modified>
</cp:coreProperties>
</file>