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FFCC"/>
    <a:srgbClr val="FFFF00"/>
    <a:srgbClr val="04C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 autoAdjust="0"/>
  </p:normalViewPr>
  <p:slideViewPr>
    <p:cSldViewPr>
      <p:cViewPr varScale="1">
        <p:scale>
          <a:sx n="87" d="100"/>
          <a:sy n="87" d="100"/>
        </p:scale>
        <p:origin x="1522" y="2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8763-EC2C-42FB-AB88-9558A5685B1A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D38-7D51-4AAD-8F99-3EE463C66B7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F98763-EC2C-42FB-AB88-9558A5685B1A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596D38-7D51-4AAD-8F99-3EE463C66B7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F98763-EC2C-42FB-AB88-9558A5685B1A}" type="slidenum">
              <a:rPr lang="ru-RU" smtClean="0"/>
              <a:t>‹№›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Autofit/>
          </a:bodyPr>
          <a:lstStyle/>
          <a:p>
            <a:r>
              <a:rPr lang="uk-UA" sz="4800" b="1" dirty="0">
                <a:ln w="31550" cmpd="sng">
                  <a:solidFill>
                    <a:srgbClr val="99FFCC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Цивільно-правові правочини </a:t>
            </a:r>
            <a:endParaRPr lang="ru-RU" sz="4800" b="1" dirty="0">
              <a:ln w="31550" cmpd="sng">
                <a:solidFill>
                  <a:srgbClr val="99FFCC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36496" y="4725144"/>
            <a:ext cx="107504" cy="1752600"/>
          </a:xfrm>
        </p:spPr>
        <p:txBody>
          <a:bodyPr>
            <a:normAutofit/>
          </a:bodyPr>
          <a:lstStyle/>
          <a:p>
            <a:pPr algn="l"/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22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7829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 у письмовій формі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30647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 У </a:t>
            </a:r>
            <a:r>
              <a:rPr lang="ru-RU" sz="2000" b="1" i="1" dirty="0" err="1">
                <a:solidFill>
                  <a:srgbClr val="000000"/>
                </a:solidFill>
                <a:latin typeface="Arial Narrow" pitchFamily="34" charset="0"/>
              </a:rPr>
              <a:t>письмовій</a:t>
            </a: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 Narrow" pitchFamily="34" charset="0"/>
              </a:rPr>
              <a:t>формі</a:t>
            </a: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 Narrow" pitchFamily="34" charset="0"/>
              </a:rPr>
              <a:t>належить</a:t>
            </a: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 Narrow" pitchFamily="34" charset="0"/>
              </a:rPr>
              <a:t>вчиняти</a:t>
            </a: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між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юридичними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особами;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між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юридичною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особою;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інші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щодо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письмова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форма.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письмовій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формі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підлягає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нотаріальному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посвідченню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лише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випадках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домовленістю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Іноді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піддягає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державній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реєстрації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Такий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чинним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 моменту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державної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реєстрації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8" y="4653136"/>
            <a:ext cx="2982029" cy="2236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51" y="4781534"/>
            <a:ext cx="2770634" cy="2076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41168"/>
            <a:ext cx="2431608" cy="18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2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Односторонній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Особа, яка вчинила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односторонній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право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відмовитися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нього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інше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такою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відмовою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порушено права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іншої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права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піддягають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захисту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Особи,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вчинили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дво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-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багатосторонній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мають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право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взаємною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згодою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також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випадках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передбачених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відмовитися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нього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навіть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і в тому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умови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повністю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ними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виконані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Відмова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вчиняється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такій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самій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формі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в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було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вчинено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Правові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наслідки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відмови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встановлюються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домовленістю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err="1">
                <a:latin typeface="Arial Narrow" pitchFamily="34" charset="0"/>
              </a:rPr>
              <a:t>Недійсним</a:t>
            </a:r>
            <a:r>
              <a:rPr lang="ru-RU" sz="2000" dirty="0">
                <a:latin typeface="Arial Narrow" pitchFamily="34" charset="0"/>
              </a:rPr>
              <a:t> є </a:t>
            </a:r>
            <a:r>
              <a:rPr lang="ru-RU" sz="2000" dirty="0" err="1">
                <a:latin typeface="Arial Narrow" pitchFamily="34" charset="0"/>
              </a:rPr>
              <a:t>правочин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якщо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його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недійсність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встановлена</a:t>
            </a:r>
            <a:r>
              <a:rPr lang="ru-RU" sz="2000" dirty="0">
                <a:latin typeface="Arial Narrow" pitchFamily="34" charset="0"/>
              </a:rPr>
              <a:t> законом (</a:t>
            </a:r>
            <a:r>
              <a:rPr lang="ru-RU" sz="2000" dirty="0" err="1">
                <a:latin typeface="Arial Narrow" pitchFamily="34" charset="0"/>
              </a:rPr>
              <a:t>нікчемний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правочин</a:t>
            </a:r>
            <a:r>
              <a:rPr lang="ru-RU" sz="2000" dirty="0">
                <a:latin typeface="Arial Narrow" pitchFamily="34" charset="0"/>
              </a:rPr>
              <a:t>). У </a:t>
            </a:r>
            <a:r>
              <a:rPr lang="ru-RU" sz="2000" dirty="0" err="1">
                <a:latin typeface="Arial Narrow" pitchFamily="34" charset="0"/>
              </a:rPr>
              <a:t>цьому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разі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визнання</a:t>
            </a:r>
            <a:r>
              <a:rPr lang="ru-RU" sz="2000" dirty="0">
                <a:latin typeface="Arial Narrow" pitchFamily="34" charset="0"/>
              </a:rPr>
              <a:t> такого </a:t>
            </a:r>
            <a:r>
              <a:rPr lang="ru-RU" sz="2000" dirty="0" err="1">
                <a:latin typeface="Arial Narrow" pitchFamily="34" charset="0"/>
              </a:rPr>
              <a:t>правочину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недійсним</a:t>
            </a:r>
            <a:r>
              <a:rPr lang="ru-RU" sz="2000" dirty="0">
                <a:latin typeface="Arial Narrow" pitchFamily="34" charset="0"/>
              </a:rPr>
              <a:t>, судом не </a:t>
            </a:r>
            <a:r>
              <a:rPr lang="ru-RU" sz="2000" dirty="0" err="1">
                <a:latin typeface="Arial Narrow" pitchFamily="34" charset="0"/>
              </a:rPr>
              <a:t>вимагається</a:t>
            </a:r>
            <a:r>
              <a:rPr lang="ru-RU" sz="2000" dirty="0"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63219"/>
      </p:ext>
    </p:extLst>
  </p:cSld>
  <p:clrMapOvr>
    <a:masterClrMapping/>
  </p:clrMapOvr>
  <p:transition spd="slow" advTm="4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854968"/>
          </a:xfrm>
        </p:spPr>
        <p:txBody>
          <a:bodyPr/>
          <a:lstStyle/>
          <a:p>
            <a:pPr algn="ctr"/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Недійсні правочини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680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Окремі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можуть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оспорюваними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недійсність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прямо законом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але одна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чи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третя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особа,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зацікавленою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заперечує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дійсність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підставах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створює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юридичних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наслідків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крім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тих,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пов'язані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недійсністю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кожна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зобов'язана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повернути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другій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стороні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натурі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все,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вона одержала 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виконання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цього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а в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неможливості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такого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повернення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зокрема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тоді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коли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одержане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полягає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користуванні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майном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виконаній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роботі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наданій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послузі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-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відшкодувати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вартість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того,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одержано,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цінами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існують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на момент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відшкодування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називається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двосторонньою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реституцією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ж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зв'язку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вчиненням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другій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стороні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третій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особі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завдано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збитків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моральної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шкоди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вони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підлягають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відшкодуванню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винною стороною.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Правові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наслідки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нікчемного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законом,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можуть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змінюватися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домовленістю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Вимога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застосування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наслідків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нікчемного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пред'явлена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будь-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зацікавленою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особою. Суд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застосувати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наслідки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нікчемного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власної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ініціативи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4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pPr algn="ctr"/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Недійсні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Недійсними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можуть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вчиняли: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неповнолітні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досягли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14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років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крім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дрібних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побутових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недієздатні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громадяни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неповнолітні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віком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14 до 18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років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уклали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без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згоди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батьків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піклувальника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обмежені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дієздатності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повнолітні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уклали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без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згоди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піклувальника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1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скоєний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малолітньою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особою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вчинено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малолітньою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особою за межами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цивільної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дієздатності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згодом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схвалений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батьками (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усиновлювачами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одним з них, з ким вона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проживає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опікуном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вважається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схваленим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дізнавшись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протягом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одного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місяця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не заявили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претензії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другій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стороні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відсутності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схвалення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нікчемним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вимогу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зацікавленої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 суд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такий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дійсним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буде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користь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малолітньої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малолітньою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особою вчинила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особа 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цивільною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дієздатністю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то вона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зобов'язана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повернути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другій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стороні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все те,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вона одержала за таким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малолітньої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Дієздатна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сторона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зобов'язана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також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відшкодувати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збитки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завдані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укладенням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момент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вона знала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могла знати про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вік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малолітньої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особи. 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18218"/>
            <a:ext cx="2771800" cy="1839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18502"/>
            <a:ext cx="3073524" cy="163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8969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скоєний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малолітньою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особою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Батьки (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усиновлювачі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опікун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малолітньої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зобов'язані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повернути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дієздатній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стороні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все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одержане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нею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натурі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а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неможливості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повернути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одержане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натурі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-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відшкодувати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вартість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цінами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існують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на момент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відшкодування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обома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сторонами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малолітні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особи, то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кожна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 них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зобов'язана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повернути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другій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стороні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все,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одержала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натурі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неможливості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повернення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майна,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відшкодування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вартості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провадиться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батьками (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усиновлювачами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опікуном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буде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вчиненню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втраті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майна, яке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було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предметом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сприяла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їхня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винна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поведінка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</a:t>
            </a: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7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000">
        <p14:flash/>
      </p:transition>
    </mc:Choice>
    <mc:Fallback xmlns="">
      <p:transition spd="slow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вчинила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фізична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вчинила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особа,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цивільна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дієздатність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обмежена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за межами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цивільної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дієздатності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без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згоди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піклувальника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згодом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схвалений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ним.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відсутності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такого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схвалення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позовом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піклувальника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судом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буде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суперечить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інтересам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самого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підопічного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членів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сім'ї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осіб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відповідно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до закону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зобов'язаний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утримувати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без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дозволу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органу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опіки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піклування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(ст. 71 ЦКУ), є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нікчемним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вимогу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зацікавленої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такий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судом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дійсним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буде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відповідає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інтересам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особи, над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опіку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піклування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14875"/>
            <a:ext cx="2857500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4780582"/>
            <a:ext cx="3114671" cy="17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6635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332656"/>
            <a:ext cx="8779793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Правочини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вчинені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дієздатною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особою яка не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усвідомлювала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своїх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дій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дієздатна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особа вчинила у момент, коли вона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усвідомлювала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значення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своїх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 (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) не могла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керувати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ними,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судом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позовом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цієї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особи, а в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смерті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-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позовом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інших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осіб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чиї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цивільні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права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інтереси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порушені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наступного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особи, яка вчинила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недієздатною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позов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пред'явити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опікун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Сторона, яка знала про стан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 у момент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зобов'язана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відшкодувати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моральну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шкоду,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завдану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зв'язку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вчиненням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такого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Опікун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схвалити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дрібний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побутовий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недієздатною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особою. 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вимогу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опікуна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недієздатною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особою,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судом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дійсним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буде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користь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недієздатної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40" y="5033797"/>
            <a:ext cx="3283565" cy="182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вчинені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юридичними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Щодо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юридичних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осіб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то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нею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без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відповідного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дозволу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ліцензії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),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можуть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судом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недійсними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юридична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особа ввела другу сторону в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оману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щодо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свого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права 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такого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вона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зобов'язана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відшкодувати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моральну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шкоду,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завдану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таким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правочином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вважається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укладеним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без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внутрішньої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волі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фізичної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особи в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застосування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насильства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погроз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злого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умислу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однієї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Інші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особливості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умов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укладання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здійснення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недійсними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врегульовані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ст. 229-236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ІДКу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91012"/>
            <a:ext cx="3456384" cy="253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296144"/>
          </a:xfrm>
        </p:spPr>
        <p:txBody>
          <a:bodyPr>
            <a:norm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uk-UA" sz="4800" b="1" dirty="0">
                <a:ln w="24500" cmpd="dbl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Правочин</a:t>
            </a:r>
            <a:endParaRPr lang="ru-RU" sz="4800" b="1" dirty="0">
              <a:ln w="24500" cmpd="dbl">
                <a:solidFill>
                  <a:srgbClr val="00B0F0"/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7488832" cy="523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1095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Поняття правочин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latin typeface="Arial Narrow" pitchFamily="34" charset="0"/>
              </a:rPr>
              <a:t>Поняття</a:t>
            </a:r>
            <a:r>
              <a:rPr lang="ru-RU" sz="2000" dirty="0">
                <a:latin typeface="Arial Narrow" pitchFamily="34" charset="0"/>
              </a:rPr>
              <a:t> </a:t>
            </a:r>
            <a:r>
              <a:rPr lang="ru-RU" sz="2000" dirty="0" err="1">
                <a:latin typeface="Arial Narrow" pitchFamily="34" charset="0"/>
              </a:rPr>
              <a:t>правочин</a:t>
            </a:r>
            <a:r>
              <a:rPr lang="ru-RU" sz="2000" dirty="0">
                <a:latin typeface="Arial Narrow" pitchFamily="34" charset="0"/>
              </a:rPr>
              <a:t> у </a:t>
            </a:r>
            <a:r>
              <a:rPr lang="ru-RU" sz="2000" dirty="0" err="1">
                <a:latin typeface="Arial Narrow" pitchFamily="34" charset="0"/>
              </a:rPr>
              <a:t>Цивільному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кодексі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України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тотожне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терміну</a:t>
            </a:r>
            <a:r>
              <a:rPr lang="ru-RU" sz="2000" dirty="0">
                <a:latin typeface="Arial Narrow" pitchFamily="34" charset="0"/>
              </a:rPr>
              <a:t> угода, </a:t>
            </a:r>
            <a:r>
              <a:rPr lang="ru-RU" sz="2000" dirty="0" err="1">
                <a:latin typeface="Arial Narrow" pitchFamily="34" charset="0"/>
              </a:rPr>
              <a:t>що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містився</a:t>
            </a:r>
            <a:r>
              <a:rPr lang="ru-RU" sz="2000" dirty="0">
                <a:latin typeface="Arial Narrow" pitchFamily="34" charset="0"/>
              </a:rPr>
              <a:t> у ЦК 1964 р. </a:t>
            </a:r>
            <a:r>
              <a:rPr lang="ru-RU" sz="2000" dirty="0" err="1">
                <a:latin typeface="Arial Narrow" pitchFamily="34" charset="0"/>
              </a:rPr>
              <a:t>Приклади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правочинів</a:t>
            </a:r>
            <a:r>
              <a:rPr lang="ru-RU" sz="2000" dirty="0">
                <a:latin typeface="Arial Narrow" pitchFamily="34" charset="0"/>
              </a:rPr>
              <a:t>: </a:t>
            </a:r>
            <a:r>
              <a:rPr lang="ru-RU" sz="2000" dirty="0" err="1">
                <a:latin typeface="Arial Narrow" pitchFamily="34" charset="0"/>
              </a:rPr>
              <a:t>заповіт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договір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купівлі</a:t>
            </a:r>
            <a:r>
              <a:rPr lang="ru-RU" sz="2000" dirty="0">
                <a:latin typeface="Arial Narrow" pitchFamily="34" charset="0"/>
              </a:rPr>
              <a:t>-продажу, </a:t>
            </a:r>
            <a:r>
              <a:rPr lang="ru-RU" sz="2000" dirty="0" err="1">
                <a:latin typeface="Arial Narrow" pitchFamily="34" charset="0"/>
              </a:rPr>
              <a:t>страхування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кредитний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договір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договір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позички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дарування</a:t>
            </a:r>
            <a:r>
              <a:rPr lang="ru-RU" sz="2000" dirty="0">
                <a:latin typeface="Arial Narrow" pitchFamily="34" charset="0"/>
              </a:rPr>
              <a:t> та </a:t>
            </a:r>
            <a:r>
              <a:rPr lang="ru-RU" sz="2000" dirty="0" err="1">
                <a:latin typeface="Arial Narrow" pitchFamily="34" charset="0"/>
              </a:rPr>
              <a:t>ін</a:t>
            </a:r>
            <a:r>
              <a:rPr lang="ru-RU" sz="2000" dirty="0"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Дво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-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чи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багатосторонні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правочини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мають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назву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"договори".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Віднесення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правочинів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до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договорів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пов'язано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з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тим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для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вчинення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останніх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необхідні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не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тільки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вольові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дії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сторін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, а й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погодженість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цих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дій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, яка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досягається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 Narrow" pitchFamily="34" charset="0"/>
              </a:rPr>
              <a:t>завдяки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Narrow" pitchFamily="34" charset="0"/>
              </a:rPr>
              <a:t> договору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Palatino Linotype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Palatino Linotype"/>
              </a:rPr>
              <a:t>Правочини</a:t>
            </a:r>
            <a:r>
              <a:rPr lang="ru-RU" sz="20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/>
              </a:rPr>
              <a:t>можуть</a:t>
            </a:r>
            <a:r>
              <a:rPr lang="ru-RU" sz="2000" dirty="0">
                <a:solidFill>
                  <a:srgbClr val="000000"/>
                </a:solidFill>
                <a:latin typeface="Palatino Linotype"/>
              </a:rPr>
              <a:t> бути:</a:t>
            </a:r>
          </a:p>
          <a:p>
            <a:pPr marL="176213" indent="-161925" algn="just"/>
            <a:r>
              <a:rPr lang="ru-RU" sz="2000" dirty="0" err="1">
                <a:solidFill>
                  <a:srgbClr val="000000"/>
                </a:solidFill>
                <a:latin typeface="Palatino Linotype"/>
              </a:rPr>
              <a:t>односторонніми</a:t>
            </a:r>
            <a:r>
              <a:rPr lang="ru-RU" sz="2000" dirty="0">
                <a:solidFill>
                  <a:srgbClr val="000000"/>
                </a:solidFill>
                <a:latin typeface="Palatino Linotype"/>
              </a:rPr>
              <a:t>;</a:t>
            </a:r>
          </a:p>
          <a:p>
            <a:pPr marL="176213" indent="-161925" algn="just"/>
            <a:r>
              <a:rPr lang="ru-RU" sz="2000" dirty="0" err="1">
                <a:solidFill>
                  <a:srgbClr val="000000"/>
                </a:solidFill>
                <a:latin typeface="Palatino Linotype"/>
              </a:rPr>
              <a:t>двосторонніми</a:t>
            </a:r>
            <a:r>
              <a:rPr lang="ru-RU" sz="2000" dirty="0">
                <a:solidFill>
                  <a:srgbClr val="000000"/>
                </a:solidFill>
                <a:latin typeface="Palatino Linotype"/>
              </a:rPr>
              <a:t>;</a:t>
            </a:r>
          </a:p>
          <a:p>
            <a:pPr marL="176213" indent="-161925" algn="just"/>
            <a:r>
              <a:rPr lang="ru-RU" sz="2000" dirty="0" err="1">
                <a:solidFill>
                  <a:srgbClr val="000000"/>
                </a:solidFill>
                <a:latin typeface="Palatino Linotype"/>
              </a:rPr>
              <a:t>багатосторонніми</a:t>
            </a:r>
            <a:r>
              <a:rPr lang="ru-RU" sz="2000" dirty="0">
                <a:solidFill>
                  <a:srgbClr val="000000"/>
                </a:solidFill>
                <a:latin typeface="Palatino Linotype"/>
              </a:rPr>
              <a:t> (договори).</a:t>
            </a:r>
          </a:p>
          <a:p>
            <a:pPr marL="0" indent="0">
              <a:buNone/>
            </a:pP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Види правочинів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37547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Односторонній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- є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однієї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сторони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яка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представлена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однією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кількома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особами.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Односторонній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створювати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обов'язки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лише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для особи, яка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вчинила, 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також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інших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осіб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випадках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домовленістю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особами.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Двосторонній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чи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багатосторонній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погодженою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двох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більше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називаються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договорами.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4711611" cy="52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06828"/>
      </p:ext>
    </p:extLst>
  </p:cSld>
  <p:clrMapOvr>
    <a:masterClrMapping/>
  </p:clrMapOvr>
  <p:transition spd="slow" advTm="4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854968"/>
          </a:xfrm>
        </p:spPr>
        <p:txBody>
          <a:bodyPr/>
          <a:lstStyle/>
          <a:p>
            <a:pPr algn="ctr"/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Чинний правочин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764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i="1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 є </a:t>
            </a:r>
            <a:r>
              <a:rPr lang="ru-RU" sz="2000" b="1" i="1" dirty="0" err="1">
                <a:solidFill>
                  <a:srgbClr val="000000"/>
                </a:solidFill>
                <a:latin typeface="Arial Narrow" pitchFamily="34" charset="0"/>
              </a:rPr>
              <a:t>чинним</a:t>
            </a: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 при </a:t>
            </a:r>
            <a:r>
              <a:rPr lang="ru-RU" sz="2000" b="1" i="1" dirty="0" err="1">
                <a:solidFill>
                  <a:srgbClr val="000000"/>
                </a:solidFill>
                <a:latin typeface="Arial Narrow" pitchFamily="34" charset="0"/>
              </a:rPr>
              <a:t>додержанні</a:t>
            </a: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Arial Narrow" pitchFamily="34" charset="0"/>
              </a:rPr>
              <a:t>наступних</a:t>
            </a: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 умов (</a:t>
            </a:r>
            <a:r>
              <a:rPr lang="ru-RU" sz="2000" b="1" i="1" dirty="0" err="1">
                <a:solidFill>
                  <a:srgbClr val="000000"/>
                </a:solidFill>
                <a:latin typeface="Arial Narrow" pitchFamily="34" charset="0"/>
              </a:rPr>
              <a:t>вимог</a:t>
            </a:r>
            <a:r>
              <a:rPr lang="ru-RU" sz="2000" b="1" i="1" dirty="0">
                <a:solidFill>
                  <a:srgbClr val="000000"/>
                </a:solidFill>
                <a:latin typeface="Arial Narrow" pitchFamily="34" charset="0"/>
              </a:rPr>
              <a:t>):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зміст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суперечити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Цивільному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Кодексу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іншим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актам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цивільного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законодавства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також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моральним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засадам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суспільства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особа, яка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вчиняє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повинна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необхідний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обсяг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цивільної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дієздатності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волевиявлення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учасника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вільним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відповідати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внутрішній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волі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вчинятися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формі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 (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усній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письмовій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нотаріально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посвідченій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тощо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має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спрямований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реальне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настання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правових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наслідків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обумовлені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ним;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вчиняється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батьками (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усиновлювачами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),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суперечити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правам та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інтересам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їхніх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малолітніх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неповнолітніх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чи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непрацездатних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дітей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06597"/>
      </p:ext>
    </p:extLst>
  </p:cSld>
  <p:clrMapOvr>
    <a:masterClrMapping/>
  </p:clrMapOvr>
  <p:transition spd="slow" advTm="4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Усний правочин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правомірним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недійсність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прямо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визнаний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судом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недійсним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вчинятися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усно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письмовій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формі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Сторони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мають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право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обирати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форму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інше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встановлено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законом.</a:t>
            </a:r>
          </a:p>
          <a:p>
            <a:pPr marL="0" indent="0" algn="just">
              <a:buNone/>
            </a:pPr>
            <a:r>
              <a:rPr lang="ru-RU" sz="2000" dirty="0" err="1">
                <a:latin typeface="Arial Narrow" pitchFamily="34" charset="0"/>
              </a:rPr>
              <a:t>Усно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можуть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вчинятися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правочини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які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повністю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виконуються</a:t>
            </a:r>
            <a:r>
              <a:rPr lang="ru-RU" sz="2000" dirty="0">
                <a:latin typeface="Arial Narrow" pitchFamily="34" charset="0"/>
              </a:rPr>
              <a:t> сторонами у момент </a:t>
            </a:r>
            <a:r>
              <a:rPr lang="ru-RU" sz="2000" dirty="0" err="1">
                <a:latin typeface="Arial Narrow" pitchFamily="34" charset="0"/>
              </a:rPr>
              <a:t>їх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вчинення</a:t>
            </a:r>
            <a:r>
              <a:rPr lang="ru-RU" sz="2000" dirty="0">
                <a:latin typeface="Arial Narrow" pitchFamily="34" charset="0"/>
              </a:rPr>
              <a:t>, за </a:t>
            </a:r>
            <a:r>
              <a:rPr lang="ru-RU" sz="2000" dirty="0" err="1">
                <a:latin typeface="Arial Narrow" pitchFamily="34" charset="0"/>
              </a:rPr>
              <a:t>винятком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пра-вочинів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які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піддягають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нотаріальному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посвідченню</a:t>
            </a:r>
            <a:r>
              <a:rPr lang="ru-RU" sz="2000" dirty="0">
                <a:latin typeface="Arial Narrow" pitchFamily="34" charset="0"/>
              </a:rPr>
              <a:t> та (</a:t>
            </a:r>
            <a:r>
              <a:rPr lang="ru-RU" sz="2000" dirty="0" err="1">
                <a:latin typeface="Arial Narrow" pitchFamily="34" charset="0"/>
              </a:rPr>
              <a:t>або</a:t>
            </a:r>
            <a:r>
              <a:rPr lang="ru-RU" sz="2000" dirty="0">
                <a:latin typeface="Arial Narrow" pitchFamily="34" charset="0"/>
              </a:rPr>
              <a:t>) </a:t>
            </a:r>
            <a:r>
              <a:rPr lang="ru-RU" sz="2000" dirty="0" err="1">
                <a:latin typeface="Arial Narrow" pitchFamily="34" charset="0"/>
              </a:rPr>
              <a:t>державній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реєстрації</a:t>
            </a:r>
            <a:r>
              <a:rPr lang="ru-RU" sz="2000" dirty="0">
                <a:latin typeface="Arial Narrow" pitchFamily="34" charset="0"/>
              </a:rPr>
              <a:t>, а </a:t>
            </a:r>
            <a:r>
              <a:rPr lang="ru-RU" sz="2000" dirty="0" err="1">
                <a:latin typeface="Arial Narrow" pitchFamily="34" charset="0"/>
              </a:rPr>
              <a:t>також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правочинів</a:t>
            </a:r>
            <a:r>
              <a:rPr lang="ru-RU" sz="2000" dirty="0">
                <a:latin typeface="Arial Narrow" pitchFamily="34" charset="0"/>
              </a:rPr>
              <a:t>, для </a:t>
            </a:r>
            <a:r>
              <a:rPr lang="ru-RU" sz="2000" dirty="0" err="1">
                <a:latin typeface="Arial Narrow" pitchFamily="34" charset="0"/>
              </a:rPr>
              <a:t>яких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недодержання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письмової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форми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має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наслідком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їх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недійсність</a:t>
            </a:r>
            <a:r>
              <a:rPr lang="ru-RU" sz="2000" dirty="0"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Arial Narrow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3" y="4221088"/>
            <a:ext cx="3194373" cy="2636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50316"/>
            <a:ext cx="4283968" cy="28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 у письмовій формі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36004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Правочин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вважається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вчинений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письмовій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формі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:</a:t>
            </a:r>
          </a:p>
          <a:p>
            <a:pPr marL="265113" indent="-265113" algn="just">
              <a:buFont typeface="Wingdings" pitchFamily="2" charset="2"/>
              <a:buChar char="§"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зміст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зафіксований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 одному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кількох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документах (листах,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телеграмах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фактограмах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тощо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),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якими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обмінялися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сторони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;</a:t>
            </a:r>
          </a:p>
          <a:p>
            <a:pPr marL="265113" indent="-265113" algn="just">
              <a:buFont typeface="Wingdings" pitchFamily="2" charset="2"/>
              <a:buChar char="§"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воля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сторін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виражена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допомогою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телетайпного,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електронного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іншого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технічного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засобу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зв'язку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;</a:t>
            </a:r>
          </a:p>
          <a:p>
            <a:pPr marL="265113" indent="-265113" algn="just">
              <a:buFont typeface="Wingdings" pitchFamily="2" charset="2"/>
              <a:buChar char="§"/>
            </a:pP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підписаний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</a:rPr>
              <a:t> стороною (сторонами).</a:t>
            </a: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1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Правочин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вчиняє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юридична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latin typeface="Arial Narrow" pitchFamily="34" charset="0"/>
              </a:rPr>
              <a:t>Правочин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який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вчиняє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юридична</a:t>
            </a:r>
            <a:r>
              <a:rPr lang="ru-RU" sz="2000" dirty="0">
                <a:latin typeface="Arial Narrow" pitchFamily="34" charset="0"/>
              </a:rPr>
              <a:t> особа, </a:t>
            </a:r>
            <a:r>
              <a:rPr lang="ru-RU" sz="2000" dirty="0" err="1">
                <a:latin typeface="Arial Narrow" pitchFamily="34" charset="0"/>
              </a:rPr>
              <a:t>підписується</a:t>
            </a:r>
            <a:r>
              <a:rPr lang="ru-RU" sz="2000" dirty="0">
                <a:latin typeface="Arial Narrow" pitchFamily="34" charset="0"/>
              </a:rPr>
              <a:t> особами, </a:t>
            </a:r>
            <a:r>
              <a:rPr lang="ru-RU" sz="2000" dirty="0" err="1">
                <a:latin typeface="Arial Narrow" pitchFamily="34" charset="0"/>
              </a:rPr>
              <a:t>уповноваженими</a:t>
            </a:r>
            <a:r>
              <a:rPr lang="ru-RU" sz="2000" dirty="0">
                <a:latin typeface="Arial Narrow" pitchFamily="34" charset="0"/>
              </a:rPr>
              <a:t> на </a:t>
            </a:r>
            <a:r>
              <a:rPr lang="ru-RU" sz="2000" dirty="0" err="1">
                <a:latin typeface="Arial Narrow" pitchFamily="34" charset="0"/>
              </a:rPr>
              <a:t>це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її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установчими</a:t>
            </a:r>
            <a:r>
              <a:rPr lang="ru-RU" sz="2000" dirty="0">
                <a:latin typeface="Arial Narrow" pitchFamily="34" charset="0"/>
              </a:rPr>
              <a:t> документами, </a:t>
            </a:r>
            <a:r>
              <a:rPr lang="ru-RU" sz="2000" dirty="0" err="1">
                <a:latin typeface="Arial Narrow" pitchFamily="34" charset="0"/>
              </a:rPr>
              <a:t>довіреністю</a:t>
            </a:r>
            <a:r>
              <a:rPr lang="ru-RU" sz="2000" dirty="0">
                <a:latin typeface="Arial Narrow" pitchFamily="34" charset="0"/>
              </a:rPr>
              <a:t>, законом </a:t>
            </a:r>
            <a:r>
              <a:rPr lang="ru-RU" sz="2000" dirty="0" err="1">
                <a:latin typeface="Arial Narrow" pitchFamily="34" charset="0"/>
              </a:rPr>
              <a:t>або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іншими</a:t>
            </a:r>
            <a:r>
              <a:rPr lang="ru-RU" sz="2000" dirty="0">
                <a:latin typeface="Arial Narrow" pitchFamily="34" charset="0"/>
              </a:rPr>
              <a:t> актами </a:t>
            </a:r>
            <a:r>
              <a:rPr lang="ru-RU" sz="2000" dirty="0" err="1">
                <a:latin typeface="Arial Narrow" pitchFamily="34" charset="0"/>
              </a:rPr>
              <a:t>цивільного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законодавства</a:t>
            </a:r>
            <a:r>
              <a:rPr lang="ru-RU" sz="2000" dirty="0">
                <a:latin typeface="Arial Narrow" pitchFamily="34" charset="0"/>
              </a:rPr>
              <a:t>, та </a:t>
            </a:r>
            <a:r>
              <a:rPr lang="ru-RU" sz="2000" dirty="0" err="1">
                <a:latin typeface="Arial Narrow" pitchFamily="34" charset="0"/>
              </a:rPr>
              <a:t>скріплюється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печаткою</a:t>
            </a:r>
            <a:r>
              <a:rPr lang="ru-RU" sz="2000" dirty="0">
                <a:latin typeface="Arial Narrow" pitchFamily="34" charset="0"/>
              </a:rPr>
              <a:t>. </a:t>
            </a:r>
            <a:r>
              <a:rPr lang="ru-RU" sz="2000" dirty="0" err="1">
                <a:latin typeface="Arial Narrow" pitchFamily="34" charset="0"/>
              </a:rPr>
              <a:t>Використання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факсимільного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відтворення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підпису</a:t>
            </a:r>
            <a:r>
              <a:rPr lang="ru-RU" sz="2000" dirty="0">
                <a:latin typeface="Arial Narrow" pitchFamily="34" charset="0"/>
              </a:rPr>
              <a:t> за </a:t>
            </a:r>
            <a:r>
              <a:rPr lang="ru-RU" sz="2000" dirty="0" err="1">
                <a:latin typeface="Arial Narrow" pitchFamily="34" charset="0"/>
              </a:rPr>
              <a:t>допомогою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засобів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механічного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або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іншого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копіювання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електронно</a:t>
            </a:r>
            <a:r>
              <a:rPr lang="ru-RU" sz="2000" dirty="0">
                <a:latin typeface="Arial Narrow" pitchFamily="34" charset="0"/>
              </a:rPr>
              <a:t>-числового </a:t>
            </a:r>
            <a:r>
              <a:rPr lang="ru-RU" sz="2000" dirty="0" err="1">
                <a:latin typeface="Arial Narrow" pitchFamily="34" charset="0"/>
              </a:rPr>
              <a:t>підпису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або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іншого</a:t>
            </a:r>
            <a:r>
              <a:rPr lang="ru-RU" sz="2000" dirty="0">
                <a:latin typeface="Arial Narrow" pitchFamily="34" charset="0"/>
              </a:rPr>
              <a:t> аналога </a:t>
            </a:r>
            <a:r>
              <a:rPr lang="ru-RU" sz="2000" dirty="0" err="1">
                <a:latin typeface="Arial Narrow" pitchFamily="34" charset="0"/>
              </a:rPr>
              <a:t>власноручного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підпису</a:t>
            </a:r>
            <a:r>
              <a:rPr lang="ru-RU" sz="2000" dirty="0">
                <a:latin typeface="Arial Narrow" pitchFamily="34" charset="0"/>
              </a:rPr>
              <a:t> при </a:t>
            </a:r>
            <a:r>
              <a:rPr lang="ru-RU" sz="2000" dirty="0" err="1">
                <a:latin typeface="Arial Narrow" pitchFamily="34" charset="0"/>
              </a:rPr>
              <a:t>вчиненні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правочинів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допускається</a:t>
            </a:r>
            <a:r>
              <a:rPr lang="ru-RU" sz="2000" dirty="0">
                <a:latin typeface="Arial Narrow" pitchFamily="34" charset="0"/>
              </a:rPr>
              <a:t> у </a:t>
            </a:r>
            <a:r>
              <a:rPr lang="ru-RU" sz="2000" dirty="0" err="1">
                <a:latin typeface="Arial Narrow" pitchFamily="34" charset="0"/>
              </a:rPr>
              <a:t>випадках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встановлених</a:t>
            </a:r>
            <a:r>
              <a:rPr lang="ru-RU" sz="2000" dirty="0">
                <a:latin typeface="Arial Narrow" pitchFamily="34" charset="0"/>
              </a:rPr>
              <a:t> законом, </a:t>
            </a:r>
            <a:r>
              <a:rPr lang="ru-RU" sz="2000" dirty="0" err="1">
                <a:latin typeface="Arial Narrow" pitchFamily="34" charset="0"/>
              </a:rPr>
              <a:t>іншими</a:t>
            </a:r>
            <a:r>
              <a:rPr lang="ru-RU" sz="2000" dirty="0">
                <a:latin typeface="Arial Narrow" pitchFamily="34" charset="0"/>
              </a:rPr>
              <a:t> актами </a:t>
            </a:r>
            <a:r>
              <a:rPr lang="ru-RU" sz="2000" dirty="0" err="1">
                <a:latin typeface="Arial Narrow" pitchFamily="34" charset="0"/>
              </a:rPr>
              <a:t>цивільного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законодавства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або</a:t>
            </a:r>
            <a:r>
              <a:rPr lang="ru-RU" sz="2000" dirty="0">
                <a:latin typeface="Arial Narrow" pitchFamily="34" charset="0"/>
              </a:rPr>
              <a:t> за </a:t>
            </a:r>
            <a:r>
              <a:rPr lang="ru-RU" sz="2000" dirty="0" err="1">
                <a:latin typeface="Arial Narrow" pitchFamily="34" charset="0"/>
              </a:rPr>
              <a:t>письмовою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згодою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сторін</a:t>
            </a:r>
            <a:r>
              <a:rPr lang="ru-RU" sz="2000" dirty="0">
                <a:latin typeface="Arial Narrow" pitchFamily="34" charset="0"/>
              </a:rPr>
              <a:t>, у </a:t>
            </a:r>
            <a:r>
              <a:rPr lang="ru-RU" sz="2000" dirty="0" err="1">
                <a:latin typeface="Arial Narrow" pitchFamily="34" charset="0"/>
              </a:rPr>
              <a:t>якій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мають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міститися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зразки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відповідного</a:t>
            </a:r>
            <a:r>
              <a:rPr lang="ru-RU" sz="2000" dirty="0">
                <a:latin typeface="Arial Narrow" pitchFamily="34" charset="0"/>
              </a:rPr>
              <a:t> аналога </a:t>
            </a:r>
            <a:r>
              <a:rPr lang="ru-RU" sz="2000" dirty="0" err="1">
                <a:latin typeface="Arial Narrow" pitchFamily="34" charset="0"/>
              </a:rPr>
              <a:t>їхніх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власноручних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підписів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65726"/>
            <a:ext cx="2447516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669117"/>
            <a:ext cx="3241116" cy="20443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75" y="4065726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08942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44562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latin typeface="Arial Narrow" pitchFamily="34" charset="0"/>
              </a:rPr>
              <a:t>Якщо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фізична</a:t>
            </a:r>
            <a:r>
              <a:rPr lang="ru-RU" sz="2000" dirty="0">
                <a:latin typeface="Arial Narrow" pitchFamily="34" charset="0"/>
              </a:rPr>
              <a:t> особа у </a:t>
            </a:r>
            <a:r>
              <a:rPr lang="ru-RU" sz="2000" dirty="0" err="1">
                <a:latin typeface="Arial Narrow" pitchFamily="34" charset="0"/>
              </a:rPr>
              <a:t>зв'язку</a:t>
            </a:r>
            <a:r>
              <a:rPr lang="ru-RU" sz="2000" dirty="0">
                <a:latin typeface="Arial Narrow" pitchFamily="34" charset="0"/>
              </a:rPr>
              <a:t> з хворобою </a:t>
            </a:r>
            <a:r>
              <a:rPr lang="ru-RU" sz="2000" dirty="0" err="1">
                <a:latin typeface="Arial Narrow" pitchFamily="34" charset="0"/>
              </a:rPr>
              <a:t>або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фізичною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вадою</a:t>
            </a:r>
            <a:r>
              <a:rPr lang="ru-RU" sz="2000" dirty="0">
                <a:latin typeface="Arial Narrow" pitchFamily="34" charset="0"/>
              </a:rPr>
              <a:t> не </a:t>
            </a:r>
            <a:r>
              <a:rPr lang="ru-RU" sz="2000" dirty="0" err="1">
                <a:latin typeface="Arial Narrow" pitchFamily="34" charset="0"/>
              </a:rPr>
              <a:t>може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підписатися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власноручно</a:t>
            </a:r>
            <a:r>
              <a:rPr lang="ru-RU" sz="2000" dirty="0">
                <a:latin typeface="Arial Narrow" pitchFamily="34" charset="0"/>
              </a:rPr>
              <a:t>, за </a:t>
            </a:r>
            <a:r>
              <a:rPr lang="ru-RU" sz="2000" dirty="0" err="1">
                <a:latin typeface="Arial Narrow" pitchFamily="34" charset="0"/>
              </a:rPr>
              <a:t>її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дорученням</a:t>
            </a:r>
            <a:r>
              <a:rPr lang="ru-RU" sz="2000" dirty="0">
                <a:latin typeface="Arial Narrow" pitchFamily="34" charset="0"/>
              </a:rPr>
              <a:t> текст </a:t>
            </a:r>
            <a:r>
              <a:rPr lang="ru-RU" sz="2000" dirty="0" err="1">
                <a:latin typeface="Arial Narrow" pitchFamily="34" charset="0"/>
              </a:rPr>
              <a:t>правочину</a:t>
            </a:r>
            <a:r>
              <a:rPr lang="ru-RU" sz="2000" dirty="0">
                <a:latin typeface="Arial Narrow" pitchFamily="34" charset="0"/>
              </a:rPr>
              <a:t> у </a:t>
            </a:r>
            <a:r>
              <a:rPr lang="ru-RU" sz="2000" dirty="0" err="1">
                <a:latin typeface="Arial Narrow" pitchFamily="34" charset="0"/>
              </a:rPr>
              <a:t>її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присутності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підписує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інша</a:t>
            </a:r>
            <a:r>
              <a:rPr lang="ru-RU" sz="2000" dirty="0">
                <a:latin typeface="Arial Narrow" pitchFamily="34" charset="0"/>
              </a:rPr>
              <a:t> особа. </a:t>
            </a:r>
            <a:r>
              <a:rPr lang="ru-RU" sz="2000" dirty="0" err="1">
                <a:latin typeface="Arial Narrow" pitchFamily="34" charset="0"/>
              </a:rPr>
              <a:t>Підпис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іншої</a:t>
            </a:r>
            <a:r>
              <a:rPr lang="ru-RU" sz="2000" dirty="0">
                <a:latin typeface="Arial Narrow" pitchFamily="34" charset="0"/>
              </a:rPr>
              <a:t> особи на </a:t>
            </a:r>
            <a:r>
              <a:rPr lang="ru-RU" sz="2000" dirty="0" err="1">
                <a:latin typeface="Arial Narrow" pitchFamily="34" charset="0"/>
              </a:rPr>
              <a:t>тексті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правочину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що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посвідчується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нотаріально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засвідчується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нотаріусом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або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посадовою</a:t>
            </a:r>
            <a:r>
              <a:rPr lang="ru-RU" sz="2000" dirty="0">
                <a:latin typeface="Arial Narrow" pitchFamily="34" charset="0"/>
              </a:rPr>
              <a:t> особою, яка </a:t>
            </a:r>
            <a:r>
              <a:rPr lang="ru-RU" sz="2000" dirty="0" err="1">
                <a:latin typeface="Arial Narrow" pitchFamily="34" charset="0"/>
              </a:rPr>
              <a:t>має</a:t>
            </a:r>
            <a:r>
              <a:rPr lang="ru-RU" sz="2000" dirty="0">
                <a:latin typeface="Arial Narrow" pitchFamily="34" charset="0"/>
              </a:rPr>
              <a:t> право на </a:t>
            </a:r>
            <a:r>
              <a:rPr lang="ru-RU" sz="2000" dirty="0" err="1">
                <a:latin typeface="Arial Narrow" pitchFamily="34" charset="0"/>
              </a:rPr>
              <a:t>вчинення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такої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нотаріальної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дії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із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зазначенням</a:t>
            </a:r>
            <a:r>
              <a:rPr lang="ru-RU" sz="2000" dirty="0">
                <a:latin typeface="Arial Narrow" pitchFamily="34" charset="0"/>
              </a:rPr>
              <a:t> причин, з </a:t>
            </a:r>
            <a:r>
              <a:rPr lang="ru-RU" sz="2000" dirty="0" err="1">
                <a:latin typeface="Arial Narrow" pitchFamily="34" charset="0"/>
              </a:rPr>
              <a:t>яких</a:t>
            </a:r>
            <a:r>
              <a:rPr lang="ru-RU" sz="2000" dirty="0">
                <a:latin typeface="Arial Narrow" pitchFamily="34" charset="0"/>
              </a:rPr>
              <a:t> текст </a:t>
            </a:r>
            <a:r>
              <a:rPr lang="ru-RU" sz="2000" dirty="0" err="1">
                <a:latin typeface="Arial Narrow" pitchFamily="34" charset="0"/>
              </a:rPr>
              <a:t>правочину</a:t>
            </a:r>
            <a:r>
              <a:rPr lang="ru-RU" sz="2000" dirty="0">
                <a:latin typeface="Arial Narrow" pitchFamily="34" charset="0"/>
              </a:rPr>
              <a:t> не </a:t>
            </a:r>
            <a:r>
              <a:rPr lang="ru-RU" sz="2000" dirty="0" err="1">
                <a:latin typeface="Arial Narrow" pitchFamily="34" charset="0"/>
              </a:rPr>
              <a:t>може</a:t>
            </a:r>
            <a:r>
              <a:rPr lang="ru-RU" sz="2000" dirty="0">
                <a:latin typeface="Arial Narrow" pitchFamily="34" charset="0"/>
              </a:rPr>
              <a:t> бути </a:t>
            </a:r>
            <a:r>
              <a:rPr lang="ru-RU" sz="2000" dirty="0" err="1">
                <a:latin typeface="Arial Narrow" pitchFamily="34" charset="0"/>
              </a:rPr>
              <a:t>підписаний</a:t>
            </a:r>
            <a:r>
              <a:rPr lang="ru-RU" sz="2000" dirty="0">
                <a:latin typeface="Arial Narrow" pitchFamily="34" charset="0"/>
              </a:rPr>
              <a:t> особою, яка </a:t>
            </a:r>
            <a:r>
              <a:rPr lang="ru-RU" sz="2000" dirty="0" err="1">
                <a:latin typeface="Arial Narrow" pitchFamily="34" charset="0"/>
              </a:rPr>
              <a:t>його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вчиняє</a:t>
            </a:r>
            <a:r>
              <a:rPr lang="ru-RU" sz="2000" dirty="0">
                <a:latin typeface="Arial Narrow" pitchFamily="34" charset="0"/>
              </a:rPr>
              <a:t>. </a:t>
            </a:r>
            <a:r>
              <a:rPr lang="ru-RU" sz="2000" dirty="0" err="1">
                <a:latin typeface="Arial Narrow" pitchFamily="34" charset="0"/>
              </a:rPr>
              <a:t>Підпис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іншої</a:t>
            </a:r>
            <a:r>
              <a:rPr lang="ru-RU" sz="2000" dirty="0">
                <a:latin typeface="Arial Narrow" pitchFamily="34" charset="0"/>
              </a:rPr>
              <a:t> особи на </a:t>
            </a:r>
            <a:r>
              <a:rPr lang="ru-RU" sz="2000" dirty="0" err="1">
                <a:latin typeface="Arial Narrow" pitchFamily="34" charset="0"/>
              </a:rPr>
              <a:t>тексті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правочину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щодо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якого</a:t>
            </a:r>
            <a:r>
              <a:rPr lang="ru-RU" sz="2000" dirty="0">
                <a:latin typeface="Arial Narrow" pitchFamily="34" charset="0"/>
              </a:rPr>
              <a:t> не </a:t>
            </a:r>
            <a:r>
              <a:rPr lang="ru-RU" sz="2000" dirty="0" err="1">
                <a:latin typeface="Arial Narrow" pitchFamily="34" charset="0"/>
              </a:rPr>
              <a:t>вимагається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нотаріального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посвідчення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може</a:t>
            </a:r>
            <a:r>
              <a:rPr lang="ru-RU" sz="2000" dirty="0">
                <a:latin typeface="Arial Narrow" pitchFamily="34" charset="0"/>
              </a:rPr>
              <a:t> бути </a:t>
            </a:r>
            <a:r>
              <a:rPr lang="ru-RU" sz="2000" dirty="0" err="1">
                <a:latin typeface="Arial Narrow" pitchFamily="34" charset="0"/>
              </a:rPr>
              <a:t>засвідчений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відповідною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посадовою</a:t>
            </a:r>
            <a:r>
              <a:rPr lang="ru-RU" sz="2000" dirty="0">
                <a:latin typeface="Arial Narrow" pitchFamily="34" charset="0"/>
              </a:rPr>
              <a:t> особою за </a:t>
            </a:r>
            <a:r>
              <a:rPr lang="ru-RU" sz="2000" dirty="0" err="1">
                <a:latin typeface="Arial Narrow" pitchFamily="34" charset="0"/>
              </a:rPr>
              <a:t>місцем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роботи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навчання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проживання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або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лікування</a:t>
            </a:r>
            <a:r>
              <a:rPr lang="ru-RU" sz="2000" dirty="0">
                <a:latin typeface="Arial Narrow" pitchFamily="34" charset="0"/>
              </a:rPr>
              <a:t> особи, яка </a:t>
            </a:r>
            <a:r>
              <a:rPr lang="ru-RU" sz="2000" dirty="0" err="1">
                <a:latin typeface="Arial Narrow" pitchFamily="34" charset="0"/>
              </a:rPr>
              <a:t>його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вчиняє</a:t>
            </a:r>
            <a:r>
              <a:rPr lang="ru-RU" sz="2000" dirty="0">
                <a:latin typeface="Arial Narrow" pitchFamily="34" charset="0"/>
              </a:rPr>
              <a:t>. У </a:t>
            </a:r>
            <a:r>
              <a:rPr lang="ru-RU" sz="2000" dirty="0" err="1">
                <a:latin typeface="Arial Narrow" pitchFamily="34" charset="0"/>
              </a:rPr>
              <a:t>разі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недодержання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вимоги</a:t>
            </a:r>
            <a:r>
              <a:rPr lang="ru-RU" sz="2000" dirty="0">
                <a:latin typeface="Arial Narrow" pitchFamily="34" charset="0"/>
              </a:rPr>
              <a:t> закону про </a:t>
            </a:r>
            <a:r>
              <a:rPr lang="ru-RU" sz="2000" dirty="0" err="1">
                <a:latin typeface="Arial Narrow" pitchFamily="34" charset="0"/>
              </a:rPr>
              <a:t>нотаріальне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посвідчення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одностороннього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правочину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такий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правочин</a:t>
            </a:r>
            <a:r>
              <a:rPr lang="ru-RU" sz="2000" dirty="0">
                <a:latin typeface="Arial Narrow" pitchFamily="34" charset="0"/>
              </a:rPr>
              <a:t> є </a:t>
            </a:r>
            <a:r>
              <a:rPr lang="ru-RU" sz="2000" dirty="0" err="1">
                <a:latin typeface="Arial Narrow" pitchFamily="34" charset="0"/>
              </a:rPr>
              <a:t>нікчемним</a:t>
            </a:r>
            <a:r>
              <a:rPr lang="ru-RU" sz="2000" dirty="0">
                <a:latin typeface="Arial Narrow" pitchFamily="34" charset="0"/>
              </a:rPr>
              <a:t>. Суд </a:t>
            </a:r>
            <a:r>
              <a:rPr lang="ru-RU" sz="2000" dirty="0" err="1">
                <a:latin typeface="Arial Narrow" pitchFamily="34" charset="0"/>
              </a:rPr>
              <a:t>може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визнати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такий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правочин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дійсним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якщо</a:t>
            </a:r>
            <a:r>
              <a:rPr lang="ru-RU" sz="2000" dirty="0">
                <a:latin typeface="Arial Narrow" pitchFamily="34" charset="0"/>
              </a:rPr>
              <a:t> буде </a:t>
            </a:r>
            <a:r>
              <a:rPr lang="ru-RU" sz="2000" dirty="0" err="1">
                <a:latin typeface="Arial Narrow" pitchFamily="34" charset="0"/>
              </a:rPr>
              <a:t>встановлено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що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він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відповідав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справжній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волі</a:t>
            </a:r>
            <a:r>
              <a:rPr lang="ru-RU" sz="2000" dirty="0">
                <a:latin typeface="Arial Narrow" pitchFamily="34" charset="0"/>
              </a:rPr>
              <a:t> особи, яка </a:t>
            </a:r>
            <a:r>
              <a:rPr lang="ru-RU" sz="2000" dirty="0" err="1">
                <a:latin typeface="Arial Narrow" pitchFamily="34" charset="0"/>
              </a:rPr>
              <a:t>його</a:t>
            </a:r>
            <a:r>
              <a:rPr lang="ru-RU" sz="2000" dirty="0">
                <a:latin typeface="Arial Narrow" pitchFamily="34" charset="0"/>
              </a:rPr>
              <a:t> вчинила, а </a:t>
            </a:r>
            <a:r>
              <a:rPr lang="ru-RU" sz="2000" dirty="0" err="1">
                <a:latin typeface="Arial Narrow" pitchFamily="34" charset="0"/>
              </a:rPr>
              <a:t>нотаріальному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посвідченню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правочину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перешкоджала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обставина</a:t>
            </a:r>
            <a:r>
              <a:rPr lang="ru-RU" sz="2000" dirty="0">
                <a:latin typeface="Arial Narrow" pitchFamily="34" charset="0"/>
              </a:rPr>
              <a:t>, яка не </a:t>
            </a:r>
            <a:r>
              <a:rPr lang="ru-RU" sz="2000" dirty="0" err="1">
                <a:latin typeface="Arial Narrow" pitchFamily="34" charset="0"/>
              </a:rPr>
              <a:t>залежала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від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її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волі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68" y="4787436"/>
            <a:ext cx="2768590" cy="192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8427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403</TotalTime>
  <Words>1719</Words>
  <Application>Microsoft Office PowerPoint</Application>
  <PresentationFormat>Екран (4:3)</PresentationFormat>
  <Paragraphs>63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5" baseType="lpstr">
      <vt:lpstr>Arial Narrow</vt:lpstr>
      <vt:lpstr>Calibri</vt:lpstr>
      <vt:lpstr>Constantia</vt:lpstr>
      <vt:lpstr>Palatino Linotype</vt:lpstr>
      <vt:lpstr>Wingdings</vt:lpstr>
      <vt:lpstr>Wingdings 2</vt:lpstr>
      <vt:lpstr>Поток</vt:lpstr>
      <vt:lpstr>Цивільно-правові правочини </vt:lpstr>
      <vt:lpstr>Правочин</vt:lpstr>
      <vt:lpstr>Поняття правочин</vt:lpstr>
      <vt:lpstr>Види правочинів</vt:lpstr>
      <vt:lpstr>Чинний правочин</vt:lpstr>
      <vt:lpstr>Усний правочин</vt:lpstr>
      <vt:lpstr>Правочин у письмовій формі</vt:lpstr>
      <vt:lpstr>Правочин, який вчиняє юридична особа</vt:lpstr>
      <vt:lpstr>Презентація PowerPoint</vt:lpstr>
      <vt:lpstr>Правочин у письмовій формі</vt:lpstr>
      <vt:lpstr>Односторонній правочин</vt:lpstr>
      <vt:lpstr>Недійсні правочини</vt:lpstr>
      <vt:lpstr>Недійсні правочини</vt:lpstr>
      <vt:lpstr>Правочин скоєний малолітньою особою</vt:lpstr>
      <vt:lpstr>Правочин скоєний малолітньою особою</vt:lpstr>
      <vt:lpstr>Правочин, який вчинила фізична особа</vt:lpstr>
      <vt:lpstr>Правочини вчинені дієздатною особою яка не усвідомлювала своїх дій</vt:lpstr>
      <vt:lpstr>Правочини вчинені юридичними особами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vitya</dc:creator>
  <cp:lastModifiedBy>Kyrylo Alimov</cp:lastModifiedBy>
  <cp:revision>23</cp:revision>
  <dcterms:created xsi:type="dcterms:W3CDTF">2014-03-10T13:00:36Z</dcterms:created>
  <dcterms:modified xsi:type="dcterms:W3CDTF">2026-01-28T09:22:39Z</dcterms:modified>
</cp:coreProperties>
</file>