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4" r:id="rId1"/>
  </p:sldMasterIdLst>
  <p:notesMasterIdLst>
    <p:notesMasterId r:id="rId60"/>
  </p:notesMasterIdLst>
  <p:sldIdLst>
    <p:sldId id="256" r:id="rId2"/>
    <p:sldId id="258" r:id="rId3"/>
    <p:sldId id="259" r:id="rId4"/>
    <p:sldId id="316" r:id="rId5"/>
    <p:sldId id="260" r:id="rId6"/>
    <p:sldId id="261" r:id="rId7"/>
    <p:sldId id="262" r:id="rId8"/>
    <p:sldId id="30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5" r:id="rId41"/>
    <p:sldId id="324" r:id="rId42"/>
    <p:sldId id="341" r:id="rId43"/>
    <p:sldId id="342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40" r:id="rId59"/>
  </p:sldIdLst>
  <p:sldSz cx="18288000" cy="10287000"/>
  <p:notesSz cx="6858000" cy="9144000"/>
  <p:embeddedFontLst>
    <p:embeddedFont>
      <p:font typeface="Clear Sans Bold Italics" panose="020B0604020202020204" charset="0"/>
      <p:regular r:id="rId61"/>
    </p:embeddedFont>
    <p:embeddedFont>
      <p:font typeface="DM Sans Italics" panose="020B0604020202020204" charset="0"/>
      <p:regular r:id="rId62"/>
    </p:embeddedFont>
    <p:embeddedFont>
      <p:font typeface="Gadugi" panose="020B0502040204020203" pitchFamily="34" charset="0"/>
      <p:regular r:id="rId63"/>
      <p:bold r:id="rId64"/>
    </p:embeddedFont>
    <p:embeddedFont>
      <p:font typeface="DM Sans Bold" panose="020B0604020202020204" charset="0"/>
      <p:regular r:id="rId65"/>
    </p:embeddedFont>
    <p:embeddedFont>
      <p:font typeface="Open Sans" panose="020B0604020202020204" charset="0"/>
      <p:regular r:id="rId66"/>
    </p:embeddedFont>
    <p:embeddedFont>
      <p:font typeface="Pacifico" panose="020B0604020202020204" charset="-52"/>
      <p:regular r:id="rId67"/>
    </p:embeddedFont>
    <p:embeddedFont>
      <p:font typeface="Open Sans Bold" panose="020B0604020202020204" charset="0"/>
      <p:regular r:id="rId68"/>
    </p:embeddedFont>
    <p:embeddedFont>
      <p:font typeface="Clear Sans Bold" panose="020B0604020202020204" charset="0"/>
      <p:regular r:id="rId69"/>
    </p:embeddedFont>
    <p:embeddedFont>
      <p:font typeface="Gotham Bold" panose="020B0604020202020204" charset="0"/>
      <p:regular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Tw Cen MT" panose="020B0602020104020603" pitchFamily="34" charset="0"/>
      <p:regular r:id="rId75"/>
      <p:bold r:id="rId76"/>
      <p:italic r:id="rId77"/>
      <p:boldItalic r:id="rId78"/>
    </p:embeddedFont>
    <p:embeddedFont>
      <p:font typeface="Arial Black" panose="020B0A04020102020204" pitchFamily="34" charset="0"/>
      <p:bold r:id="rId79"/>
    </p:embeddedFont>
    <p:embeddedFont>
      <p:font typeface="DM Sans Bold Italics" panose="020B0604020202020204" charset="0"/>
      <p:regular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CFC"/>
    <a:srgbClr val="FF2929"/>
    <a:srgbClr val="F20000"/>
    <a:srgbClr val="DE0000"/>
    <a:srgbClr val="000000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7C7F26-1D33-4887-8629-383A85496158}" v="78" dt="2024-02-27T21:58:20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6.fntdata"/><Relationship Id="rId61" Type="http://schemas.openxmlformats.org/officeDocument/2006/relationships/font" Target="fonts/font1.fntdata"/><Relationship Id="rId8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6089A-3092-4840-AAA7-C12AD8E5C4A6}" type="datetimeFigureOut">
              <a:rPr lang="x-none" smtClean="0"/>
              <a:t>4/4/2025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E9D63-5E73-458D-9C3A-CF8090AA9B1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641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3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71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57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E9D63-5E73-458D-9C3A-CF8090AA9B13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908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6518" y="1951178"/>
            <a:ext cx="13034964" cy="376382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6518" y="5829301"/>
            <a:ext cx="13034964" cy="2057399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7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1" y="6434061"/>
            <a:ext cx="15546648" cy="1217415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77116" y="1047392"/>
            <a:ext cx="14733798" cy="4821204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1" y="7663092"/>
            <a:ext cx="15546678" cy="1023708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07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1" y="914399"/>
            <a:ext cx="15546678" cy="5140868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6307232"/>
            <a:ext cx="15546678" cy="237957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60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914400"/>
            <a:ext cx="13954128" cy="448935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5415048"/>
            <a:ext cx="13128449" cy="8921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1" y="6559195"/>
            <a:ext cx="15546678" cy="213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02232" y="113124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36337" y="44903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7804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3" y="3208082"/>
            <a:ext cx="15546678" cy="376775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6993503"/>
            <a:ext cx="15546678" cy="1710966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94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70661" y="914400"/>
            <a:ext cx="15546678" cy="2407641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0661" y="3550640"/>
            <a:ext cx="4948464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0661" y="4415033"/>
            <a:ext cx="4948464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8584" y="3550640"/>
            <a:ext cx="493728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62023" y="4415033"/>
            <a:ext cx="4955027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7" y="3550640"/>
            <a:ext cx="49573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959947" y="4415033"/>
            <a:ext cx="4957392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91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70661" y="916158"/>
            <a:ext cx="15546678" cy="240588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0662" y="6307230"/>
            <a:ext cx="4944614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70662" y="3550640"/>
            <a:ext cx="4944614" cy="2286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0662" y="7171623"/>
            <a:ext cx="4944614" cy="1515177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4139" y="6307230"/>
            <a:ext cx="495274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662022" y="3550640"/>
            <a:ext cx="4955028" cy="2286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62022" y="7171621"/>
            <a:ext cx="4955028" cy="151517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8" y="6307230"/>
            <a:ext cx="495102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959947" y="3550640"/>
            <a:ext cx="4957392" cy="2286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959760" y="7171618"/>
            <a:ext cx="4957580" cy="151518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7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370663" y="3550640"/>
            <a:ext cx="15546678" cy="5136161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04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914402"/>
            <a:ext cx="3829989" cy="7772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370663" y="914402"/>
            <a:ext cx="11488086" cy="777239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4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1" y="3550639"/>
            <a:ext cx="15545739" cy="513616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1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1" y="1242845"/>
            <a:ext cx="15527628" cy="4105229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61" y="5486186"/>
            <a:ext cx="15527628" cy="205227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49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1" y="3550639"/>
            <a:ext cx="7659039" cy="513616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9258300" y="3550639"/>
            <a:ext cx="7658100" cy="513616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3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492" y="3556527"/>
            <a:ext cx="7310211" cy="1019991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370662" y="4576519"/>
            <a:ext cx="7659041" cy="411028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594635" y="3556527"/>
            <a:ext cx="7322706" cy="1019991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9258301" y="4576519"/>
            <a:ext cx="7658102" cy="411028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6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4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3" y="914400"/>
            <a:ext cx="5903532" cy="3034878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617094" y="914401"/>
            <a:ext cx="9300245" cy="777239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2" y="3949278"/>
            <a:ext cx="5903534" cy="4737522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2" y="914400"/>
            <a:ext cx="8902454" cy="3034881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37205" y="914402"/>
            <a:ext cx="4883037" cy="77724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3949278"/>
            <a:ext cx="8902424" cy="4737521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9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63" y="3550640"/>
            <a:ext cx="15546678" cy="5136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18106" y="882491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0662" y="8824913"/>
            <a:ext cx="1000933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1017" y="8824913"/>
            <a:ext cx="114632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9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tx1"/>
        </a:buClr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svg"/><Relationship Id="rId7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7.png"/><Relationship Id="rId5" Type="http://schemas.openxmlformats.org/officeDocument/2006/relationships/image" Target="../media/image25.svg"/><Relationship Id="rId10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7.png"/><Relationship Id="rId3" Type="http://schemas.openxmlformats.org/officeDocument/2006/relationships/image" Target="../media/image15.svg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.png"/><Relationship Id="rId5" Type="http://schemas.openxmlformats.org/officeDocument/2006/relationships/image" Target="../media/image29.sv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5.svg"/><Relationship Id="rId4" Type="http://schemas.openxmlformats.org/officeDocument/2006/relationships/image" Target="../media/image25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9.sv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nIBXC59tkwg" TargetMode="Externa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58.svg"/><Relationship Id="rId10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6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7.png"/><Relationship Id="rId5" Type="http://schemas.openxmlformats.org/officeDocument/2006/relationships/image" Target="../media/image66.svg"/><Relationship Id="rId10" Type="http://schemas.openxmlformats.org/officeDocument/2006/relationships/image" Target="../media/image6.png"/><Relationship Id="rId4" Type="http://schemas.openxmlformats.org/officeDocument/2006/relationships/image" Target="../media/image48.png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51.png"/><Relationship Id="rId10" Type="http://schemas.openxmlformats.org/officeDocument/2006/relationships/image" Target="../media/image7.png"/><Relationship Id="rId4" Type="http://schemas.openxmlformats.org/officeDocument/2006/relationships/image" Target="../media/image50.pn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6.svg"/><Relationship Id="rId7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.pn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.png"/><Relationship Id="rId5" Type="http://schemas.openxmlformats.org/officeDocument/2006/relationships/image" Target="../media/image82.svg"/><Relationship Id="rId10" Type="http://schemas.openxmlformats.org/officeDocument/2006/relationships/image" Target="../media/image4.png"/><Relationship Id="rId4" Type="http://schemas.openxmlformats.org/officeDocument/2006/relationships/image" Target="../media/image58.png"/><Relationship Id="rId9" Type="http://schemas.openxmlformats.org/officeDocument/2006/relationships/image" Target="../media/image86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2.png"/><Relationship Id="rId7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63.png"/><Relationship Id="rId10" Type="http://schemas.openxmlformats.org/officeDocument/2006/relationships/image" Target="../media/image7.png"/><Relationship Id="rId4" Type="http://schemas.openxmlformats.org/officeDocument/2006/relationships/image" Target="../media/image89.svg"/><Relationship Id="rId9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5.png"/><Relationship Id="rId7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svg"/><Relationship Id="rId7" Type="http://schemas.openxmlformats.org/officeDocument/2006/relationships/image" Target="../media/image7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.png"/><Relationship Id="rId5" Type="http://schemas.openxmlformats.org/officeDocument/2006/relationships/image" Target="../media/image69.png"/><Relationship Id="rId10" Type="http://schemas.openxmlformats.org/officeDocument/2006/relationships/image" Target="../media/image6.png"/><Relationship Id="rId4" Type="http://schemas.openxmlformats.org/officeDocument/2006/relationships/image" Target="../media/image68.png"/><Relationship Id="rId9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12" Type="http://schemas.openxmlformats.org/officeDocument/2006/relationships/image" Target="../media/image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6.png"/><Relationship Id="rId5" Type="http://schemas.openxmlformats.org/officeDocument/2006/relationships/image" Target="../media/image103.svg"/><Relationship Id="rId10" Type="http://schemas.openxmlformats.org/officeDocument/2006/relationships/image" Target="../media/image5.png"/><Relationship Id="rId4" Type="http://schemas.openxmlformats.org/officeDocument/2006/relationships/image" Target="../media/image73.png"/><Relationship Id="rId9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9.png"/><Relationship Id="rId21" Type="http://schemas.openxmlformats.org/officeDocument/2006/relationships/image" Target="../media/image6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4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31.svg"/><Relationship Id="rId18" Type="http://schemas.openxmlformats.org/officeDocument/2006/relationships/image" Target="../media/image6.png"/><Relationship Id="rId3" Type="http://schemas.openxmlformats.org/officeDocument/2006/relationships/image" Target="../media/image127.svg"/><Relationship Id="rId7" Type="http://schemas.openxmlformats.org/officeDocument/2006/relationships/image" Target="../media/image101.svg"/><Relationship Id="rId12" Type="http://schemas.openxmlformats.org/officeDocument/2006/relationships/image" Target="../media/image97.png"/><Relationship Id="rId17" Type="http://schemas.openxmlformats.org/officeDocument/2006/relationships/image" Target="../media/image5.png"/><Relationship Id="rId2" Type="http://schemas.openxmlformats.org/officeDocument/2006/relationships/image" Target="../media/image95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29.svg"/><Relationship Id="rId5" Type="http://schemas.openxmlformats.org/officeDocument/2006/relationships/image" Target="../media/image103.svg"/><Relationship Id="rId15" Type="http://schemas.openxmlformats.org/officeDocument/2006/relationships/image" Target="../media/image133.svg"/><Relationship Id="rId10" Type="http://schemas.openxmlformats.org/officeDocument/2006/relationships/image" Target="../media/image96.png"/><Relationship Id="rId19" Type="http://schemas.openxmlformats.org/officeDocument/2006/relationships/image" Target="../media/image7.png"/><Relationship Id="rId4" Type="http://schemas.openxmlformats.org/officeDocument/2006/relationships/image" Target="../media/image73.png"/><Relationship Id="rId9" Type="http://schemas.openxmlformats.org/officeDocument/2006/relationships/image" Target="../media/image105.svg"/><Relationship Id="rId1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0.jpeg"/><Relationship Id="rId7" Type="http://schemas.openxmlformats.org/officeDocument/2006/relationships/image" Target="../media/image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3.png"/><Relationship Id="rId7" Type="http://schemas.openxmlformats.org/officeDocument/2006/relationships/image" Target="../media/image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7.png"/><Relationship Id="rId4" Type="http://schemas.openxmlformats.org/officeDocument/2006/relationships/image" Target="../media/image104.png"/><Relationship Id="rId9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3.svg"/><Relationship Id="rId7" Type="http://schemas.openxmlformats.org/officeDocument/2006/relationships/image" Target="../media/image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45.svg"/><Relationship Id="rId10" Type="http://schemas.openxmlformats.org/officeDocument/2006/relationships/image" Target="../media/image7.png"/><Relationship Id="rId4" Type="http://schemas.openxmlformats.org/officeDocument/2006/relationships/image" Target="../media/image108.png"/><Relationship Id="rId9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5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21.sv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3765391" y="3366003"/>
            <a:ext cx="12198237" cy="4027831"/>
            <a:chOff x="0" y="0"/>
            <a:chExt cx="3212705" cy="10608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2704" cy="1060828"/>
            </a:xfrm>
            <a:custGeom>
              <a:avLst/>
              <a:gdLst/>
              <a:ahLst/>
              <a:cxnLst/>
              <a:rect l="l" t="t" r="r" b="b"/>
              <a:pathLst>
                <a:path w="3212704" h="1060828">
                  <a:moveTo>
                    <a:pt x="0" y="0"/>
                  </a:moveTo>
                  <a:lnTo>
                    <a:pt x="3212704" y="0"/>
                  </a:lnTo>
                  <a:lnTo>
                    <a:pt x="3212704" y="1060828"/>
                  </a:lnTo>
                  <a:lnTo>
                    <a:pt x="0" y="1060828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212705" cy="1089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709350" y="3344178"/>
            <a:ext cx="13254278" cy="285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1"/>
              </a:lnSpc>
            </a:pPr>
            <a:r>
              <a:rPr lang="en-US" sz="4643" spc="-250">
                <a:solidFill>
                  <a:srgbClr val="191919"/>
                </a:solidFill>
                <a:latin typeface="Gotham Bold"/>
              </a:rPr>
              <a:t>ТРЕНІНГ</a:t>
            </a:r>
          </a:p>
          <a:p>
            <a:pPr algn="l">
              <a:lnSpc>
                <a:spcPts val="2321"/>
              </a:lnSpc>
            </a:pPr>
            <a:endParaRPr lang="en-US" sz="4643" spc="-250">
              <a:solidFill>
                <a:srgbClr val="191919"/>
              </a:solidFill>
              <a:latin typeface="Gotham Bold"/>
            </a:endParaRPr>
          </a:p>
          <a:p>
            <a:pPr algn="l">
              <a:lnSpc>
                <a:spcPts val="5061"/>
              </a:lnSpc>
            </a:pPr>
            <a:r>
              <a:rPr lang="en-US" sz="4643" spc="-250">
                <a:solidFill>
                  <a:srgbClr val="191919"/>
                </a:solidFill>
                <a:latin typeface="Gotham Bold"/>
              </a:rPr>
              <a:t>НАВИЧКИ УСПІШНОЇ РЕАЛІЗАЦІЇ: ФОРМУВАННЯ SOFT SKILLS ТА BUSINESS SKILLS В ОСВІТНЬОМУ ПРОСТОРІ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17" name="Freeform 17"/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42588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1241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7291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2709350" y="6466821"/>
            <a:ext cx="12500162" cy="707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4"/>
              </a:lnSpc>
            </a:pPr>
            <a:r>
              <a:rPr lang="en-US" sz="1381">
                <a:solidFill>
                  <a:srgbClr val="191919"/>
                </a:solidFill>
                <a:latin typeface="Open Sans"/>
              </a:rPr>
              <a:t>Проєкт «Місцева, інклюзивна та різнобічна екстрена допомога населенню, яке постраждало внаслідок війни в України (LIVES) 3.0» реалізується ГО «Відповідальні громадяни» у партнерстві з Mercy Corps та за фінансової підтримки уряду Великої Британії у межах однойменної програми LIVES 3.0.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278589" y="4720781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 rot="5400000">
            <a:off x="1275979" y="5980814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Freeform 10"/>
          <p:cNvSpPr/>
          <p:nvPr/>
        </p:nvSpPr>
        <p:spPr>
          <a:xfrm rot="5400000">
            <a:off x="1278589" y="386004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>
          <a:xfrm rot="5400000">
            <a:off x="1278589" y="8402466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2" name="Freeform 12"/>
          <p:cNvSpPr/>
          <p:nvPr/>
        </p:nvSpPr>
        <p:spPr>
          <a:xfrm flipH="1">
            <a:off x="15106119" y="5538281"/>
            <a:ext cx="1746882" cy="1584899"/>
          </a:xfrm>
          <a:custGeom>
            <a:avLst/>
            <a:gdLst/>
            <a:ahLst/>
            <a:cxnLst/>
            <a:rect l="l" t="t" r="r" b="b"/>
            <a:pathLst>
              <a:path w="1746882" h="1584899">
                <a:moveTo>
                  <a:pt x="1746882" y="0"/>
                </a:moveTo>
                <a:lnTo>
                  <a:pt x="0" y="0"/>
                </a:lnTo>
                <a:lnTo>
                  <a:pt x="0" y="1584898"/>
                </a:lnTo>
                <a:lnTo>
                  <a:pt x="1746882" y="1584898"/>
                </a:lnTo>
                <a:lnTo>
                  <a:pt x="17468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 flipH="1">
            <a:off x="15121109" y="7216933"/>
            <a:ext cx="1746882" cy="1584899"/>
          </a:xfrm>
          <a:custGeom>
            <a:avLst/>
            <a:gdLst/>
            <a:ahLst/>
            <a:cxnLst/>
            <a:rect l="l" t="t" r="r" b="b"/>
            <a:pathLst>
              <a:path w="1746882" h="1584899">
                <a:moveTo>
                  <a:pt x="1746882" y="0"/>
                </a:moveTo>
                <a:lnTo>
                  <a:pt x="0" y="0"/>
                </a:lnTo>
                <a:lnTo>
                  <a:pt x="0" y="1584899"/>
                </a:lnTo>
                <a:lnTo>
                  <a:pt x="1746882" y="1584899"/>
                </a:lnTo>
                <a:lnTo>
                  <a:pt x="17468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Freeform 14"/>
          <p:cNvSpPr/>
          <p:nvPr/>
        </p:nvSpPr>
        <p:spPr>
          <a:xfrm flipH="1">
            <a:off x="15106119" y="3860218"/>
            <a:ext cx="1746882" cy="1584899"/>
          </a:xfrm>
          <a:custGeom>
            <a:avLst/>
            <a:gdLst/>
            <a:ahLst/>
            <a:cxnLst/>
            <a:rect l="l" t="t" r="r" b="b"/>
            <a:pathLst>
              <a:path w="1746882" h="1584899">
                <a:moveTo>
                  <a:pt x="1746882" y="0"/>
                </a:moveTo>
                <a:lnTo>
                  <a:pt x="0" y="0"/>
                </a:lnTo>
                <a:lnTo>
                  <a:pt x="0" y="1584898"/>
                </a:lnTo>
                <a:lnTo>
                  <a:pt x="1746882" y="1584898"/>
                </a:lnTo>
                <a:lnTo>
                  <a:pt x="17468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 flipH="1">
            <a:off x="9730200" y="3246719"/>
            <a:ext cx="4925332" cy="6434519"/>
          </a:xfrm>
          <a:custGeom>
            <a:avLst/>
            <a:gdLst/>
            <a:ahLst/>
            <a:cxnLst/>
            <a:rect l="l" t="t" r="r" b="b"/>
            <a:pathLst>
              <a:path w="4925331" h="6434519">
                <a:moveTo>
                  <a:pt x="4925331" y="0"/>
                </a:moveTo>
                <a:lnTo>
                  <a:pt x="0" y="0"/>
                </a:lnTo>
                <a:lnTo>
                  <a:pt x="0" y="6434518"/>
                </a:lnTo>
                <a:lnTo>
                  <a:pt x="4925331" y="6434518"/>
                </a:lnTo>
                <a:lnTo>
                  <a:pt x="49253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15106115" y="5881007"/>
            <a:ext cx="165952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1"/>
              </a:lnSpc>
            </a:pPr>
            <a:r>
              <a:rPr lang="en-US" sz="1600" b="1">
                <a:solidFill>
                  <a:srgbClr val="000000"/>
                </a:solidFill>
                <a:latin typeface="DM Sans Bold Italics"/>
              </a:rPr>
              <a:t>нова крихітна звичка або дія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149797" y="7511234"/>
            <a:ext cx="165952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1"/>
              </a:lnSpc>
            </a:pPr>
            <a:r>
              <a:rPr lang="en-US" sz="1600" b="1">
                <a:solidFill>
                  <a:srgbClr val="000000"/>
                </a:solidFill>
                <a:latin typeface="DM Sans Bold Italics"/>
              </a:rPr>
              <a:t>миттєве святкування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00583" y="4356885"/>
            <a:ext cx="1900578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1" dirty="0" err="1">
                <a:solidFill>
                  <a:srgbClr val="000000"/>
                </a:solidFill>
                <a:latin typeface="DM Sans Bold Italics"/>
              </a:rPr>
              <a:t>опорна</a:t>
            </a:r>
            <a:r>
              <a:rPr lang="en-US" b="1" dirty="0">
                <a:solidFill>
                  <a:srgbClr val="000000"/>
                </a:solidFill>
                <a:latin typeface="DM Sans Bold Italic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DM Sans Bold Italics"/>
              </a:rPr>
              <a:t>база</a:t>
            </a:r>
            <a:endParaRPr lang="en-US" b="1" dirty="0">
              <a:solidFill>
                <a:srgbClr val="000000"/>
              </a:solidFill>
              <a:latin typeface="DM Sans Bold Itali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75806" y="2512676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5400" dirty="0" err="1">
                <a:latin typeface="Arial Black" panose="020B0A04020102020204" pitchFamily="34" charset="0"/>
              </a:rPr>
              <a:t>метод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крихітних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звичок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999968" y="4603253"/>
            <a:ext cx="738518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Почати з малого — єдиний стабільний і дієвий спосіб перейти до більшого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99968" y="5923830"/>
            <a:ext cx="8205072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Щоранку пишемо собі одну справу. Лише одну! Кожна така, яку можна виконати одразу 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— проста дія — вмикання ланцюгової реакції 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— активна діяльність Увесь день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99968" y="3777975"/>
            <a:ext cx="7385184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Їмо слона шматочками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9968" y="8287481"/>
            <a:ext cx="761138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ED1C24"/>
                </a:solidFill>
                <a:latin typeface="Clear Sans Bold Italics"/>
              </a:rPr>
              <a:t>ВІДЧУТТЯ УСПІХУ!</a:t>
            </a: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73FED005-713C-4E2A-9844-8D7ED3412C40}"/>
              </a:ext>
            </a:extLst>
          </p:cNvPr>
          <p:cNvGrpSpPr/>
          <p:nvPr/>
        </p:nvGrpSpPr>
        <p:grpSpPr>
          <a:xfrm>
            <a:off x="10439400" y="683411"/>
            <a:ext cx="6905513" cy="1762339"/>
            <a:chOff x="0" y="0"/>
            <a:chExt cx="9207351" cy="2349785"/>
          </a:xfrm>
        </p:grpSpPr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69DC11C8-5747-48FF-8801-2FABC6322DD0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42588"/>
              </a:stretch>
            </a:blipFill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A65500DC-A0B5-4424-A49E-1A3CF4084917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443" b="-1443"/>
              </a:stretch>
            </a:blipFill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4248A75C-EC00-4756-AB2B-C2D0A5BAE330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31241"/>
              </a:stretch>
            </a:blipFill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EE95650E-04F7-4CFC-B36B-425ECD2541F4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2AF6B867-6F7E-43BE-918D-C4087CAF9D11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8947" y="663747"/>
            <a:ext cx="8494778" cy="8959506"/>
            <a:chOff x="0" y="0"/>
            <a:chExt cx="2237308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37308" cy="2359705"/>
            </a:xfrm>
            <a:custGeom>
              <a:avLst/>
              <a:gdLst/>
              <a:ahLst/>
              <a:cxnLst/>
              <a:rect l="l" t="t" r="r" b="b"/>
              <a:pathLst>
                <a:path w="2237308" h="2359705">
                  <a:moveTo>
                    <a:pt x="27341" y="0"/>
                  </a:moveTo>
                  <a:lnTo>
                    <a:pt x="2209966" y="0"/>
                  </a:lnTo>
                  <a:cubicBezTo>
                    <a:pt x="2217218" y="0"/>
                    <a:pt x="2224172" y="2881"/>
                    <a:pt x="2229300" y="8008"/>
                  </a:cubicBezTo>
                  <a:cubicBezTo>
                    <a:pt x="2234427" y="13136"/>
                    <a:pt x="2237308" y="20090"/>
                    <a:pt x="2237308" y="27341"/>
                  </a:cubicBezTo>
                  <a:lnTo>
                    <a:pt x="2237308" y="2332364"/>
                  </a:lnTo>
                  <a:cubicBezTo>
                    <a:pt x="2237308" y="2339616"/>
                    <a:pt x="2234427" y="2346570"/>
                    <a:pt x="2229300" y="2351697"/>
                  </a:cubicBezTo>
                  <a:cubicBezTo>
                    <a:pt x="2224172" y="2356825"/>
                    <a:pt x="2217218" y="2359705"/>
                    <a:pt x="2209966" y="2359705"/>
                  </a:cubicBezTo>
                  <a:lnTo>
                    <a:pt x="27341" y="2359705"/>
                  </a:lnTo>
                  <a:cubicBezTo>
                    <a:pt x="20090" y="2359705"/>
                    <a:pt x="13136" y="2356825"/>
                    <a:pt x="8008" y="2351697"/>
                  </a:cubicBezTo>
                  <a:cubicBezTo>
                    <a:pt x="2881" y="2346570"/>
                    <a:pt x="0" y="2339616"/>
                    <a:pt x="0" y="2332364"/>
                  </a:cubicBezTo>
                  <a:lnTo>
                    <a:pt x="0" y="27341"/>
                  </a:lnTo>
                  <a:cubicBezTo>
                    <a:pt x="0" y="20090"/>
                    <a:pt x="2881" y="13136"/>
                    <a:pt x="8008" y="8008"/>
                  </a:cubicBezTo>
                  <a:cubicBezTo>
                    <a:pt x="13136" y="2881"/>
                    <a:pt x="20090" y="0"/>
                    <a:pt x="2734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37308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693622" y="3673283"/>
            <a:ext cx="7658520" cy="284192"/>
          </a:xfrm>
          <a:custGeom>
            <a:avLst/>
            <a:gdLst/>
            <a:ahLst/>
            <a:cxnLst/>
            <a:rect l="l" t="t" r="r" b="b"/>
            <a:pathLst>
              <a:path w="7658519" h="284191">
                <a:moveTo>
                  <a:pt x="0" y="0"/>
                </a:moveTo>
                <a:lnTo>
                  <a:pt x="7658520" y="0"/>
                </a:lnTo>
                <a:lnTo>
                  <a:pt x="7658520" y="284192"/>
                </a:lnTo>
                <a:lnTo>
                  <a:pt x="0" y="284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69" t="-617089" r="-7116" b="-2184879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grpSp>
        <p:nvGrpSpPr>
          <p:cNvPr id="6" name="Group 6"/>
          <p:cNvGrpSpPr/>
          <p:nvPr/>
        </p:nvGrpSpPr>
        <p:grpSpPr>
          <a:xfrm>
            <a:off x="9671766" y="4537755"/>
            <a:ext cx="4696988" cy="4707156"/>
            <a:chOff x="0" y="0"/>
            <a:chExt cx="6262650" cy="6276208"/>
          </a:xfrm>
        </p:grpSpPr>
        <p:grpSp>
          <p:nvGrpSpPr>
            <p:cNvPr id="7" name="Group 7"/>
            <p:cNvGrpSpPr/>
            <p:nvPr/>
          </p:nvGrpSpPr>
          <p:grpSpPr>
            <a:xfrm>
              <a:off x="1341996" y="0"/>
              <a:ext cx="3578657" cy="3131325"/>
              <a:chOff x="0" y="0"/>
              <a:chExt cx="812800" cy="7112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FA24D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12700"/>
                <a:ext cx="660400" cy="5715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1341996" y="3144883"/>
              <a:ext cx="3578657" cy="3131325"/>
              <a:chOff x="0" y="0"/>
              <a:chExt cx="812800" cy="7112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FA24D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12700"/>
                <a:ext cx="660400" cy="5715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-223666" y="1565662"/>
              <a:ext cx="3578657" cy="3131325"/>
              <a:chOff x="0" y="0"/>
              <a:chExt cx="812800" cy="7112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FA24D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12700"/>
                <a:ext cx="660400" cy="5715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400000">
              <a:off x="2907659" y="1579221"/>
              <a:ext cx="3578657" cy="3131325"/>
              <a:chOff x="0" y="0"/>
              <a:chExt cx="812800" cy="7112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FA24D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12700"/>
                <a:ext cx="660400" cy="5715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917533" y="707976"/>
              <a:ext cx="2427584" cy="159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00" b="1">
                  <a:solidFill>
                    <a:srgbClr val="000000"/>
                  </a:solidFill>
                  <a:latin typeface="DM Sans Bold Italics"/>
                </a:rPr>
                <a:t>Термінові важливі справи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16200000">
              <a:off x="99629" y="2336236"/>
              <a:ext cx="2427584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00" b="1">
                  <a:solidFill>
                    <a:srgbClr val="000000"/>
                  </a:solidFill>
                  <a:latin typeface="DM Sans Bold Italics"/>
                </a:rPr>
                <a:t>Нетермінові важливі справи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 rot="5400000">
              <a:off x="3735437" y="2533136"/>
              <a:ext cx="2427584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00" b="1">
                  <a:solidFill>
                    <a:srgbClr val="000000"/>
                  </a:solidFill>
                  <a:latin typeface="DM Sans Bold Italics"/>
                </a:rPr>
                <a:t>Нетермінові неважливі справи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 rot="10800000">
              <a:off x="1917533" y="3877972"/>
              <a:ext cx="2569258" cy="159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00" b="1">
                  <a:solidFill>
                    <a:srgbClr val="000000"/>
                  </a:solidFill>
                  <a:latin typeface="DM Sans Bold Italics"/>
                </a:rPr>
                <a:t>Термінові неважливі справи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 rot="-10800000">
              <a:off x="2550096" y="2550096"/>
              <a:ext cx="1162459" cy="1162459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523042" y="124802"/>
                    </a:lnTo>
                    <a:lnTo>
                      <a:pt x="693768" y="119032"/>
                    </a:lnTo>
                    <a:lnTo>
                      <a:pt x="687998" y="289758"/>
                    </a:lnTo>
                    <a:lnTo>
                      <a:pt x="812800" y="406400"/>
                    </a:lnTo>
                    <a:lnTo>
                      <a:pt x="687998" y="523042"/>
                    </a:lnTo>
                    <a:lnTo>
                      <a:pt x="693768" y="693768"/>
                    </a:lnTo>
                    <a:lnTo>
                      <a:pt x="523042" y="687998"/>
                    </a:lnTo>
                    <a:lnTo>
                      <a:pt x="406400" y="812800"/>
                    </a:lnTo>
                    <a:lnTo>
                      <a:pt x="289758" y="687998"/>
                    </a:lnTo>
                    <a:lnTo>
                      <a:pt x="119032" y="693768"/>
                    </a:lnTo>
                    <a:lnTo>
                      <a:pt x="124802" y="523042"/>
                    </a:lnTo>
                    <a:lnTo>
                      <a:pt x="0" y="406400"/>
                    </a:lnTo>
                    <a:lnTo>
                      <a:pt x="124802" y="289758"/>
                    </a:lnTo>
                    <a:lnTo>
                      <a:pt x="119032" y="119032"/>
                    </a:lnTo>
                    <a:lnTo>
                      <a:pt x="289758" y="124802"/>
                    </a:lnTo>
                    <a:lnTo>
                      <a:pt x="4064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A912F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27000" y="88900"/>
                <a:ext cx="558800" cy="5969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10800000">
              <a:off x="2712539" y="2726097"/>
              <a:ext cx="837572" cy="83757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523042" y="124802"/>
                    </a:lnTo>
                    <a:lnTo>
                      <a:pt x="693768" y="119032"/>
                    </a:lnTo>
                    <a:lnTo>
                      <a:pt x="687998" y="289758"/>
                    </a:lnTo>
                    <a:lnTo>
                      <a:pt x="812800" y="406400"/>
                    </a:lnTo>
                    <a:lnTo>
                      <a:pt x="687998" y="523042"/>
                    </a:lnTo>
                    <a:lnTo>
                      <a:pt x="693768" y="693768"/>
                    </a:lnTo>
                    <a:lnTo>
                      <a:pt x="523042" y="687998"/>
                    </a:lnTo>
                    <a:lnTo>
                      <a:pt x="406400" y="812800"/>
                    </a:lnTo>
                    <a:lnTo>
                      <a:pt x="289758" y="687998"/>
                    </a:lnTo>
                    <a:lnTo>
                      <a:pt x="119032" y="693768"/>
                    </a:lnTo>
                    <a:lnTo>
                      <a:pt x="124802" y="523042"/>
                    </a:lnTo>
                    <a:lnTo>
                      <a:pt x="0" y="406400"/>
                    </a:lnTo>
                    <a:lnTo>
                      <a:pt x="124802" y="289758"/>
                    </a:lnTo>
                    <a:lnTo>
                      <a:pt x="119032" y="119032"/>
                    </a:lnTo>
                    <a:lnTo>
                      <a:pt x="289758" y="124802"/>
                    </a:lnTo>
                    <a:lnTo>
                      <a:pt x="4064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A912F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27000" y="88900"/>
                <a:ext cx="558800" cy="5969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14692604" y="4551144"/>
            <a:ext cx="2557716" cy="4707156"/>
            <a:chOff x="0" y="0"/>
            <a:chExt cx="3410286" cy="627620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410286" cy="6276208"/>
            </a:xfrm>
            <a:custGeom>
              <a:avLst/>
              <a:gdLst/>
              <a:ahLst/>
              <a:cxnLst/>
              <a:rect l="l" t="t" r="r" b="b"/>
              <a:pathLst>
                <a:path w="3410286" h="6276208">
                  <a:moveTo>
                    <a:pt x="0" y="0"/>
                  </a:moveTo>
                  <a:lnTo>
                    <a:pt x="3410286" y="0"/>
                  </a:lnTo>
                  <a:lnTo>
                    <a:pt x="3410286" y="6276208"/>
                  </a:lnTo>
                  <a:lnTo>
                    <a:pt x="0" y="6276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468784" y="1385219"/>
              <a:ext cx="2472719" cy="2472719"/>
            </a:xfrm>
            <a:custGeom>
              <a:avLst/>
              <a:gdLst/>
              <a:ahLst/>
              <a:cxnLst/>
              <a:rect l="l" t="t" r="r" b="b"/>
              <a:pathLst>
                <a:path w="2472719" h="2472719">
                  <a:moveTo>
                    <a:pt x="0" y="0"/>
                  </a:moveTo>
                  <a:lnTo>
                    <a:pt x="2472719" y="0"/>
                  </a:lnTo>
                  <a:lnTo>
                    <a:pt x="2472719" y="2472719"/>
                  </a:lnTo>
                  <a:lnTo>
                    <a:pt x="0" y="247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04299" y="4219992"/>
              <a:ext cx="320169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Клікай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</a:t>
              </a: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та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</a:t>
              </a: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сформуй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 </a:t>
              </a:r>
              <a:endParaRPr lang="uk-UA" sz="1600" b="1" dirty="0">
                <a:solidFill>
                  <a:srgbClr val="ED1C24"/>
                </a:solidFill>
                <a:latin typeface="DM Sans Bold Italics"/>
              </a:endParaRPr>
            </a:p>
            <a:p>
              <a:pPr algn="ctr">
                <a:lnSpc>
                  <a:spcPts val="2280"/>
                </a:lnSpc>
              </a:pP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своє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</a:t>
              </a: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колесо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</a:t>
              </a: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балансу</a:t>
              </a:r>
              <a:endParaRPr lang="en-US" sz="1600" b="1" dirty="0">
                <a:solidFill>
                  <a:srgbClr val="ED1C24"/>
                </a:solidFill>
                <a:latin typeface="DM Sans Bold Italics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90319" y="663747"/>
            <a:ext cx="8494778" cy="8959506"/>
            <a:chOff x="0" y="0"/>
            <a:chExt cx="2237308" cy="2359705"/>
          </a:xfrm>
          <a:solidFill>
            <a:schemeClr val="bg1">
              <a:lumMod val="85000"/>
            </a:schemeClr>
          </a:solidFill>
        </p:grpSpPr>
        <p:sp>
          <p:nvSpPr>
            <p:cNvPr id="34" name="Freeform 34"/>
            <p:cNvSpPr/>
            <p:nvPr/>
          </p:nvSpPr>
          <p:spPr>
            <a:xfrm>
              <a:off x="0" y="0"/>
              <a:ext cx="2237308" cy="2359705"/>
            </a:xfrm>
            <a:custGeom>
              <a:avLst/>
              <a:gdLst/>
              <a:ahLst/>
              <a:cxnLst/>
              <a:rect l="l" t="t" r="r" b="b"/>
              <a:pathLst>
                <a:path w="2237308" h="2359705">
                  <a:moveTo>
                    <a:pt x="27341" y="0"/>
                  </a:moveTo>
                  <a:lnTo>
                    <a:pt x="2209966" y="0"/>
                  </a:lnTo>
                  <a:cubicBezTo>
                    <a:pt x="2217218" y="0"/>
                    <a:pt x="2224172" y="2881"/>
                    <a:pt x="2229300" y="8008"/>
                  </a:cubicBezTo>
                  <a:cubicBezTo>
                    <a:pt x="2234427" y="13136"/>
                    <a:pt x="2237308" y="20090"/>
                    <a:pt x="2237308" y="27341"/>
                  </a:cubicBezTo>
                  <a:lnTo>
                    <a:pt x="2237308" y="2332364"/>
                  </a:lnTo>
                  <a:cubicBezTo>
                    <a:pt x="2237308" y="2339616"/>
                    <a:pt x="2234427" y="2346570"/>
                    <a:pt x="2229300" y="2351697"/>
                  </a:cubicBezTo>
                  <a:cubicBezTo>
                    <a:pt x="2224172" y="2356825"/>
                    <a:pt x="2217218" y="2359705"/>
                    <a:pt x="2209966" y="2359705"/>
                  </a:cubicBezTo>
                  <a:lnTo>
                    <a:pt x="27341" y="2359705"/>
                  </a:lnTo>
                  <a:cubicBezTo>
                    <a:pt x="20090" y="2359705"/>
                    <a:pt x="13136" y="2356825"/>
                    <a:pt x="8008" y="2351697"/>
                  </a:cubicBezTo>
                  <a:cubicBezTo>
                    <a:pt x="2881" y="2346570"/>
                    <a:pt x="0" y="2339616"/>
                    <a:pt x="0" y="2332364"/>
                  </a:cubicBezTo>
                  <a:lnTo>
                    <a:pt x="0" y="27341"/>
                  </a:lnTo>
                  <a:cubicBezTo>
                    <a:pt x="0" y="20090"/>
                    <a:pt x="2881" y="13136"/>
                    <a:pt x="8008" y="8008"/>
                  </a:cubicBezTo>
                  <a:cubicBezTo>
                    <a:pt x="13136" y="2881"/>
                    <a:pt x="20090" y="0"/>
                    <a:pt x="2734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237308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5400000">
            <a:off x="1028873" y="578712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5"/>
                </a:lnTo>
                <a:lnTo>
                  <a:pt x="0" y="399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0" name="Freeform 40"/>
          <p:cNvSpPr/>
          <p:nvPr/>
        </p:nvSpPr>
        <p:spPr>
          <a:xfrm rot="5400000">
            <a:off x="1028873" y="7734132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5"/>
                </a:lnTo>
                <a:lnTo>
                  <a:pt x="0" y="399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1" name="Freeform 41"/>
          <p:cNvSpPr/>
          <p:nvPr/>
        </p:nvSpPr>
        <p:spPr>
          <a:xfrm rot="5400000">
            <a:off x="1028873" y="649197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5"/>
                </a:lnTo>
                <a:lnTo>
                  <a:pt x="0" y="399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2" name="Freeform 42"/>
          <p:cNvSpPr/>
          <p:nvPr/>
        </p:nvSpPr>
        <p:spPr>
          <a:xfrm>
            <a:off x="1284436" y="2171700"/>
            <a:ext cx="6487964" cy="3190855"/>
          </a:xfrm>
          <a:custGeom>
            <a:avLst/>
            <a:gdLst/>
            <a:ahLst/>
            <a:cxnLst/>
            <a:rect l="l" t="t" r="r" b="b"/>
            <a:pathLst>
              <a:path w="6906536" h="4333852">
                <a:moveTo>
                  <a:pt x="0" y="0"/>
                </a:moveTo>
                <a:lnTo>
                  <a:pt x="6906536" y="0"/>
                </a:lnTo>
                <a:lnTo>
                  <a:pt x="6906536" y="4333852"/>
                </a:lnTo>
                <a:lnTo>
                  <a:pt x="0" y="43338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3" name="TextBox 43"/>
          <p:cNvSpPr txBox="1"/>
          <p:nvPr/>
        </p:nvSpPr>
        <p:spPr>
          <a:xfrm>
            <a:off x="9671766" y="2713151"/>
            <a:ext cx="9195168" cy="77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79"/>
              </a:lnSpc>
              <a:spcBef>
                <a:spcPct val="0"/>
              </a:spcBef>
            </a:pPr>
            <a:r>
              <a:rPr lang="en-US" sz="4800" dirty="0">
                <a:latin typeface="Arial Black" panose="020B0A04020102020204" pitchFamily="34" charset="0"/>
              </a:rPr>
              <a:t>ЖИТТЄВИЙ БАЛАНС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750255" y="5672135"/>
            <a:ext cx="918111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lear Sans Bold Italics"/>
              </a:rPr>
              <a:t>Плануєш ти або планують тебе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750252" y="6434990"/>
            <a:ext cx="663559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lear Sans Bold Italics"/>
              </a:rPr>
              <a:t>Чітко формулюй задачі і пріорітети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750255" y="7677150"/>
            <a:ext cx="7234842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lear Sans Bold Italics"/>
              </a:rPr>
              <a:t>Гармонія і баланс у кожного свої і залежать від віку, цінностей на данному етапі життя</a:t>
            </a:r>
          </a:p>
        </p:txBody>
      </p:sp>
      <p:grpSp>
        <p:nvGrpSpPr>
          <p:cNvPr id="50" name="Group 16">
            <a:extLst>
              <a:ext uri="{FF2B5EF4-FFF2-40B4-BE49-F238E27FC236}">
                <a16:creationId xmlns:a16="http://schemas.microsoft.com/office/drawing/2014/main" id="{8A155F85-3BE2-4FF6-AE27-04D834DE73FD}"/>
              </a:ext>
            </a:extLst>
          </p:cNvPr>
          <p:cNvGrpSpPr/>
          <p:nvPr/>
        </p:nvGrpSpPr>
        <p:grpSpPr>
          <a:xfrm>
            <a:off x="10680644" y="657536"/>
            <a:ext cx="6905513" cy="1762339"/>
            <a:chOff x="0" y="0"/>
            <a:chExt cx="9207351" cy="2349785"/>
          </a:xfrm>
        </p:grpSpPr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D844E93D-3E61-4FE4-9116-C89E3A9CC254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142588"/>
              </a:stretch>
            </a:blipFill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D7047B1-5B95-4591-BC7B-A1EBF6F28084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443" b="-1443"/>
              </a:stretch>
            </a:blipFill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5C387303-B818-466F-9A8E-A6A70445DEDF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31241"/>
              </a:stretch>
            </a:blipFill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AC095436-D50E-4273-B293-3061AB440129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CE7AC3D1-C130-45EA-BC15-58D3F6AE20FE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8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974900" y="3614693"/>
            <a:ext cx="3339536" cy="2742860"/>
          </a:xfrm>
          <a:custGeom>
            <a:avLst/>
            <a:gdLst/>
            <a:ahLst/>
            <a:cxnLst/>
            <a:rect l="l" t="t" r="r" b="b"/>
            <a:pathLst>
              <a:path w="3339535" h="2742859">
                <a:moveTo>
                  <a:pt x="0" y="0"/>
                </a:moveTo>
                <a:lnTo>
                  <a:pt x="3339535" y="0"/>
                </a:lnTo>
                <a:lnTo>
                  <a:pt x="3339535" y="2742859"/>
                </a:lnTo>
                <a:lnTo>
                  <a:pt x="0" y="2742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962" t="-40468" r="-133690" b="-1084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1407390" y="3614693"/>
            <a:ext cx="3384320" cy="2742860"/>
          </a:xfrm>
          <a:custGeom>
            <a:avLst/>
            <a:gdLst/>
            <a:ahLst/>
            <a:cxnLst/>
            <a:rect l="l" t="t" r="r" b="b"/>
            <a:pathLst>
              <a:path w="3384320" h="2742859">
                <a:moveTo>
                  <a:pt x="0" y="0"/>
                </a:moveTo>
                <a:lnTo>
                  <a:pt x="3384320" y="0"/>
                </a:lnTo>
                <a:lnTo>
                  <a:pt x="3384320" y="2742859"/>
                </a:lnTo>
                <a:lnTo>
                  <a:pt x="0" y="2742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48" t="-40092" r="-240776" b="-106411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Freeform 10"/>
          <p:cNvSpPr/>
          <p:nvPr/>
        </p:nvSpPr>
        <p:spPr>
          <a:xfrm>
            <a:off x="8516081" y="6583829"/>
            <a:ext cx="3478838" cy="2721200"/>
          </a:xfrm>
          <a:custGeom>
            <a:avLst/>
            <a:gdLst/>
            <a:ahLst/>
            <a:cxnLst/>
            <a:rect l="l" t="t" r="r" b="b"/>
            <a:pathLst>
              <a:path w="3478838" h="2721199">
                <a:moveTo>
                  <a:pt x="0" y="0"/>
                </a:moveTo>
                <a:lnTo>
                  <a:pt x="3478838" y="0"/>
                </a:lnTo>
                <a:lnTo>
                  <a:pt x="3478838" y="2721199"/>
                </a:lnTo>
                <a:lnTo>
                  <a:pt x="0" y="2721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076" t="-145148" r="-17193" b="-253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>
          <a:xfrm>
            <a:off x="1407390" y="6598385"/>
            <a:ext cx="3384320" cy="2706644"/>
          </a:xfrm>
          <a:custGeom>
            <a:avLst/>
            <a:gdLst/>
            <a:ahLst/>
            <a:cxnLst/>
            <a:rect l="l" t="t" r="r" b="b"/>
            <a:pathLst>
              <a:path w="3384320" h="2706643">
                <a:moveTo>
                  <a:pt x="0" y="0"/>
                </a:moveTo>
                <a:lnTo>
                  <a:pt x="3384320" y="0"/>
                </a:lnTo>
                <a:lnTo>
                  <a:pt x="3384320" y="2706643"/>
                </a:lnTo>
                <a:lnTo>
                  <a:pt x="0" y="2706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208" t="-146460" r="-239606" b="-2370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2" name="Freeform 12"/>
          <p:cNvSpPr/>
          <p:nvPr/>
        </p:nvSpPr>
        <p:spPr>
          <a:xfrm>
            <a:off x="4974903" y="6598385"/>
            <a:ext cx="3295442" cy="2706644"/>
          </a:xfrm>
          <a:custGeom>
            <a:avLst/>
            <a:gdLst/>
            <a:ahLst/>
            <a:cxnLst/>
            <a:rect l="l" t="t" r="r" b="b"/>
            <a:pathLst>
              <a:path w="3295441" h="2706643">
                <a:moveTo>
                  <a:pt x="0" y="0"/>
                </a:moveTo>
                <a:lnTo>
                  <a:pt x="3295441" y="0"/>
                </a:lnTo>
                <a:lnTo>
                  <a:pt x="3295441" y="2706643"/>
                </a:lnTo>
                <a:lnTo>
                  <a:pt x="0" y="2706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374" t="-146397" r="-133279" b="-2505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>
            <a:off x="8495413" y="3614693"/>
            <a:ext cx="3499510" cy="2742860"/>
          </a:xfrm>
          <a:custGeom>
            <a:avLst/>
            <a:gdLst/>
            <a:ahLst/>
            <a:cxnLst/>
            <a:rect l="l" t="t" r="r" b="b"/>
            <a:pathLst>
              <a:path w="3499510" h="2742859">
                <a:moveTo>
                  <a:pt x="0" y="0"/>
                </a:moveTo>
                <a:lnTo>
                  <a:pt x="3499510" y="0"/>
                </a:lnTo>
                <a:lnTo>
                  <a:pt x="3499510" y="2742859"/>
                </a:lnTo>
                <a:lnTo>
                  <a:pt x="0" y="2742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36" t="-39790" r="-17046" b="-108179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Freeform 14"/>
          <p:cNvSpPr/>
          <p:nvPr/>
        </p:nvSpPr>
        <p:spPr>
          <a:xfrm>
            <a:off x="2023907" y="9225169"/>
            <a:ext cx="3334046" cy="79859"/>
          </a:xfrm>
          <a:custGeom>
            <a:avLst/>
            <a:gdLst/>
            <a:ahLst/>
            <a:cxnLst/>
            <a:rect l="l" t="t" r="r" b="b"/>
            <a:pathLst>
              <a:path w="3334046" h="79859">
                <a:moveTo>
                  <a:pt x="0" y="0"/>
                </a:moveTo>
                <a:lnTo>
                  <a:pt x="3334045" y="0"/>
                </a:lnTo>
                <a:lnTo>
                  <a:pt x="3334045" y="79859"/>
                </a:lnTo>
                <a:lnTo>
                  <a:pt x="0" y="79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2622" r="-596" b="-7262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>
            <a:off x="12242573" y="3738938"/>
            <a:ext cx="4877258" cy="5486231"/>
          </a:xfrm>
          <a:custGeom>
            <a:avLst/>
            <a:gdLst/>
            <a:ahLst/>
            <a:cxnLst/>
            <a:rect l="l" t="t" r="r" b="b"/>
            <a:pathLst>
              <a:path w="4877258" h="5486230">
                <a:moveTo>
                  <a:pt x="0" y="0"/>
                </a:moveTo>
                <a:lnTo>
                  <a:pt x="4877258" y="0"/>
                </a:lnTo>
                <a:lnTo>
                  <a:pt x="4877258" y="5486230"/>
                </a:lnTo>
                <a:lnTo>
                  <a:pt x="0" y="5486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1299510" y="2530365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  <a:spcBef>
                <a:spcPct val="0"/>
              </a:spcBef>
            </a:pPr>
            <a:r>
              <a:rPr lang="en-US" sz="5400" dirty="0" err="1">
                <a:latin typeface="Arial Black" panose="020B0A04020102020204" pitchFamily="34" charset="0"/>
              </a:rPr>
              <a:t>шість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кроків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до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медіаграмотності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grpSp>
        <p:nvGrpSpPr>
          <p:cNvPr id="20" name="Group 16">
            <a:extLst>
              <a:ext uri="{FF2B5EF4-FFF2-40B4-BE49-F238E27FC236}">
                <a16:creationId xmlns:a16="http://schemas.microsoft.com/office/drawing/2014/main" id="{1F76406B-03AE-4520-8B0C-E63CB8AE614C}"/>
              </a:ext>
            </a:extLst>
          </p:cNvPr>
          <p:cNvGrpSpPr/>
          <p:nvPr/>
        </p:nvGrpSpPr>
        <p:grpSpPr>
          <a:xfrm>
            <a:off x="10704309" y="649055"/>
            <a:ext cx="6905513" cy="1762339"/>
            <a:chOff x="0" y="0"/>
            <a:chExt cx="9207351" cy="2349785"/>
          </a:xfrm>
        </p:grpSpPr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8EBEBCCC-EF32-40D1-9556-3A66CACADC49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06446F2-962D-4BF7-9BF5-56A0A2D028FC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F54C55A6-F6F6-4AF7-AB01-2E932198A44C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CE0DD94E-15A5-49B5-A758-5E3280BC69FB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21EDE3F-DF5C-4B9D-B958-46B6D71DA3F8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8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3747" y="4979606"/>
            <a:ext cx="8861442" cy="2530406"/>
            <a:chOff x="0" y="0"/>
            <a:chExt cx="2333878" cy="666444"/>
          </a:xfrm>
          <a:solidFill>
            <a:srgbClr val="FF2929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333878" cy="666444"/>
            </a:xfrm>
            <a:custGeom>
              <a:avLst/>
              <a:gdLst/>
              <a:ahLst/>
              <a:cxnLst/>
              <a:rect l="l" t="t" r="r" b="b"/>
              <a:pathLst>
                <a:path w="2333878" h="666444">
                  <a:moveTo>
                    <a:pt x="26210" y="0"/>
                  </a:moveTo>
                  <a:lnTo>
                    <a:pt x="2307668" y="0"/>
                  </a:lnTo>
                  <a:cubicBezTo>
                    <a:pt x="2314619" y="0"/>
                    <a:pt x="2321286" y="2761"/>
                    <a:pt x="2326201" y="7677"/>
                  </a:cubicBezTo>
                  <a:cubicBezTo>
                    <a:pt x="2331116" y="12592"/>
                    <a:pt x="2333878" y="19259"/>
                    <a:pt x="2333878" y="26210"/>
                  </a:cubicBezTo>
                  <a:lnTo>
                    <a:pt x="2333878" y="640234"/>
                  </a:lnTo>
                  <a:cubicBezTo>
                    <a:pt x="2333878" y="647186"/>
                    <a:pt x="2331116" y="653852"/>
                    <a:pt x="2326201" y="658768"/>
                  </a:cubicBezTo>
                  <a:cubicBezTo>
                    <a:pt x="2321286" y="663683"/>
                    <a:pt x="2314619" y="666444"/>
                    <a:pt x="2307668" y="666444"/>
                  </a:cubicBezTo>
                  <a:lnTo>
                    <a:pt x="26210" y="666444"/>
                  </a:lnTo>
                  <a:cubicBezTo>
                    <a:pt x="19259" y="666444"/>
                    <a:pt x="12592" y="663683"/>
                    <a:pt x="7677" y="658768"/>
                  </a:cubicBezTo>
                  <a:cubicBezTo>
                    <a:pt x="2761" y="653852"/>
                    <a:pt x="0" y="647186"/>
                    <a:pt x="0" y="640234"/>
                  </a:cubicBezTo>
                  <a:lnTo>
                    <a:pt x="0" y="26210"/>
                  </a:lnTo>
                  <a:cubicBezTo>
                    <a:pt x="0" y="19259"/>
                    <a:pt x="2761" y="12592"/>
                    <a:pt x="7677" y="7677"/>
                  </a:cubicBezTo>
                  <a:cubicBezTo>
                    <a:pt x="12592" y="2761"/>
                    <a:pt x="19259" y="0"/>
                    <a:pt x="2621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UA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333878" cy="70454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13558" y="5319830"/>
            <a:ext cx="1324032" cy="1849956"/>
          </a:xfrm>
          <a:custGeom>
            <a:avLst/>
            <a:gdLst/>
            <a:ahLst/>
            <a:cxnLst/>
            <a:rect l="l" t="t" r="r" b="b"/>
            <a:pathLst>
              <a:path w="1324032" h="1849956">
                <a:moveTo>
                  <a:pt x="0" y="0"/>
                </a:moveTo>
                <a:lnTo>
                  <a:pt x="1324032" y="0"/>
                </a:lnTo>
                <a:lnTo>
                  <a:pt x="1324032" y="1849956"/>
                </a:lnTo>
                <a:lnTo>
                  <a:pt x="0" y="1849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81" r="-12681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>
            <a:off x="8276358" y="2411388"/>
            <a:ext cx="10264288" cy="6846912"/>
          </a:xfrm>
          <a:custGeom>
            <a:avLst/>
            <a:gdLst/>
            <a:ahLst/>
            <a:cxnLst/>
            <a:rect l="l" t="t" r="r" b="b"/>
            <a:pathLst>
              <a:path w="10264287" h="6846912">
                <a:moveTo>
                  <a:pt x="0" y="0"/>
                </a:moveTo>
                <a:lnTo>
                  <a:pt x="10264287" y="0"/>
                </a:lnTo>
                <a:lnTo>
                  <a:pt x="10264287" y="6846912"/>
                </a:lnTo>
                <a:lnTo>
                  <a:pt x="0" y="6846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1243746" y="3567117"/>
            <a:ext cx="1569444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11"/>
              </a:lnSpc>
              <a:spcBef>
                <a:spcPct val="0"/>
              </a:spcBef>
            </a:pPr>
            <a:r>
              <a:rPr lang="en-US" sz="4800" dirty="0">
                <a:latin typeface="Arial Black" panose="020B0A04020102020204" pitchFamily="34" charset="0"/>
              </a:rPr>
              <a:t>ПРАКТИЧНЕ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4800" dirty="0">
                <a:latin typeface="Arial Black" panose="020B0A04020102020204" pitchFamily="34" charset="0"/>
              </a:rPr>
              <a:t>ЗАВДАННЯ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4C4EF7CC-4CD5-4F56-9237-683DAFE6C46B}"/>
              </a:ext>
            </a:extLst>
          </p:cNvPr>
          <p:cNvSpPr txBox="1"/>
          <p:nvPr/>
        </p:nvSpPr>
        <p:spPr>
          <a:xfrm>
            <a:off x="3106354" y="5626313"/>
            <a:ext cx="719222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2"/>
              </a:lnSpc>
            </a:pP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Назвіть</a:t>
            </a:r>
            <a:r>
              <a:rPr lang="en-US" sz="34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найбільш</a:t>
            </a:r>
            <a:r>
              <a:rPr lang="en-US" sz="34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поширені</a:t>
            </a:r>
            <a:r>
              <a:rPr lang="en-US" sz="3400" dirty="0">
                <a:solidFill>
                  <a:srgbClr val="000000"/>
                </a:solidFill>
                <a:latin typeface="DM Sans Bold"/>
              </a:rPr>
              <a:t> </a:t>
            </a:r>
          </a:p>
          <a:p>
            <a:pPr>
              <a:lnSpc>
                <a:spcPts val="4962"/>
              </a:lnSpc>
            </a:pP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види</a:t>
            </a:r>
            <a:r>
              <a:rPr lang="en-US" sz="3400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F4FFF3"/>
                </a:solidFill>
                <a:latin typeface="DM Sans Bold"/>
              </a:rPr>
              <a:t>дезінформації</a:t>
            </a:r>
            <a:r>
              <a:rPr lang="en-US" sz="3400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та</a:t>
            </a:r>
            <a:r>
              <a:rPr lang="en-US" sz="34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F4FFF3"/>
                </a:solidFill>
                <a:latin typeface="DM Sans Bold"/>
              </a:rPr>
              <a:t>маніпуляцій</a:t>
            </a:r>
            <a:endParaRPr lang="en-US" sz="3400" dirty="0">
              <a:solidFill>
                <a:srgbClr val="F4FFF3"/>
              </a:solidFill>
              <a:latin typeface="DM Sans Bold"/>
            </a:endParaRP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DE0400C4-0411-4A09-86CC-958660BC0225}"/>
              </a:ext>
            </a:extLst>
          </p:cNvPr>
          <p:cNvGrpSpPr/>
          <p:nvPr/>
        </p:nvGrpSpPr>
        <p:grpSpPr>
          <a:xfrm>
            <a:off x="10298574" y="663747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1DABD89B-EBC3-4B95-A374-38BAF1D31047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5B409E7D-9AF3-4B15-B9EA-C8FE47051779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4C51CD5D-AF1D-4A67-A697-E146D089CAF0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1892047F-D451-4491-9C08-6E30F636DA65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69E57EB-7FE7-4429-BB12-5E2AEBDC4401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8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05225" y="4465606"/>
            <a:ext cx="6283022" cy="4448798"/>
            <a:chOff x="0" y="0"/>
            <a:chExt cx="8377361" cy="5931731"/>
          </a:xfrm>
        </p:grpSpPr>
        <p:sp>
          <p:nvSpPr>
            <p:cNvPr id="9" name="Freeform 9"/>
            <p:cNvSpPr/>
            <p:nvPr/>
          </p:nvSpPr>
          <p:spPr>
            <a:xfrm>
              <a:off x="0" y="4945480"/>
              <a:ext cx="8377361" cy="74882"/>
            </a:xfrm>
            <a:custGeom>
              <a:avLst/>
              <a:gdLst/>
              <a:ahLst/>
              <a:cxnLst/>
              <a:rect l="l" t="t" r="r" b="b"/>
              <a:pathLst>
                <a:path w="8377361" h="74882">
                  <a:moveTo>
                    <a:pt x="0" y="0"/>
                  </a:moveTo>
                  <a:lnTo>
                    <a:pt x="8377361" y="0"/>
                  </a:lnTo>
                  <a:lnTo>
                    <a:pt x="8377361" y="74882"/>
                  </a:lnTo>
                  <a:lnTo>
                    <a:pt x="0" y="7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44538" y="0"/>
              <a:ext cx="7488285" cy="5931731"/>
            </a:xfrm>
            <a:custGeom>
              <a:avLst/>
              <a:gdLst/>
              <a:ahLst/>
              <a:cxnLst/>
              <a:rect l="l" t="t" r="r" b="b"/>
              <a:pathLst>
                <a:path w="7488285" h="5931731">
                  <a:moveTo>
                    <a:pt x="0" y="0"/>
                  </a:moveTo>
                  <a:lnTo>
                    <a:pt x="7488285" y="0"/>
                  </a:lnTo>
                  <a:lnTo>
                    <a:pt x="7488285" y="5931731"/>
                  </a:lnTo>
                  <a:lnTo>
                    <a:pt x="0" y="5931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742" t="-21244" r="-32409" b="-44223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99510" y="2403253"/>
            <a:ext cx="15694444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sz="4800" dirty="0" err="1">
                <a:latin typeface="Arial Black" panose="020B0A04020102020204" pitchFamily="34" charset="0"/>
              </a:rPr>
              <a:t>Подивимося</a:t>
            </a:r>
            <a:r>
              <a:rPr lang="en-US" sz="4800" dirty="0">
                <a:latin typeface="Arial Black" panose="020B0A04020102020204" pitchFamily="34" charset="0"/>
              </a:rPr>
              <a:t>, </a:t>
            </a:r>
            <a:r>
              <a:rPr lang="en-US" sz="4800" dirty="0" err="1">
                <a:latin typeface="Arial Black" panose="020B0A04020102020204" pitchFamily="34" charset="0"/>
              </a:rPr>
              <a:t>що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можуть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маніпулятори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зробити</a:t>
            </a:r>
            <a:r>
              <a:rPr lang="en-US" sz="4800" dirty="0">
                <a:latin typeface="Arial Black" panose="020B0A04020102020204" pitchFamily="34" charset="0"/>
              </a:rPr>
              <a:t> з </a:t>
            </a:r>
            <a:r>
              <a:rPr lang="en-US" sz="4800" dirty="0" err="1">
                <a:latin typeface="Arial Black" panose="020B0A04020102020204" pitchFamily="34" charset="0"/>
              </a:rPr>
              <a:t>одного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простого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факту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77607" y="3916966"/>
            <a:ext cx="14738258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9"/>
              </a:lnSpc>
            </a:pPr>
            <a:r>
              <a:rPr lang="en-US" sz="3600" b="1" dirty="0">
                <a:solidFill>
                  <a:srgbClr val="ED1C24"/>
                </a:solidFill>
                <a:latin typeface="DM Sans Bold"/>
              </a:rPr>
              <a:t>ФАКТ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9245" y="8838205"/>
            <a:ext cx="15638678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Курка знесла яйце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C1231-C924-4DED-A11D-F6A4C6E48CCB}"/>
              </a:ext>
            </a:extLst>
          </p:cNvPr>
          <p:cNvGrpSpPr/>
          <p:nvPr/>
        </p:nvGrpSpPr>
        <p:grpSpPr>
          <a:xfrm>
            <a:off x="10287000" y="663747"/>
            <a:ext cx="6905513" cy="1762339"/>
            <a:chOff x="0" y="0"/>
            <a:chExt cx="9207351" cy="2349785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6BFB639-3D90-4216-B03C-A3C2CA306AF4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F248EE3-4473-41B7-BCA5-B5977E9B950E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A2353D9-49E6-49E7-BD7A-F98186851436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76DD1EF-78EC-4A09-B520-F3DFDBEB78D9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EAC7C3A-B357-4AFD-9F4E-B547674357F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9420307" y="2589165"/>
            <a:ext cx="8507786" cy="6259179"/>
          </a:xfrm>
          <a:custGeom>
            <a:avLst/>
            <a:gdLst/>
            <a:ahLst/>
            <a:cxnLst/>
            <a:rect l="l" t="t" r="r" b="b"/>
            <a:pathLst>
              <a:path w="8507785" h="6259179">
                <a:moveTo>
                  <a:pt x="0" y="0"/>
                </a:moveTo>
                <a:lnTo>
                  <a:pt x="8507784" y="0"/>
                </a:lnTo>
                <a:lnTo>
                  <a:pt x="8507784" y="6259179"/>
                </a:lnTo>
                <a:lnTo>
                  <a:pt x="0" y="6259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4626" y="7585094"/>
            <a:ext cx="748981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Курка-патріотка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курка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знесла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яйце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на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честь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національного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свята</a:t>
            </a:r>
            <a:endParaRPr lang="en-US" sz="3000" dirty="0">
              <a:solidFill>
                <a:srgbClr val="000000"/>
              </a:solidFill>
              <a:latin typeface="DM Sans Italics"/>
            </a:endParaRP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C09F7DA3-C205-481E-BF04-615883B9587F}"/>
              </a:ext>
            </a:extLst>
          </p:cNvPr>
          <p:cNvGrpSpPr/>
          <p:nvPr/>
        </p:nvGrpSpPr>
        <p:grpSpPr>
          <a:xfrm>
            <a:off x="1676400" y="579176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29DD714-C778-46A5-9BD3-FB910755FAA1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03CCD4B8-A3A6-4FD3-ACDB-B3A32D35C0BC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8ECA80D7-518C-4687-B82C-4DADB9D0DE71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6C91A44-AD85-443F-A813-85573EC555A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B17906D2-1649-4598-B26C-8A662D9D6DBA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3" y="3255290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grpSp>
        <p:nvGrpSpPr>
          <p:cNvPr id="10" name="Group 10"/>
          <p:cNvGrpSpPr/>
          <p:nvPr/>
        </p:nvGrpSpPr>
        <p:grpSpPr>
          <a:xfrm>
            <a:off x="9764937" y="3907630"/>
            <a:ext cx="7272898" cy="5350673"/>
            <a:chOff x="0" y="0"/>
            <a:chExt cx="9697198" cy="7134230"/>
          </a:xfrm>
        </p:grpSpPr>
        <p:sp>
          <p:nvSpPr>
            <p:cNvPr id="11" name="Freeform 11"/>
            <p:cNvSpPr/>
            <p:nvPr/>
          </p:nvSpPr>
          <p:spPr>
            <a:xfrm>
              <a:off x="989027" y="4470857"/>
              <a:ext cx="7161406" cy="64013"/>
            </a:xfrm>
            <a:custGeom>
              <a:avLst/>
              <a:gdLst/>
              <a:ahLst/>
              <a:cxnLst/>
              <a:rect l="l" t="t" r="r" b="b"/>
              <a:pathLst>
                <a:path w="7161406" h="64013">
                  <a:moveTo>
                    <a:pt x="0" y="0"/>
                  </a:moveTo>
                  <a:lnTo>
                    <a:pt x="7161406" y="0"/>
                  </a:lnTo>
                  <a:lnTo>
                    <a:pt x="7161406" y="64013"/>
                  </a:lnTo>
                  <a:lnTo>
                    <a:pt x="0" y="6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9697198" cy="7134230"/>
            </a:xfrm>
            <a:custGeom>
              <a:avLst/>
              <a:gdLst/>
              <a:ahLst/>
              <a:cxnLst/>
              <a:rect l="l" t="t" r="r" b="b"/>
              <a:pathLst>
                <a:path w="9697198" h="7134230">
                  <a:moveTo>
                    <a:pt x="0" y="0"/>
                  </a:moveTo>
                  <a:lnTo>
                    <a:pt x="9697198" y="0"/>
                  </a:lnTo>
                  <a:lnTo>
                    <a:pt x="9697198" y="7134230"/>
                  </a:lnTo>
                  <a:lnTo>
                    <a:pt x="0" y="7134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01275" y="5714551"/>
              <a:ext cx="8536910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5"/>
                </a:lnSpc>
              </a:pPr>
              <a:r>
                <a:rPr lang="en-US" sz="2500">
                  <a:solidFill>
                    <a:srgbClr val="000000"/>
                  </a:solidFill>
                  <a:latin typeface="DM Sans Italics"/>
                </a:rPr>
                <a:t>Курка-патріотка: курка знесла яйце на честь національного свята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764934" y="2859879"/>
            <a:ext cx="717325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Відома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правдива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інформація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яка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подана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так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щоби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ввести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в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оману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5982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МАНІПУЛЯЦІЯ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16E4D7E5-9D50-4082-BEFD-7FF59870B9A1}"/>
              </a:ext>
            </a:extLst>
          </p:cNvPr>
          <p:cNvGrpSpPr/>
          <p:nvPr/>
        </p:nvGrpSpPr>
        <p:grpSpPr>
          <a:xfrm>
            <a:off x="1676400" y="733561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113ABED7-B143-4BF0-BCD3-EEED33E37A45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90B4C9B3-E135-45E3-936A-A0D277C97056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A0ADD44D-BDAA-47FF-9DB1-7B03127BE494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08A2A6C-009A-46BA-BD6B-536D144E89C7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2DFF0B03-7DEC-445D-9CAA-E3A1A44A65FE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204150" y="2520152"/>
            <a:ext cx="10450768" cy="6146984"/>
          </a:xfrm>
          <a:custGeom>
            <a:avLst/>
            <a:gdLst/>
            <a:ahLst/>
            <a:cxnLst/>
            <a:rect l="l" t="t" r="r" b="b"/>
            <a:pathLst>
              <a:path w="10450767" h="6146983">
                <a:moveTo>
                  <a:pt x="0" y="0"/>
                </a:moveTo>
                <a:lnTo>
                  <a:pt x="10450766" y="0"/>
                </a:lnTo>
                <a:lnTo>
                  <a:pt x="10450766" y="6146983"/>
                </a:lnTo>
                <a:lnTo>
                  <a:pt x="0" y="6146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4626" y="7585094"/>
            <a:ext cx="748981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Курка несла яйце і з нього </a:t>
            </a:r>
          </a:p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вилупилася ящірка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740E4137-A47E-4D7D-8746-4EBCFAAA7C07}"/>
              </a:ext>
            </a:extLst>
          </p:cNvPr>
          <p:cNvGrpSpPr/>
          <p:nvPr/>
        </p:nvGrpSpPr>
        <p:grpSpPr>
          <a:xfrm>
            <a:off x="2213072" y="772100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1AFD33D1-DADD-443A-9F50-578260E4701C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D34CA9C4-1D19-4632-BA23-62B96045A757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F9CA2AAD-2CFA-4480-85A1-9FDE6B9D3621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12300EEF-3A5A-48CF-8C03-4F2E980F1379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F5018DA-6421-4D2C-9689-8C5FC8A6CF1E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355456" y="4359468"/>
            <a:ext cx="8328728" cy="4952046"/>
            <a:chOff x="0" y="0"/>
            <a:chExt cx="11104969" cy="6602728"/>
          </a:xfrm>
        </p:grpSpPr>
        <p:sp>
          <p:nvSpPr>
            <p:cNvPr id="10" name="Freeform 10"/>
            <p:cNvSpPr/>
            <p:nvPr/>
          </p:nvSpPr>
          <p:spPr>
            <a:xfrm>
              <a:off x="2214320" y="4676978"/>
              <a:ext cx="6676329" cy="59677"/>
            </a:xfrm>
            <a:custGeom>
              <a:avLst/>
              <a:gdLst/>
              <a:ahLst/>
              <a:cxnLst/>
              <a:rect l="l" t="t" r="r" b="b"/>
              <a:pathLst>
                <a:path w="6676329" h="59677">
                  <a:moveTo>
                    <a:pt x="0" y="0"/>
                  </a:moveTo>
                  <a:lnTo>
                    <a:pt x="6676329" y="0"/>
                  </a:lnTo>
                  <a:lnTo>
                    <a:pt x="6676329" y="59677"/>
                  </a:lnTo>
                  <a:lnTo>
                    <a:pt x="0" y="59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1104969" cy="6531776"/>
            </a:xfrm>
            <a:custGeom>
              <a:avLst/>
              <a:gdLst/>
              <a:ahLst/>
              <a:cxnLst/>
              <a:rect l="l" t="t" r="r" b="b"/>
              <a:pathLst>
                <a:path w="11104969" h="6531776">
                  <a:moveTo>
                    <a:pt x="0" y="0"/>
                  </a:moveTo>
                  <a:lnTo>
                    <a:pt x="11104969" y="0"/>
                  </a:lnTo>
                  <a:lnTo>
                    <a:pt x="11104969" y="6531776"/>
                  </a:lnTo>
                  <a:lnTo>
                    <a:pt x="0" y="6531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73152" y="5405819"/>
              <a:ext cx="7958663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9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Курка несла яйце і з нього </a:t>
              </a:r>
            </a:p>
            <a:p>
              <a:pPr algn="ctr">
                <a:lnSpc>
                  <a:spcPts val="3489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вилупилася ящірка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4817333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738946"/>
            <a:ext cx="791925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Неправдиве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(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вигадане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)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твердження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створене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для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того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щоб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ввести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в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оману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і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приховати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правду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14754" y="215982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ФЕЙК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C88A9B78-01DC-4AF8-84A9-0E8C2EB5E931}"/>
              </a:ext>
            </a:extLst>
          </p:cNvPr>
          <p:cNvGrpSpPr/>
          <p:nvPr/>
        </p:nvGrpSpPr>
        <p:grpSpPr>
          <a:xfrm>
            <a:off x="1840071" y="711674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CD0A98D-7C39-4564-835C-1E84F30B0E55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66D93D5-A7F6-483E-AF0F-76CFDA400DB0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26FAD1A-A098-46A9-BBDF-C5A619605AD4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A3F43406-F991-431C-AEBF-966D61CF682B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FA306685-194E-4798-AD7C-552F8CA0CF88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9176401" y="2284748"/>
            <a:ext cx="8507786" cy="6618092"/>
          </a:xfrm>
          <a:custGeom>
            <a:avLst/>
            <a:gdLst/>
            <a:ahLst/>
            <a:cxnLst/>
            <a:rect l="l" t="t" r="r" b="b"/>
            <a:pathLst>
              <a:path w="8507785" h="6618091">
                <a:moveTo>
                  <a:pt x="0" y="0"/>
                </a:moveTo>
                <a:lnTo>
                  <a:pt x="8507784" y="0"/>
                </a:lnTo>
                <a:lnTo>
                  <a:pt x="8507784" y="6618091"/>
                </a:lnTo>
                <a:lnTo>
                  <a:pt x="0" y="6618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4626" y="7585092"/>
            <a:ext cx="7489812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Кури, яких годують генетично модифікованою іжею, несуть корисніші для здоров’я яйця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5CF7D04C-F43A-421F-885F-AD5BB570AB83}"/>
              </a:ext>
            </a:extLst>
          </p:cNvPr>
          <p:cNvGrpSpPr/>
          <p:nvPr/>
        </p:nvGrpSpPr>
        <p:grpSpPr>
          <a:xfrm>
            <a:off x="1981200" y="704482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13099102-01D6-41D3-A210-498C69CB966F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5F6375FD-8428-4FD1-9BCF-B6808A3819AC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981F10FB-8248-4AC6-AE9F-0513305E082A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12C0BAA1-2789-4447-8E42-25D6D4BF327C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518800F2-BB44-4C28-B68F-F74763552CF7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81" y="669449"/>
            <a:ext cx="17131202" cy="9104168"/>
            <a:chOff x="0" y="-38100"/>
            <a:chExt cx="4511921" cy="23978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71360" y="2186855"/>
            <a:ext cx="1569444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</a:pPr>
            <a:r>
              <a:rPr lang="en-US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ОЗНАКИ ЛІДЕРСЬКИХ НАВИЧОК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00165" y="5322248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>
            <a:off x="1300165" y="6263382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16" name="Freeform 16"/>
          <p:cNvSpPr/>
          <p:nvPr/>
        </p:nvSpPr>
        <p:spPr>
          <a:xfrm>
            <a:off x="1296781" y="7333073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19" name="Freeform 19"/>
          <p:cNvSpPr/>
          <p:nvPr/>
        </p:nvSpPr>
        <p:spPr>
          <a:xfrm>
            <a:off x="1296781" y="8402764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22" name="Freeform 22"/>
          <p:cNvSpPr/>
          <p:nvPr/>
        </p:nvSpPr>
        <p:spPr>
          <a:xfrm>
            <a:off x="10609267" y="5322248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25" name="Freeform 25"/>
          <p:cNvSpPr/>
          <p:nvPr/>
        </p:nvSpPr>
        <p:spPr>
          <a:xfrm>
            <a:off x="10609267" y="6291958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28" name="Freeform 28"/>
          <p:cNvSpPr/>
          <p:nvPr/>
        </p:nvSpPr>
        <p:spPr>
          <a:xfrm>
            <a:off x="10633237" y="7333073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31" name="Freeform 31"/>
          <p:cNvSpPr/>
          <p:nvPr/>
        </p:nvSpPr>
        <p:spPr>
          <a:xfrm>
            <a:off x="10633237" y="8402764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34" name="Freeform 34"/>
          <p:cNvSpPr/>
          <p:nvPr/>
        </p:nvSpPr>
        <p:spPr>
          <a:xfrm>
            <a:off x="1300165" y="3434393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37" name="Freeform 37"/>
          <p:cNvSpPr/>
          <p:nvPr/>
        </p:nvSpPr>
        <p:spPr>
          <a:xfrm>
            <a:off x="10633237" y="3488643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39" name="TextBox 39"/>
          <p:cNvSpPr txBox="1"/>
          <p:nvPr/>
        </p:nvSpPr>
        <p:spPr>
          <a:xfrm>
            <a:off x="2009317" y="3220112"/>
            <a:ext cx="843802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без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проблем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встановлюєте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нові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знайомства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вас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звертаються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корисними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контактами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369740" y="3220112"/>
            <a:ext cx="7688680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Ефективна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комунікація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та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навички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ведення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переговорів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009317" y="5346092"/>
            <a:ext cx="8247526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Clear Sans Bold Italics"/>
              </a:rPr>
              <a:t>До вас звертаються за емоційною підтримкою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009317" y="6077678"/>
            <a:ext cx="824752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легко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вливаєтеся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у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колектив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Вам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подобається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працювати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у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групі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009317" y="7180673"/>
            <a:ext cx="824752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довіряєте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гучним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заголовкам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Завжди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перевіряєте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інформацію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2009314" y="8283668"/>
            <a:ext cx="7688680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У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будь-якій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несподіваній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ситуації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втрачаєте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голову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маєте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творче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хобі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46" name="Freeform 46"/>
          <p:cNvSpPr/>
          <p:nvPr/>
        </p:nvSpPr>
        <p:spPr>
          <a:xfrm>
            <a:off x="1296781" y="4378319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49" name="Freeform 49"/>
          <p:cNvSpPr/>
          <p:nvPr/>
        </p:nvSpPr>
        <p:spPr>
          <a:xfrm>
            <a:off x="10633237" y="4424006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51" name="TextBox 51"/>
          <p:cNvSpPr txBox="1"/>
          <p:nvPr/>
        </p:nvSpPr>
        <p:spPr>
          <a:xfrm>
            <a:off x="2009317" y="4246907"/>
            <a:ext cx="8247526" cy="93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latin typeface="Clear Sans Bold Italics"/>
              </a:rPr>
              <a:t>Ви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часто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передбачаєте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події</a:t>
            </a:r>
            <a:r>
              <a:rPr lang="en-US" sz="2700" dirty="0">
                <a:latin typeface="Clear Sans Bold Italics"/>
              </a:rPr>
              <a:t>, </a:t>
            </a:r>
            <a:r>
              <a:rPr lang="en-US" sz="2700" dirty="0" err="1">
                <a:latin typeface="Clear Sans Bold Italics"/>
              </a:rPr>
              <a:t>керуючись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отриманою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інформацією</a:t>
            </a:r>
            <a:endParaRPr lang="en-US" sz="2700" dirty="0">
              <a:latin typeface="Clear Sans Bold Italics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1321800" y="4376381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Стратегічне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мислення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1321800" y="5346091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Емоційний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інтелект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емпатія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1345768" y="6315803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Вміння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працювати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в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команді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1321800" y="7356918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Критичне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мислення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1369740" y="8426609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Креативність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та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адаптивність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grpSp>
        <p:nvGrpSpPr>
          <p:cNvPr id="33" name="Group 16">
            <a:extLst>
              <a:ext uri="{FF2B5EF4-FFF2-40B4-BE49-F238E27FC236}">
                <a16:creationId xmlns:a16="http://schemas.microsoft.com/office/drawing/2014/main" id="{09AFC19E-92FB-484F-A7DF-2E93203EB1C7}"/>
              </a:ext>
            </a:extLst>
          </p:cNvPr>
          <p:cNvGrpSpPr/>
          <p:nvPr/>
        </p:nvGrpSpPr>
        <p:grpSpPr>
          <a:xfrm>
            <a:off x="10949664" y="645688"/>
            <a:ext cx="6905513" cy="1762339"/>
            <a:chOff x="0" y="0"/>
            <a:chExt cx="9207351" cy="2349785"/>
          </a:xfrm>
        </p:grpSpPr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8CBC006C-36F6-4FFC-A50C-162160577C00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42588"/>
              </a:stretch>
            </a:blipFill>
          </p:spPr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46EA8D6D-BE58-46D7-838E-7DB9EA7878D5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4513CF3-623A-4ABA-980C-B033CE040125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1241"/>
              </a:stretch>
            </a:blipFill>
          </p:spPr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38651E31-A495-477E-863C-C33C4FB1A485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A3EB8EC9-9EF6-4410-A948-CD5734BEF5F1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86061" y="3690525"/>
            <a:ext cx="6830650" cy="5313470"/>
            <a:chOff x="0" y="0"/>
            <a:chExt cx="9107533" cy="7084627"/>
          </a:xfrm>
        </p:grpSpPr>
        <p:sp>
          <p:nvSpPr>
            <p:cNvPr id="10" name="Freeform 10"/>
            <p:cNvSpPr/>
            <p:nvPr/>
          </p:nvSpPr>
          <p:spPr>
            <a:xfrm>
              <a:off x="1189987" y="4963729"/>
              <a:ext cx="6725937" cy="60121"/>
            </a:xfrm>
            <a:custGeom>
              <a:avLst/>
              <a:gdLst/>
              <a:ahLst/>
              <a:cxnLst/>
              <a:rect l="l" t="t" r="r" b="b"/>
              <a:pathLst>
                <a:path w="6725937" h="60121">
                  <a:moveTo>
                    <a:pt x="0" y="0"/>
                  </a:moveTo>
                  <a:lnTo>
                    <a:pt x="6725937" y="0"/>
                  </a:lnTo>
                  <a:lnTo>
                    <a:pt x="6725937" y="60120"/>
                  </a:lnTo>
                  <a:lnTo>
                    <a:pt x="0" y="60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107533" cy="7084627"/>
            </a:xfrm>
            <a:custGeom>
              <a:avLst/>
              <a:gdLst/>
              <a:ahLst/>
              <a:cxnLst/>
              <a:rect l="l" t="t" r="r" b="b"/>
              <a:pathLst>
                <a:path w="9107533" h="7084627">
                  <a:moveTo>
                    <a:pt x="0" y="0"/>
                  </a:moveTo>
                  <a:lnTo>
                    <a:pt x="9107533" y="0"/>
                  </a:lnTo>
                  <a:lnTo>
                    <a:pt x="9107533" y="7084627"/>
                  </a:lnTo>
                  <a:lnTo>
                    <a:pt x="0" y="7084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44056" y="5688887"/>
              <a:ext cx="8017800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6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Кури, яких годують генетично модифікованою іжею, несуть корисніші для здоров’я яйця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2464748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1500"/>
            <a:ext cx="79192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Поєднання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фактів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</a:p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напівправди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неправди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5982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ДЕЗІНФОРМАЦІЯ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203B012E-ED63-4ACC-B238-5F328385D03D}"/>
              </a:ext>
            </a:extLst>
          </p:cNvPr>
          <p:cNvGrpSpPr/>
          <p:nvPr/>
        </p:nvGrpSpPr>
        <p:grpSpPr>
          <a:xfrm>
            <a:off x="2191579" y="742788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E0530755-9D15-4AC6-8A62-46C190C8A1D2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CAFF45F3-BFA1-43B7-AA53-68DFC804A3EA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95E68505-F4F7-4347-8087-2946AB6630FC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6C8C2DD-4EC5-4BDC-A7C4-8AB4166A365E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CAD58A7-8C19-4D49-AE85-4C5FFF9F1140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670655" y="2169920"/>
            <a:ext cx="9665834" cy="6686072"/>
          </a:xfrm>
          <a:custGeom>
            <a:avLst/>
            <a:gdLst/>
            <a:ahLst/>
            <a:cxnLst/>
            <a:rect l="l" t="t" r="r" b="b"/>
            <a:pathLst>
              <a:path w="9665834" h="6686072">
                <a:moveTo>
                  <a:pt x="0" y="0"/>
                </a:moveTo>
                <a:lnTo>
                  <a:pt x="9665834" y="0"/>
                </a:lnTo>
                <a:lnTo>
                  <a:pt x="9665834" y="6686072"/>
                </a:lnTo>
                <a:lnTo>
                  <a:pt x="0" y="668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4626" y="7585092"/>
            <a:ext cx="7489812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Експерти розповідають, що кури з ферми «L2D» є найкращими та несуть найбільше яєць в Україні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916A66A1-BB8C-4AAA-97D8-B5F70FB515C7}"/>
              </a:ext>
            </a:extLst>
          </p:cNvPr>
          <p:cNvGrpSpPr/>
          <p:nvPr/>
        </p:nvGrpSpPr>
        <p:grpSpPr>
          <a:xfrm>
            <a:off x="2438400" y="698569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E8F4487-9F71-470A-8A71-70FAE64A3CCC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D9701960-6E77-44F2-B2EF-8E03F3541253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3D46EF25-8383-49A0-B146-075CCFE38772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BF15B57A-837D-40AE-A0EB-309C80E3890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5E6AC155-5858-46E4-8652-9D6B62400906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582600" y="3687932"/>
            <a:ext cx="7637564" cy="5642729"/>
            <a:chOff x="0" y="0"/>
            <a:chExt cx="10183418" cy="7523638"/>
          </a:xfrm>
        </p:grpSpPr>
        <p:sp>
          <p:nvSpPr>
            <p:cNvPr id="10" name="Freeform 10"/>
            <p:cNvSpPr/>
            <p:nvPr/>
          </p:nvSpPr>
          <p:spPr>
            <a:xfrm>
              <a:off x="1703978" y="5006128"/>
              <a:ext cx="6619463" cy="59169"/>
            </a:xfrm>
            <a:custGeom>
              <a:avLst/>
              <a:gdLst/>
              <a:ahLst/>
              <a:cxnLst/>
              <a:rect l="l" t="t" r="r" b="b"/>
              <a:pathLst>
                <a:path w="6619463" h="59169">
                  <a:moveTo>
                    <a:pt x="0" y="0"/>
                  </a:moveTo>
                  <a:lnTo>
                    <a:pt x="6619462" y="0"/>
                  </a:lnTo>
                  <a:lnTo>
                    <a:pt x="6619462" y="59169"/>
                  </a:lnTo>
                  <a:lnTo>
                    <a:pt x="0" y="59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0183418" cy="7044096"/>
            </a:xfrm>
            <a:custGeom>
              <a:avLst/>
              <a:gdLst/>
              <a:ahLst/>
              <a:cxnLst/>
              <a:rect l="l" t="t" r="r" b="b"/>
              <a:pathLst>
                <a:path w="10183418" h="7044096">
                  <a:moveTo>
                    <a:pt x="0" y="0"/>
                  </a:moveTo>
                  <a:lnTo>
                    <a:pt x="10183418" y="0"/>
                  </a:lnTo>
                  <a:lnTo>
                    <a:pt x="10183418" y="7044096"/>
                  </a:lnTo>
                  <a:lnTo>
                    <a:pt x="0" y="7044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68272" y="5728275"/>
              <a:ext cx="7890874" cy="1795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1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Експерти розповідають, що кури з ферми «L2D» є найкращими та несуть найбільше яєць в Україні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6435082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10"/>
            <a:ext cx="79192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Реклама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замаскована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у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редакційний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текст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РЕКЛАМА ПРИХОВАНА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260393CA-1EF5-47C0-8F81-77042B431A51}"/>
              </a:ext>
            </a:extLst>
          </p:cNvPr>
          <p:cNvGrpSpPr/>
          <p:nvPr/>
        </p:nvGrpSpPr>
        <p:grpSpPr>
          <a:xfrm>
            <a:off x="1752600" y="663747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94FD7E7-D881-4F7C-9216-36BA149AC83F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8AA9ECFF-8526-4294-8DE0-3597C7574EA8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46D378AB-3346-4583-9CCF-F7DBB2EDA63D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8B27FA52-5C99-474E-85C4-284E910BA6DB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77CF1ABF-D66A-458F-964D-5DF281749FCA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412491" y="2354624"/>
            <a:ext cx="10351942" cy="6478502"/>
          </a:xfrm>
          <a:custGeom>
            <a:avLst/>
            <a:gdLst/>
            <a:ahLst/>
            <a:cxnLst/>
            <a:rect l="l" t="t" r="r" b="b"/>
            <a:pathLst>
              <a:path w="10351941" h="6478501">
                <a:moveTo>
                  <a:pt x="0" y="0"/>
                </a:moveTo>
                <a:lnTo>
                  <a:pt x="10351942" y="0"/>
                </a:lnTo>
                <a:lnTo>
                  <a:pt x="10351942" y="6478501"/>
                </a:lnTo>
                <a:lnTo>
                  <a:pt x="0" y="6478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1397" y="7623810"/>
            <a:ext cx="8196278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Ворожі іноземні господарства хочуть знищити наших курей! Підтримуй власного виробника і стань на захист рідних курей!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C2A30E04-CE9F-4568-8D33-5A0774B15F23}"/>
              </a:ext>
            </a:extLst>
          </p:cNvPr>
          <p:cNvGrpSpPr/>
          <p:nvPr/>
        </p:nvGrpSpPr>
        <p:grpSpPr>
          <a:xfrm>
            <a:off x="1860025" y="714978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92199A2-1324-4EF9-A32A-3CC01919CE6F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8CBDD33-26C8-4784-B429-1B53627E4503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B1DE9FD3-0209-4D61-8486-FAC384FDEC93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2F6761E4-C394-44E1-9968-9C3871DE8359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F6CE044-3948-46C9-AB95-4EFAD8034D8B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702713" y="4325034"/>
            <a:ext cx="7397346" cy="4969508"/>
            <a:chOff x="0" y="0"/>
            <a:chExt cx="9863127" cy="6626010"/>
          </a:xfrm>
        </p:grpSpPr>
        <p:sp>
          <p:nvSpPr>
            <p:cNvPr id="10" name="Freeform 10"/>
            <p:cNvSpPr/>
            <p:nvPr/>
          </p:nvSpPr>
          <p:spPr>
            <a:xfrm>
              <a:off x="1786972" y="4351331"/>
              <a:ext cx="5986339" cy="53510"/>
            </a:xfrm>
            <a:custGeom>
              <a:avLst/>
              <a:gdLst/>
              <a:ahLst/>
              <a:cxnLst/>
              <a:rect l="l" t="t" r="r" b="b"/>
              <a:pathLst>
                <a:path w="5986339" h="53510">
                  <a:moveTo>
                    <a:pt x="0" y="0"/>
                  </a:moveTo>
                  <a:lnTo>
                    <a:pt x="5986340" y="0"/>
                  </a:lnTo>
                  <a:lnTo>
                    <a:pt x="5986340" y="53510"/>
                  </a:lnTo>
                  <a:lnTo>
                    <a:pt x="0" y="53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863127" cy="6172589"/>
            </a:xfrm>
            <a:custGeom>
              <a:avLst/>
              <a:gdLst/>
              <a:ahLst/>
              <a:cxnLst/>
              <a:rect l="l" t="t" r="r" b="b"/>
              <a:pathLst>
                <a:path w="9863127" h="6172589">
                  <a:moveTo>
                    <a:pt x="0" y="0"/>
                  </a:moveTo>
                  <a:lnTo>
                    <a:pt x="9863127" y="0"/>
                  </a:lnTo>
                  <a:lnTo>
                    <a:pt x="9863127" y="6172589"/>
                  </a:lnTo>
                  <a:lnTo>
                    <a:pt x="0" y="6172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75517" y="5035831"/>
              <a:ext cx="7809253" cy="159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9"/>
                </a:lnSpc>
              </a:pPr>
              <a:r>
                <a:rPr lang="en-US" sz="2100">
                  <a:solidFill>
                    <a:srgbClr val="000000"/>
                  </a:solidFill>
                  <a:latin typeface="DM Sans Italics"/>
                </a:rPr>
                <a:t>Ворожі іноземні господарства хочуть знищити наших курей! Підтримуй власного виробника і стань на захист рідних курей!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5677247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09"/>
            <a:ext cx="791925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Упереджена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чи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оманлива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інформація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спрямована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поширення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певної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точки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зору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зміни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моделей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поведінки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ПРОПАГАНДА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DBA3B48B-AA5A-43AB-973F-19E38CF3F8EF}"/>
              </a:ext>
            </a:extLst>
          </p:cNvPr>
          <p:cNvGrpSpPr/>
          <p:nvPr/>
        </p:nvGrpSpPr>
        <p:grpSpPr>
          <a:xfrm>
            <a:off x="1864987" y="784422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EA10DE9D-B4C4-4FA0-AC8E-241E98439262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742CC039-C075-45AE-B99F-BFC4A1016BF2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4D58123-7811-4C87-B8DD-CA82381176E5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C1499F5-2A67-4F14-AF98-61F27243F954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8D93533A-C513-41F3-820E-2788B59F1551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994384" y="2294903"/>
            <a:ext cx="8870296" cy="6652722"/>
          </a:xfrm>
          <a:custGeom>
            <a:avLst/>
            <a:gdLst/>
            <a:ahLst/>
            <a:cxnLst/>
            <a:rect l="l" t="t" r="r" b="b"/>
            <a:pathLst>
              <a:path w="8870296" h="6652722">
                <a:moveTo>
                  <a:pt x="0" y="0"/>
                </a:moveTo>
                <a:lnTo>
                  <a:pt x="8870296" y="0"/>
                </a:lnTo>
                <a:lnTo>
                  <a:pt x="8870296" y="6652722"/>
                </a:lnTo>
                <a:lnTo>
                  <a:pt x="0" y="6652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1397" y="7623812"/>
            <a:ext cx="819627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Українські кури несуть найкращі </a:t>
            </a:r>
          </a:p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яйця в світі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30E33120-A1A3-43C0-8742-C02A2BED11E8}"/>
              </a:ext>
            </a:extLst>
          </p:cNvPr>
          <p:cNvGrpSpPr/>
          <p:nvPr/>
        </p:nvGrpSpPr>
        <p:grpSpPr>
          <a:xfrm>
            <a:off x="1870278" y="784422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D7BEC9C5-7904-4A4E-9380-D49C9D42CC0E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E82F914-20BE-4FA7-882F-F75865898115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4688F277-C91B-4442-A972-9B6CAEED122A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AA3C748E-44DA-4C0D-BCFA-C96E43C2592E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0747549D-AA19-46BF-8823-BDFB44569596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898448" y="3910059"/>
            <a:ext cx="7005868" cy="5254401"/>
            <a:chOff x="0" y="0"/>
            <a:chExt cx="9341158" cy="7005868"/>
          </a:xfrm>
        </p:grpSpPr>
        <p:sp>
          <p:nvSpPr>
            <p:cNvPr id="10" name="Freeform 10"/>
            <p:cNvSpPr/>
            <p:nvPr/>
          </p:nvSpPr>
          <p:spPr>
            <a:xfrm>
              <a:off x="1362308" y="4872299"/>
              <a:ext cx="6616542" cy="59143"/>
            </a:xfrm>
            <a:custGeom>
              <a:avLst/>
              <a:gdLst/>
              <a:ahLst/>
              <a:cxnLst/>
              <a:rect l="l" t="t" r="r" b="b"/>
              <a:pathLst>
                <a:path w="6616542" h="59143">
                  <a:moveTo>
                    <a:pt x="0" y="0"/>
                  </a:moveTo>
                  <a:lnTo>
                    <a:pt x="6616542" y="0"/>
                  </a:lnTo>
                  <a:lnTo>
                    <a:pt x="6616542" y="59143"/>
                  </a:lnTo>
                  <a:lnTo>
                    <a:pt x="0" y="5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341158" cy="7005868"/>
            </a:xfrm>
            <a:custGeom>
              <a:avLst/>
              <a:gdLst/>
              <a:ahLst/>
              <a:cxnLst/>
              <a:rect l="l" t="t" r="r" b="b"/>
              <a:pathLst>
                <a:path w="9341158" h="7005868">
                  <a:moveTo>
                    <a:pt x="0" y="0"/>
                  </a:moveTo>
                  <a:lnTo>
                    <a:pt x="9341158" y="0"/>
                  </a:lnTo>
                  <a:lnTo>
                    <a:pt x="9341158" y="7005868"/>
                  </a:lnTo>
                  <a:lnTo>
                    <a:pt x="0" y="7005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54899" y="5634876"/>
              <a:ext cx="8631361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59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Українські кури несуть найкращі </a:t>
              </a:r>
            </a:p>
            <a:p>
              <a:pPr algn="ctr">
                <a:lnSpc>
                  <a:spcPts val="3459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яйця в світі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8838292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10"/>
            <a:ext cx="79192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Медіаконтент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надає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перевагу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одній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точці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зору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і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не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показує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інші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УПЕРЕДЖЕННЯ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C7BF80B9-A073-4F1E-B294-9DDEA875615D}"/>
              </a:ext>
            </a:extLst>
          </p:cNvPr>
          <p:cNvGrpSpPr/>
          <p:nvPr/>
        </p:nvGrpSpPr>
        <p:grpSpPr>
          <a:xfrm>
            <a:off x="1516895" y="663747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34C4A958-4153-4B25-A9C7-14CAD5B7857A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51693BF7-4849-40EC-9E26-BA0BAB9B8504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C0F3F03-81AA-4F26-8DFD-02462468237F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50003789-0828-4F74-A266-F237247B1202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B85C1CDA-EA6C-411A-A400-E6343E327BC5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305647" y="2237849"/>
            <a:ext cx="11157330" cy="6506880"/>
          </a:xfrm>
          <a:custGeom>
            <a:avLst/>
            <a:gdLst/>
            <a:ahLst/>
            <a:cxnLst/>
            <a:rect l="l" t="t" r="r" b="b"/>
            <a:pathLst>
              <a:path w="11157330" h="6506880">
                <a:moveTo>
                  <a:pt x="0" y="0"/>
                </a:moveTo>
                <a:lnTo>
                  <a:pt x="11157330" y="0"/>
                </a:lnTo>
                <a:lnTo>
                  <a:pt x="11157330" y="6506880"/>
                </a:lnTo>
                <a:lnTo>
                  <a:pt x="0" y="6506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1397" y="7623812"/>
            <a:ext cx="819627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Сенсація! Шок! Ви ніколи не повірите, </a:t>
            </a:r>
          </a:p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що зробила ця курка!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900CDC4E-296C-42ED-8AFE-6D33E129225E}"/>
              </a:ext>
            </a:extLst>
          </p:cNvPr>
          <p:cNvGrpSpPr/>
          <p:nvPr/>
        </p:nvGrpSpPr>
        <p:grpSpPr>
          <a:xfrm>
            <a:off x="1524000" y="661101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C2563E-D4E9-4805-9DD3-05ED0DDCEEF5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B14338B0-1489-49FF-8D95-CD634A1CFEE4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6922450A-DD08-4DE4-B667-6C7114C10629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C17626BE-BAA4-46AA-83B9-287BE65DE5D7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616F7649-BFAD-4659-ACF0-55AC560C1445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35172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941508" y="3910061"/>
            <a:ext cx="8919748" cy="5201936"/>
            <a:chOff x="0" y="0"/>
            <a:chExt cx="11892996" cy="6935915"/>
          </a:xfrm>
        </p:grpSpPr>
        <p:sp>
          <p:nvSpPr>
            <p:cNvPr id="10" name="Freeform 10"/>
            <p:cNvSpPr/>
            <p:nvPr/>
          </p:nvSpPr>
          <p:spPr>
            <a:xfrm>
              <a:off x="2419227" y="4972114"/>
              <a:ext cx="6697296" cy="59865"/>
            </a:xfrm>
            <a:custGeom>
              <a:avLst/>
              <a:gdLst/>
              <a:ahLst/>
              <a:cxnLst/>
              <a:rect l="l" t="t" r="r" b="b"/>
              <a:pathLst>
                <a:path w="6697296" h="59865">
                  <a:moveTo>
                    <a:pt x="0" y="0"/>
                  </a:moveTo>
                  <a:lnTo>
                    <a:pt x="6697296" y="0"/>
                  </a:lnTo>
                  <a:lnTo>
                    <a:pt x="6697296" y="59865"/>
                  </a:lnTo>
                  <a:lnTo>
                    <a:pt x="0" y="59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1892996" cy="6935915"/>
            </a:xfrm>
            <a:custGeom>
              <a:avLst/>
              <a:gdLst/>
              <a:ahLst/>
              <a:cxnLst/>
              <a:rect l="l" t="t" r="r" b="b"/>
              <a:pathLst>
                <a:path w="11892996" h="6935915">
                  <a:moveTo>
                    <a:pt x="0" y="0"/>
                  </a:moveTo>
                  <a:lnTo>
                    <a:pt x="11892996" y="0"/>
                  </a:lnTo>
                  <a:lnTo>
                    <a:pt x="11892996" y="6935915"/>
                  </a:lnTo>
                  <a:lnTo>
                    <a:pt x="0" y="6935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99523" y="5735171"/>
              <a:ext cx="8736706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2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Сенсація! Шок! Ви ніколи не повірите, </a:t>
              </a:r>
            </a:p>
            <a:p>
              <a:pPr algn="ctr">
                <a:lnSpc>
                  <a:spcPts val="3502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що зробила ця курка!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7219214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09"/>
            <a:ext cx="79192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У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статті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використовують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сенсаційний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заголовок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для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привернення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уваги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КЛІКБЕЙТ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9A309451-C42C-4F89-8989-9BBB29D217E2}"/>
              </a:ext>
            </a:extLst>
          </p:cNvPr>
          <p:cNvGrpSpPr/>
          <p:nvPr/>
        </p:nvGrpSpPr>
        <p:grpSpPr>
          <a:xfrm>
            <a:off x="1516895" y="712484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A7940A1-479B-4C06-9767-E08422CDBA3A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431050C3-3223-4219-A7B3-7C27D47EE67E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BBB6358C-C5EC-4E5E-9F4F-AB6BAD0761D3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15CF90BF-066C-4B44-A374-4B6C8481C74F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296CCC4D-B734-45D1-B927-72A6438E96D8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063125" y="2363752"/>
            <a:ext cx="10224878" cy="6191069"/>
          </a:xfrm>
          <a:custGeom>
            <a:avLst/>
            <a:gdLst/>
            <a:ahLst/>
            <a:cxnLst/>
            <a:rect l="l" t="t" r="r" b="b"/>
            <a:pathLst>
              <a:path w="10224878" h="6191069">
                <a:moveTo>
                  <a:pt x="0" y="0"/>
                </a:moveTo>
                <a:lnTo>
                  <a:pt x="10224878" y="0"/>
                </a:lnTo>
                <a:lnTo>
                  <a:pt x="10224878" y="6191069"/>
                </a:lnTo>
                <a:lnTo>
                  <a:pt x="0" y="6191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77" b="-3977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1397" y="7623810"/>
            <a:ext cx="8196278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Курка, яку ми не можемо назвати, зробила те, про що ми не можемо розповісти, але ви про це від нас не чули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5E045530-12D5-472C-B9A4-106238ED4878}"/>
              </a:ext>
            </a:extLst>
          </p:cNvPr>
          <p:cNvGrpSpPr/>
          <p:nvPr/>
        </p:nvGrpSpPr>
        <p:grpSpPr>
          <a:xfrm>
            <a:off x="1981200" y="720822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10444E4-C43F-4337-B0D9-AAAD8F0BF2FD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653F6785-8176-4A0C-8C6E-11748C028A37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1B131383-D161-4276-9679-705EABC1F667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A200C42A-D922-42DC-BAB3-2A587BA7D48B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B6553BD5-4CE6-4C13-94CB-61FE204ACB7D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3216" y="504990"/>
            <a:ext cx="17131202" cy="9262289"/>
            <a:chOff x="0" y="-64971"/>
            <a:chExt cx="4511921" cy="2424676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4971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75707" y="2592564"/>
            <a:ext cx="6909334" cy="1208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endParaRPr lang="en-US" sz="4800" b="1" dirty="0">
              <a:latin typeface="Arial Black" panose="020B0A04020102020204" pitchFamily="34" charset="0"/>
            </a:endParaRPr>
          </a:p>
          <a:p>
            <a:pPr algn="ctr">
              <a:lnSpc>
                <a:spcPts val="4718"/>
              </a:lnSpc>
            </a:pPr>
            <a:r>
              <a:rPr lang="en-US" sz="4800" b="1" dirty="0" err="1">
                <a:latin typeface="Arial Black" panose="020B0A04020102020204" pitchFamily="34" charset="0"/>
              </a:rPr>
              <a:t>Рамка</a:t>
            </a:r>
            <a:r>
              <a:rPr lang="en-US" sz="4800" b="1" dirty="0">
                <a:latin typeface="Arial Black" panose="020B0A04020102020204" pitchFamily="34" charset="0"/>
              </a:rPr>
              <a:t> </a:t>
            </a:r>
            <a:r>
              <a:rPr lang="en-US" sz="4800" b="1" dirty="0" err="1">
                <a:latin typeface="Arial Black" panose="020B0A04020102020204" pitchFamily="34" charset="0"/>
              </a:rPr>
              <a:t>проблеми</a:t>
            </a:r>
            <a:endParaRPr lang="en-US" sz="4800" b="1" dirty="0">
              <a:latin typeface="Arial Black" panose="020B0A04020102020204" pitchFamily="34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44817" y="4349705"/>
            <a:ext cx="6909334" cy="837755"/>
            <a:chOff x="0" y="0"/>
            <a:chExt cx="1898965" cy="2302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3615" y="0"/>
                  </a:moveTo>
                  <a:lnTo>
                    <a:pt x="1865350" y="0"/>
                  </a:lnTo>
                  <a:cubicBezTo>
                    <a:pt x="1874265" y="0"/>
                    <a:pt x="1882815" y="3542"/>
                    <a:pt x="1889119" y="9846"/>
                  </a:cubicBezTo>
                  <a:cubicBezTo>
                    <a:pt x="1895423" y="16150"/>
                    <a:pt x="1898965" y="24700"/>
                    <a:pt x="1898965" y="33615"/>
                  </a:cubicBezTo>
                  <a:lnTo>
                    <a:pt x="1898965" y="196634"/>
                  </a:lnTo>
                  <a:cubicBezTo>
                    <a:pt x="1898965" y="205549"/>
                    <a:pt x="1895423" y="214099"/>
                    <a:pt x="1889119" y="220404"/>
                  </a:cubicBezTo>
                  <a:cubicBezTo>
                    <a:pt x="1882815" y="226708"/>
                    <a:pt x="1874265" y="230249"/>
                    <a:pt x="1865350" y="230249"/>
                  </a:cubicBezTo>
                  <a:lnTo>
                    <a:pt x="33615" y="230249"/>
                  </a:lnTo>
                  <a:cubicBezTo>
                    <a:pt x="24700" y="230249"/>
                    <a:pt x="16150" y="226708"/>
                    <a:pt x="9846" y="220404"/>
                  </a:cubicBezTo>
                  <a:cubicBezTo>
                    <a:pt x="3542" y="214099"/>
                    <a:pt x="0" y="205549"/>
                    <a:pt x="0" y="196634"/>
                  </a:cubicBezTo>
                  <a:lnTo>
                    <a:pt x="0" y="33615"/>
                  </a:lnTo>
                  <a:cubicBezTo>
                    <a:pt x="0" y="24700"/>
                    <a:pt x="3542" y="16150"/>
                    <a:pt x="9846" y="9846"/>
                  </a:cubicBezTo>
                  <a:cubicBezTo>
                    <a:pt x="16150" y="3542"/>
                    <a:pt x="24700" y="0"/>
                    <a:pt x="336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30735" y="4461031"/>
            <a:ext cx="6537498" cy="615104"/>
            <a:chOff x="0" y="0"/>
            <a:chExt cx="1796769" cy="1690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5527" y="0"/>
                  </a:moveTo>
                  <a:lnTo>
                    <a:pt x="1761242" y="0"/>
                  </a:lnTo>
                  <a:cubicBezTo>
                    <a:pt x="1780863" y="0"/>
                    <a:pt x="1796769" y="15906"/>
                    <a:pt x="1796769" y="35527"/>
                  </a:cubicBezTo>
                  <a:lnTo>
                    <a:pt x="1796769" y="133528"/>
                  </a:lnTo>
                  <a:cubicBezTo>
                    <a:pt x="1796769" y="153149"/>
                    <a:pt x="1780863" y="169055"/>
                    <a:pt x="1761242" y="169055"/>
                  </a:cubicBezTo>
                  <a:lnTo>
                    <a:pt x="35527" y="169055"/>
                  </a:lnTo>
                  <a:cubicBezTo>
                    <a:pt x="15906" y="169055"/>
                    <a:pt x="0" y="153149"/>
                    <a:pt x="0" y="133528"/>
                  </a:cubicBezTo>
                  <a:lnTo>
                    <a:pt x="0" y="35527"/>
                  </a:lnTo>
                  <a:cubicBezTo>
                    <a:pt x="0" y="15906"/>
                    <a:pt x="15906" y="0"/>
                    <a:pt x="35527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044438" y="455071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У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чому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проблема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675704" y="5333502"/>
            <a:ext cx="6878444" cy="837755"/>
            <a:chOff x="0" y="0"/>
            <a:chExt cx="1890475" cy="2302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90475" cy="230249"/>
            </a:xfrm>
            <a:custGeom>
              <a:avLst/>
              <a:gdLst/>
              <a:ahLst/>
              <a:cxnLst/>
              <a:rect l="l" t="t" r="r" b="b"/>
              <a:pathLst>
                <a:path w="1890475" h="230249">
                  <a:moveTo>
                    <a:pt x="34892" y="0"/>
                  </a:moveTo>
                  <a:lnTo>
                    <a:pt x="1855583" y="0"/>
                  </a:lnTo>
                  <a:cubicBezTo>
                    <a:pt x="1864837" y="0"/>
                    <a:pt x="1873712" y="3676"/>
                    <a:pt x="1880255" y="10219"/>
                  </a:cubicBezTo>
                  <a:cubicBezTo>
                    <a:pt x="1886799" y="16763"/>
                    <a:pt x="1890475" y="25638"/>
                    <a:pt x="1890475" y="34892"/>
                  </a:cubicBezTo>
                  <a:lnTo>
                    <a:pt x="1890475" y="195358"/>
                  </a:lnTo>
                  <a:cubicBezTo>
                    <a:pt x="1890475" y="204611"/>
                    <a:pt x="1886799" y="213486"/>
                    <a:pt x="1880255" y="220030"/>
                  </a:cubicBezTo>
                  <a:cubicBezTo>
                    <a:pt x="1873712" y="226573"/>
                    <a:pt x="1864837" y="230249"/>
                    <a:pt x="1855583" y="230249"/>
                  </a:cubicBezTo>
                  <a:lnTo>
                    <a:pt x="34892" y="230249"/>
                  </a:lnTo>
                  <a:cubicBezTo>
                    <a:pt x="25638" y="230249"/>
                    <a:pt x="16763" y="226573"/>
                    <a:pt x="10219" y="220030"/>
                  </a:cubicBezTo>
                  <a:cubicBezTo>
                    <a:pt x="3676" y="213486"/>
                    <a:pt x="0" y="204611"/>
                    <a:pt x="0" y="195358"/>
                  </a:cubicBezTo>
                  <a:lnTo>
                    <a:pt x="0" y="34892"/>
                  </a:lnTo>
                  <a:cubicBezTo>
                    <a:pt x="0" y="25638"/>
                    <a:pt x="3676" y="16763"/>
                    <a:pt x="10219" y="10219"/>
                  </a:cubicBezTo>
                  <a:cubicBezTo>
                    <a:pt x="16763" y="3676"/>
                    <a:pt x="25638" y="0"/>
                    <a:pt x="348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89047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0793" y="5444828"/>
            <a:ext cx="6508270" cy="615104"/>
            <a:chOff x="0" y="0"/>
            <a:chExt cx="1788736" cy="1690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88736" cy="169055"/>
            </a:xfrm>
            <a:custGeom>
              <a:avLst/>
              <a:gdLst/>
              <a:ahLst/>
              <a:cxnLst/>
              <a:rect l="l" t="t" r="r" b="b"/>
              <a:pathLst>
                <a:path w="1788736" h="169055">
                  <a:moveTo>
                    <a:pt x="36876" y="0"/>
                  </a:moveTo>
                  <a:lnTo>
                    <a:pt x="1751860" y="0"/>
                  </a:lnTo>
                  <a:cubicBezTo>
                    <a:pt x="1761640" y="0"/>
                    <a:pt x="1771020" y="3885"/>
                    <a:pt x="1777935" y="10801"/>
                  </a:cubicBezTo>
                  <a:cubicBezTo>
                    <a:pt x="1784851" y="17716"/>
                    <a:pt x="1788736" y="27096"/>
                    <a:pt x="1788736" y="36876"/>
                  </a:cubicBezTo>
                  <a:lnTo>
                    <a:pt x="1788736" y="132179"/>
                  </a:lnTo>
                  <a:cubicBezTo>
                    <a:pt x="1788736" y="141959"/>
                    <a:pt x="1784851" y="151339"/>
                    <a:pt x="1777935" y="158254"/>
                  </a:cubicBezTo>
                  <a:cubicBezTo>
                    <a:pt x="1771020" y="165170"/>
                    <a:pt x="1761640" y="169055"/>
                    <a:pt x="1751860" y="169055"/>
                  </a:cubicBezTo>
                  <a:lnTo>
                    <a:pt x="36876" y="169055"/>
                  </a:lnTo>
                  <a:cubicBezTo>
                    <a:pt x="27096" y="169055"/>
                    <a:pt x="17716" y="165170"/>
                    <a:pt x="10801" y="158254"/>
                  </a:cubicBezTo>
                  <a:cubicBezTo>
                    <a:pt x="3885" y="151339"/>
                    <a:pt x="0" y="141959"/>
                    <a:pt x="0" y="132179"/>
                  </a:cubicBezTo>
                  <a:lnTo>
                    <a:pt x="0" y="36876"/>
                  </a:lnTo>
                  <a:cubicBezTo>
                    <a:pt x="0" y="27096"/>
                    <a:pt x="3885" y="17716"/>
                    <a:pt x="10801" y="10801"/>
                  </a:cubicBezTo>
                  <a:cubicBezTo>
                    <a:pt x="17716" y="3885"/>
                    <a:pt x="27096" y="0"/>
                    <a:pt x="36876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788736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073545" y="5534517"/>
            <a:ext cx="608276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Хто винен?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644817" y="6317300"/>
            <a:ext cx="6909334" cy="837755"/>
            <a:chOff x="0" y="0"/>
            <a:chExt cx="1898965" cy="2302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830735" y="6428626"/>
            <a:ext cx="6537498" cy="615104"/>
            <a:chOff x="0" y="0"/>
            <a:chExt cx="1796769" cy="16905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044438" y="6518313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Чому досі не вирішив/-ла?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675707" y="7301098"/>
            <a:ext cx="6909334" cy="837755"/>
            <a:chOff x="0" y="0"/>
            <a:chExt cx="1898965" cy="23024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1625" y="7412423"/>
            <a:ext cx="6537498" cy="615104"/>
            <a:chOff x="0" y="0"/>
            <a:chExt cx="1796769" cy="16905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2075328" y="7502112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Як довго це триває?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660261" y="8284895"/>
            <a:ext cx="6909334" cy="837755"/>
            <a:chOff x="0" y="0"/>
            <a:chExt cx="1898965" cy="23024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846179" y="8396221"/>
            <a:ext cx="6537498" cy="615104"/>
            <a:chOff x="0" y="0"/>
            <a:chExt cx="1796769" cy="16905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2059884" y="848590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Так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у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чому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проблема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sp>
        <p:nvSpPr>
          <p:cNvPr id="47" name="AutoShape 47"/>
          <p:cNvSpPr/>
          <p:nvPr/>
        </p:nvSpPr>
        <p:spPr>
          <a:xfrm>
            <a:off x="9201150" y="3625980"/>
            <a:ext cx="0" cy="5997273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8" name="TextBox 48"/>
          <p:cNvSpPr txBox="1"/>
          <p:nvPr/>
        </p:nvSpPr>
        <p:spPr>
          <a:xfrm>
            <a:off x="9459468" y="3127251"/>
            <a:ext cx="7785310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380"/>
              </a:lnSpc>
              <a:spcBef>
                <a:spcPct val="0"/>
              </a:spcBef>
            </a:pPr>
            <a:r>
              <a:rPr lang="en-US" sz="6100" b="1" dirty="0">
                <a:latin typeface="Arial Black" panose="020B0A04020102020204" pitchFamily="34" charset="0"/>
              </a:rPr>
              <a:t>ЯК ПРАВИЛЬНО СТАВИТИ  ЗАПИТАННЯ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798937" y="4211078"/>
            <a:ext cx="6909334" cy="976382"/>
          </a:xfrm>
          <a:prstGeom prst="rect">
            <a:avLst/>
          </a:prstGeom>
        </p:spPr>
        <p:txBody>
          <a:bodyPr lIns="48680" tIns="48680" rIns="48680" bIns="48680" rtlCol="0" anchor="ctr"/>
          <a:lstStyle/>
          <a:p>
            <a:pPr algn="ctr">
              <a:lnSpc>
                <a:spcPts val="3079"/>
              </a:lnSpc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1" b="99242" l="10000" r="90000">
                        <a14:backgroundMark x1="39444" y1="27576" x2="47222" y2="2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518667"/>
            <a:ext cx="5774077" cy="4234323"/>
          </a:xfrm>
          <a:prstGeom prst="rect">
            <a:avLst/>
          </a:prstGeom>
        </p:spPr>
      </p:pic>
      <p:grpSp>
        <p:nvGrpSpPr>
          <p:cNvPr id="53" name="Group 16">
            <a:extLst>
              <a:ext uri="{FF2B5EF4-FFF2-40B4-BE49-F238E27FC236}">
                <a16:creationId xmlns:a16="http://schemas.microsoft.com/office/drawing/2014/main" id="{299A3A7F-76C0-4054-9505-8A849019EBEF}"/>
              </a:ext>
            </a:extLst>
          </p:cNvPr>
          <p:cNvGrpSpPr/>
          <p:nvPr/>
        </p:nvGrpSpPr>
        <p:grpSpPr>
          <a:xfrm>
            <a:off x="10902242" y="695652"/>
            <a:ext cx="6905513" cy="1762339"/>
            <a:chOff x="0" y="0"/>
            <a:chExt cx="9207351" cy="2349785"/>
          </a:xfrm>
        </p:grpSpPr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30714219-7D56-421E-9866-E6C9E44F2735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08737AD8-DB6B-4CD4-98CD-457A619E8A1D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F7787788-0340-4B57-BEB0-9674AF6A1D10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BC768A9F-9232-4289-829B-F78FDAC99B2A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445B516F-84C0-431E-844B-7CEF434A2FC5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01339" y="4513409"/>
            <a:ext cx="7036854" cy="4783763"/>
            <a:chOff x="0" y="0"/>
            <a:chExt cx="9382470" cy="6378349"/>
          </a:xfrm>
        </p:grpSpPr>
        <p:sp>
          <p:nvSpPr>
            <p:cNvPr id="10" name="Freeform 10"/>
            <p:cNvSpPr/>
            <p:nvPr/>
          </p:nvSpPr>
          <p:spPr>
            <a:xfrm>
              <a:off x="2041594" y="4182343"/>
              <a:ext cx="5765375" cy="51534"/>
            </a:xfrm>
            <a:custGeom>
              <a:avLst/>
              <a:gdLst/>
              <a:ahLst/>
              <a:cxnLst/>
              <a:rect l="l" t="t" r="r" b="b"/>
              <a:pathLst>
                <a:path w="5765375" h="51534">
                  <a:moveTo>
                    <a:pt x="0" y="0"/>
                  </a:moveTo>
                  <a:lnTo>
                    <a:pt x="5765375" y="0"/>
                  </a:lnTo>
                  <a:lnTo>
                    <a:pt x="5765375" y="51534"/>
                  </a:lnTo>
                  <a:lnTo>
                    <a:pt x="0" y="5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382470" cy="5680999"/>
            </a:xfrm>
            <a:custGeom>
              <a:avLst/>
              <a:gdLst/>
              <a:ahLst/>
              <a:cxnLst/>
              <a:rect l="l" t="t" r="r" b="b"/>
              <a:pathLst>
                <a:path w="9382470" h="5680999">
                  <a:moveTo>
                    <a:pt x="0" y="0"/>
                  </a:moveTo>
                  <a:lnTo>
                    <a:pt x="9382470" y="0"/>
                  </a:lnTo>
                  <a:lnTo>
                    <a:pt x="9382470" y="5680999"/>
                  </a:lnTo>
                  <a:lnTo>
                    <a:pt x="0" y="568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977" b="-3977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63781" y="4839467"/>
              <a:ext cx="7521001" cy="1538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4"/>
                </a:lnSpc>
              </a:pPr>
              <a:r>
                <a:rPr lang="en-US" sz="2100">
                  <a:solidFill>
                    <a:srgbClr val="000000"/>
                  </a:solidFill>
                  <a:latin typeface="DM Sans Italics"/>
                </a:rPr>
                <a:t>Курка, яку ми не можемо назвати, зробила те, про що ми не можемо розповісти, але ви про це від нас не чули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8024865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09"/>
            <a:ext cx="791925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Заборона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повідомляти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певні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події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людей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чи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теми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Редакція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видаляє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контент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без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очевидних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причин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ЦЕНЗУРА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1B6C3267-416E-4B86-BE2F-9DC0110ECBC3}"/>
              </a:ext>
            </a:extLst>
          </p:cNvPr>
          <p:cNvGrpSpPr/>
          <p:nvPr/>
        </p:nvGrpSpPr>
        <p:grpSpPr>
          <a:xfrm>
            <a:off x="2213064" y="644697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8D9FBD9A-E432-49D1-93E5-906339E29D9C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F9FC662B-DEF9-4837-89E1-C7DC3F8165C5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A4DA2992-230B-4D9E-908F-ED089C2833B9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DAD4E037-E019-4AC4-8E72-A2C82D0E8B90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4E7B29F1-BB39-4046-A937-CAC2224FCE9B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6263" y="663747"/>
            <a:ext cx="16655482" cy="8959506"/>
            <a:chOff x="0" y="0"/>
            <a:chExt cx="4386629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86629" cy="2359705"/>
            </a:xfrm>
            <a:custGeom>
              <a:avLst/>
              <a:gdLst/>
              <a:ahLst/>
              <a:cxnLst/>
              <a:rect l="l" t="t" r="r" b="b"/>
              <a:pathLst>
                <a:path w="4386629" h="2359705">
                  <a:moveTo>
                    <a:pt x="13945" y="0"/>
                  </a:moveTo>
                  <a:lnTo>
                    <a:pt x="4372684" y="0"/>
                  </a:lnTo>
                  <a:cubicBezTo>
                    <a:pt x="4376383" y="0"/>
                    <a:pt x="4379930" y="1469"/>
                    <a:pt x="4382545" y="4084"/>
                  </a:cubicBezTo>
                  <a:cubicBezTo>
                    <a:pt x="4385160" y="6700"/>
                    <a:pt x="4386629" y="10246"/>
                    <a:pt x="4386629" y="13945"/>
                  </a:cubicBezTo>
                  <a:lnTo>
                    <a:pt x="4386629" y="2345760"/>
                  </a:lnTo>
                  <a:cubicBezTo>
                    <a:pt x="4386629" y="2349459"/>
                    <a:pt x="4385160" y="2353006"/>
                    <a:pt x="4382545" y="2355621"/>
                  </a:cubicBezTo>
                  <a:cubicBezTo>
                    <a:pt x="4379930" y="2358236"/>
                    <a:pt x="4376383" y="2359705"/>
                    <a:pt x="4372684" y="2359705"/>
                  </a:cubicBezTo>
                  <a:lnTo>
                    <a:pt x="13945" y="2359705"/>
                  </a:lnTo>
                  <a:cubicBezTo>
                    <a:pt x="6243" y="2359705"/>
                    <a:pt x="0" y="2353462"/>
                    <a:pt x="0" y="2345760"/>
                  </a:cubicBezTo>
                  <a:lnTo>
                    <a:pt x="0" y="13945"/>
                  </a:lnTo>
                  <a:cubicBezTo>
                    <a:pt x="0" y="10246"/>
                    <a:pt x="1469" y="6700"/>
                    <a:pt x="4084" y="4084"/>
                  </a:cubicBezTo>
                  <a:cubicBezTo>
                    <a:pt x="6700" y="1469"/>
                    <a:pt x="10246" y="0"/>
                    <a:pt x="1394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86629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65409" y="849710"/>
            <a:ext cx="18358482" cy="7591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ДЕЗІНФОРМАЦІЯ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МАНІПУЛЯЦІЯ ФАКТАМИ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ПРИХОВАНА</a:t>
            </a:r>
            <a:r>
              <a:rPr lang="uk-UA" sz="3700" dirty="0">
                <a:solidFill>
                  <a:srgbClr val="ED1C24"/>
                </a:solidFill>
                <a:latin typeface="Arial Black" panose="020B0A04020102020204" pitchFamily="34" charset="0"/>
              </a:rPr>
              <a:t>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 </a:t>
            </a:r>
            <a:r>
              <a:rPr lang="ru-RU" sz="3700" dirty="0">
                <a:solidFill>
                  <a:srgbClr val="ED1C24"/>
                </a:solidFill>
                <a:latin typeface="Arial Black" panose="020B0A04020102020204" pitchFamily="34" charset="0"/>
              </a:rPr>
              <a:t>РЕКЛАМА</a:t>
            </a:r>
            <a:endParaRPr lang="en-US" sz="3700" dirty="0">
              <a:solidFill>
                <a:srgbClr val="ED1C24"/>
              </a:solidFill>
              <a:latin typeface="Arial Black" panose="020B0A04020102020204" pitchFamily="34" charset="0"/>
            </a:endParaRP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6" name="Freeform 6"/>
          <p:cNvSpPr/>
          <p:nvPr/>
        </p:nvSpPr>
        <p:spPr>
          <a:xfrm>
            <a:off x="9693622" y="2429799"/>
            <a:ext cx="7406184" cy="6828501"/>
          </a:xfrm>
          <a:custGeom>
            <a:avLst/>
            <a:gdLst/>
            <a:ahLst/>
            <a:cxnLst/>
            <a:rect l="l" t="t" r="r" b="b"/>
            <a:pathLst>
              <a:path w="7406184" h="6828501">
                <a:moveTo>
                  <a:pt x="0" y="0"/>
                </a:moveTo>
                <a:lnTo>
                  <a:pt x="7406184" y="0"/>
                </a:lnTo>
                <a:lnTo>
                  <a:pt x="7406184" y="6828501"/>
                </a:lnTo>
                <a:lnTo>
                  <a:pt x="0" y="68285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grpSp>
        <p:nvGrpSpPr>
          <p:cNvPr id="13" name="Group 16">
            <a:extLst>
              <a:ext uri="{FF2B5EF4-FFF2-40B4-BE49-F238E27FC236}">
                <a16:creationId xmlns:a16="http://schemas.microsoft.com/office/drawing/2014/main" id="{FEDE893F-085A-45D6-92FA-5EF200415C8D}"/>
              </a:ext>
            </a:extLst>
          </p:cNvPr>
          <p:cNvGrpSpPr/>
          <p:nvPr/>
        </p:nvGrpSpPr>
        <p:grpSpPr>
          <a:xfrm>
            <a:off x="10194293" y="574478"/>
            <a:ext cx="6905513" cy="1762339"/>
            <a:chOff x="0" y="0"/>
            <a:chExt cx="9207351" cy="2349785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799B34C-E54C-4862-AA64-67AD2643134B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74D2B84-F586-465A-9CC4-F14A9D66EC1A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AF470235-9818-472B-B583-ADB248C80BEB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7F9B223B-05E4-47D3-AFDD-59643DE50300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29837E54-47F2-4EFC-82E5-C593103B7D0E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4815" y="250902"/>
            <a:ext cx="17357184" cy="9763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5806" y="4455204"/>
            <a:ext cx="15694444" cy="1979127"/>
            <a:chOff x="0" y="0"/>
            <a:chExt cx="4133516" cy="521252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133516" cy="521252"/>
            </a:xfrm>
            <a:custGeom>
              <a:avLst/>
              <a:gdLst/>
              <a:ahLst/>
              <a:cxnLst/>
              <a:rect l="l" t="t" r="r" b="b"/>
              <a:pathLst>
                <a:path w="4133516" h="521252">
                  <a:moveTo>
                    <a:pt x="14799" y="0"/>
                  </a:moveTo>
                  <a:lnTo>
                    <a:pt x="4118717" y="0"/>
                  </a:lnTo>
                  <a:cubicBezTo>
                    <a:pt x="4122642" y="0"/>
                    <a:pt x="4126406" y="1559"/>
                    <a:pt x="4129181" y="4334"/>
                  </a:cubicBezTo>
                  <a:cubicBezTo>
                    <a:pt x="4131957" y="7110"/>
                    <a:pt x="4133516" y="10874"/>
                    <a:pt x="4133516" y="14799"/>
                  </a:cubicBezTo>
                  <a:lnTo>
                    <a:pt x="4133516" y="506453"/>
                  </a:lnTo>
                  <a:cubicBezTo>
                    <a:pt x="4133516" y="514626"/>
                    <a:pt x="4126890" y="521252"/>
                    <a:pt x="4118717" y="521252"/>
                  </a:cubicBezTo>
                  <a:lnTo>
                    <a:pt x="14799" y="521252"/>
                  </a:lnTo>
                  <a:cubicBezTo>
                    <a:pt x="10874" y="521252"/>
                    <a:pt x="7110" y="519692"/>
                    <a:pt x="4334" y="516917"/>
                  </a:cubicBezTo>
                  <a:cubicBezTo>
                    <a:pt x="1559" y="514142"/>
                    <a:pt x="0" y="510378"/>
                    <a:pt x="0" y="506453"/>
                  </a:cubicBezTo>
                  <a:lnTo>
                    <a:pt x="0" y="14799"/>
                  </a:lnTo>
                  <a:cubicBezTo>
                    <a:pt x="0" y="10874"/>
                    <a:pt x="1559" y="7110"/>
                    <a:pt x="4334" y="4334"/>
                  </a:cubicBezTo>
                  <a:cubicBezTo>
                    <a:pt x="7110" y="1559"/>
                    <a:pt x="10874" y="0"/>
                    <a:pt x="1479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33516" cy="55935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75806" y="7525896"/>
            <a:ext cx="15694444" cy="1426677"/>
            <a:chOff x="0" y="0"/>
            <a:chExt cx="4133516" cy="375750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4133516" cy="375750"/>
            </a:xfrm>
            <a:custGeom>
              <a:avLst/>
              <a:gdLst/>
              <a:ahLst/>
              <a:cxnLst/>
              <a:rect l="l" t="t" r="r" b="b"/>
              <a:pathLst>
                <a:path w="4133516" h="375750">
                  <a:moveTo>
                    <a:pt x="14799" y="0"/>
                  </a:moveTo>
                  <a:lnTo>
                    <a:pt x="4118717" y="0"/>
                  </a:lnTo>
                  <a:cubicBezTo>
                    <a:pt x="4122642" y="0"/>
                    <a:pt x="4126406" y="1559"/>
                    <a:pt x="4129181" y="4334"/>
                  </a:cubicBezTo>
                  <a:cubicBezTo>
                    <a:pt x="4131957" y="7110"/>
                    <a:pt x="4133516" y="10874"/>
                    <a:pt x="4133516" y="14799"/>
                  </a:cubicBezTo>
                  <a:lnTo>
                    <a:pt x="4133516" y="360952"/>
                  </a:lnTo>
                  <a:cubicBezTo>
                    <a:pt x="4133516" y="369125"/>
                    <a:pt x="4126890" y="375750"/>
                    <a:pt x="4118717" y="375750"/>
                  </a:cubicBezTo>
                  <a:lnTo>
                    <a:pt x="14799" y="375750"/>
                  </a:lnTo>
                  <a:cubicBezTo>
                    <a:pt x="6626" y="375750"/>
                    <a:pt x="0" y="369125"/>
                    <a:pt x="0" y="360952"/>
                  </a:cubicBezTo>
                  <a:lnTo>
                    <a:pt x="0" y="14799"/>
                  </a:lnTo>
                  <a:cubicBezTo>
                    <a:pt x="0" y="10874"/>
                    <a:pt x="1559" y="7110"/>
                    <a:pt x="4334" y="4334"/>
                  </a:cubicBezTo>
                  <a:cubicBezTo>
                    <a:pt x="7110" y="1559"/>
                    <a:pt x="10874" y="0"/>
                    <a:pt x="1479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133516" cy="413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120164" y="4136117"/>
            <a:ext cx="2850084" cy="2241734"/>
          </a:xfrm>
          <a:custGeom>
            <a:avLst/>
            <a:gdLst/>
            <a:ahLst/>
            <a:cxnLst/>
            <a:rect l="l" t="t" r="r" b="b"/>
            <a:pathLst>
              <a:path w="2850084" h="2241733">
                <a:moveTo>
                  <a:pt x="0" y="0"/>
                </a:moveTo>
                <a:lnTo>
                  <a:pt x="2850084" y="0"/>
                </a:lnTo>
                <a:lnTo>
                  <a:pt x="2850084" y="2241732"/>
                </a:lnTo>
                <a:lnTo>
                  <a:pt x="0" y="2241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>
            <a:off x="12082539" y="7625016"/>
            <a:ext cx="4551686" cy="1228439"/>
          </a:xfrm>
          <a:custGeom>
            <a:avLst/>
            <a:gdLst/>
            <a:ahLst/>
            <a:cxnLst/>
            <a:rect l="l" t="t" r="r" b="b"/>
            <a:pathLst>
              <a:path w="4551685" h="1228438">
                <a:moveTo>
                  <a:pt x="0" y="0"/>
                </a:moveTo>
                <a:lnTo>
                  <a:pt x="4551685" y="0"/>
                </a:lnTo>
                <a:lnTo>
                  <a:pt x="4551685" y="1228437"/>
                </a:lnTo>
                <a:lnTo>
                  <a:pt x="0" y="12284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62" t="-52742" r="-5399" b="-53617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1275806" y="2512675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5400" dirty="0" err="1">
                <a:latin typeface="Arial Black" panose="020B0A04020102020204" pitchFamily="34" charset="0"/>
              </a:rPr>
              <a:t>практичні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кейси</a:t>
            </a:r>
            <a:r>
              <a:rPr lang="uk-UA" sz="5400" dirty="0">
                <a:latin typeface="Arial Black" panose="020B0A04020102020204" pitchFamily="34" charset="0"/>
              </a:rPr>
              <a:t> НА(КРЕАТИВНІСТЬ</a:t>
            </a:r>
            <a:r>
              <a:rPr lang="en-US" sz="5400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2417" y="4652796"/>
            <a:ext cx="12895966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Уявіть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що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у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вас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є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кошик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із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п'ятьма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яблуками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Вам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необхідно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розділити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ці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яблука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між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п'ятьма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людьми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залишивши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при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цьому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одне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яблуко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в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кошику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Розрізати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яблука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не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дозволяється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5809" y="3606526"/>
            <a:ext cx="14738258" cy="52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9"/>
              </a:lnSpc>
            </a:pPr>
            <a:r>
              <a:rPr lang="en-US" sz="3000" b="1" dirty="0" err="1">
                <a:latin typeface="DM Sans Bold"/>
              </a:rPr>
              <a:t>Загадка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Стіва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Джобса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про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яблука</a:t>
            </a:r>
            <a:endParaRPr lang="en-US" sz="3000" b="1" dirty="0">
              <a:latin typeface="DM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75809" y="6681982"/>
            <a:ext cx="14738258" cy="52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9"/>
              </a:lnSpc>
            </a:pPr>
            <a:r>
              <a:rPr lang="en-US" sz="3000" b="1" dirty="0" err="1">
                <a:latin typeface="DM Sans Bold"/>
              </a:rPr>
              <a:t>Крутезна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загадка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про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букви</a:t>
            </a:r>
            <a:endParaRPr lang="en-US" sz="3000" b="1" dirty="0">
              <a:latin typeface="DM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92237" y="7754496"/>
            <a:ext cx="1442468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Перед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вами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ряд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букв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 </a:t>
            </a:r>
          </a:p>
          <a:p>
            <a:pPr>
              <a:lnSpc>
                <a:spcPts val="3941"/>
              </a:lnSpc>
            </a:pP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Все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просто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: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вам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потрібно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його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продовжити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</a:t>
            </a:r>
          </a:p>
          <a:p>
            <a:pPr>
              <a:lnSpc>
                <a:spcPts val="3941"/>
              </a:lnSpc>
            </a:pPr>
            <a:endParaRPr lang="en-US" sz="2700" dirty="0">
              <a:solidFill>
                <a:srgbClr val="000000"/>
              </a:solidFill>
              <a:latin typeface="DM Sans Bold"/>
            </a:endParaRPr>
          </a:p>
        </p:txBody>
      </p:sp>
      <p:grpSp>
        <p:nvGrpSpPr>
          <p:cNvPr id="24" name="Group 16">
            <a:extLst>
              <a:ext uri="{FF2B5EF4-FFF2-40B4-BE49-F238E27FC236}">
                <a16:creationId xmlns:a16="http://schemas.microsoft.com/office/drawing/2014/main" id="{F1318215-9C65-44AB-A34D-65CE07222E8D}"/>
              </a:ext>
            </a:extLst>
          </p:cNvPr>
          <p:cNvGrpSpPr/>
          <p:nvPr/>
        </p:nvGrpSpPr>
        <p:grpSpPr>
          <a:xfrm>
            <a:off x="10287000" y="574490"/>
            <a:ext cx="6905513" cy="1762339"/>
            <a:chOff x="0" y="0"/>
            <a:chExt cx="9207351" cy="2349785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8F09BB02-8B11-4D9C-BE35-91251F4DD62F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B35B31A6-0B8A-457C-9BBD-FBDF92FFD132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92DA1599-C770-4F58-9015-DB2577AB728D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B5FF5B4-8671-453D-871E-16EF65C4A5D7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E7E9AC2D-D314-4807-A6CB-47B3FF9490B1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213024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5806" y="4455205"/>
            <a:ext cx="15694444" cy="4803098"/>
            <a:chOff x="0" y="0"/>
            <a:chExt cx="4133516" cy="1265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33516" cy="1265013"/>
            </a:xfrm>
            <a:custGeom>
              <a:avLst/>
              <a:gdLst/>
              <a:ahLst/>
              <a:cxnLst/>
              <a:rect l="l" t="t" r="r" b="b"/>
              <a:pathLst>
                <a:path w="4133516" h="1265013">
                  <a:moveTo>
                    <a:pt x="14799" y="0"/>
                  </a:moveTo>
                  <a:lnTo>
                    <a:pt x="4118717" y="0"/>
                  </a:lnTo>
                  <a:cubicBezTo>
                    <a:pt x="4122642" y="0"/>
                    <a:pt x="4126406" y="1559"/>
                    <a:pt x="4129181" y="4334"/>
                  </a:cubicBezTo>
                  <a:cubicBezTo>
                    <a:pt x="4131957" y="7110"/>
                    <a:pt x="4133516" y="10874"/>
                    <a:pt x="4133516" y="14799"/>
                  </a:cubicBezTo>
                  <a:lnTo>
                    <a:pt x="4133516" y="1250215"/>
                  </a:lnTo>
                  <a:cubicBezTo>
                    <a:pt x="4133516" y="1258388"/>
                    <a:pt x="4126890" y="1265013"/>
                    <a:pt x="4118717" y="1265013"/>
                  </a:cubicBezTo>
                  <a:lnTo>
                    <a:pt x="14799" y="1265013"/>
                  </a:lnTo>
                  <a:cubicBezTo>
                    <a:pt x="10874" y="1265013"/>
                    <a:pt x="7110" y="1263454"/>
                    <a:pt x="4334" y="1260679"/>
                  </a:cubicBezTo>
                  <a:cubicBezTo>
                    <a:pt x="1559" y="1257904"/>
                    <a:pt x="0" y="1254140"/>
                    <a:pt x="0" y="1250215"/>
                  </a:cubicBezTo>
                  <a:lnTo>
                    <a:pt x="0" y="14799"/>
                  </a:lnTo>
                  <a:cubicBezTo>
                    <a:pt x="0" y="10874"/>
                    <a:pt x="1559" y="7110"/>
                    <a:pt x="4334" y="4334"/>
                  </a:cubicBezTo>
                  <a:cubicBezTo>
                    <a:pt x="7110" y="1559"/>
                    <a:pt x="10874" y="0"/>
                    <a:pt x="1479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33516" cy="130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569789" y="4454138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4803098" y="0"/>
                </a:moveTo>
                <a:lnTo>
                  <a:pt x="0" y="0"/>
                </a:lnTo>
                <a:lnTo>
                  <a:pt x="0" y="4803098"/>
                </a:lnTo>
                <a:lnTo>
                  <a:pt x="4803098" y="4803098"/>
                </a:lnTo>
                <a:lnTo>
                  <a:pt x="48030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 rot="-10800000" flipH="1">
            <a:off x="1569789" y="4454138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4803098" y="0"/>
                </a:moveTo>
                <a:lnTo>
                  <a:pt x="0" y="0"/>
                </a:lnTo>
                <a:lnTo>
                  <a:pt x="0" y="4803098"/>
                </a:lnTo>
                <a:lnTo>
                  <a:pt x="4803098" y="4803098"/>
                </a:lnTo>
                <a:lnTo>
                  <a:pt x="48030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 rot="-10800000">
            <a:off x="11122005" y="4455205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0" y="0"/>
                </a:moveTo>
                <a:lnTo>
                  <a:pt x="4803097" y="0"/>
                </a:lnTo>
                <a:lnTo>
                  <a:pt x="4803097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Freeform 14"/>
          <p:cNvSpPr/>
          <p:nvPr/>
        </p:nvSpPr>
        <p:spPr>
          <a:xfrm rot="-10800000">
            <a:off x="15886455" y="4454138"/>
            <a:ext cx="1073238" cy="4803098"/>
          </a:xfrm>
          <a:custGeom>
            <a:avLst/>
            <a:gdLst/>
            <a:ahLst/>
            <a:cxnLst/>
            <a:rect l="l" t="t" r="r" b="b"/>
            <a:pathLst>
              <a:path w="1073238" h="4803098">
                <a:moveTo>
                  <a:pt x="0" y="0"/>
                </a:moveTo>
                <a:lnTo>
                  <a:pt x="1073238" y="0"/>
                </a:lnTo>
                <a:lnTo>
                  <a:pt x="1073238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47533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>
            <a:off x="11122005" y="4455205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0" y="0"/>
                </a:moveTo>
                <a:lnTo>
                  <a:pt x="4803097" y="0"/>
                </a:lnTo>
                <a:lnTo>
                  <a:pt x="4803097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6" name="Freeform 16"/>
          <p:cNvSpPr/>
          <p:nvPr/>
        </p:nvSpPr>
        <p:spPr>
          <a:xfrm>
            <a:off x="11551886" y="4692777"/>
            <a:ext cx="4870704" cy="4114800"/>
          </a:xfrm>
          <a:custGeom>
            <a:avLst/>
            <a:gdLst/>
            <a:ahLst/>
            <a:cxnLst/>
            <a:rect l="l" t="t" r="r" b="b"/>
            <a:pathLst>
              <a:path w="4870704" h="4114800">
                <a:moveTo>
                  <a:pt x="0" y="0"/>
                </a:moveTo>
                <a:lnTo>
                  <a:pt x="4870704" y="0"/>
                </a:lnTo>
                <a:lnTo>
                  <a:pt x="48707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7" name="Freeform 17"/>
          <p:cNvSpPr/>
          <p:nvPr/>
        </p:nvSpPr>
        <p:spPr>
          <a:xfrm>
            <a:off x="13987238" y="4992992"/>
            <a:ext cx="2091860" cy="2882648"/>
          </a:xfrm>
          <a:custGeom>
            <a:avLst/>
            <a:gdLst/>
            <a:ahLst/>
            <a:cxnLst/>
            <a:rect l="l" t="t" r="r" b="b"/>
            <a:pathLst>
              <a:path w="2091859" h="2882647">
                <a:moveTo>
                  <a:pt x="0" y="0"/>
                </a:moveTo>
                <a:lnTo>
                  <a:pt x="2091859" y="0"/>
                </a:lnTo>
                <a:lnTo>
                  <a:pt x="2091859" y="2882647"/>
                </a:lnTo>
                <a:lnTo>
                  <a:pt x="0" y="2882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8" name="Freeform 18"/>
          <p:cNvSpPr/>
          <p:nvPr/>
        </p:nvSpPr>
        <p:spPr>
          <a:xfrm>
            <a:off x="6372887" y="4455205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0" y="0"/>
                </a:moveTo>
                <a:lnTo>
                  <a:pt x="4803097" y="0"/>
                </a:lnTo>
                <a:lnTo>
                  <a:pt x="4803097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9" name="TextBox 19"/>
          <p:cNvSpPr txBox="1"/>
          <p:nvPr/>
        </p:nvSpPr>
        <p:spPr>
          <a:xfrm>
            <a:off x="1275806" y="2512675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5400" dirty="0" err="1">
                <a:latin typeface="Arial Black" panose="020B0A04020102020204" pitchFamily="34" charset="0"/>
              </a:rPr>
              <a:t>практичні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кейси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uk-UA" sz="5400" dirty="0">
                <a:latin typeface="Arial Black" panose="020B0A04020102020204" pitchFamily="34" charset="0"/>
              </a:rPr>
              <a:t>НА КРЕАТИВНІСТЬ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75809" y="3434515"/>
            <a:ext cx="14738258" cy="52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9"/>
              </a:lnSpc>
            </a:pP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Класичне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завдання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зі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співбесід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у </a:t>
            </a: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компанії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 Google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60556" y="4926317"/>
            <a:ext cx="2190396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ten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nine 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sixty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ninety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seventy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sixty-six</a:t>
            </a:r>
          </a:p>
        </p:txBody>
      </p:sp>
      <p:sp>
        <p:nvSpPr>
          <p:cNvPr id="22" name="Freeform 22"/>
          <p:cNvSpPr/>
          <p:nvPr/>
        </p:nvSpPr>
        <p:spPr>
          <a:xfrm>
            <a:off x="1262577" y="4454138"/>
            <a:ext cx="326810" cy="4803098"/>
          </a:xfrm>
          <a:custGeom>
            <a:avLst/>
            <a:gdLst/>
            <a:ahLst/>
            <a:cxnLst/>
            <a:rect l="l" t="t" r="r" b="b"/>
            <a:pathLst>
              <a:path w="326809" h="4803098">
                <a:moveTo>
                  <a:pt x="0" y="0"/>
                </a:moveTo>
                <a:lnTo>
                  <a:pt x="326809" y="0"/>
                </a:lnTo>
                <a:lnTo>
                  <a:pt x="326809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36969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3" name="Freeform 23"/>
          <p:cNvSpPr/>
          <p:nvPr/>
        </p:nvSpPr>
        <p:spPr>
          <a:xfrm flipH="1">
            <a:off x="2434876" y="5832598"/>
            <a:ext cx="5128530" cy="3448937"/>
          </a:xfrm>
          <a:custGeom>
            <a:avLst/>
            <a:gdLst/>
            <a:ahLst/>
            <a:cxnLst/>
            <a:rect l="l" t="t" r="r" b="b"/>
            <a:pathLst>
              <a:path w="5128529" h="3448936">
                <a:moveTo>
                  <a:pt x="5128529" y="0"/>
                </a:moveTo>
                <a:lnTo>
                  <a:pt x="0" y="0"/>
                </a:lnTo>
                <a:lnTo>
                  <a:pt x="0" y="3448936"/>
                </a:lnTo>
                <a:lnTo>
                  <a:pt x="5128529" y="3448936"/>
                </a:lnTo>
                <a:lnTo>
                  <a:pt x="51285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4" name="Freeform 24"/>
          <p:cNvSpPr/>
          <p:nvPr/>
        </p:nvSpPr>
        <p:spPr>
          <a:xfrm rot="-10800000">
            <a:off x="6318907" y="4454138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0" y="0"/>
                </a:moveTo>
                <a:lnTo>
                  <a:pt x="4803098" y="0"/>
                </a:lnTo>
                <a:lnTo>
                  <a:pt x="4803098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5" name="TextBox 25"/>
          <p:cNvSpPr txBox="1"/>
          <p:nvPr/>
        </p:nvSpPr>
        <p:spPr>
          <a:xfrm>
            <a:off x="1589387" y="4626104"/>
            <a:ext cx="14424682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Продовжіть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послідовність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: </a:t>
            </a:r>
            <a:r>
              <a:rPr lang="en-US" sz="2700" dirty="0">
                <a:solidFill>
                  <a:srgbClr val="000000"/>
                </a:solidFill>
                <a:latin typeface="DM Sans Bold"/>
              </a:rPr>
              <a:t>10, 9, 60, 90, 70, 66</a:t>
            </a:r>
          </a:p>
          <a:p>
            <a:pPr>
              <a:lnSpc>
                <a:spcPts val="3941"/>
              </a:lnSpc>
            </a:pPr>
            <a:r>
              <a:rPr lang="en-US" sz="2700" dirty="0">
                <a:solidFill>
                  <a:srgbClr val="000000"/>
                </a:solidFill>
                <a:latin typeface="DM Sans Bold"/>
              </a:rPr>
              <a:t>ten, nine, sixty, ninety, seventy, sixty-six...</a:t>
            </a:r>
          </a:p>
        </p:txBody>
      </p:sp>
      <p:grpSp>
        <p:nvGrpSpPr>
          <p:cNvPr id="29" name="Group 16">
            <a:extLst>
              <a:ext uri="{FF2B5EF4-FFF2-40B4-BE49-F238E27FC236}">
                <a16:creationId xmlns:a16="http://schemas.microsoft.com/office/drawing/2014/main" id="{DC7F3E6F-B28A-4206-845C-EF168850B51D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CA955AD9-0D85-40C8-BBCE-FC3177B92378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142588"/>
              </a:stretch>
            </a:blipFill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C93DFAF0-1493-4B28-86B4-28C71B37A098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443" b="-1443"/>
              </a:stretch>
            </a:blipFill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902272C1-D0B3-4565-B4EE-056A7501DC87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31241"/>
              </a:stretch>
            </a:blipFill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E71846D7-7D1D-4046-80D6-6A74D31B27CC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8DD2C9DB-E0A3-4F32-8051-42B972B683FC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59153" y="5285251"/>
            <a:ext cx="2342958" cy="2541671"/>
          </a:xfrm>
          <a:custGeom>
            <a:avLst/>
            <a:gdLst/>
            <a:ahLst/>
            <a:cxnLst/>
            <a:rect l="l" t="t" r="r" b="b"/>
            <a:pathLst>
              <a:path w="2342958" h="2541671">
                <a:moveTo>
                  <a:pt x="0" y="0"/>
                </a:moveTo>
                <a:lnTo>
                  <a:pt x="2342958" y="0"/>
                </a:lnTo>
                <a:lnTo>
                  <a:pt x="2342958" y="2541670"/>
                </a:lnTo>
                <a:lnTo>
                  <a:pt x="0" y="2541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3075433" y="5285251"/>
            <a:ext cx="2642570" cy="2541671"/>
          </a:xfrm>
          <a:custGeom>
            <a:avLst/>
            <a:gdLst/>
            <a:ahLst/>
            <a:cxnLst/>
            <a:rect l="l" t="t" r="r" b="b"/>
            <a:pathLst>
              <a:path w="2642569" h="2541671">
                <a:moveTo>
                  <a:pt x="0" y="0"/>
                </a:moveTo>
                <a:lnTo>
                  <a:pt x="2642569" y="0"/>
                </a:lnTo>
                <a:lnTo>
                  <a:pt x="2642569" y="2541670"/>
                </a:lnTo>
                <a:lnTo>
                  <a:pt x="0" y="2541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>
            <a:off x="7416971" y="5285251"/>
            <a:ext cx="2509322" cy="2541671"/>
          </a:xfrm>
          <a:custGeom>
            <a:avLst/>
            <a:gdLst/>
            <a:ahLst/>
            <a:cxnLst/>
            <a:rect l="l" t="t" r="r" b="b"/>
            <a:pathLst>
              <a:path w="2509322" h="2541671">
                <a:moveTo>
                  <a:pt x="0" y="0"/>
                </a:moveTo>
                <a:lnTo>
                  <a:pt x="2509322" y="0"/>
                </a:lnTo>
                <a:lnTo>
                  <a:pt x="2509322" y="2541670"/>
                </a:lnTo>
                <a:lnTo>
                  <a:pt x="0" y="25416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1" name="TextBox 11"/>
          <p:cNvSpPr txBox="1"/>
          <p:nvPr/>
        </p:nvSpPr>
        <p:spPr>
          <a:xfrm>
            <a:off x="1028700" y="2553455"/>
            <a:ext cx="1569444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</a:pPr>
            <a:r>
              <a:rPr lang="en-US" sz="6400" dirty="0">
                <a:solidFill>
                  <a:srgbClr val="FF0000"/>
                </a:solidFill>
                <a:latin typeface="Arial Black" panose="020B0A04020102020204" pitchFamily="34" charset="0"/>
              </a:rPr>
              <a:t>ЖИТТЄСТІЙКІСТЬ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89211" y="8269599"/>
            <a:ext cx="301501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00" b="1" dirty="0" err="1">
                <a:solidFill>
                  <a:srgbClr val="040606"/>
                </a:solidFill>
                <a:latin typeface="DM Sans Bold"/>
              </a:rPr>
              <a:t>Візія</a:t>
            </a:r>
            <a:r>
              <a:rPr lang="en-US" sz="23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40606"/>
                </a:solidFill>
                <a:latin typeface="DM Sans Bold"/>
              </a:rPr>
              <a:t>майбутнього</a:t>
            </a:r>
            <a:endParaRPr lang="en-US" sz="2300" b="1" dirty="0">
              <a:solidFill>
                <a:srgbClr val="040606"/>
              </a:solidFill>
              <a:latin typeface="DM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614546" y="8269599"/>
            <a:ext cx="344076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00" b="1">
                <a:solidFill>
                  <a:srgbClr val="040606"/>
                </a:solidFill>
                <a:latin typeface="DM Sans Bold"/>
              </a:rPr>
              <a:t>Емоційний інтелект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84704" y="8269599"/>
            <a:ext cx="450971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00" b="1">
                <a:solidFill>
                  <a:srgbClr val="040606"/>
                </a:solidFill>
                <a:latin typeface="DM Sans Bold"/>
              </a:rPr>
              <a:t>Конструктивна комунікація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65367" y="3897647"/>
            <a:ext cx="1473825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Вміння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протистояти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стресу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,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відновлювати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себе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,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свій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психічний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,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фізичний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та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емоційний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стан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після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травмуючих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подій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.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Вона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допомагає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гідно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проходити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будь-які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випробування</a:t>
            </a:r>
            <a:r>
              <a:rPr lang="en-US" sz="2300" b="1" dirty="0">
                <a:solidFill>
                  <a:srgbClr val="040606"/>
                </a:solidFill>
                <a:latin typeface="DM Sans Bold"/>
              </a:rPr>
              <a:t>.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2BED641C-4A54-472B-8AB2-62BED1551DDC}"/>
              </a:ext>
            </a:extLst>
          </p:cNvPr>
          <p:cNvGrpSpPr/>
          <p:nvPr/>
        </p:nvGrpSpPr>
        <p:grpSpPr>
          <a:xfrm>
            <a:off x="10363200" y="700214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49C8146-DB03-4D14-9567-6768A53754DE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D190AAD-5D3A-4602-8031-2C34FF754371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DFF6D6E2-A7B3-48ED-8721-D82A3DC3271B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7CEAD3B5-309A-4C7E-B309-1F9999C980B1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CD8763D5-F9DF-43F2-B539-0796FD3E2F94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94261" y="3578188"/>
            <a:ext cx="11783742" cy="5740195"/>
            <a:chOff x="0" y="0"/>
            <a:chExt cx="15711655" cy="7653592"/>
          </a:xfrm>
        </p:grpSpPr>
        <p:sp>
          <p:nvSpPr>
            <p:cNvPr id="9" name="Freeform 9"/>
            <p:cNvSpPr/>
            <p:nvPr/>
          </p:nvSpPr>
          <p:spPr>
            <a:xfrm rot="5400000">
              <a:off x="275" y="6487249"/>
              <a:ext cx="647538" cy="648088"/>
            </a:xfrm>
            <a:custGeom>
              <a:avLst/>
              <a:gdLst/>
              <a:ahLst/>
              <a:cxnLst/>
              <a:rect l="l" t="t" r="r" b="b"/>
              <a:pathLst>
                <a:path w="647538" h="648088">
                  <a:moveTo>
                    <a:pt x="0" y="0"/>
                  </a:moveTo>
                  <a:lnTo>
                    <a:pt x="647538" y="0"/>
                  </a:lnTo>
                  <a:lnTo>
                    <a:pt x="647538" y="648089"/>
                  </a:lnTo>
                  <a:lnTo>
                    <a:pt x="0" y="648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298" y="1762354"/>
              <a:ext cx="700621" cy="701216"/>
            </a:xfrm>
            <a:custGeom>
              <a:avLst/>
              <a:gdLst/>
              <a:ahLst/>
              <a:cxnLst/>
              <a:rect l="l" t="t" r="r" b="b"/>
              <a:pathLst>
                <a:path w="700621" h="701216">
                  <a:moveTo>
                    <a:pt x="0" y="0"/>
                  </a:moveTo>
                  <a:lnTo>
                    <a:pt x="700621" y="0"/>
                  </a:lnTo>
                  <a:lnTo>
                    <a:pt x="700621" y="701217"/>
                  </a:lnTo>
                  <a:lnTo>
                    <a:pt x="0" y="701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 rot="5400000">
              <a:off x="298" y="3273701"/>
              <a:ext cx="700621" cy="701216"/>
            </a:xfrm>
            <a:custGeom>
              <a:avLst/>
              <a:gdLst/>
              <a:ahLst/>
              <a:cxnLst/>
              <a:rect l="l" t="t" r="r" b="b"/>
              <a:pathLst>
                <a:path w="700621" h="701216">
                  <a:moveTo>
                    <a:pt x="0" y="0"/>
                  </a:moveTo>
                  <a:lnTo>
                    <a:pt x="700621" y="0"/>
                  </a:lnTo>
                  <a:lnTo>
                    <a:pt x="700621" y="701216"/>
                  </a:lnTo>
                  <a:lnTo>
                    <a:pt x="0" y="701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Freeform 12"/>
            <p:cNvSpPr/>
            <p:nvPr/>
          </p:nvSpPr>
          <p:spPr>
            <a:xfrm rot="5400000">
              <a:off x="298" y="4785047"/>
              <a:ext cx="700621" cy="701216"/>
            </a:xfrm>
            <a:custGeom>
              <a:avLst/>
              <a:gdLst/>
              <a:ahLst/>
              <a:cxnLst/>
              <a:rect l="l" t="t" r="r" b="b"/>
              <a:pathLst>
                <a:path w="700621" h="701216">
                  <a:moveTo>
                    <a:pt x="0" y="0"/>
                  </a:moveTo>
                  <a:lnTo>
                    <a:pt x="700621" y="0"/>
                  </a:lnTo>
                  <a:lnTo>
                    <a:pt x="700621" y="701216"/>
                  </a:lnTo>
                  <a:lnTo>
                    <a:pt x="0" y="701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98" y="251008"/>
              <a:ext cx="700621" cy="701216"/>
            </a:xfrm>
            <a:custGeom>
              <a:avLst/>
              <a:gdLst/>
              <a:ahLst/>
              <a:cxnLst/>
              <a:rect l="l" t="t" r="r" b="b"/>
              <a:pathLst>
                <a:path w="700621" h="701216">
                  <a:moveTo>
                    <a:pt x="0" y="0"/>
                  </a:moveTo>
                  <a:lnTo>
                    <a:pt x="700621" y="0"/>
                  </a:lnTo>
                  <a:lnTo>
                    <a:pt x="700621" y="701216"/>
                  </a:lnTo>
                  <a:lnTo>
                    <a:pt x="0" y="701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60521" y="0"/>
              <a:ext cx="1397986" cy="7320537"/>
            </a:xfrm>
            <a:custGeom>
              <a:avLst/>
              <a:gdLst/>
              <a:ahLst/>
              <a:cxnLst/>
              <a:rect l="l" t="t" r="r" b="b"/>
              <a:pathLst>
                <a:path w="1397986" h="7320537">
                  <a:moveTo>
                    <a:pt x="0" y="0"/>
                  </a:moveTo>
                  <a:lnTo>
                    <a:pt x="1397986" y="0"/>
                  </a:lnTo>
                  <a:lnTo>
                    <a:pt x="1397986" y="7320537"/>
                  </a:lnTo>
                  <a:lnTo>
                    <a:pt x="0" y="7320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1477" y="1551334"/>
              <a:ext cx="8779749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торкніться </a:t>
              </a: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ЧОТИРЬОХ </a:t>
              </a: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речей різної фактури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32491" y="3083861"/>
              <a:ext cx="11480978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назвіть </a:t>
              </a: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ТРИ</a:t>
              </a: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 різних звуки, які ви </a:t>
              </a:r>
            </a:p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зараз зможете почути навколо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21976" y="4616386"/>
              <a:ext cx="11189650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розрізніть </a:t>
              </a: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ДВА</a:t>
              </a: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 аромати </a:t>
              </a:r>
            </a:p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у навколишньому середовищі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521976" y="6148907"/>
              <a:ext cx="14189679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спробуйте </a:t>
              </a: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ОДНУ</a:t>
              </a: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 річ на смак або </a:t>
              </a:r>
            </a:p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згадайте смак страви, яку ви нещодавно їли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532491" y="23660"/>
              <a:ext cx="10251573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знайдіть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поглядом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>
                  <a:solidFill>
                    <a:srgbClr val="ED1C24"/>
                  </a:solidFill>
                  <a:latin typeface="Clear Sans Bold Italics"/>
                </a:rPr>
                <a:t>П’ЯТЬ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речей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, </a:t>
              </a:r>
            </a:p>
            <a:p>
              <a:pPr>
                <a:lnSpc>
                  <a:spcPts val="4371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які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ви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бачите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навколо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себе</a:t>
              </a:r>
              <a:endParaRPr lang="en-US" sz="3000" dirty="0">
                <a:solidFill>
                  <a:srgbClr val="000000"/>
                </a:solidFill>
                <a:latin typeface="Clear Sans Bold Itali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1474116" y="1659512"/>
            <a:ext cx="5734348" cy="8004800"/>
          </a:xfrm>
          <a:custGeom>
            <a:avLst/>
            <a:gdLst/>
            <a:ahLst/>
            <a:cxnLst/>
            <a:rect l="l" t="t" r="r" b="b"/>
            <a:pathLst>
              <a:path w="5734347" h="8004799">
                <a:moveTo>
                  <a:pt x="0" y="0"/>
                </a:moveTo>
                <a:lnTo>
                  <a:pt x="5734347" y="0"/>
                </a:lnTo>
                <a:lnTo>
                  <a:pt x="5734347" y="8004799"/>
                </a:lnTo>
                <a:lnTo>
                  <a:pt x="0" y="80047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1" name="TextBox 21"/>
          <p:cNvSpPr txBox="1"/>
          <p:nvPr/>
        </p:nvSpPr>
        <p:spPr>
          <a:xfrm>
            <a:off x="1594261" y="2418998"/>
            <a:ext cx="1504865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71"/>
              </a:lnSpc>
              <a:spcBef>
                <a:spcPct val="0"/>
              </a:spcBef>
            </a:pPr>
            <a:r>
              <a:rPr lang="en-US" sz="6400" dirty="0" err="1">
                <a:latin typeface="Arial Black" panose="020B0A04020102020204" pitchFamily="34" charset="0"/>
              </a:rPr>
              <a:t>техніка</a:t>
            </a:r>
            <a:r>
              <a:rPr lang="en-US" sz="6400" dirty="0">
                <a:latin typeface="Arial Black" panose="020B0A04020102020204" pitchFamily="34" charset="0"/>
              </a:rPr>
              <a:t> «5-4-3-2-1»</a:t>
            </a:r>
          </a:p>
        </p:txBody>
      </p:sp>
      <p:grpSp>
        <p:nvGrpSpPr>
          <p:cNvPr id="25" name="Group 16">
            <a:extLst>
              <a:ext uri="{FF2B5EF4-FFF2-40B4-BE49-F238E27FC236}">
                <a16:creationId xmlns:a16="http://schemas.microsoft.com/office/drawing/2014/main" id="{C0A3FB1D-168F-45F2-A2C2-1685C647494D}"/>
              </a:ext>
            </a:extLst>
          </p:cNvPr>
          <p:cNvGrpSpPr/>
          <p:nvPr/>
        </p:nvGrpSpPr>
        <p:grpSpPr>
          <a:xfrm>
            <a:off x="1081970" y="646218"/>
            <a:ext cx="6905513" cy="1762339"/>
            <a:chOff x="0" y="0"/>
            <a:chExt cx="9207351" cy="2349785"/>
          </a:xfrm>
        </p:grpSpPr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64E7111F-A0B2-4388-9C99-678E77D78F90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42588"/>
              </a:stretch>
            </a:blipFill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EFE5BF4E-8519-48F0-A990-DC96218743FE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443" b="-1443"/>
              </a:stretch>
            </a:blipFill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E3D46CF-60ED-492E-9309-70F9E5CC0603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31241"/>
              </a:stretch>
            </a:blipFill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B1423DF2-59F2-4F3B-8DE5-C196E534B95A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6A07A455-7F98-4603-BEB9-AB95223F05A8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6768" y="-216459"/>
            <a:ext cx="18514768" cy="107199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982130" y="663747"/>
            <a:ext cx="10727472" cy="8959506"/>
            <a:chOff x="0" y="0"/>
            <a:chExt cx="2825342" cy="23597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5342" cy="2359705"/>
            </a:xfrm>
            <a:custGeom>
              <a:avLst/>
              <a:gdLst/>
              <a:ahLst/>
              <a:cxnLst/>
              <a:rect l="l" t="t" r="r" b="b"/>
              <a:pathLst>
                <a:path w="2825342" h="2359705">
                  <a:moveTo>
                    <a:pt x="21651" y="0"/>
                  </a:moveTo>
                  <a:lnTo>
                    <a:pt x="2803691" y="0"/>
                  </a:lnTo>
                  <a:cubicBezTo>
                    <a:pt x="2815649" y="0"/>
                    <a:pt x="2825342" y="9693"/>
                    <a:pt x="2825342" y="21651"/>
                  </a:cubicBezTo>
                  <a:lnTo>
                    <a:pt x="2825342" y="2338055"/>
                  </a:lnTo>
                  <a:cubicBezTo>
                    <a:pt x="2825342" y="2350012"/>
                    <a:pt x="2815649" y="2359705"/>
                    <a:pt x="2803691" y="2359705"/>
                  </a:cubicBezTo>
                  <a:lnTo>
                    <a:pt x="21651" y="2359705"/>
                  </a:lnTo>
                  <a:cubicBezTo>
                    <a:pt x="9693" y="2359705"/>
                    <a:pt x="0" y="2350012"/>
                    <a:pt x="0" y="2338055"/>
                  </a:cubicBezTo>
                  <a:lnTo>
                    <a:pt x="0" y="21651"/>
                  </a:lnTo>
                  <a:cubicBezTo>
                    <a:pt x="0" y="9693"/>
                    <a:pt x="9693" y="0"/>
                    <a:pt x="2165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25342" cy="2397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634321" y="2878765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3822403"/>
            <a:ext cx="4631408" cy="342278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7"/>
                </a:lnTo>
                <a:lnTo>
                  <a:pt x="0" y="3422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2929">
                  <a:shade val="30000"/>
                  <a:satMod val="115000"/>
                </a:srgbClr>
              </a:gs>
              <a:gs pos="50000">
                <a:srgbClr val="FF2929">
                  <a:shade val="67500"/>
                  <a:satMod val="115000"/>
                </a:srgbClr>
              </a:gs>
              <a:gs pos="100000">
                <a:srgbClr val="FF292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28700" y="7768421"/>
            <a:ext cx="4631408" cy="342278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7"/>
                </a:lnTo>
                <a:lnTo>
                  <a:pt x="0" y="342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7634321" y="5202982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634321" y="6365458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634321" y="7527937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634321" y="4040503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14325093" y="3472008"/>
            <a:ext cx="3218582" cy="5549277"/>
          </a:xfrm>
          <a:custGeom>
            <a:avLst/>
            <a:gdLst/>
            <a:ahLst/>
            <a:cxnLst/>
            <a:rect l="l" t="t" r="r" b="b"/>
            <a:pathLst>
              <a:path w="3218581" h="5549277">
                <a:moveTo>
                  <a:pt x="0" y="0"/>
                </a:moveTo>
                <a:lnTo>
                  <a:pt x="3218581" y="0"/>
                </a:lnTo>
                <a:lnTo>
                  <a:pt x="3218581" y="5549277"/>
                </a:lnTo>
                <a:lnTo>
                  <a:pt x="0" y="5549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302452" y="3983352"/>
            <a:ext cx="693010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Перекладач — диплом і сертифікат володіння іноземною мовою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302452" y="5151596"/>
            <a:ext cx="6666252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MiO — сертифікат по роботі </a:t>
            </a:r>
          </a:p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з базами даних SQL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302452" y="7494747"/>
            <a:ext cx="6666252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Бухгалтер — сертифікат про проходження навчання за відповідною програмою (напр.,1С)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02455" y="6323171"/>
            <a:ext cx="5095430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SQL-програміст — сертифікат з SQL і CКБД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2823546"/>
            <a:ext cx="4631408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9"/>
              </a:lnSpc>
              <a:spcBef>
                <a:spcPct val="0"/>
              </a:spcBef>
              <a:defRPr/>
            </a:pPr>
            <a:r>
              <a:rPr lang="en-US" sz="4800" dirty="0">
                <a:solidFill>
                  <a:srgbClr val="FF0000"/>
                </a:solidFill>
                <a:latin typeface="Arial Black" panose="020B0A04020102020204" pitchFamily="34" charset="0"/>
              </a:rPr>
              <a:t>HARD SKILLS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34321" y="2104066"/>
            <a:ext cx="8813346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0"/>
              </a:lnSpc>
              <a:defRPr/>
            </a:pPr>
            <a:r>
              <a:rPr lang="en-US" sz="3600" dirty="0" err="1">
                <a:solidFill>
                  <a:srgbClr val="ED1C24"/>
                </a:solidFill>
                <a:latin typeface="DM Sans Bold"/>
              </a:rPr>
              <a:t>Популярні</a:t>
            </a:r>
            <a:r>
              <a:rPr lang="en-US" sz="3600" dirty="0">
                <a:solidFill>
                  <a:srgbClr val="ED1C24"/>
                </a:solidFill>
                <a:latin typeface="DM Sans Bold"/>
              </a:rPr>
              <a:t> </a:t>
            </a:r>
            <a:r>
              <a:rPr lang="en-US" sz="3600" dirty="0" err="1">
                <a:solidFill>
                  <a:srgbClr val="ED1C24"/>
                </a:solidFill>
                <a:latin typeface="DM Sans Bold"/>
              </a:rPr>
              <a:t>приклади</a:t>
            </a:r>
            <a:r>
              <a:rPr lang="en-US" sz="3600" dirty="0">
                <a:solidFill>
                  <a:srgbClr val="ED1C24"/>
                </a:solidFill>
                <a:latin typeface="DM Sans Bold"/>
              </a:rPr>
              <a:t> hard skills: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3" y="4268237"/>
            <a:ext cx="489896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  <a:defRPr/>
            </a:pPr>
            <a:r>
              <a:rPr lang="en-US" sz="2300" b="1" dirty="0" err="1">
                <a:latin typeface="DM Sans Bold"/>
              </a:rPr>
              <a:t>Навичка</a:t>
            </a:r>
            <a:r>
              <a:rPr lang="en-US" sz="2300" b="1" dirty="0">
                <a:latin typeface="DM Sans Bold"/>
              </a:rPr>
              <a:t>, </a:t>
            </a:r>
            <a:r>
              <a:rPr lang="en-US" sz="2300" b="1" dirty="0" err="1">
                <a:latin typeface="DM Sans Bold"/>
              </a:rPr>
              <a:t>яку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не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здобудеш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ідучи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по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вулиці</a:t>
            </a:r>
            <a:r>
              <a:rPr lang="en-US" sz="2300" b="1" dirty="0">
                <a:latin typeface="DM Sans Bold"/>
              </a:rPr>
              <a:t>.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3" y="8253572"/>
            <a:ext cx="489896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  <a:defRPr/>
            </a:pPr>
            <a:r>
              <a:rPr lang="en-US" sz="2300" b="1" dirty="0" err="1">
                <a:latin typeface="DM Sans Bold"/>
              </a:rPr>
              <a:t>Це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вміння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та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знання</a:t>
            </a:r>
            <a:r>
              <a:rPr lang="en-US" sz="2300" b="1" dirty="0">
                <a:latin typeface="DM Sans Bold"/>
              </a:rPr>
              <a:t>, </a:t>
            </a:r>
            <a:r>
              <a:rPr lang="en-US" sz="2300" b="1" dirty="0" err="1">
                <a:latin typeface="DM Sans Bold"/>
              </a:rPr>
              <a:t>необхідні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для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певної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посади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та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конкретної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роботи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.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302452" y="2821613"/>
            <a:ext cx="895684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Зварювальник — диплом і посвідчення на дозвіл до робіт підвищенної небезпеки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3" y="5822143"/>
            <a:ext cx="4898966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  <a:defRPr/>
            </a:pPr>
            <a:r>
              <a:rPr lang="en-US" sz="2300" b="1" dirty="0" err="1">
                <a:latin typeface="DM Sans Bold"/>
              </a:rPr>
              <a:t>Навичка</a:t>
            </a:r>
            <a:r>
              <a:rPr lang="en-US" sz="2300" b="1" dirty="0">
                <a:latin typeface="DM Sans Bold"/>
              </a:rPr>
              <a:t>, </a:t>
            </a:r>
            <a:r>
              <a:rPr lang="en-US" sz="2300" b="1" dirty="0" err="1">
                <a:latin typeface="DM Sans Bold"/>
              </a:rPr>
              <a:t>яка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здобувається</a:t>
            </a:r>
            <a:r>
              <a:rPr lang="en-US" sz="2300" b="1" dirty="0">
                <a:latin typeface="DM Sans Bold"/>
              </a:rPr>
              <a:t> в </a:t>
            </a:r>
            <a:r>
              <a:rPr lang="en-US" sz="2300" b="1" dirty="0" err="1">
                <a:latin typeface="DM Sans Bold"/>
              </a:rPr>
              <a:t>навчальному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закладі</a:t>
            </a:r>
            <a:r>
              <a:rPr lang="en-US" sz="2300" b="1" dirty="0">
                <a:latin typeface="DM Sans Bold"/>
              </a:rPr>
              <a:t>, </a:t>
            </a:r>
            <a:r>
              <a:rPr lang="en-US" sz="2300" b="1" dirty="0" err="1">
                <a:latin typeface="DM Sans Bold"/>
              </a:rPr>
              <a:t>її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можна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виміряти</a:t>
            </a:r>
            <a:r>
              <a:rPr lang="en-US" sz="2300" b="1" dirty="0">
                <a:latin typeface="DM Sans Bold"/>
              </a:rPr>
              <a:t> і </a:t>
            </a:r>
            <a:r>
              <a:rPr lang="en-US" sz="2300" b="1" dirty="0" err="1">
                <a:latin typeface="DM Sans Bold"/>
              </a:rPr>
              <a:t>вона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підтверджується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дипломом</a:t>
            </a:r>
            <a:r>
              <a:rPr lang="en-US" sz="2300" b="1" dirty="0">
                <a:solidFill>
                  <a:srgbClr val="FFFBF0"/>
                </a:solidFill>
                <a:latin typeface="DM Sans Bold"/>
              </a:rPr>
              <a:t>.</a:t>
            </a:r>
          </a:p>
        </p:txBody>
      </p:sp>
      <p:sp>
        <p:nvSpPr>
          <p:cNvPr id="41" name="Freeform 12"/>
          <p:cNvSpPr/>
          <p:nvPr/>
        </p:nvSpPr>
        <p:spPr>
          <a:xfrm>
            <a:off x="1028700" y="5479865"/>
            <a:ext cx="4631408" cy="342278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7"/>
                </a:lnTo>
                <a:lnTo>
                  <a:pt x="0" y="3422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2929">
                  <a:shade val="30000"/>
                  <a:satMod val="115000"/>
                </a:srgbClr>
              </a:gs>
              <a:gs pos="50000">
                <a:srgbClr val="FF2929">
                  <a:shade val="67500"/>
                  <a:satMod val="115000"/>
                </a:srgbClr>
              </a:gs>
              <a:gs pos="100000">
                <a:srgbClr val="FF292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Freeform 12"/>
          <p:cNvSpPr/>
          <p:nvPr/>
        </p:nvSpPr>
        <p:spPr>
          <a:xfrm>
            <a:off x="1028700" y="7766109"/>
            <a:ext cx="4631408" cy="342278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7"/>
                </a:lnTo>
                <a:lnTo>
                  <a:pt x="0" y="3422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2929">
                  <a:shade val="30000"/>
                  <a:satMod val="115000"/>
                </a:srgbClr>
              </a:gs>
              <a:gs pos="50000">
                <a:srgbClr val="FF2929">
                  <a:shade val="67500"/>
                  <a:satMod val="115000"/>
                </a:srgbClr>
              </a:gs>
              <a:gs pos="100000">
                <a:srgbClr val="FF292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3" name="Group 16">
            <a:extLst>
              <a:ext uri="{FF2B5EF4-FFF2-40B4-BE49-F238E27FC236}">
                <a16:creationId xmlns:a16="http://schemas.microsoft.com/office/drawing/2014/main" id="{9F41CA2F-4917-4811-906B-CE8540D7ED15}"/>
              </a:ext>
            </a:extLst>
          </p:cNvPr>
          <p:cNvGrpSpPr/>
          <p:nvPr/>
        </p:nvGrpSpPr>
        <p:grpSpPr>
          <a:xfrm>
            <a:off x="33337" y="399110"/>
            <a:ext cx="6905513" cy="1762339"/>
            <a:chOff x="0" y="0"/>
            <a:chExt cx="9207351" cy="2349785"/>
          </a:xfrm>
        </p:grpSpPr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B6840745-FF9E-422C-903F-4765A22439D8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FF44DFAB-9D31-4770-9BC1-3910E57002A0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B651DE0A-B1EC-4BA9-A409-0FA7BE599EFD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7C79DDB9-EE20-4889-B54C-EFCC3C238DC5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10FC1F77-30C1-4F73-A7E6-00B133FAEE7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549" y="342900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96778" y="2365976"/>
            <a:ext cx="1569444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  <a:defRPr/>
            </a:pPr>
            <a:r>
              <a:rPr lang="en-US" sz="6400" dirty="0">
                <a:solidFill>
                  <a:srgbClr val="FF0000"/>
                </a:solidFill>
                <a:latin typeface="Arial Black" panose="020B0A04020102020204" pitchFamily="34" charset="0"/>
              </a:rPr>
              <a:t>ВІДМІННОСТІ МІЖ НАВИЧКАМИ</a:t>
            </a:r>
          </a:p>
        </p:txBody>
      </p:sp>
      <p:sp>
        <p:nvSpPr>
          <p:cNvPr id="7" name="AutoShape 7"/>
          <p:cNvSpPr/>
          <p:nvPr/>
        </p:nvSpPr>
        <p:spPr>
          <a:xfrm flipH="1">
            <a:off x="17249779" y="638047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29088" y="3807994"/>
            <a:ext cx="480418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  <a:defRPr/>
            </a:pPr>
            <a:r>
              <a:rPr lang="en-US" sz="3400" dirty="0" err="1">
                <a:latin typeface="Arial Black" panose="020B0A04020102020204" pitchFamily="34" charset="0"/>
              </a:rPr>
              <a:t>М’які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навички</a:t>
            </a:r>
            <a:endParaRPr lang="en-US" sz="3400" dirty="0">
              <a:latin typeface="Arial Black" panose="020B0A040201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82300" y="3807994"/>
            <a:ext cx="493539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  <a:defRPr/>
            </a:pPr>
            <a:r>
              <a:rPr lang="en-US" sz="3400" dirty="0" err="1">
                <a:latin typeface="Arial Black" panose="020B0A04020102020204" pitchFamily="34" charset="0"/>
              </a:rPr>
              <a:t>Тверді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навички</a:t>
            </a:r>
            <a:endParaRPr lang="en-US" sz="3400" dirty="0">
              <a:latin typeface="Arial Black" panose="020B0A04020102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409997" y="5137644"/>
            <a:ext cx="7210134" cy="874227"/>
            <a:chOff x="0" y="0"/>
            <a:chExt cx="9613510" cy="116563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613510" cy="1165636"/>
              <a:chOff x="0" y="0"/>
              <a:chExt cx="1898965" cy="2302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89896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8965" h="230249">
                    <a:moveTo>
                      <a:pt x="32213" y="0"/>
                    </a:moveTo>
                    <a:lnTo>
                      <a:pt x="1866752" y="0"/>
                    </a:lnTo>
                    <a:cubicBezTo>
                      <a:pt x="1884543" y="0"/>
                      <a:pt x="1898965" y="14422"/>
                      <a:pt x="1898965" y="32213"/>
                    </a:cubicBezTo>
                    <a:lnTo>
                      <a:pt x="1898965" y="198036"/>
                    </a:lnTo>
                    <a:cubicBezTo>
                      <a:pt x="1898965" y="215827"/>
                      <a:pt x="1884543" y="230249"/>
                      <a:pt x="1866752" y="230249"/>
                    </a:cubicBezTo>
                    <a:lnTo>
                      <a:pt x="32213" y="230249"/>
                    </a:lnTo>
                    <a:cubicBezTo>
                      <a:pt x="23669" y="230249"/>
                      <a:pt x="15476" y="226855"/>
                      <a:pt x="9435" y="220814"/>
                    </a:cubicBezTo>
                    <a:cubicBezTo>
                      <a:pt x="3394" y="214773"/>
                      <a:pt x="0" y="206580"/>
                      <a:pt x="0" y="198036"/>
                    </a:cubicBezTo>
                    <a:lnTo>
                      <a:pt x="0" y="32213"/>
                    </a:lnTo>
                    <a:cubicBezTo>
                      <a:pt x="0" y="14422"/>
                      <a:pt x="14422" y="0"/>
                      <a:pt x="3221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89896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58683" y="154897"/>
              <a:ext cx="9096144" cy="855842"/>
              <a:chOff x="0" y="0"/>
              <a:chExt cx="1796769" cy="1690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96769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96769" h="169055">
                    <a:moveTo>
                      <a:pt x="34045" y="0"/>
                    </a:moveTo>
                    <a:lnTo>
                      <a:pt x="1762724" y="0"/>
                    </a:lnTo>
                    <a:cubicBezTo>
                      <a:pt x="1781527" y="0"/>
                      <a:pt x="1796769" y="15242"/>
                      <a:pt x="1796769" y="34045"/>
                    </a:cubicBezTo>
                    <a:lnTo>
                      <a:pt x="1796769" y="135010"/>
                    </a:lnTo>
                    <a:cubicBezTo>
                      <a:pt x="1796769" y="153813"/>
                      <a:pt x="1781527" y="169055"/>
                      <a:pt x="1762724" y="169055"/>
                    </a:cubicBezTo>
                    <a:lnTo>
                      <a:pt x="34045" y="169055"/>
                    </a:lnTo>
                    <a:cubicBezTo>
                      <a:pt x="25016" y="169055"/>
                      <a:pt x="16356" y="165468"/>
                      <a:pt x="9972" y="159084"/>
                    </a:cubicBezTo>
                    <a:cubicBezTo>
                      <a:pt x="3587" y="152699"/>
                      <a:pt x="0" y="144040"/>
                      <a:pt x="0" y="135010"/>
                    </a:cubicBezTo>
                    <a:lnTo>
                      <a:pt x="0" y="34045"/>
                    </a:lnTo>
                    <a:cubicBezTo>
                      <a:pt x="0" y="15242"/>
                      <a:pt x="15242" y="0"/>
                      <a:pt x="34045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796769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556029" y="302060"/>
              <a:ext cx="850144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Універсальні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2231" y="6164271"/>
            <a:ext cx="7177898" cy="874227"/>
            <a:chOff x="0" y="0"/>
            <a:chExt cx="9570530" cy="116563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9570530" cy="1165636"/>
              <a:chOff x="0" y="0"/>
              <a:chExt cx="1890475" cy="23024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89047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230249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197892"/>
                    </a:lnTo>
                    <a:cubicBezTo>
                      <a:pt x="1890475" y="206474"/>
                      <a:pt x="1887066" y="214704"/>
                      <a:pt x="1880998" y="220772"/>
                    </a:cubicBezTo>
                    <a:cubicBezTo>
                      <a:pt x="1874930" y="226840"/>
                      <a:pt x="1866699" y="230249"/>
                      <a:pt x="1858118" y="230249"/>
                    </a:cubicBezTo>
                    <a:lnTo>
                      <a:pt x="32357" y="230249"/>
                    </a:lnTo>
                    <a:cubicBezTo>
                      <a:pt x="23776" y="230249"/>
                      <a:pt x="15545" y="226840"/>
                      <a:pt x="9477" y="220772"/>
                    </a:cubicBezTo>
                    <a:cubicBezTo>
                      <a:pt x="3409" y="214704"/>
                      <a:pt x="0" y="206474"/>
                      <a:pt x="0" y="197892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89047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57526" y="154897"/>
              <a:ext cx="9055477" cy="855842"/>
              <a:chOff x="0" y="0"/>
              <a:chExt cx="1788736" cy="16905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88736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169055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134857"/>
                    </a:lnTo>
                    <a:cubicBezTo>
                      <a:pt x="1788736" y="143927"/>
                      <a:pt x="1785133" y="152626"/>
                      <a:pt x="1778720" y="159039"/>
                    </a:cubicBezTo>
                    <a:cubicBezTo>
                      <a:pt x="1772307" y="165452"/>
                      <a:pt x="1763608" y="169055"/>
                      <a:pt x="1754538" y="169055"/>
                    </a:cubicBezTo>
                    <a:lnTo>
                      <a:pt x="34198" y="169055"/>
                    </a:lnTo>
                    <a:cubicBezTo>
                      <a:pt x="25128" y="169055"/>
                      <a:pt x="16430" y="165452"/>
                      <a:pt x="10016" y="159039"/>
                    </a:cubicBezTo>
                    <a:cubicBezTo>
                      <a:pt x="3603" y="152626"/>
                      <a:pt x="0" y="143927"/>
                      <a:pt x="0" y="134857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788736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53544" y="302060"/>
              <a:ext cx="846343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Вроджені або набуті з досвідом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09997" y="7190898"/>
            <a:ext cx="7210134" cy="874227"/>
            <a:chOff x="0" y="0"/>
            <a:chExt cx="9613510" cy="1165636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9613510" cy="1165636"/>
              <a:chOff x="0" y="0"/>
              <a:chExt cx="1898965" cy="23024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89896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8965" h="230249">
                    <a:moveTo>
                      <a:pt x="32213" y="0"/>
                    </a:moveTo>
                    <a:lnTo>
                      <a:pt x="1866752" y="0"/>
                    </a:lnTo>
                    <a:cubicBezTo>
                      <a:pt x="1884543" y="0"/>
                      <a:pt x="1898965" y="14422"/>
                      <a:pt x="1898965" y="32213"/>
                    </a:cubicBezTo>
                    <a:lnTo>
                      <a:pt x="1898965" y="198036"/>
                    </a:lnTo>
                    <a:cubicBezTo>
                      <a:pt x="1898965" y="215827"/>
                      <a:pt x="1884543" y="230249"/>
                      <a:pt x="1866752" y="230249"/>
                    </a:cubicBezTo>
                    <a:lnTo>
                      <a:pt x="32213" y="230249"/>
                    </a:lnTo>
                    <a:cubicBezTo>
                      <a:pt x="23669" y="230249"/>
                      <a:pt x="15476" y="226855"/>
                      <a:pt x="9435" y="220814"/>
                    </a:cubicBezTo>
                    <a:cubicBezTo>
                      <a:pt x="3394" y="214773"/>
                      <a:pt x="0" y="206580"/>
                      <a:pt x="0" y="198036"/>
                    </a:cubicBezTo>
                    <a:lnTo>
                      <a:pt x="0" y="32213"/>
                    </a:lnTo>
                    <a:cubicBezTo>
                      <a:pt x="0" y="14422"/>
                      <a:pt x="14422" y="0"/>
                      <a:pt x="3221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189896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58683" y="154897"/>
              <a:ext cx="9096144" cy="855842"/>
              <a:chOff x="0" y="0"/>
              <a:chExt cx="1796769" cy="16905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796769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96769" h="169055">
                    <a:moveTo>
                      <a:pt x="34045" y="0"/>
                    </a:moveTo>
                    <a:lnTo>
                      <a:pt x="1762724" y="0"/>
                    </a:lnTo>
                    <a:cubicBezTo>
                      <a:pt x="1781527" y="0"/>
                      <a:pt x="1796769" y="15242"/>
                      <a:pt x="1796769" y="34045"/>
                    </a:cubicBezTo>
                    <a:lnTo>
                      <a:pt x="1796769" y="135010"/>
                    </a:lnTo>
                    <a:cubicBezTo>
                      <a:pt x="1796769" y="153813"/>
                      <a:pt x="1781527" y="169055"/>
                      <a:pt x="1762724" y="169055"/>
                    </a:cubicBezTo>
                    <a:lnTo>
                      <a:pt x="34045" y="169055"/>
                    </a:lnTo>
                    <a:cubicBezTo>
                      <a:pt x="25016" y="169055"/>
                      <a:pt x="16356" y="165468"/>
                      <a:pt x="9972" y="159084"/>
                    </a:cubicBezTo>
                    <a:cubicBezTo>
                      <a:pt x="3587" y="152699"/>
                      <a:pt x="0" y="144040"/>
                      <a:pt x="0" y="135010"/>
                    </a:cubicBezTo>
                    <a:lnTo>
                      <a:pt x="0" y="34045"/>
                    </a:lnTo>
                    <a:cubicBezTo>
                      <a:pt x="0" y="15242"/>
                      <a:pt x="15242" y="0"/>
                      <a:pt x="34045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796769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556029" y="302060"/>
              <a:ext cx="850144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Важко виміряти рівень володіння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682337" y="7190898"/>
            <a:ext cx="7177898" cy="874227"/>
            <a:chOff x="0" y="0"/>
            <a:chExt cx="1890475" cy="23024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890475" cy="230249"/>
            </a:xfrm>
            <a:custGeom>
              <a:avLst/>
              <a:gdLst/>
              <a:ahLst/>
              <a:cxnLst/>
              <a:rect l="l" t="t" r="r" b="b"/>
              <a:pathLst>
                <a:path w="1890475" h="230249">
                  <a:moveTo>
                    <a:pt x="32357" y="0"/>
                  </a:moveTo>
                  <a:lnTo>
                    <a:pt x="1858118" y="0"/>
                  </a:lnTo>
                  <a:cubicBezTo>
                    <a:pt x="1875988" y="0"/>
                    <a:pt x="1890475" y="14487"/>
                    <a:pt x="1890475" y="32357"/>
                  </a:cubicBezTo>
                  <a:lnTo>
                    <a:pt x="1890475" y="197892"/>
                  </a:lnTo>
                  <a:cubicBezTo>
                    <a:pt x="1890475" y="206474"/>
                    <a:pt x="1887066" y="214704"/>
                    <a:pt x="1880998" y="220772"/>
                  </a:cubicBezTo>
                  <a:cubicBezTo>
                    <a:pt x="1874930" y="226840"/>
                    <a:pt x="1866699" y="230249"/>
                    <a:pt x="1858118" y="230249"/>
                  </a:cubicBezTo>
                  <a:lnTo>
                    <a:pt x="32357" y="230249"/>
                  </a:lnTo>
                  <a:cubicBezTo>
                    <a:pt x="23776" y="230249"/>
                    <a:pt x="15545" y="226840"/>
                    <a:pt x="9477" y="220772"/>
                  </a:cubicBezTo>
                  <a:cubicBezTo>
                    <a:pt x="3409" y="214704"/>
                    <a:pt x="0" y="206474"/>
                    <a:pt x="0" y="197892"/>
                  </a:cubicBezTo>
                  <a:lnTo>
                    <a:pt x="0" y="32357"/>
                  </a:lnTo>
                  <a:cubicBezTo>
                    <a:pt x="0" y="23776"/>
                    <a:pt x="3409" y="15545"/>
                    <a:pt x="9477" y="9477"/>
                  </a:cubicBezTo>
                  <a:cubicBezTo>
                    <a:pt x="15545" y="3409"/>
                    <a:pt x="23776" y="0"/>
                    <a:pt x="323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890475" cy="268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875480" y="7307072"/>
            <a:ext cx="6791608" cy="641882"/>
            <a:chOff x="0" y="0"/>
            <a:chExt cx="1788736" cy="16905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788736" cy="169055"/>
            </a:xfrm>
            <a:custGeom>
              <a:avLst/>
              <a:gdLst/>
              <a:ahLst/>
              <a:cxnLst/>
              <a:rect l="l" t="t" r="r" b="b"/>
              <a:pathLst>
                <a:path w="1788736" h="169055">
                  <a:moveTo>
                    <a:pt x="34198" y="0"/>
                  </a:moveTo>
                  <a:lnTo>
                    <a:pt x="1754538" y="0"/>
                  </a:lnTo>
                  <a:cubicBezTo>
                    <a:pt x="1773425" y="0"/>
                    <a:pt x="1788736" y="15311"/>
                    <a:pt x="1788736" y="34198"/>
                  </a:cubicBezTo>
                  <a:lnTo>
                    <a:pt x="1788736" y="134857"/>
                  </a:lnTo>
                  <a:cubicBezTo>
                    <a:pt x="1788736" y="143927"/>
                    <a:pt x="1785133" y="152626"/>
                    <a:pt x="1778720" y="159039"/>
                  </a:cubicBezTo>
                  <a:cubicBezTo>
                    <a:pt x="1772307" y="165452"/>
                    <a:pt x="1763608" y="169055"/>
                    <a:pt x="1754538" y="169055"/>
                  </a:cubicBezTo>
                  <a:lnTo>
                    <a:pt x="34198" y="169055"/>
                  </a:lnTo>
                  <a:cubicBezTo>
                    <a:pt x="25128" y="169055"/>
                    <a:pt x="16430" y="165452"/>
                    <a:pt x="10016" y="159039"/>
                  </a:cubicBezTo>
                  <a:cubicBezTo>
                    <a:pt x="3603" y="152626"/>
                    <a:pt x="0" y="143927"/>
                    <a:pt x="0" y="134857"/>
                  </a:cubicBezTo>
                  <a:lnTo>
                    <a:pt x="0" y="34198"/>
                  </a:lnTo>
                  <a:cubicBezTo>
                    <a:pt x="0" y="25128"/>
                    <a:pt x="3603" y="16430"/>
                    <a:pt x="10016" y="10016"/>
                  </a:cubicBezTo>
                  <a:cubicBezTo>
                    <a:pt x="16430" y="3603"/>
                    <a:pt x="25128" y="0"/>
                    <a:pt x="34198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788736" cy="207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097494" y="7403154"/>
            <a:ext cx="634758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9"/>
              </a:lnSpc>
              <a:defRPr/>
            </a:pPr>
            <a:r>
              <a:rPr lang="en-US" sz="2300">
                <a:solidFill>
                  <a:srgbClr val="000000"/>
                </a:solidFill>
                <a:latin typeface="DM Sans Bold"/>
              </a:rPr>
              <a:t>Вимірювані (іспити, тестування)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9682337" y="6164271"/>
            <a:ext cx="7177898" cy="874227"/>
            <a:chOff x="0" y="0"/>
            <a:chExt cx="9570530" cy="1165636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9570530" cy="1165636"/>
              <a:chOff x="0" y="0"/>
              <a:chExt cx="1890475" cy="230249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89047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230249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197892"/>
                    </a:lnTo>
                    <a:cubicBezTo>
                      <a:pt x="1890475" y="206474"/>
                      <a:pt x="1887066" y="214704"/>
                      <a:pt x="1880998" y="220772"/>
                    </a:cubicBezTo>
                    <a:cubicBezTo>
                      <a:pt x="1874930" y="226840"/>
                      <a:pt x="1866699" y="230249"/>
                      <a:pt x="1858118" y="230249"/>
                    </a:cubicBezTo>
                    <a:lnTo>
                      <a:pt x="32357" y="230249"/>
                    </a:lnTo>
                    <a:cubicBezTo>
                      <a:pt x="23776" y="230249"/>
                      <a:pt x="15545" y="226840"/>
                      <a:pt x="9477" y="220772"/>
                    </a:cubicBezTo>
                    <a:cubicBezTo>
                      <a:pt x="3409" y="214704"/>
                      <a:pt x="0" y="206474"/>
                      <a:pt x="0" y="197892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38100"/>
                <a:ext cx="189047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257526" y="154897"/>
              <a:ext cx="9055477" cy="855842"/>
              <a:chOff x="0" y="0"/>
              <a:chExt cx="1788736" cy="169055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788736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169055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134857"/>
                    </a:lnTo>
                    <a:cubicBezTo>
                      <a:pt x="1788736" y="143927"/>
                      <a:pt x="1785133" y="152626"/>
                      <a:pt x="1778720" y="159039"/>
                    </a:cubicBezTo>
                    <a:cubicBezTo>
                      <a:pt x="1772307" y="165452"/>
                      <a:pt x="1763608" y="169055"/>
                      <a:pt x="1754538" y="169055"/>
                    </a:cubicBezTo>
                    <a:lnTo>
                      <a:pt x="34198" y="169055"/>
                    </a:lnTo>
                    <a:cubicBezTo>
                      <a:pt x="25128" y="169055"/>
                      <a:pt x="16430" y="165452"/>
                      <a:pt x="10016" y="159039"/>
                    </a:cubicBezTo>
                    <a:cubicBezTo>
                      <a:pt x="3603" y="152626"/>
                      <a:pt x="0" y="143927"/>
                      <a:pt x="0" y="134857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1788736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553544" y="302060"/>
              <a:ext cx="846343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Набуваються під час навчання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9682337" y="5137644"/>
            <a:ext cx="7177898" cy="874227"/>
            <a:chOff x="0" y="0"/>
            <a:chExt cx="9570530" cy="1165636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9570530" cy="1165636"/>
              <a:chOff x="0" y="0"/>
              <a:chExt cx="1890475" cy="230249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89047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230249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197892"/>
                    </a:lnTo>
                    <a:cubicBezTo>
                      <a:pt x="1890475" y="206474"/>
                      <a:pt x="1887066" y="214704"/>
                      <a:pt x="1880998" y="220772"/>
                    </a:cubicBezTo>
                    <a:cubicBezTo>
                      <a:pt x="1874930" y="226840"/>
                      <a:pt x="1866699" y="230249"/>
                      <a:pt x="1858118" y="230249"/>
                    </a:cubicBezTo>
                    <a:lnTo>
                      <a:pt x="32357" y="230249"/>
                    </a:lnTo>
                    <a:cubicBezTo>
                      <a:pt x="23776" y="230249"/>
                      <a:pt x="15545" y="226840"/>
                      <a:pt x="9477" y="220772"/>
                    </a:cubicBezTo>
                    <a:cubicBezTo>
                      <a:pt x="3409" y="214704"/>
                      <a:pt x="0" y="206474"/>
                      <a:pt x="0" y="197892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38100"/>
                <a:ext cx="189047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257526" y="154897"/>
              <a:ext cx="9055477" cy="855842"/>
              <a:chOff x="0" y="0"/>
              <a:chExt cx="1788736" cy="169055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1788736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169055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134857"/>
                    </a:lnTo>
                    <a:cubicBezTo>
                      <a:pt x="1788736" y="143927"/>
                      <a:pt x="1785133" y="152626"/>
                      <a:pt x="1778720" y="159039"/>
                    </a:cubicBezTo>
                    <a:cubicBezTo>
                      <a:pt x="1772307" y="165452"/>
                      <a:pt x="1763608" y="169055"/>
                      <a:pt x="1754538" y="169055"/>
                    </a:cubicBezTo>
                    <a:lnTo>
                      <a:pt x="34198" y="169055"/>
                    </a:lnTo>
                    <a:cubicBezTo>
                      <a:pt x="25128" y="169055"/>
                      <a:pt x="16430" y="165452"/>
                      <a:pt x="10016" y="159039"/>
                    </a:cubicBezTo>
                    <a:cubicBezTo>
                      <a:pt x="3603" y="152626"/>
                      <a:pt x="0" y="143927"/>
                      <a:pt x="0" y="134857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38100"/>
                <a:ext cx="1788736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553544" y="302060"/>
              <a:ext cx="846343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Повязані з конкретною професією</a:t>
              </a:r>
            </a:p>
          </p:txBody>
        </p:sp>
      </p:grpSp>
      <p:sp>
        <p:nvSpPr>
          <p:cNvPr id="60" name="AutoShape 60"/>
          <p:cNvSpPr/>
          <p:nvPr/>
        </p:nvSpPr>
        <p:spPr>
          <a:xfrm>
            <a:off x="9201150" y="3625980"/>
            <a:ext cx="0" cy="5997273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1" name="Group 16">
            <a:extLst>
              <a:ext uri="{FF2B5EF4-FFF2-40B4-BE49-F238E27FC236}">
                <a16:creationId xmlns:a16="http://schemas.microsoft.com/office/drawing/2014/main" id="{F8DF768F-C27B-464F-B7E3-2C131230D3C0}"/>
              </a:ext>
            </a:extLst>
          </p:cNvPr>
          <p:cNvGrpSpPr/>
          <p:nvPr/>
        </p:nvGrpSpPr>
        <p:grpSpPr>
          <a:xfrm>
            <a:off x="10372841" y="389177"/>
            <a:ext cx="6905513" cy="1762339"/>
            <a:chOff x="0" y="0"/>
            <a:chExt cx="9207351" cy="2349785"/>
          </a:xfrm>
        </p:grpSpPr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C6A91521-26AC-4D3F-AB4A-DB439BCA2C54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42588"/>
              </a:stretch>
            </a:blipFill>
          </p:spPr>
        </p:sp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id="{7F2B4C71-308E-47F3-B8DF-594AA7A79598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70C1197E-1AB8-4C40-AE39-A8331BCC3B49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1241"/>
              </a:stretch>
            </a:blipFill>
          </p:spPr>
        </p:sp>
        <p:sp>
          <p:nvSpPr>
            <p:cNvPr id="68" name="Freeform 20">
              <a:extLst>
                <a:ext uri="{FF2B5EF4-FFF2-40B4-BE49-F238E27FC236}">
                  <a16:creationId xmlns:a16="http://schemas.microsoft.com/office/drawing/2014/main" id="{13CE3578-EC40-48A9-9332-3F09B8FDA6C6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9" name="Freeform 21">
              <a:extLst>
                <a:ext uri="{FF2B5EF4-FFF2-40B4-BE49-F238E27FC236}">
                  <a16:creationId xmlns:a16="http://schemas.microsoft.com/office/drawing/2014/main" id="{8E92DA21-8466-4766-A571-18D9B477C92A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5494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0512564">
            <a:off x="3814528" y="6841616"/>
            <a:ext cx="1505172" cy="1113827"/>
          </a:xfrm>
          <a:custGeom>
            <a:avLst/>
            <a:gdLst/>
            <a:ahLst/>
            <a:cxnLst/>
            <a:rect l="l" t="t" r="r" b="b"/>
            <a:pathLst>
              <a:path w="1505171" h="1113827">
                <a:moveTo>
                  <a:pt x="0" y="0"/>
                </a:moveTo>
                <a:lnTo>
                  <a:pt x="1505171" y="0"/>
                </a:lnTo>
                <a:lnTo>
                  <a:pt x="1505171" y="1113826"/>
                </a:lnTo>
                <a:lnTo>
                  <a:pt x="0" y="1113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562147" y="4601126"/>
            <a:ext cx="15162082" cy="4775586"/>
            <a:chOff x="0" y="0"/>
            <a:chExt cx="20216107" cy="6367448"/>
          </a:xfrm>
        </p:grpSpPr>
        <p:grpSp>
          <p:nvGrpSpPr>
            <p:cNvPr id="7" name="Group 7"/>
            <p:cNvGrpSpPr/>
            <p:nvPr/>
          </p:nvGrpSpPr>
          <p:grpSpPr>
            <a:xfrm>
              <a:off x="3758831" y="0"/>
              <a:ext cx="2619504" cy="2619504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462218" y="1024808"/>
              <a:ext cx="3212730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  <a:defRPr/>
              </a:pPr>
              <a:r>
                <a:rPr lang="en-US" sz="2100" b="1" dirty="0" err="1">
                  <a:solidFill>
                    <a:srgbClr val="F4FFF3"/>
                  </a:solidFill>
                  <a:latin typeface="DM Sans Bold Italics"/>
                </a:rPr>
                <a:t>Гнучкість</a:t>
              </a:r>
              <a:endParaRPr lang="en-US" sz="2100" b="1" dirty="0">
                <a:solidFill>
                  <a:srgbClr val="F4FFF3"/>
                </a:solidFill>
                <a:latin typeface="DM Sans Bold Italics"/>
              </a:endParaRP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8331740" y="1548141"/>
              <a:ext cx="3576764" cy="357676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518626" y="1800884"/>
              <a:ext cx="3212730" cy="3163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0"/>
                </a:lnSpc>
                <a:defRPr/>
              </a:pPr>
              <a:r>
                <a:rPr lang="en-US" sz="2500" b="1">
                  <a:solidFill>
                    <a:srgbClr val="F4FFF3"/>
                  </a:solidFill>
                  <a:latin typeface="DM Sans Bold Italics"/>
                </a:rPr>
                <a:t>LIFELONG LEARNING</a:t>
              </a:r>
            </a:p>
            <a:p>
              <a:pPr algn="ctr">
                <a:lnSpc>
                  <a:spcPts val="3650"/>
                </a:lnSpc>
                <a:defRPr/>
              </a:pPr>
              <a:r>
                <a:rPr lang="en-US" sz="2500" b="1">
                  <a:solidFill>
                    <a:srgbClr val="F4FFF3"/>
                  </a:solidFill>
                  <a:latin typeface="DM Sans Bold Italics"/>
                </a:rPr>
                <a:t>(Навчання впродовж життя)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7237592" y="1799126"/>
              <a:ext cx="2744300" cy="274430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7003377" y="2619632"/>
              <a:ext cx="3212730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  <a:defRPr/>
              </a:pPr>
              <a:r>
                <a:rPr lang="en-US" sz="2100" b="1">
                  <a:solidFill>
                    <a:srgbClr val="F4FFF3"/>
                  </a:solidFill>
                  <a:latin typeface="DM Sans Bold Italics"/>
                </a:rPr>
                <a:t>Оцінка перспективи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287456" y="1852367"/>
              <a:ext cx="2637820" cy="263782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2518180"/>
              <a:ext cx="3212730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  <a:defRPr/>
              </a:pPr>
              <a:r>
                <a:rPr lang="en-US" sz="2100" b="1">
                  <a:solidFill>
                    <a:srgbClr val="F4FFF3"/>
                  </a:solidFill>
                  <a:latin typeface="DM Sans Bold Italics"/>
                </a:rPr>
                <a:t>Соціальний інтелект</a:t>
              </a:r>
            </a:p>
            <a:p>
              <a:pPr algn="ctr">
                <a:lnSpc>
                  <a:spcPts val="3212"/>
                </a:lnSpc>
                <a:defRPr/>
              </a:pPr>
              <a:r>
                <a:rPr lang="en-US" sz="2100" b="1">
                  <a:solidFill>
                    <a:srgbClr val="F4FFF3"/>
                  </a:solidFill>
                  <a:latin typeface="DM Sans Bold Italics"/>
                </a:rPr>
                <a:t>(SQ)</a:t>
              </a:r>
            </a:p>
          </p:txBody>
        </p:sp>
        <p:sp>
          <p:nvSpPr>
            <p:cNvPr id="23" name="Freeform 23"/>
            <p:cNvSpPr/>
            <p:nvPr/>
          </p:nvSpPr>
          <p:spPr>
            <a:xfrm rot="10512564" flipV="1">
              <a:off x="6816264" y="567201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0" y="1485102"/>
                  </a:moveTo>
                  <a:lnTo>
                    <a:pt x="2006895" y="1485102"/>
                  </a:lnTo>
                  <a:lnTo>
                    <a:pt x="2006895" y="0"/>
                  </a:lnTo>
                  <a:lnTo>
                    <a:pt x="0" y="0"/>
                  </a:lnTo>
                  <a:lnTo>
                    <a:pt x="0" y="148510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 rot="-1356648" flipV="1">
              <a:off x="11056914" y="4882346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0" y="1485103"/>
                  </a:moveTo>
                  <a:lnTo>
                    <a:pt x="2006895" y="1485103"/>
                  </a:lnTo>
                  <a:lnTo>
                    <a:pt x="2006895" y="0"/>
                  </a:lnTo>
                  <a:lnTo>
                    <a:pt x="0" y="0"/>
                  </a:lnTo>
                  <a:lnTo>
                    <a:pt x="0" y="1485103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 rot="10493895" flipH="1">
              <a:off x="14934426" y="2982234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2006895" y="0"/>
                  </a:moveTo>
                  <a:lnTo>
                    <a:pt x="0" y="0"/>
                  </a:lnTo>
                  <a:lnTo>
                    <a:pt x="0" y="1485102"/>
                  </a:lnTo>
                  <a:lnTo>
                    <a:pt x="2006895" y="1485102"/>
                  </a:lnTo>
                  <a:lnTo>
                    <a:pt x="200689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 rot="10055130" flipH="1" flipV="1">
              <a:off x="11255599" y="375454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2006895" y="1485103"/>
                  </a:moveTo>
                  <a:lnTo>
                    <a:pt x="0" y="1485103"/>
                  </a:lnTo>
                  <a:lnTo>
                    <a:pt x="0" y="0"/>
                  </a:lnTo>
                  <a:lnTo>
                    <a:pt x="2006895" y="0"/>
                  </a:lnTo>
                  <a:lnTo>
                    <a:pt x="2006895" y="1485103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 rot="1384188" flipH="1" flipV="1">
              <a:off x="7030735" y="4877247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2006895" y="1485102"/>
                  </a:moveTo>
                  <a:lnTo>
                    <a:pt x="0" y="1485102"/>
                  </a:lnTo>
                  <a:lnTo>
                    <a:pt x="0" y="0"/>
                  </a:lnTo>
                  <a:lnTo>
                    <a:pt x="2006895" y="0"/>
                  </a:lnTo>
                  <a:lnTo>
                    <a:pt x="2006895" y="148510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4694053" y="4009947"/>
              <a:ext cx="2059344" cy="2059344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9660" tIns="39660" rIns="39660" bIns="3966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4469637" y="4708192"/>
              <a:ext cx="2508176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7"/>
                </a:lnSpc>
                <a:defRPr/>
              </a:pPr>
              <a:r>
                <a:rPr lang="en-US" b="1">
                  <a:solidFill>
                    <a:srgbClr val="F4FFF3"/>
                  </a:solidFill>
                  <a:latin typeface="DM Sans Bold Italics"/>
                </a:rPr>
                <a:t>Стійкіість</a:t>
              </a:r>
            </a:p>
            <a:p>
              <a:pPr algn="ctr">
                <a:lnSpc>
                  <a:spcPts val="2507"/>
                </a:lnSpc>
                <a:defRPr/>
              </a:pPr>
              <a:r>
                <a:rPr lang="en-US" b="1">
                  <a:solidFill>
                    <a:srgbClr val="F4FFF3"/>
                  </a:solidFill>
                  <a:latin typeface="DM Sans Bold Italics"/>
                </a:rPr>
                <a:t>(ЕQ)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13497516" y="4282031"/>
              <a:ext cx="2059344" cy="2059344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9660" tIns="39660" rIns="39660" bIns="3966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3272169" y="4894988"/>
              <a:ext cx="2508176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7"/>
                </a:lnSpc>
                <a:defRPr/>
              </a:pPr>
              <a:r>
                <a:rPr lang="en-US" b="1">
                  <a:solidFill>
                    <a:srgbClr val="F4FFF3"/>
                  </a:solidFill>
                  <a:latin typeface="DM Sans Bold Italics"/>
                </a:rPr>
                <a:t>Стратегічне мислення</a:t>
              </a:r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13526507" y="0"/>
              <a:ext cx="2637820" cy="2637820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3239052" y="767268"/>
              <a:ext cx="3212730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  <a:defRPr/>
              </a:pPr>
              <a:r>
                <a:rPr lang="en-US" sz="2100" b="1">
                  <a:solidFill>
                    <a:srgbClr val="F4FFF3"/>
                  </a:solidFill>
                  <a:latin typeface="DM Sans Bold Italics"/>
                </a:rPr>
                <a:t>Дизайн-мислення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296778" y="2426400"/>
            <a:ext cx="15694444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4"/>
              </a:lnSpc>
              <a:spcBef>
                <a:spcPct val="0"/>
              </a:spcBef>
              <a:defRPr/>
            </a:pPr>
            <a:r>
              <a:rPr lang="en-US" sz="4800" dirty="0">
                <a:solidFill>
                  <a:srgbClr val="FF2929"/>
                </a:solidFill>
                <a:latin typeface="Arial Black" panose="020B0A04020102020204" pitchFamily="34" charset="0"/>
              </a:rPr>
              <a:t>meta skills, </a:t>
            </a:r>
            <a:r>
              <a:rPr lang="en-US" sz="4800" dirty="0" err="1">
                <a:solidFill>
                  <a:srgbClr val="FF2929"/>
                </a:solidFill>
                <a:latin typeface="Arial Black" panose="020B0A04020102020204" pitchFamily="34" charset="0"/>
              </a:rPr>
              <a:t>як</a:t>
            </a:r>
            <a:r>
              <a:rPr lang="en-US" sz="48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компетенції</a:t>
            </a:r>
            <a:r>
              <a:rPr lang="en-US" sz="48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майбутнього</a:t>
            </a:r>
            <a:endParaRPr lang="en-US" sz="4800" dirty="0">
              <a:solidFill>
                <a:srgbClr val="FF2929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783109" y="3400499"/>
            <a:ext cx="1473825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  <a:defRPr/>
            </a:pP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Cкіли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які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допомагають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нам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опановувати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нові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і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розвивати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існуючі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здібності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, </a:t>
            </a:r>
          </a:p>
          <a:p>
            <a:pPr algn="ctr">
              <a:lnSpc>
                <a:spcPts val="3504"/>
              </a:lnSpc>
              <a:defRPr/>
            </a:pP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виходячи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за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межі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“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сьогоднішньої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версії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себе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”</a:t>
            </a:r>
          </a:p>
        </p:txBody>
      </p:sp>
      <p:grpSp>
        <p:nvGrpSpPr>
          <p:cNvPr id="48" name="Group 16">
            <a:extLst>
              <a:ext uri="{FF2B5EF4-FFF2-40B4-BE49-F238E27FC236}">
                <a16:creationId xmlns:a16="http://schemas.microsoft.com/office/drawing/2014/main" id="{2A58954B-82F2-4764-BA9B-237D58A1FC65}"/>
              </a:ext>
            </a:extLst>
          </p:cNvPr>
          <p:cNvGrpSpPr/>
          <p:nvPr/>
        </p:nvGrpSpPr>
        <p:grpSpPr>
          <a:xfrm>
            <a:off x="10315700" y="429587"/>
            <a:ext cx="6905513" cy="1762339"/>
            <a:chOff x="0" y="0"/>
            <a:chExt cx="9207351" cy="2349785"/>
          </a:xfrm>
        </p:grpSpPr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2519F377-748C-484B-A824-49BEC397F75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CB8BB1DC-FBA3-42A0-9FBC-D1F8F8495AED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5B3CCB8E-E497-4377-9AC2-4DA335230562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7C90B59A-E2D3-4663-AC5F-4762E2B3D44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3979B42-59B8-487D-A2F5-055F7737AEB0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FC021-38BE-3FEE-8565-855CE97A5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9EE0E69-96B1-0D4B-9112-DE95B753CFEA}"/>
              </a:ext>
            </a:extLst>
          </p:cNvPr>
          <p:cNvGrpSpPr/>
          <p:nvPr/>
        </p:nvGrpSpPr>
        <p:grpSpPr>
          <a:xfrm>
            <a:off x="563666" y="664844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85AF064-26C1-1BA4-6AD0-46E1869A91CD}"/>
                </a:ext>
              </a:extLst>
            </p:cNvPr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F90C991-9C85-FA98-B4B9-26DCD7E007EF}"/>
                </a:ext>
              </a:extLst>
            </p:cNvPr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275D39E-261C-2E6E-9876-77884EBF8FEF}"/>
              </a:ext>
            </a:extLst>
          </p:cNvPr>
          <p:cNvSpPr txBox="1"/>
          <p:nvPr/>
        </p:nvSpPr>
        <p:spPr>
          <a:xfrm>
            <a:off x="2629088" y="3519449"/>
            <a:ext cx="480418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400" b="1" dirty="0" err="1">
                <a:latin typeface="Intro" panose="02000000000000000000" charset="0"/>
              </a:rPr>
              <a:t>Рамка</a:t>
            </a:r>
            <a:r>
              <a:rPr lang="en-US" sz="3400" b="1" dirty="0">
                <a:latin typeface="Intro" panose="02000000000000000000" charset="0"/>
              </a:rPr>
              <a:t> </a:t>
            </a:r>
            <a:r>
              <a:rPr lang="en-US" sz="3400" b="1" dirty="0" err="1">
                <a:latin typeface="Intro" panose="02000000000000000000" charset="0"/>
              </a:rPr>
              <a:t>проблеми</a:t>
            </a:r>
            <a:endParaRPr lang="en-US" sz="3400" b="1" dirty="0">
              <a:latin typeface="Intro" panose="02000000000000000000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894EC90-D6CE-37B2-A763-27E4E21F575E}"/>
              </a:ext>
            </a:extLst>
          </p:cNvPr>
          <p:cNvSpPr txBox="1"/>
          <p:nvPr/>
        </p:nvSpPr>
        <p:spPr>
          <a:xfrm>
            <a:off x="10801350" y="3568834"/>
            <a:ext cx="493539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400" b="1" dirty="0" err="1">
                <a:latin typeface="Intro" panose="02000000000000000000" charset="0"/>
              </a:rPr>
              <a:t>Рамка</a:t>
            </a:r>
            <a:r>
              <a:rPr lang="en-US" sz="3400" b="1" dirty="0">
                <a:latin typeface="Intro" panose="02000000000000000000" charset="0"/>
              </a:rPr>
              <a:t> </a:t>
            </a:r>
            <a:r>
              <a:rPr lang="en-US" sz="3400" b="1" dirty="0" err="1">
                <a:latin typeface="Intro" panose="02000000000000000000" charset="0"/>
              </a:rPr>
              <a:t>результату</a:t>
            </a:r>
            <a:endParaRPr lang="en-US" sz="3400" b="1" dirty="0">
              <a:latin typeface="Intro" panose="02000000000000000000" charset="0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CDD8E34-209E-44FB-9AC5-7751785AE13E}"/>
              </a:ext>
            </a:extLst>
          </p:cNvPr>
          <p:cNvGrpSpPr/>
          <p:nvPr/>
        </p:nvGrpSpPr>
        <p:grpSpPr>
          <a:xfrm>
            <a:off x="1644817" y="4349705"/>
            <a:ext cx="6909334" cy="837755"/>
            <a:chOff x="0" y="0"/>
            <a:chExt cx="1898965" cy="23024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74AFB56-7D22-2274-3FCD-DCB92FE28148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3615" y="0"/>
                  </a:moveTo>
                  <a:lnTo>
                    <a:pt x="1865350" y="0"/>
                  </a:lnTo>
                  <a:cubicBezTo>
                    <a:pt x="1874265" y="0"/>
                    <a:pt x="1882815" y="3542"/>
                    <a:pt x="1889119" y="9846"/>
                  </a:cubicBezTo>
                  <a:cubicBezTo>
                    <a:pt x="1895423" y="16150"/>
                    <a:pt x="1898965" y="24700"/>
                    <a:pt x="1898965" y="33615"/>
                  </a:cubicBezTo>
                  <a:lnTo>
                    <a:pt x="1898965" y="196634"/>
                  </a:lnTo>
                  <a:cubicBezTo>
                    <a:pt x="1898965" y="205549"/>
                    <a:pt x="1895423" y="214099"/>
                    <a:pt x="1889119" y="220404"/>
                  </a:cubicBezTo>
                  <a:cubicBezTo>
                    <a:pt x="1882815" y="226708"/>
                    <a:pt x="1874265" y="230249"/>
                    <a:pt x="1865350" y="230249"/>
                  </a:cubicBezTo>
                  <a:lnTo>
                    <a:pt x="33615" y="230249"/>
                  </a:lnTo>
                  <a:cubicBezTo>
                    <a:pt x="24700" y="230249"/>
                    <a:pt x="16150" y="226708"/>
                    <a:pt x="9846" y="220404"/>
                  </a:cubicBezTo>
                  <a:cubicBezTo>
                    <a:pt x="3542" y="214099"/>
                    <a:pt x="0" y="205549"/>
                    <a:pt x="0" y="196634"/>
                  </a:cubicBezTo>
                  <a:lnTo>
                    <a:pt x="0" y="33615"/>
                  </a:lnTo>
                  <a:cubicBezTo>
                    <a:pt x="0" y="24700"/>
                    <a:pt x="3542" y="16150"/>
                    <a:pt x="9846" y="9846"/>
                  </a:cubicBezTo>
                  <a:cubicBezTo>
                    <a:pt x="16150" y="3542"/>
                    <a:pt x="24700" y="0"/>
                    <a:pt x="336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5CDD618-9E2E-37F2-4BF1-81E786F3C4DA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7216A81-74BE-C5C5-E71B-4C33C0FE681F}"/>
              </a:ext>
            </a:extLst>
          </p:cNvPr>
          <p:cNvGrpSpPr/>
          <p:nvPr/>
        </p:nvGrpSpPr>
        <p:grpSpPr>
          <a:xfrm>
            <a:off x="1830735" y="4461031"/>
            <a:ext cx="6537498" cy="615104"/>
            <a:chOff x="0" y="0"/>
            <a:chExt cx="1796769" cy="16905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9974975-B9B8-77B4-2710-EEA3E3FE6E0D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5527" y="0"/>
                  </a:moveTo>
                  <a:lnTo>
                    <a:pt x="1761242" y="0"/>
                  </a:lnTo>
                  <a:cubicBezTo>
                    <a:pt x="1780863" y="0"/>
                    <a:pt x="1796769" y="15906"/>
                    <a:pt x="1796769" y="35527"/>
                  </a:cubicBezTo>
                  <a:lnTo>
                    <a:pt x="1796769" y="133528"/>
                  </a:lnTo>
                  <a:cubicBezTo>
                    <a:pt x="1796769" y="153149"/>
                    <a:pt x="1780863" y="169055"/>
                    <a:pt x="1761242" y="169055"/>
                  </a:cubicBezTo>
                  <a:lnTo>
                    <a:pt x="35527" y="169055"/>
                  </a:lnTo>
                  <a:cubicBezTo>
                    <a:pt x="15906" y="169055"/>
                    <a:pt x="0" y="153149"/>
                    <a:pt x="0" y="133528"/>
                  </a:cubicBezTo>
                  <a:lnTo>
                    <a:pt x="0" y="35527"/>
                  </a:lnTo>
                  <a:cubicBezTo>
                    <a:pt x="0" y="15906"/>
                    <a:pt x="15906" y="0"/>
                    <a:pt x="35527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4BBB543-854C-F2FC-0B3C-8BDF0F8C198C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DD64A235-FD26-EF51-1180-277FE5C7D243}"/>
              </a:ext>
            </a:extLst>
          </p:cNvPr>
          <p:cNvSpPr txBox="1"/>
          <p:nvPr/>
        </p:nvSpPr>
        <p:spPr>
          <a:xfrm>
            <a:off x="2044438" y="455071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У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чому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проблема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91C6603C-215C-3B0B-2CF3-B50BDE83B7EA}"/>
              </a:ext>
            </a:extLst>
          </p:cNvPr>
          <p:cNvGrpSpPr/>
          <p:nvPr/>
        </p:nvGrpSpPr>
        <p:grpSpPr>
          <a:xfrm>
            <a:off x="1675704" y="5333502"/>
            <a:ext cx="6878444" cy="837755"/>
            <a:chOff x="0" y="0"/>
            <a:chExt cx="1890475" cy="23024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B43B59B-1CD8-26FA-EB6A-F9F7D88AD230}"/>
                </a:ext>
              </a:extLst>
            </p:cNvPr>
            <p:cNvSpPr/>
            <p:nvPr/>
          </p:nvSpPr>
          <p:spPr>
            <a:xfrm>
              <a:off x="0" y="0"/>
              <a:ext cx="1890475" cy="230249"/>
            </a:xfrm>
            <a:custGeom>
              <a:avLst/>
              <a:gdLst/>
              <a:ahLst/>
              <a:cxnLst/>
              <a:rect l="l" t="t" r="r" b="b"/>
              <a:pathLst>
                <a:path w="1890475" h="230249">
                  <a:moveTo>
                    <a:pt x="34892" y="0"/>
                  </a:moveTo>
                  <a:lnTo>
                    <a:pt x="1855583" y="0"/>
                  </a:lnTo>
                  <a:cubicBezTo>
                    <a:pt x="1864837" y="0"/>
                    <a:pt x="1873712" y="3676"/>
                    <a:pt x="1880255" y="10219"/>
                  </a:cubicBezTo>
                  <a:cubicBezTo>
                    <a:pt x="1886799" y="16763"/>
                    <a:pt x="1890475" y="25638"/>
                    <a:pt x="1890475" y="34892"/>
                  </a:cubicBezTo>
                  <a:lnTo>
                    <a:pt x="1890475" y="195358"/>
                  </a:lnTo>
                  <a:cubicBezTo>
                    <a:pt x="1890475" y="204611"/>
                    <a:pt x="1886799" y="213486"/>
                    <a:pt x="1880255" y="220030"/>
                  </a:cubicBezTo>
                  <a:cubicBezTo>
                    <a:pt x="1873712" y="226573"/>
                    <a:pt x="1864837" y="230249"/>
                    <a:pt x="1855583" y="230249"/>
                  </a:cubicBezTo>
                  <a:lnTo>
                    <a:pt x="34892" y="230249"/>
                  </a:lnTo>
                  <a:cubicBezTo>
                    <a:pt x="25638" y="230249"/>
                    <a:pt x="16763" y="226573"/>
                    <a:pt x="10219" y="220030"/>
                  </a:cubicBezTo>
                  <a:cubicBezTo>
                    <a:pt x="3676" y="213486"/>
                    <a:pt x="0" y="204611"/>
                    <a:pt x="0" y="195358"/>
                  </a:cubicBezTo>
                  <a:lnTo>
                    <a:pt x="0" y="34892"/>
                  </a:lnTo>
                  <a:cubicBezTo>
                    <a:pt x="0" y="25638"/>
                    <a:pt x="3676" y="16763"/>
                    <a:pt x="10219" y="10219"/>
                  </a:cubicBezTo>
                  <a:cubicBezTo>
                    <a:pt x="16763" y="3676"/>
                    <a:pt x="25638" y="0"/>
                    <a:pt x="348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773756C-F62D-A74E-51EC-988B01E6F677}"/>
                </a:ext>
              </a:extLst>
            </p:cNvPr>
            <p:cNvSpPr txBox="1"/>
            <p:nvPr/>
          </p:nvSpPr>
          <p:spPr>
            <a:xfrm>
              <a:off x="0" y="-38100"/>
              <a:ext cx="189047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7C913EF-DDE1-B830-0F38-2831422E868A}"/>
              </a:ext>
            </a:extLst>
          </p:cNvPr>
          <p:cNvGrpSpPr/>
          <p:nvPr/>
        </p:nvGrpSpPr>
        <p:grpSpPr>
          <a:xfrm>
            <a:off x="1860793" y="5444828"/>
            <a:ext cx="6508270" cy="615104"/>
            <a:chOff x="0" y="0"/>
            <a:chExt cx="1788736" cy="169055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369A745-DC46-B651-E35F-06B7C20C96C4}"/>
                </a:ext>
              </a:extLst>
            </p:cNvPr>
            <p:cNvSpPr/>
            <p:nvPr/>
          </p:nvSpPr>
          <p:spPr>
            <a:xfrm>
              <a:off x="0" y="0"/>
              <a:ext cx="1788736" cy="169055"/>
            </a:xfrm>
            <a:custGeom>
              <a:avLst/>
              <a:gdLst/>
              <a:ahLst/>
              <a:cxnLst/>
              <a:rect l="l" t="t" r="r" b="b"/>
              <a:pathLst>
                <a:path w="1788736" h="169055">
                  <a:moveTo>
                    <a:pt x="36876" y="0"/>
                  </a:moveTo>
                  <a:lnTo>
                    <a:pt x="1751860" y="0"/>
                  </a:lnTo>
                  <a:cubicBezTo>
                    <a:pt x="1761640" y="0"/>
                    <a:pt x="1771020" y="3885"/>
                    <a:pt x="1777935" y="10801"/>
                  </a:cubicBezTo>
                  <a:cubicBezTo>
                    <a:pt x="1784851" y="17716"/>
                    <a:pt x="1788736" y="27096"/>
                    <a:pt x="1788736" y="36876"/>
                  </a:cubicBezTo>
                  <a:lnTo>
                    <a:pt x="1788736" y="132179"/>
                  </a:lnTo>
                  <a:cubicBezTo>
                    <a:pt x="1788736" y="141959"/>
                    <a:pt x="1784851" y="151339"/>
                    <a:pt x="1777935" y="158254"/>
                  </a:cubicBezTo>
                  <a:cubicBezTo>
                    <a:pt x="1771020" y="165170"/>
                    <a:pt x="1761640" y="169055"/>
                    <a:pt x="1751860" y="169055"/>
                  </a:cubicBezTo>
                  <a:lnTo>
                    <a:pt x="36876" y="169055"/>
                  </a:lnTo>
                  <a:cubicBezTo>
                    <a:pt x="27096" y="169055"/>
                    <a:pt x="17716" y="165170"/>
                    <a:pt x="10801" y="158254"/>
                  </a:cubicBezTo>
                  <a:cubicBezTo>
                    <a:pt x="3885" y="151339"/>
                    <a:pt x="0" y="141959"/>
                    <a:pt x="0" y="132179"/>
                  </a:cubicBezTo>
                  <a:lnTo>
                    <a:pt x="0" y="36876"/>
                  </a:lnTo>
                  <a:cubicBezTo>
                    <a:pt x="0" y="27096"/>
                    <a:pt x="3885" y="17716"/>
                    <a:pt x="10801" y="10801"/>
                  </a:cubicBezTo>
                  <a:cubicBezTo>
                    <a:pt x="17716" y="3885"/>
                    <a:pt x="27096" y="0"/>
                    <a:pt x="36876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6DD7452-3001-4311-CB9E-B77EF4F2A04A}"/>
                </a:ext>
              </a:extLst>
            </p:cNvPr>
            <p:cNvSpPr txBox="1"/>
            <p:nvPr/>
          </p:nvSpPr>
          <p:spPr>
            <a:xfrm>
              <a:off x="0" y="-38100"/>
              <a:ext cx="1788736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F5AF8246-58F4-D4E1-C739-DADCB3FAB515}"/>
              </a:ext>
            </a:extLst>
          </p:cNvPr>
          <p:cNvSpPr txBox="1"/>
          <p:nvPr/>
        </p:nvSpPr>
        <p:spPr>
          <a:xfrm>
            <a:off x="2073545" y="5534517"/>
            <a:ext cx="608276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Хто винен?</a:t>
            </a: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71010794-1FC5-B9E1-2F51-DBEA95BE12E3}"/>
              </a:ext>
            </a:extLst>
          </p:cNvPr>
          <p:cNvGrpSpPr/>
          <p:nvPr/>
        </p:nvGrpSpPr>
        <p:grpSpPr>
          <a:xfrm>
            <a:off x="1644817" y="6317300"/>
            <a:ext cx="6909334" cy="837755"/>
            <a:chOff x="0" y="0"/>
            <a:chExt cx="1898965" cy="23024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8077EC1-BA2F-5E06-1341-BE87074F18B9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1C8EF6F-A9F3-B4C5-0693-0F1302FD4A86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9F8E819-906B-E2DD-94EA-8E97213D7D71}"/>
              </a:ext>
            </a:extLst>
          </p:cNvPr>
          <p:cNvGrpSpPr/>
          <p:nvPr/>
        </p:nvGrpSpPr>
        <p:grpSpPr>
          <a:xfrm>
            <a:off x="1830735" y="6428626"/>
            <a:ext cx="6537498" cy="615104"/>
            <a:chOff x="0" y="0"/>
            <a:chExt cx="1796769" cy="169055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363CFE1-02E6-3B00-1B18-745DEA154708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65FCA90-9D9A-3096-F50F-19AAC94F128E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9" name="TextBox 29">
            <a:extLst>
              <a:ext uri="{FF2B5EF4-FFF2-40B4-BE49-F238E27FC236}">
                <a16:creationId xmlns:a16="http://schemas.microsoft.com/office/drawing/2014/main" id="{D9CC16C9-DBA5-7181-B6BA-A7B98BDB390C}"/>
              </a:ext>
            </a:extLst>
          </p:cNvPr>
          <p:cNvSpPr txBox="1"/>
          <p:nvPr/>
        </p:nvSpPr>
        <p:spPr>
          <a:xfrm>
            <a:off x="2044438" y="6518313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Чому досі не вирішив/-ла?</a:t>
            </a:r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EC1078FA-962A-EFAC-D78C-A88F8C65B2DC}"/>
              </a:ext>
            </a:extLst>
          </p:cNvPr>
          <p:cNvGrpSpPr/>
          <p:nvPr/>
        </p:nvGrpSpPr>
        <p:grpSpPr>
          <a:xfrm>
            <a:off x="1675707" y="7301098"/>
            <a:ext cx="6909334" cy="837755"/>
            <a:chOff x="0" y="0"/>
            <a:chExt cx="1898965" cy="230249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83C7238-C160-0DFD-7ECE-02DB7C056B51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ECABA5D8-87C9-3C69-5E16-01A92F66CFAD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D51DDA0A-6136-DB79-628D-BA672889EBD9}"/>
              </a:ext>
            </a:extLst>
          </p:cNvPr>
          <p:cNvGrpSpPr/>
          <p:nvPr/>
        </p:nvGrpSpPr>
        <p:grpSpPr>
          <a:xfrm>
            <a:off x="1861625" y="7412423"/>
            <a:ext cx="6537498" cy="615104"/>
            <a:chOff x="0" y="0"/>
            <a:chExt cx="1796769" cy="169055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DE936508-FF56-5B99-F3F2-071AAB113BE2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B4B40CBC-3C3E-29A1-CC92-0C40FA50B152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6" name="TextBox 36">
            <a:extLst>
              <a:ext uri="{FF2B5EF4-FFF2-40B4-BE49-F238E27FC236}">
                <a16:creationId xmlns:a16="http://schemas.microsoft.com/office/drawing/2014/main" id="{C6F3B387-FC6E-2F3E-442E-CAB17B0FBB30}"/>
              </a:ext>
            </a:extLst>
          </p:cNvPr>
          <p:cNvSpPr txBox="1"/>
          <p:nvPr/>
        </p:nvSpPr>
        <p:spPr>
          <a:xfrm>
            <a:off x="2075328" y="7502112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Як довго це триває?</a:t>
            </a:r>
          </a:p>
        </p:txBody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49A7623F-9FAC-FC19-4F54-AE33C58B08FF}"/>
              </a:ext>
            </a:extLst>
          </p:cNvPr>
          <p:cNvGrpSpPr/>
          <p:nvPr/>
        </p:nvGrpSpPr>
        <p:grpSpPr>
          <a:xfrm>
            <a:off x="1660261" y="8284895"/>
            <a:ext cx="6909334" cy="837755"/>
            <a:chOff x="0" y="0"/>
            <a:chExt cx="1898965" cy="230249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220F9B5-C84C-AFCF-2FAC-4205CD7250A1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77AD3072-F9BC-1769-D8B8-0C0A3D567492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0C71EFA6-CB1E-0929-02FF-87A9FD2C9523}"/>
              </a:ext>
            </a:extLst>
          </p:cNvPr>
          <p:cNvGrpSpPr/>
          <p:nvPr/>
        </p:nvGrpSpPr>
        <p:grpSpPr>
          <a:xfrm>
            <a:off x="1846179" y="8396221"/>
            <a:ext cx="6537498" cy="615104"/>
            <a:chOff x="0" y="0"/>
            <a:chExt cx="1796769" cy="169055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8E808993-3429-3301-FAA1-745F55032639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F8F5D8B6-C74E-3B0A-05AF-30F738F59785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43" name="TextBox 43">
            <a:extLst>
              <a:ext uri="{FF2B5EF4-FFF2-40B4-BE49-F238E27FC236}">
                <a16:creationId xmlns:a16="http://schemas.microsoft.com/office/drawing/2014/main" id="{16FC86F1-2216-07A6-AF03-BE421A4A5394}"/>
              </a:ext>
            </a:extLst>
          </p:cNvPr>
          <p:cNvSpPr txBox="1"/>
          <p:nvPr/>
        </p:nvSpPr>
        <p:spPr>
          <a:xfrm>
            <a:off x="2059884" y="848590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Так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у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чому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проблема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77C4FEA1-2C34-03DD-5E94-F42723D9C048}"/>
              </a:ext>
            </a:extLst>
          </p:cNvPr>
          <p:cNvSpPr txBox="1"/>
          <p:nvPr/>
        </p:nvSpPr>
        <p:spPr>
          <a:xfrm>
            <a:off x="1447800" y="2140741"/>
            <a:ext cx="15694444" cy="89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  <a:spcBef>
                <a:spcPct val="0"/>
              </a:spcBef>
            </a:pPr>
            <a:r>
              <a:rPr lang="en-US" sz="4800" u="sng" dirty="0">
                <a:latin typeface="Arial Black" panose="020B0A04020102020204" pitchFamily="34" charset="0"/>
              </a:rPr>
              <a:t>ЯК ПРАВИЛЬНО СТАВИТИ  ЗАПИТАННЯ</a:t>
            </a:r>
          </a:p>
        </p:txBody>
      </p:sp>
      <p:grpSp>
        <p:nvGrpSpPr>
          <p:cNvPr id="49" name="Group 49">
            <a:extLst>
              <a:ext uri="{FF2B5EF4-FFF2-40B4-BE49-F238E27FC236}">
                <a16:creationId xmlns:a16="http://schemas.microsoft.com/office/drawing/2014/main" id="{B785E1E5-7EAD-96DF-B45B-7463410355D7}"/>
              </a:ext>
            </a:extLst>
          </p:cNvPr>
          <p:cNvGrpSpPr/>
          <p:nvPr/>
        </p:nvGrpSpPr>
        <p:grpSpPr>
          <a:xfrm>
            <a:off x="9798937" y="4349705"/>
            <a:ext cx="6909334" cy="837755"/>
            <a:chOff x="0" y="0"/>
            <a:chExt cx="1898965" cy="230249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B884248A-8F24-A066-F6C3-4932C80487A0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3615" y="0"/>
                  </a:moveTo>
                  <a:lnTo>
                    <a:pt x="1865350" y="0"/>
                  </a:lnTo>
                  <a:cubicBezTo>
                    <a:pt x="1874265" y="0"/>
                    <a:pt x="1882815" y="3542"/>
                    <a:pt x="1889119" y="9846"/>
                  </a:cubicBezTo>
                  <a:cubicBezTo>
                    <a:pt x="1895423" y="16150"/>
                    <a:pt x="1898965" y="24700"/>
                    <a:pt x="1898965" y="33615"/>
                  </a:cubicBezTo>
                  <a:lnTo>
                    <a:pt x="1898965" y="196634"/>
                  </a:lnTo>
                  <a:cubicBezTo>
                    <a:pt x="1898965" y="205549"/>
                    <a:pt x="1895423" y="214099"/>
                    <a:pt x="1889119" y="220404"/>
                  </a:cubicBezTo>
                  <a:cubicBezTo>
                    <a:pt x="1882815" y="226708"/>
                    <a:pt x="1874265" y="230249"/>
                    <a:pt x="1865350" y="230249"/>
                  </a:cubicBezTo>
                  <a:lnTo>
                    <a:pt x="33615" y="230249"/>
                  </a:lnTo>
                  <a:cubicBezTo>
                    <a:pt x="24700" y="230249"/>
                    <a:pt x="16150" y="226708"/>
                    <a:pt x="9846" y="220404"/>
                  </a:cubicBezTo>
                  <a:cubicBezTo>
                    <a:pt x="3542" y="214099"/>
                    <a:pt x="0" y="205549"/>
                    <a:pt x="0" y="196634"/>
                  </a:cubicBezTo>
                  <a:lnTo>
                    <a:pt x="0" y="33615"/>
                  </a:lnTo>
                  <a:cubicBezTo>
                    <a:pt x="0" y="24700"/>
                    <a:pt x="3542" y="16150"/>
                    <a:pt x="9846" y="9846"/>
                  </a:cubicBezTo>
                  <a:cubicBezTo>
                    <a:pt x="16150" y="3542"/>
                    <a:pt x="24700" y="0"/>
                    <a:pt x="336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3482469E-A31C-689D-5B3E-0DCB9DE29C2E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2" name="Group 52">
            <a:extLst>
              <a:ext uri="{FF2B5EF4-FFF2-40B4-BE49-F238E27FC236}">
                <a16:creationId xmlns:a16="http://schemas.microsoft.com/office/drawing/2014/main" id="{360DB490-03C2-AF66-F4DE-1C9B25A947F0}"/>
              </a:ext>
            </a:extLst>
          </p:cNvPr>
          <p:cNvGrpSpPr/>
          <p:nvPr/>
        </p:nvGrpSpPr>
        <p:grpSpPr>
          <a:xfrm>
            <a:off x="9984855" y="4461031"/>
            <a:ext cx="6537498" cy="615104"/>
            <a:chOff x="0" y="0"/>
            <a:chExt cx="1796769" cy="169055"/>
          </a:xfrm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8E62F962-3EB7-B26B-0F75-364223EBE6DD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5527" y="0"/>
                  </a:moveTo>
                  <a:lnTo>
                    <a:pt x="1761242" y="0"/>
                  </a:lnTo>
                  <a:cubicBezTo>
                    <a:pt x="1780863" y="0"/>
                    <a:pt x="1796769" y="15906"/>
                    <a:pt x="1796769" y="35527"/>
                  </a:cubicBezTo>
                  <a:lnTo>
                    <a:pt x="1796769" y="133528"/>
                  </a:lnTo>
                  <a:cubicBezTo>
                    <a:pt x="1796769" y="153149"/>
                    <a:pt x="1780863" y="169055"/>
                    <a:pt x="1761242" y="169055"/>
                  </a:cubicBezTo>
                  <a:lnTo>
                    <a:pt x="35527" y="169055"/>
                  </a:lnTo>
                  <a:cubicBezTo>
                    <a:pt x="15906" y="169055"/>
                    <a:pt x="0" y="153149"/>
                    <a:pt x="0" y="133528"/>
                  </a:cubicBezTo>
                  <a:lnTo>
                    <a:pt x="0" y="35527"/>
                  </a:lnTo>
                  <a:cubicBezTo>
                    <a:pt x="0" y="15906"/>
                    <a:pt x="15906" y="0"/>
                    <a:pt x="35527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4AD59148-C7E0-467A-B347-3C7BDC1816E0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55" name="TextBox 55">
            <a:extLst>
              <a:ext uri="{FF2B5EF4-FFF2-40B4-BE49-F238E27FC236}">
                <a16:creationId xmlns:a16="http://schemas.microsoft.com/office/drawing/2014/main" id="{ECA40CC1-14E9-9CC7-5741-3B044CD0E693}"/>
              </a:ext>
            </a:extLst>
          </p:cNvPr>
          <p:cNvSpPr txBox="1"/>
          <p:nvPr/>
        </p:nvSpPr>
        <p:spPr>
          <a:xfrm>
            <a:off x="10198558" y="455071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Чого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БАЖАЄШ?</a:t>
            </a:r>
          </a:p>
        </p:txBody>
      </p:sp>
      <p:grpSp>
        <p:nvGrpSpPr>
          <p:cNvPr id="56" name="Group 56">
            <a:extLst>
              <a:ext uri="{FF2B5EF4-FFF2-40B4-BE49-F238E27FC236}">
                <a16:creationId xmlns:a16="http://schemas.microsoft.com/office/drawing/2014/main" id="{4A8C1F05-31C1-93B4-8F3D-285A4802855C}"/>
              </a:ext>
            </a:extLst>
          </p:cNvPr>
          <p:cNvGrpSpPr/>
          <p:nvPr/>
        </p:nvGrpSpPr>
        <p:grpSpPr>
          <a:xfrm>
            <a:off x="9829824" y="5333502"/>
            <a:ext cx="6878444" cy="837755"/>
            <a:chOff x="0" y="0"/>
            <a:chExt cx="1890475" cy="230249"/>
          </a:xfrm>
        </p:grpSpPr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10287DEF-1CEC-D553-BFBA-72F33C9A4589}"/>
                </a:ext>
              </a:extLst>
            </p:cNvPr>
            <p:cNvSpPr/>
            <p:nvPr/>
          </p:nvSpPr>
          <p:spPr>
            <a:xfrm>
              <a:off x="0" y="0"/>
              <a:ext cx="1890475" cy="230249"/>
            </a:xfrm>
            <a:custGeom>
              <a:avLst/>
              <a:gdLst/>
              <a:ahLst/>
              <a:cxnLst/>
              <a:rect l="l" t="t" r="r" b="b"/>
              <a:pathLst>
                <a:path w="1890475" h="230249">
                  <a:moveTo>
                    <a:pt x="34892" y="0"/>
                  </a:moveTo>
                  <a:lnTo>
                    <a:pt x="1855583" y="0"/>
                  </a:lnTo>
                  <a:cubicBezTo>
                    <a:pt x="1864837" y="0"/>
                    <a:pt x="1873712" y="3676"/>
                    <a:pt x="1880255" y="10219"/>
                  </a:cubicBezTo>
                  <a:cubicBezTo>
                    <a:pt x="1886799" y="16763"/>
                    <a:pt x="1890475" y="25638"/>
                    <a:pt x="1890475" y="34892"/>
                  </a:cubicBezTo>
                  <a:lnTo>
                    <a:pt x="1890475" y="195358"/>
                  </a:lnTo>
                  <a:cubicBezTo>
                    <a:pt x="1890475" y="204611"/>
                    <a:pt x="1886799" y="213486"/>
                    <a:pt x="1880255" y="220030"/>
                  </a:cubicBezTo>
                  <a:cubicBezTo>
                    <a:pt x="1873712" y="226573"/>
                    <a:pt x="1864837" y="230249"/>
                    <a:pt x="1855583" y="230249"/>
                  </a:cubicBezTo>
                  <a:lnTo>
                    <a:pt x="34892" y="230249"/>
                  </a:lnTo>
                  <a:cubicBezTo>
                    <a:pt x="25638" y="230249"/>
                    <a:pt x="16763" y="226573"/>
                    <a:pt x="10219" y="220030"/>
                  </a:cubicBezTo>
                  <a:cubicBezTo>
                    <a:pt x="3676" y="213486"/>
                    <a:pt x="0" y="204611"/>
                    <a:pt x="0" y="195358"/>
                  </a:cubicBezTo>
                  <a:lnTo>
                    <a:pt x="0" y="34892"/>
                  </a:lnTo>
                  <a:cubicBezTo>
                    <a:pt x="0" y="25638"/>
                    <a:pt x="3676" y="16763"/>
                    <a:pt x="10219" y="10219"/>
                  </a:cubicBezTo>
                  <a:cubicBezTo>
                    <a:pt x="16763" y="3676"/>
                    <a:pt x="25638" y="0"/>
                    <a:pt x="348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2DBEFA87-4F3B-671E-FA25-8E70DA3F230F}"/>
                </a:ext>
              </a:extLst>
            </p:cNvPr>
            <p:cNvSpPr txBox="1"/>
            <p:nvPr/>
          </p:nvSpPr>
          <p:spPr>
            <a:xfrm>
              <a:off x="0" y="-38100"/>
              <a:ext cx="189047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9" name="Group 59">
            <a:extLst>
              <a:ext uri="{FF2B5EF4-FFF2-40B4-BE49-F238E27FC236}">
                <a16:creationId xmlns:a16="http://schemas.microsoft.com/office/drawing/2014/main" id="{C7D60829-AB81-26C4-DD79-03813B56B83F}"/>
              </a:ext>
            </a:extLst>
          </p:cNvPr>
          <p:cNvGrpSpPr/>
          <p:nvPr/>
        </p:nvGrpSpPr>
        <p:grpSpPr>
          <a:xfrm>
            <a:off x="10014915" y="5444828"/>
            <a:ext cx="6508270" cy="615104"/>
            <a:chOff x="0" y="0"/>
            <a:chExt cx="1788736" cy="169055"/>
          </a:xfrm>
        </p:grpSpPr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3D6615C2-E155-DB67-A187-61F6BBCCC77D}"/>
                </a:ext>
              </a:extLst>
            </p:cNvPr>
            <p:cNvSpPr/>
            <p:nvPr/>
          </p:nvSpPr>
          <p:spPr>
            <a:xfrm>
              <a:off x="0" y="0"/>
              <a:ext cx="1788736" cy="169055"/>
            </a:xfrm>
            <a:custGeom>
              <a:avLst/>
              <a:gdLst/>
              <a:ahLst/>
              <a:cxnLst/>
              <a:rect l="l" t="t" r="r" b="b"/>
              <a:pathLst>
                <a:path w="1788736" h="169055">
                  <a:moveTo>
                    <a:pt x="36876" y="0"/>
                  </a:moveTo>
                  <a:lnTo>
                    <a:pt x="1751860" y="0"/>
                  </a:lnTo>
                  <a:cubicBezTo>
                    <a:pt x="1761640" y="0"/>
                    <a:pt x="1771020" y="3885"/>
                    <a:pt x="1777935" y="10801"/>
                  </a:cubicBezTo>
                  <a:cubicBezTo>
                    <a:pt x="1784851" y="17716"/>
                    <a:pt x="1788736" y="27096"/>
                    <a:pt x="1788736" y="36876"/>
                  </a:cubicBezTo>
                  <a:lnTo>
                    <a:pt x="1788736" y="132179"/>
                  </a:lnTo>
                  <a:cubicBezTo>
                    <a:pt x="1788736" y="141959"/>
                    <a:pt x="1784851" y="151339"/>
                    <a:pt x="1777935" y="158254"/>
                  </a:cubicBezTo>
                  <a:cubicBezTo>
                    <a:pt x="1771020" y="165170"/>
                    <a:pt x="1761640" y="169055"/>
                    <a:pt x="1751860" y="169055"/>
                  </a:cubicBezTo>
                  <a:lnTo>
                    <a:pt x="36876" y="169055"/>
                  </a:lnTo>
                  <a:cubicBezTo>
                    <a:pt x="27096" y="169055"/>
                    <a:pt x="17716" y="165170"/>
                    <a:pt x="10801" y="158254"/>
                  </a:cubicBezTo>
                  <a:cubicBezTo>
                    <a:pt x="3885" y="151339"/>
                    <a:pt x="0" y="141959"/>
                    <a:pt x="0" y="132179"/>
                  </a:cubicBezTo>
                  <a:lnTo>
                    <a:pt x="0" y="36876"/>
                  </a:lnTo>
                  <a:cubicBezTo>
                    <a:pt x="0" y="27096"/>
                    <a:pt x="3885" y="17716"/>
                    <a:pt x="10801" y="10801"/>
                  </a:cubicBezTo>
                  <a:cubicBezTo>
                    <a:pt x="17716" y="3885"/>
                    <a:pt x="27096" y="0"/>
                    <a:pt x="36876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C5600EC9-D1CF-E8E8-39E7-2361E821900A}"/>
                </a:ext>
              </a:extLst>
            </p:cNvPr>
            <p:cNvSpPr txBox="1"/>
            <p:nvPr/>
          </p:nvSpPr>
          <p:spPr>
            <a:xfrm>
              <a:off x="0" y="-38100"/>
              <a:ext cx="1788736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2" name="TextBox 62">
            <a:extLst>
              <a:ext uri="{FF2B5EF4-FFF2-40B4-BE49-F238E27FC236}">
                <a16:creationId xmlns:a16="http://schemas.microsoft.com/office/drawing/2014/main" id="{523DCF33-50B4-9701-4ABE-CB85015A9352}"/>
              </a:ext>
            </a:extLst>
          </p:cNvPr>
          <p:cNvSpPr txBox="1"/>
          <p:nvPr/>
        </p:nvSpPr>
        <p:spPr>
          <a:xfrm>
            <a:off x="10227665" y="5534517"/>
            <a:ext cx="608276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Як цього можна досягти?</a:t>
            </a:r>
          </a:p>
        </p:txBody>
      </p:sp>
      <p:grpSp>
        <p:nvGrpSpPr>
          <p:cNvPr id="63" name="Group 63">
            <a:extLst>
              <a:ext uri="{FF2B5EF4-FFF2-40B4-BE49-F238E27FC236}">
                <a16:creationId xmlns:a16="http://schemas.microsoft.com/office/drawing/2014/main" id="{CFB51A86-D078-76F2-8A8F-8AC32C16AC03}"/>
              </a:ext>
            </a:extLst>
          </p:cNvPr>
          <p:cNvGrpSpPr/>
          <p:nvPr/>
        </p:nvGrpSpPr>
        <p:grpSpPr>
          <a:xfrm>
            <a:off x="9798937" y="6317300"/>
            <a:ext cx="6909334" cy="837755"/>
            <a:chOff x="0" y="0"/>
            <a:chExt cx="1898965" cy="230249"/>
          </a:xfrm>
        </p:grpSpPr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689484D9-24E6-FA30-4834-E45DBEE5C151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42E827D2-C33E-A127-9948-D68C11DAC2EE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66" name="Group 66">
            <a:extLst>
              <a:ext uri="{FF2B5EF4-FFF2-40B4-BE49-F238E27FC236}">
                <a16:creationId xmlns:a16="http://schemas.microsoft.com/office/drawing/2014/main" id="{D1F76BC5-2CDC-D89E-FD2D-0977960BEDFD}"/>
              </a:ext>
            </a:extLst>
          </p:cNvPr>
          <p:cNvGrpSpPr/>
          <p:nvPr/>
        </p:nvGrpSpPr>
        <p:grpSpPr>
          <a:xfrm>
            <a:off x="9984855" y="6428626"/>
            <a:ext cx="6537498" cy="615104"/>
            <a:chOff x="0" y="0"/>
            <a:chExt cx="1796769" cy="169055"/>
          </a:xfrm>
        </p:grpSpPr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3D448ED1-8061-39D6-681A-0C2D14FECD5F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68" name="TextBox 68">
              <a:extLst>
                <a:ext uri="{FF2B5EF4-FFF2-40B4-BE49-F238E27FC236}">
                  <a16:creationId xmlns:a16="http://schemas.microsoft.com/office/drawing/2014/main" id="{F7B6D86C-E447-2813-5018-F61C791C88E9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9" name="TextBox 69">
            <a:extLst>
              <a:ext uri="{FF2B5EF4-FFF2-40B4-BE49-F238E27FC236}">
                <a16:creationId xmlns:a16="http://schemas.microsoft.com/office/drawing/2014/main" id="{C3A1087D-F932-E163-F83F-4B78C246DFDA}"/>
              </a:ext>
            </a:extLst>
          </p:cNvPr>
          <p:cNvSpPr txBox="1"/>
          <p:nvPr/>
        </p:nvSpPr>
        <p:spPr>
          <a:xfrm>
            <a:off x="10107153" y="6518313"/>
            <a:ext cx="6354682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Що та  Хто можуть тобі в цьому допомогти?</a:t>
            </a:r>
          </a:p>
        </p:txBody>
      </p:sp>
      <p:grpSp>
        <p:nvGrpSpPr>
          <p:cNvPr id="70" name="Group 70">
            <a:extLst>
              <a:ext uri="{FF2B5EF4-FFF2-40B4-BE49-F238E27FC236}">
                <a16:creationId xmlns:a16="http://schemas.microsoft.com/office/drawing/2014/main" id="{14D96AC3-4098-3CD9-B565-29B5AF7A2543}"/>
              </a:ext>
            </a:extLst>
          </p:cNvPr>
          <p:cNvGrpSpPr/>
          <p:nvPr/>
        </p:nvGrpSpPr>
        <p:grpSpPr>
          <a:xfrm>
            <a:off x="9829827" y="7301098"/>
            <a:ext cx="6909334" cy="837755"/>
            <a:chOff x="0" y="0"/>
            <a:chExt cx="1898965" cy="230249"/>
          </a:xfrm>
        </p:grpSpPr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AC855881-476B-AC8D-F15E-18096D15F59B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72" name="TextBox 72">
              <a:extLst>
                <a:ext uri="{FF2B5EF4-FFF2-40B4-BE49-F238E27FC236}">
                  <a16:creationId xmlns:a16="http://schemas.microsoft.com/office/drawing/2014/main" id="{E1B1DF00-E861-CE9A-8DA0-30A7D62A6EC3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3" name="Group 73">
            <a:extLst>
              <a:ext uri="{FF2B5EF4-FFF2-40B4-BE49-F238E27FC236}">
                <a16:creationId xmlns:a16="http://schemas.microsoft.com/office/drawing/2014/main" id="{5A8FC7DB-1896-9067-A395-B6F8DD4D0569}"/>
              </a:ext>
            </a:extLst>
          </p:cNvPr>
          <p:cNvGrpSpPr/>
          <p:nvPr/>
        </p:nvGrpSpPr>
        <p:grpSpPr>
          <a:xfrm>
            <a:off x="10015745" y="7412423"/>
            <a:ext cx="6537498" cy="615104"/>
            <a:chOff x="0" y="0"/>
            <a:chExt cx="1796769" cy="169055"/>
          </a:xfrm>
        </p:grpSpPr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717A042B-03D2-7B71-80E0-FCF3DF715518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75" name="TextBox 75">
              <a:extLst>
                <a:ext uri="{FF2B5EF4-FFF2-40B4-BE49-F238E27FC236}">
                  <a16:creationId xmlns:a16="http://schemas.microsoft.com/office/drawing/2014/main" id="{61C7E352-632E-FCF9-CDBC-7374397809F2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76" name="TextBox 76">
            <a:extLst>
              <a:ext uri="{FF2B5EF4-FFF2-40B4-BE49-F238E27FC236}">
                <a16:creationId xmlns:a16="http://schemas.microsoft.com/office/drawing/2014/main" id="{1BF76FD2-5A4C-0B53-4F58-A04FBEBAD1C1}"/>
              </a:ext>
            </a:extLst>
          </p:cNvPr>
          <p:cNvSpPr txBox="1"/>
          <p:nvPr/>
        </p:nvSpPr>
        <p:spPr>
          <a:xfrm>
            <a:off x="10229450" y="7502112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Що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було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б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ідеальним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рішенням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grpSp>
        <p:nvGrpSpPr>
          <p:cNvPr id="77" name="Group 77">
            <a:extLst>
              <a:ext uri="{FF2B5EF4-FFF2-40B4-BE49-F238E27FC236}">
                <a16:creationId xmlns:a16="http://schemas.microsoft.com/office/drawing/2014/main" id="{F0FF6499-632E-6868-2511-22CFAE81141A}"/>
              </a:ext>
            </a:extLst>
          </p:cNvPr>
          <p:cNvGrpSpPr/>
          <p:nvPr/>
        </p:nvGrpSpPr>
        <p:grpSpPr>
          <a:xfrm>
            <a:off x="9814381" y="8284895"/>
            <a:ext cx="6909334" cy="837755"/>
            <a:chOff x="0" y="0"/>
            <a:chExt cx="1898965" cy="230249"/>
          </a:xfrm>
        </p:grpSpPr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E4E41248-2EAA-BFAC-F681-AB0B64735BAB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79" name="TextBox 79">
              <a:extLst>
                <a:ext uri="{FF2B5EF4-FFF2-40B4-BE49-F238E27FC236}">
                  <a16:creationId xmlns:a16="http://schemas.microsoft.com/office/drawing/2014/main" id="{CAE361AE-1F2A-35C7-B089-AA17DF48FE43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0" name="Group 80">
            <a:extLst>
              <a:ext uri="{FF2B5EF4-FFF2-40B4-BE49-F238E27FC236}">
                <a16:creationId xmlns:a16="http://schemas.microsoft.com/office/drawing/2014/main" id="{E47F8DC6-5E3E-0F23-E9F7-2DF83FB8BBC5}"/>
              </a:ext>
            </a:extLst>
          </p:cNvPr>
          <p:cNvGrpSpPr/>
          <p:nvPr/>
        </p:nvGrpSpPr>
        <p:grpSpPr>
          <a:xfrm>
            <a:off x="10000301" y="8396221"/>
            <a:ext cx="6537498" cy="615104"/>
            <a:chOff x="0" y="0"/>
            <a:chExt cx="1796769" cy="169055"/>
          </a:xfrm>
        </p:grpSpPr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923C9660-5956-4A8F-3CAA-47EA251CF6B6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82" name="TextBox 82">
              <a:extLst>
                <a:ext uri="{FF2B5EF4-FFF2-40B4-BE49-F238E27FC236}">
                  <a16:creationId xmlns:a16="http://schemas.microsoft.com/office/drawing/2014/main" id="{F35839D3-4FD6-D3FE-F73F-A169BEFB4ACE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3" name="TextBox 83">
            <a:extLst>
              <a:ext uri="{FF2B5EF4-FFF2-40B4-BE49-F238E27FC236}">
                <a16:creationId xmlns:a16="http://schemas.microsoft.com/office/drawing/2014/main" id="{BD304258-5338-F72E-8D12-7FDFC5BCEAD6}"/>
              </a:ext>
            </a:extLst>
          </p:cNvPr>
          <p:cNvSpPr txBox="1"/>
          <p:nvPr/>
        </p:nvSpPr>
        <p:spPr>
          <a:xfrm>
            <a:off x="10198558" y="848590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Чому ти навчишся, виконуючи завдання?</a:t>
            </a:r>
          </a:p>
        </p:txBody>
      </p:sp>
      <p:grpSp>
        <p:nvGrpSpPr>
          <p:cNvPr id="87" name="Group 16">
            <a:extLst>
              <a:ext uri="{FF2B5EF4-FFF2-40B4-BE49-F238E27FC236}">
                <a16:creationId xmlns:a16="http://schemas.microsoft.com/office/drawing/2014/main" id="{79E8945C-0F44-4744-B9BA-9D33B8BA355A}"/>
              </a:ext>
            </a:extLst>
          </p:cNvPr>
          <p:cNvGrpSpPr/>
          <p:nvPr/>
        </p:nvGrpSpPr>
        <p:grpSpPr>
          <a:xfrm>
            <a:off x="10847721" y="621351"/>
            <a:ext cx="7123459" cy="1852132"/>
            <a:chOff x="-290596" y="0"/>
            <a:chExt cx="9497946" cy="2469509"/>
          </a:xfrm>
        </p:grpSpPr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050B057F-7082-41C3-9657-D017D11E0BA5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42588"/>
              </a:stretch>
            </a:blipFill>
          </p:spPr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972068CC-DCAA-43A2-9CFA-F4832E495BC1}"/>
                </a:ext>
              </a:extLst>
            </p:cNvPr>
            <p:cNvSpPr/>
            <p:nvPr/>
          </p:nvSpPr>
          <p:spPr>
            <a:xfrm>
              <a:off x="-290596" y="130732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3C7EFB7D-C537-4399-A359-10362F1E33AE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1241"/>
              </a:stretch>
            </a:blipFill>
          </p:spPr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CBB5E17F-6EBF-4A24-8DA3-F3210AC784A8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7174990B-0E26-4FDC-9A71-621AAC01E347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748627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4" y="185800"/>
            <a:ext cx="17140717" cy="9462657"/>
            <a:chOff x="0" y="-132517"/>
            <a:chExt cx="4514427" cy="2492222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506" y="-132517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5607" y="1953770"/>
            <a:ext cx="1617679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  <a:defRPr/>
            </a:pPr>
            <a:r>
              <a:rPr lang="en-US" sz="6400" dirty="0">
                <a:latin typeface="Arial Black" panose="020B0A04020102020204" pitchFamily="34" charset="0"/>
              </a:rPr>
              <a:t>ЩО ЗАПАМ’ЯТАЛИ?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1009653" y="663749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7"/>
          <p:cNvSpPr/>
          <p:nvPr/>
        </p:nvSpPr>
        <p:spPr>
          <a:xfrm flipH="1">
            <a:off x="17249779" y="638047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66637" y="3740718"/>
            <a:ext cx="15075390" cy="874227"/>
            <a:chOff x="0" y="0"/>
            <a:chExt cx="20100519" cy="116563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0100519" cy="1165636"/>
              <a:chOff x="0" y="0"/>
              <a:chExt cx="3970473" cy="23024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970473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3970473" h="230249">
                    <a:moveTo>
                      <a:pt x="15406" y="0"/>
                    </a:moveTo>
                    <a:lnTo>
                      <a:pt x="3955067" y="0"/>
                    </a:lnTo>
                    <a:cubicBezTo>
                      <a:pt x="3963576" y="0"/>
                      <a:pt x="3970473" y="6898"/>
                      <a:pt x="3970473" y="15406"/>
                    </a:cubicBezTo>
                    <a:lnTo>
                      <a:pt x="3970473" y="214843"/>
                    </a:lnTo>
                    <a:cubicBezTo>
                      <a:pt x="3970473" y="223351"/>
                      <a:pt x="3963576" y="230249"/>
                      <a:pt x="3955067" y="230249"/>
                    </a:cubicBezTo>
                    <a:lnTo>
                      <a:pt x="15406" y="230249"/>
                    </a:lnTo>
                    <a:cubicBezTo>
                      <a:pt x="11320" y="230249"/>
                      <a:pt x="7402" y="228626"/>
                      <a:pt x="4512" y="225737"/>
                    </a:cubicBezTo>
                    <a:cubicBezTo>
                      <a:pt x="1623" y="222847"/>
                      <a:pt x="0" y="218929"/>
                      <a:pt x="0" y="214843"/>
                    </a:cubicBezTo>
                    <a:lnTo>
                      <a:pt x="0" y="15406"/>
                    </a:lnTo>
                    <a:cubicBezTo>
                      <a:pt x="0" y="6898"/>
                      <a:pt x="6898" y="0"/>
                      <a:pt x="1540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970473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62584" y="229540"/>
              <a:ext cx="17775354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4"/>
                </a:lnSpc>
                <a:defRPr/>
              </a:pPr>
              <a:r>
                <a:rPr lang="en-US" sz="2900" b="1" dirty="0" err="1">
                  <a:solidFill>
                    <a:srgbClr val="F4FFF3"/>
                  </a:solidFill>
                  <a:latin typeface="DM Sans Bold"/>
                </a:rPr>
                <a:t>Головний</a:t>
              </a:r>
              <a:r>
                <a:rPr lang="en-US" sz="2900" b="1" dirty="0">
                  <a:solidFill>
                    <a:srgbClr val="F4FFF3"/>
                  </a:solidFill>
                  <a:latin typeface="DM Sans Bold"/>
                </a:rPr>
                <a:t> </a:t>
              </a:r>
              <a:r>
                <a:rPr lang="en-US" sz="2900" b="1" dirty="0" err="1">
                  <a:solidFill>
                    <a:srgbClr val="F4FFF3"/>
                  </a:solidFill>
                  <a:latin typeface="DM Sans Bold"/>
                </a:rPr>
                <a:t>бухгалтер</a:t>
              </a:r>
              <a:r>
                <a:rPr lang="en-US" sz="2900" b="1" dirty="0">
                  <a:solidFill>
                    <a:srgbClr val="F4FFF3"/>
                  </a:solidFill>
                  <a:latin typeface="DM Sans Bold"/>
                </a:rPr>
                <a:t> vs </a:t>
              </a:r>
              <a:r>
                <a:rPr lang="en-US" sz="2900" b="1" dirty="0" err="1">
                  <a:solidFill>
                    <a:srgbClr val="F4FFF3"/>
                  </a:solidFill>
                  <a:latin typeface="DM Sans Bold"/>
                </a:rPr>
                <a:t>рядовий</a:t>
              </a:r>
              <a:r>
                <a:rPr lang="en-US" sz="2900" b="1" dirty="0">
                  <a:solidFill>
                    <a:srgbClr val="F4FFF3"/>
                  </a:solidFill>
                  <a:latin typeface="DM Sans Bold"/>
                </a:rPr>
                <a:t> </a:t>
              </a:r>
              <a:r>
                <a:rPr lang="en-US" sz="2900" b="1" dirty="0" err="1">
                  <a:solidFill>
                    <a:srgbClr val="F4FFF3"/>
                  </a:solidFill>
                  <a:latin typeface="DM Sans Bold"/>
                </a:rPr>
                <a:t>бухгалтер</a:t>
              </a:r>
              <a:endParaRPr lang="en-US" sz="2900" b="1" dirty="0">
                <a:solidFill>
                  <a:srgbClr val="F4FFF3"/>
                </a:solidFill>
                <a:latin typeface="DM Sans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03694" y="4882547"/>
            <a:ext cx="4338332" cy="1896282"/>
            <a:chOff x="0" y="0"/>
            <a:chExt cx="5784441" cy="252837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784441" cy="1165636"/>
              <a:chOff x="0" y="0"/>
              <a:chExt cx="1142606" cy="23024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42606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142606" h="230249">
                    <a:moveTo>
                      <a:pt x="53536" y="0"/>
                    </a:moveTo>
                    <a:lnTo>
                      <a:pt x="1089069" y="0"/>
                    </a:lnTo>
                    <a:cubicBezTo>
                      <a:pt x="1118637" y="0"/>
                      <a:pt x="1142606" y="23969"/>
                      <a:pt x="1142606" y="53536"/>
                    </a:cubicBezTo>
                    <a:lnTo>
                      <a:pt x="1142606" y="176713"/>
                    </a:lnTo>
                    <a:cubicBezTo>
                      <a:pt x="1142606" y="190912"/>
                      <a:pt x="1136965" y="204529"/>
                      <a:pt x="1126925" y="214569"/>
                    </a:cubicBezTo>
                    <a:cubicBezTo>
                      <a:pt x="1116885" y="224609"/>
                      <a:pt x="1103268" y="230249"/>
                      <a:pt x="1089069" y="230249"/>
                    </a:cubicBezTo>
                    <a:lnTo>
                      <a:pt x="53536" y="230249"/>
                    </a:lnTo>
                    <a:cubicBezTo>
                      <a:pt x="39337" y="230249"/>
                      <a:pt x="25720" y="224609"/>
                      <a:pt x="15680" y="214569"/>
                    </a:cubicBezTo>
                    <a:cubicBezTo>
                      <a:pt x="5640" y="204529"/>
                      <a:pt x="0" y="190912"/>
                      <a:pt x="0" y="176713"/>
                    </a:cubicBezTo>
                    <a:lnTo>
                      <a:pt x="0" y="53536"/>
                    </a:lnTo>
                    <a:cubicBezTo>
                      <a:pt x="0" y="39337"/>
                      <a:pt x="5640" y="25720"/>
                      <a:pt x="15680" y="15680"/>
                    </a:cubicBezTo>
                    <a:cubicBezTo>
                      <a:pt x="25720" y="5640"/>
                      <a:pt x="39337" y="0"/>
                      <a:pt x="53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142606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254914" y="254024"/>
              <a:ext cx="3496626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Бухгалтерія 1С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406763" y="108135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2"/>
                  </a:lnTo>
                  <a:lnTo>
                    <a:pt x="0" y="9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0" y="1425732"/>
              <a:ext cx="5784441" cy="1102644"/>
              <a:chOff x="0" y="0"/>
              <a:chExt cx="1142606" cy="2178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42606" cy="217806"/>
              </a:xfrm>
              <a:custGeom>
                <a:avLst/>
                <a:gdLst/>
                <a:ahLst/>
                <a:cxnLst/>
                <a:rect l="l" t="t" r="r" b="b"/>
                <a:pathLst>
                  <a:path w="1142606" h="217806">
                    <a:moveTo>
                      <a:pt x="53536" y="0"/>
                    </a:moveTo>
                    <a:lnTo>
                      <a:pt x="1089069" y="0"/>
                    </a:lnTo>
                    <a:cubicBezTo>
                      <a:pt x="1118637" y="0"/>
                      <a:pt x="1142606" y="23969"/>
                      <a:pt x="1142606" y="53536"/>
                    </a:cubicBezTo>
                    <a:lnTo>
                      <a:pt x="1142606" y="164270"/>
                    </a:lnTo>
                    <a:cubicBezTo>
                      <a:pt x="1142606" y="178469"/>
                      <a:pt x="1136965" y="192086"/>
                      <a:pt x="1126925" y="202126"/>
                    </a:cubicBezTo>
                    <a:cubicBezTo>
                      <a:pt x="1116885" y="212166"/>
                      <a:pt x="1103268" y="217806"/>
                      <a:pt x="1089069" y="217806"/>
                    </a:cubicBezTo>
                    <a:lnTo>
                      <a:pt x="53536" y="217806"/>
                    </a:lnTo>
                    <a:cubicBezTo>
                      <a:pt x="39337" y="217806"/>
                      <a:pt x="25720" y="212166"/>
                      <a:pt x="15680" y="202126"/>
                    </a:cubicBezTo>
                    <a:cubicBezTo>
                      <a:pt x="5640" y="192086"/>
                      <a:pt x="0" y="178469"/>
                      <a:pt x="0" y="164270"/>
                    </a:cubicBezTo>
                    <a:lnTo>
                      <a:pt x="0" y="53536"/>
                    </a:lnTo>
                    <a:cubicBezTo>
                      <a:pt x="0" y="39337"/>
                      <a:pt x="5640" y="25720"/>
                      <a:pt x="15680" y="15680"/>
                    </a:cubicBezTo>
                    <a:cubicBezTo>
                      <a:pt x="25720" y="5640"/>
                      <a:pt x="39337" y="0"/>
                      <a:pt x="53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142606" cy="2559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262712" y="1655272"/>
              <a:ext cx="3991924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Стресостійкість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406763" y="1540170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1"/>
                  </a:lnTo>
                  <a:lnTo>
                    <a:pt x="0" y="93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66634" y="4882550"/>
            <a:ext cx="4347916" cy="3964016"/>
            <a:chOff x="0" y="0"/>
            <a:chExt cx="5797220" cy="5285353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5797220" cy="1165636"/>
              <a:chOff x="0" y="0"/>
              <a:chExt cx="1145130" cy="23024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45130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145130" h="230249">
                    <a:moveTo>
                      <a:pt x="53418" y="0"/>
                    </a:moveTo>
                    <a:lnTo>
                      <a:pt x="1091712" y="0"/>
                    </a:lnTo>
                    <a:cubicBezTo>
                      <a:pt x="1121214" y="0"/>
                      <a:pt x="1145130" y="23916"/>
                      <a:pt x="1145130" y="53418"/>
                    </a:cubicBezTo>
                    <a:lnTo>
                      <a:pt x="1145130" y="176831"/>
                    </a:lnTo>
                    <a:cubicBezTo>
                      <a:pt x="1145130" y="206333"/>
                      <a:pt x="1121214" y="230249"/>
                      <a:pt x="1091712" y="230249"/>
                    </a:cubicBezTo>
                    <a:lnTo>
                      <a:pt x="53418" y="230249"/>
                    </a:lnTo>
                    <a:cubicBezTo>
                      <a:pt x="39251" y="230249"/>
                      <a:pt x="25664" y="224621"/>
                      <a:pt x="15646" y="214603"/>
                    </a:cubicBezTo>
                    <a:cubicBezTo>
                      <a:pt x="5628" y="204585"/>
                      <a:pt x="0" y="190998"/>
                      <a:pt x="0" y="176831"/>
                    </a:cubicBezTo>
                    <a:lnTo>
                      <a:pt x="0" y="53418"/>
                    </a:lnTo>
                    <a:cubicBezTo>
                      <a:pt x="0" y="23916"/>
                      <a:pt x="23916" y="0"/>
                      <a:pt x="5341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145130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254912" y="254024"/>
              <a:ext cx="3496626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 dirty="0" err="1">
                  <a:solidFill>
                    <a:srgbClr val="000000"/>
                  </a:solidFill>
                  <a:latin typeface="DM Sans Bold Italics"/>
                </a:rPr>
                <a:t>Бухгалтерія</a:t>
              </a:r>
              <a:r>
                <a:rPr lang="en-US" sz="2500" b="1" dirty="0">
                  <a:solidFill>
                    <a:srgbClr val="000000"/>
                  </a:solidFill>
                  <a:latin typeface="DM Sans Bold Italics"/>
                </a:rPr>
                <a:t> 1С</a:t>
              </a:r>
            </a:p>
          </p:txBody>
        </p:sp>
        <p:sp>
          <p:nvSpPr>
            <p:cNvPr id="29" name="Freeform 29"/>
            <p:cNvSpPr/>
            <p:nvPr/>
          </p:nvSpPr>
          <p:spPr>
            <a:xfrm>
              <a:off x="406763" y="108135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2"/>
                  </a:lnTo>
                  <a:lnTo>
                    <a:pt x="0" y="9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0" y="1394236"/>
              <a:ext cx="5797220" cy="1165636"/>
              <a:chOff x="0" y="0"/>
              <a:chExt cx="1145130" cy="23024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45130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145130" h="230249">
                    <a:moveTo>
                      <a:pt x="53418" y="0"/>
                    </a:moveTo>
                    <a:lnTo>
                      <a:pt x="1091712" y="0"/>
                    </a:lnTo>
                    <a:cubicBezTo>
                      <a:pt x="1121214" y="0"/>
                      <a:pt x="1145130" y="23916"/>
                      <a:pt x="1145130" y="53418"/>
                    </a:cubicBezTo>
                    <a:lnTo>
                      <a:pt x="1145130" y="176831"/>
                    </a:lnTo>
                    <a:cubicBezTo>
                      <a:pt x="1145130" y="206333"/>
                      <a:pt x="1121214" y="230249"/>
                      <a:pt x="1091712" y="230249"/>
                    </a:cubicBezTo>
                    <a:lnTo>
                      <a:pt x="53418" y="230249"/>
                    </a:lnTo>
                    <a:cubicBezTo>
                      <a:pt x="39251" y="230249"/>
                      <a:pt x="25664" y="224621"/>
                      <a:pt x="15646" y="214603"/>
                    </a:cubicBezTo>
                    <a:cubicBezTo>
                      <a:pt x="5628" y="204585"/>
                      <a:pt x="0" y="190998"/>
                      <a:pt x="0" y="176831"/>
                    </a:cubicBezTo>
                    <a:lnTo>
                      <a:pt x="0" y="53418"/>
                    </a:lnTo>
                    <a:cubicBezTo>
                      <a:pt x="0" y="23916"/>
                      <a:pt x="23916" y="0"/>
                      <a:pt x="5341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145130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262712" y="1648971"/>
              <a:ext cx="4224727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Комунікабельність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406763" y="1502371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2"/>
                  </a:lnTo>
                  <a:lnTo>
                    <a:pt x="0" y="9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0" y="2788473"/>
              <a:ext cx="5797220" cy="1165636"/>
              <a:chOff x="0" y="0"/>
              <a:chExt cx="1145130" cy="23024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145130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145130" h="230249">
                    <a:moveTo>
                      <a:pt x="53418" y="0"/>
                    </a:moveTo>
                    <a:lnTo>
                      <a:pt x="1091712" y="0"/>
                    </a:lnTo>
                    <a:cubicBezTo>
                      <a:pt x="1121214" y="0"/>
                      <a:pt x="1145130" y="23916"/>
                      <a:pt x="1145130" y="53418"/>
                    </a:cubicBezTo>
                    <a:lnTo>
                      <a:pt x="1145130" y="176831"/>
                    </a:lnTo>
                    <a:cubicBezTo>
                      <a:pt x="1145130" y="206333"/>
                      <a:pt x="1121214" y="230249"/>
                      <a:pt x="1091712" y="230249"/>
                    </a:cubicBezTo>
                    <a:lnTo>
                      <a:pt x="53418" y="230249"/>
                    </a:lnTo>
                    <a:cubicBezTo>
                      <a:pt x="39251" y="230249"/>
                      <a:pt x="25664" y="224621"/>
                      <a:pt x="15646" y="214603"/>
                    </a:cubicBezTo>
                    <a:cubicBezTo>
                      <a:pt x="5628" y="204585"/>
                      <a:pt x="0" y="190998"/>
                      <a:pt x="0" y="176831"/>
                    </a:cubicBezTo>
                    <a:lnTo>
                      <a:pt x="0" y="53418"/>
                    </a:lnTo>
                    <a:cubicBezTo>
                      <a:pt x="0" y="23916"/>
                      <a:pt x="23916" y="0"/>
                      <a:pt x="5341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1145130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1254912" y="3042491"/>
              <a:ext cx="4224727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Гнучкість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406763" y="2896608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1"/>
                  </a:lnTo>
                  <a:lnTo>
                    <a:pt x="0" y="93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0" y="4182709"/>
              <a:ext cx="5784441" cy="1102644"/>
              <a:chOff x="0" y="0"/>
              <a:chExt cx="1142606" cy="21780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142606" cy="217806"/>
              </a:xfrm>
              <a:custGeom>
                <a:avLst/>
                <a:gdLst/>
                <a:ahLst/>
                <a:cxnLst/>
                <a:rect l="l" t="t" r="r" b="b"/>
                <a:pathLst>
                  <a:path w="1142606" h="217806">
                    <a:moveTo>
                      <a:pt x="53536" y="0"/>
                    </a:moveTo>
                    <a:lnTo>
                      <a:pt x="1089069" y="0"/>
                    </a:lnTo>
                    <a:cubicBezTo>
                      <a:pt x="1118637" y="0"/>
                      <a:pt x="1142606" y="23969"/>
                      <a:pt x="1142606" y="53536"/>
                    </a:cubicBezTo>
                    <a:lnTo>
                      <a:pt x="1142606" y="164270"/>
                    </a:lnTo>
                    <a:cubicBezTo>
                      <a:pt x="1142606" y="178469"/>
                      <a:pt x="1136965" y="192086"/>
                      <a:pt x="1126925" y="202126"/>
                    </a:cubicBezTo>
                    <a:cubicBezTo>
                      <a:pt x="1116885" y="212166"/>
                      <a:pt x="1103268" y="217806"/>
                      <a:pt x="1089069" y="217806"/>
                    </a:cubicBezTo>
                    <a:lnTo>
                      <a:pt x="53536" y="217806"/>
                    </a:lnTo>
                    <a:cubicBezTo>
                      <a:pt x="39337" y="217806"/>
                      <a:pt x="25720" y="212166"/>
                      <a:pt x="15680" y="202126"/>
                    </a:cubicBezTo>
                    <a:cubicBezTo>
                      <a:pt x="5640" y="192086"/>
                      <a:pt x="0" y="178469"/>
                      <a:pt x="0" y="164270"/>
                    </a:cubicBezTo>
                    <a:lnTo>
                      <a:pt x="0" y="53536"/>
                    </a:lnTo>
                    <a:cubicBezTo>
                      <a:pt x="0" y="39337"/>
                      <a:pt x="5640" y="25720"/>
                      <a:pt x="15680" y="15680"/>
                    </a:cubicBezTo>
                    <a:cubicBezTo>
                      <a:pt x="25720" y="5640"/>
                      <a:pt x="39337" y="0"/>
                      <a:pt x="53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1142606" cy="2559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1262712" y="4412247"/>
              <a:ext cx="3991924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Стресостійкість</a:t>
              </a:r>
            </a:p>
          </p:txBody>
        </p:sp>
        <p:sp>
          <p:nvSpPr>
            <p:cNvPr id="44" name="Freeform 44"/>
            <p:cNvSpPr/>
            <p:nvPr/>
          </p:nvSpPr>
          <p:spPr>
            <a:xfrm>
              <a:off x="406763" y="4297146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2"/>
                  </a:lnTo>
                  <a:lnTo>
                    <a:pt x="0" y="9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5" name="Freeform 45"/>
          <p:cNvSpPr/>
          <p:nvPr/>
        </p:nvSpPr>
        <p:spPr>
          <a:xfrm>
            <a:off x="8911987" y="5168704"/>
            <a:ext cx="3391710" cy="3391709"/>
          </a:xfrm>
          <a:custGeom>
            <a:avLst/>
            <a:gdLst/>
            <a:ahLst/>
            <a:cxnLst/>
            <a:rect l="l" t="t" r="r" b="b"/>
            <a:pathLst>
              <a:path w="3391709" h="3391709">
                <a:moveTo>
                  <a:pt x="0" y="0"/>
                </a:moveTo>
                <a:lnTo>
                  <a:pt x="3391709" y="0"/>
                </a:lnTo>
                <a:lnTo>
                  <a:pt x="3391709" y="3391709"/>
                </a:lnTo>
                <a:lnTo>
                  <a:pt x="0" y="3391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46"/>
          <p:cNvSpPr/>
          <p:nvPr/>
        </p:nvSpPr>
        <p:spPr>
          <a:xfrm>
            <a:off x="5752295" y="5143504"/>
            <a:ext cx="3391710" cy="3391709"/>
          </a:xfrm>
          <a:custGeom>
            <a:avLst/>
            <a:gdLst/>
            <a:ahLst/>
            <a:cxnLst/>
            <a:rect l="l" t="t" r="r" b="b"/>
            <a:pathLst>
              <a:path w="3391709" h="3391709">
                <a:moveTo>
                  <a:pt x="0" y="0"/>
                </a:moveTo>
                <a:lnTo>
                  <a:pt x="3391709" y="0"/>
                </a:lnTo>
                <a:lnTo>
                  <a:pt x="3391709" y="3391709"/>
                </a:lnTo>
                <a:lnTo>
                  <a:pt x="0" y="3391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107969" y="2900938"/>
            <a:ext cx="1007207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  <a:defRPr/>
            </a:pPr>
            <a:r>
              <a:rPr lang="en-US" sz="3400" dirty="0">
                <a:solidFill>
                  <a:srgbClr val="ED1C24"/>
                </a:solidFill>
                <a:latin typeface="Now Bold"/>
                <a:ea typeface="Now Bold"/>
              </a:rPr>
              <a:t>P.S.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Якщо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нічого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,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то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зараз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виправимо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 </a:t>
            </a:r>
            <a:r>
              <a:rPr lang="en-US" sz="3400" dirty="0">
                <a:solidFill>
                  <a:srgbClr val="ED1C24"/>
                </a:solidFill>
                <a:latin typeface="Now Bold"/>
                <a:ea typeface="Now Bold"/>
              </a:rPr>
              <a:t>😁 </a:t>
            </a:r>
          </a:p>
        </p:txBody>
      </p:sp>
      <p:grpSp>
        <p:nvGrpSpPr>
          <p:cNvPr id="54" name="Group 16">
            <a:extLst>
              <a:ext uri="{FF2B5EF4-FFF2-40B4-BE49-F238E27FC236}">
                <a16:creationId xmlns:a16="http://schemas.microsoft.com/office/drawing/2014/main" id="{D64385B1-3010-4273-AF96-AE6ACF6BCD80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176445E2-86EF-48E3-A033-8A03E987CD02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37A50E44-9370-492B-83CD-DD3E01291875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9EA3BC0E-D017-4B23-B0BA-7EBA249B1FC8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8CC1AB33-8EB0-4178-883A-280C559F87C5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96F9689F-FB02-4E75-9374-535717C8FFFB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5695448" y="4895235"/>
            <a:ext cx="7025563" cy="0"/>
          </a:xfrm>
          <a:prstGeom prst="line">
            <a:avLst/>
          </a:prstGeom>
          <a:ln w="66675" cap="rnd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58A438">
                    <a:alpha val="100000"/>
                  </a:srgbClr>
                </a:gs>
              </a:gsLst>
              <a:lin ang="0"/>
            </a:gra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786577" y="3957309"/>
            <a:ext cx="1875852" cy="187585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7102158" y="4196340"/>
            <a:ext cx="1247845" cy="1397789"/>
          </a:xfrm>
          <a:custGeom>
            <a:avLst/>
            <a:gdLst/>
            <a:ahLst/>
            <a:cxnLst/>
            <a:rect l="l" t="t" r="r" b="b"/>
            <a:pathLst>
              <a:path w="1247845" h="1397789">
                <a:moveTo>
                  <a:pt x="0" y="0"/>
                </a:moveTo>
                <a:lnTo>
                  <a:pt x="1247844" y="0"/>
                </a:lnTo>
                <a:lnTo>
                  <a:pt x="1247844" y="1397790"/>
                </a:lnTo>
                <a:lnTo>
                  <a:pt x="0" y="1397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683084" y="3957309"/>
            <a:ext cx="1875852" cy="187585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19597" y="3957309"/>
            <a:ext cx="1875852" cy="187585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4058628" y="4196340"/>
            <a:ext cx="1397789" cy="1397789"/>
          </a:xfrm>
          <a:custGeom>
            <a:avLst/>
            <a:gdLst/>
            <a:ahLst/>
            <a:cxnLst/>
            <a:rect l="l" t="t" r="r" b="b"/>
            <a:pathLst>
              <a:path w="1397789" h="1397789">
                <a:moveTo>
                  <a:pt x="0" y="0"/>
                </a:moveTo>
                <a:lnTo>
                  <a:pt x="1397789" y="0"/>
                </a:lnTo>
                <a:lnTo>
                  <a:pt x="1397789" y="1397790"/>
                </a:lnTo>
                <a:lnTo>
                  <a:pt x="0" y="1397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9863167" y="3957309"/>
            <a:ext cx="1875852" cy="187585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0141539" y="4196340"/>
            <a:ext cx="1257492" cy="1397789"/>
          </a:xfrm>
          <a:custGeom>
            <a:avLst/>
            <a:gdLst/>
            <a:ahLst/>
            <a:cxnLst/>
            <a:rect l="l" t="t" r="r" b="b"/>
            <a:pathLst>
              <a:path w="1257492" h="1397789">
                <a:moveTo>
                  <a:pt x="0" y="0"/>
                </a:moveTo>
                <a:lnTo>
                  <a:pt x="1257493" y="0"/>
                </a:lnTo>
                <a:lnTo>
                  <a:pt x="1257493" y="1397790"/>
                </a:lnTo>
                <a:lnTo>
                  <a:pt x="0" y="1397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2922115" y="4196340"/>
            <a:ext cx="1397789" cy="1397789"/>
          </a:xfrm>
          <a:custGeom>
            <a:avLst/>
            <a:gdLst/>
            <a:ahLst/>
            <a:cxnLst/>
            <a:rect l="l" t="t" r="r" b="b"/>
            <a:pathLst>
              <a:path w="1397789" h="1397789">
                <a:moveTo>
                  <a:pt x="0" y="0"/>
                </a:moveTo>
                <a:lnTo>
                  <a:pt x="1397790" y="0"/>
                </a:lnTo>
                <a:lnTo>
                  <a:pt x="1397790" y="1397790"/>
                </a:lnTo>
                <a:lnTo>
                  <a:pt x="0" y="1397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519729" y="7334478"/>
            <a:ext cx="2409548" cy="39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Дефіцит кадрів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22291" y="6197345"/>
            <a:ext cx="1007578" cy="76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ubik Mono"/>
                <a:ea typeface="+mn-ea"/>
                <a:cs typeface="+mn-cs"/>
              </a:rPr>
              <a:t>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14106" y="7351777"/>
            <a:ext cx="2270212" cy="119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Віртуальність послуг та оплати праці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100734" y="6204963"/>
            <a:ext cx="1094341" cy="76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ubik Mono"/>
                <a:ea typeface="+mn-ea"/>
                <a:cs typeface="+mn-cs"/>
              </a:rPr>
              <a:t>04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223122" y="6197345"/>
            <a:ext cx="1068802" cy="76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ubik Mono"/>
                <a:ea typeface="+mn-ea"/>
                <a:cs typeface="+mn-cs"/>
              </a:rPr>
              <a:t>01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503683" y="7334478"/>
            <a:ext cx="2507680" cy="119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Циклічність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роботи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і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перекваліфікації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DM Sans Bold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96778" y="2531640"/>
            <a:ext cx="15694443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МАЙБУТНЄ РИНКУ ПРАЦІ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592904" y="7341925"/>
            <a:ext cx="2416377" cy="39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Диджиталізація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69609" y="6204963"/>
            <a:ext cx="1094341" cy="76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ubik Mono"/>
                <a:ea typeface="+mn-ea"/>
                <a:cs typeface="+mn-cs"/>
              </a:rPr>
              <a:t>03</a:t>
            </a:r>
          </a:p>
        </p:txBody>
      </p:sp>
      <p:grpSp>
        <p:nvGrpSpPr>
          <p:cNvPr id="34" name="Group 16">
            <a:extLst>
              <a:ext uri="{FF2B5EF4-FFF2-40B4-BE49-F238E27FC236}">
                <a16:creationId xmlns:a16="http://schemas.microsoft.com/office/drawing/2014/main" id="{E8748678-8316-4035-96C7-7F15FE1D0215}"/>
              </a:ext>
            </a:extLst>
          </p:cNvPr>
          <p:cNvGrpSpPr/>
          <p:nvPr/>
        </p:nvGrpSpPr>
        <p:grpSpPr>
          <a:xfrm>
            <a:off x="10269609" y="644391"/>
            <a:ext cx="6905513" cy="1762339"/>
            <a:chOff x="0" y="0"/>
            <a:chExt cx="9207351" cy="2349785"/>
          </a:xfrm>
        </p:grpSpPr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013F5874-B36C-4C1F-9A24-DDD92D754AF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142588"/>
              </a:stretch>
            </a:blipFill>
          </p:spPr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4249E68F-00C8-4802-8AE1-FD9E10D91454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443" b="-1443"/>
              </a:stretch>
            </a:blipFill>
          </p:spPr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D2BEBA18-5B93-4918-956F-11757309D5F5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31241"/>
              </a:stretch>
            </a:blipFill>
          </p:spPr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F7A28073-C022-406F-8124-28F4A5556AA3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F14AB3A-1A8B-48BF-A6CE-A0886FFE8320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97048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30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96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99510" y="2420844"/>
            <a:ext cx="15694443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СУЧАСНІ ТРЕНДИ В КОМПАНІЯХ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1009650" y="663747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7"/>
          <p:cNvSpPr/>
          <p:nvPr/>
        </p:nvSpPr>
        <p:spPr>
          <a:xfrm flipH="1">
            <a:off x="17249775" y="638044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8"/>
          <p:cNvSpPr/>
          <p:nvPr/>
        </p:nvSpPr>
        <p:spPr>
          <a:xfrm flipH="1">
            <a:off x="6374378" y="3261027"/>
            <a:ext cx="19050" cy="6362169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9"/>
          <p:cNvSpPr/>
          <p:nvPr/>
        </p:nvSpPr>
        <p:spPr>
          <a:xfrm flipH="1">
            <a:off x="11853016" y="3260939"/>
            <a:ext cx="19050" cy="6362169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008797" y="3425160"/>
            <a:ext cx="1996369" cy="1948955"/>
          </a:xfrm>
          <a:custGeom>
            <a:avLst/>
            <a:gdLst/>
            <a:ahLst/>
            <a:cxnLst/>
            <a:rect l="l" t="t" r="r" b="b"/>
            <a:pathLst>
              <a:path w="1996369" h="1948955">
                <a:moveTo>
                  <a:pt x="0" y="0"/>
                </a:moveTo>
                <a:lnTo>
                  <a:pt x="1996369" y="0"/>
                </a:lnTo>
                <a:lnTo>
                  <a:pt x="1996369" y="1948955"/>
                </a:lnTo>
                <a:lnTo>
                  <a:pt x="0" y="1948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485801" y="3425160"/>
            <a:ext cx="2053496" cy="1948955"/>
          </a:xfrm>
          <a:custGeom>
            <a:avLst/>
            <a:gdLst/>
            <a:ahLst/>
            <a:cxnLst/>
            <a:rect l="l" t="t" r="r" b="b"/>
            <a:pathLst>
              <a:path w="2053496" h="1948955">
                <a:moveTo>
                  <a:pt x="0" y="0"/>
                </a:moveTo>
                <a:lnTo>
                  <a:pt x="2053496" y="0"/>
                </a:lnTo>
                <a:lnTo>
                  <a:pt x="2053496" y="1948955"/>
                </a:lnTo>
                <a:lnTo>
                  <a:pt x="0" y="1948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747442" y="3425160"/>
            <a:ext cx="1823013" cy="1948955"/>
          </a:xfrm>
          <a:custGeom>
            <a:avLst/>
            <a:gdLst/>
            <a:ahLst/>
            <a:cxnLst/>
            <a:rect l="l" t="t" r="r" b="b"/>
            <a:pathLst>
              <a:path w="1823013" h="1948955">
                <a:moveTo>
                  <a:pt x="0" y="0"/>
                </a:moveTo>
                <a:lnTo>
                  <a:pt x="1823013" y="0"/>
                </a:lnTo>
                <a:lnTo>
                  <a:pt x="1823013" y="1948955"/>
                </a:lnTo>
                <a:lnTo>
                  <a:pt x="0" y="19489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14196" y="6308982"/>
            <a:ext cx="5025633" cy="251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Must have в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резюме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ts val="3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Вакансії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в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яких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вимагається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знання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англійської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: «IT», «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Освіта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наука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», «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Маркетинг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реклама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PR», «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Юриспруденція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», «ЗМІ,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видавництво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»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6859" y="5555090"/>
            <a:ext cx="4804179" cy="57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4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Англійська</a:t>
            </a:r>
            <a:r>
              <a:rPr kumimoji="0" lang="en-US" sz="3394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3394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мова</a:t>
            </a:r>
            <a:endParaRPr kumimoji="0" lang="en-US" sz="3394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Now Bold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110459" y="6308982"/>
            <a:ext cx="4804179" cy="251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Корпоративний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психолог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заняття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з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йоги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чи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медитацій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регулярні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one-to-one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зустрічі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зі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співробітниками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гнучкий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графік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роботи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культура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відпусток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у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компанії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040606"/>
              </a:solidFill>
              <a:effectLst/>
              <a:uLnTx/>
              <a:uFillTx/>
              <a:latin typeface="DM Sans Bold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044853" y="5529343"/>
            <a:ext cx="4935391" cy="57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4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Ментальне</a:t>
            </a:r>
            <a:r>
              <a:rPr kumimoji="0" lang="en-US" sz="3394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3394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здоровʼя</a:t>
            </a:r>
            <a:r>
              <a:rPr kumimoji="0" lang="en-US" sz="3394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51154" y="5555090"/>
            <a:ext cx="4935391" cy="57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4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Штучний</a:t>
            </a:r>
            <a:r>
              <a:rPr kumimoji="0" lang="en-US" sz="3394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3394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інтелект</a:t>
            </a:r>
            <a:endParaRPr kumimoji="0" lang="en-US" sz="3394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Now Bold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656414" y="6308982"/>
            <a:ext cx="4804179" cy="251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Навички використання інструментів ШІ — обов’язкова вимога роботодавців. </a:t>
            </a:r>
          </a:p>
          <a:p>
            <a:pPr marL="0" marR="0" lvl="0" indent="0" algn="ctr" defTabSz="914400" rtl="0" eaLnBrk="1" fontAlgn="auto" latinLnBrk="0" hangingPunct="1">
              <a:lnSpc>
                <a:spcPts val="3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Вони дозволяють ефективно виконувати завдання за мінімальний проміжок часу</a:t>
            </a:r>
          </a:p>
        </p:txBody>
      </p:sp>
      <p:grpSp>
        <p:nvGrpSpPr>
          <p:cNvPr id="25" name="Group 16">
            <a:extLst>
              <a:ext uri="{FF2B5EF4-FFF2-40B4-BE49-F238E27FC236}">
                <a16:creationId xmlns:a16="http://schemas.microsoft.com/office/drawing/2014/main" id="{E229121F-181D-49B7-AE91-A7E40967FDFC}"/>
              </a:ext>
            </a:extLst>
          </p:cNvPr>
          <p:cNvGrpSpPr/>
          <p:nvPr/>
        </p:nvGrpSpPr>
        <p:grpSpPr>
          <a:xfrm>
            <a:off x="10372837" y="645653"/>
            <a:ext cx="6905513" cy="1762339"/>
            <a:chOff x="0" y="0"/>
            <a:chExt cx="9207351" cy="2349785"/>
          </a:xfrm>
        </p:grpSpPr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6BD2C77-1962-4726-9216-D37F2943B81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42588"/>
              </a:stretch>
            </a:blipFill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127F125-5292-496C-A211-EA88C8E4A9BA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443" b="-1443"/>
              </a:stretch>
            </a:blipFill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A4C5A87A-FD31-4FF7-8C25-E391FB20B213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31241"/>
              </a:stretch>
            </a:blipFill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A050B35B-A5CB-40AC-BBC5-1327B51C11F7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090E5A87-F97D-4C94-B4B3-11B5AA4AB19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5533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112372"/>
            <a:ext cx="17147206" cy="9510881"/>
            <a:chOff x="0" y="-145218"/>
            <a:chExt cx="4516136" cy="2504923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215" y="-145218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7051" y="3277748"/>
            <a:ext cx="15443597" cy="5990077"/>
            <a:chOff x="0" y="0"/>
            <a:chExt cx="20591462" cy="798676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2484547"/>
              <a:ext cx="4197427" cy="5502222"/>
              <a:chOff x="0" y="0"/>
              <a:chExt cx="829121" cy="108685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29121" cy="1086859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1086859">
                    <a:moveTo>
                      <a:pt x="73778" y="0"/>
                    </a:moveTo>
                    <a:lnTo>
                      <a:pt x="755344" y="0"/>
                    </a:lnTo>
                    <a:cubicBezTo>
                      <a:pt x="796090" y="0"/>
                      <a:pt x="829121" y="33031"/>
                      <a:pt x="829121" y="73778"/>
                    </a:cubicBezTo>
                    <a:lnTo>
                      <a:pt x="829121" y="1013081"/>
                    </a:lnTo>
                    <a:cubicBezTo>
                      <a:pt x="829121" y="1053827"/>
                      <a:pt x="796090" y="1086859"/>
                      <a:pt x="755344" y="1086859"/>
                    </a:cubicBezTo>
                    <a:lnTo>
                      <a:pt x="73778" y="1086859"/>
                    </a:lnTo>
                    <a:cubicBezTo>
                      <a:pt x="33031" y="1086859"/>
                      <a:pt x="0" y="1053827"/>
                      <a:pt x="0" y="1013081"/>
                    </a:cubicBezTo>
                    <a:lnTo>
                      <a:pt x="0" y="73778"/>
                    </a:lnTo>
                    <a:cubicBezTo>
                      <a:pt x="0" y="33031"/>
                      <a:pt x="33031" y="0"/>
                      <a:pt x="737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85000"/>
                    </a:srgbClr>
                  </a:gs>
                  <a:gs pos="100000">
                    <a:srgbClr val="0097B2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29121" cy="1124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053143" y="1831465"/>
              <a:ext cx="2105483" cy="2105483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42764" tIns="42764" rIns="42764" bIns="42764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1562189" y="2221440"/>
              <a:ext cx="1073050" cy="1325532"/>
            </a:xfrm>
            <a:custGeom>
              <a:avLst/>
              <a:gdLst/>
              <a:ahLst/>
              <a:cxnLst/>
              <a:rect l="l" t="t" r="r" b="b"/>
              <a:pathLst>
                <a:path w="1073050" h="1325532">
                  <a:moveTo>
                    <a:pt x="0" y="0"/>
                  </a:moveTo>
                  <a:lnTo>
                    <a:pt x="1073049" y="0"/>
                  </a:lnTo>
                  <a:lnTo>
                    <a:pt x="1073049" y="1325532"/>
                  </a:lnTo>
                  <a:lnTo>
                    <a:pt x="0" y="132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76815" y="4308422"/>
              <a:ext cx="3458141" cy="926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99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Освіта та самовдосконалення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759" y="5558272"/>
              <a:ext cx="4197839" cy="2190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Онлайн-учитель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Коуч-тренер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Імідж-консультант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Фітнес-тренер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Психотерапевт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endParaRP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5458150" y="1583827"/>
              <a:ext cx="4197427" cy="6402942"/>
              <a:chOff x="0" y="0"/>
              <a:chExt cx="829121" cy="126477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29121" cy="1264779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1264779">
                    <a:moveTo>
                      <a:pt x="73778" y="0"/>
                    </a:moveTo>
                    <a:lnTo>
                      <a:pt x="755344" y="0"/>
                    </a:lnTo>
                    <a:cubicBezTo>
                      <a:pt x="796090" y="0"/>
                      <a:pt x="829121" y="33031"/>
                      <a:pt x="829121" y="73778"/>
                    </a:cubicBezTo>
                    <a:lnTo>
                      <a:pt x="829121" y="1191001"/>
                    </a:lnTo>
                    <a:cubicBezTo>
                      <a:pt x="829121" y="1231747"/>
                      <a:pt x="796090" y="1264779"/>
                      <a:pt x="755344" y="1264779"/>
                    </a:cubicBezTo>
                    <a:lnTo>
                      <a:pt x="73778" y="1264779"/>
                    </a:lnTo>
                    <a:cubicBezTo>
                      <a:pt x="33031" y="1264779"/>
                      <a:pt x="0" y="1231747"/>
                      <a:pt x="0" y="1191001"/>
                    </a:cubicBezTo>
                    <a:lnTo>
                      <a:pt x="0" y="73778"/>
                    </a:lnTo>
                    <a:cubicBezTo>
                      <a:pt x="0" y="33031"/>
                      <a:pt x="33031" y="0"/>
                      <a:pt x="737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85000"/>
                    </a:srgbClr>
                  </a:gs>
                  <a:gs pos="100000">
                    <a:srgbClr val="0097B2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29121" cy="1302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485893" y="930744"/>
              <a:ext cx="2105483" cy="210548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42764" tIns="42764" rIns="42764" bIns="42764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6882995" y="1320720"/>
              <a:ext cx="1311279" cy="1325532"/>
            </a:xfrm>
            <a:custGeom>
              <a:avLst/>
              <a:gdLst/>
              <a:ahLst/>
              <a:cxnLst/>
              <a:rect l="l" t="t" r="r" b="b"/>
              <a:pathLst>
                <a:path w="1311279" h="1325532">
                  <a:moveTo>
                    <a:pt x="0" y="0"/>
                  </a:moveTo>
                  <a:lnTo>
                    <a:pt x="1311279" y="0"/>
                  </a:lnTo>
                  <a:lnTo>
                    <a:pt x="1311279" y="1325532"/>
                  </a:lnTo>
                  <a:lnTo>
                    <a:pt x="0" y="132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631502" y="3407703"/>
              <a:ext cx="3814263" cy="926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99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Дизайн і створення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99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контенту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5458150" y="4657552"/>
              <a:ext cx="4197839" cy="2195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Розробник інтернет-контенту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UX-дизайнер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3D-архітектор та інженер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Аналітик соціальних мереж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10925990" y="1103443"/>
              <a:ext cx="4197427" cy="6883326"/>
              <a:chOff x="0" y="0"/>
              <a:chExt cx="829121" cy="135966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29121" cy="1359669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1359669">
                    <a:moveTo>
                      <a:pt x="73778" y="0"/>
                    </a:moveTo>
                    <a:lnTo>
                      <a:pt x="755344" y="0"/>
                    </a:lnTo>
                    <a:cubicBezTo>
                      <a:pt x="796090" y="0"/>
                      <a:pt x="829121" y="33031"/>
                      <a:pt x="829121" y="73778"/>
                    </a:cubicBezTo>
                    <a:lnTo>
                      <a:pt x="829121" y="1285892"/>
                    </a:lnTo>
                    <a:cubicBezTo>
                      <a:pt x="829121" y="1326638"/>
                      <a:pt x="796090" y="1359669"/>
                      <a:pt x="755344" y="1359669"/>
                    </a:cubicBezTo>
                    <a:lnTo>
                      <a:pt x="73778" y="1359669"/>
                    </a:lnTo>
                    <a:cubicBezTo>
                      <a:pt x="33031" y="1359669"/>
                      <a:pt x="0" y="1326638"/>
                      <a:pt x="0" y="1285892"/>
                    </a:cubicBezTo>
                    <a:lnTo>
                      <a:pt x="0" y="73778"/>
                    </a:lnTo>
                    <a:cubicBezTo>
                      <a:pt x="0" y="33031"/>
                      <a:pt x="33031" y="0"/>
                      <a:pt x="737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85000"/>
                    </a:srgbClr>
                  </a:gs>
                  <a:gs pos="100000">
                    <a:srgbClr val="0097B2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29121" cy="13977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1959674" y="450360"/>
              <a:ext cx="2105483" cy="2105483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42764" tIns="42764" rIns="42764" bIns="42764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2364584" y="879026"/>
              <a:ext cx="1295251" cy="1248151"/>
            </a:xfrm>
            <a:custGeom>
              <a:avLst/>
              <a:gdLst/>
              <a:ahLst/>
              <a:cxnLst/>
              <a:rect l="l" t="t" r="r" b="b"/>
              <a:pathLst>
                <a:path w="1295251" h="1248151">
                  <a:moveTo>
                    <a:pt x="0" y="0"/>
                  </a:moveTo>
                  <a:lnTo>
                    <a:pt x="1295251" y="0"/>
                  </a:lnTo>
                  <a:lnTo>
                    <a:pt x="1295251" y="1248151"/>
                  </a:lnTo>
                  <a:lnTo>
                    <a:pt x="0" y="124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223936" y="2927319"/>
              <a:ext cx="3601536" cy="447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99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Маркетинг та продажі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0913290" y="4177168"/>
              <a:ext cx="4197839" cy="3524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Менеджер спільноти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Фахівець з електронної комерції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Менеджер з інновацій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Фахівець із підвищення кваліфікації персоналу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Менеджер платного трафіку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16380717" y="653083"/>
              <a:ext cx="4197427" cy="7333686"/>
              <a:chOff x="0" y="0"/>
              <a:chExt cx="829121" cy="144862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29121" cy="1448629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1448629">
                    <a:moveTo>
                      <a:pt x="73778" y="0"/>
                    </a:moveTo>
                    <a:lnTo>
                      <a:pt x="755344" y="0"/>
                    </a:lnTo>
                    <a:cubicBezTo>
                      <a:pt x="796090" y="0"/>
                      <a:pt x="829121" y="33031"/>
                      <a:pt x="829121" y="73778"/>
                    </a:cubicBezTo>
                    <a:lnTo>
                      <a:pt x="829121" y="1374852"/>
                    </a:lnTo>
                    <a:cubicBezTo>
                      <a:pt x="829121" y="1415598"/>
                      <a:pt x="796090" y="1448629"/>
                      <a:pt x="755344" y="1448629"/>
                    </a:cubicBezTo>
                    <a:lnTo>
                      <a:pt x="73778" y="1448629"/>
                    </a:lnTo>
                    <a:cubicBezTo>
                      <a:pt x="33031" y="1448629"/>
                      <a:pt x="0" y="1415598"/>
                      <a:pt x="0" y="1374852"/>
                    </a:cubicBezTo>
                    <a:lnTo>
                      <a:pt x="0" y="73778"/>
                    </a:lnTo>
                    <a:cubicBezTo>
                      <a:pt x="0" y="33031"/>
                      <a:pt x="33031" y="0"/>
                      <a:pt x="737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85000"/>
                    </a:srgbClr>
                  </a:gs>
                  <a:gs pos="100000">
                    <a:srgbClr val="0097B2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29121" cy="14867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7439801" y="0"/>
              <a:ext cx="2105483" cy="2105483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42764" tIns="42764" rIns="42764" bIns="42764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17714195" y="506047"/>
              <a:ext cx="1530471" cy="1248151"/>
            </a:xfrm>
            <a:custGeom>
              <a:avLst/>
              <a:gdLst/>
              <a:ahLst/>
              <a:cxnLst/>
              <a:rect l="l" t="t" r="r" b="b"/>
              <a:pathLst>
                <a:path w="1530471" h="1248151">
                  <a:moveTo>
                    <a:pt x="0" y="0"/>
                  </a:moveTo>
                  <a:lnTo>
                    <a:pt x="1530471" y="0"/>
                  </a:lnTo>
                  <a:lnTo>
                    <a:pt x="1530471" y="1248151"/>
                  </a:lnTo>
                  <a:lnTo>
                    <a:pt x="0" y="124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6672817" y="2476959"/>
              <a:ext cx="3602863" cy="926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99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Програмування та розробка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6393623" y="3726808"/>
              <a:ext cx="4197839" cy="3084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  Розробник  ПЗ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Фахівець із цифрового маркетингу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Розробник смарт-пристроїв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Фахівець із кібербезпеки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Аналітик квантового машинного навчання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397051" y="2255149"/>
            <a:ext cx="15216350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професії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актуальні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сьогодні</a:t>
            </a:r>
            <a:endParaRPr kumimoji="0" lang="en-US" sz="6399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447975" y="3278515"/>
            <a:ext cx="14738258" cy="60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І ЩЕ ДЕСЯТЬ РОКІВ ПОТОМУ</a:t>
            </a:r>
          </a:p>
        </p:txBody>
      </p:sp>
      <p:grpSp>
        <p:nvGrpSpPr>
          <p:cNvPr id="50" name="Group 16">
            <a:extLst>
              <a:ext uri="{FF2B5EF4-FFF2-40B4-BE49-F238E27FC236}">
                <a16:creationId xmlns:a16="http://schemas.microsoft.com/office/drawing/2014/main" id="{3F3E93A0-152A-465F-9A68-BD629B48EFF6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28F9230F-BC6C-4DD6-98B6-2CF1D31E98C4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5D17EAF0-74A9-46CF-90AE-5F3FEA36DB0A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4C54740A-C85B-4A62-922C-E99EF484EAB1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04B1A7C1-B09A-4C28-9844-2CE0F50B67A1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7C2F292C-1ADC-40EA-98BC-54175F37C4BA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14393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59768" y="5679904"/>
            <a:ext cx="8093354" cy="1031309"/>
            <a:chOff x="0" y="0"/>
            <a:chExt cx="10791139" cy="1375079"/>
          </a:xfrm>
        </p:grpSpPr>
        <p:sp>
          <p:nvSpPr>
            <p:cNvPr id="6" name="TextBox 6"/>
            <p:cNvSpPr txBox="1"/>
            <p:nvPr/>
          </p:nvSpPr>
          <p:spPr>
            <a:xfrm>
              <a:off x="1001606" y="-57150"/>
              <a:ext cx="9789533" cy="143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2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lear Sans Bold Italics"/>
                  <a:ea typeface="+mn-ea"/>
                  <a:cs typeface="+mn-cs"/>
                </a:rPr>
                <a:t>Інженер альтернативної енергетики</a:t>
              </a:r>
            </a:p>
          </p:txBody>
        </p:sp>
        <p:sp>
          <p:nvSpPr>
            <p:cNvPr id="7" name="Freeform 7"/>
            <p:cNvSpPr/>
            <p:nvPr/>
          </p:nvSpPr>
          <p:spPr>
            <a:xfrm rot="5400000">
              <a:off x="235" y="40024"/>
              <a:ext cx="554133" cy="554604"/>
            </a:xfrm>
            <a:custGeom>
              <a:avLst/>
              <a:gdLst/>
              <a:ahLst/>
              <a:cxnLst/>
              <a:rect l="l" t="t" r="r" b="b"/>
              <a:pathLst>
                <a:path w="554133" h="554604">
                  <a:moveTo>
                    <a:pt x="0" y="0"/>
                  </a:moveTo>
                  <a:lnTo>
                    <a:pt x="554134" y="0"/>
                  </a:lnTo>
                  <a:lnTo>
                    <a:pt x="554134" y="554604"/>
                  </a:lnTo>
                  <a:lnTo>
                    <a:pt x="0" y="554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59768" y="6810377"/>
            <a:ext cx="8093354" cy="1031309"/>
            <a:chOff x="0" y="0"/>
            <a:chExt cx="10791139" cy="1375079"/>
          </a:xfrm>
        </p:grpSpPr>
        <p:sp>
          <p:nvSpPr>
            <p:cNvPr id="9" name="TextBox 9"/>
            <p:cNvSpPr txBox="1"/>
            <p:nvPr/>
          </p:nvSpPr>
          <p:spPr>
            <a:xfrm>
              <a:off x="1001606" y="-57150"/>
              <a:ext cx="9789533" cy="143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2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lear Sans Bold Italics"/>
                  <a:ea typeface="+mn-ea"/>
                  <a:cs typeface="+mn-cs"/>
                </a:rPr>
                <a:t>Проєктувальник індивідуальних систем безпеки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235" y="40024"/>
              <a:ext cx="554133" cy="554604"/>
            </a:xfrm>
            <a:custGeom>
              <a:avLst/>
              <a:gdLst/>
              <a:ahLst/>
              <a:cxnLst/>
              <a:rect l="l" t="t" r="r" b="b"/>
              <a:pathLst>
                <a:path w="554133" h="554604">
                  <a:moveTo>
                    <a:pt x="0" y="0"/>
                  </a:moveTo>
                  <a:lnTo>
                    <a:pt x="554134" y="0"/>
                  </a:lnTo>
                  <a:lnTo>
                    <a:pt x="554134" y="554604"/>
                  </a:lnTo>
                  <a:lnTo>
                    <a:pt x="0" y="554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56279" y="7940850"/>
            <a:ext cx="7894181" cy="475989"/>
            <a:chOff x="0" y="0"/>
            <a:chExt cx="10525575" cy="634652"/>
          </a:xfrm>
        </p:grpSpPr>
        <p:sp>
          <p:nvSpPr>
            <p:cNvPr id="12" name="TextBox 12"/>
            <p:cNvSpPr txBox="1"/>
            <p:nvPr/>
          </p:nvSpPr>
          <p:spPr>
            <a:xfrm>
              <a:off x="1001606" y="-57150"/>
              <a:ext cx="9523969" cy="691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2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lear Sans Bold Italics"/>
                  <a:ea typeface="+mn-ea"/>
                  <a:cs typeface="+mn-cs"/>
                </a:rPr>
                <a:t>Персональний куратор пам'яті</a:t>
              </a: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35" y="40024"/>
              <a:ext cx="554133" cy="554604"/>
            </a:xfrm>
            <a:custGeom>
              <a:avLst/>
              <a:gdLst/>
              <a:ahLst/>
              <a:cxnLst/>
              <a:rect l="l" t="t" r="r" b="b"/>
              <a:pathLst>
                <a:path w="554133" h="554604">
                  <a:moveTo>
                    <a:pt x="0" y="0"/>
                  </a:moveTo>
                  <a:lnTo>
                    <a:pt x="554134" y="0"/>
                  </a:lnTo>
                  <a:lnTo>
                    <a:pt x="554134" y="554604"/>
                  </a:lnTo>
                  <a:lnTo>
                    <a:pt x="0" y="554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8635000"/>
            <a:ext cx="8675375" cy="475989"/>
            <a:chOff x="0" y="0"/>
            <a:chExt cx="11567167" cy="634652"/>
          </a:xfrm>
        </p:grpSpPr>
        <p:sp>
          <p:nvSpPr>
            <p:cNvPr id="15" name="TextBox 15"/>
            <p:cNvSpPr txBox="1"/>
            <p:nvPr/>
          </p:nvSpPr>
          <p:spPr>
            <a:xfrm>
              <a:off x="1001606" y="-57150"/>
              <a:ext cx="10565561" cy="691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2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lear Sans Bold Italics"/>
                  <a:ea typeface="+mn-ea"/>
                  <a:cs typeface="+mn-cs"/>
                </a:rPr>
                <a:t>Персональний брендмейкер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5400000">
              <a:off x="235" y="40024"/>
              <a:ext cx="554133" cy="554604"/>
            </a:xfrm>
            <a:custGeom>
              <a:avLst/>
              <a:gdLst/>
              <a:ahLst/>
              <a:cxnLst/>
              <a:rect l="l" t="t" r="r" b="b"/>
              <a:pathLst>
                <a:path w="554133" h="554604">
                  <a:moveTo>
                    <a:pt x="0" y="0"/>
                  </a:moveTo>
                  <a:lnTo>
                    <a:pt x="554134" y="0"/>
                  </a:lnTo>
                  <a:lnTo>
                    <a:pt x="554134" y="554604"/>
                  </a:lnTo>
                  <a:lnTo>
                    <a:pt x="0" y="554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44000" y="4549430"/>
            <a:ext cx="8439885" cy="1031309"/>
            <a:chOff x="0" y="0"/>
            <a:chExt cx="11253180" cy="1375079"/>
          </a:xfrm>
        </p:grpSpPr>
        <p:sp>
          <p:nvSpPr>
            <p:cNvPr id="18" name="Freeform 18"/>
            <p:cNvSpPr/>
            <p:nvPr/>
          </p:nvSpPr>
          <p:spPr>
            <a:xfrm rot="5400000">
              <a:off x="235" y="34593"/>
              <a:ext cx="554133" cy="554604"/>
            </a:xfrm>
            <a:custGeom>
              <a:avLst/>
              <a:gdLst/>
              <a:ahLst/>
              <a:cxnLst/>
              <a:rect l="l" t="t" r="r" b="b"/>
              <a:pathLst>
                <a:path w="554133" h="554604">
                  <a:moveTo>
                    <a:pt x="0" y="0"/>
                  </a:moveTo>
                  <a:lnTo>
                    <a:pt x="554134" y="0"/>
                  </a:lnTo>
                  <a:lnTo>
                    <a:pt x="554134" y="554604"/>
                  </a:lnTo>
                  <a:lnTo>
                    <a:pt x="0" y="554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01606" y="-57150"/>
              <a:ext cx="10251574" cy="143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2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lear Sans Bold Italics"/>
                  <a:ea typeface="+mn-ea"/>
                  <a:cs typeface="+mn-cs"/>
                </a:rPr>
                <a:t>Модератор електронної соціальної платформи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1670040"/>
            <a:ext cx="3293205" cy="3400784"/>
            <a:chOff x="0" y="0"/>
            <a:chExt cx="1177400" cy="121586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77400" cy="1215863"/>
            </a:xfrm>
            <a:custGeom>
              <a:avLst/>
              <a:gdLst/>
              <a:ahLst/>
              <a:cxnLst/>
              <a:rect l="l" t="t" r="r" b="b"/>
              <a:pathLst>
                <a:path w="1177400" h="1215863">
                  <a:moveTo>
                    <a:pt x="70526" y="0"/>
                  </a:moveTo>
                  <a:lnTo>
                    <a:pt x="1106874" y="0"/>
                  </a:lnTo>
                  <a:cubicBezTo>
                    <a:pt x="1125579" y="0"/>
                    <a:pt x="1143517" y="7430"/>
                    <a:pt x="1156744" y="20657"/>
                  </a:cubicBezTo>
                  <a:cubicBezTo>
                    <a:pt x="1169970" y="33883"/>
                    <a:pt x="1177400" y="51822"/>
                    <a:pt x="1177400" y="70526"/>
                  </a:cubicBezTo>
                  <a:lnTo>
                    <a:pt x="1177400" y="1145336"/>
                  </a:lnTo>
                  <a:cubicBezTo>
                    <a:pt x="1177400" y="1184287"/>
                    <a:pt x="1145825" y="1215863"/>
                    <a:pt x="1106874" y="1215863"/>
                  </a:cubicBezTo>
                  <a:lnTo>
                    <a:pt x="70526" y="1215863"/>
                  </a:lnTo>
                  <a:cubicBezTo>
                    <a:pt x="51822" y="1215863"/>
                    <a:pt x="33883" y="1208432"/>
                    <a:pt x="20657" y="1195206"/>
                  </a:cubicBezTo>
                  <a:cubicBezTo>
                    <a:pt x="7430" y="1181980"/>
                    <a:pt x="0" y="1164041"/>
                    <a:pt x="0" y="1145336"/>
                  </a:cubicBezTo>
                  <a:lnTo>
                    <a:pt x="0" y="70526"/>
                  </a:lnTo>
                  <a:cubicBezTo>
                    <a:pt x="0" y="51822"/>
                    <a:pt x="7430" y="33883"/>
                    <a:pt x="20657" y="20657"/>
                  </a:cubicBezTo>
                  <a:cubicBezTo>
                    <a:pt x="33883" y="7430"/>
                    <a:pt x="51822" y="0"/>
                    <a:pt x="705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77400" cy="1253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046273" y="914776"/>
            <a:ext cx="1258060" cy="125806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2764" tIns="42764" rIns="42764" bIns="4276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57012" y="1670040"/>
            <a:ext cx="3293205" cy="3400784"/>
            <a:chOff x="0" y="0"/>
            <a:chExt cx="1177400" cy="121586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77400" cy="1215863"/>
            </a:xfrm>
            <a:custGeom>
              <a:avLst/>
              <a:gdLst/>
              <a:ahLst/>
              <a:cxnLst/>
              <a:rect l="l" t="t" r="r" b="b"/>
              <a:pathLst>
                <a:path w="1177400" h="1215863">
                  <a:moveTo>
                    <a:pt x="70526" y="0"/>
                  </a:moveTo>
                  <a:lnTo>
                    <a:pt x="1106874" y="0"/>
                  </a:lnTo>
                  <a:cubicBezTo>
                    <a:pt x="1125579" y="0"/>
                    <a:pt x="1143517" y="7430"/>
                    <a:pt x="1156744" y="20657"/>
                  </a:cubicBezTo>
                  <a:cubicBezTo>
                    <a:pt x="1169970" y="33883"/>
                    <a:pt x="1177400" y="51822"/>
                    <a:pt x="1177400" y="70526"/>
                  </a:cubicBezTo>
                  <a:lnTo>
                    <a:pt x="1177400" y="1145336"/>
                  </a:lnTo>
                  <a:cubicBezTo>
                    <a:pt x="1177400" y="1184287"/>
                    <a:pt x="1145825" y="1215863"/>
                    <a:pt x="1106874" y="1215863"/>
                  </a:cubicBezTo>
                  <a:lnTo>
                    <a:pt x="70526" y="1215863"/>
                  </a:lnTo>
                  <a:cubicBezTo>
                    <a:pt x="51822" y="1215863"/>
                    <a:pt x="33883" y="1208432"/>
                    <a:pt x="20657" y="1195206"/>
                  </a:cubicBezTo>
                  <a:cubicBezTo>
                    <a:pt x="7430" y="1181980"/>
                    <a:pt x="0" y="1164041"/>
                    <a:pt x="0" y="1145336"/>
                  </a:cubicBezTo>
                  <a:lnTo>
                    <a:pt x="0" y="70526"/>
                  </a:lnTo>
                  <a:cubicBezTo>
                    <a:pt x="0" y="51822"/>
                    <a:pt x="7430" y="33883"/>
                    <a:pt x="20657" y="20657"/>
                  </a:cubicBezTo>
                  <a:cubicBezTo>
                    <a:pt x="33883" y="7430"/>
                    <a:pt x="51822" y="0"/>
                    <a:pt x="705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177400" cy="1253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874584" y="914776"/>
            <a:ext cx="1258060" cy="1258060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2764" tIns="42764" rIns="42764" bIns="4276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28700" y="5898764"/>
            <a:ext cx="3293205" cy="3400784"/>
            <a:chOff x="0" y="0"/>
            <a:chExt cx="1177400" cy="121586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77400" cy="1215863"/>
            </a:xfrm>
            <a:custGeom>
              <a:avLst/>
              <a:gdLst/>
              <a:ahLst/>
              <a:cxnLst/>
              <a:rect l="l" t="t" r="r" b="b"/>
              <a:pathLst>
                <a:path w="1177400" h="1215863">
                  <a:moveTo>
                    <a:pt x="70526" y="0"/>
                  </a:moveTo>
                  <a:lnTo>
                    <a:pt x="1106874" y="0"/>
                  </a:lnTo>
                  <a:cubicBezTo>
                    <a:pt x="1125579" y="0"/>
                    <a:pt x="1143517" y="7430"/>
                    <a:pt x="1156744" y="20657"/>
                  </a:cubicBezTo>
                  <a:cubicBezTo>
                    <a:pt x="1169970" y="33883"/>
                    <a:pt x="1177400" y="51822"/>
                    <a:pt x="1177400" y="70526"/>
                  </a:cubicBezTo>
                  <a:lnTo>
                    <a:pt x="1177400" y="1145336"/>
                  </a:lnTo>
                  <a:cubicBezTo>
                    <a:pt x="1177400" y="1184287"/>
                    <a:pt x="1145825" y="1215863"/>
                    <a:pt x="1106874" y="1215863"/>
                  </a:cubicBezTo>
                  <a:lnTo>
                    <a:pt x="70526" y="1215863"/>
                  </a:lnTo>
                  <a:cubicBezTo>
                    <a:pt x="51822" y="1215863"/>
                    <a:pt x="33883" y="1208432"/>
                    <a:pt x="20657" y="1195206"/>
                  </a:cubicBezTo>
                  <a:cubicBezTo>
                    <a:pt x="7430" y="1181980"/>
                    <a:pt x="0" y="1164041"/>
                    <a:pt x="0" y="1145336"/>
                  </a:cubicBezTo>
                  <a:lnTo>
                    <a:pt x="0" y="70526"/>
                  </a:lnTo>
                  <a:cubicBezTo>
                    <a:pt x="0" y="51822"/>
                    <a:pt x="7430" y="33883"/>
                    <a:pt x="20657" y="20657"/>
                  </a:cubicBezTo>
                  <a:cubicBezTo>
                    <a:pt x="33883" y="7430"/>
                    <a:pt x="51822" y="0"/>
                    <a:pt x="705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177400" cy="1253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46273" y="5143500"/>
            <a:ext cx="1258060" cy="125806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2764" tIns="42764" rIns="42764" bIns="4276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857012" y="5930863"/>
            <a:ext cx="3293205" cy="3400784"/>
            <a:chOff x="0" y="0"/>
            <a:chExt cx="1177400" cy="121586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77400" cy="1215863"/>
            </a:xfrm>
            <a:custGeom>
              <a:avLst/>
              <a:gdLst/>
              <a:ahLst/>
              <a:cxnLst/>
              <a:rect l="l" t="t" r="r" b="b"/>
              <a:pathLst>
                <a:path w="1177400" h="1215863">
                  <a:moveTo>
                    <a:pt x="70526" y="0"/>
                  </a:moveTo>
                  <a:lnTo>
                    <a:pt x="1106874" y="0"/>
                  </a:lnTo>
                  <a:cubicBezTo>
                    <a:pt x="1125579" y="0"/>
                    <a:pt x="1143517" y="7430"/>
                    <a:pt x="1156744" y="20657"/>
                  </a:cubicBezTo>
                  <a:cubicBezTo>
                    <a:pt x="1169970" y="33883"/>
                    <a:pt x="1177400" y="51822"/>
                    <a:pt x="1177400" y="70526"/>
                  </a:cubicBezTo>
                  <a:lnTo>
                    <a:pt x="1177400" y="1145336"/>
                  </a:lnTo>
                  <a:cubicBezTo>
                    <a:pt x="1177400" y="1184287"/>
                    <a:pt x="1145825" y="1215863"/>
                    <a:pt x="1106874" y="1215863"/>
                  </a:cubicBezTo>
                  <a:lnTo>
                    <a:pt x="70526" y="1215863"/>
                  </a:lnTo>
                  <a:cubicBezTo>
                    <a:pt x="51822" y="1215863"/>
                    <a:pt x="33883" y="1208432"/>
                    <a:pt x="20657" y="1195206"/>
                  </a:cubicBezTo>
                  <a:cubicBezTo>
                    <a:pt x="7430" y="1181980"/>
                    <a:pt x="0" y="1164041"/>
                    <a:pt x="0" y="1145336"/>
                  </a:cubicBezTo>
                  <a:lnTo>
                    <a:pt x="0" y="70526"/>
                  </a:lnTo>
                  <a:cubicBezTo>
                    <a:pt x="0" y="51822"/>
                    <a:pt x="7430" y="33883"/>
                    <a:pt x="20657" y="20657"/>
                  </a:cubicBezTo>
                  <a:cubicBezTo>
                    <a:pt x="33883" y="7430"/>
                    <a:pt x="51822" y="0"/>
                    <a:pt x="705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177400" cy="1253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874584" y="5175599"/>
            <a:ext cx="1258060" cy="1258060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2764" tIns="42764" rIns="42764" bIns="4276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Freeform 47"/>
          <p:cNvSpPr/>
          <p:nvPr/>
        </p:nvSpPr>
        <p:spPr>
          <a:xfrm>
            <a:off x="1689330" y="2273454"/>
            <a:ext cx="1977047" cy="1977047"/>
          </a:xfrm>
          <a:custGeom>
            <a:avLst/>
            <a:gdLst/>
            <a:ahLst/>
            <a:cxnLst/>
            <a:rect l="l" t="t" r="r" b="b"/>
            <a:pathLst>
              <a:path w="1977047" h="1977047">
                <a:moveTo>
                  <a:pt x="0" y="0"/>
                </a:moveTo>
                <a:lnTo>
                  <a:pt x="1977047" y="0"/>
                </a:lnTo>
                <a:lnTo>
                  <a:pt x="1977047" y="1977048"/>
                </a:lnTo>
                <a:lnTo>
                  <a:pt x="0" y="1977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 48"/>
          <p:cNvSpPr/>
          <p:nvPr/>
        </p:nvSpPr>
        <p:spPr>
          <a:xfrm>
            <a:off x="1686779" y="6484818"/>
            <a:ext cx="1977047" cy="1977047"/>
          </a:xfrm>
          <a:custGeom>
            <a:avLst/>
            <a:gdLst/>
            <a:ahLst/>
            <a:cxnLst/>
            <a:rect l="l" t="t" r="r" b="b"/>
            <a:pathLst>
              <a:path w="1977047" h="1977047">
                <a:moveTo>
                  <a:pt x="0" y="0"/>
                </a:moveTo>
                <a:lnTo>
                  <a:pt x="1977047" y="0"/>
                </a:lnTo>
                <a:lnTo>
                  <a:pt x="1977047" y="1977048"/>
                </a:lnTo>
                <a:lnTo>
                  <a:pt x="0" y="19770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reeform 49"/>
          <p:cNvSpPr/>
          <p:nvPr/>
        </p:nvSpPr>
        <p:spPr>
          <a:xfrm>
            <a:off x="5515090" y="2273454"/>
            <a:ext cx="1977047" cy="1977047"/>
          </a:xfrm>
          <a:custGeom>
            <a:avLst/>
            <a:gdLst/>
            <a:ahLst/>
            <a:cxnLst/>
            <a:rect l="l" t="t" r="r" b="b"/>
            <a:pathLst>
              <a:path w="1977047" h="1977047">
                <a:moveTo>
                  <a:pt x="0" y="0"/>
                </a:moveTo>
                <a:lnTo>
                  <a:pt x="1977048" y="0"/>
                </a:lnTo>
                <a:lnTo>
                  <a:pt x="1977048" y="1977048"/>
                </a:lnTo>
                <a:lnTo>
                  <a:pt x="0" y="19770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reeform 50"/>
          <p:cNvSpPr/>
          <p:nvPr/>
        </p:nvSpPr>
        <p:spPr>
          <a:xfrm>
            <a:off x="5544999" y="6484818"/>
            <a:ext cx="1949690" cy="1977047"/>
          </a:xfrm>
          <a:custGeom>
            <a:avLst/>
            <a:gdLst/>
            <a:ahLst/>
            <a:cxnLst/>
            <a:rect l="l" t="t" r="r" b="b"/>
            <a:pathLst>
              <a:path w="1949690" h="1977047">
                <a:moveTo>
                  <a:pt x="0" y="0"/>
                </a:moveTo>
                <a:lnTo>
                  <a:pt x="1949690" y="0"/>
                </a:lnTo>
                <a:lnTo>
                  <a:pt x="1949690" y="1977048"/>
                </a:lnTo>
                <a:lnTo>
                  <a:pt x="0" y="19770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979" t="-4147" r="-39850" b="-141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9144000" y="2507579"/>
            <a:ext cx="8684291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21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п’ять</a:t>
            </a:r>
            <a:r>
              <a:rPr kumimoji="0" lang="en-US" sz="562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621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професій</a:t>
            </a:r>
            <a:r>
              <a:rPr kumimoji="0" lang="en-US" sz="562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621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майбутнього</a:t>
            </a:r>
            <a:endParaRPr kumimoji="0" lang="en-US" sz="5621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66665" y="4298393"/>
            <a:ext cx="2817274" cy="58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Перспективні професії соціальної галузі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197593" y="1032940"/>
            <a:ext cx="955419" cy="9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lear Sans Bold"/>
                <a:cs typeface="+mn-cs"/>
              </a:rPr>
              <a:t>😃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975995" y="4298393"/>
            <a:ext cx="3055239" cy="58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Професії галузі архітектури та будівництва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025905" y="1032940"/>
            <a:ext cx="955419" cy="9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lear Sans Bold"/>
                <a:cs typeface="+mn-cs"/>
              </a:rPr>
              <a:t>😄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50234" y="8525635"/>
            <a:ext cx="3055239" cy="58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Професії галузі металургії, корисні копалини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2197593" y="5261664"/>
            <a:ext cx="955419" cy="9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lear Sans Bold"/>
                <a:cs typeface="+mn-cs"/>
              </a:rPr>
              <a:t>🤗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916503" y="8525635"/>
            <a:ext cx="3174222" cy="58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На ринку праці ти маєш бути</a:t>
            </a:r>
          </a:p>
          <a:p>
            <a:pPr marL="0" marR="0" lvl="0" indent="0" algn="ctr" defTabSz="914400" rtl="0" eaLnBrk="1" fontAlgn="auto" latinLnBrk="0" hangingPunct="1">
              <a:lnSpc>
                <a:spcPts val="2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конкурентоспроможним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025905" y="5293764"/>
            <a:ext cx="955419" cy="9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lear Sans Bold"/>
                <a:cs typeface="+mn-cs"/>
              </a:rPr>
              <a:t>😊</a:t>
            </a:r>
          </a:p>
        </p:txBody>
      </p:sp>
      <p:grpSp>
        <p:nvGrpSpPr>
          <p:cNvPr id="63" name="Group 16">
            <a:extLst>
              <a:ext uri="{FF2B5EF4-FFF2-40B4-BE49-F238E27FC236}">
                <a16:creationId xmlns:a16="http://schemas.microsoft.com/office/drawing/2014/main" id="{31B8EE8D-28B6-4007-BF4F-99B5E8B08104}"/>
              </a:ext>
            </a:extLst>
          </p:cNvPr>
          <p:cNvGrpSpPr/>
          <p:nvPr/>
        </p:nvGrpSpPr>
        <p:grpSpPr>
          <a:xfrm>
            <a:off x="10347609" y="658728"/>
            <a:ext cx="6905513" cy="1762339"/>
            <a:chOff x="0" y="0"/>
            <a:chExt cx="9207351" cy="2349785"/>
          </a:xfrm>
        </p:grpSpPr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62175729-EF73-4D08-9838-594E3FF7D7F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42588"/>
              </a:stretch>
            </a:blipFill>
          </p:spPr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C19A593A-E4D7-4C8A-AAB3-9DF65ADE8961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443" b="-1443"/>
              </a:stretch>
            </a:blipFill>
          </p:spPr>
        </p:sp>
        <p:sp>
          <p:nvSpPr>
            <p:cNvPr id="66" name="Freeform 19">
              <a:extLst>
                <a:ext uri="{FF2B5EF4-FFF2-40B4-BE49-F238E27FC236}">
                  <a16:creationId xmlns:a16="http://schemas.microsoft.com/office/drawing/2014/main" id="{0CD9B0E1-E6B3-4702-B2D0-A4AA222F469F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31241"/>
              </a:stretch>
            </a:blipFill>
          </p:spPr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6AE3BE30-406B-4112-8210-E31B4D2D46AF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B7781384-F1D8-42AD-B6A2-A97BA7FB82B3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709368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8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72655" y="2770699"/>
            <a:ext cx="9816275" cy="84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4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КАР’ЄРНИЙ ПЛАН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72655" y="3969868"/>
            <a:ext cx="1313537" cy="4820698"/>
            <a:chOff x="0" y="0"/>
            <a:chExt cx="1751382" cy="6427598"/>
          </a:xfrm>
        </p:grpSpPr>
        <p:sp>
          <p:nvSpPr>
            <p:cNvPr id="10" name="Freeform 10"/>
            <p:cNvSpPr/>
            <p:nvPr/>
          </p:nvSpPr>
          <p:spPr>
            <a:xfrm>
              <a:off x="0" y="2345806"/>
              <a:ext cx="1733509" cy="1733509"/>
            </a:xfrm>
            <a:custGeom>
              <a:avLst/>
              <a:gdLst/>
              <a:ahLst/>
              <a:cxnLst/>
              <a:rect l="l" t="t" r="r" b="b"/>
              <a:pathLst>
                <a:path w="1733509" h="1733509">
                  <a:moveTo>
                    <a:pt x="0" y="0"/>
                  </a:moveTo>
                  <a:lnTo>
                    <a:pt x="1733509" y="0"/>
                  </a:lnTo>
                  <a:lnTo>
                    <a:pt x="1733509" y="1733509"/>
                  </a:lnTo>
                  <a:lnTo>
                    <a:pt x="0" y="1733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4676215"/>
              <a:ext cx="1751382" cy="1751382"/>
            </a:xfrm>
            <a:custGeom>
              <a:avLst/>
              <a:gdLst/>
              <a:ahLst/>
              <a:cxnLst/>
              <a:rect l="l" t="t" r="r" b="b"/>
              <a:pathLst>
                <a:path w="1751382" h="1751382">
                  <a:moveTo>
                    <a:pt x="0" y="0"/>
                  </a:moveTo>
                  <a:lnTo>
                    <a:pt x="1751382" y="0"/>
                  </a:lnTo>
                  <a:lnTo>
                    <a:pt x="1751382" y="1751383"/>
                  </a:lnTo>
                  <a:lnTo>
                    <a:pt x="0" y="1751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751382" cy="1751382"/>
            </a:xfrm>
            <a:custGeom>
              <a:avLst/>
              <a:gdLst/>
              <a:ahLst/>
              <a:cxnLst/>
              <a:rect l="l" t="t" r="r" b="b"/>
              <a:pathLst>
                <a:path w="1751382" h="1751382">
                  <a:moveTo>
                    <a:pt x="0" y="0"/>
                  </a:moveTo>
                  <a:lnTo>
                    <a:pt x="1751382" y="0"/>
                  </a:lnTo>
                  <a:lnTo>
                    <a:pt x="1751382" y="1751382"/>
                  </a:lnTo>
                  <a:lnTo>
                    <a:pt x="0" y="1751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03644" y="2723841"/>
            <a:ext cx="7205956" cy="6534459"/>
          </a:xfrm>
          <a:custGeom>
            <a:avLst/>
            <a:gdLst/>
            <a:ahLst/>
            <a:cxnLst/>
            <a:rect l="l" t="t" r="r" b="b"/>
            <a:pathLst>
              <a:path w="7205956" h="6534459">
                <a:moveTo>
                  <a:pt x="0" y="0"/>
                </a:moveTo>
                <a:lnTo>
                  <a:pt x="7205957" y="0"/>
                </a:lnTo>
                <a:lnTo>
                  <a:pt x="7205957" y="6534459"/>
                </a:lnTo>
                <a:lnTo>
                  <a:pt x="0" y="65344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652356" y="5461481"/>
            <a:ext cx="832356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SWOT-АНАЛІЗ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65366" y="5998497"/>
            <a:ext cx="7837258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Визначення своїх сильних та слабких сторін, своєї унікальності. Вільний стілець завжди знайдеться для унікального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65366" y="7587288"/>
            <a:ext cx="8020286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 Bold"/>
                <a:ea typeface="+mn-ea"/>
                <a:cs typeface="+mn-cs"/>
              </a:rPr>
              <a:t>ПОСТАНОВКА ФІНАНСОВИХ І КРА’ЄРНИХ ЦІЛЕЙ ПО «SMART»-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 Bold"/>
                <a:ea typeface="+mn-ea"/>
                <a:cs typeface="+mn-cs"/>
              </a:rPr>
              <a:t>ТЕХНОЛОГІї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M Sans Bold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696616" y="3893668"/>
            <a:ext cx="9365920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ВИЗНАЧЕННЯ ВЛАСНОЇ ПРОФЕСІЙНОЇ МЕТИ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96616" y="4375633"/>
            <a:ext cx="652383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Стати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директором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компанії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/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Увійти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до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рейтингу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найкращих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вчителів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України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 Bold Italics"/>
              <a:ea typeface="+mn-ea"/>
              <a:cs typeface="+mn-cs"/>
            </a:endParaRPr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E22849B6-AF29-4C48-B986-303C3F5BAB3C}"/>
              </a:ext>
            </a:extLst>
          </p:cNvPr>
          <p:cNvGrpSpPr/>
          <p:nvPr/>
        </p:nvGrpSpPr>
        <p:grpSpPr>
          <a:xfrm>
            <a:off x="10363200" y="629355"/>
            <a:ext cx="6905513" cy="1762339"/>
            <a:chOff x="0" y="0"/>
            <a:chExt cx="9207351" cy="2349785"/>
          </a:xfrm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6B86A15-9CC7-4CD7-B248-107FA674A567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142588"/>
              </a:stretch>
            </a:blipFill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FA86E8A4-E8B4-45FE-823D-B26267BE4A7A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443" b="-1443"/>
              </a:stretch>
            </a:blipFill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F1E9DECC-9C71-4568-BB16-6B79857E8DD0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31241"/>
              </a:stretch>
            </a:blipFill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E85327E-C2D4-4053-843E-723CC84DB0A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52959199-6341-41DD-9B9C-044000095E01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3521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496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011975" y="663747"/>
            <a:ext cx="9269229" cy="8961066"/>
          </a:xfrm>
          <a:custGeom>
            <a:avLst/>
            <a:gdLst/>
            <a:ahLst/>
            <a:cxnLst/>
            <a:rect l="l" t="t" r="r" b="b"/>
            <a:pathLst>
              <a:path w="9269229" h="8961066">
                <a:moveTo>
                  <a:pt x="0" y="0"/>
                </a:moveTo>
                <a:lnTo>
                  <a:pt x="9269229" y="0"/>
                </a:lnTo>
                <a:lnTo>
                  <a:pt x="9269229" y="8961066"/>
                </a:lnTo>
                <a:lnTo>
                  <a:pt x="0" y="8961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31" t="-8355" b="-15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99510" y="2475672"/>
            <a:ext cx="781758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ПРИЙНЯТТЯ РІШЕНЬ: </a:t>
            </a:r>
          </a:p>
          <a:p>
            <a:pPr marL="0" marR="0" lvl="0" indent="0" algn="l" defTabSz="914400" rtl="0" eaLnBrk="1" fontAlgn="auto" latinLnBrk="0" hangingPunct="1">
              <a:lnSpc>
                <a:spcPts val="45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ДЕРЕВО ЦІЛЕЙ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317422" y="2392139"/>
            <a:ext cx="4621576" cy="830608"/>
            <a:chOff x="0" y="0"/>
            <a:chExt cx="6162101" cy="110747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6162101" cy="1107478"/>
              <a:chOff x="0" y="0"/>
              <a:chExt cx="1408668" cy="25317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08668" cy="253172"/>
              </a:xfrm>
              <a:custGeom>
                <a:avLst/>
                <a:gdLst/>
                <a:ahLst/>
                <a:cxnLst/>
                <a:rect l="l" t="t" r="r" b="b"/>
                <a:pathLst>
                  <a:path w="1408668" h="253172">
                    <a:moveTo>
                      <a:pt x="50255" y="0"/>
                    </a:moveTo>
                    <a:lnTo>
                      <a:pt x="1358413" y="0"/>
                    </a:lnTo>
                    <a:cubicBezTo>
                      <a:pt x="1386168" y="0"/>
                      <a:pt x="1408668" y="22500"/>
                      <a:pt x="1408668" y="50255"/>
                    </a:cubicBezTo>
                    <a:lnTo>
                      <a:pt x="1408668" y="202916"/>
                    </a:lnTo>
                    <a:cubicBezTo>
                      <a:pt x="1408668" y="230672"/>
                      <a:pt x="1386168" y="253172"/>
                      <a:pt x="1358413" y="253172"/>
                    </a:cubicBezTo>
                    <a:lnTo>
                      <a:pt x="50255" y="253172"/>
                    </a:lnTo>
                    <a:cubicBezTo>
                      <a:pt x="22500" y="253172"/>
                      <a:pt x="0" y="230672"/>
                      <a:pt x="0" y="202916"/>
                    </a:cubicBezTo>
                    <a:lnTo>
                      <a:pt x="0" y="50255"/>
                    </a:lnTo>
                    <a:cubicBezTo>
                      <a:pt x="0" y="22500"/>
                      <a:pt x="22500" y="0"/>
                      <a:pt x="5025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D1C24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408668" cy="291272"/>
              </a:xfrm>
              <a:prstGeom prst="rect">
                <a:avLst/>
              </a:prstGeom>
            </p:spPr>
            <p:txBody>
              <a:bodyPr lIns="43895" tIns="43895" rIns="43895" bIns="4389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44604" y="88685"/>
              <a:ext cx="5672892" cy="928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Наша професійна мрія: стати тестувальницею в ІТ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902734" y="3595452"/>
            <a:ext cx="4621576" cy="830608"/>
            <a:chOff x="0" y="0"/>
            <a:chExt cx="1408668" cy="2531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08668" cy="253172"/>
            </a:xfrm>
            <a:custGeom>
              <a:avLst/>
              <a:gdLst/>
              <a:ahLst/>
              <a:cxnLst/>
              <a:rect l="l" t="t" r="r" b="b"/>
              <a:pathLst>
                <a:path w="1408668" h="253172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202916"/>
                  </a:lnTo>
                  <a:cubicBezTo>
                    <a:pt x="1408668" y="230672"/>
                    <a:pt x="1386168" y="253172"/>
                    <a:pt x="1358413" y="253172"/>
                  </a:cubicBezTo>
                  <a:lnTo>
                    <a:pt x="50255" y="253172"/>
                  </a:lnTo>
                  <a:cubicBezTo>
                    <a:pt x="22500" y="253172"/>
                    <a:pt x="0" y="230672"/>
                    <a:pt x="0" y="202916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408668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086187" y="3652441"/>
            <a:ext cx="4254669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Закінчити курси </a:t>
            </a:r>
          </a:p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 тестування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509385" y="7791190"/>
            <a:ext cx="7432226" cy="830608"/>
            <a:chOff x="0" y="0"/>
            <a:chExt cx="2265361" cy="2531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65361" cy="253172"/>
            </a:xfrm>
            <a:custGeom>
              <a:avLst/>
              <a:gdLst/>
              <a:ahLst/>
              <a:cxnLst/>
              <a:rect l="l" t="t" r="r" b="b"/>
              <a:pathLst>
                <a:path w="2265361" h="253172">
                  <a:moveTo>
                    <a:pt x="31250" y="0"/>
                  </a:moveTo>
                  <a:lnTo>
                    <a:pt x="2234111" y="0"/>
                  </a:lnTo>
                  <a:cubicBezTo>
                    <a:pt x="2242399" y="0"/>
                    <a:pt x="2250348" y="3292"/>
                    <a:pt x="2256208" y="9153"/>
                  </a:cubicBezTo>
                  <a:cubicBezTo>
                    <a:pt x="2262069" y="15013"/>
                    <a:pt x="2265361" y="22962"/>
                    <a:pt x="2265361" y="31250"/>
                  </a:cubicBezTo>
                  <a:lnTo>
                    <a:pt x="2265361" y="221921"/>
                  </a:lnTo>
                  <a:cubicBezTo>
                    <a:pt x="2265361" y="239180"/>
                    <a:pt x="2251370" y="253172"/>
                    <a:pt x="2234111" y="253172"/>
                  </a:cubicBezTo>
                  <a:lnTo>
                    <a:pt x="31250" y="253172"/>
                  </a:lnTo>
                  <a:cubicBezTo>
                    <a:pt x="22962" y="253172"/>
                    <a:pt x="15013" y="249879"/>
                    <a:pt x="9153" y="244019"/>
                  </a:cubicBezTo>
                  <a:cubicBezTo>
                    <a:pt x="3292" y="238158"/>
                    <a:pt x="0" y="230209"/>
                    <a:pt x="0" y="221921"/>
                  </a:cubicBezTo>
                  <a:lnTo>
                    <a:pt x="0" y="31250"/>
                  </a:lnTo>
                  <a:cubicBezTo>
                    <a:pt x="0" y="22962"/>
                    <a:pt x="3292" y="15013"/>
                    <a:pt x="9153" y="9153"/>
                  </a:cubicBezTo>
                  <a:cubicBezTo>
                    <a:pt x="15013" y="3292"/>
                    <a:pt x="22962" y="0"/>
                    <a:pt x="3125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D8E96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265361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804407" y="7848180"/>
            <a:ext cx="6842183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Брати участь у заходах, що підсилюють експертизу: конференції, воркщопи, тощо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795344" y="4758373"/>
            <a:ext cx="2130409" cy="1535458"/>
            <a:chOff x="0" y="0"/>
            <a:chExt cx="649354" cy="4680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49354" cy="468012"/>
            </a:xfrm>
            <a:custGeom>
              <a:avLst/>
              <a:gdLst/>
              <a:ahLst/>
              <a:cxnLst/>
              <a:rect l="l" t="t" r="r" b="b"/>
              <a:pathLst>
                <a:path w="649354" h="468012">
                  <a:moveTo>
                    <a:pt x="109020" y="0"/>
                  </a:moveTo>
                  <a:lnTo>
                    <a:pt x="540334" y="0"/>
                  </a:lnTo>
                  <a:cubicBezTo>
                    <a:pt x="600544" y="0"/>
                    <a:pt x="649354" y="48810"/>
                    <a:pt x="649354" y="109020"/>
                  </a:cubicBezTo>
                  <a:lnTo>
                    <a:pt x="649354" y="358991"/>
                  </a:lnTo>
                  <a:cubicBezTo>
                    <a:pt x="649354" y="419202"/>
                    <a:pt x="600544" y="468012"/>
                    <a:pt x="540334" y="468012"/>
                  </a:cubicBezTo>
                  <a:lnTo>
                    <a:pt x="109020" y="468012"/>
                  </a:lnTo>
                  <a:cubicBezTo>
                    <a:pt x="48810" y="468012"/>
                    <a:pt x="0" y="419202"/>
                    <a:pt x="0" y="358991"/>
                  </a:cubicBezTo>
                  <a:lnTo>
                    <a:pt x="0" y="109020"/>
                  </a:lnTo>
                  <a:cubicBezTo>
                    <a:pt x="0" y="48810"/>
                    <a:pt x="48810" y="0"/>
                    <a:pt x="10902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649354" cy="50611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879911" y="4815363"/>
            <a:ext cx="1961276" cy="1414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Потрапити на програму стажування від ІТ компанії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7148317" y="4758373"/>
            <a:ext cx="2130409" cy="1535458"/>
            <a:chOff x="0" y="0"/>
            <a:chExt cx="649354" cy="46801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49354" cy="468012"/>
            </a:xfrm>
            <a:custGeom>
              <a:avLst/>
              <a:gdLst/>
              <a:ahLst/>
              <a:cxnLst/>
              <a:rect l="l" t="t" r="r" b="b"/>
              <a:pathLst>
                <a:path w="649354" h="468012">
                  <a:moveTo>
                    <a:pt x="109020" y="0"/>
                  </a:moveTo>
                  <a:lnTo>
                    <a:pt x="540334" y="0"/>
                  </a:lnTo>
                  <a:cubicBezTo>
                    <a:pt x="600544" y="0"/>
                    <a:pt x="649354" y="48810"/>
                    <a:pt x="649354" y="109020"/>
                  </a:cubicBezTo>
                  <a:lnTo>
                    <a:pt x="649354" y="358991"/>
                  </a:lnTo>
                  <a:cubicBezTo>
                    <a:pt x="649354" y="419202"/>
                    <a:pt x="600544" y="468012"/>
                    <a:pt x="540334" y="468012"/>
                  </a:cubicBezTo>
                  <a:lnTo>
                    <a:pt x="109020" y="468012"/>
                  </a:lnTo>
                  <a:cubicBezTo>
                    <a:pt x="48810" y="468012"/>
                    <a:pt x="0" y="419202"/>
                    <a:pt x="0" y="358991"/>
                  </a:cubicBezTo>
                  <a:lnTo>
                    <a:pt x="0" y="109020"/>
                  </a:lnTo>
                  <a:cubicBezTo>
                    <a:pt x="0" y="48810"/>
                    <a:pt x="48810" y="0"/>
                    <a:pt x="10902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649354" cy="50611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7232884" y="4815363"/>
            <a:ext cx="1961276" cy="105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Скласти резюме та супровідний лист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9497801" y="4758373"/>
            <a:ext cx="2130409" cy="1535458"/>
            <a:chOff x="0" y="0"/>
            <a:chExt cx="649354" cy="46801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49354" cy="468012"/>
            </a:xfrm>
            <a:custGeom>
              <a:avLst/>
              <a:gdLst/>
              <a:ahLst/>
              <a:cxnLst/>
              <a:rect l="l" t="t" r="r" b="b"/>
              <a:pathLst>
                <a:path w="649354" h="468012">
                  <a:moveTo>
                    <a:pt x="109020" y="0"/>
                  </a:moveTo>
                  <a:lnTo>
                    <a:pt x="540334" y="0"/>
                  </a:lnTo>
                  <a:cubicBezTo>
                    <a:pt x="600544" y="0"/>
                    <a:pt x="649354" y="48810"/>
                    <a:pt x="649354" y="109020"/>
                  </a:cubicBezTo>
                  <a:lnTo>
                    <a:pt x="649354" y="358991"/>
                  </a:lnTo>
                  <a:cubicBezTo>
                    <a:pt x="649354" y="419202"/>
                    <a:pt x="600544" y="468012"/>
                    <a:pt x="540334" y="468012"/>
                  </a:cubicBezTo>
                  <a:lnTo>
                    <a:pt x="109020" y="468012"/>
                  </a:lnTo>
                  <a:cubicBezTo>
                    <a:pt x="48810" y="468012"/>
                    <a:pt x="0" y="419202"/>
                    <a:pt x="0" y="358991"/>
                  </a:cubicBezTo>
                  <a:lnTo>
                    <a:pt x="0" y="109020"/>
                  </a:lnTo>
                  <a:cubicBezTo>
                    <a:pt x="0" y="48810"/>
                    <a:pt x="48810" y="0"/>
                    <a:pt x="10902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649354" cy="50611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582368" y="4815363"/>
            <a:ext cx="1961276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Знайти вакансії </a:t>
            </a:r>
          </a:p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для початківців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8386203" y="6627207"/>
            <a:ext cx="3555409" cy="830608"/>
            <a:chOff x="0" y="0"/>
            <a:chExt cx="1083697" cy="25317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83698" cy="253172"/>
            </a:xfrm>
            <a:custGeom>
              <a:avLst/>
              <a:gdLst/>
              <a:ahLst/>
              <a:cxnLst/>
              <a:rect l="l" t="t" r="r" b="b"/>
              <a:pathLst>
                <a:path w="1083698" h="253172">
                  <a:moveTo>
                    <a:pt x="65325" y="0"/>
                  </a:moveTo>
                  <a:lnTo>
                    <a:pt x="1018372" y="0"/>
                  </a:lnTo>
                  <a:cubicBezTo>
                    <a:pt x="1054450" y="0"/>
                    <a:pt x="1083698" y="29247"/>
                    <a:pt x="1083698" y="65325"/>
                  </a:cubicBezTo>
                  <a:lnTo>
                    <a:pt x="1083698" y="187846"/>
                  </a:lnTo>
                  <a:cubicBezTo>
                    <a:pt x="1083698" y="223924"/>
                    <a:pt x="1054450" y="253172"/>
                    <a:pt x="1018372" y="253172"/>
                  </a:cubicBezTo>
                  <a:lnTo>
                    <a:pt x="65325" y="253172"/>
                  </a:lnTo>
                  <a:cubicBezTo>
                    <a:pt x="29247" y="253172"/>
                    <a:pt x="0" y="223924"/>
                    <a:pt x="0" y="187846"/>
                  </a:cubicBezTo>
                  <a:lnTo>
                    <a:pt x="0" y="65325"/>
                  </a:lnTo>
                  <a:cubicBezTo>
                    <a:pt x="0" y="29247"/>
                    <a:pt x="29247" y="0"/>
                    <a:pt x="653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083697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8527334" y="6684196"/>
            <a:ext cx="3273145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Пройти випробувальний термін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4509385" y="6627207"/>
            <a:ext cx="3555409" cy="830608"/>
            <a:chOff x="0" y="0"/>
            <a:chExt cx="1083697" cy="25317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83698" cy="253172"/>
            </a:xfrm>
            <a:custGeom>
              <a:avLst/>
              <a:gdLst/>
              <a:ahLst/>
              <a:cxnLst/>
              <a:rect l="l" t="t" r="r" b="b"/>
              <a:pathLst>
                <a:path w="1083698" h="253172">
                  <a:moveTo>
                    <a:pt x="65325" y="0"/>
                  </a:moveTo>
                  <a:lnTo>
                    <a:pt x="1018372" y="0"/>
                  </a:lnTo>
                  <a:cubicBezTo>
                    <a:pt x="1054450" y="0"/>
                    <a:pt x="1083698" y="29247"/>
                    <a:pt x="1083698" y="65325"/>
                  </a:cubicBezTo>
                  <a:lnTo>
                    <a:pt x="1083698" y="187846"/>
                  </a:lnTo>
                  <a:cubicBezTo>
                    <a:pt x="1083698" y="223924"/>
                    <a:pt x="1054450" y="253172"/>
                    <a:pt x="1018372" y="253172"/>
                  </a:cubicBezTo>
                  <a:lnTo>
                    <a:pt x="65325" y="253172"/>
                  </a:lnTo>
                  <a:cubicBezTo>
                    <a:pt x="29247" y="253172"/>
                    <a:pt x="0" y="223924"/>
                    <a:pt x="0" y="187846"/>
                  </a:cubicBezTo>
                  <a:lnTo>
                    <a:pt x="0" y="65325"/>
                  </a:lnTo>
                  <a:cubicBezTo>
                    <a:pt x="0" y="29247"/>
                    <a:pt x="29247" y="0"/>
                    <a:pt x="653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083697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4650517" y="6684196"/>
            <a:ext cx="3273145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Пройти</a:t>
            </a:r>
          </a:p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співбесіду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2316612" y="3595452"/>
            <a:ext cx="4621576" cy="830608"/>
            <a:chOff x="0" y="0"/>
            <a:chExt cx="1408668" cy="25317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408668" cy="253172"/>
            </a:xfrm>
            <a:custGeom>
              <a:avLst/>
              <a:gdLst/>
              <a:ahLst/>
              <a:cxnLst/>
              <a:rect l="l" t="t" r="r" b="b"/>
              <a:pathLst>
                <a:path w="1408668" h="253172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202916"/>
                  </a:lnTo>
                  <a:cubicBezTo>
                    <a:pt x="1408668" y="230672"/>
                    <a:pt x="1386168" y="253172"/>
                    <a:pt x="1358413" y="253172"/>
                  </a:cubicBezTo>
                  <a:lnTo>
                    <a:pt x="50255" y="253172"/>
                  </a:lnTo>
                  <a:cubicBezTo>
                    <a:pt x="22500" y="253172"/>
                    <a:pt x="0" y="230672"/>
                    <a:pt x="0" y="202916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1408668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2500066" y="3652441"/>
            <a:ext cx="4254669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Вчити англійську до </a:t>
            </a:r>
          </a:p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середнього рівня А2, В1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2316612" y="7791190"/>
            <a:ext cx="4621576" cy="830608"/>
            <a:chOff x="0" y="0"/>
            <a:chExt cx="1408668" cy="25317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408668" cy="253172"/>
            </a:xfrm>
            <a:custGeom>
              <a:avLst/>
              <a:gdLst/>
              <a:ahLst/>
              <a:cxnLst/>
              <a:rect l="l" t="t" r="r" b="b"/>
              <a:pathLst>
                <a:path w="1408668" h="253172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202916"/>
                  </a:lnTo>
                  <a:cubicBezTo>
                    <a:pt x="1408668" y="230672"/>
                    <a:pt x="1386168" y="253172"/>
                    <a:pt x="1358413" y="253172"/>
                  </a:cubicBezTo>
                  <a:lnTo>
                    <a:pt x="50255" y="253172"/>
                  </a:lnTo>
                  <a:cubicBezTo>
                    <a:pt x="22500" y="253172"/>
                    <a:pt x="0" y="230672"/>
                    <a:pt x="0" y="202916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D8E96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1408668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2500066" y="7848180"/>
            <a:ext cx="4254669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Спілкуватися з носіями мови, дивитися відео, читати книги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2316612" y="5110798"/>
            <a:ext cx="4621576" cy="830608"/>
            <a:chOff x="0" y="0"/>
            <a:chExt cx="1408668" cy="25317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408668" cy="253172"/>
            </a:xfrm>
            <a:custGeom>
              <a:avLst/>
              <a:gdLst/>
              <a:ahLst/>
              <a:cxnLst/>
              <a:rect l="l" t="t" r="r" b="b"/>
              <a:pathLst>
                <a:path w="1408668" h="253172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202916"/>
                  </a:lnTo>
                  <a:cubicBezTo>
                    <a:pt x="1408668" y="230672"/>
                    <a:pt x="1386168" y="253172"/>
                    <a:pt x="1358413" y="253172"/>
                  </a:cubicBezTo>
                  <a:lnTo>
                    <a:pt x="50255" y="253172"/>
                  </a:lnTo>
                  <a:cubicBezTo>
                    <a:pt x="22500" y="253172"/>
                    <a:pt x="0" y="230672"/>
                    <a:pt x="0" y="202916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1408668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2500066" y="5167788"/>
            <a:ext cx="4254669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Записатися на курс відповіднього рівня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12316612" y="6627207"/>
            <a:ext cx="4621576" cy="830608"/>
            <a:chOff x="0" y="0"/>
            <a:chExt cx="1408668" cy="253172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408668" cy="253172"/>
            </a:xfrm>
            <a:custGeom>
              <a:avLst/>
              <a:gdLst/>
              <a:ahLst/>
              <a:cxnLst/>
              <a:rect l="l" t="t" r="r" b="b"/>
              <a:pathLst>
                <a:path w="1408668" h="253172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202916"/>
                  </a:lnTo>
                  <a:cubicBezTo>
                    <a:pt x="1408668" y="230672"/>
                    <a:pt x="1386168" y="253172"/>
                    <a:pt x="1358413" y="253172"/>
                  </a:cubicBezTo>
                  <a:lnTo>
                    <a:pt x="50255" y="253172"/>
                  </a:lnTo>
                  <a:cubicBezTo>
                    <a:pt x="22500" y="253172"/>
                    <a:pt x="0" y="230672"/>
                    <a:pt x="0" y="202916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1408668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12500066" y="6684196"/>
            <a:ext cx="4254669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Скласти тестування на знання певного рівня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299510" y="4354878"/>
            <a:ext cx="2804812" cy="33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Кінцевий результат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299510" y="5319615"/>
            <a:ext cx="2804812" cy="1414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Другорядні цілі, без яких досягнення головної цілі неможливо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299510" y="7346438"/>
            <a:ext cx="2804812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Додаткові цілі, які бажано досягти</a:t>
            </a:r>
          </a:p>
        </p:txBody>
      </p:sp>
      <p:grpSp>
        <p:nvGrpSpPr>
          <p:cNvPr id="62" name="Group 62"/>
          <p:cNvGrpSpPr/>
          <p:nvPr/>
        </p:nvGrpSpPr>
        <p:grpSpPr>
          <a:xfrm>
            <a:off x="1299510" y="3946379"/>
            <a:ext cx="2804812" cy="313250"/>
            <a:chOff x="0" y="0"/>
            <a:chExt cx="493284" cy="55091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493284" cy="55091"/>
            </a:xfrm>
            <a:custGeom>
              <a:avLst/>
              <a:gdLst/>
              <a:ahLst/>
              <a:cxnLst/>
              <a:rect l="l" t="t" r="r" b="b"/>
              <a:pathLst>
                <a:path w="493284" h="55091">
                  <a:moveTo>
                    <a:pt x="0" y="0"/>
                  </a:moveTo>
                  <a:lnTo>
                    <a:pt x="493284" y="0"/>
                  </a:lnTo>
                  <a:lnTo>
                    <a:pt x="493284" y="55091"/>
                  </a:lnTo>
                  <a:lnTo>
                    <a:pt x="0" y="55091"/>
                  </a:ln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493284" cy="93191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99510" y="4911115"/>
            <a:ext cx="2804812" cy="313250"/>
            <a:chOff x="0" y="0"/>
            <a:chExt cx="493284" cy="55091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493284" cy="55091"/>
            </a:xfrm>
            <a:custGeom>
              <a:avLst/>
              <a:gdLst/>
              <a:ahLst/>
              <a:cxnLst/>
              <a:rect l="l" t="t" r="r" b="b"/>
              <a:pathLst>
                <a:path w="493284" h="55091">
                  <a:moveTo>
                    <a:pt x="0" y="0"/>
                  </a:moveTo>
                  <a:lnTo>
                    <a:pt x="493284" y="0"/>
                  </a:lnTo>
                  <a:lnTo>
                    <a:pt x="493284" y="55091"/>
                  </a:lnTo>
                  <a:lnTo>
                    <a:pt x="0" y="55091"/>
                  </a:ln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493284" cy="93191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299510" y="6937939"/>
            <a:ext cx="2804812" cy="313250"/>
            <a:chOff x="0" y="0"/>
            <a:chExt cx="493284" cy="5509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493284" cy="55091"/>
            </a:xfrm>
            <a:custGeom>
              <a:avLst/>
              <a:gdLst/>
              <a:ahLst/>
              <a:cxnLst/>
              <a:rect l="l" t="t" r="r" b="b"/>
              <a:pathLst>
                <a:path w="493284" h="55091">
                  <a:moveTo>
                    <a:pt x="0" y="0"/>
                  </a:moveTo>
                  <a:lnTo>
                    <a:pt x="493284" y="0"/>
                  </a:lnTo>
                  <a:lnTo>
                    <a:pt x="493284" y="55091"/>
                  </a:lnTo>
                  <a:lnTo>
                    <a:pt x="0" y="55091"/>
                  </a:lnTo>
                  <a:close/>
                </a:path>
              </a:pathLst>
            </a:custGeom>
            <a:gradFill rotWithShape="1">
              <a:gsLst>
                <a:gs pos="0">
                  <a:srgbClr val="8D8E96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493284" cy="93191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1" name="AutoShape 71"/>
          <p:cNvSpPr/>
          <p:nvPr/>
        </p:nvSpPr>
        <p:spPr>
          <a:xfrm flipH="1">
            <a:off x="8064794" y="7042511"/>
            <a:ext cx="321408" cy="52052"/>
          </a:xfrm>
          <a:prstGeom prst="line">
            <a:avLst/>
          </a:prstGeom>
          <a:ln w="38100" cap="flat">
            <a:gradFill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10144857" y="7457815"/>
            <a:ext cx="0" cy="338969"/>
          </a:xfrm>
          <a:prstGeom prst="line">
            <a:avLst/>
          </a:prstGeom>
          <a:ln w="38100" cap="flat">
            <a:gradFill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>
            <a:off x="14627400" y="7452221"/>
            <a:ext cx="0" cy="338969"/>
          </a:xfrm>
          <a:prstGeom prst="line">
            <a:avLst/>
          </a:prstGeom>
          <a:ln w="38100" cap="flat">
            <a:gradFill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>
            <a:off x="14627400" y="5941407"/>
            <a:ext cx="0" cy="685800"/>
          </a:xfrm>
          <a:prstGeom prst="line">
            <a:avLst/>
          </a:prstGeom>
          <a:ln w="38100" cap="flat">
            <a:gradFill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14627400" y="4419405"/>
            <a:ext cx="0" cy="571664"/>
          </a:xfrm>
          <a:prstGeom prst="line">
            <a:avLst/>
          </a:prstGeom>
          <a:ln w="38100" cap="flat">
            <a:gradFill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" name="Group 76"/>
          <p:cNvGrpSpPr/>
          <p:nvPr/>
        </p:nvGrpSpPr>
        <p:grpSpPr>
          <a:xfrm>
            <a:off x="6263277" y="6293832"/>
            <a:ext cx="1977464" cy="333375"/>
            <a:chOff x="0" y="0"/>
            <a:chExt cx="2636618" cy="444500"/>
          </a:xfrm>
        </p:grpSpPr>
        <p:sp>
          <p:nvSpPr>
            <p:cNvPr id="77" name="AutoShape 77"/>
            <p:cNvSpPr/>
            <p:nvPr/>
          </p:nvSpPr>
          <p:spPr>
            <a:xfrm>
              <a:off x="31750" y="273033"/>
              <a:ext cx="2604868" cy="0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AutoShape 78"/>
            <p:cNvSpPr/>
            <p:nvPr/>
          </p:nvSpPr>
          <p:spPr>
            <a:xfrm flipH="1">
              <a:off x="31750" y="240152"/>
              <a:ext cx="0" cy="204348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AutoShape 79"/>
            <p:cNvSpPr/>
            <p:nvPr/>
          </p:nvSpPr>
          <p:spPr>
            <a:xfrm>
              <a:off x="2600326" y="0"/>
              <a:ext cx="0" cy="304783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5836736" y="4419405"/>
            <a:ext cx="1544422" cy="339741"/>
            <a:chOff x="0" y="0"/>
            <a:chExt cx="2059229" cy="452988"/>
          </a:xfrm>
        </p:grpSpPr>
        <p:sp>
          <p:nvSpPr>
            <p:cNvPr id="81" name="AutoShape 81"/>
            <p:cNvSpPr/>
            <p:nvPr/>
          </p:nvSpPr>
          <p:spPr>
            <a:xfrm>
              <a:off x="0" y="273033"/>
              <a:ext cx="2027479" cy="0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AutoShape 82"/>
            <p:cNvSpPr/>
            <p:nvPr/>
          </p:nvSpPr>
          <p:spPr>
            <a:xfrm flipH="1">
              <a:off x="31750" y="248640"/>
              <a:ext cx="0" cy="204348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AutoShape 83"/>
            <p:cNvSpPr/>
            <p:nvPr/>
          </p:nvSpPr>
          <p:spPr>
            <a:xfrm>
              <a:off x="2027479" y="0"/>
              <a:ext cx="0" cy="304783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4" name="AutoShape 84"/>
          <p:cNvSpPr/>
          <p:nvPr/>
        </p:nvSpPr>
        <p:spPr>
          <a:xfrm flipH="1">
            <a:off x="8213522" y="4426060"/>
            <a:ext cx="0" cy="332313"/>
          </a:xfrm>
          <a:prstGeom prst="line">
            <a:avLst/>
          </a:prstGeom>
          <a:ln w="38100" cap="flat">
            <a:gradFill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roup 85"/>
          <p:cNvGrpSpPr/>
          <p:nvPr/>
        </p:nvGrpSpPr>
        <p:grpSpPr>
          <a:xfrm>
            <a:off x="9042396" y="4419405"/>
            <a:ext cx="1544422" cy="338969"/>
            <a:chOff x="0" y="0"/>
            <a:chExt cx="2059229" cy="451959"/>
          </a:xfrm>
        </p:grpSpPr>
        <p:sp>
          <p:nvSpPr>
            <p:cNvPr id="86" name="AutoShape 86"/>
            <p:cNvSpPr/>
            <p:nvPr/>
          </p:nvSpPr>
          <p:spPr>
            <a:xfrm flipV="1">
              <a:off x="2027479" y="273033"/>
              <a:ext cx="0" cy="178926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AutoShape 87"/>
            <p:cNvSpPr/>
            <p:nvPr/>
          </p:nvSpPr>
          <p:spPr>
            <a:xfrm>
              <a:off x="31750" y="273033"/>
              <a:ext cx="2027479" cy="0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AutoShape 88"/>
            <p:cNvSpPr/>
            <p:nvPr/>
          </p:nvSpPr>
          <p:spPr>
            <a:xfrm flipV="1">
              <a:off x="31750" y="0"/>
              <a:ext cx="0" cy="304783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8189709" y="3222747"/>
            <a:ext cx="2142160" cy="372705"/>
            <a:chOff x="0" y="0"/>
            <a:chExt cx="2856213" cy="496939"/>
          </a:xfrm>
        </p:grpSpPr>
        <p:sp>
          <p:nvSpPr>
            <p:cNvPr id="90" name="AutoShape 90"/>
            <p:cNvSpPr/>
            <p:nvPr/>
          </p:nvSpPr>
          <p:spPr>
            <a:xfrm>
              <a:off x="2511" y="311006"/>
              <a:ext cx="2821952" cy="0"/>
            </a:xfrm>
            <a:prstGeom prst="line">
              <a:avLst/>
            </a:prstGeom>
            <a:ln w="63500" cap="flat">
              <a:gradFill>
                <a:gsLst>
                  <a:gs pos="0">
                    <a:srgbClr val="ED1C24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AutoShape 91"/>
            <p:cNvSpPr/>
            <p:nvPr/>
          </p:nvSpPr>
          <p:spPr>
            <a:xfrm flipH="1">
              <a:off x="31750" y="284179"/>
              <a:ext cx="0" cy="212761"/>
            </a:xfrm>
            <a:prstGeom prst="line">
              <a:avLst/>
            </a:prstGeom>
            <a:ln w="63500" cap="flat">
              <a:gradFill>
                <a:gsLst>
                  <a:gs pos="0">
                    <a:srgbClr val="ED1C24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AutoShape 92"/>
            <p:cNvSpPr/>
            <p:nvPr/>
          </p:nvSpPr>
          <p:spPr>
            <a:xfrm>
              <a:off x="2824463" y="0"/>
              <a:ext cx="0" cy="342756"/>
            </a:xfrm>
            <a:prstGeom prst="line">
              <a:avLst/>
            </a:prstGeom>
            <a:ln w="63500" cap="flat">
              <a:gradFill>
                <a:gsLst>
                  <a:gs pos="0">
                    <a:srgbClr val="ED1C24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12527469" y="3222747"/>
            <a:ext cx="2099931" cy="372705"/>
            <a:chOff x="0" y="0"/>
            <a:chExt cx="2799909" cy="496939"/>
          </a:xfrm>
        </p:grpSpPr>
        <p:sp>
          <p:nvSpPr>
            <p:cNvPr id="94" name="AutoShape 94"/>
            <p:cNvSpPr/>
            <p:nvPr/>
          </p:nvSpPr>
          <p:spPr>
            <a:xfrm>
              <a:off x="31750" y="273033"/>
              <a:ext cx="2759264" cy="0"/>
            </a:xfrm>
            <a:prstGeom prst="line">
              <a:avLst/>
            </a:prstGeom>
            <a:ln w="63500" cap="flat">
              <a:gradFill>
                <a:gsLst>
                  <a:gs pos="0">
                    <a:srgbClr val="ED1C24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AutoShape 95"/>
            <p:cNvSpPr/>
            <p:nvPr/>
          </p:nvSpPr>
          <p:spPr>
            <a:xfrm flipV="1">
              <a:off x="2768159" y="273033"/>
              <a:ext cx="0" cy="223907"/>
            </a:xfrm>
            <a:prstGeom prst="line">
              <a:avLst/>
            </a:prstGeom>
            <a:ln w="63500" cap="flat">
              <a:gradFill>
                <a:gsLst>
                  <a:gs pos="0">
                    <a:srgbClr val="ED1C24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AutoShape 96"/>
            <p:cNvSpPr/>
            <p:nvPr/>
          </p:nvSpPr>
          <p:spPr>
            <a:xfrm flipV="1">
              <a:off x="31750" y="0"/>
              <a:ext cx="0" cy="304783"/>
            </a:xfrm>
            <a:prstGeom prst="line">
              <a:avLst/>
            </a:prstGeom>
            <a:ln w="63500" cap="flat">
              <a:gradFill>
                <a:gsLst>
                  <a:gs pos="0">
                    <a:srgbClr val="ED1C24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16">
            <a:extLst>
              <a:ext uri="{FF2B5EF4-FFF2-40B4-BE49-F238E27FC236}">
                <a16:creationId xmlns:a16="http://schemas.microsoft.com/office/drawing/2014/main" id="{0DDD522A-A817-4130-B8A5-86A6AA787EE7}"/>
              </a:ext>
            </a:extLst>
          </p:cNvPr>
          <p:cNvGrpSpPr/>
          <p:nvPr/>
        </p:nvGrpSpPr>
        <p:grpSpPr>
          <a:xfrm>
            <a:off x="1018149" y="715289"/>
            <a:ext cx="6905513" cy="1762339"/>
            <a:chOff x="0" y="0"/>
            <a:chExt cx="9207351" cy="2349785"/>
          </a:xfrm>
        </p:grpSpPr>
        <p:sp>
          <p:nvSpPr>
            <p:cNvPr id="101" name="Freeform 17">
              <a:extLst>
                <a:ext uri="{FF2B5EF4-FFF2-40B4-BE49-F238E27FC236}">
                  <a16:creationId xmlns:a16="http://schemas.microsoft.com/office/drawing/2014/main" id="{88AFB00B-9F8C-43EB-924D-BB50490ACCB2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42588"/>
              </a:stretch>
            </a:blipFill>
          </p:spPr>
        </p:sp>
        <p:sp>
          <p:nvSpPr>
            <p:cNvPr id="102" name="Freeform 18">
              <a:extLst>
                <a:ext uri="{FF2B5EF4-FFF2-40B4-BE49-F238E27FC236}">
                  <a16:creationId xmlns:a16="http://schemas.microsoft.com/office/drawing/2014/main" id="{84414D91-C06D-4645-8DFD-750667015BEC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43" b="-1443"/>
              </a:stretch>
            </a:blipFill>
          </p:spPr>
        </p:sp>
        <p:sp>
          <p:nvSpPr>
            <p:cNvPr id="103" name="Freeform 19">
              <a:extLst>
                <a:ext uri="{FF2B5EF4-FFF2-40B4-BE49-F238E27FC236}">
                  <a16:creationId xmlns:a16="http://schemas.microsoft.com/office/drawing/2014/main" id="{76EB5F1A-82F1-4B69-AA51-94D9825C8E3B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31241"/>
              </a:stretch>
            </a:blipFill>
          </p:spPr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033F24EB-73DB-40D3-9379-BB293BED27BB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05" name="Freeform 21">
              <a:extLst>
                <a:ext uri="{FF2B5EF4-FFF2-40B4-BE49-F238E27FC236}">
                  <a16:creationId xmlns:a16="http://schemas.microsoft.com/office/drawing/2014/main" id="{18219D2D-4FE2-46C8-A42E-73599D6A51A8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450168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054" y="156322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831101" y="2241469"/>
            <a:ext cx="12846967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swot-аналіз</a:t>
            </a:r>
            <a:endParaRPr kumimoji="0" lang="en-US" sz="6399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41015" y="2279569"/>
            <a:ext cx="8002985" cy="7188850"/>
            <a:chOff x="0" y="0"/>
            <a:chExt cx="10670647" cy="9585133"/>
          </a:xfrm>
        </p:grpSpPr>
        <p:grpSp>
          <p:nvGrpSpPr>
            <p:cNvPr id="7" name="Group 7"/>
            <p:cNvGrpSpPr/>
            <p:nvPr/>
          </p:nvGrpSpPr>
          <p:grpSpPr>
            <a:xfrm>
              <a:off x="1166668" y="4762674"/>
              <a:ext cx="4751523" cy="3630746"/>
              <a:chOff x="0" y="0"/>
              <a:chExt cx="829121" cy="6335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29121" cy="633550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633550">
                    <a:moveTo>
                      <a:pt x="60619" y="0"/>
                    </a:moveTo>
                    <a:lnTo>
                      <a:pt x="768503" y="0"/>
                    </a:lnTo>
                    <a:cubicBezTo>
                      <a:pt x="801982" y="0"/>
                      <a:pt x="829121" y="27140"/>
                      <a:pt x="829121" y="60619"/>
                    </a:cubicBezTo>
                    <a:lnTo>
                      <a:pt x="829121" y="572932"/>
                    </a:lnTo>
                    <a:cubicBezTo>
                      <a:pt x="829121" y="606411"/>
                      <a:pt x="801982" y="633550"/>
                      <a:pt x="768503" y="633550"/>
                    </a:cubicBezTo>
                    <a:lnTo>
                      <a:pt x="60619" y="633550"/>
                    </a:lnTo>
                    <a:cubicBezTo>
                      <a:pt x="44542" y="633550"/>
                      <a:pt x="29123" y="627164"/>
                      <a:pt x="17755" y="615796"/>
                    </a:cubicBezTo>
                    <a:cubicBezTo>
                      <a:pt x="6387" y="604427"/>
                      <a:pt x="0" y="589009"/>
                      <a:pt x="0" y="572932"/>
                    </a:cubicBezTo>
                    <a:lnTo>
                      <a:pt x="0" y="60619"/>
                    </a:lnTo>
                    <a:cubicBezTo>
                      <a:pt x="0" y="27140"/>
                      <a:pt x="27140" y="0"/>
                      <a:pt x="6061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29121" cy="671650"/>
              </a:xfrm>
              <a:prstGeom prst="rect">
                <a:avLst/>
              </a:prstGeom>
            </p:spPr>
            <p:txBody>
              <a:bodyPr lIns="61828" tIns="61828" rIns="61828" bIns="6182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328808" y="7201708"/>
              <a:ext cx="2383425" cy="2383425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2047" tIns="52047" rIns="52047" bIns="5204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563197" y="7249996"/>
              <a:ext cx="3914645" cy="213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2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56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66668" y="6050426"/>
              <a:ext cx="4751989" cy="992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97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3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Opportunities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97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3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(Можливості)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236291" y="1166668"/>
              <a:ext cx="4681906" cy="3522633"/>
              <a:chOff x="0" y="0"/>
              <a:chExt cx="829121" cy="6238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29121" cy="623825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623825">
                    <a:moveTo>
                      <a:pt x="61520" y="0"/>
                    </a:moveTo>
                    <a:lnTo>
                      <a:pt x="767601" y="0"/>
                    </a:lnTo>
                    <a:cubicBezTo>
                      <a:pt x="801578" y="0"/>
                      <a:pt x="829121" y="27543"/>
                      <a:pt x="829121" y="61520"/>
                    </a:cubicBezTo>
                    <a:lnTo>
                      <a:pt x="829121" y="562305"/>
                    </a:lnTo>
                    <a:cubicBezTo>
                      <a:pt x="829121" y="596282"/>
                      <a:pt x="801578" y="623825"/>
                      <a:pt x="767601" y="623825"/>
                    </a:cubicBezTo>
                    <a:lnTo>
                      <a:pt x="61520" y="623825"/>
                    </a:lnTo>
                    <a:cubicBezTo>
                      <a:pt x="27543" y="623825"/>
                      <a:pt x="0" y="596282"/>
                      <a:pt x="0" y="562305"/>
                    </a:cubicBezTo>
                    <a:lnTo>
                      <a:pt x="0" y="61520"/>
                    </a:lnTo>
                    <a:cubicBezTo>
                      <a:pt x="0" y="27543"/>
                      <a:pt x="27543" y="0"/>
                      <a:pt x="6152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29121" cy="661925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381404" y="3569966"/>
              <a:ext cx="2348505" cy="234850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1285" tIns="51285" rIns="51285" bIns="5128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627012" y="3614197"/>
              <a:ext cx="3857289" cy="2103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0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923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14473" y="2148921"/>
              <a:ext cx="4682366" cy="960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9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Strengths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9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(Сильні сторони)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5989531" y="4762674"/>
              <a:ext cx="4680656" cy="3630746"/>
              <a:chOff x="0" y="0"/>
              <a:chExt cx="816755" cy="6335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6755" cy="633550"/>
              </a:xfrm>
              <a:custGeom>
                <a:avLst/>
                <a:gdLst/>
                <a:ahLst/>
                <a:cxnLst/>
                <a:rect l="l" t="t" r="r" b="b"/>
                <a:pathLst>
                  <a:path w="816755" h="633550">
                    <a:moveTo>
                      <a:pt x="61536" y="0"/>
                    </a:moveTo>
                    <a:lnTo>
                      <a:pt x="755219" y="0"/>
                    </a:lnTo>
                    <a:cubicBezTo>
                      <a:pt x="789205" y="0"/>
                      <a:pt x="816755" y="27551"/>
                      <a:pt x="816755" y="61536"/>
                    </a:cubicBezTo>
                    <a:lnTo>
                      <a:pt x="816755" y="572014"/>
                    </a:lnTo>
                    <a:cubicBezTo>
                      <a:pt x="816755" y="606000"/>
                      <a:pt x="789205" y="633550"/>
                      <a:pt x="755219" y="633550"/>
                    </a:cubicBezTo>
                    <a:lnTo>
                      <a:pt x="61536" y="633550"/>
                    </a:lnTo>
                    <a:cubicBezTo>
                      <a:pt x="27551" y="633550"/>
                      <a:pt x="0" y="606000"/>
                      <a:pt x="0" y="572014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6755" cy="671650"/>
              </a:xfrm>
              <a:prstGeom prst="rect">
                <a:avLst/>
              </a:prstGeom>
            </p:spPr>
            <p:txBody>
              <a:bodyPr lIns="61828" tIns="61828" rIns="61828" bIns="6182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7134338" y="7201708"/>
              <a:ext cx="2347877" cy="2383425"/>
              <a:chOff x="0" y="0"/>
              <a:chExt cx="800677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0067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0677" h="812800">
                    <a:moveTo>
                      <a:pt x="400339" y="0"/>
                    </a:moveTo>
                    <a:cubicBezTo>
                      <a:pt x="179238" y="0"/>
                      <a:pt x="0" y="181951"/>
                      <a:pt x="0" y="406400"/>
                    </a:cubicBezTo>
                    <a:cubicBezTo>
                      <a:pt x="0" y="630849"/>
                      <a:pt x="179238" y="812800"/>
                      <a:pt x="400339" y="812800"/>
                    </a:cubicBezTo>
                    <a:cubicBezTo>
                      <a:pt x="621440" y="812800"/>
                      <a:pt x="800677" y="630849"/>
                      <a:pt x="800677" y="406400"/>
                    </a:cubicBezTo>
                    <a:cubicBezTo>
                      <a:pt x="800677" y="181951"/>
                      <a:pt x="621440" y="0"/>
                      <a:pt x="40033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5064" y="66675"/>
                <a:ext cx="650550" cy="669925"/>
              </a:xfrm>
              <a:prstGeom prst="rect">
                <a:avLst/>
              </a:prstGeom>
            </p:spPr>
            <p:txBody>
              <a:bodyPr lIns="52047" tIns="52047" rIns="52047" bIns="5204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380147" y="7249996"/>
              <a:ext cx="3856259" cy="213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2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56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989531" y="6050426"/>
              <a:ext cx="4681116" cy="992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97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3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Threats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97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3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(Загрози)</a:t>
              </a:r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5989531" y="1166668"/>
              <a:ext cx="4680656" cy="3522633"/>
              <a:chOff x="0" y="0"/>
              <a:chExt cx="828900" cy="62382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28900" cy="623825"/>
              </a:xfrm>
              <a:custGeom>
                <a:avLst/>
                <a:gdLst/>
                <a:ahLst/>
                <a:cxnLst/>
                <a:rect l="l" t="t" r="r" b="b"/>
                <a:pathLst>
                  <a:path w="828900" h="623825">
                    <a:moveTo>
                      <a:pt x="61536" y="0"/>
                    </a:moveTo>
                    <a:lnTo>
                      <a:pt x="767364" y="0"/>
                    </a:lnTo>
                    <a:cubicBezTo>
                      <a:pt x="801349" y="0"/>
                      <a:pt x="828900" y="27551"/>
                      <a:pt x="828900" y="61536"/>
                    </a:cubicBezTo>
                    <a:lnTo>
                      <a:pt x="828900" y="562289"/>
                    </a:lnTo>
                    <a:cubicBezTo>
                      <a:pt x="828900" y="596274"/>
                      <a:pt x="801349" y="623825"/>
                      <a:pt x="767364" y="623825"/>
                    </a:cubicBezTo>
                    <a:lnTo>
                      <a:pt x="61536" y="623825"/>
                    </a:lnTo>
                    <a:cubicBezTo>
                      <a:pt x="27551" y="623825"/>
                      <a:pt x="0" y="596274"/>
                      <a:pt x="0" y="562289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828900" cy="661925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7134338" y="3569966"/>
              <a:ext cx="2347877" cy="2348505"/>
              <a:chOff x="0" y="0"/>
              <a:chExt cx="812583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58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583" h="812800">
                    <a:moveTo>
                      <a:pt x="406291" y="0"/>
                    </a:moveTo>
                    <a:cubicBezTo>
                      <a:pt x="181903" y="0"/>
                      <a:pt x="0" y="181951"/>
                      <a:pt x="0" y="406400"/>
                    </a:cubicBezTo>
                    <a:cubicBezTo>
                      <a:pt x="0" y="630849"/>
                      <a:pt x="181903" y="812800"/>
                      <a:pt x="406291" y="812800"/>
                    </a:cubicBezTo>
                    <a:cubicBezTo>
                      <a:pt x="630680" y="812800"/>
                      <a:pt x="812583" y="630849"/>
                      <a:pt x="812583" y="406400"/>
                    </a:cubicBezTo>
                    <a:cubicBezTo>
                      <a:pt x="812583" y="181951"/>
                      <a:pt x="630680" y="0"/>
                      <a:pt x="40629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180" y="66675"/>
                <a:ext cx="660224" cy="669925"/>
              </a:xfrm>
              <a:prstGeom prst="rect">
                <a:avLst/>
              </a:prstGeom>
            </p:spPr>
            <p:txBody>
              <a:bodyPr lIns="51285" tIns="51285" rIns="51285" bIns="5128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380147" y="3614197"/>
              <a:ext cx="3856259" cy="2103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0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923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5989531" y="2148921"/>
              <a:ext cx="4681116" cy="960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9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Weaknesses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9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(Слабкі сторони)</a:t>
              </a: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1236291" y="0"/>
              <a:ext cx="4681440" cy="1095794"/>
              <a:chOff x="0" y="0"/>
              <a:chExt cx="994224" cy="23272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94224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994224" h="232720">
                    <a:moveTo>
                      <a:pt x="61526" y="0"/>
                    </a:moveTo>
                    <a:lnTo>
                      <a:pt x="932698" y="0"/>
                    </a:lnTo>
                    <a:cubicBezTo>
                      <a:pt x="949016" y="0"/>
                      <a:pt x="964665" y="6482"/>
                      <a:pt x="976204" y="18021"/>
                    </a:cubicBezTo>
                    <a:cubicBezTo>
                      <a:pt x="987742" y="29559"/>
                      <a:pt x="994224" y="45208"/>
                      <a:pt x="994224" y="61526"/>
                    </a:cubicBezTo>
                    <a:lnTo>
                      <a:pt x="994224" y="171194"/>
                    </a:lnTo>
                    <a:cubicBezTo>
                      <a:pt x="994224" y="187512"/>
                      <a:pt x="987742" y="203161"/>
                      <a:pt x="976204" y="214699"/>
                    </a:cubicBezTo>
                    <a:cubicBezTo>
                      <a:pt x="964665" y="226238"/>
                      <a:pt x="949016" y="232720"/>
                      <a:pt x="932698" y="232720"/>
                    </a:cubicBezTo>
                    <a:lnTo>
                      <a:pt x="61526" y="232720"/>
                    </a:lnTo>
                    <a:cubicBezTo>
                      <a:pt x="45208" y="232720"/>
                      <a:pt x="29559" y="226238"/>
                      <a:pt x="18021" y="214699"/>
                    </a:cubicBezTo>
                    <a:cubicBezTo>
                      <a:pt x="6482" y="203161"/>
                      <a:pt x="0" y="187512"/>
                      <a:pt x="0" y="171194"/>
                    </a:cubicBezTo>
                    <a:lnTo>
                      <a:pt x="0" y="61526"/>
                    </a:lnTo>
                    <a:cubicBezTo>
                      <a:pt x="0" y="45208"/>
                      <a:pt x="6482" y="29559"/>
                      <a:pt x="18021" y="18021"/>
                    </a:cubicBezTo>
                    <a:cubicBezTo>
                      <a:pt x="29559" y="6482"/>
                      <a:pt x="45208" y="0"/>
                      <a:pt x="6152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994224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236291" y="133221"/>
              <a:ext cx="4681900" cy="791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Корисно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для досягнення цілі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 rot="-5400000">
              <a:off x="-1245627" y="6008654"/>
              <a:ext cx="3587048" cy="1095794"/>
              <a:chOff x="0" y="0"/>
              <a:chExt cx="761802" cy="23272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61802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761802" h="232720">
                    <a:moveTo>
                      <a:pt x="80297" y="0"/>
                    </a:moveTo>
                    <a:lnTo>
                      <a:pt x="681505" y="0"/>
                    </a:lnTo>
                    <a:cubicBezTo>
                      <a:pt x="702801" y="0"/>
                      <a:pt x="723225" y="8460"/>
                      <a:pt x="738283" y="23519"/>
                    </a:cubicBezTo>
                    <a:cubicBezTo>
                      <a:pt x="753342" y="38577"/>
                      <a:pt x="761802" y="59001"/>
                      <a:pt x="761802" y="80297"/>
                    </a:cubicBezTo>
                    <a:lnTo>
                      <a:pt x="761802" y="152423"/>
                    </a:lnTo>
                    <a:cubicBezTo>
                      <a:pt x="761802" y="196770"/>
                      <a:pt x="725852" y="232720"/>
                      <a:pt x="681505" y="232720"/>
                    </a:cubicBezTo>
                    <a:lnTo>
                      <a:pt x="80297" y="232720"/>
                    </a:lnTo>
                    <a:cubicBezTo>
                      <a:pt x="59001" y="232720"/>
                      <a:pt x="38577" y="224260"/>
                      <a:pt x="23519" y="209201"/>
                    </a:cubicBezTo>
                    <a:cubicBezTo>
                      <a:pt x="8460" y="194143"/>
                      <a:pt x="0" y="173719"/>
                      <a:pt x="0" y="152423"/>
                    </a:cubicBezTo>
                    <a:lnTo>
                      <a:pt x="0" y="80297"/>
                    </a:lnTo>
                    <a:cubicBezTo>
                      <a:pt x="0" y="35950"/>
                      <a:pt x="35950" y="0"/>
                      <a:pt x="8029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761802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 rot="-5400000">
              <a:off x="-1264853" y="6160749"/>
              <a:ext cx="3587401" cy="791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Зовнішні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властивості оточення</a:t>
              </a: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5989531" y="0"/>
              <a:ext cx="4680656" cy="1095794"/>
              <a:chOff x="0" y="0"/>
              <a:chExt cx="994058" cy="23272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94058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994058" h="232720">
                    <a:moveTo>
                      <a:pt x="61536" y="0"/>
                    </a:moveTo>
                    <a:lnTo>
                      <a:pt x="932521" y="0"/>
                    </a:lnTo>
                    <a:cubicBezTo>
                      <a:pt x="966507" y="0"/>
                      <a:pt x="994058" y="27551"/>
                      <a:pt x="994058" y="61536"/>
                    </a:cubicBezTo>
                    <a:lnTo>
                      <a:pt x="994058" y="171184"/>
                    </a:lnTo>
                    <a:cubicBezTo>
                      <a:pt x="994058" y="205169"/>
                      <a:pt x="966507" y="232720"/>
                      <a:pt x="932521" y="232720"/>
                    </a:cubicBezTo>
                    <a:lnTo>
                      <a:pt x="61536" y="232720"/>
                    </a:lnTo>
                    <a:cubicBezTo>
                      <a:pt x="27551" y="232720"/>
                      <a:pt x="0" y="205169"/>
                      <a:pt x="0" y="171184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994058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5989531" y="133221"/>
              <a:ext cx="4681116" cy="799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Шкодить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to achieving the objective</a:t>
              </a:r>
            </a:p>
          </p:txBody>
        </p:sp>
        <p:grpSp>
          <p:nvGrpSpPr>
            <p:cNvPr id="51" name="Group 51"/>
            <p:cNvGrpSpPr/>
            <p:nvPr/>
          </p:nvGrpSpPr>
          <p:grpSpPr>
            <a:xfrm rot="-5400000">
              <a:off x="-1143623" y="2380260"/>
              <a:ext cx="3522287" cy="1095794"/>
              <a:chOff x="0" y="0"/>
              <a:chExt cx="748048" cy="23272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48048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748048" h="232720">
                    <a:moveTo>
                      <a:pt x="81774" y="0"/>
                    </a:moveTo>
                    <a:lnTo>
                      <a:pt x="666275" y="0"/>
                    </a:lnTo>
                    <a:cubicBezTo>
                      <a:pt x="711437" y="0"/>
                      <a:pt x="748048" y="36611"/>
                      <a:pt x="748048" y="81774"/>
                    </a:cubicBezTo>
                    <a:lnTo>
                      <a:pt x="748048" y="150946"/>
                    </a:lnTo>
                    <a:cubicBezTo>
                      <a:pt x="748048" y="196109"/>
                      <a:pt x="711437" y="232720"/>
                      <a:pt x="666275" y="232720"/>
                    </a:cubicBezTo>
                    <a:lnTo>
                      <a:pt x="81774" y="232720"/>
                    </a:lnTo>
                    <a:cubicBezTo>
                      <a:pt x="36611" y="232720"/>
                      <a:pt x="0" y="196109"/>
                      <a:pt x="0" y="150946"/>
                    </a:cubicBezTo>
                    <a:lnTo>
                      <a:pt x="0" y="81774"/>
                    </a:lnTo>
                    <a:cubicBezTo>
                      <a:pt x="0" y="36611"/>
                      <a:pt x="36611" y="0"/>
                      <a:pt x="817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38100"/>
                <a:ext cx="748048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 rot="-5400000">
              <a:off x="-1162846" y="2532358"/>
              <a:ext cx="3522633" cy="791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Внутрішні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властивості оточення</a:t>
              </a: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0591364" y="3403438"/>
            <a:ext cx="5737273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Які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властивості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виділяють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мене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на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тлі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інших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?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Які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в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мене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є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досягнення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 Bold Italics"/>
              <a:ea typeface="+mn-ea"/>
              <a:cs typeface="+mn-cs"/>
            </a:endParaRPr>
          </a:p>
        </p:txBody>
      </p:sp>
      <p:sp>
        <p:nvSpPr>
          <p:cNvPr id="56" name="Freeform 56"/>
          <p:cNvSpPr/>
          <p:nvPr/>
        </p:nvSpPr>
        <p:spPr>
          <a:xfrm rot="5400000">
            <a:off x="9869982" y="3479896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10591364" y="4359850"/>
            <a:ext cx="7904769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Що мені некомфортно робити?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Що можна покращити?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 Bold Italics"/>
              <a:ea typeface="+mn-ea"/>
              <a:cs typeface="+mn-cs"/>
            </a:endParaRPr>
          </a:p>
        </p:txBody>
      </p:sp>
      <p:sp>
        <p:nvSpPr>
          <p:cNvPr id="58" name="Freeform 58"/>
          <p:cNvSpPr/>
          <p:nvPr/>
        </p:nvSpPr>
        <p:spPr>
          <a:xfrm rot="5400000">
            <a:off x="9869982" y="443630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0591364" y="5312350"/>
            <a:ext cx="573727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Що я можу зробити, щоб виділити свої сильні сторони?</a:t>
            </a:r>
          </a:p>
        </p:txBody>
      </p:sp>
      <p:sp>
        <p:nvSpPr>
          <p:cNvPr id="60" name="Freeform 60"/>
          <p:cNvSpPr/>
          <p:nvPr/>
        </p:nvSpPr>
        <p:spPr>
          <a:xfrm rot="5400000">
            <a:off x="9869982" y="538880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0591364" y="6264850"/>
            <a:ext cx="573727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Чи можуть мої слабкі сторони застопорити рух до мети?</a:t>
            </a:r>
          </a:p>
        </p:txBody>
      </p:sp>
      <p:sp>
        <p:nvSpPr>
          <p:cNvPr id="62" name="Freeform 62"/>
          <p:cNvSpPr/>
          <p:nvPr/>
        </p:nvSpPr>
        <p:spPr>
          <a:xfrm rot="5400000">
            <a:off x="9869982" y="634130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10591364" y="7217350"/>
            <a:ext cx="6269228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Що я можу зробити, щоб пришвидшити досягнення мети?</a:t>
            </a:r>
          </a:p>
        </p:txBody>
      </p:sp>
      <p:sp>
        <p:nvSpPr>
          <p:cNvPr id="64" name="Freeform 64"/>
          <p:cNvSpPr/>
          <p:nvPr/>
        </p:nvSpPr>
        <p:spPr>
          <a:xfrm rot="5400000">
            <a:off x="9869982" y="729380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10591364" y="8169850"/>
            <a:ext cx="566322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З якими труднощами я стикаюсь під час виконання завдань?</a:t>
            </a:r>
          </a:p>
        </p:txBody>
      </p:sp>
      <p:sp>
        <p:nvSpPr>
          <p:cNvPr id="66" name="Freeform 66"/>
          <p:cNvSpPr/>
          <p:nvPr/>
        </p:nvSpPr>
        <p:spPr>
          <a:xfrm rot="5400000">
            <a:off x="9869982" y="824630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3" name="Group 16">
            <a:extLst>
              <a:ext uri="{FF2B5EF4-FFF2-40B4-BE49-F238E27FC236}">
                <a16:creationId xmlns:a16="http://schemas.microsoft.com/office/drawing/2014/main" id="{909BA7E8-8B09-43DE-8628-1D6A236B91E1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74" name="Freeform 17">
              <a:extLst>
                <a:ext uri="{FF2B5EF4-FFF2-40B4-BE49-F238E27FC236}">
                  <a16:creationId xmlns:a16="http://schemas.microsoft.com/office/drawing/2014/main" id="{64338FC0-8546-42FE-9195-63FA8C834AA0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0B71A34D-F16B-49C1-A259-476866E227EE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86511D82-15ED-4724-AE77-2ECDBEF09E9C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24DA8DFC-78BF-4520-9C32-CB7920803ADF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78" name="Freeform 21">
              <a:extLst>
                <a:ext uri="{FF2B5EF4-FFF2-40B4-BE49-F238E27FC236}">
                  <a16:creationId xmlns:a16="http://schemas.microsoft.com/office/drawing/2014/main" id="{98A4FDE2-C061-48FF-99BE-6C9AE8B63FF0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88069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6781" y="3691883"/>
            <a:ext cx="9902662" cy="923330"/>
            <a:chOff x="0" y="-38100"/>
            <a:chExt cx="13203548" cy="1231106"/>
          </a:xfrm>
        </p:grpSpPr>
        <p:sp>
          <p:nvSpPr>
            <p:cNvPr id="9" name="Freeform 9"/>
            <p:cNvSpPr/>
            <p:nvPr/>
          </p:nvSpPr>
          <p:spPr>
            <a:xfrm rot="5400000">
              <a:off x="226" y="33228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62069" y="-38100"/>
              <a:ext cx="12241479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Встановіть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межі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у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спілкуванні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,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не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порушуйте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вільний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час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інших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,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не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дозволяйте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керувати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вами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комусь</a:t>
              </a:r>
              <a:endParaRPr lang="en-US" sz="2700" dirty="0">
                <a:solidFill>
                  <a:srgbClr val="000000"/>
                </a:solidFill>
                <a:latin typeface="Clear Sans Bold Itali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96778" y="6320158"/>
            <a:ext cx="9500852" cy="1384995"/>
            <a:chOff x="0" y="-38100"/>
            <a:chExt cx="12667802" cy="1846658"/>
          </a:xfrm>
        </p:grpSpPr>
        <p:sp>
          <p:nvSpPr>
            <p:cNvPr id="12" name="TextBox 12"/>
            <p:cNvSpPr txBox="1"/>
            <p:nvPr/>
          </p:nvSpPr>
          <p:spPr>
            <a:xfrm>
              <a:off x="962069" y="-38100"/>
              <a:ext cx="11705733" cy="1846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000000"/>
                  </a:solidFill>
                  <a:latin typeface="Clear Sans Bold Italics"/>
                </a:rPr>
                <a:t>Вміти аргументувати та відстоювати власну думку — корисна навичка, яка знадобиться в майбутньому. </a:t>
              </a: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26" y="38444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96778" y="7628097"/>
            <a:ext cx="12413624" cy="1846659"/>
            <a:chOff x="0" y="-47624"/>
            <a:chExt cx="16551499" cy="2462213"/>
          </a:xfrm>
        </p:grpSpPr>
        <p:sp>
          <p:nvSpPr>
            <p:cNvPr id="15" name="TextBox 15"/>
            <p:cNvSpPr txBox="1"/>
            <p:nvPr/>
          </p:nvSpPr>
          <p:spPr>
            <a:xfrm>
              <a:off x="962069" y="-47624"/>
              <a:ext cx="15589430" cy="246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ED1C24"/>
                  </a:solidFill>
                  <a:latin typeface="Clear Sans Bold Italics"/>
                </a:rPr>
                <a:t>Якщо ти зможеш організувати свій час так, що тобі вдасться виконати усі завдання вчасно, і при цьому грати в ігри, то ти </a:t>
              </a:r>
            </a:p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ED1C24"/>
                  </a:solidFill>
                  <a:latin typeface="Clear Sans Bold Italics"/>
                </a:rPr>
                <a:t>дійсно аргументував те, що можеш зробити і що для тебе важливо!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5400000">
              <a:off x="226" y="38444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6781" y="5005071"/>
            <a:ext cx="9902662" cy="923330"/>
            <a:chOff x="0" y="-38100"/>
            <a:chExt cx="13203548" cy="1231106"/>
          </a:xfrm>
        </p:grpSpPr>
        <p:sp>
          <p:nvSpPr>
            <p:cNvPr id="18" name="Freeform 18"/>
            <p:cNvSpPr/>
            <p:nvPr/>
          </p:nvSpPr>
          <p:spPr>
            <a:xfrm rot="5400000">
              <a:off x="226" y="33228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62069" y="-38100"/>
              <a:ext cx="12241479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ED1C24"/>
                  </a:solidFill>
                  <a:latin typeface="Clear Sans Bold Italics"/>
                </a:rPr>
                <a:t>Важливо: не підміняйте поняття, не плутайте </a:t>
              </a:r>
            </a:p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ED1C24"/>
                  </a:solidFill>
                  <a:latin typeface="Clear Sans Bold Italics"/>
                </a:rPr>
                <a:t>повну довіру з відсутністю меж. 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1199440" y="3542600"/>
            <a:ext cx="5940216" cy="3996146"/>
          </a:xfrm>
          <a:custGeom>
            <a:avLst/>
            <a:gdLst/>
            <a:ahLst/>
            <a:cxnLst/>
            <a:rect l="l" t="t" r="r" b="b"/>
            <a:pathLst>
              <a:path w="5940215" h="3996145">
                <a:moveTo>
                  <a:pt x="0" y="0"/>
                </a:moveTo>
                <a:lnTo>
                  <a:pt x="5940216" y="0"/>
                </a:lnTo>
                <a:lnTo>
                  <a:pt x="5940216" y="3996145"/>
                </a:lnTo>
                <a:lnTo>
                  <a:pt x="0" y="399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1" name="TextBox 21"/>
          <p:cNvSpPr txBox="1"/>
          <p:nvPr/>
        </p:nvSpPr>
        <p:spPr>
          <a:xfrm>
            <a:off x="1028700" y="2441061"/>
            <a:ext cx="1623060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sz="5200" dirty="0" err="1">
                <a:latin typeface="Arial Black" panose="020B0A04020102020204" pitchFamily="34" charset="0"/>
              </a:rPr>
              <a:t>Особисті</a:t>
            </a:r>
            <a:r>
              <a:rPr lang="en-US" sz="5200" dirty="0">
                <a:latin typeface="Arial Black" panose="020B0A04020102020204" pitchFamily="34" charset="0"/>
              </a:rPr>
              <a:t> </a:t>
            </a:r>
            <a:r>
              <a:rPr lang="en-US" sz="5200" dirty="0" err="1">
                <a:latin typeface="Arial Black" panose="020B0A04020102020204" pitchFamily="34" charset="0"/>
              </a:rPr>
              <a:t>кордони</a:t>
            </a:r>
            <a:r>
              <a:rPr lang="en-US" sz="5200" dirty="0">
                <a:latin typeface="Arial Black" panose="020B0A04020102020204" pitchFamily="34" charset="0"/>
              </a:rPr>
              <a:t> </a:t>
            </a:r>
            <a:r>
              <a:rPr lang="en-US" sz="5200" dirty="0" err="1">
                <a:latin typeface="Arial Black" panose="020B0A04020102020204" pitchFamily="34" charset="0"/>
              </a:rPr>
              <a:t>під</a:t>
            </a:r>
            <a:r>
              <a:rPr lang="en-US" sz="5200" dirty="0">
                <a:latin typeface="Arial Black" panose="020B0A04020102020204" pitchFamily="34" charset="0"/>
              </a:rPr>
              <a:t> </a:t>
            </a:r>
            <a:r>
              <a:rPr lang="en-US" sz="5200" dirty="0" err="1">
                <a:latin typeface="Arial Black" panose="020B0A04020102020204" pitchFamily="34" charset="0"/>
              </a:rPr>
              <a:t>час</a:t>
            </a:r>
            <a:r>
              <a:rPr lang="en-US" sz="5200" dirty="0">
                <a:latin typeface="Arial Black" panose="020B0A04020102020204" pitchFamily="34" charset="0"/>
              </a:rPr>
              <a:t> </a:t>
            </a:r>
            <a:r>
              <a:rPr lang="en-US" sz="5200" dirty="0" err="1">
                <a:latin typeface="Arial Black" panose="020B0A04020102020204" pitchFamily="34" charset="0"/>
              </a:rPr>
              <a:t>комун</a:t>
            </a:r>
            <a:r>
              <a:rPr lang="uk-UA" sz="5200" dirty="0">
                <a:latin typeface="Arial Black" panose="020B0A04020102020204" pitchFamily="34" charset="0"/>
              </a:rPr>
              <a:t>І</a:t>
            </a:r>
            <a:r>
              <a:rPr lang="en-US" sz="5200" dirty="0" err="1">
                <a:latin typeface="Arial Black" panose="020B0A04020102020204" pitchFamily="34" charset="0"/>
              </a:rPr>
              <a:t>кації</a:t>
            </a:r>
            <a:endParaRPr lang="en-US" sz="5200" dirty="0">
              <a:latin typeface="Arial Black" panose="020B0A04020102020204" pitchFamily="34" charset="0"/>
            </a:endParaRPr>
          </a:p>
        </p:txBody>
      </p:sp>
      <p:grpSp>
        <p:nvGrpSpPr>
          <p:cNvPr id="25" name="Group 16">
            <a:extLst>
              <a:ext uri="{FF2B5EF4-FFF2-40B4-BE49-F238E27FC236}">
                <a16:creationId xmlns:a16="http://schemas.microsoft.com/office/drawing/2014/main" id="{881B2227-BE0E-4EF5-84D5-88937EA1D1EE}"/>
              </a:ext>
            </a:extLst>
          </p:cNvPr>
          <p:cNvGrpSpPr/>
          <p:nvPr/>
        </p:nvGrpSpPr>
        <p:grpSpPr>
          <a:xfrm>
            <a:off x="10439400" y="538321"/>
            <a:ext cx="6905513" cy="1762339"/>
            <a:chOff x="0" y="0"/>
            <a:chExt cx="9207351" cy="2349785"/>
          </a:xfrm>
        </p:grpSpPr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B0A4EEF4-FECD-4B8D-AFEA-34B1A0870911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3D93486-294C-4B1A-9174-B17DA91C3429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D9827A3B-17E2-41A7-8D64-90EC78A7DF5E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187F1A35-5941-4630-BAAD-413D9DAFC7E6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4D9B526-4BA6-421C-92BD-D5FE963F473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3636" y="240686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1009650" y="663747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/>
          <p:cNvSpPr/>
          <p:nvPr/>
        </p:nvSpPr>
        <p:spPr>
          <a:xfrm flipH="1">
            <a:off x="17249775" y="638044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289811" y="2891939"/>
            <a:ext cx="13708378" cy="6163058"/>
          </a:xfrm>
          <a:custGeom>
            <a:avLst/>
            <a:gdLst/>
            <a:ahLst/>
            <a:cxnLst/>
            <a:rect l="l" t="t" r="r" b="b"/>
            <a:pathLst>
              <a:path w="13708378" h="6163058">
                <a:moveTo>
                  <a:pt x="0" y="0"/>
                </a:moveTo>
                <a:lnTo>
                  <a:pt x="13708378" y="0"/>
                </a:lnTo>
                <a:lnTo>
                  <a:pt x="13708378" y="6163058"/>
                </a:lnTo>
                <a:lnTo>
                  <a:pt x="0" y="616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92016" y="2370731"/>
            <a:ext cx="1569444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що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потрібно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знати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5904" y="3418372"/>
            <a:ext cx="1521709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НА ПОЧАТОК БУДЬ-ЯКОЇ СПРАВИ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8399" y="9585153"/>
            <a:ext cx="1713120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98606" y="6751445"/>
            <a:ext cx="1639744" cy="372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Оптимізм</a:t>
            </a:r>
            <a:endParaRPr kumimoji="0" lang="en-US" sz="2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 Bold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898606" y="7175942"/>
            <a:ext cx="163974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Песимізм</a:t>
            </a:r>
            <a:endParaRPr kumimoji="0" lang="en-US" sz="2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 Bold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107523" y="4089186"/>
            <a:ext cx="484643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I етап: необґрунтований оптимізм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35573" y="5635750"/>
            <a:ext cx="3340329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IV етап: </a:t>
            </a:r>
          </a:p>
          <a:p>
            <a:pPr marL="0" marR="0" lvl="0" indent="0" algn="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обґрунтований оптимізм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52141" y="4089186"/>
            <a:ext cx="336875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V етап: успіх і реалізація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36326" y="7799436"/>
            <a:ext cx="32873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IІI етап: момент відчаю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66572" y="7408911"/>
            <a:ext cx="2664171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IІ етап: </a:t>
            </a:r>
          </a:p>
          <a:p>
            <a:pPr marL="0" marR="0" lvl="0" indent="0" algn="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обґрунтований </a:t>
            </a:r>
          </a:p>
          <a:p>
            <a:pPr marL="0" marR="0" lvl="0" indent="0" algn="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песимізм</a:t>
            </a:r>
          </a:p>
        </p:txBody>
      </p:sp>
      <p:sp>
        <p:nvSpPr>
          <p:cNvPr id="21" name="TextBox 21"/>
          <p:cNvSpPr txBox="1"/>
          <p:nvPr/>
        </p:nvSpPr>
        <p:spPr>
          <a:xfrm rot="-5400000">
            <a:off x="777240" y="6862810"/>
            <a:ext cx="297751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Емоційна шкала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66572" y="8836025"/>
            <a:ext cx="261092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Прорив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до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успіху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534850" y="8799320"/>
            <a:ext cx="3287316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Емоційний</a:t>
            </a:r>
            <a:r>
              <a: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цикл</a:t>
            </a:r>
            <a:r>
              <a: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змін</a:t>
            </a:r>
            <a:endParaRPr kumimoji="0" lang="en-US" sz="2599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Clear Sans Bold"/>
              <a:ea typeface="+mn-ea"/>
              <a:cs typeface="+mn-cs"/>
            </a:endParaRP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6354BCCA-C198-4A65-876A-317DA56CCF76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9895DEFF-6DAB-42DF-8315-0D3C6DDFF14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42588"/>
              </a:stretch>
            </a:blipFill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6DB19607-27C9-430B-AFC6-4DD211C87D33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43" b="-1443"/>
              </a:stretch>
            </a:blipFill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6A650466-D371-43A5-A24D-268BAFDC2165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31241"/>
              </a:stretch>
            </a:blipFill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8A372A55-4834-4654-B7D1-45084527C85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A4961C35-B252-4D1D-9604-4B290C49738B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254837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9154121" y="3679908"/>
            <a:ext cx="17858" cy="5578331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/>
          <p:cNvSpPr/>
          <p:nvPr/>
        </p:nvSpPr>
        <p:spPr>
          <a:xfrm flipH="1">
            <a:off x="1009650" y="663747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7"/>
          <p:cNvSpPr/>
          <p:nvPr/>
        </p:nvSpPr>
        <p:spPr>
          <a:xfrm flipH="1">
            <a:off x="17249775" y="638044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92016" y="2370731"/>
            <a:ext cx="15694443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АЛГОРИТМ ПОШУКУ РОБОТИ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09993" y="7359073"/>
            <a:ext cx="7177897" cy="1676308"/>
            <a:chOff x="0" y="0"/>
            <a:chExt cx="9570530" cy="223507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570530" cy="2235077"/>
              <a:chOff x="0" y="0"/>
              <a:chExt cx="1890475" cy="44149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890475" cy="441497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441497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409139"/>
                    </a:lnTo>
                    <a:cubicBezTo>
                      <a:pt x="1890475" y="417721"/>
                      <a:pt x="1887066" y="425951"/>
                      <a:pt x="1880998" y="432019"/>
                    </a:cubicBezTo>
                    <a:cubicBezTo>
                      <a:pt x="1874930" y="438088"/>
                      <a:pt x="1866699" y="441497"/>
                      <a:pt x="1858118" y="441497"/>
                    </a:cubicBezTo>
                    <a:lnTo>
                      <a:pt x="32357" y="441497"/>
                    </a:lnTo>
                    <a:cubicBezTo>
                      <a:pt x="23776" y="441497"/>
                      <a:pt x="15545" y="438088"/>
                      <a:pt x="9477" y="432019"/>
                    </a:cubicBezTo>
                    <a:cubicBezTo>
                      <a:pt x="3409" y="425951"/>
                      <a:pt x="0" y="417721"/>
                      <a:pt x="0" y="409139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890475" cy="4795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57526" y="265424"/>
              <a:ext cx="9055477" cy="1686032"/>
              <a:chOff x="0" y="0"/>
              <a:chExt cx="1788736" cy="33304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788736" cy="333043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333043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298846"/>
                    </a:lnTo>
                    <a:cubicBezTo>
                      <a:pt x="1788736" y="317732"/>
                      <a:pt x="1773425" y="333043"/>
                      <a:pt x="1754538" y="333043"/>
                    </a:cubicBezTo>
                    <a:lnTo>
                      <a:pt x="34198" y="333043"/>
                    </a:lnTo>
                    <a:cubicBezTo>
                      <a:pt x="25128" y="333043"/>
                      <a:pt x="16430" y="329440"/>
                      <a:pt x="10016" y="323027"/>
                    </a:cubicBezTo>
                    <a:cubicBezTo>
                      <a:pt x="3603" y="316614"/>
                      <a:pt x="0" y="307915"/>
                      <a:pt x="0" y="298846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788736" cy="3711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1409993" y="3679908"/>
            <a:ext cx="7177897" cy="1676308"/>
            <a:chOff x="0" y="0"/>
            <a:chExt cx="9570530" cy="2235077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9570530" cy="2235077"/>
              <a:chOff x="0" y="0"/>
              <a:chExt cx="1890475" cy="44149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890475" cy="441497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441497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409139"/>
                    </a:lnTo>
                    <a:cubicBezTo>
                      <a:pt x="1890475" y="417721"/>
                      <a:pt x="1887066" y="425951"/>
                      <a:pt x="1880998" y="432019"/>
                    </a:cubicBezTo>
                    <a:cubicBezTo>
                      <a:pt x="1874930" y="438088"/>
                      <a:pt x="1866699" y="441497"/>
                      <a:pt x="1858118" y="441497"/>
                    </a:cubicBezTo>
                    <a:lnTo>
                      <a:pt x="32357" y="441497"/>
                    </a:lnTo>
                    <a:cubicBezTo>
                      <a:pt x="23776" y="441497"/>
                      <a:pt x="15545" y="438088"/>
                      <a:pt x="9477" y="432019"/>
                    </a:cubicBezTo>
                    <a:cubicBezTo>
                      <a:pt x="3409" y="425951"/>
                      <a:pt x="0" y="417721"/>
                      <a:pt x="0" y="409139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890475" cy="4795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257526" y="265424"/>
              <a:ext cx="9055477" cy="1686032"/>
              <a:chOff x="0" y="0"/>
              <a:chExt cx="1788736" cy="33304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788736" cy="333043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333043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298846"/>
                    </a:lnTo>
                    <a:cubicBezTo>
                      <a:pt x="1788736" y="317732"/>
                      <a:pt x="1773425" y="333043"/>
                      <a:pt x="1754538" y="333043"/>
                    </a:cubicBezTo>
                    <a:lnTo>
                      <a:pt x="34198" y="333043"/>
                    </a:lnTo>
                    <a:cubicBezTo>
                      <a:pt x="25128" y="333043"/>
                      <a:pt x="16430" y="329440"/>
                      <a:pt x="10016" y="323027"/>
                    </a:cubicBezTo>
                    <a:cubicBezTo>
                      <a:pt x="3603" y="316614"/>
                      <a:pt x="0" y="307915"/>
                      <a:pt x="0" y="298846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788736" cy="3711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05535" y="578187"/>
              <a:ext cx="8759459" cy="109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2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4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Визначення власних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32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4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професійних цілей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09993" y="5520841"/>
            <a:ext cx="7177897" cy="1676308"/>
            <a:chOff x="0" y="0"/>
            <a:chExt cx="9570530" cy="223507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9570530" cy="2235077"/>
              <a:chOff x="0" y="0"/>
              <a:chExt cx="1890475" cy="44149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890475" cy="441497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441497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409139"/>
                    </a:lnTo>
                    <a:cubicBezTo>
                      <a:pt x="1890475" y="417721"/>
                      <a:pt x="1887066" y="425951"/>
                      <a:pt x="1880998" y="432019"/>
                    </a:cubicBezTo>
                    <a:cubicBezTo>
                      <a:pt x="1874930" y="438088"/>
                      <a:pt x="1866699" y="441497"/>
                      <a:pt x="1858118" y="441497"/>
                    </a:cubicBezTo>
                    <a:lnTo>
                      <a:pt x="32357" y="441497"/>
                    </a:lnTo>
                    <a:cubicBezTo>
                      <a:pt x="23776" y="441497"/>
                      <a:pt x="15545" y="438088"/>
                      <a:pt x="9477" y="432019"/>
                    </a:cubicBezTo>
                    <a:cubicBezTo>
                      <a:pt x="3409" y="425951"/>
                      <a:pt x="0" y="417721"/>
                      <a:pt x="0" y="409139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1890475" cy="4795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57526" y="265424"/>
              <a:ext cx="9055477" cy="1686032"/>
              <a:chOff x="0" y="0"/>
              <a:chExt cx="1788736" cy="33304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788736" cy="333043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333043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298846"/>
                    </a:lnTo>
                    <a:cubicBezTo>
                      <a:pt x="1788736" y="317732"/>
                      <a:pt x="1773425" y="333043"/>
                      <a:pt x="1754538" y="333043"/>
                    </a:cubicBezTo>
                    <a:lnTo>
                      <a:pt x="34198" y="333043"/>
                    </a:lnTo>
                    <a:cubicBezTo>
                      <a:pt x="25128" y="333043"/>
                      <a:pt x="16430" y="329440"/>
                      <a:pt x="10016" y="323027"/>
                    </a:cubicBezTo>
                    <a:cubicBezTo>
                      <a:pt x="3603" y="316614"/>
                      <a:pt x="0" y="307915"/>
                      <a:pt x="0" y="298846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788736" cy="3711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28828" y="563727"/>
              <a:ext cx="8759459" cy="109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2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4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Аналіз ринку праці. Пошук вакансій або варіантів самозайнятості/власної справи 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648229" y="3679908"/>
            <a:ext cx="7177897" cy="1676308"/>
            <a:chOff x="0" y="0"/>
            <a:chExt cx="1890475" cy="44149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890475" cy="441497"/>
            </a:xfrm>
            <a:custGeom>
              <a:avLst/>
              <a:gdLst/>
              <a:ahLst/>
              <a:cxnLst/>
              <a:rect l="l" t="t" r="r" b="b"/>
              <a:pathLst>
                <a:path w="1890475" h="441497">
                  <a:moveTo>
                    <a:pt x="32357" y="0"/>
                  </a:moveTo>
                  <a:lnTo>
                    <a:pt x="1858118" y="0"/>
                  </a:lnTo>
                  <a:cubicBezTo>
                    <a:pt x="1875988" y="0"/>
                    <a:pt x="1890475" y="14487"/>
                    <a:pt x="1890475" y="32357"/>
                  </a:cubicBezTo>
                  <a:lnTo>
                    <a:pt x="1890475" y="409139"/>
                  </a:lnTo>
                  <a:cubicBezTo>
                    <a:pt x="1890475" y="417721"/>
                    <a:pt x="1887066" y="425951"/>
                    <a:pt x="1880998" y="432019"/>
                  </a:cubicBezTo>
                  <a:cubicBezTo>
                    <a:pt x="1874930" y="438088"/>
                    <a:pt x="1866699" y="441497"/>
                    <a:pt x="1858118" y="441497"/>
                  </a:cubicBezTo>
                  <a:lnTo>
                    <a:pt x="32357" y="441497"/>
                  </a:lnTo>
                  <a:cubicBezTo>
                    <a:pt x="23776" y="441497"/>
                    <a:pt x="15545" y="438088"/>
                    <a:pt x="9477" y="432019"/>
                  </a:cubicBezTo>
                  <a:cubicBezTo>
                    <a:pt x="3409" y="425951"/>
                    <a:pt x="0" y="417721"/>
                    <a:pt x="0" y="409139"/>
                  </a:cubicBezTo>
                  <a:lnTo>
                    <a:pt x="0" y="32357"/>
                  </a:lnTo>
                  <a:cubicBezTo>
                    <a:pt x="0" y="23776"/>
                    <a:pt x="3409" y="15545"/>
                    <a:pt x="9477" y="9477"/>
                  </a:cubicBezTo>
                  <a:cubicBezTo>
                    <a:pt x="15545" y="3409"/>
                    <a:pt x="23776" y="0"/>
                    <a:pt x="323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1890475" cy="470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841373" y="3878976"/>
            <a:ext cx="6791608" cy="1278171"/>
            <a:chOff x="0" y="0"/>
            <a:chExt cx="1788736" cy="33663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788736" cy="336638"/>
            </a:xfrm>
            <a:custGeom>
              <a:avLst/>
              <a:gdLst/>
              <a:ahLst/>
              <a:cxnLst/>
              <a:rect l="l" t="t" r="r" b="b"/>
              <a:pathLst>
                <a:path w="1788736" h="336638">
                  <a:moveTo>
                    <a:pt x="34198" y="0"/>
                  </a:moveTo>
                  <a:lnTo>
                    <a:pt x="1754538" y="0"/>
                  </a:lnTo>
                  <a:cubicBezTo>
                    <a:pt x="1773425" y="0"/>
                    <a:pt x="1788736" y="15311"/>
                    <a:pt x="1788736" y="34198"/>
                  </a:cubicBezTo>
                  <a:lnTo>
                    <a:pt x="1788736" y="302440"/>
                  </a:lnTo>
                  <a:cubicBezTo>
                    <a:pt x="1788736" y="311510"/>
                    <a:pt x="1785133" y="320208"/>
                    <a:pt x="1778720" y="326621"/>
                  </a:cubicBezTo>
                  <a:cubicBezTo>
                    <a:pt x="1772307" y="333035"/>
                    <a:pt x="1763608" y="336638"/>
                    <a:pt x="1754538" y="336638"/>
                  </a:cubicBezTo>
                  <a:lnTo>
                    <a:pt x="34198" y="336638"/>
                  </a:lnTo>
                  <a:cubicBezTo>
                    <a:pt x="25128" y="336638"/>
                    <a:pt x="16430" y="333035"/>
                    <a:pt x="10016" y="326621"/>
                  </a:cubicBezTo>
                  <a:cubicBezTo>
                    <a:pt x="3603" y="320208"/>
                    <a:pt x="0" y="311510"/>
                    <a:pt x="0" y="302440"/>
                  </a:cubicBezTo>
                  <a:lnTo>
                    <a:pt x="0" y="34198"/>
                  </a:lnTo>
                  <a:cubicBezTo>
                    <a:pt x="0" y="25128"/>
                    <a:pt x="3603" y="16430"/>
                    <a:pt x="10016" y="10016"/>
                  </a:cubicBezTo>
                  <a:cubicBezTo>
                    <a:pt x="16430" y="3603"/>
                    <a:pt x="25128" y="0"/>
                    <a:pt x="34198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1788736" cy="3652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648229" y="5520841"/>
            <a:ext cx="7177897" cy="1676308"/>
            <a:chOff x="0" y="0"/>
            <a:chExt cx="9570530" cy="2235077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9570530" cy="2235077"/>
              <a:chOff x="0" y="0"/>
              <a:chExt cx="1890475" cy="44149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890475" cy="441497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441497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409139"/>
                    </a:lnTo>
                    <a:cubicBezTo>
                      <a:pt x="1890475" y="417721"/>
                      <a:pt x="1887066" y="425951"/>
                      <a:pt x="1880998" y="432019"/>
                    </a:cubicBezTo>
                    <a:cubicBezTo>
                      <a:pt x="1874930" y="438088"/>
                      <a:pt x="1866699" y="441497"/>
                      <a:pt x="1858118" y="441497"/>
                    </a:cubicBezTo>
                    <a:lnTo>
                      <a:pt x="32357" y="441497"/>
                    </a:lnTo>
                    <a:cubicBezTo>
                      <a:pt x="23776" y="441497"/>
                      <a:pt x="15545" y="438088"/>
                      <a:pt x="9477" y="432019"/>
                    </a:cubicBezTo>
                    <a:cubicBezTo>
                      <a:pt x="3409" y="425951"/>
                      <a:pt x="0" y="417721"/>
                      <a:pt x="0" y="409139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38100"/>
                <a:ext cx="1890475" cy="4795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257526" y="265424"/>
              <a:ext cx="9055477" cy="1686032"/>
              <a:chOff x="0" y="0"/>
              <a:chExt cx="1788736" cy="33304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788736" cy="333043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333043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298846"/>
                    </a:lnTo>
                    <a:cubicBezTo>
                      <a:pt x="1788736" y="317732"/>
                      <a:pt x="1773425" y="333043"/>
                      <a:pt x="1754538" y="333043"/>
                    </a:cubicBezTo>
                    <a:lnTo>
                      <a:pt x="34198" y="333043"/>
                    </a:lnTo>
                    <a:cubicBezTo>
                      <a:pt x="25128" y="333043"/>
                      <a:pt x="16430" y="329440"/>
                      <a:pt x="10016" y="323027"/>
                    </a:cubicBezTo>
                    <a:cubicBezTo>
                      <a:pt x="3603" y="316614"/>
                      <a:pt x="0" y="307915"/>
                      <a:pt x="0" y="298846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1788736" cy="3711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8" name="Group 48"/>
          <p:cNvGrpSpPr/>
          <p:nvPr/>
        </p:nvGrpSpPr>
        <p:grpSpPr>
          <a:xfrm>
            <a:off x="9648229" y="7359073"/>
            <a:ext cx="7177897" cy="1676308"/>
            <a:chOff x="0" y="0"/>
            <a:chExt cx="1890475" cy="44149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890475" cy="441497"/>
            </a:xfrm>
            <a:custGeom>
              <a:avLst/>
              <a:gdLst/>
              <a:ahLst/>
              <a:cxnLst/>
              <a:rect l="l" t="t" r="r" b="b"/>
              <a:pathLst>
                <a:path w="1890475" h="441497">
                  <a:moveTo>
                    <a:pt x="32357" y="0"/>
                  </a:moveTo>
                  <a:lnTo>
                    <a:pt x="1858118" y="0"/>
                  </a:lnTo>
                  <a:cubicBezTo>
                    <a:pt x="1875988" y="0"/>
                    <a:pt x="1890475" y="14487"/>
                    <a:pt x="1890475" y="32357"/>
                  </a:cubicBezTo>
                  <a:lnTo>
                    <a:pt x="1890475" y="409139"/>
                  </a:lnTo>
                  <a:cubicBezTo>
                    <a:pt x="1890475" y="417721"/>
                    <a:pt x="1887066" y="425951"/>
                    <a:pt x="1880998" y="432019"/>
                  </a:cubicBezTo>
                  <a:cubicBezTo>
                    <a:pt x="1874930" y="438088"/>
                    <a:pt x="1866699" y="441497"/>
                    <a:pt x="1858118" y="441497"/>
                  </a:cubicBezTo>
                  <a:lnTo>
                    <a:pt x="32357" y="441497"/>
                  </a:lnTo>
                  <a:cubicBezTo>
                    <a:pt x="23776" y="441497"/>
                    <a:pt x="15545" y="438088"/>
                    <a:pt x="9477" y="432019"/>
                  </a:cubicBezTo>
                  <a:cubicBezTo>
                    <a:pt x="3409" y="425951"/>
                    <a:pt x="0" y="417721"/>
                    <a:pt x="0" y="409139"/>
                  </a:cubicBezTo>
                  <a:lnTo>
                    <a:pt x="0" y="32357"/>
                  </a:lnTo>
                  <a:cubicBezTo>
                    <a:pt x="0" y="23776"/>
                    <a:pt x="3409" y="15545"/>
                    <a:pt x="9477" y="9477"/>
                  </a:cubicBezTo>
                  <a:cubicBezTo>
                    <a:pt x="15545" y="3409"/>
                    <a:pt x="23776" y="0"/>
                    <a:pt x="323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1890475" cy="479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841373" y="7558142"/>
            <a:ext cx="6791608" cy="1264524"/>
            <a:chOff x="0" y="0"/>
            <a:chExt cx="1788736" cy="333043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788736" cy="333043"/>
            </a:xfrm>
            <a:custGeom>
              <a:avLst/>
              <a:gdLst/>
              <a:ahLst/>
              <a:cxnLst/>
              <a:rect l="l" t="t" r="r" b="b"/>
              <a:pathLst>
                <a:path w="1788736" h="333043">
                  <a:moveTo>
                    <a:pt x="34198" y="0"/>
                  </a:moveTo>
                  <a:lnTo>
                    <a:pt x="1754538" y="0"/>
                  </a:lnTo>
                  <a:cubicBezTo>
                    <a:pt x="1773425" y="0"/>
                    <a:pt x="1788736" y="15311"/>
                    <a:pt x="1788736" y="34198"/>
                  </a:cubicBezTo>
                  <a:lnTo>
                    <a:pt x="1788736" y="298846"/>
                  </a:lnTo>
                  <a:cubicBezTo>
                    <a:pt x="1788736" y="317732"/>
                    <a:pt x="1773425" y="333043"/>
                    <a:pt x="1754538" y="333043"/>
                  </a:cubicBezTo>
                  <a:lnTo>
                    <a:pt x="34198" y="333043"/>
                  </a:lnTo>
                  <a:cubicBezTo>
                    <a:pt x="25128" y="333043"/>
                    <a:pt x="16430" y="329440"/>
                    <a:pt x="10016" y="323027"/>
                  </a:cubicBezTo>
                  <a:cubicBezTo>
                    <a:pt x="3603" y="316614"/>
                    <a:pt x="0" y="307915"/>
                    <a:pt x="0" y="298846"/>
                  </a:cubicBezTo>
                  <a:lnTo>
                    <a:pt x="0" y="34198"/>
                  </a:lnTo>
                  <a:cubicBezTo>
                    <a:pt x="0" y="25128"/>
                    <a:pt x="3603" y="16430"/>
                    <a:pt x="10016" y="10016"/>
                  </a:cubicBezTo>
                  <a:cubicBezTo>
                    <a:pt x="16430" y="3603"/>
                    <a:pt x="25128" y="0"/>
                    <a:pt x="34198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1788736" cy="371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9926080" y="5929348"/>
            <a:ext cx="6569594" cy="8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Співбесіда. Бути готовими, що вона може проходити в декілька етапів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952380" y="7768648"/>
            <a:ext cx="6569594" cy="8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Адаптація на робочому місці</a:t>
            </a:r>
          </a:p>
          <a:p>
            <a:pPr marL="0" marR="0" lvl="0" indent="0" algn="ctr" defTabSz="914400" rtl="0" eaLnBrk="1" fontAlgn="auto" latinLnBrk="0" hangingPunct="1">
              <a:lnSpc>
                <a:spcPts val="3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Дай собі час від 2 до 6 місяців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952380" y="3903729"/>
            <a:ext cx="6569594" cy="1157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Підготовка до співбесіди: які питання будеш ставити ти, а які — тобі. Це спільна бесіда, </a:t>
            </a:r>
          </a:p>
          <a:p>
            <a:pPr marL="0" marR="0" lvl="0" indent="0" algn="ctr" defTabSz="914400" rtl="0" eaLnBrk="1" fontAlgn="auto" latinLnBrk="0" hangingPunct="1">
              <a:lnSpc>
                <a:spcPts val="3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а не допит чи іспит 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714144" y="7767581"/>
            <a:ext cx="6569594" cy="8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Складання резюме та супровідного листа/складання бізнес-плану</a:t>
            </a:r>
          </a:p>
        </p:txBody>
      </p:sp>
      <p:grpSp>
        <p:nvGrpSpPr>
          <p:cNvPr id="61" name="Group 16">
            <a:extLst>
              <a:ext uri="{FF2B5EF4-FFF2-40B4-BE49-F238E27FC236}">
                <a16:creationId xmlns:a16="http://schemas.microsoft.com/office/drawing/2014/main" id="{44814CF8-0431-482A-961D-BC01A79B8166}"/>
              </a:ext>
            </a:extLst>
          </p:cNvPr>
          <p:cNvGrpSpPr/>
          <p:nvPr/>
        </p:nvGrpSpPr>
        <p:grpSpPr>
          <a:xfrm>
            <a:off x="10372837" y="512843"/>
            <a:ext cx="6905513" cy="1762339"/>
            <a:chOff x="0" y="0"/>
            <a:chExt cx="9207351" cy="2349785"/>
          </a:xfrm>
        </p:grpSpPr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5949704E-C76F-45EF-9F25-B3062247DDE7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42588"/>
              </a:stretch>
            </a:blipFill>
          </p:spPr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D76206CA-9BA1-4085-BD5D-D2B14D7E29F9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B244CBD3-5BAC-4FB9-B693-8BD8DA090238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1241"/>
              </a:stretch>
            </a:blipFill>
          </p:spPr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1B37A8DC-95DD-4491-8FA9-74E37C55A7E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1E813FCE-CB10-40D1-A21A-FC4354C1F169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99688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496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05904" y="2452156"/>
            <a:ext cx="16176794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Де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шукати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роботу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50824" y="6091226"/>
            <a:ext cx="13327797" cy="1210589"/>
            <a:chOff x="0" y="0"/>
            <a:chExt cx="17770396" cy="1614119"/>
          </a:xfrm>
        </p:grpSpPr>
        <p:sp>
          <p:nvSpPr>
            <p:cNvPr id="12" name="Freeform 12"/>
            <p:cNvSpPr/>
            <p:nvPr/>
          </p:nvSpPr>
          <p:spPr>
            <a:xfrm>
              <a:off x="12680478" y="455552"/>
              <a:ext cx="3283385" cy="849786"/>
            </a:xfrm>
            <a:custGeom>
              <a:avLst/>
              <a:gdLst/>
              <a:ahLst/>
              <a:cxnLst/>
              <a:rect l="l" t="t" r="r" b="b"/>
              <a:pathLst>
                <a:path w="3283385" h="849786">
                  <a:moveTo>
                    <a:pt x="0" y="0"/>
                  </a:moveTo>
                  <a:lnTo>
                    <a:pt x="3283385" y="0"/>
                  </a:lnTo>
                  <a:lnTo>
                    <a:pt x="3283385" y="849786"/>
                  </a:lnTo>
                  <a:lnTo>
                    <a:pt x="0" y="849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8443878" y="519777"/>
              <a:ext cx="3817500" cy="999886"/>
            </a:xfrm>
            <a:custGeom>
              <a:avLst/>
              <a:gdLst/>
              <a:ahLst/>
              <a:cxnLst/>
              <a:rect l="l" t="t" r="r" b="b"/>
              <a:pathLst>
                <a:path w="3817500" h="999886">
                  <a:moveTo>
                    <a:pt x="0" y="0"/>
                  </a:moveTo>
                  <a:lnTo>
                    <a:pt x="3817500" y="0"/>
                  </a:lnTo>
                  <a:lnTo>
                    <a:pt x="3817500" y="999886"/>
                  </a:lnTo>
                  <a:lnTo>
                    <a:pt x="0" y="999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213605" cy="1614119"/>
            </a:xfrm>
            <a:custGeom>
              <a:avLst/>
              <a:gdLst/>
              <a:ahLst/>
              <a:cxnLst/>
              <a:rect l="l" t="t" r="r" b="b"/>
              <a:pathLst>
                <a:path w="5213605" h="1614119">
                  <a:moveTo>
                    <a:pt x="0" y="0"/>
                  </a:moveTo>
                  <a:lnTo>
                    <a:pt x="5213605" y="0"/>
                  </a:lnTo>
                  <a:lnTo>
                    <a:pt x="5213605" y="1614119"/>
                  </a:lnTo>
                  <a:lnTo>
                    <a:pt x="0" y="1614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5175119" y="283371"/>
              <a:ext cx="2792367" cy="1013978"/>
            </a:xfrm>
            <a:custGeom>
              <a:avLst/>
              <a:gdLst/>
              <a:ahLst/>
              <a:cxnLst/>
              <a:rect l="l" t="t" r="r" b="b"/>
              <a:pathLst>
                <a:path w="2792367" h="1013978">
                  <a:moveTo>
                    <a:pt x="0" y="0"/>
                  </a:moveTo>
                  <a:lnTo>
                    <a:pt x="2792368" y="0"/>
                  </a:lnTo>
                  <a:lnTo>
                    <a:pt x="2792368" y="1013979"/>
                  </a:lnTo>
                  <a:lnTo>
                    <a:pt x="0" y="1013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382963" y="226685"/>
              <a:ext cx="1387434" cy="1387434"/>
            </a:xfrm>
            <a:custGeom>
              <a:avLst/>
              <a:gdLst/>
              <a:ahLst/>
              <a:cxnLst/>
              <a:rect l="l" t="t" r="r" b="b"/>
              <a:pathLst>
                <a:path w="1387434" h="1387434">
                  <a:moveTo>
                    <a:pt x="0" y="0"/>
                  </a:moveTo>
                  <a:lnTo>
                    <a:pt x="1387433" y="0"/>
                  </a:lnTo>
                  <a:lnTo>
                    <a:pt x="1387433" y="1387434"/>
                  </a:lnTo>
                  <a:lnTo>
                    <a:pt x="0" y="1387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91156" y="7530416"/>
            <a:ext cx="13914092" cy="1565262"/>
            <a:chOff x="0" y="0"/>
            <a:chExt cx="18552122" cy="2087017"/>
          </a:xfrm>
        </p:grpSpPr>
        <p:sp>
          <p:nvSpPr>
            <p:cNvPr id="18" name="Freeform 18"/>
            <p:cNvSpPr/>
            <p:nvPr/>
          </p:nvSpPr>
          <p:spPr>
            <a:xfrm>
              <a:off x="2747837" y="37679"/>
              <a:ext cx="2049337" cy="2049337"/>
            </a:xfrm>
            <a:custGeom>
              <a:avLst/>
              <a:gdLst/>
              <a:ahLst/>
              <a:cxnLst/>
              <a:rect l="l" t="t" r="r" b="b"/>
              <a:pathLst>
                <a:path w="2049337" h="2049337">
                  <a:moveTo>
                    <a:pt x="0" y="0"/>
                  </a:moveTo>
                  <a:lnTo>
                    <a:pt x="2049337" y="0"/>
                  </a:lnTo>
                  <a:lnTo>
                    <a:pt x="2049337" y="2049338"/>
                  </a:lnTo>
                  <a:lnTo>
                    <a:pt x="0" y="204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5499310" y="37679"/>
              <a:ext cx="3904987" cy="2049337"/>
            </a:xfrm>
            <a:custGeom>
              <a:avLst/>
              <a:gdLst/>
              <a:ahLst/>
              <a:cxnLst/>
              <a:rect l="l" t="t" r="r" b="b"/>
              <a:pathLst>
                <a:path w="3904987" h="2049337">
                  <a:moveTo>
                    <a:pt x="0" y="0"/>
                  </a:moveTo>
                  <a:lnTo>
                    <a:pt x="3904987" y="0"/>
                  </a:lnTo>
                  <a:lnTo>
                    <a:pt x="3904987" y="2049338"/>
                  </a:lnTo>
                  <a:lnTo>
                    <a:pt x="0" y="204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15337414" y="37679"/>
              <a:ext cx="3214708" cy="2011658"/>
            </a:xfrm>
            <a:custGeom>
              <a:avLst/>
              <a:gdLst/>
              <a:ahLst/>
              <a:cxnLst/>
              <a:rect l="l" t="t" r="r" b="b"/>
              <a:pathLst>
                <a:path w="3214708" h="2011658">
                  <a:moveTo>
                    <a:pt x="0" y="0"/>
                  </a:moveTo>
                  <a:lnTo>
                    <a:pt x="3214708" y="0"/>
                  </a:lnTo>
                  <a:lnTo>
                    <a:pt x="3214708" y="2011658"/>
                  </a:lnTo>
                  <a:lnTo>
                    <a:pt x="0" y="2011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6803" b="-1680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10102797" y="0"/>
              <a:ext cx="4536117" cy="2049337"/>
            </a:xfrm>
            <a:custGeom>
              <a:avLst/>
              <a:gdLst/>
              <a:ahLst/>
              <a:cxnLst/>
              <a:rect l="l" t="t" r="r" b="b"/>
              <a:pathLst>
                <a:path w="4536117" h="2049337">
                  <a:moveTo>
                    <a:pt x="0" y="0"/>
                  </a:moveTo>
                  <a:lnTo>
                    <a:pt x="4536117" y="0"/>
                  </a:lnTo>
                  <a:lnTo>
                    <a:pt x="4536117" y="2049337"/>
                  </a:lnTo>
                  <a:lnTo>
                    <a:pt x="0" y="204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72" b="-5754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37679"/>
              <a:ext cx="2049337" cy="2049337"/>
            </a:xfrm>
            <a:custGeom>
              <a:avLst/>
              <a:gdLst/>
              <a:ahLst/>
              <a:cxnLst/>
              <a:rect l="l" t="t" r="r" b="b"/>
              <a:pathLst>
                <a:path w="2049337" h="2049337">
                  <a:moveTo>
                    <a:pt x="0" y="0"/>
                  </a:moveTo>
                  <a:lnTo>
                    <a:pt x="2049337" y="0"/>
                  </a:lnTo>
                  <a:lnTo>
                    <a:pt x="2049337" y="2049338"/>
                  </a:lnTo>
                  <a:lnTo>
                    <a:pt x="0" y="204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05904" y="4325623"/>
            <a:ext cx="11816831" cy="1539258"/>
            <a:chOff x="0" y="0"/>
            <a:chExt cx="15755774" cy="2052344"/>
          </a:xfrm>
        </p:grpSpPr>
        <p:sp>
          <p:nvSpPr>
            <p:cNvPr id="24" name="Freeform 24"/>
            <p:cNvSpPr/>
            <p:nvPr/>
          </p:nvSpPr>
          <p:spPr>
            <a:xfrm>
              <a:off x="2763544" y="0"/>
              <a:ext cx="2055176" cy="2049337"/>
            </a:xfrm>
            <a:custGeom>
              <a:avLst/>
              <a:gdLst/>
              <a:ahLst/>
              <a:cxnLst/>
              <a:rect l="l" t="t" r="r" b="b"/>
              <a:pathLst>
                <a:path w="2055176" h="2049337">
                  <a:moveTo>
                    <a:pt x="0" y="0"/>
                  </a:moveTo>
                  <a:lnTo>
                    <a:pt x="2055176" y="0"/>
                  </a:lnTo>
                  <a:lnTo>
                    <a:pt x="2055176" y="2049337"/>
                  </a:lnTo>
                  <a:lnTo>
                    <a:pt x="0" y="204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5529920" y="0"/>
              <a:ext cx="2049337" cy="2049337"/>
            </a:xfrm>
            <a:custGeom>
              <a:avLst/>
              <a:gdLst/>
              <a:ahLst/>
              <a:cxnLst/>
              <a:rect l="l" t="t" r="r" b="b"/>
              <a:pathLst>
                <a:path w="2049337" h="2049337">
                  <a:moveTo>
                    <a:pt x="0" y="0"/>
                  </a:moveTo>
                  <a:lnTo>
                    <a:pt x="2049337" y="0"/>
                  </a:lnTo>
                  <a:lnTo>
                    <a:pt x="2049337" y="2049337"/>
                  </a:lnTo>
                  <a:lnTo>
                    <a:pt x="0" y="204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811531" y="0"/>
              <a:ext cx="1944243" cy="2049337"/>
            </a:xfrm>
            <a:custGeom>
              <a:avLst/>
              <a:gdLst/>
              <a:ahLst/>
              <a:cxnLst/>
              <a:rect l="l" t="t" r="r" b="b"/>
              <a:pathLst>
                <a:path w="1944243" h="2049337">
                  <a:moveTo>
                    <a:pt x="0" y="0"/>
                  </a:moveTo>
                  <a:lnTo>
                    <a:pt x="1944243" y="0"/>
                  </a:lnTo>
                  <a:lnTo>
                    <a:pt x="1944243" y="2049337"/>
                  </a:lnTo>
                  <a:lnTo>
                    <a:pt x="0" y="204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1050994" y="0"/>
              <a:ext cx="2049337" cy="2049337"/>
            </a:xfrm>
            <a:custGeom>
              <a:avLst/>
              <a:gdLst/>
              <a:ahLst/>
              <a:cxnLst/>
              <a:rect l="l" t="t" r="r" b="b"/>
              <a:pathLst>
                <a:path w="2049337" h="2049337">
                  <a:moveTo>
                    <a:pt x="0" y="0"/>
                  </a:moveTo>
                  <a:lnTo>
                    <a:pt x="2049337" y="0"/>
                  </a:lnTo>
                  <a:lnTo>
                    <a:pt x="2049337" y="2049337"/>
                  </a:lnTo>
                  <a:lnTo>
                    <a:pt x="0" y="204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8290457" y="0"/>
              <a:ext cx="2049337" cy="2049337"/>
            </a:xfrm>
            <a:custGeom>
              <a:avLst/>
              <a:gdLst/>
              <a:ahLst/>
              <a:cxnLst/>
              <a:rect l="l" t="t" r="r" b="b"/>
              <a:pathLst>
                <a:path w="2049337" h="2049337">
                  <a:moveTo>
                    <a:pt x="0" y="0"/>
                  </a:moveTo>
                  <a:lnTo>
                    <a:pt x="2049337" y="0"/>
                  </a:lnTo>
                  <a:lnTo>
                    <a:pt x="2049337" y="2049337"/>
                  </a:lnTo>
                  <a:lnTo>
                    <a:pt x="0" y="204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2052344" cy="2052344"/>
            </a:xfrm>
            <a:custGeom>
              <a:avLst/>
              <a:gdLst/>
              <a:ahLst/>
              <a:cxnLst/>
              <a:rect l="l" t="t" r="r" b="b"/>
              <a:pathLst>
                <a:path w="2052344" h="2052344">
                  <a:moveTo>
                    <a:pt x="0" y="0"/>
                  </a:moveTo>
                  <a:lnTo>
                    <a:pt x="2052344" y="0"/>
                  </a:lnTo>
                  <a:lnTo>
                    <a:pt x="2052344" y="2052344"/>
                  </a:lnTo>
                  <a:lnTo>
                    <a:pt x="0" y="2052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10622193" y="1713042"/>
            <a:ext cx="2520643" cy="2520643"/>
          </a:xfrm>
          <a:custGeom>
            <a:avLst/>
            <a:gdLst/>
            <a:ahLst/>
            <a:cxnLst/>
            <a:rect l="l" t="t" r="r" b="b"/>
            <a:pathLst>
              <a:path w="2520643" h="2520643">
                <a:moveTo>
                  <a:pt x="0" y="0"/>
                </a:moveTo>
                <a:lnTo>
                  <a:pt x="2520644" y="0"/>
                </a:lnTo>
                <a:lnTo>
                  <a:pt x="2520644" y="2520644"/>
                </a:lnTo>
                <a:lnTo>
                  <a:pt x="0" y="252064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505904" y="3418372"/>
            <a:ext cx="15217099" cy="380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Хочеш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знайти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роботу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?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Тоді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ця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добірка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ресурсів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саме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для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тебе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!</a:t>
            </a: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36456944-B08C-405D-9498-7846DE3A1BBD}"/>
              </a:ext>
            </a:extLst>
          </p:cNvPr>
          <p:cNvGrpSpPr/>
          <p:nvPr/>
        </p:nvGrpSpPr>
        <p:grpSpPr>
          <a:xfrm>
            <a:off x="10446858" y="514481"/>
            <a:ext cx="6905513" cy="1762339"/>
            <a:chOff x="0" y="0"/>
            <a:chExt cx="9207351" cy="2349785"/>
          </a:xfrm>
        </p:grpSpPr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221CC2AC-9ED0-43F3-915F-684A00028922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r="-142588"/>
              </a:stretch>
            </a:blipFill>
          </p:spPr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4C18B7FF-8C2D-4B67-81DA-8BC97961380B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1443" b="-1443"/>
              </a:stretch>
            </a:blipFill>
          </p:spPr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53D0D6F-86AB-4D12-8EA2-45BABB150999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t="-131241"/>
              </a:stretch>
            </a:blipFill>
          </p:spPr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2CBAC746-1D27-40F3-8362-A4689F0ECB34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6189AEC7-1564-49DD-A322-E87EE305E9FB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761364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295913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07558"/>
            <a:ext cx="6006407" cy="1330716"/>
            <a:chOff x="0" y="-38100"/>
            <a:chExt cx="8008543" cy="17742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0344" cy="1370344"/>
            </a:xfrm>
            <a:custGeom>
              <a:avLst/>
              <a:gdLst/>
              <a:ahLst/>
              <a:cxnLst/>
              <a:rect l="l" t="t" r="r" b="b"/>
              <a:pathLst>
                <a:path w="1370344" h="1370344">
                  <a:moveTo>
                    <a:pt x="0" y="0"/>
                  </a:moveTo>
                  <a:lnTo>
                    <a:pt x="1370344" y="0"/>
                  </a:lnTo>
                  <a:lnTo>
                    <a:pt x="1370344" y="1370344"/>
                  </a:lnTo>
                  <a:lnTo>
                    <a:pt x="0" y="1370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846442" y="1034156"/>
              <a:ext cx="6162101" cy="702032"/>
              <a:chOff x="0" y="0"/>
              <a:chExt cx="1408668" cy="16048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08668" cy="160486"/>
              </a:xfrm>
              <a:custGeom>
                <a:avLst/>
                <a:gdLst/>
                <a:ahLst/>
                <a:cxnLst/>
                <a:rect l="l" t="t" r="r" b="b"/>
                <a:pathLst>
                  <a:path w="1408668" h="160486">
                    <a:moveTo>
                      <a:pt x="46688" y="0"/>
                    </a:moveTo>
                    <a:lnTo>
                      <a:pt x="1361980" y="0"/>
                    </a:lnTo>
                    <a:cubicBezTo>
                      <a:pt x="1374362" y="0"/>
                      <a:pt x="1386237" y="4919"/>
                      <a:pt x="1394993" y="13675"/>
                    </a:cubicBezTo>
                    <a:cubicBezTo>
                      <a:pt x="1403749" y="22430"/>
                      <a:pt x="1408668" y="34306"/>
                      <a:pt x="1408668" y="46688"/>
                    </a:cubicBezTo>
                    <a:lnTo>
                      <a:pt x="1408668" y="113798"/>
                    </a:lnTo>
                    <a:cubicBezTo>
                      <a:pt x="1408668" y="126180"/>
                      <a:pt x="1403749" y="138055"/>
                      <a:pt x="1394993" y="146811"/>
                    </a:cubicBezTo>
                    <a:cubicBezTo>
                      <a:pt x="1386237" y="155567"/>
                      <a:pt x="1374362" y="160486"/>
                      <a:pt x="1361980" y="160486"/>
                    </a:cubicBezTo>
                    <a:lnTo>
                      <a:pt x="46688" y="160486"/>
                    </a:lnTo>
                    <a:cubicBezTo>
                      <a:pt x="34306" y="160486"/>
                      <a:pt x="22430" y="155567"/>
                      <a:pt x="13675" y="146811"/>
                    </a:cubicBezTo>
                    <a:cubicBezTo>
                      <a:pt x="4919" y="138055"/>
                      <a:pt x="0" y="126180"/>
                      <a:pt x="0" y="113798"/>
                    </a:cubicBezTo>
                    <a:lnTo>
                      <a:pt x="0" y="46688"/>
                    </a:lnTo>
                    <a:cubicBezTo>
                      <a:pt x="0" y="34306"/>
                      <a:pt x="4919" y="22430"/>
                      <a:pt x="13675" y="13675"/>
                    </a:cubicBezTo>
                    <a:cubicBezTo>
                      <a:pt x="22430" y="4919"/>
                      <a:pt x="34306" y="0"/>
                      <a:pt x="4668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7801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408668" cy="198586"/>
              </a:xfrm>
              <a:prstGeom prst="rect">
                <a:avLst/>
              </a:prstGeom>
            </p:spPr>
            <p:txBody>
              <a:bodyPr lIns="47249" tIns="47249" rIns="47249" bIns="47249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105435" y="1154047"/>
              <a:ext cx="5672892" cy="449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Адміністраторка торгового залу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46441" y="-38100"/>
              <a:ext cx="6162102" cy="928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Розвинуті компетенції планування та управління персоналом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4928552"/>
            <a:ext cx="1006839" cy="1006839"/>
          </a:xfrm>
          <a:custGeom>
            <a:avLst/>
            <a:gdLst/>
            <a:ahLst/>
            <a:cxnLst/>
            <a:rect l="l" t="t" r="r" b="b"/>
            <a:pathLst>
              <a:path w="1006839" h="1006839">
                <a:moveTo>
                  <a:pt x="0" y="0"/>
                </a:moveTo>
                <a:lnTo>
                  <a:pt x="1006839" y="0"/>
                </a:lnTo>
                <a:lnTo>
                  <a:pt x="1006839" y="1006839"/>
                </a:lnTo>
                <a:lnTo>
                  <a:pt x="0" y="10068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2429263" y="5656083"/>
            <a:ext cx="4621576" cy="510913"/>
            <a:chOff x="0" y="0"/>
            <a:chExt cx="1408668" cy="1557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08668" cy="155727"/>
            </a:xfrm>
            <a:custGeom>
              <a:avLst/>
              <a:gdLst/>
              <a:ahLst/>
              <a:cxnLst/>
              <a:rect l="l" t="t" r="r" b="b"/>
              <a:pathLst>
                <a:path w="1408668" h="155727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105472"/>
                  </a:lnTo>
                  <a:cubicBezTo>
                    <a:pt x="1408668" y="133227"/>
                    <a:pt x="1386168" y="155727"/>
                    <a:pt x="1358413" y="155727"/>
                  </a:cubicBezTo>
                  <a:lnTo>
                    <a:pt x="50255" y="155727"/>
                  </a:lnTo>
                  <a:cubicBezTo>
                    <a:pt x="22500" y="155727"/>
                    <a:pt x="0" y="133227"/>
                    <a:pt x="0" y="105472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D8E96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408668" cy="193827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28700" y="6308579"/>
            <a:ext cx="1043489" cy="1043489"/>
          </a:xfrm>
          <a:custGeom>
            <a:avLst/>
            <a:gdLst/>
            <a:ahLst/>
            <a:cxnLst/>
            <a:rect l="l" t="t" r="r" b="b"/>
            <a:pathLst>
              <a:path w="1043489" h="1043489">
                <a:moveTo>
                  <a:pt x="0" y="0"/>
                </a:moveTo>
                <a:lnTo>
                  <a:pt x="1043489" y="0"/>
                </a:lnTo>
                <a:lnTo>
                  <a:pt x="1043489" y="1043489"/>
                </a:lnTo>
                <a:lnTo>
                  <a:pt x="0" y="1043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440054" y="7084806"/>
            <a:ext cx="4621576" cy="526524"/>
            <a:chOff x="0" y="0"/>
            <a:chExt cx="1408668" cy="16048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08668" cy="160486"/>
            </a:xfrm>
            <a:custGeom>
              <a:avLst/>
              <a:gdLst/>
              <a:ahLst/>
              <a:cxnLst/>
              <a:rect l="l" t="t" r="r" b="b"/>
              <a:pathLst>
                <a:path w="1408668" h="160486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110231"/>
                  </a:lnTo>
                  <a:cubicBezTo>
                    <a:pt x="1408668" y="137986"/>
                    <a:pt x="1386168" y="160486"/>
                    <a:pt x="1358413" y="160486"/>
                  </a:cubicBezTo>
                  <a:lnTo>
                    <a:pt x="50255" y="160486"/>
                  </a:lnTo>
                  <a:cubicBezTo>
                    <a:pt x="22500" y="160486"/>
                    <a:pt x="0" y="137986"/>
                    <a:pt x="0" y="110231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408668" cy="198586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429263" y="6270479"/>
            <a:ext cx="4621576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Розвинута компетенція самоорганізації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028700" y="7724337"/>
            <a:ext cx="8873845" cy="1533963"/>
            <a:chOff x="0" y="-38100"/>
            <a:chExt cx="11831793" cy="2045284"/>
          </a:xfrm>
        </p:grpSpPr>
        <p:sp>
          <p:nvSpPr>
            <p:cNvPr id="25" name="Freeform 25"/>
            <p:cNvSpPr/>
            <p:nvPr/>
          </p:nvSpPr>
          <p:spPr>
            <a:xfrm>
              <a:off x="0" y="601520"/>
              <a:ext cx="1405664" cy="1405664"/>
            </a:xfrm>
            <a:custGeom>
              <a:avLst/>
              <a:gdLst/>
              <a:ahLst/>
              <a:cxnLst/>
              <a:rect l="l" t="t" r="r" b="b"/>
              <a:pathLst>
                <a:path w="1405664" h="1405664">
                  <a:moveTo>
                    <a:pt x="0" y="0"/>
                  </a:moveTo>
                  <a:lnTo>
                    <a:pt x="1405664" y="0"/>
                  </a:lnTo>
                  <a:lnTo>
                    <a:pt x="1405664" y="1405664"/>
                  </a:lnTo>
                  <a:lnTo>
                    <a:pt x="0" y="140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896195" y="-38100"/>
              <a:ext cx="7000348" cy="1411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Сфера продажів: робота в супермаркеті, великій мережі, компанії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896195" y="1000173"/>
              <a:ext cx="9935598" cy="939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Розвиток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особистих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якостей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(SOFT SKILLS)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ефективної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комунікації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з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іншими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та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самоорганізації</a:t>
              </a:r>
              <a:endParaRPr kumimoji="0" lang="en-US" sz="2043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256518" y="4488612"/>
            <a:ext cx="4621576" cy="833672"/>
            <a:chOff x="0" y="0"/>
            <a:chExt cx="6162101" cy="111156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6162101" cy="1111563"/>
              <a:chOff x="0" y="0"/>
              <a:chExt cx="1408668" cy="25410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408668" cy="254105"/>
              </a:xfrm>
              <a:custGeom>
                <a:avLst/>
                <a:gdLst/>
                <a:ahLst/>
                <a:cxnLst/>
                <a:rect l="l" t="t" r="r" b="b"/>
                <a:pathLst>
                  <a:path w="1408668" h="254105">
                    <a:moveTo>
                      <a:pt x="50255" y="0"/>
                    </a:moveTo>
                    <a:lnTo>
                      <a:pt x="1358413" y="0"/>
                    </a:lnTo>
                    <a:cubicBezTo>
                      <a:pt x="1386168" y="0"/>
                      <a:pt x="1408668" y="22500"/>
                      <a:pt x="1408668" y="50255"/>
                    </a:cubicBezTo>
                    <a:lnTo>
                      <a:pt x="1408668" y="203850"/>
                    </a:lnTo>
                    <a:cubicBezTo>
                      <a:pt x="1408668" y="231605"/>
                      <a:pt x="1386168" y="254105"/>
                      <a:pt x="1358413" y="254105"/>
                    </a:cubicBezTo>
                    <a:lnTo>
                      <a:pt x="50255" y="254105"/>
                    </a:lnTo>
                    <a:cubicBezTo>
                      <a:pt x="22500" y="254105"/>
                      <a:pt x="0" y="231605"/>
                      <a:pt x="0" y="203850"/>
                    </a:cubicBezTo>
                    <a:lnTo>
                      <a:pt x="0" y="50255"/>
                    </a:lnTo>
                    <a:cubicBezTo>
                      <a:pt x="0" y="22500"/>
                      <a:pt x="22500" y="0"/>
                      <a:pt x="5025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7801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408668" cy="292205"/>
              </a:xfrm>
              <a:prstGeom prst="rect">
                <a:avLst/>
              </a:prstGeom>
            </p:spPr>
            <p:txBody>
              <a:bodyPr lIns="43895" tIns="43895" rIns="43895" bIns="4389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44604" y="88685"/>
              <a:ext cx="5672892" cy="928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Адміністраторка салону краси. Стажер -перукарка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272249" y="3435866"/>
            <a:ext cx="4621576" cy="833672"/>
            <a:chOff x="0" y="0"/>
            <a:chExt cx="6162101" cy="1111563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6162101" cy="1111563"/>
              <a:chOff x="0" y="0"/>
              <a:chExt cx="1408668" cy="25410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408668" cy="254105"/>
              </a:xfrm>
              <a:custGeom>
                <a:avLst/>
                <a:gdLst/>
                <a:ahLst/>
                <a:cxnLst/>
                <a:rect l="l" t="t" r="r" b="b"/>
                <a:pathLst>
                  <a:path w="1408668" h="254105">
                    <a:moveTo>
                      <a:pt x="50255" y="0"/>
                    </a:moveTo>
                    <a:lnTo>
                      <a:pt x="1358413" y="0"/>
                    </a:lnTo>
                    <a:cubicBezTo>
                      <a:pt x="1386168" y="0"/>
                      <a:pt x="1408668" y="22500"/>
                      <a:pt x="1408668" y="50255"/>
                    </a:cubicBezTo>
                    <a:lnTo>
                      <a:pt x="1408668" y="203850"/>
                    </a:lnTo>
                    <a:cubicBezTo>
                      <a:pt x="1408668" y="231605"/>
                      <a:pt x="1386168" y="254105"/>
                      <a:pt x="1358413" y="254105"/>
                    </a:cubicBezTo>
                    <a:lnTo>
                      <a:pt x="50255" y="254105"/>
                    </a:lnTo>
                    <a:cubicBezTo>
                      <a:pt x="22500" y="254105"/>
                      <a:pt x="0" y="231605"/>
                      <a:pt x="0" y="203850"/>
                    </a:cubicBezTo>
                    <a:lnTo>
                      <a:pt x="0" y="50255"/>
                    </a:lnTo>
                    <a:cubicBezTo>
                      <a:pt x="0" y="22500"/>
                      <a:pt x="22500" y="0"/>
                      <a:pt x="5025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D1C24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1408668" cy="292205"/>
              </a:xfrm>
              <a:prstGeom prst="rect">
                <a:avLst/>
              </a:prstGeom>
            </p:spPr>
            <p:txBody>
              <a:bodyPr lIns="43895" tIns="43895" rIns="43895" bIns="4389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44604" y="88685"/>
              <a:ext cx="5672892" cy="928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Перукарка з досвідом та клієнтською базою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316612" y="3612844"/>
            <a:ext cx="4621576" cy="479715"/>
            <a:chOff x="0" y="0"/>
            <a:chExt cx="1408668" cy="14621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408668" cy="146218"/>
            </a:xfrm>
            <a:custGeom>
              <a:avLst/>
              <a:gdLst/>
              <a:ahLst/>
              <a:cxnLst/>
              <a:rect l="l" t="t" r="r" b="b"/>
              <a:pathLst>
                <a:path w="1408668" h="146218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95963"/>
                  </a:lnTo>
                  <a:cubicBezTo>
                    <a:pt x="1408668" y="123718"/>
                    <a:pt x="1386168" y="146218"/>
                    <a:pt x="1358413" y="146218"/>
                  </a:cubicBezTo>
                  <a:lnTo>
                    <a:pt x="50255" y="146218"/>
                  </a:lnTo>
                  <a:cubicBezTo>
                    <a:pt x="22500" y="146218"/>
                    <a:pt x="0" y="123718"/>
                    <a:pt x="0" y="95963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408668" cy="184318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272249" y="5594389"/>
            <a:ext cx="4621576" cy="833672"/>
            <a:chOff x="0" y="0"/>
            <a:chExt cx="6162101" cy="1111563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6162101" cy="1111563"/>
              <a:chOff x="0" y="0"/>
              <a:chExt cx="1408668" cy="254105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408668" cy="254105"/>
              </a:xfrm>
              <a:custGeom>
                <a:avLst/>
                <a:gdLst/>
                <a:ahLst/>
                <a:cxnLst/>
                <a:rect l="l" t="t" r="r" b="b"/>
                <a:pathLst>
                  <a:path w="1408668" h="254105">
                    <a:moveTo>
                      <a:pt x="50255" y="0"/>
                    </a:moveTo>
                    <a:lnTo>
                      <a:pt x="1358413" y="0"/>
                    </a:lnTo>
                    <a:cubicBezTo>
                      <a:pt x="1386168" y="0"/>
                      <a:pt x="1408668" y="22500"/>
                      <a:pt x="1408668" y="50255"/>
                    </a:cubicBezTo>
                    <a:lnTo>
                      <a:pt x="1408668" y="203850"/>
                    </a:lnTo>
                    <a:cubicBezTo>
                      <a:pt x="1408668" y="231605"/>
                      <a:pt x="1386168" y="254105"/>
                      <a:pt x="1358413" y="254105"/>
                    </a:cubicBezTo>
                    <a:lnTo>
                      <a:pt x="50255" y="254105"/>
                    </a:lnTo>
                    <a:cubicBezTo>
                      <a:pt x="22500" y="254105"/>
                      <a:pt x="0" y="231605"/>
                      <a:pt x="0" y="203850"/>
                    </a:cubicBezTo>
                    <a:lnTo>
                      <a:pt x="0" y="50255"/>
                    </a:lnTo>
                    <a:cubicBezTo>
                      <a:pt x="0" y="22500"/>
                      <a:pt x="22500" y="0"/>
                      <a:pt x="5025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D8E96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38100"/>
                <a:ext cx="1408668" cy="292205"/>
              </a:xfrm>
              <a:prstGeom prst="rect">
                <a:avLst/>
              </a:prstGeom>
            </p:spPr>
            <p:txBody>
              <a:bodyPr lIns="43895" tIns="43895" rIns="43895" bIns="4389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244604" y="88685"/>
              <a:ext cx="5672892" cy="928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Розвиток професійних навичок, талантів:  курси перукаря</a:t>
              </a:r>
            </a:p>
          </p:txBody>
        </p:sp>
      </p:grpSp>
      <p:sp>
        <p:nvSpPr>
          <p:cNvPr id="46" name="AutoShape 46"/>
          <p:cNvSpPr/>
          <p:nvPr/>
        </p:nvSpPr>
        <p:spPr>
          <a:xfrm flipH="1">
            <a:off x="6215419" y="6166996"/>
            <a:ext cx="0" cy="917810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utoShape 47"/>
          <p:cNvSpPr/>
          <p:nvPr/>
        </p:nvSpPr>
        <p:spPr>
          <a:xfrm flipH="1">
            <a:off x="6215419" y="4742698"/>
            <a:ext cx="0" cy="917810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429263" y="4841756"/>
            <a:ext cx="4621576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Розвинуті компетенції </a:t>
            </a:r>
          </a:p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комунікації, стресостійкості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7050838" y="5883963"/>
            <a:ext cx="221411" cy="204259"/>
            <a:chOff x="0" y="0"/>
            <a:chExt cx="295214" cy="272345"/>
          </a:xfrm>
        </p:grpSpPr>
        <p:sp>
          <p:nvSpPr>
            <p:cNvPr id="50" name="AutoShape 50"/>
            <p:cNvSpPr/>
            <p:nvPr/>
          </p:nvSpPr>
          <p:spPr>
            <a:xfrm>
              <a:off x="151730" y="31796"/>
              <a:ext cx="0" cy="208752"/>
            </a:xfrm>
            <a:prstGeom prst="line">
              <a:avLst/>
            </a:prstGeom>
            <a:ln w="63593" cap="flat">
              <a:gradFill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AutoShape 51"/>
            <p:cNvSpPr/>
            <p:nvPr/>
          </p:nvSpPr>
          <p:spPr>
            <a:xfrm flipH="1">
              <a:off x="125473" y="240549"/>
              <a:ext cx="169742" cy="0"/>
            </a:xfrm>
            <a:prstGeom prst="line">
              <a:avLst/>
            </a:prstGeom>
            <a:ln w="63593" cap="flat">
              <a:gradFill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AutoShape 52"/>
            <p:cNvSpPr/>
            <p:nvPr/>
          </p:nvSpPr>
          <p:spPr>
            <a:xfrm flipH="1">
              <a:off x="0" y="31796"/>
              <a:ext cx="169742" cy="0"/>
            </a:xfrm>
            <a:prstGeom prst="line">
              <a:avLst/>
            </a:prstGeom>
            <a:ln w="63593" cap="flat">
              <a:gradFill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7035107" y="4453622"/>
            <a:ext cx="221411" cy="569304"/>
            <a:chOff x="0" y="0"/>
            <a:chExt cx="295214" cy="759072"/>
          </a:xfrm>
        </p:grpSpPr>
        <p:sp>
          <p:nvSpPr>
            <p:cNvPr id="54" name="AutoShape 54"/>
            <p:cNvSpPr/>
            <p:nvPr/>
          </p:nvSpPr>
          <p:spPr>
            <a:xfrm>
              <a:off x="151730" y="31796"/>
              <a:ext cx="0" cy="695480"/>
            </a:xfrm>
            <a:prstGeom prst="line">
              <a:avLst/>
            </a:prstGeom>
            <a:ln w="63593" cap="flat">
              <a:gradFill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AutoShape 55"/>
            <p:cNvSpPr/>
            <p:nvPr/>
          </p:nvSpPr>
          <p:spPr>
            <a:xfrm flipH="1">
              <a:off x="125473" y="727276"/>
              <a:ext cx="169742" cy="0"/>
            </a:xfrm>
            <a:prstGeom prst="line">
              <a:avLst/>
            </a:prstGeom>
            <a:ln w="63593" cap="flat">
              <a:gradFill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AutoShape 56"/>
            <p:cNvSpPr/>
            <p:nvPr/>
          </p:nvSpPr>
          <p:spPr>
            <a:xfrm flipH="1">
              <a:off x="0" y="31796"/>
              <a:ext cx="169742" cy="0"/>
            </a:xfrm>
            <a:prstGeom prst="line">
              <a:avLst/>
            </a:prstGeom>
            <a:ln w="63593" cap="flat">
              <a:gradFill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AutoShape 57"/>
          <p:cNvSpPr/>
          <p:nvPr/>
        </p:nvSpPr>
        <p:spPr>
          <a:xfrm>
            <a:off x="11362120" y="5322284"/>
            <a:ext cx="0" cy="280120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AutoShape 58"/>
          <p:cNvSpPr/>
          <p:nvPr/>
        </p:nvSpPr>
        <p:spPr>
          <a:xfrm flipH="1">
            <a:off x="11362120" y="4269537"/>
            <a:ext cx="0" cy="219075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AutoShape 59"/>
          <p:cNvSpPr/>
          <p:nvPr/>
        </p:nvSpPr>
        <p:spPr>
          <a:xfrm flipH="1">
            <a:off x="11878094" y="3852701"/>
            <a:ext cx="438519" cy="51925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Freeform 60"/>
          <p:cNvSpPr/>
          <p:nvPr/>
        </p:nvSpPr>
        <p:spPr>
          <a:xfrm>
            <a:off x="12500066" y="4738274"/>
            <a:ext cx="4491913" cy="4533123"/>
          </a:xfrm>
          <a:custGeom>
            <a:avLst/>
            <a:gdLst/>
            <a:ahLst/>
            <a:cxnLst/>
            <a:rect l="l" t="t" r="r" b="b"/>
            <a:pathLst>
              <a:path w="4491913" h="4533123">
                <a:moveTo>
                  <a:pt x="0" y="0"/>
                </a:moveTo>
                <a:lnTo>
                  <a:pt x="4491913" y="0"/>
                </a:lnTo>
                <a:lnTo>
                  <a:pt x="4491913" y="4533123"/>
                </a:lnTo>
                <a:lnTo>
                  <a:pt x="0" y="4533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Freeform 61"/>
          <p:cNvSpPr/>
          <p:nvPr/>
        </p:nvSpPr>
        <p:spPr>
          <a:xfrm>
            <a:off x="10274020" y="6704286"/>
            <a:ext cx="1490521" cy="1611374"/>
          </a:xfrm>
          <a:custGeom>
            <a:avLst/>
            <a:gdLst/>
            <a:ahLst/>
            <a:cxnLst/>
            <a:rect l="l" t="t" r="r" b="b"/>
            <a:pathLst>
              <a:path w="1490521" h="1611374">
                <a:moveTo>
                  <a:pt x="0" y="0"/>
                </a:moveTo>
                <a:lnTo>
                  <a:pt x="1490521" y="0"/>
                </a:lnTo>
                <a:lnTo>
                  <a:pt x="1490521" y="1611374"/>
                </a:lnTo>
                <a:lnTo>
                  <a:pt x="0" y="1611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reeform 62"/>
          <p:cNvSpPr/>
          <p:nvPr/>
        </p:nvSpPr>
        <p:spPr>
          <a:xfrm>
            <a:off x="7849579" y="6681783"/>
            <a:ext cx="1682241" cy="1633877"/>
          </a:xfrm>
          <a:custGeom>
            <a:avLst/>
            <a:gdLst/>
            <a:ahLst/>
            <a:cxnLst/>
            <a:rect l="l" t="t" r="r" b="b"/>
            <a:pathLst>
              <a:path w="1682241" h="1633877">
                <a:moveTo>
                  <a:pt x="0" y="0"/>
                </a:moveTo>
                <a:lnTo>
                  <a:pt x="1682241" y="0"/>
                </a:lnTo>
                <a:lnTo>
                  <a:pt x="1682241" y="1633877"/>
                </a:lnTo>
                <a:lnTo>
                  <a:pt x="0" y="16338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582516" y="2369648"/>
            <a:ext cx="17131202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0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Кар’єрний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план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: ЯК ЗРОСТИТИ МРІЮ З НУЛЯ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2623507" y="5724170"/>
            <a:ext cx="4254669" cy="327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Касир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2634299" y="7165199"/>
            <a:ext cx="4254669" cy="33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Працівниця на викладку товару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2500066" y="3669833"/>
            <a:ext cx="4254669" cy="33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ВЛАСНИЦЯ САЛОНУ КРАСИ</a:t>
            </a:r>
          </a:p>
        </p:txBody>
      </p:sp>
      <p:grpSp>
        <p:nvGrpSpPr>
          <p:cNvPr id="70" name="Group 16">
            <a:extLst>
              <a:ext uri="{FF2B5EF4-FFF2-40B4-BE49-F238E27FC236}">
                <a16:creationId xmlns:a16="http://schemas.microsoft.com/office/drawing/2014/main" id="{92520EF2-AD7A-4147-ABD9-0011930393B1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3BF86299-656B-433E-A935-3F23DB91FE8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-142588"/>
              </a:stretch>
            </a:blipFill>
          </p:spPr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id="{0CC9A896-B967-4FA3-BE9F-AC2732A3166E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t="-1443" b="-1443"/>
              </a:stretch>
            </a:blipFill>
          </p:spPr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6C706A75-3644-4A3F-B81F-BB6476A57263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t="-131241"/>
              </a:stretch>
            </a:blipFill>
          </p:spPr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B9F12D7-15CC-4593-AB2A-74E67B7368A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EF3D1187-1E3F-4C3E-8E00-C229F972BC5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254619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5494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88643" y="2522008"/>
            <a:ext cx="7087048" cy="7101245"/>
            <a:chOff x="0" y="0"/>
            <a:chExt cx="10143490" cy="101638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t="-25" b="-2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3"/>
              <a:stretch>
                <a:fillRect t="-2613" b="-261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87854" y="4161585"/>
            <a:ext cx="3608647" cy="4809332"/>
            <a:chOff x="0" y="0"/>
            <a:chExt cx="950426" cy="1266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50426" cy="1266655"/>
            </a:xfrm>
            <a:custGeom>
              <a:avLst/>
              <a:gdLst/>
              <a:ahLst/>
              <a:cxnLst/>
              <a:rect l="l" t="t" r="r" b="b"/>
              <a:pathLst>
                <a:path w="950426" h="1266655">
                  <a:moveTo>
                    <a:pt x="0" y="0"/>
                  </a:moveTo>
                  <a:lnTo>
                    <a:pt x="950426" y="0"/>
                  </a:lnTo>
                  <a:lnTo>
                    <a:pt x="950426" y="1266655"/>
                  </a:lnTo>
                  <a:lnTo>
                    <a:pt x="0" y="1266655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50426" cy="1304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3495950" y="4476403"/>
            <a:ext cx="3192455" cy="3192455"/>
          </a:xfrm>
          <a:custGeom>
            <a:avLst/>
            <a:gdLst/>
            <a:ahLst/>
            <a:cxnLst/>
            <a:rect l="l" t="t" r="r" b="b"/>
            <a:pathLst>
              <a:path w="3192455" h="3192455">
                <a:moveTo>
                  <a:pt x="0" y="0"/>
                </a:moveTo>
                <a:lnTo>
                  <a:pt x="3192455" y="0"/>
                </a:lnTo>
                <a:lnTo>
                  <a:pt x="3192455" y="3192455"/>
                </a:lnTo>
                <a:lnTo>
                  <a:pt x="0" y="3192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175691" y="4133010"/>
            <a:ext cx="9533910" cy="892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1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МРІЄШ ПРАЦЮВАТИ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Intro"/>
                <a:ea typeface="+mn-ea"/>
                <a:cs typeface="+mn-cs"/>
              </a:rPr>
              <a:t>,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75691" y="7446475"/>
            <a:ext cx="833654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ТОДІ ПРОСТО СПРОБУЙ ВСЕ!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26173" y="8035731"/>
            <a:ext cx="3132009" cy="461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Краще спробувати і зрозуміти, що не твоє, ніж залишатися на місці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75691" y="6547201"/>
            <a:ext cx="953391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НЕ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знаєш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в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чому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себе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знайти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Intro"/>
                <a:ea typeface="+mn-ea"/>
                <a:cs typeface="+mn-cs"/>
              </a:rPr>
              <a:t>?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75691" y="5263387"/>
            <a:ext cx="9533910" cy="125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АЛЕ...</a:t>
            </a:r>
          </a:p>
        </p:txBody>
      </p:sp>
      <p:grpSp>
        <p:nvGrpSpPr>
          <p:cNvPr id="24" name="Group 14">
            <a:extLst>
              <a:ext uri="{FF2B5EF4-FFF2-40B4-BE49-F238E27FC236}">
                <a16:creationId xmlns:a16="http://schemas.microsoft.com/office/drawing/2014/main" id="{A9A6894B-F193-4451-8ED7-A36B4C98BB3A}"/>
              </a:ext>
            </a:extLst>
          </p:cNvPr>
          <p:cNvGrpSpPr/>
          <p:nvPr/>
        </p:nvGrpSpPr>
        <p:grpSpPr>
          <a:xfrm>
            <a:off x="10804088" y="793642"/>
            <a:ext cx="6905513" cy="1762339"/>
            <a:chOff x="0" y="0"/>
            <a:chExt cx="9207351" cy="2349785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371F9852-30F8-45BA-A8EE-A0D9DB690417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3D4E612-4307-429B-94BF-9CB9BC32D181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C13B1D6-C281-4B41-BFC9-5D1A2487F87C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A3FA6B4-CAEE-41F7-A3F1-C804AE9404FF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66E76EC0-F442-441E-AFA2-3C5A5B5F7075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624776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6B41A-28E9-32A8-FAEF-5CA276700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D758E34-704A-EEBB-DEFE-07DFA5E64987}"/>
              </a:ext>
            </a:extLst>
          </p:cNvPr>
          <p:cNvGrpSpPr/>
          <p:nvPr/>
        </p:nvGrpSpPr>
        <p:grpSpPr>
          <a:xfrm>
            <a:off x="578399" y="5494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855C49D-2B02-F0D2-1FD7-0C6410F61CC8}"/>
                </a:ext>
              </a:extLst>
            </p:cNvPr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1267B7D-0C14-432D-CB49-28A3B81278AD}"/>
                </a:ext>
              </a:extLst>
            </p:cNvPr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AAFC17D-7FEE-8CDD-1B97-ABA1A7DD069B}"/>
              </a:ext>
            </a:extLst>
          </p:cNvPr>
          <p:cNvSpPr/>
          <p:nvPr/>
        </p:nvSpPr>
        <p:spPr>
          <a:xfrm>
            <a:off x="4330678" y="4827463"/>
            <a:ext cx="2552467" cy="3985265"/>
          </a:xfrm>
          <a:custGeom>
            <a:avLst/>
            <a:gdLst/>
            <a:ahLst/>
            <a:cxnLst/>
            <a:rect l="l" t="t" r="r" b="b"/>
            <a:pathLst>
              <a:path w="2552467" h="3985265">
                <a:moveTo>
                  <a:pt x="0" y="0"/>
                </a:moveTo>
                <a:lnTo>
                  <a:pt x="2552467" y="0"/>
                </a:lnTo>
                <a:lnTo>
                  <a:pt x="2552467" y="3985264"/>
                </a:lnTo>
                <a:lnTo>
                  <a:pt x="0" y="3985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6023ED1-180F-5062-1D4C-157AB3B8F895}"/>
              </a:ext>
            </a:extLst>
          </p:cNvPr>
          <p:cNvSpPr/>
          <p:nvPr/>
        </p:nvSpPr>
        <p:spPr>
          <a:xfrm>
            <a:off x="7304509" y="4827463"/>
            <a:ext cx="2851575" cy="3985265"/>
          </a:xfrm>
          <a:custGeom>
            <a:avLst/>
            <a:gdLst/>
            <a:ahLst/>
            <a:cxnLst/>
            <a:rect l="l" t="t" r="r" b="b"/>
            <a:pathLst>
              <a:path w="2851575" h="3985265">
                <a:moveTo>
                  <a:pt x="0" y="0"/>
                </a:moveTo>
                <a:lnTo>
                  <a:pt x="2851575" y="0"/>
                </a:lnTo>
                <a:lnTo>
                  <a:pt x="2851575" y="3985264"/>
                </a:lnTo>
                <a:lnTo>
                  <a:pt x="0" y="3985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C01EEDC-6EAC-B312-BC72-544AAE04BC10}"/>
              </a:ext>
            </a:extLst>
          </p:cNvPr>
          <p:cNvSpPr/>
          <p:nvPr/>
        </p:nvSpPr>
        <p:spPr>
          <a:xfrm>
            <a:off x="10575184" y="4827463"/>
            <a:ext cx="2819088" cy="4004778"/>
          </a:xfrm>
          <a:custGeom>
            <a:avLst/>
            <a:gdLst/>
            <a:ahLst/>
            <a:cxnLst/>
            <a:rect l="l" t="t" r="r" b="b"/>
            <a:pathLst>
              <a:path w="2819088" h="4004778">
                <a:moveTo>
                  <a:pt x="0" y="0"/>
                </a:moveTo>
                <a:lnTo>
                  <a:pt x="2819088" y="0"/>
                </a:lnTo>
                <a:lnTo>
                  <a:pt x="2819088" y="4004777"/>
                </a:lnTo>
                <a:lnTo>
                  <a:pt x="0" y="4004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7CF63FE-59AB-0E50-E58B-D84E0295338B}"/>
              </a:ext>
            </a:extLst>
          </p:cNvPr>
          <p:cNvSpPr/>
          <p:nvPr/>
        </p:nvSpPr>
        <p:spPr>
          <a:xfrm>
            <a:off x="13813372" y="4807949"/>
            <a:ext cx="3048290" cy="3985265"/>
          </a:xfrm>
          <a:custGeom>
            <a:avLst/>
            <a:gdLst/>
            <a:ahLst/>
            <a:cxnLst/>
            <a:rect l="l" t="t" r="r" b="b"/>
            <a:pathLst>
              <a:path w="3048290" h="3985265">
                <a:moveTo>
                  <a:pt x="0" y="0"/>
                </a:moveTo>
                <a:lnTo>
                  <a:pt x="3048291" y="0"/>
                </a:lnTo>
                <a:lnTo>
                  <a:pt x="3048291" y="3985265"/>
                </a:lnTo>
                <a:lnTo>
                  <a:pt x="0" y="3985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32" r="-295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1E14941-4B39-FA8D-BE77-E192F08CC3BC}"/>
              </a:ext>
            </a:extLst>
          </p:cNvPr>
          <p:cNvSpPr/>
          <p:nvPr/>
        </p:nvSpPr>
        <p:spPr>
          <a:xfrm>
            <a:off x="1271360" y="4827463"/>
            <a:ext cx="2640218" cy="3965751"/>
          </a:xfrm>
          <a:custGeom>
            <a:avLst/>
            <a:gdLst/>
            <a:ahLst/>
            <a:cxnLst/>
            <a:rect l="l" t="t" r="r" b="b"/>
            <a:pathLst>
              <a:path w="2640218" h="3965751">
                <a:moveTo>
                  <a:pt x="0" y="0"/>
                </a:moveTo>
                <a:lnTo>
                  <a:pt x="2640218" y="0"/>
                </a:lnTo>
                <a:lnTo>
                  <a:pt x="2640218" y="3965751"/>
                </a:lnTo>
                <a:lnTo>
                  <a:pt x="0" y="39657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009" r="-1298" b="-1254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B4E9757-185A-03BA-804E-0581C0ADBE1A}"/>
              </a:ext>
            </a:extLst>
          </p:cNvPr>
          <p:cNvSpPr txBox="1"/>
          <p:nvPr/>
        </p:nvSpPr>
        <p:spPr>
          <a:xfrm>
            <a:off x="1271360" y="2726075"/>
            <a:ext cx="15694443" cy="84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4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Як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максимально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прокачати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себе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21A1AF3-636C-00FE-B573-DE142574ACF5}"/>
              </a:ext>
            </a:extLst>
          </p:cNvPr>
          <p:cNvSpPr txBox="1"/>
          <p:nvPr/>
        </p:nvSpPr>
        <p:spPr>
          <a:xfrm>
            <a:off x="1727868" y="3666223"/>
            <a:ext cx="14738258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Ну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і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задачки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...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теж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відчуваєш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що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треба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хутчіш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бігти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в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книжковий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?</a:t>
            </a:r>
          </a:p>
        </p:txBody>
      </p:sp>
      <p:grpSp>
        <p:nvGrpSpPr>
          <p:cNvPr id="18" name="Group 14">
            <a:extLst>
              <a:ext uri="{FF2B5EF4-FFF2-40B4-BE49-F238E27FC236}">
                <a16:creationId xmlns:a16="http://schemas.microsoft.com/office/drawing/2014/main" id="{99252F0B-093C-4330-AE7E-2566457FBE55}"/>
              </a:ext>
            </a:extLst>
          </p:cNvPr>
          <p:cNvGrpSpPr/>
          <p:nvPr/>
        </p:nvGrpSpPr>
        <p:grpSpPr>
          <a:xfrm>
            <a:off x="10804088" y="609232"/>
            <a:ext cx="6905513" cy="1762339"/>
            <a:chOff x="0" y="0"/>
            <a:chExt cx="9207351" cy="2349785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E018AFF-7E23-4970-9220-AC0821290EA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42588"/>
              </a:stretch>
            </a:blipFill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150C9B23-1417-453B-B5BC-F21130A7E4CD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443" b="-1443"/>
              </a:stretch>
            </a:blipFill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328452AB-31D0-4450-AD2F-8EEBA25F7E44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31241"/>
              </a:stretch>
            </a:blipFill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9713974-7EFD-427E-B64C-88B78007458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2EAB3D4A-ECCA-4CD6-A205-2F0BB01D7F9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08574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9510" y="4485241"/>
            <a:ext cx="5913088" cy="4416365"/>
            <a:chOff x="0" y="0"/>
            <a:chExt cx="7884117" cy="588848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242121"/>
              <a:ext cx="7884117" cy="5646365"/>
              <a:chOff x="0" y="0"/>
              <a:chExt cx="1557356" cy="111533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57356" cy="1115331"/>
              </a:xfrm>
              <a:custGeom>
                <a:avLst/>
                <a:gdLst/>
                <a:ahLst/>
                <a:cxnLst/>
                <a:rect l="l" t="t" r="r" b="b"/>
                <a:pathLst>
                  <a:path w="1557356" h="1115331">
                    <a:moveTo>
                      <a:pt x="39279" y="0"/>
                    </a:moveTo>
                    <a:lnTo>
                      <a:pt x="1518078" y="0"/>
                    </a:lnTo>
                    <a:cubicBezTo>
                      <a:pt x="1528495" y="0"/>
                      <a:pt x="1538486" y="4138"/>
                      <a:pt x="1545852" y="11504"/>
                    </a:cubicBezTo>
                    <a:cubicBezTo>
                      <a:pt x="1553218" y="18871"/>
                      <a:pt x="1557356" y="28861"/>
                      <a:pt x="1557356" y="39279"/>
                    </a:cubicBezTo>
                    <a:lnTo>
                      <a:pt x="1557356" y="1076053"/>
                    </a:lnTo>
                    <a:cubicBezTo>
                      <a:pt x="1557356" y="1086470"/>
                      <a:pt x="1553218" y="1096461"/>
                      <a:pt x="1545852" y="1103827"/>
                    </a:cubicBezTo>
                    <a:cubicBezTo>
                      <a:pt x="1538486" y="1111193"/>
                      <a:pt x="1528495" y="1115331"/>
                      <a:pt x="1518078" y="1115331"/>
                    </a:cubicBezTo>
                    <a:lnTo>
                      <a:pt x="39279" y="1115331"/>
                    </a:lnTo>
                    <a:cubicBezTo>
                      <a:pt x="28861" y="1115331"/>
                      <a:pt x="18871" y="1111193"/>
                      <a:pt x="11504" y="1103827"/>
                    </a:cubicBezTo>
                    <a:cubicBezTo>
                      <a:pt x="4138" y="1096461"/>
                      <a:pt x="0" y="1086470"/>
                      <a:pt x="0" y="1076053"/>
                    </a:cubicBezTo>
                    <a:lnTo>
                      <a:pt x="0" y="39279"/>
                    </a:lnTo>
                    <a:cubicBezTo>
                      <a:pt x="0" y="28861"/>
                      <a:pt x="4138" y="18871"/>
                      <a:pt x="11504" y="11504"/>
                    </a:cubicBezTo>
                    <a:cubicBezTo>
                      <a:pt x="18871" y="4138"/>
                      <a:pt x="28861" y="0"/>
                      <a:pt x="3927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557356" cy="11534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995769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96583" y="-381000"/>
              <a:ext cx="6690951" cy="3491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308" b="0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Pacifico"/>
                  <a:ea typeface="+mn-ea"/>
                  <a:cs typeface="+mn-cs"/>
                </a:rPr>
                <a:t>85%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193746" y="2998629"/>
              <a:ext cx="3496625" cy="576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7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45" b="0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SOFT SKILLS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28547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466384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3204221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3942059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257931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4679896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5417733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55570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6893408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48063" y="4485241"/>
            <a:ext cx="5913088" cy="4416365"/>
            <a:chOff x="0" y="0"/>
            <a:chExt cx="7884117" cy="588848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242121"/>
              <a:ext cx="7884117" cy="5646365"/>
              <a:chOff x="0" y="0"/>
              <a:chExt cx="1557356" cy="111533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557356" cy="1115331"/>
              </a:xfrm>
              <a:custGeom>
                <a:avLst/>
                <a:gdLst/>
                <a:ahLst/>
                <a:cxnLst/>
                <a:rect l="l" t="t" r="r" b="b"/>
                <a:pathLst>
                  <a:path w="1557356" h="1115331">
                    <a:moveTo>
                      <a:pt x="39279" y="0"/>
                    </a:moveTo>
                    <a:lnTo>
                      <a:pt x="1518078" y="0"/>
                    </a:lnTo>
                    <a:cubicBezTo>
                      <a:pt x="1528495" y="0"/>
                      <a:pt x="1538486" y="4138"/>
                      <a:pt x="1545852" y="11504"/>
                    </a:cubicBezTo>
                    <a:cubicBezTo>
                      <a:pt x="1553218" y="18871"/>
                      <a:pt x="1557356" y="28861"/>
                      <a:pt x="1557356" y="39279"/>
                    </a:cubicBezTo>
                    <a:lnTo>
                      <a:pt x="1557356" y="1076053"/>
                    </a:lnTo>
                    <a:cubicBezTo>
                      <a:pt x="1557356" y="1086470"/>
                      <a:pt x="1553218" y="1096461"/>
                      <a:pt x="1545852" y="1103827"/>
                    </a:cubicBezTo>
                    <a:cubicBezTo>
                      <a:pt x="1538486" y="1111193"/>
                      <a:pt x="1528495" y="1115331"/>
                      <a:pt x="1518078" y="1115331"/>
                    </a:cubicBezTo>
                    <a:lnTo>
                      <a:pt x="39279" y="1115331"/>
                    </a:lnTo>
                    <a:cubicBezTo>
                      <a:pt x="28861" y="1115331"/>
                      <a:pt x="18871" y="1111193"/>
                      <a:pt x="11504" y="1103827"/>
                    </a:cubicBezTo>
                    <a:cubicBezTo>
                      <a:pt x="4138" y="1096461"/>
                      <a:pt x="0" y="1086470"/>
                      <a:pt x="0" y="1076053"/>
                    </a:cubicBezTo>
                    <a:lnTo>
                      <a:pt x="0" y="39279"/>
                    </a:lnTo>
                    <a:cubicBezTo>
                      <a:pt x="0" y="28861"/>
                      <a:pt x="4138" y="18871"/>
                      <a:pt x="11504" y="11504"/>
                    </a:cubicBezTo>
                    <a:cubicBezTo>
                      <a:pt x="18871" y="4138"/>
                      <a:pt x="28861" y="0"/>
                      <a:pt x="3927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557356" cy="11534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995769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96583" y="-381000"/>
              <a:ext cx="6690951" cy="3491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308" b="0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Pacifico"/>
                  <a:ea typeface="+mn-ea"/>
                  <a:cs typeface="+mn-cs"/>
                </a:rPr>
                <a:t>15%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193746" y="2998629"/>
              <a:ext cx="3496625" cy="576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7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45" b="0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HARD SKILLS</a:t>
              </a:r>
            </a:p>
          </p:txBody>
        </p:sp>
        <p:sp>
          <p:nvSpPr>
            <p:cNvPr id="31" name="Freeform 31"/>
            <p:cNvSpPr/>
            <p:nvPr/>
          </p:nvSpPr>
          <p:spPr>
            <a:xfrm>
              <a:off x="1728547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2"/>
            <p:cNvSpPr/>
            <p:nvPr/>
          </p:nvSpPr>
          <p:spPr>
            <a:xfrm>
              <a:off x="2466384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3204221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/>
            <p:nvPr/>
          </p:nvSpPr>
          <p:spPr>
            <a:xfrm>
              <a:off x="3942059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/>
            <p:nvPr/>
          </p:nvSpPr>
          <p:spPr>
            <a:xfrm>
              <a:off x="257931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6"/>
            <p:cNvSpPr/>
            <p:nvPr/>
          </p:nvSpPr>
          <p:spPr>
            <a:xfrm>
              <a:off x="4679896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7"/>
            <p:cNvSpPr/>
            <p:nvPr/>
          </p:nvSpPr>
          <p:spPr>
            <a:xfrm>
              <a:off x="5417733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8"/>
            <p:cNvSpPr/>
            <p:nvPr/>
          </p:nvSpPr>
          <p:spPr>
            <a:xfrm>
              <a:off x="6155570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9"/>
            <p:cNvSpPr/>
            <p:nvPr/>
          </p:nvSpPr>
          <p:spPr>
            <a:xfrm>
              <a:off x="6893408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Freeform 40"/>
          <p:cNvSpPr/>
          <p:nvPr/>
        </p:nvSpPr>
        <p:spPr>
          <a:xfrm>
            <a:off x="13396616" y="4697324"/>
            <a:ext cx="3862684" cy="4204282"/>
          </a:xfrm>
          <a:custGeom>
            <a:avLst/>
            <a:gdLst/>
            <a:ahLst/>
            <a:cxnLst/>
            <a:rect l="l" t="t" r="r" b="b"/>
            <a:pathLst>
              <a:path w="3862684" h="4204282">
                <a:moveTo>
                  <a:pt x="0" y="0"/>
                </a:moveTo>
                <a:lnTo>
                  <a:pt x="3862684" y="0"/>
                </a:lnTo>
                <a:lnTo>
                  <a:pt x="3862684" y="4204281"/>
                </a:lnTo>
                <a:lnTo>
                  <a:pt x="0" y="4204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465806" y="2306452"/>
            <a:ext cx="1569444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4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УСПІХ В РОБОТІ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27751" y="3354813"/>
            <a:ext cx="16032498" cy="863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Дослідження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Гарвардського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університету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Фонду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Карнегі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35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та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Стенфордського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дослідницького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центру</a:t>
            </a:r>
            <a:endParaRPr kumimoji="0" lang="en-US" sz="2399" b="1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DM Sans Bold"/>
              <a:ea typeface="+mn-ea"/>
              <a:cs typeface="+mn-cs"/>
            </a:endParaRP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C1899068-889C-492F-932F-9B57EF3067B4}"/>
              </a:ext>
            </a:extLst>
          </p:cNvPr>
          <p:cNvGrpSpPr/>
          <p:nvPr/>
        </p:nvGrpSpPr>
        <p:grpSpPr>
          <a:xfrm>
            <a:off x="10724635" y="595782"/>
            <a:ext cx="6905513" cy="1762339"/>
            <a:chOff x="0" y="0"/>
            <a:chExt cx="9207351" cy="2349785"/>
          </a:xfrm>
        </p:grpSpPr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1D385E81-776D-45E8-85A2-50C117818B26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42588"/>
              </a:stretch>
            </a:blipFill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18A868F8-45EC-49C1-B58D-0539C8B21E69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443" b="-1443"/>
              </a:stretch>
            </a:blipFill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26E5CCBC-0A8C-495C-A91F-8C09FF554BEB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31241"/>
              </a:stretch>
            </a:blipFill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589EFBA4-01F9-4197-84FC-14B3B01396C3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E82A86C9-ABAE-437A-B2D8-82299778D958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65616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5494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690145" y="3550729"/>
            <a:ext cx="9185324" cy="5465620"/>
          </a:xfrm>
          <a:custGeom>
            <a:avLst/>
            <a:gdLst/>
            <a:ahLst/>
            <a:cxnLst/>
            <a:rect l="l" t="t" r="r" b="b"/>
            <a:pathLst>
              <a:path w="9185324" h="5465620">
                <a:moveTo>
                  <a:pt x="0" y="0"/>
                </a:moveTo>
                <a:lnTo>
                  <a:pt x="9185324" y="0"/>
                </a:lnTo>
                <a:lnTo>
                  <a:pt x="9185324" y="5465620"/>
                </a:lnTo>
                <a:lnTo>
                  <a:pt x="0" y="5465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04" r="-251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531679"/>
            <a:ext cx="6295810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Ваш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найголовніший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актив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—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це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ви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самі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7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Вкладіть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свій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час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,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свої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зусилля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і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гроші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в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навчання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,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підготовку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і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підтримку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вашого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найголовнішого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активу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.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Том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Хопкінс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2974" y="2468177"/>
            <a:ext cx="1524205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0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2929"/>
                </a:solidFill>
                <a:effectLst/>
                <a:uLnTx/>
                <a:uFillTx/>
                <a:latin typeface="Arial Black" panose="020B0A04020102020204" pitchFamily="34" charset="0"/>
              </a:rPr>
              <a:t>Зосереджуйтесь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2929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2929"/>
                </a:solidFill>
                <a:effectLst/>
                <a:uLnTx/>
                <a:uFillTx/>
                <a:latin typeface="Arial Black" panose="020B0A04020102020204" pitchFamily="34" charset="0"/>
              </a:rPr>
              <a:t>на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2929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2929"/>
                </a:solidFill>
                <a:effectLst/>
                <a:uLnTx/>
                <a:uFillTx/>
                <a:latin typeface="Arial Black" panose="020B0A04020102020204" pitchFamily="34" charset="0"/>
              </a:rPr>
              <a:t>важливому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2929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CAD96D54-D42C-4ACD-B4CF-CC65F5493654}"/>
              </a:ext>
            </a:extLst>
          </p:cNvPr>
          <p:cNvGrpSpPr/>
          <p:nvPr/>
        </p:nvGrpSpPr>
        <p:grpSpPr>
          <a:xfrm>
            <a:off x="11125200" y="884738"/>
            <a:ext cx="6905513" cy="1762339"/>
            <a:chOff x="0" y="0"/>
            <a:chExt cx="9207351" cy="2349785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B1E62A08-41FD-4FFF-85D1-13997BCFCE17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42588"/>
              </a:stretch>
            </a:blipFill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25C53691-2647-48C0-B9EC-E499C612A766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43" b="-1443"/>
              </a:stretch>
            </a:blipFill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A6614773-EDEB-4C62-977E-F8CEC2B384F5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31241"/>
              </a:stretch>
            </a:blipFill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403953A3-9A36-4071-A352-4115E4CF38AE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A28DE6E2-CDEC-46F7-9234-4FAA91BF7DE2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84689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2467565"/>
            <a:ext cx="18624917" cy="1646511"/>
            <a:chOff x="0" y="0"/>
            <a:chExt cx="4905328" cy="4336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05328" cy="433649"/>
            </a:xfrm>
            <a:custGeom>
              <a:avLst/>
              <a:gdLst/>
              <a:ahLst/>
              <a:cxnLst/>
              <a:rect l="l" t="t" r="r" b="b"/>
              <a:pathLst>
                <a:path w="4905328" h="433649">
                  <a:moveTo>
                    <a:pt x="0" y="0"/>
                  </a:moveTo>
                  <a:lnTo>
                    <a:pt x="4905328" y="0"/>
                  </a:lnTo>
                  <a:lnTo>
                    <a:pt x="4905328" y="433649"/>
                  </a:lnTo>
                  <a:lnTo>
                    <a:pt x="0" y="433649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905328" cy="462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201400" y="114300"/>
            <a:ext cx="6905513" cy="1762339"/>
            <a:chOff x="0" y="0"/>
            <a:chExt cx="9207351" cy="2349785"/>
          </a:xfrm>
        </p:grpSpPr>
        <p:sp>
          <p:nvSpPr>
            <p:cNvPr id="15" name="Freeform 15"/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4258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1241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7291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3219441" y="4299813"/>
            <a:ext cx="3464608" cy="3464608"/>
          </a:xfrm>
          <a:custGeom>
            <a:avLst/>
            <a:gdLst/>
            <a:ahLst/>
            <a:cxnLst/>
            <a:rect l="l" t="t" r="r" b="b"/>
            <a:pathLst>
              <a:path w="3464608" h="3464608">
                <a:moveTo>
                  <a:pt x="0" y="0"/>
                </a:moveTo>
                <a:lnTo>
                  <a:pt x="3464608" y="0"/>
                </a:lnTo>
                <a:lnTo>
                  <a:pt x="3464608" y="3464608"/>
                </a:lnTo>
                <a:lnTo>
                  <a:pt x="0" y="3464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821510" y="2816309"/>
            <a:ext cx="15585746" cy="92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4"/>
              </a:lnSpc>
            </a:pPr>
            <a:r>
              <a:rPr lang="en-US" sz="1781">
                <a:solidFill>
                  <a:srgbClr val="191919"/>
                </a:solidFill>
                <a:latin typeface="Gotham Bold"/>
              </a:rPr>
              <a:t>Проєкт «Місцева, інклюзивна та різнобічна екстрена допомога населенню, яке постраждало внаслідок війни в України (LIVES) 3.0» реалізується ГО «Відповідальні громадяни» у партнерстві з Mercy Corps та за фінансової підтримки уряду Великої Британії у межах однойменної програми LIVES 3.0.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1510" y="7912059"/>
            <a:ext cx="15739715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C8102E"/>
                </a:solidFill>
                <a:latin typeface="Gotham Bold"/>
              </a:rPr>
              <a:t>Ваш голос має значення. Будь ласка, зв'яжіться з нами, щоб залишити відгук, поставити запитання, висловити занепокоєння або отримати будь-яку іншу інформацію, пов'язану з нашою діяльністю.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C8102E"/>
              </a:solidFill>
              <a:latin typeface="Gotham Bold"/>
            </a:endParaR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otham Bold"/>
              </a:rPr>
              <a:t>Будь-яка допомога та послуги надаються гуманітарними організаціями для всіх безкоштовно.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otham Bold"/>
              </a:rPr>
              <a:t>Жодна особа, яка надає допомогу, ніколи не має права вимагати гроші чи послуги, включаючи сексуальні послуги, взамін за надану допомогу.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79212" y="5291020"/>
            <a:ext cx="8875395" cy="1434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9"/>
              </a:lnSpc>
            </a:pPr>
            <a:r>
              <a:rPr lang="en-US" sz="2770">
                <a:solidFill>
                  <a:srgbClr val="C8102E"/>
                </a:solidFill>
                <a:latin typeface="Open Sans Bold"/>
              </a:rPr>
              <a:t>Номер гарячої лінії: </a:t>
            </a:r>
            <a:r>
              <a:rPr lang="en-US" sz="2770">
                <a:solidFill>
                  <a:srgbClr val="191919"/>
                </a:solidFill>
                <a:latin typeface="Open Sans Bold"/>
              </a:rPr>
              <a:t>066 56 700 16</a:t>
            </a:r>
          </a:p>
          <a:p>
            <a:pPr algn="l">
              <a:lnSpc>
                <a:spcPts val="3879"/>
              </a:lnSpc>
            </a:pPr>
            <a:endParaRPr lang="en-US" sz="2770">
              <a:solidFill>
                <a:srgbClr val="191919"/>
              </a:solidFill>
              <a:latin typeface="Open Sans Bold"/>
            </a:endParaRPr>
          </a:p>
          <a:p>
            <a:pPr algn="l">
              <a:lnSpc>
                <a:spcPts val="3879"/>
              </a:lnSpc>
            </a:pPr>
            <a:r>
              <a:rPr lang="en-US" sz="2770">
                <a:solidFill>
                  <a:srgbClr val="C8102E"/>
                </a:solidFill>
                <a:latin typeface="Open Sans Bold"/>
              </a:rPr>
              <a:t>Електронна пошта:</a:t>
            </a:r>
            <a:r>
              <a:rPr lang="en-US" sz="2770">
                <a:solidFill>
                  <a:srgbClr val="191919"/>
                </a:solidFill>
                <a:latin typeface="Open Sans Bold"/>
              </a:rPr>
              <a:t> zajavki.ograjdane@gmail.com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3637" y="345862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5907" y="3858105"/>
            <a:ext cx="388510" cy="5492811"/>
            <a:chOff x="0" y="0"/>
            <a:chExt cx="111177" cy="1571834"/>
          </a:xfrm>
          <a:solidFill>
            <a:schemeClr val="tx1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11177" cy="1571834"/>
            </a:xfrm>
            <a:custGeom>
              <a:avLst/>
              <a:gdLst/>
              <a:ahLst/>
              <a:cxnLst/>
              <a:rect l="l" t="t" r="r" b="b"/>
              <a:pathLst>
                <a:path w="111177" h="1571834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1516245"/>
                  </a:lnTo>
                  <a:cubicBezTo>
                    <a:pt x="111177" y="1530988"/>
                    <a:pt x="105320" y="1545127"/>
                    <a:pt x="94895" y="1555552"/>
                  </a:cubicBezTo>
                  <a:cubicBezTo>
                    <a:pt x="84471" y="1565977"/>
                    <a:pt x="70331" y="1571834"/>
                    <a:pt x="55588" y="1571834"/>
                  </a:cubicBezTo>
                  <a:lnTo>
                    <a:pt x="55588" y="1571834"/>
                  </a:lnTo>
                  <a:cubicBezTo>
                    <a:pt x="40845" y="1571834"/>
                    <a:pt x="26706" y="1565977"/>
                    <a:pt x="16281" y="1555552"/>
                  </a:cubicBezTo>
                  <a:cubicBezTo>
                    <a:pt x="5857" y="1545127"/>
                    <a:pt x="0" y="1530988"/>
                    <a:pt x="0" y="1516245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1177" cy="160993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606758" y="3630616"/>
            <a:ext cx="4541872" cy="5720303"/>
          </a:xfrm>
          <a:custGeom>
            <a:avLst/>
            <a:gdLst/>
            <a:ahLst/>
            <a:cxnLst/>
            <a:rect l="l" t="t" r="r" b="b"/>
            <a:pathLst>
              <a:path w="4541871" h="5720303">
                <a:moveTo>
                  <a:pt x="0" y="0"/>
                </a:moveTo>
                <a:lnTo>
                  <a:pt x="4541871" y="0"/>
                </a:lnTo>
                <a:lnTo>
                  <a:pt x="4541871" y="5720303"/>
                </a:lnTo>
                <a:lnTo>
                  <a:pt x="0" y="57203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037" t="-4021" r="-43908" b="-3467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2" name="TextBox 12"/>
          <p:cNvSpPr txBox="1"/>
          <p:nvPr/>
        </p:nvSpPr>
        <p:spPr>
          <a:xfrm>
            <a:off x="1292016" y="2380256"/>
            <a:ext cx="15694444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4"/>
              </a:lnSpc>
              <a:spcBef>
                <a:spcPct val="0"/>
              </a:spcBef>
            </a:pPr>
            <a:r>
              <a:rPr lang="en-US" sz="5700" dirty="0" err="1">
                <a:latin typeface="Arial Black" panose="020B0A04020102020204" pitchFamily="34" charset="0"/>
              </a:rPr>
              <a:t>Як</a:t>
            </a:r>
            <a:r>
              <a:rPr lang="en-US" sz="5700" dirty="0">
                <a:latin typeface="Arial Black" panose="020B0A04020102020204" pitchFamily="34" charset="0"/>
              </a:rPr>
              <a:t> </a:t>
            </a:r>
            <a:r>
              <a:rPr lang="en-US" sz="5700" dirty="0" err="1">
                <a:latin typeface="Arial Black" panose="020B0A04020102020204" pitchFamily="34" charset="0"/>
              </a:rPr>
              <a:t>мрію</a:t>
            </a:r>
            <a:r>
              <a:rPr lang="en-US" sz="5700" dirty="0">
                <a:latin typeface="Arial Black" panose="020B0A04020102020204" pitchFamily="34" charset="0"/>
              </a:rPr>
              <a:t> </a:t>
            </a:r>
            <a:r>
              <a:rPr lang="en-US" sz="5700" dirty="0" err="1">
                <a:latin typeface="Arial Black" panose="020B0A04020102020204" pitchFamily="34" charset="0"/>
              </a:rPr>
              <a:t>зробити</a:t>
            </a:r>
            <a:r>
              <a:rPr lang="en-US" sz="5700" dirty="0">
                <a:latin typeface="Arial Black" panose="020B0A04020102020204" pitchFamily="34" charset="0"/>
              </a:rPr>
              <a:t> </a:t>
            </a:r>
            <a:r>
              <a:rPr lang="en-US" sz="5700" dirty="0" err="1">
                <a:latin typeface="Arial Black" panose="020B0A04020102020204" pitchFamily="34" charset="0"/>
              </a:rPr>
              <a:t>розумною</a:t>
            </a:r>
            <a:r>
              <a:rPr lang="en-US" sz="5700" dirty="0">
                <a:latin typeface="Arial Black" panose="020B0A04020102020204" pitchFamily="34" charset="0"/>
              </a:rPr>
              <a:t> </a:t>
            </a:r>
            <a:r>
              <a:rPr lang="en-US" sz="5700" dirty="0" err="1">
                <a:latin typeface="Arial Black" panose="020B0A04020102020204" pitchFamily="34" charset="0"/>
              </a:rPr>
              <a:t>метою</a:t>
            </a:r>
            <a:endParaRPr lang="en-US" sz="5700" dirty="0">
              <a:latin typeface="Arial Black" panose="020B0A040201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35450" y="3335943"/>
            <a:ext cx="1521710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7"/>
              </a:lnSpc>
            </a:pPr>
            <a:r>
              <a:rPr lang="en-US" sz="2100" b="1" dirty="0">
                <a:solidFill>
                  <a:srgbClr val="ED1C24"/>
                </a:solidFill>
                <a:latin typeface="Now Bold"/>
              </a:rPr>
              <a:t>ІНСТРУМЕНТ</a:t>
            </a:r>
            <a:r>
              <a:rPr lang="en-US" sz="2100" dirty="0">
                <a:solidFill>
                  <a:srgbClr val="ED1C24"/>
                </a:solidFill>
                <a:latin typeface="Now Bold"/>
              </a:rPr>
              <a:t> SMART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33654" y="4526152"/>
            <a:ext cx="1023498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Measurable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результат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мрії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можна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виміряти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</a:p>
          <a:p>
            <a:pPr>
              <a:lnSpc>
                <a:spcPts val="3864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наприклад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заробляти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15 000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грн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33654" y="5601365"/>
            <a:ext cx="10234980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Achievable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досяжна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заробити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15 000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грн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стандартний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  <a:p>
            <a:pPr>
              <a:lnSpc>
                <a:spcPts val="3864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заробіток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для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швачки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,  100 000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грн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важкодоступний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  <a:p>
            <a:pPr>
              <a:lnSpc>
                <a:spcPts val="3864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дохід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для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швачки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та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можливий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для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власниці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ательє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132539" y="7772066"/>
            <a:ext cx="1023609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Time-bound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обмежена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 в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часі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цього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місяця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запишусь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курси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два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місяці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працевлаштуюся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33654" y="7165931"/>
            <a:ext cx="1023498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Relevant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дійсно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важлива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саме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для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вас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люблю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шити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33654" y="3943432"/>
            <a:ext cx="1023498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Specific 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конкретно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сформульована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ціль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стати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швачкою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55286A31-A911-4A9E-A804-5A10391BD7C5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2954494-A407-402C-B64F-D4F0208A19F8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42588"/>
              </a:stretch>
            </a:blipFill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42BC410-9066-43EF-8CA7-C07D84E6004F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43" b="-1443"/>
              </a:stretch>
            </a:blipFill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4EB35EA3-5FE4-4240-8C6F-4B848F27983B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31241"/>
              </a:stretch>
            </a:blipFill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5BDA6B73-97BD-4B63-9E45-03F9C4D8B982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CA55D83-8B13-4267-9253-166771F512EB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9222" y="663747"/>
            <a:ext cx="11388192" cy="8959506"/>
            <a:chOff x="0" y="0"/>
            <a:chExt cx="2999359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999359" cy="2359705"/>
            </a:xfrm>
            <a:custGeom>
              <a:avLst/>
              <a:gdLst/>
              <a:ahLst/>
              <a:cxnLst/>
              <a:rect l="l" t="t" r="r" b="b"/>
              <a:pathLst>
                <a:path w="2999359" h="2359705">
                  <a:moveTo>
                    <a:pt x="20395" y="0"/>
                  </a:moveTo>
                  <a:lnTo>
                    <a:pt x="2978965" y="0"/>
                  </a:lnTo>
                  <a:cubicBezTo>
                    <a:pt x="2984374" y="0"/>
                    <a:pt x="2989561" y="2149"/>
                    <a:pt x="2993386" y="5973"/>
                  </a:cubicBezTo>
                  <a:cubicBezTo>
                    <a:pt x="2997211" y="9798"/>
                    <a:pt x="2999359" y="14986"/>
                    <a:pt x="2999359" y="20395"/>
                  </a:cubicBezTo>
                  <a:lnTo>
                    <a:pt x="2999359" y="2339311"/>
                  </a:lnTo>
                  <a:cubicBezTo>
                    <a:pt x="2999359" y="2350574"/>
                    <a:pt x="2990228" y="2359705"/>
                    <a:pt x="2978965" y="2359705"/>
                  </a:cubicBezTo>
                  <a:lnTo>
                    <a:pt x="20395" y="2359705"/>
                  </a:lnTo>
                  <a:cubicBezTo>
                    <a:pt x="9131" y="2359705"/>
                    <a:pt x="0" y="2350574"/>
                    <a:pt x="0" y="2339311"/>
                  </a:cubicBezTo>
                  <a:lnTo>
                    <a:pt x="0" y="20395"/>
                  </a:lnTo>
                  <a:cubicBezTo>
                    <a:pt x="0" y="9131"/>
                    <a:pt x="9131" y="0"/>
                    <a:pt x="2039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99359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147" y="2971794"/>
            <a:ext cx="9902662" cy="1615827"/>
            <a:chOff x="0" y="-57150"/>
            <a:chExt cx="13203548" cy="2154436"/>
          </a:xfrm>
        </p:grpSpPr>
        <p:sp>
          <p:nvSpPr>
            <p:cNvPr id="6" name="Freeform 6"/>
            <p:cNvSpPr/>
            <p:nvPr/>
          </p:nvSpPr>
          <p:spPr>
            <a:xfrm rot="5400000">
              <a:off x="226" y="33228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62069" y="-57150"/>
              <a:ext cx="12241479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Одного разу студентів-випускників елітної бізнес-школи в США попросили розказати про свої кар’єрні плани.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6144" y="6496044"/>
            <a:ext cx="9500852" cy="1077218"/>
            <a:chOff x="0" y="-57150"/>
            <a:chExt cx="12667802" cy="1436291"/>
          </a:xfrm>
        </p:grpSpPr>
        <p:sp>
          <p:nvSpPr>
            <p:cNvPr id="9" name="TextBox 9"/>
            <p:cNvSpPr txBox="1"/>
            <p:nvPr/>
          </p:nvSpPr>
          <p:spPr>
            <a:xfrm>
              <a:off x="962069" y="-57150"/>
              <a:ext cx="11705733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За 15 років вирішили дізнатись про життя випускників-учасників експерименту.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226" y="38444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6147" y="7994510"/>
            <a:ext cx="9902662" cy="1077218"/>
            <a:chOff x="0" y="-57150"/>
            <a:chExt cx="13203548" cy="1436290"/>
          </a:xfrm>
        </p:grpSpPr>
        <p:sp>
          <p:nvSpPr>
            <p:cNvPr id="12" name="TextBox 12"/>
            <p:cNvSpPr txBox="1"/>
            <p:nvPr/>
          </p:nvSpPr>
          <p:spPr>
            <a:xfrm>
              <a:off x="962069" y="-57150"/>
              <a:ext cx="12241479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Виявилось, успіхів у житті досягли ті самі 5%, які раніше мали чіткі цілі. </a:t>
              </a: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26" y="38444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56147" y="5000621"/>
            <a:ext cx="9902662" cy="1077218"/>
            <a:chOff x="0" y="-57150"/>
            <a:chExt cx="13203548" cy="1436290"/>
          </a:xfrm>
        </p:grpSpPr>
        <p:sp>
          <p:nvSpPr>
            <p:cNvPr id="15" name="Freeform 15"/>
            <p:cNvSpPr/>
            <p:nvPr/>
          </p:nvSpPr>
          <p:spPr>
            <a:xfrm rot="5400000">
              <a:off x="226" y="33228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62069" y="-57150"/>
              <a:ext cx="12241479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Тільки 5% випускників мали чіткі і вимірювані плани. 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2360334" y="3527812"/>
            <a:ext cx="5017500" cy="263765"/>
          </a:xfrm>
          <a:custGeom>
            <a:avLst/>
            <a:gdLst/>
            <a:ahLst/>
            <a:cxnLst/>
            <a:rect l="l" t="t" r="r" b="b"/>
            <a:pathLst>
              <a:path w="5017500" h="263765">
                <a:moveTo>
                  <a:pt x="0" y="0"/>
                </a:moveTo>
                <a:lnTo>
                  <a:pt x="5017500" y="0"/>
                </a:lnTo>
                <a:lnTo>
                  <a:pt x="5017500" y="263764"/>
                </a:lnTo>
                <a:lnTo>
                  <a:pt x="0" y="263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67" t="-423624" r="-4558" b="-146854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8" name="Freeform 18"/>
          <p:cNvSpPr/>
          <p:nvPr/>
        </p:nvSpPr>
        <p:spPr>
          <a:xfrm>
            <a:off x="12037419" y="5738569"/>
            <a:ext cx="3808222" cy="4081283"/>
          </a:xfrm>
          <a:custGeom>
            <a:avLst/>
            <a:gdLst/>
            <a:ahLst/>
            <a:cxnLst/>
            <a:rect l="l" t="t" r="r" b="b"/>
            <a:pathLst>
              <a:path w="3808221" h="4081282">
                <a:moveTo>
                  <a:pt x="0" y="0"/>
                </a:moveTo>
                <a:lnTo>
                  <a:pt x="3808221" y="0"/>
                </a:lnTo>
                <a:lnTo>
                  <a:pt x="3808221" y="4081282"/>
                </a:lnTo>
                <a:lnTo>
                  <a:pt x="0" y="40812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9" name="TextBox 19"/>
          <p:cNvSpPr txBox="1"/>
          <p:nvPr/>
        </p:nvSpPr>
        <p:spPr>
          <a:xfrm>
            <a:off x="1357051" y="1890871"/>
            <a:ext cx="8813346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0"/>
              </a:lnSpc>
            </a:pPr>
            <a:endParaRPr/>
          </a:p>
        </p:txBody>
      </p:sp>
      <p:sp>
        <p:nvSpPr>
          <p:cNvPr id="23" name="Freeform 23"/>
          <p:cNvSpPr/>
          <p:nvPr/>
        </p:nvSpPr>
        <p:spPr>
          <a:xfrm>
            <a:off x="14676041" y="4215332"/>
            <a:ext cx="4155590" cy="5637750"/>
          </a:xfrm>
          <a:custGeom>
            <a:avLst/>
            <a:gdLst/>
            <a:ahLst/>
            <a:cxnLst/>
            <a:rect l="l" t="t" r="r" b="b"/>
            <a:pathLst>
              <a:path w="4155589" h="5637750">
                <a:moveTo>
                  <a:pt x="0" y="0"/>
                </a:moveTo>
                <a:lnTo>
                  <a:pt x="4155589" y="0"/>
                </a:lnTo>
                <a:lnTo>
                  <a:pt x="4155589" y="5637750"/>
                </a:lnTo>
                <a:lnTo>
                  <a:pt x="0" y="5637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4" name="TextBox 24"/>
          <p:cNvSpPr txBox="1"/>
          <p:nvPr/>
        </p:nvSpPr>
        <p:spPr>
          <a:xfrm>
            <a:off x="12360334" y="2522693"/>
            <a:ext cx="463140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Arial Black" panose="020B0A04020102020204" pitchFamily="34" charset="0"/>
              </a:rPr>
              <a:t>ЗАПИСУЙ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60337" y="4062408"/>
            <a:ext cx="4898966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8"/>
              </a:lnSpc>
            </a:pP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Тому</a:t>
            </a:r>
            <a:r>
              <a:rPr lang="en-US" sz="2500" b="1" dirty="0">
                <a:solidFill>
                  <a:srgbClr val="FFFBF0"/>
                </a:solidFill>
                <a:latin typeface="DM Sans Bold"/>
              </a:rPr>
              <a:t> </a:t>
            </a: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прямо</a:t>
            </a:r>
            <a:r>
              <a:rPr lang="en-US" sz="2500" b="1" dirty="0">
                <a:solidFill>
                  <a:srgbClr val="FFFBF0"/>
                </a:solidFill>
                <a:latin typeface="DM Sans Bold"/>
              </a:rPr>
              <a:t> </a:t>
            </a: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зараз</a:t>
            </a:r>
            <a:r>
              <a:rPr lang="en-US" sz="2500" b="1" dirty="0">
                <a:solidFill>
                  <a:srgbClr val="FFFBF0"/>
                </a:solidFill>
                <a:latin typeface="DM Sans Bold"/>
              </a:rPr>
              <a:t>  </a:t>
            </a: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спробуйте</a:t>
            </a:r>
            <a:r>
              <a:rPr lang="en-US" sz="2500" b="1" dirty="0">
                <a:solidFill>
                  <a:srgbClr val="FFFBF0"/>
                </a:solidFill>
                <a:latin typeface="DM Sans Bold"/>
              </a:rPr>
              <a:t> </a:t>
            </a: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записати</a:t>
            </a:r>
            <a:endParaRPr lang="en-US" sz="2500" b="1" dirty="0">
              <a:solidFill>
                <a:srgbClr val="FFFBF0"/>
              </a:solidFill>
              <a:latin typeface="DM Sans Bold"/>
            </a:endParaRPr>
          </a:p>
          <a:p>
            <a:pPr>
              <a:lnSpc>
                <a:spcPts val="3648"/>
              </a:lnSpc>
            </a:pPr>
            <a:endParaRPr lang="en-US" sz="2500" dirty="0">
              <a:solidFill>
                <a:srgbClr val="FFFBF0"/>
              </a:solidFill>
              <a:latin typeface="DM Sans Bold"/>
            </a:endParaRPr>
          </a:p>
          <a:p>
            <a:pPr>
              <a:lnSpc>
                <a:spcPts val="3648"/>
              </a:lnSpc>
            </a:pPr>
            <a:r>
              <a:rPr lang="en-US" sz="2500" dirty="0">
                <a:solidFill>
                  <a:srgbClr val="ED1C24"/>
                </a:solidFill>
                <a:latin typeface="DM Sans Bold"/>
              </a:rPr>
              <a:t> </a:t>
            </a:r>
          </a:p>
          <a:p>
            <a:pPr>
              <a:lnSpc>
                <a:spcPts val="3648"/>
              </a:lnSpc>
            </a:pPr>
            <a:endParaRPr lang="en-US" sz="2500" dirty="0">
              <a:solidFill>
                <a:srgbClr val="ED1C24"/>
              </a:solidFill>
              <a:latin typeface="DM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360337" y="4976808"/>
            <a:ext cx="489896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8"/>
              </a:lnSpc>
            </a:pPr>
            <a:r>
              <a:rPr lang="en-US" sz="2500" b="1" dirty="0">
                <a:solidFill>
                  <a:srgbClr val="ED1C24"/>
                </a:solidFill>
                <a:latin typeface="DM Sans Bold"/>
              </a:rPr>
              <a:t>3 ЦІЛІ В ЖИТТІ</a:t>
            </a:r>
          </a:p>
        </p:txBody>
      </p:sp>
      <p:grpSp>
        <p:nvGrpSpPr>
          <p:cNvPr id="30" name="Group 16">
            <a:extLst>
              <a:ext uri="{FF2B5EF4-FFF2-40B4-BE49-F238E27FC236}">
                <a16:creationId xmlns:a16="http://schemas.microsoft.com/office/drawing/2014/main" id="{0AE3EEC8-78D3-4AD6-8A8A-7D8DBB9F5195}"/>
              </a:ext>
            </a:extLst>
          </p:cNvPr>
          <p:cNvGrpSpPr/>
          <p:nvPr/>
        </p:nvGrpSpPr>
        <p:grpSpPr>
          <a:xfrm>
            <a:off x="11734800" y="503566"/>
            <a:ext cx="6905513" cy="1762339"/>
            <a:chOff x="0" y="0"/>
            <a:chExt cx="9207351" cy="2349785"/>
          </a:xfrm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29C846CB-7A71-4309-B378-20B9188F97C7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42588"/>
              </a:stretch>
            </a:blipFill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2D70AA45-B445-49E5-9692-5AAFC0BB9215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443" b="-1443"/>
              </a:stretch>
            </a:blipFill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E2DFFB88-D633-465C-93C7-CC238F57FEA6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31241"/>
              </a:stretch>
            </a:blipFill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E9786A54-D63D-4EF4-88DA-8966CC1AE481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E94D8664-FF50-43B5-80C1-D75DCFC464E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831102" y="2241470"/>
            <a:ext cx="1284696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71"/>
              </a:lnSpc>
              <a:spcBef>
                <a:spcPct val="0"/>
              </a:spcBef>
              <a:defRPr/>
            </a:pPr>
            <a:r>
              <a:rPr lang="en-US" sz="6400" dirty="0" err="1">
                <a:latin typeface="Arial Black" panose="020B0A04020102020204" pitchFamily="34" charset="0"/>
              </a:rPr>
              <a:t>swot-аналіз</a:t>
            </a:r>
            <a:endParaRPr lang="en-US" sz="6400" dirty="0">
              <a:latin typeface="Arial Black" panose="020B0A040201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41019" y="2279570"/>
            <a:ext cx="8002986" cy="7188851"/>
            <a:chOff x="0" y="0"/>
            <a:chExt cx="10670647" cy="9585133"/>
          </a:xfrm>
        </p:grpSpPr>
        <p:grpSp>
          <p:nvGrpSpPr>
            <p:cNvPr id="7" name="Group 7"/>
            <p:cNvGrpSpPr/>
            <p:nvPr/>
          </p:nvGrpSpPr>
          <p:grpSpPr>
            <a:xfrm>
              <a:off x="1166668" y="4762674"/>
              <a:ext cx="4751523" cy="3630746"/>
              <a:chOff x="0" y="0"/>
              <a:chExt cx="829121" cy="6335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29121" cy="633550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633550">
                    <a:moveTo>
                      <a:pt x="60619" y="0"/>
                    </a:moveTo>
                    <a:lnTo>
                      <a:pt x="768503" y="0"/>
                    </a:lnTo>
                    <a:cubicBezTo>
                      <a:pt x="801982" y="0"/>
                      <a:pt x="829121" y="27140"/>
                      <a:pt x="829121" y="60619"/>
                    </a:cubicBezTo>
                    <a:lnTo>
                      <a:pt x="829121" y="572932"/>
                    </a:lnTo>
                    <a:cubicBezTo>
                      <a:pt x="829121" y="606411"/>
                      <a:pt x="801982" y="633550"/>
                      <a:pt x="768503" y="633550"/>
                    </a:cubicBezTo>
                    <a:lnTo>
                      <a:pt x="60619" y="633550"/>
                    </a:lnTo>
                    <a:cubicBezTo>
                      <a:pt x="44542" y="633550"/>
                      <a:pt x="29123" y="627164"/>
                      <a:pt x="17755" y="615796"/>
                    </a:cubicBezTo>
                    <a:cubicBezTo>
                      <a:pt x="6387" y="604427"/>
                      <a:pt x="0" y="589009"/>
                      <a:pt x="0" y="572932"/>
                    </a:cubicBezTo>
                    <a:lnTo>
                      <a:pt x="0" y="60619"/>
                    </a:lnTo>
                    <a:cubicBezTo>
                      <a:pt x="0" y="27140"/>
                      <a:pt x="27140" y="0"/>
                      <a:pt x="6061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29121" cy="671650"/>
              </a:xfrm>
              <a:prstGeom prst="rect">
                <a:avLst/>
              </a:prstGeom>
            </p:spPr>
            <p:txBody>
              <a:bodyPr lIns="61828" tIns="61828" rIns="61828" bIns="61828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328808" y="7201708"/>
              <a:ext cx="2383425" cy="2383425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2047" tIns="52047" rIns="52047" bIns="52047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563197" y="7249995"/>
              <a:ext cx="3914645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21"/>
                </a:lnSpc>
                <a:defRPr/>
              </a:pPr>
              <a:r>
                <a:rPr lang="en-US" sz="9100" b="1">
                  <a:solidFill>
                    <a:srgbClr val="F4FFF3"/>
                  </a:solidFill>
                  <a:latin typeface="DM Sans Bold"/>
                </a:rPr>
                <a:t>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66669" y="6050426"/>
              <a:ext cx="4751989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3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Opportunities</a:t>
              </a:r>
            </a:p>
            <a:p>
              <a:pPr algn="ctr">
                <a:lnSpc>
                  <a:spcPts val="2973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(Можливості)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236291" y="1166668"/>
              <a:ext cx="4681906" cy="3522633"/>
              <a:chOff x="0" y="0"/>
              <a:chExt cx="829121" cy="6238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29121" cy="623825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623825">
                    <a:moveTo>
                      <a:pt x="61520" y="0"/>
                    </a:moveTo>
                    <a:lnTo>
                      <a:pt x="767601" y="0"/>
                    </a:lnTo>
                    <a:cubicBezTo>
                      <a:pt x="801578" y="0"/>
                      <a:pt x="829121" y="27543"/>
                      <a:pt x="829121" y="61520"/>
                    </a:cubicBezTo>
                    <a:lnTo>
                      <a:pt x="829121" y="562305"/>
                    </a:lnTo>
                    <a:cubicBezTo>
                      <a:pt x="829121" y="596282"/>
                      <a:pt x="801578" y="623825"/>
                      <a:pt x="767601" y="623825"/>
                    </a:cubicBezTo>
                    <a:lnTo>
                      <a:pt x="61520" y="623825"/>
                    </a:lnTo>
                    <a:cubicBezTo>
                      <a:pt x="27543" y="623825"/>
                      <a:pt x="0" y="596282"/>
                      <a:pt x="0" y="562305"/>
                    </a:cubicBezTo>
                    <a:lnTo>
                      <a:pt x="0" y="61520"/>
                    </a:lnTo>
                    <a:cubicBezTo>
                      <a:pt x="0" y="27543"/>
                      <a:pt x="27543" y="0"/>
                      <a:pt x="6152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29121" cy="661925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381404" y="3569966"/>
              <a:ext cx="2348505" cy="234850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1285" tIns="51285" rIns="51285" bIns="51285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627013" y="3614198"/>
              <a:ext cx="3857290" cy="2222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28"/>
                </a:lnSpc>
                <a:defRPr/>
              </a:pPr>
              <a:r>
                <a:rPr lang="en-US" sz="8900" b="1">
                  <a:solidFill>
                    <a:srgbClr val="F4FFF3"/>
                  </a:solidFill>
                  <a:latin typeface="DM Sans Bold"/>
                </a:rPr>
                <a:t>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14472" y="2148922"/>
              <a:ext cx="4682365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Strengths</a:t>
              </a:r>
            </a:p>
            <a:p>
              <a:pPr algn="ctr">
                <a:lnSpc>
                  <a:spcPts val="293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(Сильні сторони)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5989531" y="4762674"/>
              <a:ext cx="4680656" cy="3630746"/>
              <a:chOff x="0" y="0"/>
              <a:chExt cx="816755" cy="6335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6755" cy="633550"/>
              </a:xfrm>
              <a:custGeom>
                <a:avLst/>
                <a:gdLst/>
                <a:ahLst/>
                <a:cxnLst/>
                <a:rect l="l" t="t" r="r" b="b"/>
                <a:pathLst>
                  <a:path w="816755" h="633550">
                    <a:moveTo>
                      <a:pt x="61536" y="0"/>
                    </a:moveTo>
                    <a:lnTo>
                      <a:pt x="755219" y="0"/>
                    </a:lnTo>
                    <a:cubicBezTo>
                      <a:pt x="789205" y="0"/>
                      <a:pt x="816755" y="27551"/>
                      <a:pt x="816755" y="61536"/>
                    </a:cubicBezTo>
                    <a:lnTo>
                      <a:pt x="816755" y="572014"/>
                    </a:lnTo>
                    <a:cubicBezTo>
                      <a:pt x="816755" y="606000"/>
                      <a:pt x="789205" y="633550"/>
                      <a:pt x="755219" y="633550"/>
                    </a:cubicBezTo>
                    <a:lnTo>
                      <a:pt x="61536" y="633550"/>
                    </a:lnTo>
                    <a:cubicBezTo>
                      <a:pt x="27551" y="633550"/>
                      <a:pt x="0" y="606000"/>
                      <a:pt x="0" y="572014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6755" cy="671650"/>
              </a:xfrm>
              <a:prstGeom prst="rect">
                <a:avLst/>
              </a:prstGeom>
            </p:spPr>
            <p:txBody>
              <a:bodyPr lIns="61828" tIns="61828" rIns="61828" bIns="61828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7134338" y="7201708"/>
              <a:ext cx="2347877" cy="2383425"/>
              <a:chOff x="0" y="0"/>
              <a:chExt cx="800677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0067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0677" h="812800">
                    <a:moveTo>
                      <a:pt x="400339" y="0"/>
                    </a:moveTo>
                    <a:cubicBezTo>
                      <a:pt x="179238" y="0"/>
                      <a:pt x="0" y="181951"/>
                      <a:pt x="0" y="406400"/>
                    </a:cubicBezTo>
                    <a:cubicBezTo>
                      <a:pt x="0" y="630849"/>
                      <a:pt x="179238" y="812800"/>
                      <a:pt x="400339" y="812800"/>
                    </a:cubicBezTo>
                    <a:cubicBezTo>
                      <a:pt x="621440" y="812800"/>
                      <a:pt x="800677" y="630849"/>
                      <a:pt x="800677" y="406400"/>
                    </a:cubicBezTo>
                    <a:cubicBezTo>
                      <a:pt x="800677" y="181951"/>
                      <a:pt x="621440" y="0"/>
                      <a:pt x="40033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5064" y="66675"/>
                <a:ext cx="650550" cy="669925"/>
              </a:xfrm>
              <a:prstGeom prst="rect">
                <a:avLst/>
              </a:prstGeom>
            </p:spPr>
            <p:txBody>
              <a:bodyPr lIns="52047" tIns="52047" rIns="52047" bIns="52047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380146" y="7249995"/>
              <a:ext cx="3856258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21"/>
                </a:lnSpc>
                <a:defRPr/>
              </a:pPr>
              <a:r>
                <a:rPr lang="en-US" sz="9100" b="1">
                  <a:solidFill>
                    <a:srgbClr val="F4FFF3"/>
                  </a:solidFill>
                  <a:latin typeface="DM Sans Bold"/>
                </a:rPr>
                <a:t>T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989530" y="6050426"/>
              <a:ext cx="4681117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3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Threats </a:t>
              </a:r>
            </a:p>
            <a:p>
              <a:pPr algn="ctr">
                <a:lnSpc>
                  <a:spcPts val="2973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(Загрози)</a:t>
              </a:r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5989531" y="1166668"/>
              <a:ext cx="4680656" cy="3522633"/>
              <a:chOff x="0" y="0"/>
              <a:chExt cx="828900" cy="62382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28900" cy="623825"/>
              </a:xfrm>
              <a:custGeom>
                <a:avLst/>
                <a:gdLst/>
                <a:ahLst/>
                <a:cxnLst/>
                <a:rect l="l" t="t" r="r" b="b"/>
                <a:pathLst>
                  <a:path w="828900" h="623825">
                    <a:moveTo>
                      <a:pt x="61536" y="0"/>
                    </a:moveTo>
                    <a:lnTo>
                      <a:pt x="767364" y="0"/>
                    </a:lnTo>
                    <a:cubicBezTo>
                      <a:pt x="801349" y="0"/>
                      <a:pt x="828900" y="27551"/>
                      <a:pt x="828900" y="61536"/>
                    </a:cubicBezTo>
                    <a:lnTo>
                      <a:pt x="828900" y="562289"/>
                    </a:lnTo>
                    <a:cubicBezTo>
                      <a:pt x="828900" y="596274"/>
                      <a:pt x="801349" y="623825"/>
                      <a:pt x="767364" y="623825"/>
                    </a:cubicBezTo>
                    <a:lnTo>
                      <a:pt x="61536" y="623825"/>
                    </a:lnTo>
                    <a:cubicBezTo>
                      <a:pt x="27551" y="623825"/>
                      <a:pt x="0" y="596274"/>
                      <a:pt x="0" y="562289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828900" cy="661925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7134338" y="3569966"/>
              <a:ext cx="2347877" cy="2348505"/>
              <a:chOff x="0" y="0"/>
              <a:chExt cx="812583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58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583" h="812800">
                    <a:moveTo>
                      <a:pt x="406291" y="0"/>
                    </a:moveTo>
                    <a:cubicBezTo>
                      <a:pt x="181903" y="0"/>
                      <a:pt x="0" y="181951"/>
                      <a:pt x="0" y="406400"/>
                    </a:cubicBezTo>
                    <a:cubicBezTo>
                      <a:pt x="0" y="630849"/>
                      <a:pt x="181903" y="812800"/>
                      <a:pt x="406291" y="812800"/>
                    </a:cubicBezTo>
                    <a:cubicBezTo>
                      <a:pt x="630680" y="812800"/>
                      <a:pt x="812583" y="630849"/>
                      <a:pt x="812583" y="406400"/>
                    </a:cubicBezTo>
                    <a:cubicBezTo>
                      <a:pt x="812583" y="181951"/>
                      <a:pt x="630680" y="0"/>
                      <a:pt x="40629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180" y="66675"/>
                <a:ext cx="660224" cy="669925"/>
              </a:xfrm>
              <a:prstGeom prst="rect">
                <a:avLst/>
              </a:prstGeom>
            </p:spPr>
            <p:txBody>
              <a:bodyPr lIns="51285" tIns="51285" rIns="51285" bIns="51285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380146" y="3614198"/>
              <a:ext cx="3856258" cy="2222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28"/>
                </a:lnSpc>
                <a:defRPr/>
              </a:pPr>
              <a:r>
                <a:rPr lang="en-US" sz="8900" b="1">
                  <a:solidFill>
                    <a:srgbClr val="F4FFF3"/>
                  </a:solidFill>
                  <a:latin typeface="DM Sans Bold"/>
                </a:rPr>
                <a:t>W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5989530" y="2148922"/>
              <a:ext cx="4681117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Weaknesses</a:t>
              </a:r>
            </a:p>
            <a:p>
              <a:pPr algn="ctr">
                <a:lnSpc>
                  <a:spcPts val="293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(Слабкі сторони)</a:t>
              </a: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1236291" y="0"/>
              <a:ext cx="4681440" cy="1095794"/>
              <a:chOff x="0" y="0"/>
              <a:chExt cx="994224" cy="23272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94224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994224" h="232720">
                    <a:moveTo>
                      <a:pt x="61526" y="0"/>
                    </a:moveTo>
                    <a:lnTo>
                      <a:pt x="932698" y="0"/>
                    </a:lnTo>
                    <a:cubicBezTo>
                      <a:pt x="949016" y="0"/>
                      <a:pt x="964665" y="6482"/>
                      <a:pt x="976204" y="18021"/>
                    </a:cubicBezTo>
                    <a:cubicBezTo>
                      <a:pt x="987742" y="29559"/>
                      <a:pt x="994224" y="45208"/>
                      <a:pt x="994224" y="61526"/>
                    </a:cubicBezTo>
                    <a:lnTo>
                      <a:pt x="994224" y="171194"/>
                    </a:lnTo>
                    <a:cubicBezTo>
                      <a:pt x="994224" y="187512"/>
                      <a:pt x="987742" y="203161"/>
                      <a:pt x="976204" y="214699"/>
                    </a:cubicBezTo>
                    <a:cubicBezTo>
                      <a:pt x="964665" y="226238"/>
                      <a:pt x="949016" y="232720"/>
                      <a:pt x="932698" y="232720"/>
                    </a:cubicBezTo>
                    <a:lnTo>
                      <a:pt x="61526" y="232720"/>
                    </a:lnTo>
                    <a:cubicBezTo>
                      <a:pt x="45208" y="232720"/>
                      <a:pt x="29559" y="226238"/>
                      <a:pt x="18021" y="214699"/>
                    </a:cubicBezTo>
                    <a:cubicBezTo>
                      <a:pt x="6482" y="203161"/>
                      <a:pt x="0" y="187512"/>
                      <a:pt x="0" y="171194"/>
                    </a:cubicBezTo>
                    <a:lnTo>
                      <a:pt x="0" y="61526"/>
                    </a:lnTo>
                    <a:cubicBezTo>
                      <a:pt x="0" y="45208"/>
                      <a:pt x="6482" y="29559"/>
                      <a:pt x="18021" y="18021"/>
                    </a:cubicBezTo>
                    <a:cubicBezTo>
                      <a:pt x="29559" y="6482"/>
                      <a:pt x="45208" y="0"/>
                      <a:pt x="6152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994224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236291" y="133224"/>
              <a:ext cx="4681901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Корисно</a:t>
              </a:r>
            </a:p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для досягнення цілі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 rot="-5400000">
              <a:off x="-1245627" y="6008654"/>
              <a:ext cx="3587048" cy="1095794"/>
              <a:chOff x="0" y="0"/>
              <a:chExt cx="761802" cy="23272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61802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761802" h="232720">
                    <a:moveTo>
                      <a:pt x="80297" y="0"/>
                    </a:moveTo>
                    <a:lnTo>
                      <a:pt x="681505" y="0"/>
                    </a:lnTo>
                    <a:cubicBezTo>
                      <a:pt x="702801" y="0"/>
                      <a:pt x="723225" y="8460"/>
                      <a:pt x="738283" y="23519"/>
                    </a:cubicBezTo>
                    <a:cubicBezTo>
                      <a:pt x="753342" y="38577"/>
                      <a:pt x="761802" y="59001"/>
                      <a:pt x="761802" y="80297"/>
                    </a:cubicBezTo>
                    <a:lnTo>
                      <a:pt x="761802" y="152423"/>
                    </a:lnTo>
                    <a:cubicBezTo>
                      <a:pt x="761802" y="196770"/>
                      <a:pt x="725852" y="232720"/>
                      <a:pt x="681505" y="232720"/>
                    </a:cubicBezTo>
                    <a:lnTo>
                      <a:pt x="80297" y="232720"/>
                    </a:lnTo>
                    <a:cubicBezTo>
                      <a:pt x="59001" y="232720"/>
                      <a:pt x="38577" y="224260"/>
                      <a:pt x="23519" y="209201"/>
                    </a:cubicBezTo>
                    <a:cubicBezTo>
                      <a:pt x="8460" y="194143"/>
                      <a:pt x="0" y="173719"/>
                      <a:pt x="0" y="152423"/>
                    </a:cubicBezTo>
                    <a:lnTo>
                      <a:pt x="0" y="80297"/>
                    </a:lnTo>
                    <a:cubicBezTo>
                      <a:pt x="0" y="35950"/>
                      <a:pt x="35950" y="0"/>
                      <a:pt x="8029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761802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 rot="16200000">
              <a:off x="-1264854" y="6146003"/>
              <a:ext cx="3587402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Зовнішні</a:t>
              </a:r>
            </a:p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властивості оточення</a:t>
              </a: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5989531" y="0"/>
              <a:ext cx="4680656" cy="1095794"/>
              <a:chOff x="0" y="0"/>
              <a:chExt cx="994058" cy="23272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94058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994058" h="232720">
                    <a:moveTo>
                      <a:pt x="61536" y="0"/>
                    </a:moveTo>
                    <a:lnTo>
                      <a:pt x="932521" y="0"/>
                    </a:lnTo>
                    <a:cubicBezTo>
                      <a:pt x="966507" y="0"/>
                      <a:pt x="994058" y="27551"/>
                      <a:pt x="994058" y="61536"/>
                    </a:cubicBezTo>
                    <a:lnTo>
                      <a:pt x="994058" y="171184"/>
                    </a:lnTo>
                    <a:cubicBezTo>
                      <a:pt x="994058" y="205169"/>
                      <a:pt x="966507" y="232720"/>
                      <a:pt x="932521" y="232720"/>
                    </a:cubicBezTo>
                    <a:lnTo>
                      <a:pt x="61536" y="232720"/>
                    </a:lnTo>
                    <a:cubicBezTo>
                      <a:pt x="27551" y="232720"/>
                      <a:pt x="0" y="205169"/>
                      <a:pt x="0" y="171184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994058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5989530" y="133224"/>
              <a:ext cx="4681117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Шкодить</a:t>
              </a:r>
            </a:p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to achieving the objective</a:t>
              </a:r>
            </a:p>
          </p:txBody>
        </p:sp>
        <p:grpSp>
          <p:nvGrpSpPr>
            <p:cNvPr id="51" name="Group 51"/>
            <p:cNvGrpSpPr/>
            <p:nvPr/>
          </p:nvGrpSpPr>
          <p:grpSpPr>
            <a:xfrm rot="-5400000">
              <a:off x="-1143623" y="2380260"/>
              <a:ext cx="3522287" cy="1095794"/>
              <a:chOff x="0" y="0"/>
              <a:chExt cx="748048" cy="23272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48048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748048" h="232720">
                    <a:moveTo>
                      <a:pt x="81774" y="0"/>
                    </a:moveTo>
                    <a:lnTo>
                      <a:pt x="666275" y="0"/>
                    </a:lnTo>
                    <a:cubicBezTo>
                      <a:pt x="711437" y="0"/>
                      <a:pt x="748048" y="36611"/>
                      <a:pt x="748048" y="81774"/>
                    </a:cubicBezTo>
                    <a:lnTo>
                      <a:pt x="748048" y="150946"/>
                    </a:lnTo>
                    <a:cubicBezTo>
                      <a:pt x="748048" y="196109"/>
                      <a:pt x="711437" y="232720"/>
                      <a:pt x="666275" y="232720"/>
                    </a:cubicBezTo>
                    <a:lnTo>
                      <a:pt x="81774" y="232720"/>
                    </a:lnTo>
                    <a:cubicBezTo>
                      <a:pt x="36611" y="232720"/>
                      <a:pt x="0" y="196109"/>
                      <a:pt x="0" y="150946"/>
                    </a:cubicBezTo>
                    <a:lnTo>
                      <a:pt x="0" y="81774"/>
                    </a:lnTo>
                    <a:cubicBezTo>
                      <a:pt x="0" y="36611"/>
                      <a:pt x="36611" y="0"/>
                      <a:pt x="817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38100"/>
                <a:ext cx="748048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 rot="16200000">
              <a:off x="-1162846" y="2517614"/>
              <a:ext cx="3522634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Внутрішні</a:t>
              </a:r>
            </a:p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властивості оточення</a:t>
              </a: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0591367" y="3403440"/>
            <a:ext cx="5737274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Які властивості виділяють мене на тлі інших? Які в мене є досягнення?</a:t>
            </a:r>
          </a:p>
          <a:p>
            <a:pPr>
              <a:lnSpc>
                <a:spcPts val="3498"/>
              </a:lnSpc>
              <a:defRPr/>
            </a:pPr>
            <a:endParaRPr lang="en-US" sz="250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6" name="Freeform 56"/>
          <p:cNvSpPr/>
          <p:nvPr/>
        </p:nvSpPr>
        <p:spPr>
          <a:xfrm rot="5400000">
            <a:off x="9869985" y="347989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10591367" y="4359853"/>
            <a:ext cx="7904770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 мені некомфортно робити?</a:t>
            </a:r>
          </a:p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 можна покращити?</a:t>
            </a:r>
          </a:p>
          <a:p>
            <a:pPr>
              <a:lnSpc>
                <a:spcPts val="3498"/>
              </a:lnSpc>
              <a:defRPr/>
            </a:pPr>
            <a:endParaRPr lang="en-US" sz="250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8" name="Freeform 58"/>
          <p:cNvSpPr/>
          <p:nvPr/>
        </p:nvSpPr>
        <p:spPr>
          <a:xfrm rot="5400000">
            <a:off x="9869985" y="44363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0591367" y="5312351"/>
            <a:ext cx="573727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 я можу зробити, щоб виділити свої сильні сторони?</a:t>
            </a:r>
          </a:p>
        </p:txBody>
      </p:sp>
      <p:sp>
        <p:nvSpPr>
          <p:cNvPr id="60" name="Freeform 60"/>
          <p:cNvSpPr/>
          <p:nvPr/>
        </p:nvSpPr>
        <p:spPr>
          <a:xfrm rot="5400000">
            <a:off x="9869985" y="53888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0591367" y="6264851"/>
            <a:ext cx="573727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Чи можуть мої слабкі сторони застопорити рух до мети?</a:t>
            </a:r>
          </a:p>
        </p:txBody>
      </p:sp>
      <p:sp>
        <p:nvSpPr>
          <p:cNvPr id="62" name="Freeform 62"/>
          <p:cNvSpPr/>
          <p:nvPr/>
        </p:nvSpPr>
        <p:spPr>
          <a:xfrm rot="5400000">
            <a:off x="9869985" y="63413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10591364" y="7217351"/>
            <a:ext cx="626922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 я можу зробити, щоб пришвидшити досягнення мети?</a:t>
            </a:r>
          </a:p>
        </p:txBody>
      </p:sp>
      <p:sp>
        <p:nvSpPr>
          <p:cNvPr id="64" name="Freeform 64"/>
          <p:cNvSpPr/>
          <p:nvPr/>
        </p:nvSpPr>
        <p:spPr>
          <a:xfrm rot="5400000">
            <a:off x="9869985" y="72938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10591364" y="8169851"/>
            <a:ext cx="566322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З якими труднощами я стикаюсь під час виконання завдань?</a:t>
            </a:r>
          </a:p>
        </p:txBody>
      </p:sp>
      <p:sp>
        <p:nvSpPr>
          <p:cNvPr id="66" name="Freeform 66"/>
          <p:cNvSpPr/>
          <p:nvPr/>
        </p:nvSpPr>
        <p:spPr>
          <a:xfrm rot="5400000">
            <a:off x="9869985" y="82463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0" name="Group 16">
            <a:extLst>
              <a:ext uri="{FF2B5EF4-FFF2-40B4-BE49-F238E27FC236}">
                <a16:creationId xmlns:a16="http://schemas.microsoft.com/office/drawing/2014/main" id="{7980465E-484E-4B7D-8A12-71390994C710}"/>
              </a:ext>
            </a:extLst>
          </p:cNvPr>
          <p:cNvGrpSpPr/>
          <p:nvPr/>
        </p:nvGrpSpPr>
        <p:grpSpPr>
          <a:xfrm>
            <a:off x="10857593" y="567651"/>
            <a:ext cx="6905513" cy="1762339"/>
            <a:chOff x="0" y="0"/>
            <a:chExt cx="9207351" cy="2349785"/>
          </a:xfrm>
        </p:grpSpPr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1BBAF83C-E4D1-4DD4-AF31-110F70CD865B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id="{EA6855AB-DA22-4A1B-B4BB-26D37C4EF370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A020128A-4CDE-4226-92AC-AB27A073544E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E04B96BA-BD5E-4677-9C6A-91E06FF8D179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78" name="Freeform 21">
              <a:extLst>
                <a:ext uri="{FF2B5EF4-FFF2-40B4-BE49-F238E27FC236}">
                  <a16:creationId xmlns:a16="http://schemas.microsoft.com/office/drawing/2014/main" id="{A62644E3-CEAD-4CDC-8BB0-92C012C3E4B5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9513" y="3439598"/>
            <a:ext cx="15638678" cy="718805"/>
            <a:chOff x="0" y="0"/>
            <a:chExt cx="5009412" cy="230249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5009412" cy="230249"/>
            </a:xfrm>
            <a:custGeom>
              <a:avLst/>
              <a:gdLst/>
              <a:ahLst/>
              <a:cxnLst/>
              <a:rect l="l" t="t" r="r" b="b"/>
              <a:pathLst>
                <a:path w="5009412" h="230249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15398"/>
                  </a:lnTo>
                  <a:cubicBezTo>
                    <a:pt x="5009412" y="223600"/>
                    <a:pt x="5002762" y="230249"/>
                    <a:pt x="4994560" y="230249"/>
                  </a:cubicBezTo>
                  <a:lnTo>
                    <a:pt x="14851" y="230249"/>
                  </a:lnTo>
                  <a:cubicBezTo>
                    <a:pt x="10913" y="230249"/>
                    <a:pt x="7135" y="228684"/>
                    <a:pt x="4350" y="225899"/>
                  </a:cubicBezTo>
                  <a:cubicBezTo>
                    <a:pt x="1565" y="223114"/>
                    <a:pt x="0" y="219337"/>
                    <a:pt x="0" y="215398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09412" cy="268349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99513" y="4318795"/>
            <a:ext cx="15638678" cy="679961"/>
            <a:chOff x="0" y="0"/>
            <a:chExt cx="5009412" cy="21780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09412" cy="217806"/>
            </a:xfrm>
            <a:custGeom>
              <a:avLst/>
              <a:gdLst/>
              <a:ahLst/>
              <a:cxnLst/>
              <a:rect l="l" t="t" r="r" b="b"/>
              <a:pathLst>
                <a:path w="5009412" h="217806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02955"/>
                  </a:lnTo>
                  <a:cubicBezTo>
                    <a:pt x="5009412" y="211157"/>
                    <a:pt x="5002762" y="217806"/>
                    <a:pt x="4994560" y="217806"/>
                  </a:cubicBezTo>
                  <a:lnTo>
                    <a:pt x="14851" y="217806"/>
                  </a:lnTo>
                  <a:cubicBezTo>
                    <a:pt x="6649" y="217806"/>
                    <a:pt x="0" y="211157"/>
                    <a:pt x="0" y="202955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009412" cy="255906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99513" y="5131894"/>
            <a:ext cx="15638678" cy="718805"/>
            <a:chOff x="0" y="0"/>
            <a:chExt cx="5009412" cy="230249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09412" cy="230249"/>
            </a:xfrm>
            <a:custGeom>
              <a:avLst/>
              <a:gdLst/>
              <a:ahLst/>
              <a:cxnLst/>
              <a:rect l="l" t="t" r="r" b="b"/>
              <a:pathLst>
                <a:path w="5009412" h="230249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15398"/>
                  </a:lnTo>
                  <a:cubicBezTo>
                    <a:pt x="5009412" y="223600"/>
                    <a:pt x="5002762" y="230249"/>
                    <a:pt x="4994560" y="230249"/>
                  </a:cubicBezTo>
                  <a:lnTo>
                    <a:pt x="14851" y="230249"/>
                  </a:lnTo>
                  <a:cubicBezTo>
                    <a:pt x="10913" y="230249"/>
                    <a:pt x="7135" y="228684"/>
                    <a:pt x="4350" y="225899"/>
                  </a:cubicBezTo>
                  <a:cubicBezTo>
                    <a:pt x="1565" y="223114"/>
                    <a:pt x="0" y="219337"/>
                    <a:pt x="0" y="215398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009412" cy="268349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9513" y="6011089"/>
            <a:ext cx="15638678" cy="679961"/>
            <a:chOff x="0" y="0"/>
            <a:chExt cx="5009412" cy="21780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09412" cy="217806"/>
            </a:xfrm>
            <a:custGeom>
              <a:avLst/>
              <a:gdLst/>
              <a:ahLst/>
              <a:cxnLst/>
              <a:rect l="l" t="t" r="r" b="b"/>
              <a:pathLst>
                <a:path w="5009412" h="217806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02955"/>
                  </a:lnTo>
                  <a:cubicBezTo>
                    <a:pt x="5009412" y="211157"/>
                    <a:pt x="5002762" y="217806"/>
                    <a:pt x="4994560" y="217806"/>
                  </a:cubicBezTo>
                  <a:lnTo>
                    <a:pt x="14851" y="217806"/>
                  </a:lnTo>
                  <a:cubicBezTo>
                    <a:pt x="6649" y="217806"/>
                    <a:pt x="0" y="211157"/>
                    <a:pt x="0" y="202955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009412" cy="255906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99513" y="6824188"/>
            <a:ext cx="15638678" cy="718805"/>
            <a:chOff x="0" y="0"/>
            <a:chExt cx="5009412" cy="230249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5009412" cy="230249"/>
            </a:xfrm>
            <a:custGeom>
              <a:avLst/>
              <a:gdLst/>
              <a:ahLst/>
              <a:cxnLst/>
              <a:rect l="l" t="t" r="r" b="b"/>
              <a:pathLst>
                <a:path w="5009412" h="230249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15398"/>
                  </a:lnTo>
                  <a:cubicBezTo>
                    <a:pt x="5009412" y="223600"/>
                    <a:pt x="5002762" y="230249"/>
                    <a:pt x="4994560" y="230249"/>
                  </a:cubicBezTo>
                  <a:lnTo>
                    <a:pt x="14851" y="230249"/>
                  </a:lnTo>
                  <a:cubicBezTo>
                    <a:pt x="10913" y="230249"/>
                    <a:pt x="7135" y="228684"/>
                    <a:pt x="4350" y="225899"/>
                  </a:cubicBezTo>
                  <a:cubicBezTo>
                    <a:pt x="1565" y="223114"/>
                    <a:pt x="0" y="219337"/>
                    <a:pt x="0" y="215398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5009412" cy="268349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9513" y="7703384"/>
            <a:ext cx="15638678" cy="679961"/>
            <a:chOff x="0" y="0"/>
            <a:chExt cx="5009412" cy="21780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5009412" cy="217806"/>
            </a:xfrm>
            <a:custGeom>
              <a:avLst/>
              <a:gdLst/>
              <a:ahLst/>
              <a:cxnLst/>
              <a:rect l="l" t="t" r="r" b="b"/>
              <a:pathLst>
                <a:path w="5009412" h="217806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02955"/>
                  </a:lnTo>
                  <a:cubicBezTo>
                    <a:pt x="5009412" y="211157"/>
                    <a:pt x="5002762" y="217806"/>
                    <a:pt x="4994560" y="217806"/>
                  </a:cubicBezTo>
                  <a:lnTo>
                    <a:pt x="14851" y="217806"/>
                  </a:lnTo>
                  <a:cubicBezTo>
                    <a:pt x="6649" y="217806"/>
                    <a:pt x="0" y="211157"/>
                    <a:pt x="0" y="202955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5009412" cy="255906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99513" y="8578342"/>
            <a:ext cx="15638678" cy="679961"/>
            <a:chOff x="0" y="0"/>
            <a:chExt cx="5009412" cy="21780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7" name="Freeform 27"/>
            <p:cNvSpPr/>
            <p:nvPr/>
          </p:nvSpPr>
          <p:spPr>
            <a:xfrm>
              <a:off x="0" y="0"/>
              <a:ext cx="5009412" cy="217806"/>
            </a:xfrm>
            <a:custGeom>
              <a:avLst/>
              <a:gdLst/>
              <a:ahLst/>
              <a:cxnLst/>
              <a:rect l="l" t="t" r="r" b="b"/>
              <a:pathLst>
                <a:path w="5009412" h="217806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02955"/>
                  </a:lnTo>
                  <a:cubicBezTo>
                    <a:pt x="5009412" y="211157"/>
                    <a:pt x="5002762" y="217806"/>
                    <a:pt x="4994560" y="217806"/>
                  </a:cubicBezTo>
                  <a:lnTo>
                    <a:pt x="14851" y="217806"/>
                  </a:lnTo>
                  <a:cubicBezTo>
                    <a:pt x="6649" y="217806"/>
                    <a:pt x="0" y="211157"/>
                    <a:pt x="0" y="202955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5009412" cy="255906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51352" y="3536452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0" name="Freeform 30"/>
          <p:cNvSpPr/>
          <p:nvPr/>
        </p:nvSpPr>
        <p:spPr>
          <a:xfrm>
            <a:off x="1551352" y="4396226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8"/>
                </a:lnTo>
                <a:lnTo>
                  <a:pt x="0" y="525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1" name="Freeform 31"/>
          <p:cNvSpPr/>
          <p:nvPr/>
        </p:nvSpPr>
        <p:spPr>
          <a:xfrm>
            <a:off x="1551352" y="5228747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2" name="Freeform 32"/>
          <p:cNvSpPr/>
          <p:nvPr/>
        </p:nvSpPr>
        <p:spPr>
          <a:xfrm>
            <a:off x="1551352" y="6079296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3" name="Freeform 33"/>
          <p:cNvSpPr/>
          <p:nvPr/>
        </p:nvSpPr>
        <p:spPr>
          <a:xfrm>
            <a:off x="1551352" y="6934669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4" name="Freeform 34"/>
          <p:cNvSpPr/>
          <p:nvPr/>
        </p:nvSpPr>
        <p:spPr>
          <a:xfrm>
            <a:off x="1551352" y="7780817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5" name="Freeform 35"/>
          <p:cNvSpPr/>
          <p:nvPr/>
        </p:nvSpPr>
        <p:spPr>
          <a:xfrm>
            <a:off x="1551352" y="8655773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6" name="Freeform 36"/>
          <p:cNvSpPr/>
          <p:nvPr/>
        </p:nvSpPr>
        <p:spPr>
          <a:xfrm>
            <a:off x="12804727" y="3344966"/>
            <a:ext cx="4133466" cy="5038379"/>
          </a:xfrm>
          <a:custGeom>
            <a:avLst/>
            <a:gdLst/>
            <a:ahLst/>
            <a:cxnLst/>
            <a:rect l="l" t="t" r="r" b="b"/>
            <a:pathLst>
              <a:path w="4133465" h="5038379">
                <a:moveTo>
                  <a:pt x="0" y="0"/>
                </a:moveTo>
                <a:lnTo>
                  <a:pt x="4133465" y="0"/>
                </a:lnTo>
                <a:lnTo>
                  <a:pt x="4133465" y="5038380"/>
                </a:lnTo>
                <a:lnTo>
                  <a:pt x="0" y="5038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7" name="Freeform 37"/>
          <p:cNvSpPr/>
          <p:nvPr/>
        </p:nvSpPr>
        <p:spPr>
          <a:xfrm>
            <a:off x="10687581" y="3449018"/>
            <a:ext cx="1314822" cy="2400146"/>
          </a:xfrm>
          <a:custGeom>
            <a:avLst/>
            <a:gdLst/>
            <a:ahLst/>
            <a:cxnLst/>
            <a:rect l="l" t="t" r="r" b="b"/>
            <a:pathLst>
              <a:path w="1314821" h="2400146">
                <a:moveTo>
                  <a:pt x="0" y="0"/>
                </a:moveTo>
                <a:lnTo>
                  <a:pt x="1314821" y="0"/>
                </a:lnTo>
                <a:lnTo>
                  <a:pt x="1314821" y="2400146"/>
                </a:lnTo>
                <a:lnTo>
                  <a:pt x="0" y="24001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8" name="TextBox 38"/>
          <p:cNvSpPr txBox="1"/>
          <p:nvPr/>
        </p:nvSpPr>
        <p:spPr>
          <a:xfrm>
            <a:off x="1299510" y="2526127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5400" dirty="0">
                <a:latin typeface="Arial Black" panose="020B0A04020102020204" pitchFamily="34" charset="0"/>
              </a:rPr>
              <a:t>СІМ КРОКІВ УПРАВЛІННЯ ЧАСОМ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222667" y="6950773"/>
            <a:ext cx="1221773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Я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дотримуюся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правила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«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трьох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»: 3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справи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на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кожен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день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/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тиждень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/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місяць</a:t>
            </a:r>
            <a:endParaRPr lang="en-US" sz="2300" b="1" dirty="0">
              <a:solidFill>
                <a:srgbClr val="F4FFF3"/>
              </a:solidFill>
              <a:latin typeface="DM Sans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228298" y="7814873"/>
            <a:ext cx="957596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>
                <a:solidFill>
                  <a:srgbClr val="F4FFF3"/>
                </a:solidFill>
                <a:latin typeface="DM Sans Bold"/>
              </a:rPr>
              <a:t>В мене одне завдання на один часовий період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28301" y="8689830"/>
            <a:ext cx="1384817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Я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попрошу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(з</a:t>
            </a:r>
            <a:r>
              <a:rPr lang="uk-UA" sz="2300" b="1" dirty="0">
                <a:solidFill>
                  <a:srgbClr val="F4FFF3"/>
                </a:solidFill>
                <a:latin typeface="DM Sans Bold"/>
              </a:rPr>
              <a:t>а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необхідності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)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про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допомогу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або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делегую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.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Це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страшно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і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боляче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!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222666" y="3566630"/>
            <a:ext cx="485540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Я </a:t>
            </a:r>
            <a:r>
              <a:rPr lang="uk-UA" sz="2300" b="1" dirty="0">
                <a:solidFill>
                  <a:srgbClr val="F4FFF3"/>
                </a:solidFill>
                <a:latin typeface="DM Sans Bold"/>
              </a:rPr>
              <a:t>керу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ю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собою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, а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часом</a:t>
            </a:r>
            <a:endParaRPr lang="en-US" sz="2300" b="1" dirty="0">
              <a:solidFill>
                <a:srgbClr val="F4FFF3"/>
              </a:solidFill>
              <a:latin typeface="DM Sans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228298" y="5260291"/>
            <a:ext cx="6799604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>
                <a:solidFill>
                  <a:srgbClr val="F4FFF3"/>
                </a:solidFill>
                <a:latin typeface="DM Sans Bold"/>
              </a:rPr>
              <a:t>Я чітко уявляю результат і бачу, куди йду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228301" y="4434734"/>
            <a:ext cx="616922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>
                <a:solidFill>
                  <a:srgbClr val="F4FFF3"/>
                </a:solidFill>
                <a:latin typeface="DM Sans Bold"/>
              </a:rPr>
              <a:t>Я прагну зробити не багато, а головне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228298" y="6122579"/>
            <a:ext cx="803905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>
                <a:solidFill>
                  <a:srgbClr val="F4FFF3"/>
                </a:solidFill>
                <a:latin typeface="DM Sans Bold"/>
              </a:rPr>
              <a:t>Я визначаю «Що треба робити?», «Як це робити?»</a:t>
            </a:r>
          </a:p>
        </p:txBody>
      </p:sp>
      <p:grpSp>
        <p:nvGrpSpPr>
          <p:cNvPr id="49" name="Group 16">
            <a:extLst>
              <a:ext uri="{FF2B5EF4-FFF2-40B4-BE49-F238E27FC236}">
                <a16:creationId xmlns:a16="http://schemas.microsoft.com/office/drawing/2014/main" id="{2D2F5863-885D-442E-A182-010F47875E3F}"/>
              </a:ext>
            </a:extLst>
          </p:cNvPr>
          <p:cNvGrpSpPr/>
          <p:nvPr/>
        </p:nvGrpSpPr>
        <p:grpSpPr>
          <a:xfrm>
            <a:off x="10687581" y="670049"/>
            <a:ext cx="6905513" cy="1762339"/>
            <a:chOff x="0" y="0"/>
            <a:chExt cx="9207351" cy="2349785"/>
          </a:xfrm>
        </p:grpSpPr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B9C229C1-0737-411D-A593-A0150981C4C0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42588"/>
              </a:stretch>
            </a:blipFill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DE2174FB-CB12-4E40-8B84-D553D8A76A14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443" b="-1443"/>
              </a:stretch>
            </a:blipFill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628D0822-4CF1-4562-91B5-669E7BD0702F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31241"/>
              </a:stretch>
            </a:blipFill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45B8151F-A630-4FD0-A4EA-E9B833678D14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D2C64A83-77A2-493A-A958-3A0045A95040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Краплинка">
  <a:themeElements>
    <a:clrScheme name="Краплинка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раплинк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раплинк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TM04033925[[fn=Краплинка]]</Template>
  <TotalTime>1049</TotalTime>
  <Words>2705</Words>
  <Application>Microsoft Office PowerPoint</Application>
  <PresentationFormat>Произвольный</PresentationFormat>
  <Paragraphs>578</Paragraphs>
  <Slides>58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77" baseType="lpstr">
      <vt:lpstr>Clear Sans Bold Italics</vt:lpstr>
      <vt:lpstr>DM Sans Italics</vt:lpstr>
      <vt:lpstr>Intro</vt:lpstr>
      <vt:lpstr>Gadugi</vt:lpstr>
      <vt:lpstr>DM Sans Bold</vt:lpstr>
      <vt:lpstr>Open Sans</vt:lpstr>
      <vt:lpstr>Pacifico</vt:lpstr>
      <vt:lpstr>Open Sans Bold</vt:lpstr>
      <vt:lpstr>Now Bold</vt:lpstr>
      <vt:lpstr>Clear Sans Bold</vt:lpstr>
      <vt:lpstr>Arial</vt:lpstr>
      <vt:lpstr>Gotham Bold</vt:lpstr>
      <vt:lpstr>Rubik Mono</vt:lpstr>
      <vt:lpstr>Calibri</vt:lpstr>
      <vt:lpstr>Aptos</vt:lpstr>
      <vt:lpstr>Tw Cen MT</vt:lpstr>
      <vt:lpstr>Arial Black</vt:lpstr>
      <vt:lpstr>DM Sans Bold Italics</vt:lpstr>
      <vt:lpstr>Краплинка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Professional Gradient App Development Marketing Presentation</dc:title>
  <dc:creator>admin</dc:creator>
  <cp:lastModifiedBy>Padre</cp:lastModifiedBy>
  <cp:revision>44</cp:revision>
  <dcterms:created xsi:type="dcterms:W3CDTF">2006-08-16T00:00:00Z</dcterms:created>
  <dcterms:modified xsi:type="dcterms:W3CDTF">2025-04-04T06:03:36Z</dcterms:modified>
  <dc:identifier>DAF9jMXBUfQ</dc:identifier>
</cp:coreProperties>
</file>