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221" r:id="rId1"/>
  </p:sldMasterIdLst>
  <p:sldIdLst>
    <p:sldId id="306" r:id="rId2"/>
    <p:sldId id="351" r:id="rId3"/>
    <p:sldId id="347" r:id="rId4"/>
    <p:sldId id="349" r:id="rId5"/>
    <p:sldId id="350" r:id="rId6"/>
    <p:sldId id="346" r:id="rId7"/>
    <p:sldId id="348" r:id="rId8"/>
    <p:sldId id="352" r:id="rId9"/>
    <p:sldId id="353" r:id="rId10"/>
    <p:sldId id="329"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1A9BD1-1ECF-4A24-AA2A-D74A0B0E8E1A}" v="23" dt="2022-10-21T05:27:22.3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882" autoAdjust="0"/>
    <p:restoredTop sz="94694"/>
  </p:normalViewPr>
  <p:slideViewPr>
    <p:cSldViewPr>
      <p:cViewPr varScale="1">
        <p:scale>
          <a:sx n="105" d="100"/>
          <a:sy n="105" d="100"/>
        </p:scale>
        <p:origin x="192" y="2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0E5E396B-F1BD-4B8E-8277-80E741165775}" type="slidenum">
              <a:rPr lang="ru-RU" altLang="uk-UA" smtClean="0"/>
              <a:pPr>
                <a:defRPr/>
              </a:pPr>
              <a:t>‹#›</a:t>
            </a:fld>
            <a:endParaRPr lang="ru-RU" altLang="uk-UA"/>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3230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4AFBF773-8FB9-4BA3-8426-C0A3FF4EA784}" type="slidenum">
              <a:rPr lang="ru-RU" altLang="uk-UA" smtClean="0"/>
              <a:pPr>
                <a:defRPr/>
              </a:pPr>
              <a:t>‹#›</a:t>
            </a:fld>
            <a:endParaRPr lang="ru-RU" altLang="uk-UA"/>
          </a:p>
        </p:txBody>
      </p:sp>
    </p:spTree>
    <p:extLst>
      <p:ext uri="{BB962C8B-B14F-4D97-AF65-F5344CB8AC3E}">
        <p14:creationId xmlns:p14="http://schemas.microsoft.com/office/powerpoint/2010/main" val="4119036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A2419BAC-DEC4-43BA-8795-F2B2F56B3BF1}" type="slidenum">
              <a:rPr lang="ru-RU" altLang="uk-UA" smtClean="0"/>
              <a:pPr>
                <a:defRPr/>
              </a:pPr>
              <a:t>‹#›</a:t>
            </a:fld>
            <a:endParaRPr lang="ru-RU" altLang="uk-UA"/>
          </a:p>
        </p:txBody>
      </p:sp>
    </p:spTree>
    <p:extLst>
      <p:ext uri="{BB962C8B-B14F-4D97-AF65-F5344CB8AC3E}">
        <p14:creationId xmlns:p14="http://schemas.microsoft.com/office/powerpoint/2010/main" val="3467403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13699E79-05EE-4F29-9D27-0398ED2475F7}" type="slidenum">
              <a:rPr lang="ru-RU" altLang="uk-UA" smtClean="0"/>
              <a:pPr>
                <a:defRPr/>
              </a:pPr>
              <a:t>‹#›</a:t>
            </a:fld>
            <a:endParaRPr lang="ru-RU" altLang="uk-UA"/>
          </a:p>
        </p:txBody>
      </p:sp>
    </p:spTree>
    <p:extLst>
      <p:ext uri="{BB962C8B-B14F-4D97-AF65-F5344CB8AC3E}">
        <p14:creationId xmlns:p14="http://schemas.microsoft.com/office/powerpoint/2010/main" val="110987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69B8187D-D5A3-4299-8A6B-AB566DFB4677}" type="slidenum">
              <a:rPr lang="ru-RU" altLang="uk-UA" smtClean="0"/>
              <a:pPr>
                <a:defRPr/>
              </a:pPr>
              <a:t>‹#›</a:t>
            </a:fld>
            <a:endParaRPr lang="ru-RU" altLang="uk-UA"/>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3421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pPr>
              <a:defRPr/>
            </a:pPr>
            <a:endParaRPr lang="ru-RU" altLang="uk-UA"/>
          </a:p>
        </p:txBody>
      </p:sp>
      <p:sp>
        <p:nvSpPr>
          <p:cNvPr id="6" name="Footer Placeholder 5"/>
          <p:cNvSpPr>
            <a:spLocks noGrp="1"/>
          </p:cNvSpPr>
          <p:nvPr>
            <p:ph type="ftr" sz="quarter" idx="11"/>
          </p:nvPr>
        </p:nvSpPr>
        <p:spPr/>
        <p:txBody>
          <a:bodyPr/>
          <a:lstStyle/>
          <a:p>
            <a:pPr>
              <a:defRPr/>
            </a:pPr>
            <a:endParaRPr lang="ru-RU" altLang="uk-UA"/>
          </a:p>
        </p:txBody>
      </p:sp>
      <p:sp>
        <p:nvSpPr>
          <p:cNvPr id="7" name="Slide Number Placeholder 6"/>
          <p:cNvSpPr>
            <a:spLocks noGrp="1"/>
          </p:cNvSpPr>
          <p:nvPr>
            <p:ph type="sldNum" sz="quarter" idx="12"/>
          </p:nvPr>
        </p:nvSpPr>
        <p:spPr/>
        <p:txBody>
          <a:bodyPr/>
          <a:lstStyle/>
          <a:p>
            <a:pPr>
              <a:defRPr/>
            </a:pPr>
            <a:fld id="{A5731B25-CE45-4B9E-B2DD-C0CFAB0D5589}" type="slidenum">
              <a:rPr lang="ru-RU" altLang="uk-UA" smtClean="0"/>
              <a:pPr>
                <a:defRPr/>
              </a:pPr>
              <a:t>‹#›</a:t>
            </a:fld>
            <a:endParaRPr lang="ru-RU" altLang="uk-UA"/>
          </a:p>
        </p:txBody>
      </p:sp>
    </p:spTree>
    <p:extLst>
      <p:ext uri="{BB962C8B-B14F-4D97-AF65-F5344CB8AC3E}">
        <p14:creationId xmlns:p14="http://schemas.microsoft.com/office/powerpoint/2010/main" val="8115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822960" y="2582334"/>
            <a:ext cx="3703320" cy="32867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4663440" y="2582334"/>
            <a:ext cx="3703320" cy="32867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pPr>
              <a:defRPr/>
            </a:pPr>
            <a:endParaRPr lang="ru-RU" altLang="uk-UA"/>
          </a:p>
        </p:txBody>
      </p:sp>
      <p:sp>
        <p:nvSpPr>
          <p:cNvPr id="8" name="Footer Placeholder 7"/>
          <p:cNvSpPr>
            <a:spLocks noGrp="1"/>
          </p:cNvSpPr>
          <p:nvPr>
            <p:ph type="ftr" sz="quarter" idx="11"/>
          </p:nvPr>
        </p:nvSpPr>
        <p:spPr/>
        <p:txBody>
          <a:bodyPr/>
          <a:lstStyle/>
          <a:p>
            <a:pPr>
              <a:defRPr/>
            </a:pPr>
            <a:endParaRPr lang="ru-RU" altLang="uk-UA"/>
          </a:p>
        </p:txBody>
      </p:sp>
      <p:sp>
        <p:nvSpPr>
          <p:cNvPr id="9" name="Slide Number Placeholder 8"/>
          <p:cNvSpPr>
            <a:spLocks noGrp="1"/>
          </p:cNvSpPr>
          <p:nvPr>
            <p:ph type="sldNum" sz="quarter" idx="12"/>
          </p:nvPr>
        </p:nvSpPr>
        <p:spPr/>
        <p:txBody>
          <a:bodyPr/>
          <a:lstStyle/>
          <a:p>
            <a:pPr>
              <a:defRPr/>
            </a:pPr>
            <a:fld id="{1870126C-5BB4-4636-AE78-49F4398C70D6}" type="slidenum">
              <a:rPr lang="ru-RU" altLang="uk-UA" smtClean="0"/>
              <a:pPr>
                <a:defRPr/>
              </a:pPr>
              <a:t>‹#›</a:t>
            </a:fld>
            <a:endParaRPr lang="ru-RU" altLang="uk-UA"/>
          </a:p>
        </p:txBody>
      </p:sp>
    </p:spTree>
    <p:extLst>
      <p:ext uri="{BB962C8B-B14F-4D97-AF65-F5344CB8AC3E}">
        <p14:creationId xmlns:p14="http://schemas.microsoft.com/office/powerpoint/2010/main" val="3533561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pPr>
              <a:defRPr/>
            </a:pPr>
            <a:endParaRPr lang="ru-RU" altLang="uk-UA"/>
          </a:p>
        </p:txBody>
      </p:sp>
      <p:sp>
        <p:nvSpPr>
          <p:cNvPr id="4" name="Footer Placeholder 3"/>
          <p:cNvSpPr>
            <a:spLocks noGrp="1"/>
          </p:cNvSpPr>
          <p:nvPr>
            <p:ph type="ftr" sz="quarter" idx="11"/>
          </p:nvPr>
        </p:nvSpPr>
        <p:spPr/>
        <p:txBody>
          <a:bodyPr/>
          <a:lstStyle/>
          <a:p>
            <a:pPr>
              <a:defRPr/>
            </a:pPr>
            <a:endParaRPr lang="ru-RU" altLang="uk-UA"/>
          </a:p>
        </p:txBody>
      </p:sp>
      <p:sp>
        <p:nvSpPr>
          <p:cNvPr id="5" name="Slide Number Placeholder 4"/>
          <p:cNvSpPr>
            <a:spLocks noGrp="1"/>
          </p:cNvSpPr>
          <p:nvPr>
            <p:ph type="sldNum" sz="quarter" idx="12"/>
          </p:nvPr>
        </p:nvSpPr>
        <p:spPr/>
        <p:txBody>
          <a:bodyPr/>
          <a:lstStyle/>
          <a:p>
            <a:pPr>
              <a:defRPr/>
            </a:pPr>
            <a:fld id="{AB7DB38D-720E-4D17-9308-DCBBE325A146}" type="slidenum">
              <a:rPr lang="ru-RU" altLang="uk-UA" smtClean="0"/>
              <a:pPr>
                <a:defRPr/>
              </a:pPr>
              <a:t>‹#›</a:t>
            </a:fld>
            <a:endParaRPr lang="ru-RU" altLang="uk-UA"/>
          </a:p>
        </p:txBody>
      </p:sp>
    </p:spTree>
    <p:extLst>
      <p:ext uri="{BB962C8B-B14F-4D97-AF65-F5344CB8AC3E}">
        <p14:creationId xmlns:p14="http://schemas.microsoft.com/office/powerpoint/2010/main" val="4164322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ru-RU" altLang="uk-UA"/>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ru-RU" altLang="uk-UA"/>
          </a:p>
        </p:txBody>
      </p:sp>
      <p:sp>
        <p:nvSpPr>
          <p:cNvPr id="9" name="Slide Number Placeholder 8"/>
          <p:cNvSpPr>
            <a:spLocks noGrp="1"/>
          </p:cNvSpPr>
          <p:nvPr>
            <p:ph type="sldNum" sz="quarter" idx="12"/>
          </p:nvPr>
        </p:nvSpPr>
        <p:spPr/>
        <p:txBody>
          <a:bodyPr/>
          <a:lstStyle/>
          <a:p>
            <a:pPr>
              <a:defRPr/>
            </a:pPr>
            <a:fld id="{A0FE8C7F-00BA-4A9D-ABA3-9A72866659C8}" type="slidenum">
              <a:rPr lang="ru-RU" altLang="uk-UA" smtClean="0"/>
              <a:pPr>
                <a:defRPr/>
              </a:pPr>
              <a:t>‹#›</a:t>
            </a:fld>
            <a:endParaRPr lang="ru-RU" altLang="uk-UA"/>
          </a:p>
        </p:txBody>
      </p:sp>
    </p:spTree>
    <p:extLst>
      <p:ext uri="{BB962C8B-B14F-4D97-AF65-F5344CB8AC3E}">
        <p14:creationId xmlns:p14="http://schemas.microsoft.com/office/powerpoint/2010/main" val="4205745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A"/>
          </a:p>
        </p:txBody>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A"/>
          </a:p>
        </p:txBody>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ru-RU" altLang="uk-UA"/>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ru-RU" altLang="uk-UA"/>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1B89E40C-64C3-42F6-8067-EEC64CD4FC4B}" type="slidenum">
              <a:rPr lang="ru-RU" altLang="uk-UA" smtClean="0"/>
              <a:pPr>
                <a:defRPr/>
              </a:pPr>
              <a:t>‹#›</a:t>
            </a:fld>
            <a:endParaRPr lang="ru-RU" altLang="uk-UA"/>
          </a:p>
        </p:txBody>
      </p:sp>
    </p:spTree>
    <p:extLst>
      <p:ext uri="{BB962C8B-B14F-4D97-AF65-F5344CB8AC3E}">
        <p14:creationId xmlns:p14="http://schemas.microsoft.com/office/powerpoint/2010/main" val="331727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a:defRPr/>
            </a:pPr>
            <a:endParaRPr lang="ru-RU" altLang="uk-UA"/>
          </a:p>
        </p:txBody>
      </p:sp>
      <p:sp>
        <p:nvSpPr>
          <p:cNvPr id="6" name="Footer Placeholder 5"/>
          <p:cNvSpPr>
            <a:spLocks noGrp="1"/>
          </p:cNvSpPr>
          <p:nvPr>
            <p:ph type="ftr" sz="quarter" idx="11"/>
          </p:nvPr>
        </p:nvSpPr>
        <p:spPr/>
        <p:txBody>
          <a:bodyPr/>
          <a:lstStyle/>
          <a:p>
            <a:pPr>
              <a:defRPr/>
            </a:pPr>
            <a:endParaRPr lang="ru-RU" altLang="uk-UA"/>
          </a:p>
        </p:txBody>
      </p:sp>
      <p:sp>
        <p:nvSpPr>
          <p:cNvPr id="7" name="Slide Number Placeholder 6"/>
          <p:cNvSpPr>
            <a:spLocks noGrp="1"/>
          </p:cNvSpPr>
          <p:nvPr>
            <p:ph type="sldNum" sz="quarter" idx="12"/>
          </p:nvPr>
        </p:nvSpPr>
        <p:spPr/>
        <p:txBody>
          <a:bodyPr/>
          <a:lstStyle/>
          <a:p>
            <a:pPr>
              <a:defRPr/>
            </a:pPr>
            <a:fld id="{A5731B25-CE45-4B9E-B2DD-C0CFAB0D5589}" type="slidenum">
              <a:rPr lang="ru-RU" altLang="uk-UA" smtClean="0"/>
              <a:pPr>
                <a:defRPr/>
              </a:pPr>
              <a:t>‹#›</a:t>
            </a:fld>
            <a:endParaRPr lang="ru-RU" altLang="uk-UA"/>
          </a:p>
        </p:txBody>
      </p:sp>
    </p:spTree>
    <p:extLst>
      <p:ext uri="{BB962C8B-B14F-4D97-AF65-F5344CB8AC3E}">
        <p14:creationId xmlns:p14="http://schemas.microsoft.com/office/powerpoint/2010/main" val="3207411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A"/>
          </a:p>
        </p:txBody>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A"/>
          </a:p>
        </p:txBody>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endParaRPr lang="ru-RU" altLang="uk-UA"/>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ru-RU" altLang="uk-UA"/>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A5731B25-CE45-4B9E-B2DD-C0CFAB0D5589}" type="slidenum">
              <a:rPr lang="ru-RU" altLang="uk-UA" smtClean="0"/>
              <a:pPr>
                <a:defRPr/>
              </a:pPr>
              <a:t>‹#›</a:t>
            </a:fld>
            <a:endParaRPr lang="ru-RU" altLang="uk-UA"/>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222909"/>
      </p:ext>
    </p:extLst>
  </p:cSld>
  <p:clrMap bg1="lt1" tx1="dk1" bg2="lt2" tx2="dk2" accent1="accent1" accent2="accent2" accent3="accent3" accent4="accent4" accent5="accent5" accent6="accent6" hlink="hlink" folHlink="folHlink"/>
  <p:sldLayoutIdLst>
    <p:sldLayoutId id="2147484222" r:id="rId1"/>
    <p:sldLayoutId id="2147484223" r:id="rId2"/>
    <p:sldLayoutId id="2147484224" r:id="rId3"/>
    <p:sldLayoutId id="2147484225" r:id="rId4"/>
    <p:sldLayoutId id="2147484226" r:id="rId5"/>
    <p:sldLayoutId id="2147484227" r:id="rId6"/>
    <p:sldLayoutId id="2147484228" r:id="rId7"/>
    <p:sldLayoutId id="2147484229" r:id="rId8"/>
    <p:sldLayoutId id="2147484230" r:id="rId9"/>
    <p:sldLayoutId id="2147484231" r:id="rId10"/>
    <p:sldLayoutId id="214748423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hyperlink" Target="https://zakon.rada.gov.ua/laws/show/254%D0%BA/96-%D0%B2%D1%8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zakon.rada.gov/" TargetMode="External"/><Relationship Id="rId2" Type="http://schemas.openxmlformats.org/officeDocument/2006/relationships/hyperlink" Target="https://zakon.rada.gov.ua/laws/" TargetMode="External"/><Relationship Id="rId1" Type="http://schemas.openxmlformats.org/officeDocument/2006/relationships/slideLayout" Target="../slideLayouts/slideLayout2.xml"/><Relationship Id="rId6" Type="http://schemas.openxmlformats.org/officeDocument/2006/relationships/hyperlink" Target="https://supreme/" TargetMode="External"/><Relationship Id="rId5" Type="http://schemas.openxmlformats.org/officeDocument/2006/relationships/hyperlink" Target="https://zakon.rada.gov.ua/laws/show/v002890521#Text" TargetMode="External"/><Relationship Id="rId4" Type="http://schemas.openxmlformats.org/officeDocument/2006/relationships/hyperlink" Target="https://www/"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4AA4E5-5B09-4D01-BD94-624A7A778FA8}"/>
              </a:ext>
            </a:extLst>
          </p:cNvPr>
          <p:cNvSpPr>
            <a:spLocks noGrp="1"/>
          </p:cNvSpPr>
          <p:nvPr>
            <p:ph type="title"/>
          </p:nvPr>
        </p:nvSpPr>
        <p:spPr>
          <a:xfrm>
            <a:off x="484710" y="452718"/>
            <a:ext cx="7055380" cy="1071282"/>
          </a:xfrm>
        </p:spPr>
        <p:txBody>
          <a:bodyPr>
            <a:normAutofit/>
          </a:bodyPr>
          <a:lstStyle/>
          <a:p>
            <a:pPr algn="ctr"/>
            <a:r>
              <a:rPr lang="ru-RU" sz="2400" b="1" dirty="0">
                <a:latin typeface="Times New Roman" panose="02020603050405020304" pitchFamily="18" charset="0"/>
                <a:cs typeface="Times New Roman" panose="02020603050405020304" pitchFamily="18" charset="0"/>
              </a:rPr>
              <a:t>ПОНЯТТЯ, ЗАВДАННЯ, ФУНКЦІЇ ТА СИСТЕМА ОРГАНІВ ПРОКУРАТУРИ УКРАЇНИ </a:t>
            </a:r>
            <a:br>
              <a:rPr lang="ru-RU" sz="2400" b="1" dirty="0">
                <a:latin typeface="Times New Roman" panose="02020603050405020304" pitchFamily="18" charset="0"/>
                <a:cs typeface="Times New Roman" panose="02020603050405020304" pitchFamily="18" charset="0"/>
              </a:rPr>
            </a:br>
            <a:endParaRPr lang="uk-UA" sz="24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A6E3300A-6915-4FFF-B0FA-BDEFF540C646}"/>
              </a:ext>
            </a:extLst>
          </p:cNvPr>
          <p:cNvSpPr>
            <a:spLocks noGrp="1"/>
          </p:cNvSpPr>
          <p:nvPr>
            <p:ph idx="1"/>
          </p:nvPr>
        </p:nvSpPr>
        <p:spPr>
          <a:xfrm>
            <a:off x="827700" y="1752599"/>
            <a:ext cx="7782900" cy="4495807"/>
          </a:xfrm>
        </p:spPr>
        <p:txBody>
          <a:bodyPr>
            <a:normAutofit/>
          </a:bodyPr>
          <a:lstStyle/>
          <a:p>
            <a:pPr algn="ctr"/>
            <a:r>
              <a:rPr lang="ru-RU" sz="1600" b="1" dirty="0">
                <a:latin typeface="Times New Roman" panose="02020603050405020304" pitchFamily="18" charset="0"/>
                <a:cs typeface="Times New Roman" panose="02020603050405020304" pitchFamily="18" charset="0"/>
              </a:rPr>
              <a:t>ПЛАН:</a:t>
            </a:r>
          </a:p>
          <a:p>
            <a:pPr algn="just"/>
            <a:r>
              <a:rPr lang="ru-RU" sz="1600" dirty="0">
                <a:latin typeface="Times New Roman" panose="02020603050405020304" pitchFamily="18" charset="0"/>
                <a:cs typeface="Times New Roman" panose="02020603050405020304" pitchFamily="18" charset="0"/>
              </a:rPr>
              <a:t>1. </a:t>
            </a:r>
            <a:r>
              <a:rPr lang="ru-RU" sz="1600" dirty="0" err="1">
                <a:latin typeface="Times New Roman" panose="02020603050405020304" pitchFamily="18" charset="0"/>
                <a:cs typeface="Times New Roman" panose="02020603050405020304" pitchFamily="18" charset="0"/>
              </a:rPr>
              <a:t>Поняття</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прокуратури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України</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2. </a:t>
            </a:r>
            <a:r>
              <a:rPr lang="ru-RU" sz="1600" dirty="0" err="1">
                <a:latin typeface="Times New Roman" panose="02020603050405020304" pitchFamily="18" charset="0"/>
                <a:cs typeface="Times New Roman" panose="02020603050405020304" pitchFamily="18" charset="0"/>
              </a:rPr>
              <a:t>Конституційно-правовий</a:t>
            </a:r>
            <a:r>
              <a:rPr lang="ru-RU" sz="1600" dirty="0">
                <a:latin typeface="Times New Roman" panose="02020603050405020304" pitchFamily="18" charset="0"/>
                <a:cs typeface="Times New Roman" panose="02020603050405020304" pitchFamily="18" charset="0"/>
              </a:rPr>
              <a:t> статус </a:t>
            </a:r>
            <a:r>
              <a:rPr lang="ru-RU" sz="1600" dirty="0" err="1">
                <a:latin typeface="Times New Roman" panose="02020603050405020304" pitchFamily="18" charset="0"/>
                <a:cs typeface="Times New Roman" panose="02020603050405020304" pitchFamily="18" charset="0"/>
              </a:rPr>
              <a:t>прокуратури</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3 </a:t>
            </a:r>
            <a:r>
              <a:rPr lang="ru-RU" sz="1600" dirty="0" err="1">
                <a:latin typeface="Times New Roman" panose="02020603050405020304" pitchFamily="18" charset="0"/>
                <a:cs typeface="Times New Roman" panose="02020603050405020304" pitchFamily="18" charset="0"/>
              </a:rPr>
              <a:t>Принципи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діяльності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прокуратури</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4. </a:t>
            </a:r>
            <a:r>
              <a:rPr lang="ru-RU" sz="1600" dirty="0" err="1">
                <a:latin typeface="Times New Roman" panose="02020603050405020304" pitchFamily="18" charset="0"/>
                <a:cs typeface="Times New Roman" panose="02020603050405020304" pitchFamily="18" charset="0"/>
              </a:rPr>
              <a:t>Завдання</a:t>
            </a:r>
            <a:r>
              <a:rPr lang="ru-RU" sz="1600" dirty="0">
                <a:latin typeface="Times New Roman" panose="02020603050405020304" pitchFamily="18" charset="0"/>
                <a:cs typeface="Times New Roman" panose="02020603050405020304" pitchFamily="18" charset="0"/>
              </a:rPr>
              <a:t> та </a:t>
            </a:r>
            <a:r>
              <a:rPr lang="ru-RU" sz="1600" dirty="0" err="1">
                <a:latin typeface="Times New Roman" panose="02020603050405020304" pitchFamily="18" charset="0"/>
                <a:cs typeface="Times New Roman" panose="02020603050405020304" pitchFamily="18" charset="0"/>
              </a:rPr>
              <a:t>функції</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прокуратури</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5. Система </a:t>
            </a:r>
            <a:r>
              <a:rPr lang="ru-RU" sz="1600" dirty="0" err="1">
                <a:latin typeface="Times New Roman" panose="02020603050405020304" pitchFamily="18" charset="0"/>
                <a:cs typeface="Times New Roman" panose="02020603050405020304" pitchFamily="18" charset="0"/>
              </a:rPr>
              <a:t>органів</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прокуратури</a:t>
            </a:r>
            <a:r>
              <a:rPr lang="ru-RU" sz="1600" dirty="0">
                <a:latin typeface="Times New Roman" panose="02020603050405020304" pitchFamily="18" charset="0"/>
                <a:cs typeface="Times New Roman" panose="02020603050405020304" pitchFamily="18" charset="0"/>
              </a:rPr>
              <a:t> </a:t>
            </a:r>
          </a:p>
          <a:p>
            <a:pPr algn="ctr"/>
            <a:endParaRPr lang="ru-RU"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3569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6BB742-19FD-7F90-6FD9-283AD9E3318A}"/>
              </a:ext>
            </a:extLst>
          </p:cNvPr>
          <p:cNvSpPr>
            <a:spLocks noGrp="1"/>
          </p:cNvSpPr>
          <p:nvPr>
            <p:ph type="title"/>
          </p:nvPr>
        </p:nvSpPr>
        <p:spPr>
          <a:xfrm>
            <a:off x="342900" y="594359"/>
            <a:ext cx="2552700" cy="1386841"/>
          </a:xfrm>
        </p:spPr>
        <p:txBody>
          <a:bodyPr>
            <a:normAutofit fontScale="90000"/>
          </a:bodyPr>
          <a:lstStyle/>
          <a:p>
            <a:pPr algn="ctr"/>
            <a:r>
              <a:rPr lang="uk-UA" sz="2800" b="1" dirty="0">
                <a:latin typeface="Times New Roman" panose="02020603050405020304" pitchFamily="18" charset="0"/>
                <a:cs typeface="Times New Roman" panose="02020603050405020304" pitchFamily="18" charset="0"/>
              </a:rPr>
              <a:t>СИСТЕМА ОРГАНІВ ПРОКУРАТУРИ</a:t>
            </a:r>
          </a:p>
        </p:txBody>
      </p:sp>
      <p:sp>
        <p:nvSpPr>
          <p:cNvPr id="3" name="Місце для вмісту 2">
            <a:extLst>
              <a:ext uri="{FF2B5EF4-FFF2-40B4-BE49-F238E27FC236}">
                <a16:creationId xmlns:a16="http://schemas.microsoft.com/office/drawing/2014/main" id="{07015EF4-275B-431F-FE37-946367060144}"/>
              </a:ext>
            </a:extLst>
          </p:cNvPr>
          <p:cNvSpPr>
            <a:spLocks noGrp="1"/>
          </p:cNvSpPr>
          <p:nvPr>
            <p:ph idx="1"/>
          </p:nvPr>
        </p:nvSpPr>
        <p:spPr/>
        <p:txBody>
          <a:bodyPr>
            <a:normAutofit fontScale="92500" lnSpcReduction="20000"/>
          </a:bodyPr>
          <a:lstStyle/>
          <a:p>
            <a:pPr algn="just"/>
            <a:r>
              <a:rPr lang="uk-UA" b="0" i="0" dirty="0">
                <a:solidFill>
                  <a:srgbClr val="333333"/>
                </a:solidFill>
                <a:effectLst/>
                <a:latin typeface="Times New Roman" panose="02020603050405020304" pitchFamily="18" charset="0"/>
              </a:rPr>
              <a:t>1) </a:t>
            </a:r>
            <a:r>
              <a:rPr lang="uk-UA" b="1" i="0" dirty="0">
                <a:solidFill>
                  <a:srgbClr val="333333"/>
                </a:solidFill>
                <a:effectLst/>
                <a:latin typeface="Times New Roman" panose="02020603050405020304" pitchFamily="18" charset="0"/>
              </a:rPr>
              <a:t>Офіс Генерального прокурора </a:t>
            </a:r>
            <a:r>
              <a:rPr lang="uk-UA" b="0" i="0" dirty="0">
                <a:solidFill>
                  <a:srgbClr val="333333"/>
                </a:solidFill>
                <a:effectLst/>
                <a:latin typeface="Times New Roman" panose="02020603050405020304" pitchFamily="18" charset="0"/>
              </a:rPr>
              <a:t>- </a:t>
            </a:r>
            <a:r>
              <a:rPr lang="uk-UA" sz="1200" b="0" i="0" dirty="0">
                <a:solidFill>
                  <a:srgbClr val="333333"/>
                </a:solidFill>
                <a:effectLst/>
                <a:latin typeface="Times New Roman" panose="02020603050405020304" pitchFamily="18" charset="0"/>
              </a:rPr>
              <a:t>орган прокуратури вищого рівня щодо обласних та окружних прокуратур, обласна прокуратура є органом прокуратури вищого рівня щодо окружних прокуратур, розташованих у межах адміністративно-територіальної одиниці, що підпадає під територіальну юрисдикцію відповідної обласної прокуратури. Офіс Генерального прокурора організовує та координує діяльність усіх органів прокуратури, забезпечує належне функціонування Єдиного реєстру досудових розслідувань та його ведення органами досудового розслідування, визначає єдиний порядок формування звітності про стан кримінальної протиправності і роботу прокурора з метою забезпечення ефективного виконання функцій прокуратури, а також здійснює управління об’єктами державної власності, що належать до сфери управління Офісу Генерального прокурора</a:t>
            </a:r>
            <a:r>
              <a:rPr lang="uk-UA" sz="1400" b="0" i="0" dirty="0">
                <a:solidFill>
                  <a:srgbClr val="333333"/>
                </a:solidFill>
                <a:effectLst/>
                <a:latin typeface="Times New Roman" panose="02020603050405020304" pitchFamily="18" charset="0"/>
              </a:rPr>
              <a:t>;</a:t>
            </a:r>
          </a:p>
          <a:p>
            <a:pPr algn="just"/>
            <a:r>
              <a:rPr lang="uk-UA" dirty="0">
                <a:solidFill>
                  <a:srgbClr val="333333"/>
                </a:solidFill>
                <a:latin typeface="Times New Roman" panose="02020603050405020304" pitchFamily="18" charset="0"/>
              </a:rPr>
              <a:t>2) </a:t>
            </a:r>
            <a:r>
              <a:rPr lang="uk-UA" b="1" i="0" dirty="0">
                <a:solidFill>
                  <a:srgbClr val="333333"/>
                </a:solidFill>
                <a:effectLst/>
                <a:latin typeface="Times New Roman" panose="02020603050405020304" pitchFamily="18" charset="0"/>
              </a:rPr>
              <a:t>обласні прокуратури </a:t>
            </a:r>
            <a:r>
              <a:rPr lang="uk-UA" b="0" i="0" dirty="0">
                <a:solidFill>
                  <a:srgbClr val="333333"/>
                </a:solidFill>
                <a:effectLst/>
                <a:latin typeface="Times New Roman" panose="02020603050405020304" pitchFamily="18" charset="0"/>
              </a:rPr>
              <a:t>- </a:t>
            </a:r>
            <a:r>
              <a:rPr lang="uk-UA" sz="1300" b="0" i="0" dirty="0">
                <a:solidFill>
                  <a:srgbClr val="333333"/>
                </a:solidFill>
                <a:effectLst/>
                <a:latin typeface="Times New Roman" panose="02020603050405020304" pitchFamily="18" charset="0"/>
              </a:rPr>
              <a:t>в</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системі</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прокуратури</a:t>
            </a:r>
            <a:r>
              <a:rPr lang="ru-RU" sz="1300" b="0" i="0" dirty="0">
                <a:solidFill>
                  <a:srgbClr val="333333"/>
                </a:solidFill>
                <a:effectLst/>
                <a:latin typeface="Times New Roman" panose="02020603050405020304" pitchFamily="18" charset="0"/>
              </a:rPr>
              <a:t> України </a:t>
            </a:r>
            <a:r>
              <a:rPr lang="ru-RU" sz="1300" b="0" i="0" dirty="0" err="1">
                <a:solidFill>
                  <a:srgbClr val="333333"/>
                </a:solidFill>
                <a:effectLst/>
                <a:latin typeface="Times New Roman" panose="02020603050405020304" pitchFamily="18" charset="0"/>
              </a:rPr>
              <a:t>діють</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обласні</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прокуратури</a:t>
            </a:r>
            <a:r>
              <a:rPr lang="ru-RU" sz="1300" b="0" i="0" dirty="0">
                <a:solidFill>
                  <a:srgbClr val="333333"/>
                </a:solidFill>
                <a:effectLst/>
                <a:latin typeface="Times New Roman" panose="02020603050405020304" pitchFamily="18" charset="0"/>
              </a:rPr>
              <a:t>, до </a:t>
            </a:r>
            <a:r>
              <a:rPr lang="ru-RU" sz="1300" b="0" i="0" dirty="0" err="1">
                <a:solidFill>
                  <a:srgbClr val="333333"/>
                </a:solidFill>
                <a:effectLst/>
                <a:latin typeface="Times New Roman" panose="02020603050405020304" pitchFamily="18" charset="0"/>
              </a:rPr>
              <a:t>яких</a:t>
            </a:r>
            <a:r>
              <a:rPr lang="ru-RU" sz="1300" b="0" i="0" dirty="0">
                <a:solidFill>
                  <a:srgbClr val="333333"/>
                </a:solidFill>
                <a:effectLst/>
                <a:latin typeface="Times New Roman" panose="02020603050405020304" pitchFamily="18" charset="0"/>
              </a:rPr>
              <a:t> належать </a:t>
            </a:r>
            <a:r>
              <a:rPr lang="ru-RU" sz="1300" b="0" i="0" dirty="0" err="1">
                <a:solidFill>
                  <a:srgbClr val="333333"/>
                </a:solidFill>
                <a:effectLst/>
                <a:latin typeface="Times New Roman" panose="02020603050405020304" pitchFamily="18" charset="0"/>
              </a:rPr>
              <a:t>прокуратури</a:t>
            </a:r>
            <a:r>
              <a:rPr lang="ru-RU" sz="1300" b="0" i="0" dirty="0">
                <a:solidFill>
                  <a:srgbClr val="333333"/>
                </a:solidFill>
                <a:effectLst/>
                <a:latin typeface="Times New Roman" panose="02020603050405020304" pitchFamily="18" charset="0"/>
              </a:rPr>
              <a:t> областей, прокуратура </a:t>
            </a:r>
            <a:r>
              <a:rPr lang="ru-RU" sz="1300" b="0" i="0" dirty="0" err="1">
                <a:solidFill>
                  <a:srgbClr val="333333"/>
                </a:solidFill>
                <a:effectLst/>
                <a:latin typeface="Times New Roman" panose="02020603050405020304" pitchFamily="18" charset="0"/>
              </a:rPr>
              <a:t>Автономної</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Республіки</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Крим</a:t>
            </a:r>
            <a:r>
              <a:rPr lang="ru-RU" sz="1300" b="0" i="0" dirty="0">
                <a:solidFill>
                  <a:srgbClr val="333333"/>
                </a:solidFill>
                <a:effectLst/>
                <a:latin typeface="Times New Roman" panose="02020603050405020304" pitchFamily="18" charset="0"/>
              </a:rPr>
              <a:t> та </a:t>
            </a:r>
            <a:r>
              <a:rPr lang="ru-RU" sz="1300" b="0" i="0" dirty="0" err="1">
                <a:solidFill>
                  <a:srgbClr val="333333"/>
                </a:solidFill>
                <a:effectLst/>
                <a:latin typeface="Times New Roman" panose="02020603050405020304" pitchFamily="18" charset="0"/>
              </a:rPr>
              <a:t>міста</a:t>
            </a:r>
            <a:r>
              <a:rPr lang="ru-RU" sz="1300" b="0" i="0" dirty="0">
                <a:solidFill>
                  <a:srgbClr val="333333"/>
                </a:solidFill>
                <a:effectLst/>
                <a:latin typeface="Times New Roman" panose="02020603050405020304" pitchFamily="18" charset="0"/>
              </a:rPr>
              <a:t> Севастополя, </a:t>
            </a:r>
            <a:r>
              <a:rPr lang="ru-RU" sz="1300" b="0" i="0" dirty="0" err="1">
                <a:solidFill>
                  <a:srgbClr val="333333"/>
                </a:solidFill>
                <a:effectLst/>
                <a:latin typeface="Times New Roman" panose="02020603050405020304" pitchFamily="18" charset="0"/>
              </a:rPr>
              <a:t>Київська</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міська</a:t>
            </a:r>
            <a:r>
              <a:rPr lang="ru-RU" sz="1300" b="0" i="0" dirty="0">
                <a:solidFill>
                  <a:srgbClr val="333333"/>
                </a:solidFill>
                <a:effectLst/>
                <a:latin typeface="Times New Roman" panose="02020603050405020304" pitchFamily="18" charset="0"/>
              </a:rPr>
              <a:t> прокуратура.</a:t>
            </a:r>
            <a:r>
              <a:rPr lang="uk-UA" sz="1300" b="0" i="0" dirty="0">
                <a:solidFill>
                  <a:srgbClr val="333333"/>
                </a:solidFill>
                <a:effectLst/>
                <a:latin typeface="Times New Roman" panose="02020603050405020304" pitchFamily="18" charset="0"/>
              </a:rPr>
              <a:t>;</a:t>
            </a:r>
          </a:p>
          <a:p>
            <a:pPr algn="just"/>
            <a:r>
              <a:rPr lang="uk-UA" dirty="0">
                <a:solidFill>
                  <a:srgbClr val="333333"/>
                </a:solidFill>
                <a:latin typeface="Times New Roman" panose="02020603050405020304" pitchFamily="18" charset="0"/>
              </a:rPr>
              <a:t>3) </a:t>
            </a:r>
            <a:r>
              <a:rPr lang="uk-UA" b="1" dirty="0">
                <a:solidFill>
                  <a:srgbClr val="333333"/>
                </a:solidFill>
                <a:latin typeface="Times New Roman" panose="02020603050405020304" pitchFamily="18" charset="0"/>
              </a:rPr>
              <a:t>окружні прокуратури - </a:t>
            </a:r>
            <a:r>
              <a:rPr lang="uk-UA" sz="1400" dirty="0">
                <a:solidFill>
                  <a:srgbClr val="333333"/>
                </a:solidFill>
                <a:latin typeface="Times New Roman" panose="02020603050405020304" pitchFamily="18" charset="0"/>
              </a:rPr>
              <a:t>в системі прокуратури України діють окружні прокуратури, перелік та територіальна юрисдикція яких визначається наказом Генерального прокурора. Утворення, реорганізація та ліквідація окружних прокуратур, визначення їхньої компетенції, структури і штатного розпису здійснюються Генеральним прокурором;</a:t>
            </a:r>
          </a:p>
          <a:p>
            <a:pPr algn="just"/>
            <a:r>
              <a:rPr lang="uk-UA" dirty="0">
                <a:solidFill>
                  <a:srgbClr val="333333"/>
                </a:solidFill>
                <a:latin typeface="Times New Roman" panose="02020603050405020304" pitchFamily="18" charset="0"/>
              </a:rPr>
              <a:t>4) </a:t>
            </a:r>
            <a:r>
              <a:rPr lang="uk-UA" b="0" i="0" dirty="0">
                <a:solidFill>
                  <a:srgbClr val="333333"/>
                </a:solidFill>
                <a:effectLst/>
                <a:latin typeface="Times New Roman" panose="02020603050405020304" pitchFamily="18" charset="0"/>
              </a:rPr>
              <a:t> </a:t>
            </a:r>
            <a:r>
              <a:rPr lang="uk-UA" b="1" i="0" dirty="0">
                <a:solidFill>
                  <a:srgbClr val="333333"/>
                </a:solidFill>
                <a:effectLst/>
                <a:latin typeface="Times New Roman" panose="02020603050405020304" pitchFamily="18" charset="0"/>
              </a:rPr>
              <a:t>Спеціалізована антикорупційна прокуратура </a:t>
            </a:r>
            <a:r>
              <a:rPr lang="uk-UA" b="0" i="0" dirty="0">
                <a:solidFill>
                  <a:srgbClr val="333333"/>
                </a:solidFill>
                <a:effectLst/>
                <a:latin typeface="Times New Roman" panose="02020603050405020304" pitchFamily="18" charset="0"/>
              </a:rPr>
              <a:t>-  </a:t>
            </a:r>
            <a:r>
              <a:rPr lang="uk-UA" sz="1300" b="0" i="0" dirty="0">
                <a:solidFill>
                  <a:srgbClr val="333333"/>
                </a:solidFill>
                <a:effectLst/>
                <a:latin typeface="Times New Roman" panose="02020603050405020304" pitchFamily="18" charset="0"/>
              </a:rPr>
              <a:t>здійснення нагляду за додержанням законів під час проведення оперативно-розшукової діяльності, досудового розслідування Національним антикорупційним бюро України; підтримання державного обвинувачення у відповідних провадженнях; представництво інтересів громадянина або держави в суді у випадках, передбачених цим Законом і пов’язаних із корупційними або пов’язаними з корупцією правопорушеннями, а також представництво у межах своєї компетенції інтересів держави у справах про визнання необґрунтованими активів та їх стягнення в дохід держави.</a:t>
            </a:r>
            <a:r>
              <a:rPr lang="ru-RU" sz="1300" b="0" i="0" dirty="0">
                <a:solidFill>
                  <a:srgbClr val="333333"/>
                </a:solidFill>
                <a:effectLst/>
                <a:latin typeface="Times New Roman" panose="02020603050405020304" pitchFamily="18" charset="0"/>
              </a:rPr>
              <a:t> </a:t>
            </a:r>
            <a:r>
              <a:rPr lang="ru-RU" sz="1300" dirty="0" err="1">
                <a:solidFill>
                  <a:srgbClr val="333333"/>
                </a:solidFill>
                <a:latin typeface="Times New Roman" panose="02020603050405020304" pitchFamily="18" charset="0"/>
              </a:rPr>
              <a:t>К</a:t>
            </a:r>
            <a:r>
              <a:rPr lang="ru-RU" sz="1300" b="0" i="0" dirty="0" err="1">
                <a:solidFill>
                  <a:srgbClr val="333333"/>
                </a:solidFill>
                <a:effectLst/>
                <a:latin typeface="Times New Roman" panose="02020603050405020304" pitchFamily="18" charset="0"/>
              </a:rPr>
              <a:t>ерівник</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Спеціалізованої</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антикорупційної</a:t>
            </a:r>
            <a:r>
              <a:rPr lang="ru-RU" sz="1300" b="0" i="0" dirty="0">
                <a:solidFill>
                  <a:srgbClr val="333333"/>
                </a:solidFill>
                <a:effectLst/>
                <a:latin typeface="Times New Roman" panose="02020603050405020304" pitchFamily="18" charset="0"/>
              </a:rPr>
              <a:t> </a:t>
            </a:r>
            <a:r>
              <a:rPr lang="ru-RU" sz="1300" b="0" i="0" dirty="0" err="1">
                <a:solidFill>
                  <a:srgbClr val="333333"/>
                </a:solidFill>
                <a:effectLst/>
                <a:latin typeface="Times New Roman" panose="02020603050405020304" pitchFamily="18" charset="0"/>
              </a:rPr>
              <a:t>прокуратури</a:t>
            </a:r>
            <a:r>
              <a:rPr lang="ru-RU" sz="1300" b="0" i="0" dirty="0">
                <a:solidFill>
                  <a:srgbClr val="333333"/>
                </a:solidFill>
                <a:effectLst/>
                <a:latin typeface="Times New Roman" panose="02020603050405020304" pitchFamily="18" charset="0"/>
              </a:rPr>
              <a:t> - заступник Генерального прокурора </a:t>
            </a:r>
            <a:endParaRPr lang="uk-UA" sz="1300" b="0" i="0" dirty="0">
              <a:solidFill>
                <a:srgbClr val="333333"/>
              </a:solidFill>
              <a:effectLst/>
              <a:latin typeface="Times New Roman" panose="02020603050405020304" pitchFamily="18" charset="0"/>
            </a:endParaRPr>
          </a:p>
          <a:p>
            <a:pPr algn="just"/>
            <a:endParaRPr lang="uk-UA" dirty="0"/>
          </a:p>
        </p:txBody>
      </p:sp>
      <p:sp>
        <p:nvSpPr>
          <p:cNvPr id="4" name="Місце для тексту 3">
            <a:extLst>
              <a:ext uri="{FF2B5EF4-FFF2-40B4-BE49-F238E27FC236}">
                <a16:creationId xmlns:a16="http://schemas.microsoft.com/office/drawing/2014/main" id="{E8FAEDEE-B085-7077-C4EA-D7F4C542F931}"/>
              </a:ext>
            </a:extLst>
          </p:cNvPr>
          <p:cNvSpPr>
            <a:spLocks noGrp="1"/>
          </p:cNvSpPr>
          <p:nvPr>
            <p:ph type="body" sz="half" idx="2"/>
          </p:nvPr>
        </p:nvSpPr>
        <p:spPr>
          <a:xfrm>
            <a:off x="342900" y="2286000"/>
            <a:ext cx="2400300" cy="4019204"/>
          </a:xfrm>
        </p:spPr>
        <p:txBody>
          <a:bodyPr>
            <a:normAutofit fontScale="92500" lnSpcReduction="10000"/>
          </a:bodyPr>
          <a:lstStyle/>
          <a:p>
            <a:pPr marL="91440" marR="0" lvl="0" indent="-91440" algn="just"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Char char=" "/>
              <a:tabLst/>
              <a:defRPr/>
            </a:pPr>
            <a:r>
              <a:rPr kumimoji="0" lang="uk-UA" sz="1300" b="0" i="0" u="none" strike="noStrike" kern="1200" cap="none" spc="0" normalizeH="0" baseline="0" noProof="0" dirty="0">
                <a:ln>
                  <a:noFill/>
                </a:ln>
                <a:solidFill>
                  <a:srgbClr val="333333"/>
                </a:solidFill>
                <a:effectLst/>
                <a:uLnTx/>
                <a:uFillTx/>
                <a:latin typeface="Times New Roman" panose="02020603050405020304" pitchFamily="18" charset="0"/>
                <a:ea typeface="+mn-ea"/>
                <a:cs typeface="+mn-cs"/>
              </a:rPr>
              <a:t>У разі потреби рішенням Генерального прокурора можуть утворюватися спеціалізовані прокуратури на правах структурного підрозділу Офісу Генерального прокурора, на правах обласних прокуратур, на правах підрозділу обласної прокуратури, на правах окружних прокуратур, на правах підрозділу окружної прокуратури.</a:t>
            </a:r>
          </a:p>
          <a:p>
            <a:pPr marL="91440" marR="0" lvl="0" indent="-91440" algn="just"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Char char=" "/>
              <a:tabLst/>
              <a:defRPr/>
            </a:pPr>
            <a:r>
              <a:rPr kumimoji="0" lang="uk-UA" sz="1300" b="0" i="0" u="none" strike="noStrike" kern="1200" cap="none" spc="0" normalizeH="0" baseline="0" noProof="0" dirty="0">
                <a:ln>
                  <a:noFill/>
                </a:ln>
                <a:solidFill>
                  <a:srgbClr val="333333"/>
                </a:solidFill>
                <a:effectLst/>
                <a:uLnTx/>
                <a:uFillTx/>
                <a:latin typeface="Times New Roman" panose="02020603050405020304" pitchFamily="18" charset="0"/>
                <a:ea typeface="+mn-ea"/>
                <a:cs typeface="+mn-cs"/>
              </a:rPr>
              <a:t>Перелік, утворення, реорганізація та ліквідація спеціалізованих прокуратур, визначення їх статусу, компетенції, структури і штатного розпису здійснюються Генеральним прокурором.</a:t>
            </a:r>
          </a:p>
          <a:p>
            <a:pPr marL="91440" marR="0" lvl="0" indent="-91440" algn="just"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Char char=" "/>
              <a:tabLst/>
              <a:defRPr/>
            </a:pPr>
            <a:r>
              <a:rPr lang="uk-UA" sz="1300" dirty="0">
                <a:solidFill>
                  <a:srgbClr val="FFFF00"/>
                </a:solidFill>
                <a:latin typeface="Times New Roman" panose="02020603050405020304" pitchFamily="18" charset="0"/>
              </a:rPr>
              <a:t>ЗУ «Про прокуратуру»</a:t>
            </a:r>
            <a:r>
              <a:rPr lang="en-US" sz="1300" dirty="0">
                <a:solidFill>
                  <a:srgbClr val="FFFF00"/>
                </a:solidFill>
                <a:latin typeface="Times New Roman" panose="02020603050405020304" pitchFamily="18" charset="0"/>
              </a:rPr>
              <a:t> https://zakon.rada.gov.ua/laws/show/1697-18#Text</a:t>
            </a:r>
            <a:endParaRPr kumimoji="0" lang="uk-UA" sz="13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mn-cs"/>
            </a:endParaRPr>
          </a:p>
          <a:p>
            <a:endParaRPr lang="uk-UA" dirty="0"/>
          </a:p>
        </p:txBody>
      </p:sp>
    </p:spTree>
    <p:extLst>
      <p:ext uri="{BB962C8B-B14F-4D97-AF65-F5344CB8AC3E}">
        <p14:creationId xmlns:p14="http://schemas.microsoft.com/office/powerpoint/2010/main" val="2521297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622D7-1101-E7F6-D58F-E500F3E12C5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035922-7D3C-2D2E-D3B4-D93800836D78}"/>
              </a:ext>
            </a:extLst>
          </p:cNvPr>
          <p:cNvSpPr>
            <a:spLocks noGrp="1"/>
          </p:cNvSpPr>
          <p:nvPr>
            <p:ph type="title"/>
          </p:nvPr>
        </p:nvSpPr>
        <p:spPr>
          <a:xfrm>
            <a:off x="484710" y="452718"/>
            <a:ext cx="7055380" cy="461682"/>
          </a:xfrm>
        </p:spPr>
        <p:txBody>
          <a:bodyPr/>
          <a:lstStyle/>
          <a:p>
            <a:pPr algn="ctr"/>
            <a:r>
              <a:rPr lang="uk-UA" sz="2400" b="1" dirty="0">
                <a:solidFill>
                  <a:schemeClr val="tx1">
                    <a:lumMod val="95000"/>
                    <a:lumOff val="5000"/>
                  </a:schemeClr>
                </a:solidFill>
                <a:latin typeface="Times New Roman" panose="02020603050405020304" pitchFamily="18" charset="0"/>
                <a:cs typeface="Times New Roman" panose="02020603050405020304" pitchFamily="18" charset="0"/>
              </a:rPr>
              <a:t>ПРОКУРАТУРА</a:t>
            </a:r>
          </a:p>
        </p:txBody>
      </p:sp>
      <p:sp>
        <p:nvSpPr>
          <p:cNvPr id="3" name="Місце для вмісту 2">
            <a:extLst>
              <a:ext uri="{FF2B5EF4-FFF2-40B4-BE49-F238E27FC236}">
                <a16:creationId xmlns:a16="http://schemas.microsoft.com/office/drawing/2014/main" id="{46081A9B-6BF3-B902-2751-B238A670DF4B}"/>
              </a:ext>
            </a:extLst>
          </p:cNvPr>
          <p:cNvSpPr>
            <a:spLocks noGrp="1"/>
          </p:cNvSpPr>
          <p:nvPr>
            <p:ph idx="1"/>
          </p:nvPr>
        </p:nvSpPr>
        <p:spPr>
          <a:xfrm>
            <a:off x="827700" y="1219201"/>
            <a:ext cx="7782900" cy="5029206"/>
          </a:xfrm>
        </p:spPr>
        <p:txBody>
          <a:bodyPr>
            <a:normAutofit fontScale="92500" lnSpcReduction="20000"/>
          </a:bodyPr>
          <a:lstStyle/>
          <a:p>
            <a:pPr algn="just"/>
            <a:r>
              <a:rPr lang="ru-RU" sz="1600" b="1" dirty="0">
                <a:latin typeface="Times New Roman" panose="02020603050405020304" pitchFamily="18" charset="0"/>
                <a:cs typeface="Times New Roman" panose="02020603050405020304" pitchFamily="18" charset="0"/>
              </a:rPr>
              <a:t>Поняття, </a:t>
            </a:r>
            <a:r>
              <a:rPr lang="ru-RU" sz="1600" b="1" dirty="0" err="1">
                <a:latin typeface="Times New Roman" panose="02020603050405020304" pitchFamily="18" charset="0"/>
                <a:cs typeface="Times New Roman" panose="02020603050405020304" pitchFamily="18" charset="0"/>
              </a:rPr>
              <a:t>завдання</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функції</a:t>
            </a:r>
            <a:r>
              <a:rPr lang="ru-RU" sz="1600" b="1" dirty="0">
                <a:latin typeface="Times New Roman" panose="02020603050405020304" pitchFamily="18" charset="0"/>
                <a:cs typeface="Times New Roman" panose="02020603050405020304" pitchFamily="18" charset="0"/>
              </a:rPr>
              <a:t> та система </a:t>
            </a:r>
            <a:r>
              <a:rPr lang="ru-RU" sz="1600" b="1" dirty="0" err="1">
                <a:latin typeface="Times New Roman" panose="02020603050405020304" pitchFamily="18" charset="0"/>
                <a:cs typeface="Times New Roman" panose="02020603050405020304" pitchFamily="18" charset="0"/>
              </a:rPr>
              <a:t>органів</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прокуратури</a:t>
            </a:r>
            <a:r>
              <a:rPr lang="ru-RU" sz="1600" b="1" dirty="0">
                <a:latin typeface="Times New Roman" panose="02020603050405020304" pitchFamily="18" charset="0"/>
                <a:cs typeface="Times New Roman" panose="02020603050405020304" pitchFamily="18" charset="0"/>
              </a:rPr>
              <a:t> України </a:t>
            </a:r>
          </a:p>
          <a:p>
            <a:pPr algn="just"/>
            <a:endParaRPr lang="ru-RU" sz="1600" b="1" dirty="0">
              <a:latin typeface="Times New Roman" panose="02020603050405020304" pitchFamily="18" charset="0"/>
              <a:cs typeface="Times New Roman" panose="02020603050405020304" pitchFamily="18" charset="0"/>
            </a:endParaRPr>
          </a:p>
          <a:p>
            <a:pPr algn="just"/>
            <a:r>
              <a:rPr lang="uk-UA" sz="1500" b="1" i="0" dirty="0">
                <a:solidFill>
                  <a:srgbClr val="402A18"/>
                </a:solidFill>
                <a:effectLst/>
                <a:latin typeface="Times New Roman" panose="02020603050405020304" pitchFamily="18" charset="0"/>
                <a:cs typeface="Times New Roman" panose="02020603050405020304" pitchFamily="18" charset="0"/>
              </a:rPr>
              <a:t>Прокуратура</a:t>
            </a:r>
            <a:r>
              <a:rPr lang="uk-UA" sz="1500" b="0" i="0" dirty="0">
                <a:solidFill>
                  <a:srgbClr val="402A18"/>
                </a:solidFill>
                <a:effectLst/>
                <a:latin typeface="Times New Roman" panose="02020603050405020304" pitchFamily="18" charset="0"/>
                <a:cs typeface="Times New Roman" panose="02020603050405020304" pitchFamily="18" charset="0"/>
              </a:rPr>
              <a:t> — </a:t>
            </a:r>
            <a:r>
              <a:rPr lang="ru-RU" sz="1400" b="0" i="0" dirty="0">
                <a:solidFill>
                  <a:srgbClr val="333333"/>
                </a:solidFill>
                <a:effectLst/>
                <a:latin typeface="Times New Roman" panose="02020603050405020304" pitchFamily="18" charset="0"/>
              </a:rPr>
              <a:t>Прокуратура України становить </a:t>
            </a:r>
            <a:r>
              <a:rPr lang="ru-RU" sz="1400" b="0" i="0" dirty="0" err="1">
                <a:solidFill>
                  <a:srgbClr val="333333"/>
                </a:solidFill>
                <a:effectLst/>
                <a:latin typeface="Times New Roman" panose="02020603050405020304" pitchFamily="18" charset="0"/>
              </a:rPr>
              <a:t>єдину</a:t>
            </a:r>
            <a:r>
              <a:rPr lang="ru-RU" sz="1400" b="0" i="0" dirty="0">
                <a:solidFill>
                  <a:srgbClr val="333333"/>
                </a:solidFill>
                <a:effectLst/>
                <a:latin typeface="Times New Roman" panose="02020603050405020304" pitchFamily="18" charset="0"/>
              </a:rPr>
              <a:t> систему, яка в порядку, </a:t>
            </a:r>
            <a:r>
              <a:rPr lang="ru-RU" sz="1400" b="0" i="0" dirty="0" err="1">
                <a:solidFill>
                  <a:srgbClr val="333333"/>
                </a:solidFill>
                <a:effectLst/>
                <a:latin typeface="Times New Roman" panose="02020603050405020304" pitchFamily="18" charset="0"/>
              </a:rPr>
              <a:t>передбаченому</a:t>
            </a:r>
            <a:r>
              <a:rPr lang="ru-RU" sz="1400" b="0" i="0" dirty="0">
                <a:solidFill>
                  <a:srgbClr val="333333"/>
                </a:solidFill>
                <a:effectLst/>
                <a:latin typeface="Times New Roman" panose="02020603050405020304" pitchFamily="18" charset="0"/>
              </a:rPr>
              <a:t> </a:t>
            </a:r>
            <a:r>
              <a:rPr lang="ru-RU" sz="1400" b="0" i="0" dirty="0" err="1">
                <a:solidFill>
                  <a:srgbClr val="333333"/>
                </a:solidFill>
                <a:effectLst/>
                <a:latin typeface="Times New Roman" panose="02020603050405020304" pitchFamily="18" charset="0"/>
              </a:rPr>
              <a:t>цим</a:t>
            </a:r>
            <a:r>
              <a:rPr lang="ru-RU" sz="1400" b="0" i="0" dirty="0">
                <a:solidFill>
                  <a:srgbClr val="333333"/>
                </a:solidFill>
                <a:effectLst/>
                <a:latin typeface="Times New Roman" panose="02020603050405020304" pitchFamily="18" charset="0"/>
              </a:rPr>
              <a:t> Законом, </a:t>
            </a:r>
            <a:r>
              <a:rPr lang="ru-RU" sz="1400" b="0" i="0" dirty="0" err="1">
                <a:solidFill>
                  <a:srgbClr val="333333"/>
                </a:solidFill>
                <a:effectLst/>
                <a:latin typeface="Times New Roman" panose="02020603050405020304" pitchFamily="18" charset="0"/>
              </a:rPr>
              <a:t>здійснює</a:t>
            </a:r>
            <a:r>
              <a:rPr lang="ru-RU" sz="1400" b="0" i="0" dirty="0">
                <a:solidFill>
                  <a:srgbClr val="333333"/>
                </a:solidFill>
                <a:effectLst/>
                <a:latin typeface="Times New Roman" panose="02020603050405020304" pitchFamily="18" charset="0"/>
              </a:rPr>
              <a:t> </a:t>
            </a:r>
            <a:r>
              <a:rPr lang="ru-RU" sz="1400" b="0" i="0" dirty="0" err="1">
                <a:solidFill>
                  <a:srgbClr val="333333"/>
                </a:solidFill>
                <a:effectLst/>
                <a:latin typeface="Times New Roman" panose="02020603050405020304" pitchFamily="18" charset="0"/>
              </a:rPr>
              <a:t>встановлені</a:t>
            </a:r>
            <a:r>
              <a:rPr lang="ru-RU" sz="1400" b="0" i="0" dirty="0">
                <a:solidFill>
                  <a:srgbClr val="333333"/>
                </a:solidFill>
                <a:effectLst/>
                <a:latin typeface="Times New Roman" panose="02020603050405020304" pitchFamily="18" charset="0"/>
              </a:rPr>
              <a:t> </a:t>
            </a:r>
            <a:r>
              <a:rPr lang="ru-RU" sz="1400" b="0" i="0" u="sng" dirty="0" err="1">
                <a:solidFill>
                  <a:schemeClr val="tx1"/>
                </a:solidFill>
                <a:effectLst/>
                <a:latin typeface="Times New Roman" panose="02020603050405020304" pitchFamily="18" charset="0"/>
                <a:hlinkClick r:id="rId2">
                  <a:extLst>
                    <a:ext uri="{A12FA001-AC4F-418D-AE19-62706E023703}">
                      <ahyp:hlinkClr xmlns:ahyp="http://schemas.microsoft.com/office/drawing/2018/hyperlinkcolor" val="tx"/>
                    </a:ext>
                  </a:extLst>
                </a:hlinkClick>
              </a:rPr>
              <a:t>Конституцією</a:t>
            </a:r>
            <a:r>
              <a:rPr lang="ru-RU" sz="1400" b="0" i="0" u="sng" dirty="0">
                <a:solidFill>
                  <a:schemeClr val="tx1"/>
                </a:solidFill>
                <a:effectLst/>
                <a:latin typeface="Times New Roman" panose="02020603050405020304" pitchFamily="18" charset="0"/>
                <a:hlinkClick r:id="rId2">
                  <a:extLst>
                    <a:ext uri="{A12FA001-AC4F-418D-AE19-62706E023703}">
                      <ahyp:hlinkClr xmlns:ahyp="http://schemas.microsoft.com/office/drawing/2018/hyperlinkcolor" val="tx"/>
                    </a:ext>
                  </a:extLst>
                </a:hlinkClick>
              </a:rPr>
              <a:t> України</a:t>
            </a:r>
            <a:r>
              <a:rPr lang="ru-RU" sz="1400" b="0" i="0" u="sng" dirty="0">
                <a:solidFill>
                  <a:schemeClr val="tx1"/>
                </a:solidFill>
                <a:effectLst/>
                <a:latin typeface="Times New Roman" panose="02020603050405020304" pitchFamily="18" charset="0"/>
              </a:rPr>
              <a:t> </a:t>
            </a:r>
            <a:r>
              <a:rPr lang="ru-RU" sz="1400" b="0" i="0" dirty="0" err="1">
                <a:solidFill>
                  <a:srgbClr val="333333"/>
                </a:solidFill>
                <a:effectLst/>
                <a:latin typeface="Times New Roman" panose="02020603050405020304" pitchFamily="18" charset="0"/>
              </a:rPr>
              <a:t>функції</a:t>
            </a:r>
            <a:r>
              <a:rPr lang="ru-RU" sz="1400" b="0" i="0" dirty="0">
                <a:solidFill>
                  <a:srgbClr val="333333"/>
                </a:solidFill>
                <a:effectLst/>
                <a:latin typeface="Times New Roman" panose="02020603050405020304" pitchFamily="18" charset="0"/>
              </a:rPr>
              <a:t> з метою </a:t>
            </a:r>
            <a:r>
              <a:rPr lang="ru-RU" sz="1400" b="0" i="0" dirty="0" err="1">
                <a:solidFill>
                  <a:srgbClr val="333333"/>
                </a:solidFill>
                <a:effectLst/>
                <a:latin typeface="Times New Roman" panose="02020603050405020304" pitchFamily="18" charset="0"/>
              </a:rPr>
              <a:t>захисту</a:t>
            </a:r>
            <a:r>
              <a:rPr lang="ru-RU" sz="1400" b="0" i="0" dirty="0">
                <a:solidFill>
                  <a:srgbClr val="333333"/>
                </a:solidFill>
                <a:effectLst/>
                <a:latin typeface="Times New Roman" panose="02020603050405020304" pitchFamily="18" charset="0"/>
              </a:rPr>
              <a:t> прав і свобод </a:t>
            </a:r>
            <a:r>
              <a:rPr lang="ru-RU" sz="1400" b="0" i="0" dirty="0" err="1">
                <a:solidFill>
                  <a:srgbClr val="333333"/>
                </a:solidFill>
                <a:effectLst/>
                <a:latin typeface="Times New Roman" panose="02020603050405020304" pitchFamily="18" charset="0"/>
              </a:rPr>
              <a:t>людини</a:t>
            </a:r>
            <a:r>
              <a:rPr lang="ru-RU" sz="1400" b="0" i="0" dirty="0">
                <a:solidFill>
                  <a:srgbClr val="333333"/>
                </a:solidFill>
                <a:effectLst/>
                <a:latin typeface="Times New Roman" panose="02020603050405020304" pitchFamily="18" charset="0"/>
              </a:rPr>
              <a:t>, </a:t>
            </a:r>
            <a:r>
              <a:rPr lang="ru-RU" sz="1400" b="0" i="0" dirty="0" err="1">
                <a:solidFill>
                  <a:srgbClr val="333333"/>
                </a:solidFill>
                <a:effectLst/>
                <a:latin typeface="Times New Roman" panose="02020603050405020304" pitchFamily="18" charset="0"/>
              </a:rPr>
              <a:t>загальних</a:t>
            </a:r>
            <a:r>
              <a:rPr lang="ru-RU" sz="1400" b="0" i="0" dirty="0">
                <a:solidFill>
                  <a:srgbClr val="333333"/>
                </a:solidFill>
                <a:effectLst/>
                <a:latin typeface="Times New Roman" panose="02020603050405020304" pitchFamily="18" charset="0"/>
              </a:rPr>
              <a:t> </a:t>
            </a:r>
            <a:r>
              <a:rPr lang="ru-RU" sz="1400" b="0" i="0" dirty="0" err="1">
                <a:solidFill>
                  <a:srgbClr val="333333"/>
                </a:solidFill>
                <a:effectLst/>
                <a:latin typeface="Times New Roman" panose="02020603050405020304" pitchFamily="18" charset="0"/>
              </a:rPr>
              <a:t>інтересів</a:t>
            </a:r>
            <a:r>
              <a:rPr lang="ru-RU" sz="1400" b="0" i="0" dirty="0">
                <a:solidFill>
                  <a:srgbClr val="333333"/>
                </a:solidFill>
                <a:effectLst/>
                <a:latin typeface="Times New Roman" panose="02020603050405020304" pitchFamily="18" charset="0"/>
              </a:rPr>
              <a:t> </a:t>
            </a:r>
            <a:r>
              <a:rPr lang="ru-RU" sz="1400" b="0" i="0" dirty="0" err="1">
                <a:solidFill>
                  <a:srgbClr val="333333"/>
                </a:solidFill>
                <a:effectLst/>
                <a:latin typeface="Times New Roman" panose="02020603050405020304" pitchFamily="18" charset="0"/>
              </a:rPr>
              <a:t>суспільства</a:t>
            </a:r>
            <a:r>
              <a:rPr lang="ru-RU" sz="1400" b="0" i="0" dirty="0">
                <a:solidFill>
                  <a:srgbClr val="333333"/>
                </a:solidFill>
                <a:effectLst/>
                <a:latin typeface="Times New Roman" panose="02020603050405020304" pitchFamily="18" charset="0"/>
              </a:rPr>
              <a:t> та </a:t>
            </a:r>
            <a:r>
              <a:rPr lang="ru-RU" sz="1400" b="0" i="0" dirty="0" err="1">
                <a:solidFill>
                  <a:srgbClr val="333333"/>
                </a:solidFill>
                <a:effectLst/>
                <a:latin typeface="Times New Roman" panose="02020603050405020304" pitchFamily="18" charset="0"/>
              </a:rPr>
              <a:t>держави</a:t>
            </a:r>
            <a:r>
              <a:rPr lang="ru-RU" sz="1400" b="0" i="0" dirty="0">
                <a:solidFill>
                  <a:srgbClr val="333333"/>
                </a:solidFill>
                <a:effectLst/>
                <a:latin typeface="Times New Roman" panose="02020603050405020304" pitchFamily="18" charset="0"/>
              </a:rPr>
              <a:t>.</a:t>
            </a:r>
            <a:endParaRPr lang="uk-UA" sz="1500" b="0" i="0" dirty="0">
              <a:solidFill>
                <a:srgbClr val="402A18"/>
              </a:solidFill>
              <a:effectLst/>
              <a:latin typeface="Times New Roman" panose="02020603050405020304" pitchFamily="18" charset="0"/>
              <a:cs typeface="Times New Roman" panose="02020603050405020304" pitchFamily="18" charset="0"/>
            </a:endParaRPr>
          </a:p>
          <a:p>
            <a:pPr algn="just"/>
            <a:r>
              <a:rPr lang="uk-UA" sz="1500" b="0" i="0" dirty="0">
                <a:solidFill>
                  <a:srgbClr val="402A18"/>
                </a:solidFill>
                <a:effectLst/>
                <a:latin typeface="Times New Roman" panose="02020603050405020304" pitchFamily="18" charset="0"/>
                <a:cs typeface="Times New Roman" panose="02020603050405020304" pitchFamily="18" charset="0"/>
              </a:rPr>
              <a:t> Діяльність органів прокуратури спрямована на утвердження верховенства закону, зміцнення правопорядку і має своїм завданням захист від неправомірних посягань на: закріплені Конституцією України незалежність держави, суспільний і державний лад, політичну та економічну систему, права національних груп і територіальних утворень; гарантовані Конституцією, іншими законами України та міжнародними правовими актами соціально-економічні, політичні, особисті права і свободи людини і громадянина; основи демократичного устрою державної влади, правовий статус місцевих рад народних депутатів, органів територіального громадського самоврядування.</a:t>
            </a:r>
          </a:p>
          <a:p>
            <a:pPr algn="just"/>
            <a:r>
              <a:rPr lang="uk-UA" sz="1400" b="0" i="0" dirty="0">
                <a:solidFill>
                  <a:srgbClr val="402A18"/>
                </a:solidFill>
                <a:effectLst/>
                <a:latin typeface="Times New Roman" panose="02020603050405020304" pitchFamily="18" charset="0"/>
                <a:cs typeface="Times New Roman" panose="02020603050405020304" pitchFamily="18" charset="0"/>
              </a:rPr>
              <a:t>На органи прокуратури України покладено такі </a:t>
            </a:r>
            <a:r>
              <a:rPr lang="uk-UA" sz="1400" b="1" i="0" dirty="0">
                <a:solidFill>
                  <a:srgbClr val="402A18"/>
                </a:solidFill>
                <a:effectLst/>
                <a:latin typeface="Times New Roman" panose="02020603050405020304" pitchFamily="18" charset="0"/>
                <a:cs typeface="Times New Roman" panose="02020603050405020304" pitchFamily="18" charset="0"/>
              </a:rPr>
              <a:t>ФУНКЦІЇ: </a:t>
            </a:r>
          </a:p>
          <a:p>
            <a:pPr algn="just"/>
            <a:r>
              <a:rPr lang="ru-RU" sz="1600" dirty="0">
                <a:latin typeface="Times New Roman" panose="02020603050405020304" pitchFamily="18" charset="0"/>
                <a:cs typeface="Times New Roman" panose="02020603050405020304" pitchFamily="18" charset="0"/>
              </a:rPr>
              <a:t>1) </a:t>
            </a:r>
            <a:r>
              <a:rPr lang="uk-UA" sz="1600" dirty="0">
                <a:solidFill>
                  <a:schemeClr val="tx1"/>
                </a:solidFill>
                <a:latin typeface="Times New Roman" panose="02020603050405020304" pitchFamily="18" charset="0"/>
                <a:cs typeface="Times New Roman" panose="02020603050405020304" pitchFamily="18" charset="0"/>
              </a:rPr>
              <a:t>підтримання державного обвинувачення в суді;</a:t>
            </a:r>
          </a:p>
          <a:p>
            <a:pPr algn="just"/>
            <a:r>
              <a:rPr lang="uk-UA" sz="1600" dirty="0">
                <a:solidFill>
                  <a:schemeClr val="tx1"/>
                </a:solidFill>
                <a:latin typeface="Times New Roman" panose="02020603050405020304" pitchFamily="18" charset="0"/>
                <a:cs typeface="Times New Roman" panose="02020603050405020304" pitchFamily="18" charset="0"/>
              </a:rPr>
              <a:t>2) представництво інтересів громадянина або держави в суді у випадках, визначених цим Законом та главою 12 розділу III Цивільного процесуального кодексу України;</a:t>
            </a:r>
          </a:p>
          <a:p>
            <a:pPr algn="just"/>
            <a:r>
              <a:rPr lang="uk-UA" sz="1600" dirty="0">
                <a:solidFill>
                  <a:schemeClr val="tx1"/>
                </a:solidFill>
                <a:latin typeface="Times New Roman" panose="02020603050405020304" pitchFamily="18" charset="0"/>
                <a:cs typeface="Times New Roman" panose="02020603050405020304" pitchFamily="18" charset="0"/>
              </a:rPr>
              <a:t>3) нагляд за додержанням законів органами, що провадять оперативно-розшукову діяльність, дізнання, досудове слідство;</a:t>
            </a:r>
          </a:p>
          <a:p>
            <a:pPr algn="just"/>
            <a:r>
              <a:rPr lang="uk-UA" sz="1600" dirty="0">
                <a:solidFill>
                  <a:schemeClr val="tx1"/>
                </a:solidFill>
                <a:latin typeface="Times New Roman" panose="02020603050405020304" pitchFamily="18" charset="0"/>
                <a:cs typeface="Times New Roman" panose="02020603050405020304" pitchFamily="18" charset="0"/>
              </a:rPr>
              <a:t>4) нагляд за додержанням законів при виконанні судових рішень у кримінальних справах, а також при застосуванні інших заходів примусового характеру, пов’язаних з обмеженням особистої свободи громадян.</a:t>
            </a:r>
          </a:p>
        </p:txBody>
      </p:sp>
    </p:spTree>
    <p:extLst>
      <p:ext uri="{BB962C8B-B14F-4D97-AF65-F5344CB8AC3E}">
        <p14:creationId xmlns:p14="http://schemas.microsoft.com/office/powerpoint/2010/main" val="3805400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D481E-3DCC-BE58-E4D6-74EFE25390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F5C9FD-4884-C00A-7461-4A900C9C6F28}"/>
              </a:ext>
            </a:extLst>
          </p:cNvPr>
          <p:cNvSpPr>
            <a:spLocks noGrp="1"/>
          </p:cNvSpPr>
          <p:nvPr>
            <p:ph type="title"/>
          </p:nvPr>
        </p:nvSpPr>
        <p:spPr>
          <a:xfrm>
            <a:off x="484710" y="452717"/>
            <a:ext cx="7055380" cy="766483"/>
          </a:xfrm>
        </p:spPr>
        <p:txBody>
          <a:bodyPr>
            <a:normAutofit/>
          </a:bodyPr>
          <a:lstStyle/>
          <a:p>
            <a:pPr algn="ctr"/>
            <a:r>
              <a:rPr lang="uk-UA" sz="2400" b="1" dirty="0">
                <a:solidFill>
                  <a:schemeClr val="tx1">
                    <a:lumMod val="95000"/>
                    <a:lumOff val="5000"/>
                  </a:schemeClr>
                </a:solidFill>
                <a:latin typeface="Times New Roman" panose="02020603050405020304" pitchFamily="18" charset="0"/>
                <a:cs typeface="Times New Roman" panose="02020603050405020304" pitchFamily="18" charset="0"/>
              </a:rPr>
              <a:t>Конституційно-правовий статус органів прокуратури України</a:t>
            </a:r>
          </a:p>
        </p:txBody>
      </p:sp>
      <p:sp>
        <p:nvSpPr>
          <p:cNvPr id="3" name="Місце для вмісту 2">
            <a:extLst>
              <a:ext uri="{FF2B5EF4-FFF2-40B4-BE49-F238E27FC236}">
                <a16:creationId xmlns:a16="http://schemas.microsoft.com/office/drawing/2014/main" id="{E8D147B4-4739-396A-D8E5-F0E12C8A627F}"/>
              </a:ext>
            </a:extLst>
          </p:cNvPr>
          <p:cNvSpPr>
            <a:spLocks noGrp="1"/>
          </p:cNvSpPr>
          <p:nvPr>
            <p:ph idx="1"/>
          </p:nvPr>
        </p:nvSpPr>
        <p:spPr>
          <a:xfrm>
            <a:off x="827700" y="1219201"/>
            <a:ext cx="7782900" cy="5029206"/>
          </a:xfrm>
        </p:spPr>
        <p:txBody>
          <a:bodyPr>
            <a:normAutofit fontScale="40000" lnSpcReduction="20000"/>
          </a:bodyPr>
          <a:lstStyle/>
          <a:p>
            <a:pPr algn="just"/>
            <a:r>
              <a:rPr lang="uk-UA" sz="3600" dirty="0"/>
              <a:t>1.</a:t>
            </a:r>
            <a:r>
              <a:rPr lang="uk-UA" sz="3500" b="1" dirty="0">
                <a:latin typeface="Times New Roman" panose="02020603050405020304" pitchFamily="18" charset="0"/>
                <a:cs typeface="Times New Roman" panose="02020603050405020304" pitchFamily="18" charset="0"/>
              </a:rPr>
              <a:t>Конституція України </a:t>
            </a:r>
            <a:r>
              <a:rPr lang="uk-UA" sz="3500" dirty="0">
                <a:latin typeface="Times New Roman" panose="02020603050405020304" pitchFamily="18" charset="0"/>
                <a:cs typeface="Times New Roman" panose="02020603050405020304" pitchFamily="18" charset="0"/>
              </a:rPr>
              <a:t>: Закон України від 28.06.1996 № 254к/96-ВР. </a:t>
            </a:r>
            <a:r>
              <a:rPr lang="en-US" sz="3500" dirty="0">
                <a:latin typeface="Times New Roman" panose="02020603050405020304" pitchFamily="18" charset="0"/>
                <a:cs typeface="Times New Roman" panose="02020603050405020304" pitchFamily="18" charset="0"/>
              </a:rPr>
              <a:t>URL: http://</a:t>
            </a:r>
            <a:r>
              <a:rPr lang="en-US" sz="3500" dirty="0" err="1">
                <a:latin typeface="Times New Roman" panose="02020603050405020304" pitchFamily="18" charset="0"/>
                <a:cs typeface="Times New Roman" panose="02020603050405020304" pitchFamily="18" charset="0"/>
              </a:rPr>
              <a:t>zakon.rada.gov.ua</a:t>
            </a:r>
            <a:r>
              <a:rPr lang="en-US" sz="3500" dirty="0">
                <a:latin typeface="Times New Roman" panose="02020603050405020304" pitchFamily="18" charset="0"/>
                <a:cs typeface="Times New Roman" panose="02020603050405020304" pitchFamily="18" charset="0"/>
              </a:rPr>
              <a:t>/laws/show/254</a:t>
            </a:r>
            <a:r>
              <a:rPr lang="uk-UA" sz="3500" dirty="0" err="1">
                <a:latin typeface="Times New Roman" panose="02020603050405020304" pitchFamily="18" charset="0"/>
                <a:cs typeface="Times New Roman" panose="02020603050405020304" pitchFamily="18" charset="0"/>
              </a:rPr>
              <a:t>к</a:t>
            </a:r>
            <a:r>
              <a:rPr lang="uk-UA" sz="3500" dirty="0">
                <a:latin typeface="Times New Roman" panose="02020603050405020304" pitchFamily="18" charset="0"/>
                <a:cs typeface="Times New Roman" panose="02020603050405020304" pitchFamily="18" charset="0"/>
              </a:rPr>
              <a:t>/96-ВР</a:t>
            </a:r>
          </a:p>
          <a:p>
            <a:pPr algn="just"/>
            <a:r>
              <a:rPr lang="uk-UA" sz="3500" dirty="0">
                <a:latin typeface="Times New Roman" panose="02020603050405020304" pitchFamily="18" charset="0"/>
                <a:cs typeface="Times New Roman" panose="02020603050405020304" pitchFamily="18" charset="0"/>
              </a:rPr>
              <a:t>2. </a:t>
            </a:r>
            <a:r>
              <a:rPr lang="uk-UA" sz="3500" b="1" dirty="0">
                <a:latin typeface="Times New Roman" panose="02020603050405020304" pitchFamily="18" charset="0"/>
                <a:cs typeface="Times New Roman" panose="02020603050405020304" pitchFamily="18" charset="0"/>
              </a:rPr>
              <a:t>Про прокуратуру </a:t>
            </a:r>
            <a:r>
              <a:rPr lang="uk-UA" sz="3500" dirty="0">
                <a:latin typeface="Times New Roman" panose="02020603050405020304" pitchFamily="18" charset="0"/>
                <a:cs typeface="Times New Roman" panose="02020603050405020304" pitchFamily="18" charset="0"/>
              </a:rPr>
              <a:t>: Закон України від 14.10.2014 № 1697-</a:t>
            </a:r>
            <a:r>
              <a:rPr lang="en-US" sz="3500" dirty="0">
                <a:latin typeface="Times New Roman" panose="02020603050405020304" pitchFamily="18" charset="0"/>
                <a:cs typeface="Times New Roman" panose="02020603050405020304" pitchFamily="18" charset="0"/>
              </a:rPr>
              <a:t>VII . URL: </a:t>
            </a:r>
            <a:r>
              <a:rPr lang="en-US" sz="3500" dirty="0">
                <a:latin typeface="Times New Roman" panose="02020603050405020304" pitchFamily="18" charset="0"/>
                <a:cs typeface="Times New Roman" panose="02020603050405020304" pitchFamily="18" charset="0"/>
                <a:hlinkClick r:id="rId2"/>
              </a:rPr>
              <a:t>https://zakon.rada.gov.ua/laws/</a:t>
            </a:r>
            <a:r>
              <a:rPr lang="uk-UA" sz="3500" dirty="0">
                <a:latin typeface="Times New Roman" panose="02020603050405020304" pitchFamily="18" charset="0"/>
                <a:cs typeface="Times New Roman" panose="02020603050405020304" pitchFamily="18" charset="0"/>
              </a:rPr>
              <a:t> </a:t>
            </a:r>
            <a:r>
              <a:rPr lang="en-US" sz="3500" dirty="0">
                <a:latin typeface="Times New Roman" panose="02020603050405020304" pitchFamily="18" charset="0"/>
                <a:cs typeface="Times New Roman" panose="02020603050405020304" pitchFamily="18" charset="0"/>
              </a:rPr>
              <a:t>show/1697–18#Text</a:t>
            </a:r>
          </a:p>
          <a:p>
            <a:pPr algn="just"/>
            <a:r>
              <a:rPr lang="en-US" sz="3500" dirty="0">
                <a:latin typeface="Times New Roman" panose="02020603050405020304" pitchFamily="18" charset="0"/>
                <a:cs typeface="Times New Roman" panose="02020603050405020304" pitchFamily="18" charset="0"/>
              </a:rPr>
              <a:t>3 . </a:t>
            </a:r>
            <a:r>
              <a:rPr lang="uk-UA" sz="3500" dirty="0">
                <a:latin typeface="Times New Roman" panose="02020603050405020304" pitchFamily="18" charset="0"/>
                <a:cs typeface="Times New Roman" panose="02020603050405020304" pitchFamily="18" charset="0"/>
              </a:rPr>
              <a:t>Національна стратегія сприяння розвитку громадян- </a:t>
            </a:r>
            <a:r>
              <a:rPr lang="uk-UA" sz="3500" dirty="0" err="1">
                <a:latin typeface="Times New Roman" panose="02020603050405020304" pitchFamily="18" charset="0"/>
                <a:cs typeface="Times New Roman" panose="02020603050405020304" pitchFamily="18" charset="0"/>
              </a:rPr>
              <a:t>ського</a:t>
            </a:r>
            <a:r>
              <a:rPr lang="uk-UA" sz="3500" dirty="0">
                <a:latin typeface="Times New Roman" panose="02020603050405020304" pitchFamily="18" charset="0"/>
                <a:cs typeface="Times New Roman" panose="02020603050405020304" pitchFamily="18" charset="0"/>
              </a:rPr>
              <a:t> суспільства в Україні на 2021–2026 </a:t>
            </a:r>
            <a:r>
              <a:rPr lang="uk-UA" sz="3500" dirty="0" err="1">
                <a:latin typeface="Times New Roman" panose="02020603050405020304" pitchFamily="18" charset="0"/>
                <a:cs typeface="Times New Roman" panose="02020603050405020304" pitchFamily="18" charset="0"/>
              </a:rPr>
              <a:t>рр</a:t>
            </a:r>
            <a:r>
              <a:rPr lang="uk-UA" sz="3500" dirty="0">
                <a:latin typeface="Times New Roman" panose="02020603050405020304" pitchFamily="18" charset="0"/>
                <a:cs typeface="Times New Roman" panose="02020603050405020304" pitchFamily="18" charset="0"/>
              </a:rPr>
              <a:t> . : Указ Президента України від 27.09.2021 р. № 487/2021.</a:t>
            </a:r>
          </a:p>
          <a:p>
            <a:pPr algn="just"/>
            <a:r>
              <a:rPr lang="en-US" sz="3500" dirty="0">
                <a:latin typeface="Times New Roman" panose="02020603050405020304" pitchFamily="18" charset="0"/>
                <a:cs typeface="Times New Roman" panose="02020603050405020304" pitchFamily="18" charset="0"/>
              </a:rPr>
              <a:t>URL: https://</a:t>
            </a:r>
            <a:r>
              <a:rPr lang="en-US" sz="3500" dirty="0" err="1">
                <a:latin typeface="Times New Roman" panose="02020603050405020304" pitchFamily="18" charset="0"/>
                <a:cs typeface="Times New Roman" panose="02020603050405020304" pitchFamily="18" charset="0"/>
              </a:rPr>
              <a:t>zakon.rada.gov.ua</a:t>
            </a:r>
            <a:r>
              <a:rPr lang="en-US" sz="3500" dirty="0">
                <a:latin typeface="Times New Roman" panose="02020603050405020304" pitchFamily="18" charset="0"/>
                <a:cs typeface="Times New Roman" panose="02020603050405020304" pitchFamily="18" charset="0"/>
              </a:rPr>
              <a:t>/laws/show/487/2021</a:t>
            </a:r>
          </a:p>
          <a:p>
            <a:pPr algn="just"/>
            <a:r>
              <a:rPr lang="en-US" sz="3500" dirty="0">
                <a:latin typeface="Times New Roman" panose="02020603050405020304" pitchFamily="18" charset="0"/>
                <a:cs typeface="Times New Roman" panose="02020603050405020304" pitchFamily="18" charset="0"/>
              </a:rPr>
              <a:t>4 . </a:t>
            </a:r>
            <a:r>
              <a:rPr lang="uk-UA" sz="3500" dirty="0">
                <a:latin typeface="Times New Roman" panose="02020603050405020304" pitchFamily="18" charset="0"/>
                <a:cs typeface="Times New Roman" panose="02020603050405020304" pitchFamily="18" charset="0"/>
              </a:rPr>
              <a:t>Концепція взаємодії органів прокуратури із громадами («Прокурор громади») : наказ Генерального прокурора від 11.08.2023 р. № 224. </a:t>
            </a:r>
            <a:r>
              <a:rPr lang="en-US" sz="3500" dirty="0">
                <a:latin typeface="Times New Roman" panose="02020603050405020304" pitchFamily="18" charset="0"/>
                <a:cs typeface="Times New Roman" panose="02020603050405020304" pitchFamily="18" charset="0"/>
              </a:rPr>
              <a:t>URL: </a:t>
            </a:r>
            <a:r>
              <a:rPr lang="en-US" sz="3500" dirty="0">
                <a:latin typeface="Times New Roman" panose="02020603050405020304" pitchFamily="18" charset="0"/>
                <a:cs typeface="Times New Roman" panose="02020603050405020304" pitchFamily="18" charset="0"/>
                <a:hlinkClick r:id="rId3"/>
              </a:rPr>
              <a:t>https://zakon.rada.gov</a:t>
            </a:r>
            <a:r>
              <a:rPr lang="en-US" sz="3500" dirty="0">
                <a:latin typeface="Times New Roman" panose="02020603050405020304" pitchFamily="18" charset="0"/>
                <a:cs typeface="Times New Roman" panose="02020603050405020304" pitchFamily="18" charset="0"/>
              </a:rPr>
              <a:t>.</a:t>
            </a:r>
            <a:r>
              <a:rPr lang="uk-UA"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ua</a:t>
            </a:r>
            <a:r>
              <a:rPr lang="en-US" sz="3500" dirty="0">
                <a:latin typeface="Times New Roman" panose="02020603050405020304" pitchFamily="18" charset="0"/>
                <a:cs typeface="Times New Roman" panose="02020603050405020304" pitchFamily="18" charset="0"/>
              </a:rPr>
              <a:t>/laws/show/v0224905–23#Text</a:t>
            </a:r>
          </a:p>
          <a:p>
            <a:pPr algn="just"/>
            <a:r>
              <a:rPr lang="en-US" sz="3500" dirty="0">
                <a:latin typeface="Times New Roman" panose="02020603050405020304" pitchFamily="18" charset="0"/>
                <a:cs typeface="Times New Roman" panose="02020603050405020304" pitchFamily="18" charset="0"/>
              </a:rPr>
              <a:t>5 . </a:t>
            </a:r>
            <a:r>
              <a:rPr lang="uk-UA" sz="3500" dirty="0">
                <a:latin typeface="Times New Roman" panose="02020603050405020304" pitchFamily="18" charset="0"/>
                <a:cs typeface="Times New Roman" panose="02020603050405020304" pitchFamily="18" charset="0"/>
              </a:rPr>
              <a:t>Про затвердження Порядку електронної інформаційної взаємодії Державної судової адміністрації України та Офісу Генерального прокурора : наказ Державної судової адміністрації України, Офісу Генерального прокурора від 02.05.2024 р. № 189/98. </a:t>
            </a:r>
            <a:r>
              <a:rPr lang="en-US" sz="3500" dirty="0">
                <a:latin typeface="Times New Roman" panose="02020603050405020304" pitchFamily="18" charset="0"/>
                <a:cs typeface="Times New Roman" panose="02020603050405020304" pitchFamily="18" charset="0"/>
              </a:rPr>
              <a:t>URL: </a:t>
            </a:r>
            <a:r>
              <a:rPr lang="en-US" sz="3500" dirty="0">
                <a:latin typeface="Times New Roman" panose="02020603050405020304" pitchFamily="18" charset="0"/>
                <a:cs typeface="Times New Roman" panose="02020603050405020304" pitchFamily="18" charset="0"/>
                <a:hlinkClick r:id="rId4"/>
              </a:rPr>
              <a:t>https://www</a:t>
            </a:r>
            <a:r>
              <a:rPr lang="en-US" sz="3500" dirty="0">
                <a:latin typeface="Times New Roman" panose="02020603050405020304" pitchFamily="18" charset="0"/>
                <a:cs typeface="Times New Roman" panose="02020603050405020304" pitchFamily="18" charset="0"/>
              </a:rPr>
              <a:t>.</a:t>
            </a:r>
            <a:r>
              <a:rPr lang="uk-UA"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gp.gov.ua</a:t>
            </a:r>
            <a:r>
              <a:rPr lang="en-US" sz="3500" dirty="0">
                <a:latin typeface="Times New Roman" panose="02020603050405020304" pitchFamily="18" charset="0"/>
                <a:cs typeface="Times New Roman" panose="02020603050405020304" pitchFamily="18" charset="0"/>
              </a:rPr>
              <a:t>/</a:t>
            </a:r>
            <a:r>
              <a:rPr lang="en-US" sz="3500" dirty="0" err="1">
                <a:latin typeface="Times New Roman" panose="02020603050405020304" pitchFamily="18" charset="0"/>
                <a:cs typeface="Times New Roman" panose="02020603050405020304" pitchFamily="18" charset="0"/>
              </a:rPr>
              <a:t>ua</a:t>
            </a:r>
            <a:r>
              <a:rPr lang="en-US" sz="3500" dirty="0">
                <a:latin typeface="Times New Roman" panose="02020603050405020304" pitchFamily="18" charset="0"/>
                <a:cs typeface="Times New Roman" panose="02020603050405020304" pitchFamily="18" charset="0"/>
              </a:rPr>
              <a:t>/posts/inshi-organizacijno-rozporyadchi-dokumenti-2024-roku</a:t>
            </a:r>
          </a:p>
          <a:p>
            <a:pPr algn="just"/>
            <a:r>
              <a:rPr lang="en-US" sz="3500" dirty="0">
                <a:latin typeface="Times New Roman" panose="02020603050405020304" pitchFamily="18" charset="0"/>
                <a:cs typeface="Times New Roman" panose="02020603050405020304" pitchFamily="18" charset="0"/>
              </a:rPr>
              <a:t>6 . </a:t>
            </a:r>
            <a:r>
              <a:rPr lang="uk-UA" sz="3500" dirty="0">
                <a:latin typeface="Times New Roman" panose="02020603050405020304" pitchFamily="18" charset="0"/>
                <a:cs typeface="Times New Roman" panose="02020603050405020304" pitchFamily="18" charset="0"/>
              </a:rPr>
              <a:t>Про затвердження Порядку координації діяльності правоохоронних органів у сфері протидії злочинності :наказ Генерального прокурора від 08.02.2021 р. № 28.</a:t>
            </a:r>
            <a:r>
              <a:rPr lang="en-US" sz="3500" dirty="0">
                <a:latin typeface="Times New Roman" panose="02020603050405020304" pitchFamily="18" charset="0"/>
                <a:cs typeface="Times New Roman" panose="02020603050405020304" pitchFamily="18" charset="0"/>
              </a:rPr>
              <a:t>URL: </a:t>
            </a:r>
            <a:r>
              <a:rPr lang="en-US" sz="3500" dirty="0">
                <a:latin typeface="Times New Roman" panose="02020603050405020304" pitchFamily="18" charset="0"/>
                <a:cs typeface="Times New Roman" panose="02020603050405020304" pitchFamily="18" charset="0"/>
                <a:hlinkClick r:id="rId5"/>
              </a:rPr>
              <a:t>https://zakon.rada.gov.ua/laws/show/v002890521#Text</a:t>
            </a:r>
            <a:r>
              <a:rPr lang="uk-UA" sz="3500" dirty="0">
                <a:latin typeface="Times New Roman" panose="02020603050405020304" pitchFamily="18" charset="0"/>
                <a:cs typeface="Times New Roman" panose="02020603050405020304" pitchFamily="18" charset="0"/>
              </a:rPr>
              <a:t> </a:t>
            </a:r>
          </a:p>
          <a:p>
            <a:pPr algn="just"/>
            <a:r>
              <a:rPr lang="uk-UA" sz="3500" dirty="0">
                <a:latin typeface="Times New Roman" panose="02020603050405020304" pitchFamily="18" charset="0"/>
                <a:cs typeface="Times New Roman" panose="02020603050405020304" pitchFamily="18" charset="0"/>
              </a:rPr>
              <a:t>7. Рекомендація </a:t>
            </a:r>
            <a:r>
              <a:rPr lang="en-US" sz="3500" dirty="0">
                <a:latin typeface="Times New Roman" panose="02020603050405020304" pitchFamily="18" charset="0"/>
                <a:cs typeface="Times New Roman" panose="02020603050405020304" pitchFamily="18" charset="0"/>
              </a:rPr>
              <a:t>Rec (2000) 19 </a:t>
            </a:r>
            <a:r>
              <a:rPr lang="uk-UA" sz="3500" dirty="0">
                <a:latin typeface="Times New Roman" panose="02020603050405020304" pitchFamily="18" charset="0"/>
                <a:cs typeface="Times New Roman" panose="02020603050405020304" pitchFamily="18" charset="0"/>
              </a:rPr>
              <a:t>Комітету Міністрів Ради Європи державам-членам щодо ролі прокуратури в </a:t>
            </a:r>
            <a:r>
              <a:rPr lang="uk-UA" sz="3500" dirty="0" err="1">
                <a:latin typeface="Times New Roman" panose="02020603050405020304" pitchFamily="18" charset="0"/>
                <a:cs typeface="Times New Roman" panose="02020603050405020304" pitchFamily="18" charset="0"/>
              </a:rPr>
              <a:t>сис</a:t>
            </a:r>
            <a:r>
              <a:rPr lang="uk-UA" sz="3500" dirty="0">
                <a:latin typeface="Times New Roman" panose="02020603050405020304" pitchFamily="18" charset="0"/>
                <a:cs typeface="Times New Roman" panose="02020603050405020304" pitchFamily="18" charset="0"/>
              </a:rPr>
              <a:t> темі кримінального правосуддя, ухвалена Комітетом Міністрів Ради Європи на 724 засіданні заступників міністрів 06.10.2000 (пункт 20). </a:t>
            </a:r>
            <a:r>
              <a:rPr lang="en-US" sz="3500" dirty="0">
                <a:latin typeface="Times New Roman" panose="02020603050405020304" pitchFamily="18" charset="0"/>
                <a:cs typeface="Times New Roman" panose="02020603050405020304" pitchFamily="18" charset="0"/>
              </a:rPr>
              <a:t>URL: </a:t>
            </a:r>
            <a:r>
              <a:rPr lang="en-US" sz="3500" dirty="0">
                <a:latin typeface="Times New Roman" panose="02020603050405020304" pitchFamily="18" charset="0"/>
                <a:cs typeface="Times New Roman" panose="02020603050405020304" pitchFamily="18" charset="0"/>
                <a:hlinkClick r:id="rId6"/>
              </a:rPr>
              <a:t>https://supreme</a:t>
            </a:r>
            <a:r>
              <a:rPr lang="en-US" sz="3500" dirty="0">
                <a:latin typeface="Times New Roman" panose="02020603050405020304" pitchFamily="18" charset="0"/>
                <a:cs typeface="Times New Roman" panose="02020603050405020304" pitchFamily="18" charset="0"/>
              </a:rPr>
              <a:t>.</a:t>
            </a:r>
            <a:r>
              <a:rPr lang="uk-UA"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court.gov.ua</a:t>
            </a:r>
            <a:r>
              <a:rPr lang="en-US" sz="3500" dirty="0">
                <a:latin typeface="Times New Roman" panose="02020603050405020304" pitchFamily="18" charset="0"/>
                <a:cs typeface="Times New Roman" panose="02020603050405020304" pitchFamily="18" charset="0"/>
              </a:rPr>
              <a:t>/</a:t>
            </a:r>
            <a:r>
              <a:rPr lang="en-US" sz="3500" dirty="0" err="1">
                <a:latin typeface="Times New Roman" panose="02020603050405020304" pitchFamily="18" charset="0"/>
                <a:cs typeface="Times New Roman" panose="02020603050405020304" pitchFamily="18" charset="0"/>
              </a:rPr>
              <a:t>userfiles</a:t>
            </a:r>
            <a:r>
              <a:rPr lang="en-US" sz="3500" dirty="0">
                <a:latin typeface="Times New Roman" panose="02020603050405020304" pitchFamily="18" charset="0"/>
                <a:cs typeface="Times New Roman" panose="02020603050405020304" pitchFamily="18" charset="0"/>
              </a:rPr>
              <a:t>/Rec_2000_19_2000_10_6.pdf</a:t>
            </a:r>
          </a:p>
          <a:p>
            <a:pPr algn="just"/>
            <a:endParaRPr lang="en-US" sz="2800" dirty="0"/>
          </a:p>
          <a:p>
            <a:pPr algn="ctr"/>
            <a:endParaRPr lang="uk-UA"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6683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187A9-F3E8-97CD-A216-8F9321301F4B}"/>
              </a:ext>
            </a:extLst>
          </p:cNvPr>
          <p:cNvSpPr>
            <a:spLocks noGrp="1"/>
          </p:cNvSpPr>
          <p:nvPr>
            <p:ph type="title"/>
          </p:nvPr>
        </p:nvSpPr>
        <p:spPr>
          <a:xfrm>
            <a:off x="822960" y="286605"/>
            <a:ext cx="7543800" cy="856396"/>
          </a:xfrm>
        </p:spPr>
        <p:txBody>
          <a:bodyPr>
            <a:normAutofit/>
          </a:bodyPr>
          <a:lstStyle/>
          <a:p>
            <a:pPr algn="ctr"/>
            <a:r>
              <a:rPr lang="uk-UA" sz="2000" b="1" dirty="0">
                <a:latin typeface="Times New Roman" panose="02020603050405020304" pitchFamily="18" charset="0"/>
                <a:cs typeface="Times New Roman" panose="02020603050405020304" pitchFamily="18" charset="0"/>
              </a:rPr>
              <a:t>Правовий статус прокуратури України в контексті Закону України «Про прокуратуру» від 14 жовтня 2014 року</a:t>
            </a:r>
            <a:endParaRPr lang="en-UA" sz="2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4FB3140-06A0-84A3-83B3-381C48A72165}"/>
              </a:ext>
            </a:extLst>
          </p:cNvPr>
          <p:cNvSpPr>
            <a:spLocks noGrp="1"/>
          </p:cNvSpPr>
          <p:nvPr>
            <p:ph idx="1"/>
          </p:nvPr>
        </p:nvSpPr>
        <p:spPr/>
        <p:txBody>
          <a:bodyPr>
            <a:normAutofit fontScale="85000" lnSpcReduction="20000"/>
          </a:bodyPr>
          <a:lstStyle/>
          <a:p>
            <a:pPr algn="just"/>
            <a:r>
              <a:rPr lang="uk-UA" dirty="0">
                <a:latin typeface="Times New Roman" panose="02020603050405020304" pitchFamily="18" charset="0"/>
                <a:cs typeface="Times New Roman" panose="02020603050405020304" pitchFamily="18" charset="0"/>
              </a:rPr>
              <a:t>Конституційно-правовий статус прокуратури України в контексті Закону України «Про прокуратуру» від 14 жовтня 2014 року розглядається як сукупність формально визначених правових норм, які закріплюють:</a:t>
            </a:r>
          </a:p>
          <a:p>
            <a:pPr algn="just"/>
            <a:r>
              <a:rPr lang="uk-UA" dirty="0">
                <a:latin typeface="Times New Roman" panose="02020603050405020304" pitchFamily="18" charset="0"/>
                <a:cs typeface="Times New Roman" panose="02020603050405020304" pitchFamily="18" charset="0"/>
              </a:rPr>
              <a:t>а) </a:t>
            </a:r>
            <a:r>
              <a:rPr lang="uk-UA" b="1" dirty="0">
                <a:latin typeface="Times New Roman" panose="02020603050405020304" pitchFamily="18" charset="0"/>
                <a:cs typeface="Times New Roman" panose="02020603050405020304" pitchFamily="18" charset="0"/>
              </a:rPr>
              <a:t>Уніфіковані права та обов’язки прокурорів </a:t>
            </a:r>
            <a:r>
              <a:rPr lang="uk-UA" dirty="0">
                <a:latin typeface="Times New Roman" panose="02020603050405020304" pitchFamily="18" charset="0"/>
                <a:cs typeface="Times New Roman" panose="02020603050405020304" pitchFamily="18" charset="0"/>
              </a:rPr>
              <a:t>при реалізації ними конституційних функцій органів прокуратури. Це включає їхню діяльність у підтриманні публічного обвинувачення в суді, представництво інтересів держави в суді, нагляд за додержанням законів органами, що проводять оперативно-розшукову діяльність, дізнання та досудове слідство, а також нагляд за додержанням законів у виконанні судових рішень у кримінальних справах.</a:t>
            </a:r>
          </a:p>
          <a:p>
            <a:r>
              <a:rPr lang="uk-UA" dirty="0">
                <a:latin typeface="Times New Roman" panose="02020603050405020304" pitchFamily="18" charset="0"/>
                <a:cs typeface="Times New Roman" panose="02020603050405020304" pitchFamily="18" charset="0"/>
              </a:rPr>
              <a:t>б) </a:t>
            </a:r>
            <a:r>
              <a:rPr lang="uk-UA" b="1" dirty="0">
                <a:latin typeface="Times New Roman" panose="02020603050405020304" pitchFamily="18" charset="0"/>
                <a:cs typeface="Times New Roman" panose="02020603050405020304" pitchFamily="18" charset="0"/>
              </a:rPr>
              <a:t>Організаційно-управлінські (адміністративні) функції </a:t>
            </a:r>
            <a:r>
              <a:rPr lang="uk-UA" dirty="0">
                <a:latin typeface="Times New Roman" panose="02020603050405020304" pitchFamily="18" charset="0"/>
                <a:cs typeface="Times New Roman" panose="02020603050405020304" pitchFamily="18" charset="0"/>
              </a:rPr>
              <a:t>прокурора. Це передбачає керівництво та координацію роботи підпорядкованих прокуратур, контроль за дотриманням законів в органах прокуратури, організацію роботи з підтримання публічного обвинувачення та представництва інтересів держави</a:t>
            </a:r>
          </a:p>
          <a:p>
            <a:pPr algn="just"/>
            <a:r>
              <a:rPr lang="uk-UA" dirty="0"/>
              <a:t>в</a:t>
            </a: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Гарантії їхньої діяльності</a:t>
            </a:r>
            <a:r>
              <a:rPr lang="uk-UA" dirty="0">
                <a:latin typeface="Times New Roman" panose="02020603050405020304" pitchFamily="18" charset="0"/>
                <a:cs typeface="Times New Roman" panose="02020603050405020304" pitchFamily="18" charset="0"/>
              </a:rPr>
              <a:t>. Закон забезпечує правову та соціальну захищеність прокурорів, включаючи гарантії незалежності від незаконного втручання, забезпечення належного матеріального та соціального забезпечення, а також правовий захист.</a:t>
            </a:r>
          </a:p>
          <a:p>
            <a:endParaRPr lang="uk-UA" dirty="0">
              <a:latin typeface="Times New Roman" panose="02020603050405020304" pitchFamily="18" charset="0"/>
              <a:cs typeface="Times New Roman" panose="02020603050405020304" pitchFamily="18" charset="0"/>
            </a:endParaRPr>
          </a:p>
          <a:p>
            <a:endParaRPr lang="en-UA" dirty="0"/>
          </a:p>
        </p:txBody>
      </p:sp>
    </p:spTree>
    <p:extLst>
      <p:ext uri="{BB962C8B-B14F-4D97-AF65-F5344CB8AC3E}">
        <p14:creationId xmlns:p14="http://schemas.microsoft.com/office/powerpoint/2010/main" val="3658077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77442-EDD2-6759-FD6F-00198192FC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6C33CD-13CE-E7F0-4F40-64CCE7B02FD3}"/>
              </a:ext>
            </a:extLst>
          </p:cNvPr>
          <p:cNvSpPr>
            <a:spLocks noGrp="1"/>
          </p:cNvSpPr>
          <p:nvPr>
            <p:ph type="title"/>
          </p:nvPr>
        </p:nvSpPr>
        <p:spPr>
          <a:xfrm>
            <a:off x="822960" y="286605"/>
            <a:ext cx="7543800" cy="856396"/>
          </a:xfrm>
        </p:spPr>
        <p:txBody>
          <a:bodyPr>
            <a:normAutofit/>
          </a:bodyPr>
          <a:lstStyle/>
          <a:p>
            <a:pPr algn="ctr"/>
            <a:r>
              <a:rPr lang="uk-UA" sz="2000" b="1" dirty="0">
                <a:latin typeface="Times New Roman" panose="02020603050405020304" pitchFamily="18" charset="0"/>
                <a:cs typeface="Times New Roman" panose="02020603050405020304" pitchFamily="18" charset="0"/>
              </a:rPr>
              <a:t>Правовий статус прокуратури України в контексті Закону України «Про прокуратуру» від 14 жовтня 2014 року</a:t>
            </a:r>
            <a:endParaRPr lang="en-UA" sz="2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9FF6684-E49A-F6E9-6B71-DDC66776B0DB}"/>
              </a:ext>
            </a:extLst>
          </p:cNvPr>
          <p:cNvSpPr>
            <a:spLocks noGrp="1"/>
          </p:cNvSpPr>
          <p:nvPr>
            <p:ph idx="1"/>
          </p:nvPr>
        </p:nvSpPr>
        <p:spPr/>
        <p:txBody>
          <a:bodyPr>
            <a:normAutofit fontScale="62500" lnSpcReduction="20000"/>
          </a:bodyPr>
          <a:lstStyle/>
          <a:p>
            <a:pPr algn="just"/>
            <a:r>
              <a:rPr lang="uk-UA" sz="2900" dirty="0">
                <a:latin typeface="Times New Roman" panose="02020603050405020304" pitchFamily="18" charset="0"/>
                <a:cs typeface="Times New Roman" panose="02020603050405020304" pitchFamily="18" charset="0"/>
              </a:rPr>
              <a:t>г) </a:t>
            </a:r>
            <a:r>
              <a:rPr lang="uk-UA" sz="2900" b="1" dirty="0">
                <a:latin typeface="Times New Roman" panose="02020603050405020304" pitchFamily="18" charset="0"/>
                <a:cs typeface="Times New Roman" panose="02020603050405020304" pitchFamily="18" charset="0"/>
              </a:rPr>
              <a:t>Єдині вимоги до осіб</a:t>
            </a:r>
            <a:r>
              <a:rPr lang="uk-UA" sz="2900" dirty="0">
                <a:latin typeface="Times New Roman" panose="02020603050405020304" pitchFamily="18" charset="0"/>
                <a:cs typeface="Times New Roman" panose="02020603050405020304" pitchFamily="18" charset="0"/>
              </a:rPr>
              <a:t>, які претендують на заміщення посад в органах прокуратури, процедуру відбору, прийняття на службу та її проходження. Це передбачає </a:t>
            </a:r>
            <a:r>
              <a:rPr lang="uk-UA" sz="2900" dirty="0" err="1">
                <a:latin typeface="Times New Roman" panose="02020603050405020304" pitchFamily="18" charset="0"/>
                <a:cs typeface="Times New Roman" panose="02020603050405020304" pitchFamily="18" charset="0"/>
              </a:rPr>
              <a:t>конкурсніпроцедури</a:t>
            </a:r>
            <a:r>
              <a:rPr lang="uk-UA" sz="2900" dirty="0">
                <a:latin typeface="Times New Roman" panose="02020603050405020304" pitchFamily="18" charset="0"/>
                <a:cs typeface="Times New Roman" panose="02020603050405020304" pitchFamily="18" charset="0"/>
              </a:rPr>
              <a:t> відбору, встановлення кваліфікаційних вимог, професійний відбір та проходження служби.</a:t>
            </a:r>
          </a:p>
          <a:p>
            <a:pPr algn="just"/>
            <a:r>
              <a:rPr lang="uk-UA" sz="2900" dirty="0">
                <a:latin typeface="Times New Roman" panose="02020603050405020304" pitchFamily="18" charset="0"/>
                <a:cs typeface="Times New Roman" panose="02020603050405020304" pitchFamily="18" charset="0"/>
              </a:rPr>
              <a:t>ґ) </a:t>
            </a:r>
            <a:r>
              <a:rPr lang="uk-UA" sz="2900" b="1" dirty="0">
                <a:latin typeface="Times New Roman" panose="02020603050405020304" pitchFamily="18" charset="0"/>
                <a:cs typeface="Times New Roman" panose="02020603050405020304" pitchFamily="18" charset="0"/>
              </a:rPr>
              <a:t>Відповідальність прокурорів</a:t>
            </a:r>
            <a:r>
              <a:rPr lang="uk-UA" sz="2900" dirty="0">
                <a:latin typeface="Times New Roman" panose="02020603050405020304" pitchFamily="18" charset="0"/>
                <a:cs typeface="Times New Roman" panose="02020603050405020304" pitchFamily="18" charset="0"/>
              </a:rPr>
              <a:t>. Прокурори несуть юридичну відповідальність за свої дії, включаючи кримінальну, цивільну, адміністративну та дисциплінарну відповідальність за порушення закону або службових обов’язків.</a:t>
            </a:r>
          </a:p>
          <a:p>
            <a:pPr algn="just"/>
            <a:r>
              <a:rPr lang="uk-UA" sz="2900" dirty="0" err="1">
                <a:latin typeface="Times New Roman" panose="02020603050405020304" pitchFamily="18" charset="0"/>
                <a:cs typeface="Times New Roman" panose="02020603050405020304" pitchFamily="18" charset="0"/>
              </a:rPr>
              <a:t>д</a:t>
            </a:r>
            <a:r>
              <a:rPr lang="uk-UA" sz="2900" dirty="0">
                <a:latin typeface="Times New Roman" panose="02020603050405020304" pitchFamily="18" charset="0"/>
                <a:cs typeface="Times New Roman" panose="02020603050405020304" pitchFamily="18" charset="0"/>
              </a:rPr>
              <a:t>) </a:t>
            </a:r>
            <a:r>
              <a:rPr lang="uk-UA" sz="2900" b="1" dirty="0">
                <a:latin typeface="Times New Roman" panose="02020603050405020304" pitchFamily="18" charset="0"/>
                <a:cs typeface="Times New Roman" panose="02020603050405020304" pitchFamily="18" charset="0"/>
              </a:rPr>
              <a:t>Фінансування та матеріальне (зокрема соціальне) забезпечення </a:t>
            </a:r>
            <a:r>
              <a:rPr lang="uk-UA" sz="2900" dirty="0">
                <a:latin typeface="Times New Roman" panose="02020603050405020304" pitchFamily="18" charset="0"/>
                <a:cs typeface="Times New Roman" panose="02020603050405020304" pitchFamily="18" charset="0"/>
              </a:rPr>
              <a:t>прокурорів. Закон гарантує належне фінансування прокуратури, забезпечення соціальних гарантій та умов праці для прокурорів.</a:t>
            </a:r>
          </a:p>
          <a:p>
            <a:pPr algn="just"/>
            <a:r>
              <a:rPr lang="uk-UA" sz="2900" dirty="0">
                <a:latin typeface="Times New Roman" panose="02020603050405020304" pitchFamily="18" charset="0"/>
                <a:cs typeface="Times New Roman" panose="02020603050405020304" pitchFamily="18" charset="0"/>
              </a:rPr>
              <a:t>е) </a:t>
            </a:r>
            <a:r>
              <a:rPr lang="uk-UA" sz="2900" b="1" dirty="0">
                <a:latin typeface="Times New Roman" panose="02020603050405020304" pitchFamily="18" charset="0"/>
                <a:cs typeface="Times New Roman" panose="02020603050405020304" pitchFamily="18" charset="0"/>
              </a:rPr>
              <a:t>Правила професійної етики </a:t>
            </a:r>
            <a:r>
              <a:rPr lang="uk-UA" sz="2900" dirty="0">
                <a:latin typeface="Times New Roman" panose="02020603050405020304" pitchFamily="18" charset="0"/>
                <a:cs typeface="Times New Roman" panose="02020603050405020304" pitchFamily="18" charset="0"/>
              </a:rPr>
              <a:t>та поведінки прокурорів. Прокурори зобов’язані дотримуватися високих стандартів професійної етики та поведінки, діяти неупереджено, об’єктивно та </a:t>
            </a:r>
            <a:r>
              <a:rPr lang="uk-UA" sz="2900" dirty="0" err="1">
                <a:latin typeface="Times New Roman" panose="02020603050405020304" pitchFamily="18" charset="0"/>
                <a:cs typeface="Times New Roman" panose="02020603050405020304" pitchFamily="18" charset="0"/>
              </a:rPr>
              <a:t>відповідально</a:t>
            </a:r>
            <a:r>
              <a:rPr lang="uk-UA" sz="2900" dirty="0">
                <a:latin typeface="Times New Roman" panose="02020603050405020304" pitchFamily="18" charset="0"/>
                <a:cs typeface="Times New Roman" panose="02020603050405020304" pitchFamily="18" charset="0"/>
              </a:rPr>
              <a:t>.</a:t>
            </a:r>
          </a:p>
          <a:p>
            <a:pPr algn="just"/>
            <a:endParaRPr lang="uk-UA" sz="2900" dirty="0">
              <a:latin typeface="Times New Roman" panose="02020603050405020304" pitchFamily="18" charset="0"/>
              <a:cs typeface="Times New Roman" panose="02020603050405020304" pitchFamily="18" charset="0"/>
            </a:endParaRPr>
          </a:p>
          <a:p>
            <a:endParaRPr lang="en-UA" dirty="0"/>
          </a:p>
        </p:txBody>
      </p:sp>
    </p:spTree>
    <p:extLst>
      <p:ext uri="{BB962C8B-B14F-4D97-AF65-F5344CB8AC3E}">
        <p14:creationId xmlns:p14="http://schemas.microsoft.com/office/powerpoint/2010/main" val="3396311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4AA4E5-5B09-4D01-BD94-624A7A778FA8}"/>
              </a:ext>
            </a:extLst>
          </p:cNvPr>
          <p:cNvSpPr>
            <a:spLocks noGrp="1"/>
          </p:cNvSpPr>
          <p:nvPr>
            <p:ph type="title"/>
          </p:nvPr>
        </p:nvSpPr>
        <p:spPr>
          <a:xfrm>
            <a:off x="484710" y="452718"/>
            <a:ext cx="7055380" cy="461682"/>
          </a:xfrm>
        </p:spPr>
        <p:txBody>
          <a:bodyPr/>
          <a:lstStyle/>
          <a:p>
            <a:pPr algn="ctr"/>
            <a:r>
              <a:rPr lang="ru-RU" sz="2400" b="1" dirty="0">
                <a:solidFill>
                  <a:schemeClr val="tx1">
                    <a:lumMod val="95000"/>
                    <a:lumOff val="5000"/>
                  </a:schemeClr>
                </a:solidFill>
                <a:latin typeface="Times New Roman" panose="02020603050405020304" pitchFamily="18" charset="0"/>
                <a:cs typeface="Times New Roman" panose="02020603050405020304" pitchFamily="18" charset="0"/>
              </a:rPr>
              <a:t>Засади </a:t>
            </a:r>
            <a:r>
              <a:rPr lang="ru-RU" sz="2400" b="1" dirty="0" err="1">
                <a:solidFill>
                  <a:schemeClr val="tx1">
                    <a:lumMod val="95000"/>
                    <a:lumOff val="5000"/>
                  </a:schemeClr>
                </a:solidFill>
                <a:latin typeface="Times New Roman" panose="02020603050405020304" pitchFamily="18" charset="0"/>
                <a:cs typeface="Times New Roman" panose="02020603050405020304" pitchFamily="18" charset="0"/>
              </a:rPr>
              <a:t>діяльності</a:t>
            </a:r>
            <a:r>
              <a:rPr lang="ru-RU"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400" b="1" dirty="0" err="1">
                <a:solidFill>
                  <a:schemeClr val="tx1">
                    <a:lumMod val="95000"/>
                    <a:lumOff val="5000"/>
                  </a:schemeClr>
                </a:solidFill>
                <a:latin typeface="Times New Roman" panose="02020603050405020304" pitchFamily="18" charset="0"/>
                <a:cs typeface="Times New Roman" panose="02020603050405020304" pitchFamily="18" charset="0"/>
              </a:rPr>
              <a:t>прокуратури</a:t>
            </a:r>
            <a:endParaRPr lang="uk-UA" sz="24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A6E3300A-6915-4FFF-B0FA-BDEFF540C646}"/>
              </a:ext>
            </a:extLst>
          </p:cNvPr>
          <p:cNvSpPr>
            <a:spLocks noGrp="1"/>
          </p:cNvSpPr>
          <p:nvPr>
            <p:ph idx="1"/>
          </p:nvPr>
        </p:nvSpPr>
        <p:spPr>
          <a:xfrm>
            <a:off x="827700" y="1219201"/>
            <a:ext cx="7782900" cy="5029206"/>
          </a:xfrm>
        </p:spPr>
        <p:txBody>
          <a:bodyPr>
            <a:normAutofit fontScale="77500" lnSpcReduction="20000"/>
          </a:bodyPr>
          <a:lstStyle/>
          <a:p>
            <a:pPr algn="just"/>
            <a:endParaRPr lang="uk-UA" sz="1400" b="0" i="0" dirty="0">
              <a:solidFill>
                <a:srgbClr val="333333"/>
              </a:solidFill>
              <a:effectLst/>
              <a:latin typeface="Times New Roman" panose="02020603050405020304" pitchFamily="18" charset="0"/>
            </a:endParaRPr>
          </a:p>
          <a:p>
            <a:pPr algn="just"/>
            <a:r>
              <a:rPr lang="uk-UA" sz="1400" b="0" i="0" dirty="0">
                <a:solidFill>
                  <a:srgbClr val="333333"/>
                </a:solidFill>
                <a:effectLst/>
                <a:latin typeface="Times New Roman" panose="02020603050405020304" pitchFamily="18" charset="0"/>
              </a:rPr>
              <a:t>1. </a:t>
            </a:r>
            <a:r>
              <a:rPr lang="uk-UA" sz="1800" b="0" i="0" dirty="0">
                <a:solidFill>
                  <a:srgbClr val="333333"/>
                </a:solidFill>
                <a:effectLst/>
                <a:latin typeface="Times New Roman" panose="02020603050405020304" pitchFamily="18" charset="0"/>
              </a:rPr>
              <a:t>Діяльність прокуратури ґрунтується на засадах:</a:t>
            </a:r>
          </a:p>
          <a:p>
            <a:pPr algn="just"/>
            <a:r>
              <a:rPr lang="uk-UA" sz="1800" b="0" i="0" dirty="0">
                <a:solidFill>
                  <a:srgbClr val="333333"/>
                </a:solidFill>
                <a:effectLst/>
                <a:latin typeface="Times New Roman" panose="02020603050405020304" pitchFamily="18" charset="0"/>
              </a:rPr>
              <a:t>1) верховенства права та визнання людини, її життя і здоров’я, честі і гідності, недоторканності і безпеки найвищою соціальною цінністю;</a:t>
            </a:r>
          </a:p>
          <a:p>
            <a:pPr algn="just"/>
            <a:r>
              <a:rPr lang="uk-UA" sz="1800" b="0" i="0" dirty="0">
                <a:solidFill>
                  <a:srgbClr val="333333"/>
                </a:solidFill>
                <a:effectLst/>
                <a:latin typeface="Times New Roman" panose="02020603050405020304" pitchFamily="18" charset="0"/>
              </a:rPr>
              <a:t>2) законності, справедливості, неупередженості та об’єктивності;</a:t>
            </a:r>
          </a:p>
          <a:p>
            <a:pPr algn="just"/>
            <a:r>
              <a:rPr lang="uk-UA" sz="1800" b="0" i="0" dirty="0">
                <a:solidFill>
                  <a:srgbClr val="333333"/>
                </a:solidFill>
                <a:effectLst/>
                <a:latin typeface="Times New Roman" panose="02020603050405020304" pitchFamily="18" charset="0"/>
              </a:rPr>
              <a:t>3) територіальності;</a:t>
            </a:r>
          </a:p>
          <a:p>
            <a:pPr algn="just"/>
            <a:r>
              <a:rPr lang="uk-UA" sz="1800" b="0" i="0" dirty="0">
                <a:solidFill>
                  <a:srgbClr val="333333"/>
                </a:solidFill>
                <a:effectLst/>
                <a:latin typeface="Times New Roman" panose="02020603050405020304" pitchFamily="18" charset="0"/>
              </a:rPr>
              <a:t>4) презумпції невинуватості;</a:t>
            </a:r>
          </a:p>
          <a:p>
            <a:pPr algn="just"/>
            <a:r>
              <a:rPr lang="uk-UA" sz="1800" b="0" i="0" dirty="0">
                <a:solidFill>
                  <a:srgbClr val="333333"/>
                </a:solidFill>
                <a:effectLst/>
                <a:latin typeface="Times New Roman" panose="02020603050405020304" pitchFamily="18" charset="0"/>
              </a:rPr>
              <a:t>5) незалежності прокурорів, що передбачає існування гарантій від незаконного політичного, матеріального чи іншого впливу на прокурора щодо прийняття ним рішень при виконанні службових обов’язків;</a:t>
            </a:r>
          </a:p>
          <a:p>
            <a:pPr algn="just"/>
            <a:r>
              <a:rPr lang="uk-UA" sz="1800" b="0" i="0" dirty="0">
                <a:solidFill>
                  <a:srgbClr val="333333"/>
                </a:solidFill>
                <a:effectLst/>
                <a:latin typeface="Times New Roman" panose="02020603050405020304" pitchFamily="18" charset="0"/>
              </a:rPr>
              <a:t>6) політичної нейтральності прокуратури;</a:t>
            </a:r>
          </a:p>
          <a:p>
            <a:pPr algn="just"/>
            <a:r>
              <a:rPr lang="uk-UA" sz="1800" b="0" i="0" dirty="0">
                <a:solidFill>
                  <a:srgbClr val="333333"/>
                </a:solidFill>
                <a:effectLst/>
                <a:latin typeface="Times New Roman" panose="02020603050405020304" pitchFamily="18" charset="0"/>
              </a:rPr>
              <a:t>7) недопустимості незаконного втручання прокуратури в діяльність органів законодавчої, виконавчої і судової влади;</a:t>
            </a:r>
          </a:p>
          <a:p>
            <a:pPr algn="just"/>
            <a:r>
              <a:rPr lang="uk-UA" sz="1800" b="0" i="0" dirty="0">
                <a:solidFill>
                  <a:srgbClr val="333333"/>
                </a:solidFill>
                <a:effectLst/>
                <a:latin typeface="Times New Roman" panose="02020603050405020304" pitchFamily="18" charset="0"/>
              </a:rPr>
              <a:t>8) поваги до незалежності суддів, що передбачає заборону публічного висловлювання сумнівів щодо </a:t>
            </a:r>
            <a:r>
              <a:rPr lang="uk-UA" sz="1800" b="0" i="0" dirty="0" err="1">
                <a:solidFill>
                  <a:srgbClr val="333333"/>
                </a:solidFill>
                <a:effectLst/>
                <a:latin typeface="Times New Roman" panose="02020603050405020304" pitchFamily="18" charset="0"/>
              </a:rPr>
              <a:t>правосудності</a:t>
            </a:r>
            <a:r>
              <a:rPr lang="uk-UA" sz="1800" b="0" i="0" dirty="0">
                <a:solidFill>
                  <a:srgbClr val="333333"/>
                </a:solidFill>
                <a:effectLst/>
                <a:latin typeface="Times New Roman" panose="02020603050405020304" pitchFamily="18" charset="0"/>
              </a:rPr>
              <a:t> судових рішень поза межами процедури їх оскарження у порядку, передбаченому процесуальним законом;</a:t>
            </a:r>
          </a:p>
          <a:p>
            <a:pPr algn="just"/>
            <a:r>
              <a:rPr lang="uk-UA" sz="1800" b="0" i="0" dirty="0">
                <a:solidFill>
                  <a:srgbClr val="333333"/>
                </a:solidFill>
                <a:effectLst/>
                <a:latin typeface="Times New Roman" panose="02020603050405020304" pitchFamily="18" charset="0"/>
              </a:rPr>
              <a:t>9) прозорості діяльності прокуратури, що забезпечується відкритим і конкурсним зайняттям посади прокурора, вільним доступом до інформації довідкового характеру, наданням на запити інформації, якщо законом не встановлено обмежень щодо її надання;</a:t>
            </a:r>
          </a:p>
          <a:p>
            <a:pPr algn="just"/>
            <a:r>
              <a:rPr lang="uk-UA" sz="1800" b="0" i="0" dirty="0">
                <a:solidFill>
                  <a:srgbClr val="333333"/>
                </a:solidFill>
                <a:effectLst/>
                <a:latin typeface="Times New Roman" panose="02020603050405020304" pitchFamily="18" charset="0"/>
              </a:rPr>
              <a:t>10) неухильного дотримання вимог професійної етики та поведінки.</a:t>
            </a:r>
          </a:p>
          <a:p>
            <a:pPr algn="just"/>
            <a:endParaRPr lang="uk-UA"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0952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BE3DB-BE8E-B250-333B-E510C8FF9CB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8C45EF-3438-B05B-2CF5-C68F0ECFFE9E}"/>
              </a:ext>
            </a:extLst>
          </p:cNvPr>
          <p:cNvSpPr>
            <a:spLocks noGrp="1"/>
          </p:cNvSpPr>
          <p:nvPr>
            <p:ph type="title"/>
          </p:nvPr>
        </p:nvSpPr>
        <p:spPr>
          <a:xfrm>
            <a:off x="484710" y="452718"/>
            <a:ext cx="7055380" cy="461682"/>
          </a:xfrm>
        </p:spPr>
        <p:txBody>
          <a:bodyPr/>
          <a:lstStyle/>
          <a:p>
            <a:pPr algn="ctr"/>
            <a:r>
              <a:rPr lang="ru-RU" sz="2400" b="1" dirty="0">
                <a:solidFill>
                  <a:schemeClr val="tx1">
                    <a:lumMod val="95000"/>
                    <a:lumOff val="5000"/>
                  </a:schemeClr>
                </a:solidFill>
                <a:latin typeface="Times New Roman" panose="02020603050405020304" pitchFamily="18" charset="0"/>
                <a:cs typeface="Times New Roman" panose="02020603050405020304" pitchFamily="18" charset="0"/>
              </a:rPr>
              <a:t>ПРИНИЦП ВЕРХОВЕНСТВА ПРАВА</a:t>
            </a:r>
            <a:endParaRPr lang="uk-UA" sz="24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7F4A9155-11B1-CB0F-7223-2B784755BCC8}"/>
              </a:ext>
            </a:extLst>
          </p:cNvPr>
          <p:cNvSpPr>
            <a:spLocks noGrp="1"/>
          </p:cNvSpPr>
          <p:nvPr>
            <p:ph idx="1"/>
          </p:nvPr>
        </p:nvSpPr>
        <p:spPr>
          <a:xfrm>
            <a:off x="827700" y="1219201"/>
            <a:ext cx="7782900" cy="5029206"/>
          </a:xfrm>
        </p:spPr>
        <p:txBody>
          <a:bodyPr>
            <a:normAutofit fontScale="85000" lnSpcReduction="10000"/>
          </a:bodyPr>
          <a:lstStyle/>
          <a:p>
            <a:pPr algn="just"/>
            <a:endParaRPr lang="uk-UA" sz="1400" b="0" i="0" dirty="0">
              <a:solidFill>
                <a:srgbClr val="333333"/>
              </a:solidFill>
              <a:effectLst/>
              <a:latin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правозастосовній діяльності принцип верховенства права реалізується через прийняття і виконання законів, які відповідають вимогам справедливості, рівності та правової визначеності. Закони повинні бути ясними і передбачуваними, щоб кожна особа могла розуміти свої права та обов’язки і діяти відповідно до закону. Важливо, щоб правозастосовні органи діяли неупереджено і об’єктивно, забезпечуючи рівність всіх перед законом і справедливе вирішення спорів.</a:t>
            </a:r>
          </a:p>
          <a:p>
            <a:pPr algn="just"/>
            <a:r>
              <a:rPr lang="uk-UA" dirty="0">
                <a:latin typeface="Times New Roman" panose="02020603050405020304" pitchFamily="18" charset="0"/>
                <a:cs typeface="Times New Roman" panose="02020603050405020304" pitchFamily="18" charset="0"/>
              </a:rPr>
              <a:t>Верховенство права означає панування права у суспільстві і вимагає від держави втілення цього принципу у правотворчу та правозастосовну діяльність. Закони повинні враховувати ідеї соціальної справедливості, свободи, рівності тощо. Верховенство права включає не лише законодавство, але й інші соціальні регулятори, такі як норми моралі, традиції, звичаї, що легітимовані суспільством і зумовлені історичним розвитком. (</a:t>
            </a:r>
            <a:r>
              <a:rPr lang="uk-UA" sz="1700" i="1" dirty="0">
                <a:solidFill>
                  <a:schemeClr val="accent2"/>
                </a:solidFill>
                <a:latin typeface="Times New Roman" panose="02020603050405020304" pitchFamily="18" charset="0"/>
                <a:cs typeface="Times New Roman" panose="02020603050405020304" pitchFamily="18" charset="0"/>
              </a:rPr>
              <a:t>Рішення Конституційного Суду України № 15-рп від 02.11.2004 р. у справі за конституційним поданням Верховного Суду України щодо відповідності Конституції України (конституційності) положень статті 69 Кримінального кодексу України (справа про призначення судом більш м’якого покарання</a:t>
            </a:r>
            <a:r>
              <a:rPr lang="uk-UA" sz="1700" dirty="0">
                <a:latin typeface="Times New Roman" panose="02020603050405020304" pitchFamily="18" charset="0"/>
                <a:cs typeface="Times New Roman" panose="02020603050405020304" pitchFamily="18" charset="0"/>
              </a:rPr>
              <a:t>). </a:t>
            </a:r>
          </a:p>
          <a:p>
            <a:pPr algn="just"/>
            <a:r>
              <a:rPr lang="uk-UA" dirty="0">
                <a:latin typeface="Times New Roman" panose="02020603050405020304" pitchFamily="18" charset="0"/>
                <a:cs typeface="Times New Roman" panose="02020603050405020304" pitchFamily="18" charset="0"/>
              </a:rPr>
              <a:t>Принцип верховенства права у діяльності прокуратури означає, що під час організації та виконання своїх функцій прокуратура повинна керуватися тим, що людина, її життя і здоров’я, честь і гідність, недоторканність і безпека є найвищою соціальною цінністю. прокурор під час виконання своїх обов’язків повинен діяти на основі справедливості, рівності, свободи, добра та гуманізму. </a:t>
            </a:r>
          </a:p>
          <a:p>
            <a:pPr algn="just"/>
            <a:endParaRPr lang="uk-UA" dirty="0">
              <a:latin typeface="Times New Roman" panose="02020603050405020304" pitchFamily="18" charset="0"/>
              <a:cs typeface="Times New Roman" panose="02020603050405020304" pitchFamily="18" charset="0"/>
            </a:endParaRPr>
          </a:p>
          <a:p>
            <a:pPr algn="just"/>
            <a:endParaRPr lang="uk-UA" sz="1700" dirty="0">
              <a:latin typeface="Times New Roman" panose="02020603050405020304" pitchFamily="18" charset="0"/>
              <a:cs typeface="Times New Roman" panose="02020603050405020304" pitchFamily="18" charset="0"/>
            </a:endParaRPr>
          </a:p>
          <a:p>
            <a:pPr algn="just"/>
            <a:endParaRPr lang="uk-UA" dirty="0"/>
          </a:p>
          <a:p>
            <a:pPr algn="just"/>
            <a:endParaRPr lang="uk-UA" dirty="0">
              <a:latin typeface="Times New Roman" panose="02020603050405020304" pitchFamily="18" charset="0"/>
              <a:cs typeface="Times New Roman" panose="02020603050405020304" pitchFamily="18" charset="0"/>
            </a:endParaRPr>
          </a:p>
          <a:p>
            <a:pPr algn="just"/>
            <a:endParaRPr lang="uk-UA"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930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48638-47E4-D008-0B46-07D0EDA32E5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70C52F-3A36-B38B-FB51-E13B5AF642C5}"/>
              </a:ext>
            </a:extLst>
          </p:cNvPr>
          <p:cNvSpPr>
            <a:spLocks noGrp="1"/>
          </p:cNvSpPr>
          <p:nvPr>
            <p:ph type="title"/>
          </p:nvPr>
        </p:nvSpPr>
        <p:spPr>
          <a:xfrm>
            <a:off x="484710" y="452717"/>
            <a:ext cx="7055380" cy="766483"/>
          </a:xfrm>
        </p:spPr>
        <p:txBody>
          <a:bodyPr>
            <a:normAutofit/>
          </a:bodyPr>
          <a:lstStyle/>
          <a:p>
            <a:pPr algn="ct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ПРИНИЦПИ ЗАКОННОСТІ, СПРАВДЛИВОСТІ, НЕУПЕРЕДЖЕНОСТІ ТА ОБ</a:t>
            </a:r>
            <a:r>
              <a:rPr lang="en-US" sz="20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ЄКТИВНОСТІ</a:t>
            </a:r>
            <a:endParaRPr lang="uk-UA" sz="2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0931F7F3-CD72-7FF2-E6E6-7DDA36264A63}"/>
              </a:ext>
            </a:extLst>
          </p:cNvPr>
          <p:cNvSpPr>
            <a:spLocks noGrp="1"/>
          </p:cNvSpPr>
          <p:nvPr>
            <p:ph idx="1"/>
          </p:nvPr>
        </p:nvSpPr>
        <p:spPr>
          <a:xfrm>
            <a:off x="827700" y="1219201"/>
            <a:ext cx="7782900" cy="5029206"/>
          </a:xfrm>
        </p:spPr>
        <p:txBody>
          <a:bodyPr>
            <a:normAutofit fontScale="55000" lnSpcReduction="20000"/>
          </a:bodyPr>
          <a:lstStyle/>
          <a:p>
            <a:pPr algn="just"/>
            <a:endParaRPr lang="uk-UA" sz="1400" b="0" i="0" dirty="0">
              <a:solidFill>
                <a:srgbClr val="333333"/>
              </a:solidFill>
              <a:effectLst/>
              <a:latin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marL="0" indent="0" algn="just">
              <a:buNone/>
            </a:pPr>
            <a:endParaRPr lang="uk-UA" sz="2900" dirty="0">
              <a:latin typeface="Times New Roman" panose="02020603050405020304" pitchFamily="18" charset="0"/>
              <a:cs typeface="Times New Roman" panose="02020603050405020304" pitchFamily="18" charset="0"/>
            </a:endParaRPr>
          </a:p>
          <a:p>
            <a:pPr algn="just"/>
            <a:r>
              <a:rPr lang="uk-UA" sz="2900" b="1" dirty="0">
                <a:latin typeface="Times New Roman" panose="02020603050405020304" pitchFamily="18" charset="0"/>
                <a:cs typeface="Times New Roman" panose="02020603050405020304" pitchFamily="18" charset="0"/>
              </a:rPr>
              <a:t>Законності </a:t>
            </a:r>
            <a:r>
              <a:rPr lang="uk-UA" sz="2900" dirty="0">
                <a:latin typeface="Times New Roman" panose="02020603050405020304" pitchFamily="18" charset="0"/>
                <a:cs typeface="Times New Roman" panose="02020603050405020304" pitchFamily="18" charset="0"/>
              </a:rPr>
              <a:t>– цей принцип передбачає, що органи прокуратури здійснюють свої повноваження виключно на підставі Конституції України та чинного законодавства. Законність є універсальним принципом діяльності прокуратури, який водночас відоб­ражає її соціальну місію та мету функціонування.</a:t>
            </a:r>
          </a:p>
          <a:p>
            <a:pPr algn="just"/>
            <a:r>
              <a:rPr lang="uk-UA" sz="2900" b="1" dirty="0">
                <a:latin typeface="Times New Roman" panose="02020603050405020304" pitchFamily="18" charset="0"/>
                <a:cs typeface="Times New Roman" panose="02020603050405020304" pitchFamily="18" charset="0"/>
              </a:rPr>
              <a:t>Справедливості</a:t>
            </a:r>
            <a:r>
              <a:rPr lang="uk-UA" sz="2900" dirty="0">
                <a:latin typeface="Times New Roman" panose="02020603050405020304" pitchFamily="18" charset="0"/>
                <a:cs typeface="Times New Roman" panose="02020603050405020304" pitchFamily="18" charset="0"/>
              </a:rPr>
              <a:t> – цей принцип передбачає рівність усіх перед законом та адекватність покарання за вчинене правопорушення. Вибір покарання має бути недискримінаційним та неупередженим, а покарання має відповідати тяжкості та обставинам вчиненого правопорушення. Прокурори, підтримуючи публічне обвинувачення, повинні вимагати справедливого покарання, пропорційного завданій шкоді. Вони повинні бути неупередженими та об’єктивними, обираючи заходи забезпечення кримінального провадження відповідно до вчиненого правопорушення.</a:t>
            </a:r>
          </a:p>
          <a:p>
            <a:pPr algn="just"/>
            <a:r>
              <a:rPr lang="uk-UA" sz="2900" b="1" dirty="0">
                <a:latin typeface="Times New Roman" panose="02020603050405020304" pitchFamily="18" charset="0"/>
                <a:cs typeface="Times New Roman" panose="02020603050405020304" pitchFamily="18" charset="0"/>
              </a:rPr>
              <a:t>Принцип неупередженості - н</a:t>
            </a:r>
            <a:r>
              <a:rPr lang="uk-UA" sz="2900" dirty="0">
                <a:latin typeface="Times New Roman" panose="02020603050405020304" pitchFamily="18" charset="0"/>
                <a:cs typeface="Times New Roman" panose="02020603050405020304" pitchFamily="18" charset="0"/>
              </a:rPr>
              <a:t>еупередженість означає відсутність упередження, негативної чи заздалегідь сформованої думки. Прокурор, ініціюючи укладання угоди про визнання винуватості або погоджуючись на таку пропозицію, повинен бути незалежним від будь-якого впливу, тиску чи втручання в його професійну діяльність. Прокурору слід керуватися лише вимогами закону, оцінкою отриманої інформації та морально-етичними принципами професії.</a:t>
            </a:r>
          </a:p>
          <a:p>
            <a:r>
              <a:rPr lang="uk-UA" sz="2900" b="1" dirty="0">
                <a:latin typeface="Times New Roman" panose="02020603050405020304" pitchFamily="18" charset="0"/>
                <a:cs typeface="Times New Roman" panose="02020603050405020304" pitchFamily="18" charset="0"/>
              </a:rPr>
              <a:t>Принцип об’єктивності </a:t>
            </a:r>
            <a:r>
              <a:rPr lang="uk-UA" sz="2900" dirty="0">
                <a:latin typeface="Times New Roman" panose="02020603050405020304" pitchFamily="18" charset="0"/>
                <a:cs typeface="Times New Roman" panose="02020603050405020304" pitchFamily="18" charset="0"/>
              </a:rPr>
              <a:t>дозволяє прокурору використовувати об’єктивні закони для належної реалізації власних повноважень. Об’єктивність виключає суб’єктивізм та необґрунтовані рішення, враховуючи реальну ситуацію.</a:t>
            </a:r>
          </a:p>
          <a:p>
            <a:pPr algn="just"/>
            <a:endParaRPr lang="uk-UA" sz="2500" dirty="0">
              <a:latin typeface="Times New Roman" panose="02020603050405020304" pitchFamily="18" charset="0"/>
              <a:cs typeface="Times New Roman" panose="02020603050405020304" pitchFamily="18" charset="0"/>
            </a:endParaRPr>
          </a:p>
          <a:p>
            <a:pPr algn="just"/>
            <a:endParaRPr lang="uk-UA" dirty="0"/>
          </a:p>
          <a:p>
            <a:endParaRPr lang="uk-UA" dirty="0"/>
          </a:p>
          <a:p>
            <a:pPr algn="just"/>
            <a:endParaRPr lang="uk-UA" dirty="0">
              <a:latin typeface="Times New Roman" panose="02020603050405020304" pitchFamily="18" charset="0"/>
              <a:cs typeface="Times New Roman" panose="02020603050405020304" pitchFamily="18" charset="0"/>
            </a:endParaRPr>
          </a:p>
          <a:p>
            <a:pPr algn="just"/>
            <a:endParaRPr lang="uk-UA"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0342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01623-3CAA-DB79-A7A3-861BA1C2964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45430C-9999-9C4A-C4DC-2B471FE43252}"/>
              </a:ext>
            </a:extLst>
          </p:cNvPr>
          <p:cNvSpPr>
            <a:spLocks noGrp="1"/>
          </p:cNvSpPr>
          <p:nvPr>
            <p:ph type="title"/>
          </p:nvPr>
        </p:nvSpPr>
        <p:spPr>
          <a:xfrm>
            <a:off x="484710" y="452717"/>
            <a:ext cx="7055380" cy="766483"/>
          </a:xfrm>
        </p:spPr>
        <p:txBody>
          <a:bodyPr>
            <a:normAutofit/>
          </a:bodyPr>
          <a:lstStyle/>
          <a:p>
            <a:pPr algn="ct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ПРИНИЦПИ ТЕОРИТОРІАЛЬНОСТІ, ПРЕЗУМПЦІЇ НЕВИНУВАТОСТІ</a:t>
            </a:r>
            <a:endParaRPr lang="uk-UA" sz="2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0BECC4BE-23CB-1F5A-83B8-0548F894568E}"/>
              </a:ext>
            </a:extLst>
          </p:cNvPr>
          <p:cNvSpPr>
            <a:spLocks noGrp="1"/>
          </p:cNvSpPr>
          <p:nvPr>
            <p:ph idx="1"/>
          </p:nvPr>
        </p:nvSpPr>
        <p:spPr>
          <a:xfrm>
            <a:off x="827700" y="1219201"/>
            <a:ext cx="7782900" cy="5029206"/>
          </a:xfrm>
        </p:spPr>
        <p:txBody>
          <a:bodyPr>
            <a:normAutofit fontScale="85000" lnSpcReduction="10000"/>
          </a:bodyPr>
          <a:lstStyle/>
          <a:p>
            <a:pPr algn="just"/>
            <a:endParaRPr lang="uk-UA" sz="1400" b="0" i="0" dirty="0">
              <a:solidFill>
                <a:srgbClr val="333333"/>
              </a:solidFill>
              <a:effectLst/>
              <a:latin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Принцип територіальності </a:t>
            </a:r>
            <a:r>
              <a:rPr lang="uk-UA" dirty="0">
                <a:latin typeface="Times New Roman" panose="02020603050405020304" pitchFamily="18" charset="0"/>
                <a:cs typeface="Times New Roman" panose="02020603050405020304" pitchFamily="18" charset="0"/>
              </a:rPr>
              <a:t>є основоположним для побудови та функціонування системи органів прокуратури в Україні. Він передбачає організацію цих органів відповідно до адміністративно-територіального устрою держави, що закріплено в статті 133 Конституції України. Основною метою цієї організації є забезпечення виконання завдань і функцій прокуратури на всій території країни та забезпечення її доступності для всього населення.</a:t>
            </a:r>
          </a:p>
          <a:p>
            <a:pPr algn="just"/>
            <a:r>
              <a:rPr lang="uk-UA" b="1" dirty="0">
                <a:latin typeface="Times New Roman" panose="02020603050405020304" pitchFamily="18" charset="0"/>
                <a:cs typeface="Times New Roman" panose="02020603050405020304" pitchFamily="18" charset="0"/>
              </a:rPr>
              <a:t>Презумпція невинуватості </a:t>
            </a:r>
            <a:r>
              <a:rPr lang="uk-UA" dirty="0">
                <a:latin typeface="Times New Roman" panose="02020603050405020304" pitchFamily="18" charset="0"/>
                <a:cs typeface="Times New Roman" panose="02020603050405020304" pitchFamily="18" charset="0"/>
              </a:rPr>
              <a:t>є одним з найважливіших конституційних принципів, що закріплює фундаментальне право кожної особи вважатися невинуватою, доки її вина не буде доведена у встановленому законом порядку.</a:t>
            </a:r>
          </a:p>
          <a:p>
            <a:pPr algn="just"/>
            <a:r>
              <a:rPr lang="uk-UA" dirty="0">
                <a:latin typeface="Times New Roman" panose="02020603050405020304" pitchFamily="18" charset="0"/>
                <a:cs typeface="Times New Roman" panose="02020603050405020304" pitchFamily="18" charset="0"/>
              </a:rPr>
              <a:t>У статті 62 Конституції України зазначено, що особа вважається невинуватою у вчиненні злочину і не може бути піддана кримінальному покаранню, доки її вина не </a:t>
            </a:r>
            <a:r>
              <a:rPr lang="uk-UA" dirty="0" err="1">
                <a:latin typeface="Times New Roman" panose="02020603050405020304" pitchFamily="18" charset="0"/>
                <a:cs typeface="Times New Roman" panose="02020603050405020304" pitchFamily="18" charset="0"/>
              </a:rPr>
              <a:t>будедоведена</a:t>
            </a:r>
            <a:r>
              <a:rPr lang="uk-UA" dirty="0">
                <a:latin typeface="Times New Roman" panose="02020603050405020304" pitchFamily="18" charset="0"/>
                <a:cs typeface="Times New Roman" panose="02020603050405020304" pitchFamily="18" charset="0"/>
              </a:rPr>
              <a:t> в законному порядку і встановлена обвинувальним </a:t>
            </a:r>
            <a:r>
              <a:rPr lang="uk-UA" dirty="0" err="1">
                <a:latin typeface="Times New Roman" panose="02020603050405020304" pitchFamily="18" charset="0"/>
                <a:cs typeface="Times New Roman" panose="02020603050405020304" pitchFamily="18" charset="0"/>
              </a:rPr>
              <a:t>вироком</a:t>
            </a:r>
            <a:r>
              <a:rPr lang="uk-UA" dirty="0">
                <a:latin typeface="Times New Roman" panose="02020603050405020304" pitchFamily="18" charset="0"/>
                <a:cs typeface="Times New Roman" panose="02020603050405020304" pitchFamily="18" charset="0"/>
              </a:rPr>
              <a:t> суду. Принцип презумпції невинуватості також закріплений у статті 7 КПК України, що підкреслює його значення в контексті кримінального судочинства. Принцип презумпції невинуватості гарантує справедливість кримінального провадження. Прокуратура відіграє ключову роль у забезпеченні дотримання цього </a:t>
            </a:r>
            <a:r>
              <a:rPr lang="uk-UA" dirty="0" err="1">
                <a:latin typeface="Times New Roman" panose="02020603050405020304" pitchFamily="18" charset="0"/>
                <a:cs typeface="Times New Roman" panose="02020603050405020304" pitchFamily="18" charset="0"/>
              </a:rPr>
              <a:t>принципу,що</a:t>
            </a:r>
            <a:r>
              <a:rPr lang="uk-UA" dirty="0">
                <a:latin typeface="Times New Roman" panose="02020603050405020304" pitchFamily="18" charset="0"/>
                <a:cs typeface="Times New Roman" panose="02020603050405020304" pitchFamily="18" charset="0"/>
              </a:rPr>
              <a:t> вимагає від прокурорів високого рівня професійної етики, об’єктивності </a:t>
            </a:r>
            <a:r>
              <a:rPr lang="uk-UA">
                <a:latin typeface="Times New Roman" panose="02020603050405020304" pitchFamily="18" charset="0"/>
                <a:cs typeface="Times New Roman" panose="02020603050405020304" pitchFamily="18" charset="0"/>
              </a:rPr>
              <a:t>та неупередженості.</a:t>
            </a:r>
            <a:endParaRPr lang="uk-UA" dirty="0">
              <a:latin typeface="Times New Roman" panose="02020603050405020304" pitchFamily="18" charset="0"/>
              <a:cs typeface="Times New Roman" panose="02020603050405020304" pitchFamily="18" charset="0"/>
            </a:endParaRPr>
          </a:p>
          <a:p>
            <a:endParaRPr lang="uk-UA" dirty="0"/>
          </a:p>
          <a:p>
            <a:endParaRPr lang="uk-UA" dirty="0"/>
          </a:p>
          <a:p>
            <a:pPr marL="0" indent="0" algn="just">
              <a:buNone/>
            </a:pPr>
            <a:endParaRPr lang="uk-UA" sz="2900" dirty="0">
              <a:latin typeface="Times New Roman" panose="02020603050405020304" pitchFamily="18" charset="0"/>
              <a:cs typeface="Times New Roman" panose="02020603050405020304" pitchFamily="18" charset="0"/>
            </a:endParaRPr>
          </a:p>
          <a:p>
            <a:pPr algn="just"/>
            <a:endParaRPr lang="uk-UA" sz="2500" dirty="0">
              <a:latin typeface="Times New Roman" panose="02020603050405020304" pitchFamily="18" charset="0"/>
              <a:cs typeface="Times New Roman" panose="02020603050405020304" pitchFamily="18" charset="0"/>
            </a:endParaRPr>
          </a:p>
          <a:p>
            <a:pPr algn="just"/>
            <a:endParaRPr lang="uk-UA" dirty="0"/>
          </a:p>
          <a:p>
            <a:endParaRPr lang="uk-UA" dirty="0"/>
          </a:p>
          <a:p>
            <a:pPr algn="just"/>
            <a:endParaRPr lang="uk-UA" dirty="0">
              <a:latin typeface="Times New Roman" panose="02020603050405020304" pitchFamily="18" charset="0"/>
              <a:cs typeface="Times New Roman" panose="02020603050405020304" pitchFamily="18" charset="0"/>
            </a:endParaRPr>
          </a:p>
          <a:p>
            <a:pPr algn="just"/>
            <a:endParaRPr lang="uk-UA"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6411509"/>
      </p:ext>
    </p:extLst>
  </p:cSld>
  <p:clrMapOvr>
    <a:masterClrMapping/>
  </p:clrMapOvr>
</p:sld>
</file>

<file path=ppt/theme/theme1.xml><?xml version="1.0" encoding="utf-8"?>
<a:theme xmlns:a="http://schemas.openxmlformats.org/drawingml/2006/main" name="Ретроспектива">
  <a:themeElements>
    <a:clrScheme name="Ретроспектива">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спектива">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спектива">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2397</TotalTime>
  <Words>2017</Words>
  <Application>Microsoft Macintosh PowerPoint</Application>
  <PresentationFormat>On-screen Show (4:3)</PresentationFormat>
  <Paragraphs>88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Calibri Light</vt:lpstr>
      <vt:lpstr>Times New Roman</vt:lpstr>
      <vt:lpstr>Ретроспектива</vt:lpstr>
      <vt:lpstr>ПОНЯТТЯ, ЗАВДАННЯ, ФУНКЦІЇ ТА СИСТЕМА ОРГАНІВ ПРОКУРАТУРИ УКРАЇНИ  </vt:lpstr>
      <vt:lpstr>ПРОКУРАТУРА</vt:lpstr>
      <vt:lpstr>Конституційно-правовий статус органів прокуратури України</vt:lpstr>
      <vt:lpstr>Правовий статус прокуратури України в контексті Закону України «Про прокуратуру» від 14 жовтня 2014 року</vt:lpstr>
      <vt:lpstr>Правовий статус прокуратури України в контексті Закону України «Про прокуратуру» від 14 жовтня 2014 року</vt:lpstr>
      <vt:lpstr>Засади діяльності прокуратури</vt:lpstr>
      <vt:lpstr>ПРИНИЦП ВЕРХОВЕНСТВА ПРАВА</vt:lpstr>
      <vt:lpstr>ПРИНИЦПИ ЗАКОННОСТІ, СПРАВДЛИВОСТІ, НЕУПЕРЕДЖЕНОСТІ ТА ОБ’ЄКТИВНОСТІ</vt:lpstr>
      <vt:lpstr>ПРИНИЦПИ ТЕОРИТОРІАЛЬНОСТІ, ПРЕЗУМПЦІЇ НЕВИНУВАТОСТІ</vt:lpstr>
      <vt:lpstr>СИСТЕМА ОРГАНІВ ПРОКУРАТУРИ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Елена</dc:creator>
  <cp:lastModifiedBy>Олена Рябчинська</cp:lastModifiedBy>
  <cp:revision>43</cp:revision>
  <cp:lastPrinted>1601-01-01T00:00:00Z</cp:lastPrinted>
  <dcterms:created xsi:type="dcterms:W3CDTF">1601-01-01T00:00:00Z</dcterms:created>
  <dcterms:modified xsi:type="dcterms:W3CDTF">2026-02-02T10:45:47Z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