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7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9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A919DC-2148-4C0C-A5F6-C1329B4674C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4783A5-71E4-4E93-8E62-8892A09851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930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783A5-71E4-4E93-8E62-8892A09851CC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46677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783A5-71E4-4E93-8E62-8892A09851CC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47052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783A5-71E4-4E93-8E62-8892A09851CC}" type="slidenum">
              <a:rPr lang="ru-RU" smtClean="0"/>
              <a:t>63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7613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7C4BFD2C-EF56-4996-A189-72AAFE73EA8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B93BABA2-26C7-446D-90F7-0492221978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0467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BFD2C-EF56-4996-A189-72AAFE73EA8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BABA2-26C7-446D-90F7-0492221978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9382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BFD2C-EF56-4996-A189-72AAFE73EA8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BABA2-26C7-446D-90F7-0492221978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71759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BFD2C-EF56-4996-A189-72AAFE73EA8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BABA2-26C7-446D-90F7-0492221978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61676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BFD2C-EF56-4996-A189-72AAFE73EA8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BABA2-26C7-446D-90F7-0492221978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72606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BFD2C-EF56-4996-A189-72AAFE73EA8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BABA2-26C7-446D-90F7-0492221978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7692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BFD2C-EF56-4996-A189-72AAFE73EA8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BABA2-26C7-446D-90F7-0492221978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29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BFD2C-EF56-4996-A189-72AAFE73EA8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BABA2-26C7-446D-90F7-0492221978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95376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BFD2C-EF56-4996-A189-72AAFE73EA8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BABA2-26C7-446D-90F7-0492221978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2133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BFD2C-EF56-4996-A189-72AAFE73EA8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BABA2-26C7-446D-90F7-0492221978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0955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BFD2C-EF56-4996-A189-72AAFE73EA8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BABA2-26C7-446D-90F7-0492221978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9398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BFD2C-EF56-4996-A189-72AAFE73EA8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BABA2-26C7-446D-90F7-0492221978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1708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BFD2C-EF56-4996-A189-72AAFE73EA8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BABA2-26C7-446D-90F7-0492221978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313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BFD2C-EF56-4996-A189-72AAFE73EA8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BABA2-26C7-446D-90F7-0492221978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5184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BFD2C-EF56-4996-A189-72AAFE73EA8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BABA2-26C7-446D-90F7-0492221978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293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BFD2C-EF56-4996-A189-72AAFE73EA8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BABA2-26C7-446D-90F7-0492221978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4795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BFD2C-EF56-4996-A189-72AAFE73EA8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BABA2-26C7-446D-90F7-0492221978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0021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C4BFD2C-EF56-4996-A189-72AAFE73EA8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93BABA2-26C7-446D-90F7-0492221978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68990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56290" y="2342640"/>
            <a:ext cx="10373710" cy="1378023"/>
          </a:xfrm>
        </p:spPr>
        <p:txBody>
          <a:bodyPr>
            <a:normAutofit/>
          </a:bodyPr>
          <a:lstStyle/>
          <a:p>
            <a:pPr algn="ctr"/>
            <a:r>
              <a:rPr lang="uk-UA" sz="5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Касаційне провадження</a:t>
            </a:r>
            <a:endParaRPr lang="ru-RU" sz="5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931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1866392" y="906407"/>
            <a:ext cx="8838393" cy="4784944"/>
            <a:chOff x="1882157" y="732986"/>
            <a:chExt cx="8838393" cy="4784944"/>
          </a:xfrm>
        </p:grpSpPr>
        <p:sp>
          <p:nvSpPr>
            <p:cNvPr id="3" name="Скругленный прямоугольник 2"/>
            <p:cNvSpPr/>
            <p:nvPr/>
          </p:nvSpPr>
          <p:spPr>
            <a:xfrm>
              <a:off x="6243143" y="3224047"/>
              <a:ext cx="4477407" cy="1174532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безпосередньо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3752193" y="4532585"/>
              <a:ext cx="4572000" cy="985345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письмовій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формі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" name="Прямая соединительная линия 7"/>
            <p:cNvCxnSpPr/>
            <p:nvPr/>
          </p:nvCxnSpPr>
          <p:spPr>
            <a:xfrm>
              <a:off x="3058509" y="2498833"/>
              <a:ext cx="0" cy="2514600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0" name="Прямая со стрелкой 9"/>
            <p:cNvCxnSpPr/>
            <p:nvPr/>
          </p:nvCxnSpPr>
          <p:spPr>
            <a:xfrm>
              <a:off x="3074276" y="5013433"/>
              <a:ext cx="6779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3058509" y="3811313"/>
              <a:ext cx="318463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6" name="Выгнутая влево стрелка 15"/>
            <p:cNvSpPr/>
            <p:nvPr/>
          </p:nvSpPr>
          <p:spPr>
            <a:xfrm rot="4069813">
              <a:off x="2122644" y="492499"/>
              <a:ext cx="1404139" cy="1885114"/>
            </a:xfrm>
            <a:prstGeom prst="curvedRightArrow">
              <a:avLst>
                <a:gd name="adj1" fmla="val 25000"/>
                <a:gd name="adj2" fmla="val 50000"/>
                <a:gd name="adj3" fmla="val 53770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3413234" y="1381454"/>
              <a:ext cx="3894084" cy="1087822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3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Касаційна скарга</a:t>
              </a:r>
            </a:p>
          </p:txBody>
        </p:sp>
        <p:sp>
          <p:nvSpPr>
            <p:cNvPr id="12" name="Овал 11"/>
            <p:cNvSpPr/>
            <p:nvPr/>
          </p:nvSpPr>
          <p:spPr>
            <a:xfrm>
              <a:off x="1923394" y="2191406"/>
              <a:ext cx="3184634" cy="1032641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78645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Группа 9"/>
          <p:cNvGrpSpPr/>
          <p:nvPr/>
        </p:nvGrpSpPr>
        <p:grpSpPr>
          <a:xfrm>
            <a:off x="520262" y="189186"/>
            <a:ext cx="11272345" cy="6404729"/>
            <a:chOff x="441434" y="252248"/>
            <a:chExt cx="11272345" cy="6404729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441434" y="1245476"/>
              <a:ext cx="9821918" cy="740979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скарга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41434" y="2037695"/>
              <a:ext cx="9821918" cy="258554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just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прізвище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по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батькові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(для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перебування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поштовий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індекс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ідентифікаційний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код юридичної особи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Єдиному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державному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підприємств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організацій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реєстраційний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номер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облікової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картки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платника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податків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номер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серія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паспорта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-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громадян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номери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засобів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зв’язку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адресу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електронної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пошти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наявності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41434" y="4666588"/>
              <a:ext cx="9821918" cy="1198179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прізвище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по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батькові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(для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перебування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441434" y="5908115"/>
              <a:ext cx="9821918" cy="748862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оскаржується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" name="Прямая соединительная линия 7"/>
            <p:cNvCxnSpPr/>
            <p:nvPr/>
          </p:nvCxnSpPr>
          <p:spPr>
            <a:xfrm>
              <a:off x="11261835" y="701564"/>
              <a:ext cx="0" cy="5856891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 flipH="1" flipV="1">
              <a:off x="10263352" y="1615965"/>
              <a:ext cx="977462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 flipH="1" flipV="1">
              <a:off x="10284373" y="5265678"/>
              <a:ext cx="977462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 flipH="1" flipV="1">
              <a:off x="10273863" y="6282545"/>
              <a:ext cx="977462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 flipH="1" flipV="1">
              <a:off x="10284373" y="3523591"/>
              <a:ext cx="977462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3" name="Скругленный прямоугольник 12"/>
            <p:cNvSpPr/>
            <p:nvPr/>
          </p:nvSpPr>
          <p:spPr>
            <a:xfrm>
              <a:off x="5549462" y="252248"/>
              <a:ext cx="6164317" cy="898632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касаційній</a:t>
              </a: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скарзі</a:t>
              </a: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повинно бути </a:t>
              </a:r>
              <a:r>
                <a:rPr lang="ru-RU" sz="2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зазначено</a:t>
              </a: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1998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693682" y="1117381"/>
            <a:ext cx="10799380" cy="4573971"/>
            <a:chOff x="630620" y="975491"/>
            <a:chExt cx="10799380" cy="4573971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630620" y="1395247"/>
              <a:ext cx="9821918" cy="98534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), 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передбачених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ст.389 ЦПК України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  <p:cxnSp>
          <p:nvCxnSpPr>
            <p:cNvPr id="3" name="Прямая соединительная линия 2"/>
            <p:cNvCxnSpPr/>
            <p:nvPr/>
          </p:nvCxnSpPr>
          <p:spPr>
            <a:xfrm>
              <a:off x="11430000" y="975491"/>
              <a:ext cx="0" cy="4105604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4" name="Прямая со стрелкой 3"/>
            <p:cNvCxnSpPr/>
            <p:nvPr/>
          </p:nvCxnSpPr>
          <p:spPr>
            <a:xfrm flipH="1" flipV="1">
              <a:off x="10452538" y="1935215"/>
              <a:ext cx="977462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5" name="Прямоугольник 4"/>
            <p:cNvSpPr/>
            <p:nvPr/>
          </p:nvSpPr>
          <p:spPr>
            <a:xfrm>
              <a:off x="630620" y="2532993"/>
              <a:ext cx="9821918" cy="872359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630620" y="3557752"/>
              <a:ext cx="9821918" cy="905203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перелік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письмових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додаються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630620" y="4612729"/>
              <a:ext cx="9821918" cy="936733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отримання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оскаржується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 flipH="1" flipV="1">
              <a:off x="10452538" y="5081095"/>
              <a:ext cx="977462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 flipH="1" flipV="1">
              <a:off x="10452538" y="4010352"/>
              <a:ext cx="977462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 flipH="1" flipV="1">
              <a:off x="10452538" y="2992817"/>
              <a:ext cx="977462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2841779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552907" y="961696"/>
            <a:ext cx="9073053" cy="4688823"/>
            <a:chOff x="1489845" y="945931"/>
            <a:chExt cx="9073053" cy="4688823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1489845" y="3148058"/>
              <a:ext cx="4303986" cy="1116516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3641838" y="4540470"/>
              <a:ext cx="4303986" cy="1094284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" name="Прямая со стрелкой 7"/>
            <p:cNvCxnSpPr/>
            <p:nvPr/>
          </p:nvCxnSpPr>
          <p:spPr>
            <a:xfrm>
              <a:off x="7323085" y="2254469"/>
              <a:ext cx="0" cy="228600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9" name="Выгнутая вправо стрелка 8"/>
            <p:cNvSpPr/>
            <p:nvPr/>
          </p:nvSpPr>
          <p:spPr>
            <a:xfrm rot="1362556">
              <a:off x="5555699" y="2468292"/>
              <a:ext cx="1466194" cy="1762902"/>
            </a:xfrm>
            <a:prstGeom prst="curvedLeftArrow">
              <a:avLst>
                <a:gd name="adj1" fmla="val 25000"/>
                <a:gd name="adj2" fmla="val 50000"/>
                <a:gd name="adj3" fmla="val 62634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4698126" y="1842042"/>
              <a:ext cx="3326524" cy="916923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підписується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Овал 11"/>
            <p:cNvSpPr/>
            <p:nvPr/>
          </p:nvSpPr>
          <p:spPr>
            <a:xfrm>
              <a:off x="6810705" y="945931"/>
              <a:ext cx="3752193" cy="1245476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3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Касаційна</a:t>
              </a:r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3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скарга</a:t>
              </a:r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3" name="Стрелка влево 12"/>
            <p:cNvSpPr/>
            <p:nvPr/>
          </p:nvSpPr>
          <p:spPr>
            <a:xfrm>
              <a:off x="7287611" y="1842043"/>
              <a:ext cx="1162707" cy="1011516"/>
            </a:xfrm>
            <a:prstGeom prst="leftArrow">
              <a:avLst>
                <a:gd name="adj1" fmla="val 50000"/>
                <a:gd name="adj2" fmla="val 89115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96954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488730" y="693685"/>
            <a:ext cx="10972800" cy="5334001"/>
            <a:chOff x="599089" y="756747"/>
            <a:chExt cx="10972800" cy="5334001"/>
          </a:xfrm>
        </p:grpSpPr>
        <p:sp>
          <p:nvSpPr>
            <p:cNvPr id="3" name="Скругленный прямоугольник 2"/>
            <p:cNvSpPr/>
            <p:nvPr/>
          </p:nvSpPr>
          <p:spPr>
            <a:xfrm>
              <a:off x="2680138" y="2396360"/>
              <a:ext cx="8891751" cy="977462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кількості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Скругленный прямоугольник 3"/>
            <p:cNvSpPr/>
            <p:nvPr/>
          </p:nvSpPr>
          <p:spPr>
            <a:xfrm>
              <a:off x="2680135" y="3531477"/>
              <a:ext cx="8891751" cy="1072055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підтверджують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дату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отримання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оскаржуваного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-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наявності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2680135" y="4797975"/>
              <a:ext cx="8891751" cy="1292773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підтверджують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сплату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збору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порядку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розмірі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підтверджують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звільнення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сплати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збору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закону</a:t>
              </a:r>
            </a:p>
          </p:txBody>
        </p:sp>
        <p:cxnSp>
          <p:nvCxnSpPr>
            <p:cNvPr id="7" name="Прямая соединительная линия 6"/>
            <p:cNvCxnSpPr/>
            <p:nvPr/>
          </p:nvCxnSpPr>
          <p:spPr>
            <a:xfrm>
              <a:off x="1671145" y="1119352"/>
              <a:ext cx="0" cy="4325009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9" name="Прямая со стрелкой 8"/>
            <p:cNvCxnSpPr>
              <a:endCxn id="5" idx="1"/>
            </p:cNvCxnSpPr>
            <p:nvPr/>
          </p:nvCxnSpPr>
          <p:spPr>
            <a:xfrm>
              <a:off x="1671145" y="5444361"/>
              <a:ext cx="1008990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0" name="Прямая со стрелкой 9"/>
            <p:cNvCxnSpPr/>
            <p:nvPr/>
          </p:nvCxnSpPr>
          <p:spPr>
            <a:xfrm>
              <a:off x="1671145" y="4067504"/>
              <a:ext cx="1008990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>
              <a:off x="1671145" y="2879834"/>
              <a:ext cx="1008990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2" name="Овал 11"/>
            <p:cNvSpPr/>
            <p:nvPr/>
          </p:nvSpPr>
          <p:spPr>
            <a:xfrm>
              <a:off x="599089" y="756747"/>
              <a:ext cx="4587766" cy="1292772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додаються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4386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/>
        </p:nvGrpSpPr>
        <p:grpSpPr>
          <a:xfrm>
            <a:off x="528143" y="212953"/>
            <a:ext cx="11269719" cy="6277179"/>
            <a:chOff x="465081" y="291781"/>
            <a:chExt cx="11269719" cy="6277179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5628290" y="2299137"/>
              <a:ext cx="5565227" cy="884841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довіреність</a:t>
              </a: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5628290" y="3262150"/>
              <a:ext cx="5565227" cy="1073367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документ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посвідчує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повноваження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представника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465081" y="4489887"/>
              <a:ext cx="5155325" cy="1443858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особою,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звільненою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сплати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збору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закону</a:t>
              </a: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5478517" y="5312318"/>
              <a:ext cx="6006662" cy="1245476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ній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зазначаються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звільнення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сплати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збору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3" name="Прямая соединительная линия 12"/>
            <p:cNvCxnSpPr/>
            <p:nvPr/>
          </p:nvCxnSpPr>
          <p:spPr>
            <a:xfrm>
              <a:off x="2822028" y="1876097"/>
              <a:ext cx="0" cy="1891862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2829910" y="3767959"/>
              <a:ext cx="2822027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20" name="Прямая со стрелкой 19"/>
            <p:cNvCxnSpPr/>
            <p:nvPr/>
          </p:nvCxnSpPr>
          <p:spPr>
            <a:xfrm>
              <a:off x="2822028" y="2755353"/>
              <a:ext cx="2822027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21" name="Выгнутая влево стрелка 20"/>
            <p:cNvSpPr/>
            <p:nvPr/>
          </p:nvSpPr>
          <p:spPr>
            <a:xfrm rot="5621948">
              <a:off x="3425309" y="10460"/>
              <a:ext cx="1241956" cy="1804597"/>
            </a:xfrm>
            <a:prstGeom prst="curvedRightArrow">
              <a:avLst>
                <a:gd name="adj1" fmla="val 25000"/>
                <a:gd name="adj2" fmla="val 50000"/>
                <a:gd name="adj3" fmla="val 60488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4240924" y="989943"/>
              <a:ext cx="4303987" cy="977463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касаційної скарги</a:t>
              </a:r>
            </a:p>
          </p:txBody>
        </p:sp>
        <p:sp>
          <p:nvSpPr>
            <p:cNvPr id="17" name="Овал 16"/>
            <p:cNvSpPr/>
            <p:nvPr/>
          </p:nvSpPr>
          <p:spPr>
            <a:xfrm>
              <a:off x="7898524" y="402677"/>
              <a:ext cx="3836276" cy="1174532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представником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1292771" y="1506264"/>
              <a:ext cx="3626069" cy="922283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повинна бути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додана: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Стрелка вправо 18"/>
            <p:cNvSpPr/>
            <p:nvPr/>
          </p:nvSpPr>
          <p:spPr>
            <a:xfrm>
              <a:off x="7315200" y="343886"/>
              <a:ext cx="1166648" cy="1062858"/>
            </a:xfrm>
            <a:prstGeom prst="rightArrow">
              <a:avLst>
                <a:gd name="adj1" fmla="val 50000"/>
                <a:gd name="adj2" fmla="val 85599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Стрелка вправо 22"/>
            <p:cNvSpPr/>
            <p:nvPr/>
          </p:nvSpPr>
          <p:spPr>
            <a:xfrm>
              <a:off x="4642943" y="5506102"/>
              <a:ext cx="1166648" cy="1062858"/>
            </a:xfrm>
            <a:prstGeom prst="rightArrow">
              <a:avLst>
                <a:gd name="adj1" fmla="val 50000"/>
                <a:gd name="adj2" fmla="val 85600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90784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2065282" y="1095703"/>
            <a:ext cx="7614745" cy="4201511"/>
            <a:chOff x="2711669" y="1111468"/>
            <a:chExt cx="7614745" cy="4201511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2711669" y="2538248"/>
              <a:ext cx="5060731" cy="1150883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реєструється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день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надходження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854713" y="3933497"/>
              <a:ext cx="5471701" cy="1379482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пізніше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наступного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дня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передається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судді-доповідачу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порядку,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встановленому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ст.33 ЦПК 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6" name="Прямая со стрелкой 5"/>
            <p:cNvCxnSpPr/>
            <p:nvPr/>
          </p:nvCxnSpPr>
          <p:spPr>
            <a:xfrm>
              <a:off x="9632731" y="1844566"/>
              <a:ext cx="0" cy="208893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7" name="Выгнутая вправо стрелка 6"/>
            <p:cNvSpPr/>
            <p:nvPr/>
          </p:nvSpPr>
          <p:spPr>
            <a:xfrm rot="998289">
              <a:off x="7611582" y="1968286"/>
              <a:ext cx="1794642" cy="1844565"/>
            </a:xfrm>
            <a:prstGeom prst="curvedLeftArrow">
              <a:avLst>
                <a:gd name="adj1" fmla="val 25000"/>
                <a:gd name="adj2" fmla="val 50000"/>
                <a:gd name="adj3" fmla="val 61896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6905297" y="1111468"/>
              <a:ext cx="3421117" cy="1182414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3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Касаційна</a:t>
              </a:r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3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скарга</a:t>
              </a:r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80625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Группа 24"/>
          <p:cNvGrpSpPr/>
          <p:nvPr/>
        </p:nvGrpSpPr>
        <p:grpSpPr>
          <a:xfrm>
            <a:off x="551793" y="332988"/>
            <a:ext cx="11332461" cy="6054939"/>
            <a:chOff x="409903" y="301457"/>
            <a:chExt cx="11332461" cy="6054939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4898960" y="2252462"/>
              <a:ext cx="6432331" cy="1408424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подала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порушує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цього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наведені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нею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неповажними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5136613" y="5173983"/>
              <a:ext cx="6605751" cy="1182413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звернутися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навести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</a:t>
              </a:r>
            </a:p>
          </p:txBody>
        </p:sp>
        <p:cxnSp>
          <p:nvCxnSpPr>
            <p:cNvPr id="11" name="Прямая соединительная линия 10"/>
            <p:cNvCxnSpPr/>
            <p:nvPr/>
          </p:nvCxnSpPr>
          <p:spPr>
            <a:xfrm flipH="1">
              <a:off x="2486835" y="807319"/>
              <a:ext cx="1" cy="2159881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2486835" y="1879379"/>
              <a:ext cx="241212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2486835" y="2961945"/>
              <a:ext cx="241212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8" name="Выгнутая вправо стрелка 17"/>
            <p:cNvSpPr/>
            <p:nvPr/>
          </p:nvSpPr>
          <p:spPr>
            <a:xfrm rot="16868852">
              <a:off x="6492530" y="3530240"/>
              <a:ext cx="1314263" cy="2083689"/>
            </a:xfrm>
            <a:prstGeom prst="curvedLeftArrow">
              <a:avLst>
                <a:gd name="adj1" fmla="val 25000"/>
                <a:gd name="adj2" fmla="val 50000"/>
                <a:gd name="adj3" fmla="val 60789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Овал 19"/>
            <p:cNvSpPr/>
            <p:nvPr/>
          </p:nvSpPr>
          <p:spPr>
            <a:xfrm>
              <a:off x="3507826" y="3970185"/>
              <a:ext cx="3452649" cy="1292772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Особа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409903" y="3733695"/>
              <a:ext cx="4020207" cy="1308538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десяти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вручення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без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руху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Стрелка влево 21"/>
            <p:cNvSpPr/>
            <p:nvPr/>
          </p:nvSpPr>
          <p:spPr>
            <a:xfrm>
              <a:off x="3615717" y="4577714"/>
              <a:ext cx="1283243" cy="1119329"/>
            </a:xfrm>
            <a:prstGeom prst="leftArrow">
              <a:avLst>
                <a:gd name="adj1" fmla="val 50000"/>
                <a:gd name="adj2" fmla="val 86287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Скругленный прямоугольник 22"/>
            <p:cNvSpPr/>
            <p:nvPr/>
          </p:nvSpPr>
          <p:spPr>
            <a:xfrm>
              <a:off x="951344" y="301457"/>
              <a:ext cx="5328745" cy="1355835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залишається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без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руху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випадках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4898960" y="1106863"/>
              <a:ext cx="6432331" cy="105629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скарга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подана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установлених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ст.390 ЦПК 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4618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1615964" y="650913"/>
            <a:ext cx="9104586" cy="5141294"/>
            <a:chOff x="1269122" y="619382"/>
            <a:chExt cx="9104586" cy="5141294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1269122" y="3029180"/>
              <a:ext cx="5856890" cy="1274803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буде подано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особою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</a:t>
              </a: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4197567" y="4481460"/>
              <a:ext cx="5856890" cy="1279216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наведені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поновлення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неповажними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Выгнутая влево стрелка 6"/>
            <p:cNvSpPr/>
            <p:nvPr/>
          </p:nvSpPr>
          <p:spPr>
            <a:xfrm rot="20369094">
              <a:off x="2236503" y="1454282"/>
              <a:ext cx="1535560" cy="1546123"/>
            </a:xfrm>
            <a:prstGeom prst="curvedRightArrow">
              <a:avLst>
                <a:gd name="adj1" fmla="val 25000"/>
                <a:gd name="adj2" fmla="val 50000"/>
                <a:gd name="adj3" fmla="val 60091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Прямая со стрелкой 8"/>
            <p:cNvCxnSpPr/>
            <p:nvPr/>
          </p:nvCxnSpPr>
          <p:spPr>
            <a:xfrm>
              <a:off x="9017876" y="2254469"/>
              <a:ext cx="0" cy="222699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0" name="Выгнутая вправо стрелка 9"/>
            <p:cNvSpPr/>
            <p:nvPr/>
          </p:nvSpPr>
          <p:spPr>
            <a:xfrm rot="725255">
              <a:off x="7042871" y="2537874"/>
              <a:ext cx="1656585" cy="1610514"/>
            </a:xfrm>
            <a:prstGeom prst="curvedLeftArrow">
              <a:avLst>
                <a:gd name="adj1" fmla="val 25000"/>
                <a:gd name="adj2" fmla="val 50000"/>
                <a:gd name="adj3" fmla="val 66502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3878315" y="1565193"/>
              <a:ext cx="6495393" cy="1324303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відмовляє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підставі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п.4 ч.2 ст.394 ЦПК України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Овал 12"/>
            <p:cNvSpPr/>
            <p:nvPr/>
          </p:nvSpPr>
          <p:spPr>
            <a:xfrm>
              <a:off x="1765737" y="619382"/>
              <a:ext cx="2995449" cy="122971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84363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/>
        </p:nvGrpSpPr>
        <p:grpSpPr>
          <a:xfrm>
            <a:off x="441434" y="413847"/>
            <a:ext cx="11083159" cy="5916007"/>
            <a:chOff x="504496" y="476909"/>
            <a:chExt cx="11083159" cy="5916007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2128344" y="2065282"/>
              <a:ext cx="9459311" cy="1166648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дієздатності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підписана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підписана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підписувати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посадове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становище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зазначено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2128342" y="3358053"/>
              <a:ext cx="9459311" cy="89863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подано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ніж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2128341" y="4374928"/>
              <a:ext cx="9459311" cy="1001113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подала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надійшла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відкликання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128340" y="5494281"/>
              <a:ext cx="9459311" cy="89863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скарзі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викладені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ЦПК України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підстави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порядку</a:t>
              </a:r>
            </a:p>
          </p:txBody>
        </p:sp>
        <p:cxnSp>
          <p:nvCxnSpPr>
            <p:cNvPr id="8" name="Прямая соединительная линия 7"/>
            <p:cNvCxnSpPr/>
            <p:nvPr/>
          </p:nvCxnSpPr>
          <p:spPr>
            <a:xfrm>
              <a:off x="1166648" y="1355834"/>
              <a:ext cx="0" cy="4437990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>
              <a:endCxn id="3" idx="1"/>
            </p:cNvCxnSpPr>
            <p:nvPr/>
          </p:nvCxnSpPr>
          <p:spPr>
            <a:xfrm>
              <a:off x="1166648" y="2648606"/>
              <a:ext cx="96169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>
              <a:off x="1166644" y="5793824"/>
              <a:ext cx="96169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>
              <a:off x="1166644" y="4875484"/>
              <a:ext cx="96169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1166644" y="3807370"/>
              <a:ext cx="96169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5" name="Скругленный прямоугольник 14"/>
            <p:cNvSpPr/>
            <p:nvPr/>
          </p:nvSpPr>
          <p:spPr>
            <a:xfrm>
              <a:off x="504496" y="476909"/>
              <a:ext cx="5707117" cy="1387366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приймається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розгляду і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повертається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62888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Группа 11"/>
          <p:cNvGrpSpPr/>
          <p:nvPr/>
        </p:nvGrpSpPr>
        <p:grpSpPr>
          <a:xfrm>
            <a:off x="906516" y="720887"/>
            <a:ext cx="10602311" cy="5380384"/>
            <a:chOff x="922282" y="578997"/>
            <a:chExt cx="10602311" cy="5380384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922282" y="2923717"/>
              <a:ext cx="3184634" cy="1065757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справах 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7275784" y="4996102"/>
              <a:ext cx="4083269" cy="963279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Верховний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</a:t>
              </a:r>
            </a:p>
          </p:txBody>
        </p:sp>
        <p:sp>
          <p:nvSpPr>
            <p:cNvPr id="8" name="Выгнутая вправо стрелка 7"/>
            <p:cNvSpPr/>
            <p:nvPr/>
          </p:nvSpPr>
          <p:spPr>
            <a:xfrm rot="16200000">
              <a:off x="6856933" y="3407569"/>
              <a:ext cx="1319573" cy="1857493"/>
            </a:xfrm>
            <a:prstGeom prst="curvedLeftArrow">
              <a:avLst>
                <a:gd name="adj1" fmla="val 25000"/>
                <a:gd name="adj2" fmla="val 50000"/>
                <a:gd name="adj3" fmla="val 68011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" name="Скругленный прямоугольник 1"/>
            <p:cNvSpPr/>
            <p:nvPr/>
          </p:nvSpPr>
          <p:spPr>
            <a:xfrm>
              <a:off x="5131675" y="1344410"/>
              <a:ext cx="6392918" cy="1425993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діяльність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перевірки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набрали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3" name="Прямоугольник 2"/>
            <p:cNvSpPr/>
            <p:nvPr/>
          </p:nvSpPr>
          <p:spPr>
            <a:xfrm>
              <a:off x="922282" y="578997"/>
              <a:ext cx="3909847" cy="1135117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Касаційне провадження </a:t>
              </a:r>
            </a:p>
          </p:txBody>
        </p:sp>
        <p:sp>
          <p:nvSpPr>
            <p:cNvPr id="9" name="Стрелка вправо 8"/>
            <p:cNvSpPr/>
            <p:nvPr/>
          </p:nvSpPr>
          <p:spPr>
            <a:xfrm>
              <a:off x="4106916" y="1352485"/>
              <a:ext cx="1269125" cy="993228"/>
            </a:xfrm>
            <a:prstGeom prst="rightArrow">
              <a:avLst>
                <a:gd name="adj1" fmla="val 50000"/>
                <a:gd name="adj2" fmla="val 107143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Овал 9"/>
            <p:cNvSpPr/>
            <p:nvPr/>
          </p:nvSpPr>
          <p:spPr>
            <a:xfrm>
              <a:off x="3747539" y="3926412"/>
              <a:ext cx="3641834" cy="1296707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3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3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1" name="Стрелка вправо 10"/>
            <p:cNvSpPr/>
            <p:nvPr/>
          </p:nvSpPr>
          <p:spPr>
            <a:xfrm rot="10800000">
              <a:off x="3271344" y="3382502"/>
              <a:ext cx="1245475" cy="1087821"/>
            </a:xfrm>
            <a:prstGeom prst="rightArrow">
              <a:avLst>
                <a:gd name="adj1" fmla="val 50000"/>
                <a:gd name="adj2" fmla="val 87681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/>
        </p:nvGrpSpPr>
        <p:grpSpPr>
          <a:xfrm>
            <a:off x="717332" y="576754"/>
            <a:ext cx="10996448" cy="5453407"/>
            <a:chOff x="670036" y="781706"/>
            <a:chExt cx="10996448" cy="5453407"/>
          </a:xfrm>
        </p:grpSpPr>
        <p:cxnSp>
          <p:nvCxnSpPr>
            <p:cNvPr id="8" name="Прямая соединительная линия 7"/>
            <p:cNvCxnSpPr/>
            <p:nvPr/>
          </p:nvCxnSpPr>
          <p:spPr>
            <a:xfrm>
              <a:off x="11035860" y="1455480"/>
              <a:ext cx="0" cy="3377765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0" name="Прямая со стрелкой 9"/>
            <p:cNvCxnSpPr/>
            <p:nvPr/>
          </p:nvCxnSpPr>
          <p:spPr>
            <a:xfrm flipH="1">
              <a:off x="10231820" y="2291325"/>
              <a:ext cx="80404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 flipH="1">
              <a:off x="10231819" y="4833245"/>
              <a:ext cx="80404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2" name="Выгнутая влево стрелка 11"/>
            <p:cNvSpPr/>
            <p:nvPr/>
          </p:nvSpPr>
          <p:spPr>
            <a:xfrm rot="5400000">
              <a:off x="5299337" y="993408"/>
              <a:ext cx="1263435" cy="1659395"/>
            </a:xfrm>
            <a:prstGeom prst="curvedRightArrow">
              <a:avLst>
                <a:gd name="adj1" fmla="val 25000"/>
                <a:gd name="adj2" fmla="val 50000"/>
                <a:gd name="adj3" fmla="val 65657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Выгнутая влево стрелка 12"/>
            <p:cNvSpPr/>
            <p:nvPr/>
          </p:nvSpPr>
          <p:spPr>
            <a:xfrm rot="5400000">
              <a:off x="5256704" y="3483278"/>
              <a:ext cx="1263435" cy="1659395"/>
            </a:xfrm>
            <a:prstGeom prst="curvedRightArrow">
              <a:avLst>
                <a:gd name="adj1" fmla="val 25000"/>
                <a:gd name="adj2" fmla="val 50000"/>
                <a:gd name="adj3" fmla="val 65657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6290440" y="1794711"/>
              <a:ext cx="3941379" cy="993228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без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руху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6290440" y="4337116"/>
              <a:ext cx="3941379" cy="993228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повернення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670036" y="2471395"/>
              <a:ext cx="6684579" cy="1094929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двадцяти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надходження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670036" y="4965988"/>
              <a:ext cx="6684579" cy="1269125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двадцяти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надходження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усунення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недоліків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кругленный прямоугольник 17"/>
            <p:cNvSpPr/>
            <p:nvPr/>
          </p:nvSpPr>
          <p:spPr>
            <a:xfrm>
              <a:off x="8071945" y="781706"/>
              <a:ext cx="3594539" cy="830976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69618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1450429" y="861246"/>
            <a:ext cx="9490840" cy="4684122"/>
            <a:chOff x="1529256" y="829715"/>
            <a:chExt cx="9490840" cy="4684122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1529256" y="3168869"/>
              <a:ext cx="5155324" cy="121773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надсилається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порядку,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визначеному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ст.272 ЦПК 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997671" y="4489080"/>
              <a:ext cx="5155324" cy="1024757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разом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доданими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матеріалами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надсилається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скаржнику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трелка вниз 7"/>
            <p:cNvSpPr/>
            <p:nvPr/>
          </p:nvSpPr>
          <p:spPr>
            <a:xfrm>
              <a:off x="6944720" y="2362760"/>
              <a:ext cx="630613" cy="2230820"/>
            </a:xfrm>
            <a:prstGeom prst="downArrow">
              <a:avLst>
                <a:gd name="adj1" fmla="val 50000"/>
                <a:gd name="adj2" fmla="val 210344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Выгнутая влево стрелка 8"/>
            <p:cNvSpPr/>
            <p:nvPr/>
          </p:nvSpPr>
          <p:spPr>
            <a:xfrm rot="2815407">
              <a:off x="3834111" y="1533888"/>
              <a:ext cx="1262937" cy="1762392"/>
            </a:xfrm>
            <a:prstGeom prst="curvedRightArrow">
              <a:avLst>
                <a:gd name="adj1" fmla="val 25000"/>
                <a:gd name="adj2" fmla="val 50000"/>
                <a:gd name="adj3" fmla="val 67026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6558454" y="829715"/>
              <a:ext cx="4461642" cy="1213945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повернення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2" name="Овал 11"/>
            <p:cNvSpPr/>
            <p:nvPr/>
          </p:nvSpPr>
          <p:spPr>
            <a:xfrm>
              <a:off x="4554116" y="1850381"/>
              <a:ext cx="3263462" cy="1024758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ухвала</a:t>
              </a:r>
            </a:p>
          </p:txBody>
        </p:sp>
        <p:sp>
          <p:nvSpPr>
            <p:cNvPr id="13" name="Стрелка влево 12"/>
            <p:cNvSpPr/>
            <p:nvPr/>
          </p:nvSpPr>
          <p:spPr>
            <a:xfrm>
              <a:off x="5925724" y="1369636"/>
              <a:ext cx="1137228" cy="904547"/>
            </a:xfrm>
            <a:prstGeom prst="leftArrow">
              <a:avLst>
                <a:gd name="adj1" fmla="val 50000"/>
                <a:gd name="adj2" fmla="val 100544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72944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/>
        </p:nvGrpSpPr>
        <p:grpSpPr>
          <a:xfrm>
            <a:off x="819806" y="537147"/>
            <a:ext cx="10665374" cy="5564107"/>
            <a:chOff x="772510" y="679036"/>
            <a:chExt cx="10665374" cy="5564107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3720662" y="4028089"/>
              <a:ext cx="7078717" cy="105629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3720661" y="5186853"/>
              <a:ext cx="7078717" cy="105629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</a:t>
              </a:r>
            </a:p>
          </p:txBody>
        </p:sp>
        <p:cxnSp>
          <p:nvCxnSpPr>
            <p:cNvPr id="8" name="Прямая соединительная линия 7"/>
            <p:cNvCxnSpPr/>
            <p:nvPr/>
          </p:nvCxnSpPr>
          <p:spPr>
            <a:xfrm>
              <a:off x="1781503" y="3121572"/>
              <a:ext cx="0" cy="2593426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0" name="Прямая со стрелкой 9"/>
            <p:cNvCxnSpPr>
              <a:endCxn id="5" idx="1"/>
            </p:cNvCxnSpPr>
            <p:nvPr/>
          </p:nvCxnSpPr>
          <p:spPr>
            <a:xfrm>
              <a:off x="1781503" y="4556234"/>
              <a:ext cx="1939159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>
              <a:off x="1781502" y="5714998"/>
              <a:ext cx="1939159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3" name="Выгнутая влево стрелка 12"/>
            <p:cNvSpPr/>
            <p:nvPr/>
          </p:nvSpPr>
          <p:spPr>
            <a:xfrm rot="5096224">
              <a:off x="1752222" y="1248710"/>
              <a:ext cx="1234478" cy="1732545"/>
            </a:xfrm>
            <a:prstGeom prst="curvedRightArrow">
              <a:avLst>
                <a:gd name="adj1" fmla="val 25000"/>
                <a:gd name="adj2" fmla="val 50000"/>
                <a:gd name="adj3" fmla="val 62858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2790497" y="1861227"/>
              <a:ext cx="4114800" cy="1260345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Колегія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суддів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трьох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суддів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6408684" y="679036"/>
              <a:ext cx="5029200" cy="1182414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одержавши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оформлену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ст.392 ЦПК 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Овал 15"/>
            <p:cNvSpPr/>
            <p:nvPr/>
          </p:nvSpPr>
          <p:spPr>
            <a:xfrm>
              <a:off x="772510" y="2711670"/>
              <a:ext cx="3736428" cy="1166649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трелка вправо 16"/>
            <p:cNvSpPr/>
            <p:nvPr/>
          </p:nvSpPr>
          <p:spPr>
            <a:xfrm>
              <a:off x="5533697" y="1198408"/>
              <a:ext cx="1213257" cy="1041416"/>
            </a:xfrm>
            <a:prstGeom prst="rightArrow">
              <a:avLst>
                <a:gd name="adj1" fmla="val 50000"/>
                <a:gd name="adj2" fmla="val 86332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87683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1277005" y="885498"/>
            <a:ext cx="9769364" cy="5086998"/>
            <a:chOff x="1008992" y="806671"/>
            <a:chExt cx="9769364" cy="5086998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2517225" y="2349068"/>
              <a:ext cx="8261131" cy="922278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подано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оскарженню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2517225" y="3402720"/>
              <a:ext cx="8261131" cy="1103587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є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закриття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зв’язку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відмовою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раніше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саме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2517225" y="4637681"/>
              <a:ext cx="8261131" cy="1255988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є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постанова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цієї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особи без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задоволення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цієї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саме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" name="Прямая соединительная линия 6"/>
            <p:cNvCxnSpPr/>
            <p:nvPr/>
          </p:nvCxnSpPr>
          <p:spPr>
            <a:xfrm>
              <a:off x="1592317" y="1418897"/>
              <a:ext cx="0" cy="4474772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9" name="Прямая со стрелкой 8"/>
            <p:cNvCxnSpPr/>
            <p:nvPr/>
          </p:nvCxnSpPr>
          <p:spPr>
            <a:xfrm>
              <a:off x="1592317" y="2853559"/>
              <a:ext cx="909142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0" name="Прямая со стрелкой 9"/>
            <p:cNvCxnSpPr/>
            <p:nvPr/>
          </p:nvCxnSpPr>
          <p:spPr>
            <a:xfrm>
              <a:off x="1608083" y="3951890"/>
              <a:ext cx="909142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>
              <a:off x="1592317" y="5312979"/>
              <a:ext cx="909142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2" name="Скругленный прямоугольник 11"/>
            <p:cNvSpPr/>
            <p:nvPr/>
          </p:nvSpPr>
          <p:spPr>
            <a:xfrm>
              <a:off x="1008992" y="806671"/>
              <a:ext cx="7236372" cy="993227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відмовляє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98576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1718441" y="882868"/>
            <a:ext cx="9170273" cy="4997668"/>
            <a:chOff x="1608082" y="835572"/>
            <a:chExt cx="9170273" cy="4997668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2517224" y="1099644"/>
              <a:ext cx="8261131" cy="1190297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скаржником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строк,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подано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наведені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поновлення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неповажними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" name="Прямая соединительная линия 2"/>
            <p:cNvCxnSpPr/>
            <p:nvPr/>
          </p:nvCxnSpPr>
          <p:spPr>
            <a:xfrm>
              <a:off x="1608082" y="835572"/>
              <a:ext cx="0" cy="3163614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4" name="Прямая со стрелкой 3"/>
            <p:cNvCxnSpPr/>
            <p:nvPr/>
          </p:nvCxnSpPr>
          <p:spPr>
            <a:xfrm>
              <a:off x="1608082" y="3999186"/>
              <a:ext cx="909142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5" name="Прямоугольник 4"/>
            <p:cNvSpPr/>
            <p:nvPr/>
          </p:nvSpPr>
          <p:spPr>
            <a:xfrm>
              <a:off x="2517224" y="2430517"/>
              <a:ext cx="8261131" cy="3402723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indent="361950" algn="just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подання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п.1 ч.2 ст.389 ЦПК України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необґрунтованою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відмовити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Верховний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 уже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викладав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своїй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висновок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норми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подібних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правовідносинах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порушеного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і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переглянув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такого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крім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постанови Верховного Суду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відступлення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такого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висновку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коли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Верховний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вважатиме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відступити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висновку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норми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подібних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правовідносинах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  <p:cxnSp>
          <p:nvCxnSpPr>
            <p:cNvPr id="7" name="Прямая со стрелкой 6"/>
            <p:cNvCxnSpPr/>
            <p:nvPr/>
          </p:nvCxnSpPr>
          <p:spPr>
            <a:xfrm>
              <a:off x="1608082" y="1739461"/>
              <a:ext cx="909142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2412664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457199" y="283780"/>
            <a:ext cx="11130456" cy="6195848"/>
            <a:chOff x="551792" y="252249"/>
            <a:chExt cx="11130456" cy="6195848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551792" y="252249"/>
              <a:ext cx="5413247" cy="108782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незалежно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поважності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причин пропуску строку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1371600" y="3940588"/>
              <a:ext cx="7520152" cy="1322334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подання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залученою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ній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свободи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інтереси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3767955" y="5370129"/>
              <a:ext cx="7062952" cy="1077968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пропуску строку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внаслідок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виникнення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непереборної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" name="Прямая со стрелкой 7"/>
            <p:cNvCxnSpPr/>
            <p:nvPr/>
          </p:nvCxnSpPr>
          <p:spPr>
            <a:xfrm>
              <a:off x="10279117" y="3430972"/>
              <a:ext cx="0" cy="1939157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0" name="Прямая со стрелкой 9"/>
            <p:cNvCxnSpPr/>
            <p:nvPr/>
          </p:nvCxnSpPr>
          <p:spPr>
            <a:xfrm flipH="1">
              <a:off x="8891752" y="4616144"/>
              <a:ext cx="1387365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2" name="Выгнутая вправо стрелка 11"/>
            <p:cNvSpPr/>
            <p:nvPr/>
          </p:nvSpPr>
          <p:spPr>
            <a:xfrm rot="16200000">
              <a:off x="6810822" y="481833"/>
              <a:ext cx="1405098" cy="1844566"/>
            </a:xfrm>
            <a:prstGeom prst="curvedLeftArrow">
              <a:avLst>
                <a:gd name="adj1" fmla="val 25000"/>
                <a:gd name="adj2" fmla="val 50000"/>
                <a:gd name="adj3" fmla="val 57539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4781599" y="2144899"/>
              <a:ext cx="6900649" cy="157655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відмовляє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спливу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одного року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тексту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крім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3767955" y="1261046"/>
              <a:ext cx="3421117" cy="953812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7" name="Стрелка влево 16"/>
            <p:cNvSpPr/>
            <p:nvPr/>
          </p:nvSpPr>
          <p:spPr>
            <a:xfrm>
              <a:off x="5413245" y="623723"/>
              <a:ext cx="1034851" cy="961697"/>
            </a:xfrm>
            <a:prstGeom prst="leftArrow">
              <a:avLst>
                <a:gd name="adj1" fmla="val 50000"/>
                <a:gd name="adj2" fmla="val 87705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95137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20111" y="1182415"/>
            <a:ext cx="10868350" cy="4309676"/>
            <a:chOff x="825063" y="993229"/>
            <a:chExt cx="10868350" cy="4309676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1678427" y="4079974"/>
              <a:ext cx="7078717" cy="1222931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правильне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норми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є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очевидним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викликає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розумних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сумнівів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тлумачення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7389426" y="993229"/>
              <a:ext cx="4303987" cy="1324302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крім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закінчено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</a:p>
          </p:txBody>
        </p:sp>
        <p:sp>
          <p:nvSpPr>
            <p:cNvPr id="11" name="Выгнутая влево стрелка 10"/>
            <p:cNvSpPr/>
            <p:nvPr/>
          </p:nvSpPr>
          <p:spPr>
            <a:xfrm rot="14789791">
              <a:off x="8427297" y="2155135"/>
              <a:ext cx="1329612" cy="1757240"/>
            </a:xfrm>
            <a:prstGeom prst="curvedRightArrow">
              <a:avLst>
                <a:gd name="adj1" fmla="val 25000"/>
                <a:gd name="adj2" fmla="val 50000"/>
                <a:gd name="adj3" fmla="val 63324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Овал 12"/>
            <p:cNvSpPr/>
            <p:nvPr/>
          </p:nvSpPr>
          <p:spPr>
            <a:xfrm>
              <a:off x="5743903" y="2159876"/>
              <a:ext cx="3137338" cy="1182414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825063" y="2396360"/>
              <a:ext cx="5328744" cy="1308538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необґрунтованою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</a:t>
              </a:r>
            </a:p>
          </p:txBody>
        </p:sp>
        <p:sp>
          <p:nvSpPr>
            <p:cNvPr id="15" name="Стрелка влево 14"/>
            <p:cNvSpPr/>
            <p:nvPr/>
          </p:nvSpPr>
          <p:spPr>
            <a:xfrm>
              <a:off x="5533040" y="1876097"/>
              <a:ext cx="1206493" cy="1110365"/>
            </a:xfrm>
            <a:prstGeom prst="leftArrow">
              <a:avLst>
                <a:gd name="adj1" fmla="val 50000"/>
                <a:gd name="adj2" fmla="val 81237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трелка влево 16"/>
            <p:cNvSpPr/>
            <p:nvPr/>
          </p:nvSpPr>
          <p:spPr>
            <a:xfrm rot="16200000">
              <a:off x="1093796" y="3560924"/>
              <a:ext cx="1169263" cy="1110365"/>
            </a:xfrm>
            <a:prstGeom prst="leftArrow">
              <a:avLst>
                <a:gd name="adj1" fmla="val 50000"/>
                <a:gd name="adj2" fmla="val 85496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04690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13"/>
          <p:cNvGrpSpPr/>
          <p:nvPr/>
        </p:nvGrpSpPr>
        <p:grpSpPr>
          <a:xfrm>
            <a:off x="479857" y="280390"/>
            <a:ext cx="11293041" cy="6275965"/>
            <a:chOff x="511389" y="264625"/>
            <a:chExt cx="11293041" cy="6275965"/>
          </a:xfrm>
        </p:grpSpPr>
        <p:sp>
          <p:nvSpPr>
            <p:cNvPr id="2" name="Скругленный прямоугольник 1"/>
            <p:cNvSpPr/>
            <p:nvPr/>
          </p:nvSpPr>
          <p:spPr>
            <a:xfrm>
              <a:off x="6281572" y="264625"/>
              <a:ext cx="5376041" cy="1138506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Ухвала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</a:t>
              </a:r>
            </a:p>
          </p:txBody>
        </p:sp>
        <p:sp>
          <p:nvSpPr>
            <p:cNvPr id="3" name="Прямоугольник 2"/>
            <p:cNvSpPr/>
            <p:nvPr/>
          </p:nvSpPr>
          <p:spPr>
            <a:xfrm>
              <a:off x="511389" y="989838"/>
              <a:ext cx="5856889" cy="1292772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повинна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містити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мотиви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з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дійшов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відсутність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</a:t>
              </a:r>
            </a:p>
          </p:txBody>
        </p:sp>
        <p:sp>
          <p:nvSpPr>
            <p:cNvPr id="4" name="Стрелка влево 3"/>
            <p:cNvSpPr/>
            <p:nvPr/>
          </p:nvSpPr>
          <p:spPr>
            <a:xfrm>
              <a:off x="5977099" y="921290"/>
              <a:ext cx="1275040" cy="1024759"/>
            </a:xfrm>
            <a:prstGeom prst="leftArrow">
              <a:avLst>
                <a:gd name="adj1" fmla="val 50000"/>
                <a:gd name="adj2" fmla="val 100769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6134756" y="2374676"/>
              <a:ext cx="5669674" cy="863162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залишення касаційної скарги без руху</a:t>
              </a: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6134756" y="3315683"/>
              <a:ext cx="5669674" cy="863162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повернення касаційної скарги 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6134756" y="4256690"/>
              <a:ext cx="5669674" cy="863162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відмови у відкритті касаційного провадження </a:t>
              </a:r>
            </a:p>
          </p:txBody>
        </p:sp>
        <p:cxnSp>
          <p:nvCxnSpPr>
            <p:cNvPr id="13" name="Прямая соединительная линия 12"/>
            <p:cNvCxnSpPr/>
            <p:nvPr/>
          </p:nvCxnSpPr>
          <p:spPr>
            <a:xfrm>
              <a:off x="5525813" y="2806257"/>
              <a:ext cx="0" cy="1892850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>
              <a:endCxn id="8" idx="1"/>
            </p:cNvCxnSpPr>
            <p:nvPr/>
          </p:nvCxnSpPr>
          <p:spPr>
            <a:xfrm>
              <a:off x="5525813" y="2806257"/>
              <a:ext cx="60894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>
              <a:off x="5525811" y="3747264"/>
              <a:ext cx="60894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>
              <a:off x="5525812" y="4699107"/>
              <a:ext cx="60894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flipH="1">
              <a:off x="4713890" y="3747263"/>
              <a:ext cx="811921" cy="0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22" name="Скругленный прямоугольник 21"/>
            <p:cNvSpPr/>
            <p:nvPr/>
          </p:nvSpPr>
          <p:spPr>
            <a:xfrm>
              <a:off x="1639613" y="3263463"/>
              <a:ext cx="3358055" cy="993228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для: 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Выгнутая вправо стрелка 22"/>
            <p:cNvSpPr/>
            <p:nvPr/>
          </p:nvSpPr>
          <p:spPr>
            <a:xfrm rot="11966032">
              <a:off x="535600" y="3582507"/>
              <a:ext cx="1243534" cy="1774035"/>
            </a:xfrm>
            <a:prstGeom prst="curvedLeftArrow">
              <a:avLst>
                <a:gd name="adj1" fmla="val 25000"/>
                <a:gd name="adj2" fmla="val 50000"/>
                <a:gd name="adj3" fmla="val 67065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Овал 23"/>
            <p:cNvSpPr/>
            <p:nvPr/>
          </p:nvSpPr>
          <p:spPr>
            <a:xfrm>
              <a:off x="804041" y="4729655"/>
              <a:ext cx="3752193" cy="1261242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Суддя-доповідач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Скругленный прямоугольник 24"/>
            <p:cNvSpPr/>
            <p:nvPr/>
          </p:nvSpPr>
          <p:spPr>
            <a:xfrm>
              <a:off x="3827078" y="5326645"/>
              <a:ext cx="7571391" cy="1166648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витребування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трелка вправо 11"/>
            <p:cNvSpPr/>
            <p:nvPr/>
          </p:nvSpPr>
          <p:spPr>
            <a:xfrm>
              <a:off x="3042746" y="5539547"/>
              <a:ext cx="1194234" cy="1001043"/>
            </a:xfrm>
            <a:prstGeom prst="rightArrow">
              <a:avLst>
                <a:gd name="adj1" fmla="val 50000"/>
                <a:gd name="adj2" fmla="val 94730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670081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1374229" y="1231917"/>
            <a:ext cx="9519745" cy="4333311"/>
            <a:chOff x="1153511" y="1090027"/>
            <a:chExt cx="9519745" cy="4333311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1153511" y="2641827"/>
              <a:ext cx="6968358" cy="1315318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надсилається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скаржнику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додаються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документів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2677510" y="4114800"/>
              <a:ext cx="7136524" cy="1308538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ній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зазначаються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подання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учасниками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відзиву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касаційну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Выгнутая вправо стрелка 4"/>
            <p:cNvSpPr/>
            <p:nvPr/>
          </p:nvSpPr>
          <p:spPr>
            <a:xfrm rot="2233396">
              <a:off x="7945820" y="1970690"/>
              <a:ext cx="1292773" cy="1673352"/>
            </a:xfrm>
            <a:prstGeom prst="curvedLeftArrow">
              <a:avLst>
                <a:gd name="adj1" fmla="val 25000"/>
                <a:gd name="adj2" fmla="val 50000"/>
                <a:gd name="adj3" fmla="val 71341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трелка вниз 5"/>
            <p:cNvSpPr/>
            <p:nvPr/>
          </p:nvSpPr>
          <p:spPr>
            <a:xfrm>
              <a:off x="9490841" y="1970690"/>
              <a:ext cx="646387" cy="2380593"/>
            </a:xfrm>
            <a:prstGeom prst="downArrow">
              <a:avLst>
                <a:gd name="adj1" fmla="val 50000"/>
                <a:gd name="adj2" fmla="val 217323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5470635" y="1090027"/>
              <a:ext cx="5202621" cy="1324304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Ухвала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49335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930165" y="1410030"/>
            <a:ext cx="10547131" cy="3934480"/>
            <a:chOff x="961696" y="1315436"/>
            <a:chExt cx="10547131" cy="3934480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6321972" y="1315436"/>
              <a:ext cx="5186855" cy="1087821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6321972" y="2474202"/>
              <a:ext cx="5186855" cy="1087821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</a:t>
              </a:r>
            </a:p>
          </p:txBody>
        </p:sp>
        <p:cxnSp>
          <p:nvCxnSpPr>
            <p:cNvPr id="7" name="Прямая соединительная линия 6"/>
            <p:cNvCxnSpPr/>
            <p:nvPr/>
          </p:nvCxnSpPr>
          <p:spPr>
            <a:xfrm>
              <a:off x="5549462" y="1734207"/>
              <a:ext cx="0" cy="1497724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0" name="Прямая со стрелкой 9"/>
            <p:cNvCxnSpPr/>
            <p:nvPr/>
          </p:nvCxnSpPr>
          <p:spPr>
            <a:xfrm flipV="1">
              <a:off x="4619296" y="3231931"/>
              <a:ext cx="1702676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5549462" y="1734207"/>
              <a:ext cx="77251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5" name="Выгнутая влево стрелка 14"/>
            <p:cNvSpPr/>
            <p:nvPr/>
          </p:nvSpPr>
          <p:spPr>
            <a:xfrm rot="20571726">
              <a:off x="1749974" y="3708780"/>
              <a:ext cx="1434662" cy="1534792"/>
            </a:xfrm>
            <a:prstGeom prst="curvedRightArrow">
              <a:avLst>
                <a:gd name="adj1" fmla="val 25000"/>
                <a:gd name="adj2" fmla="val 50000"/>
                <a:gd name="adj3" fmla="val 63697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961696" y="2954064"/>
              <a:ext cx="3909849" cy="1154825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200" b="1" i="1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200" b="1" i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200" b="1" i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3263462" y="3963057"/>
              <a:ext cx="6653048" cy="1286859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пізніше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ніж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через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двадцять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надходження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усунення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недоліків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39481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268014" y="126124"/>
            <a:ext cx="11493062" cy="6574220"/>
            <a:chOff x="268014" y="126124"/>
            <a:chExt cx="11493062" cy="6574220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592318" y="1497728"/>
              <a:ext cx="10168758" cy="96169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перегляду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постанову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крім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ч.3 ст.389 ЦПК 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592318" y="2475193"/>
              <a:ext cx="10168758" cy="93016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вказані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п.п.3, 6, 7, 15, 16, 22, 23, 27, 28, 30, 32 ч.1 ст.353 ЦПК України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перегляду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порядку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592318" y="3421127"/>
              <a:ext cx="10168758" cy="3279217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indent="361950" algn="just"/>
              <a:r>
                <a:rPr lang="ru-RU" sz="2000" b="1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відкритті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закриття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апеляційного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про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повернення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про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зупинення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заміни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заходу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зустрічного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про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ухвалити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додаткове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про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роз’яснення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у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роз’ясненні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про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внесення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внесенні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виправлень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про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повернення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перегляд судового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нововиявленими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виключними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обставинами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про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відкритті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за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нововиявленими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виключними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обставинами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про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задоволенні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перегляд судового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нововиявленими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виключними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обставинами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про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заміну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сторони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про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накладення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штрафу в порядку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процесуального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примусу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окремі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endParaRPr lang="ru-RU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Прямая соединительная линия 8"/>
            <p:cNvCxnSpPr/>
            <p:nvPr/>
          </p:nvCxnSpPr>
          <p:spPr>
            <a:xfrm>
              <a:off x="961696" y="567559"/>
              <a:ext cx="0" cy="4493176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>
              <a:off x="961697" y="1939159"/>
              <a:ext cx="63062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>
              <a:off x="961696" y="5060735"/>
              <a:ext cx="63062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>
              <a:off x="961697" y="2937641"/>
              <a:ext cx="63062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1" name="Скругленный прямоугольник 10"/>
            <p:cNvSpPr/>
            <p:nvPr/>
          </p:nvSpPr>
          <p:spPr>
            <a:xfrm>
              <a:off x="268014" y="126124"/>
              <a:ext cx="9916510" cy="1261242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брали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вирішив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їхні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свободи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інтереси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(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оскаржити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касаційному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порядку: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2388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914400" y="740979"/>
            <a:ext cx="10310649" cy="5257802"/>
            <a:chOff x="788275" y="520262"/>
            <a:chExt cx="10310649" cy="5257802"/>
          </a:xfrm>
        </p:grpSpPr>
        <p:sp>
          <p:nvSpPr>
            <p:cNvPr id="4" name="Овал 3"/>
            <p:cNvSpPr/>
            <p:nvPr/>
          </p:nvSpPr>
          <p:spPr>
            <a:xfrm>
              <a:off x="6810702" y="4233043"/>
              <a:ext cx="4288222" cy="1545021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Копія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2033752" y="3815256"/>
              <a:ext cx="5265682" cy="1135117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Выгнутая влево стрелка 6"/>
            <p:cNvSpPr/>
            <p:nvPr/>
          </p:nvSpPr>
          <p:spPr>
            <a:xfrm rot="19677416">
              <a:off x="2992849" y="1455022"/>
              <a:ext cx="1320941" cy="1709251"/>
            </a:xfrm>
            <a:prstGeom prst="curvedRightArrow">
              <a:avLst>
                <a:gd name="adj1" fmla="val 25000"/>
                <a:gd name="adj2" fmla="val 50000"/>
                <a:gd name="adj3" fmla="val 60433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трелка влево 7"/>
            <p:cNvSpPr/>
            <p:nvPr/>
          </p:nvSpPr>
          <p:spPr>
            <a:xfrm>
              <a:off x="6227378" y="4466742"/>
              <a:ext cx="1166648" cy="993227"/>
            </a:xfrm>
            <a:prstGeom prst="leftArrow">
              <a:avLst>
                <a:gd name="adj1" fmla="val 50000"/>
                <a:gd name="adj2" fmla="val 91270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788275" y="520262"/>
              <a:ext cx="6022427" cy="1418897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разом з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доданими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матеріалами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4508937" y="1786601"/>
              <a:ext cx="6589987" cy="93016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направляються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подавала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5594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898634" y="1828801"/>
            <a:ext cx="10578661" cy="2695902"/>
            <a:chOff x="851338" y="1686911"/>
            <a:chExt cx="10578661" cy="2695902"/>
          </a:xfrm>
        </p:grpSpPr>
        <p:sp>
          <p:nvSpPr>
            <p:cNvPr id="2" name="Овал 1"/>
            <p:cNvSpPr/>
            <p:nvPr/>
          </p:nvSpPr>
          <p:spPr>
            <a:xfrm>
              <a:off x="851338" y="1686911"/>
              <a:ext cx="4114800" cy="1560786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3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Учасники справи </a:t>
              </a:r>
            </a:p>
          </p:txBody>
        </p:sp>
        <p:sp>
          <p:nvSpPr>
            <p:cNvPr id="3" name="Скругленный прямоугольник 2"/>
            <p:cNvSpPr/>
            <p:nvPr/>
          </p:nvSpPr>
          <p:spPr>
            <a:xfrm>
              <a:off x="4099034" y="2695903"/>
              <a:ext cx="7330965" cy="168691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подати до суду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письмовій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формі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</a:t>
              </a:r>
            </a:p>
          </p:txBody>
        </p:sp>
        <p:sp>
          <p:nvSpPr>
            <p:cNvPr id="4" name="Стрелка вправо 3"/>
            <p:cNvSpPr/>
            <p:nvPr/>
          </p:nvSpPr>
          <p:spPr>
            <a:xfrm>
              <a:off x="3137338" y="2743199"/>
              <a:ext cx="1347951" cy="1072055"/>
            </a:xfrm>
            <a:prstGeom prst="rightArrow">
              <a:avLst>
                <a:gd name="adj1" fmla="val 50000"/>
                <a:gd name="adj2" fmla="val 103165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71160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614855" y="542393"/>
            <a:ext cx="11177751" cy="5782204"/>
            <a:chOff x="583324" y="542393"/>
            <a:chExt cx="11177751" cy="5782204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583324" y="1837996"/>
              <a:ext cx="7394027" cy="785647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1206061" y="2652542"/>
              <a:ext cx="7575332" cy="1139063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поштову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адресу особи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номер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засобу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зв’язку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адресу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електронної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пошти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наявності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868214" y="3820504"/>
              <a:ext cx="7622627" cy="783027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обґрунтування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заперечень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змісту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546131" y="4632431"/>
              <a:ext cx="7638393" cy="85397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3421117" y="5515301"/>
              <a:ext cx="7394027" cy="80929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перелік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додаються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Прямая со стрелкой 8"/>
            <p:cNvCxnSpPr/>
            <p:nvPr/>
          </p:nvCxnSpPr>
          <p:spPr>
            <a:xfrm>
              <a:off x="10562897" y="1103587"/>
              <a:ext cx="0" cy="4411714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 flipH="1">
              <a:off x="10184524" y="5059416"/>
              <a:ext cx="37837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>
              <a:endCxn id="5" idx="3"/>
            </p:cNvCxnSpPr>
            <p:nvPr/>
          </p:nvCxnSpPr>
          <p:spPr>
            <a:xfrm flipH="1">
              <a:off x="9490841" y="4212017"/>
              <a:ext cx="1072056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>
              <a:endCxn id="4" idx="3"/>
            </p:cNvCxnSpPr>
            <p:nvPr/>
          </p:nvCxnSpPr>
          <p:spPr>
            <a:xfrm flipH="1">
              <a:off x="8781393" y="3222073"/>
              <a:ext cx="1781504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8" name="Выгнутая влево стрелка 17"/>
            <p:cNvSpPr/>
            <p:nvPr/>
          </p:nvSpPr>
          <p:spPr>
            <a:xfrm rot="4164204">
              <a:off x="5342290" y="363255"/>
              <a:ext cx="1256662" cy="1614938"/>
            </a:xfrm>
            <a:prstGeom prst="curvedRightArrow">
              <a:avLst>
                <a:gd name="adj1" fmla="val 25000"/>
                <a:gd name="adj2" fmla="val 50000"/>
                <a:gd name="adj3" fmla="val 59498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6526923" y="600405"/>
              <a:ext cx="5234152" cy="1103586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містити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9821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Группа 9"/>
          <p:cNvGrpSpPr/>
          <p:nvPr/>
        </p:nvGrpSpPr>
        <p:grpSpPr>
          <a:xfrm>
            <a:off x="914401" y="860993"/>
            <a:ext cx="10247587" cy="4846015"/>
            <a:chOff x="977463" y="876759"/>
            <a:chExt cx="10247587" cy="4846015"/>
          </a:xfrm>
        </p:grpSpPr>
        <p:sp>
          <p:nvSpPr>
            <p:cNvPr id="2" name="Скругленный прямоугольник 1"/>
            <p:cNvSpPr/>
            <p:nvPr/>
          </p:nvSpPr>
          <p:spPr>
            <a:xfrm>
              <a:off x="977463" y="876759"/>
              <a:ext cx="3909848" cy="1182414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Відсутність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3" name="Прямоугольник 2"/>
            <p:cNvSpPr/>
            <p:nvPr/>
          </p:nvSpPr>
          <p:spPr>
            <a:xfrm>
              <a:off x="4887310" y="1801577"/>
              <a:ext cx="5833240" cy="977462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перешкоджає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перегляду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  <p:sp>
          <p:nvSpPr>
            <p:cNvPr id="4" name="Стрелка вправо 3"/>
            <p:cNvSpPr/>
            <p:nvPr/>
          </p:nvSpPr>
          <p:spPr>
            <a:xfrm rot="5400000">
              <a:off x="4347362" y="1457290"/>
              <a:ext cx="1079897" cy="1048408"/>
            </a:xfrm>
            <a:prstGeom prst="rightArrow">
              <a:avLst>
                <a:gd name="adj1" fmla="val 50000"/>
                <a:gd name="adj2" fmla="val 86923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Выгнутая вправо стрелка 6"/>
            <p:cNvSpPr/>
            <p:nvPr/>
          </p:nvSpPr>
          <p:spPr>
            <a:xfrm rot="2095030">
              <a:off x="7632444" y="4419155"/>
              <a:ext cx="1373684" cy="1303619"/>
            </a:xfrm>
            <a:prstGeom prst="curvedLeftArrow">
              <a:avLst>
                <a:gd name="adj1" fmla="val 25000"/>
                <a:gd name="adj2" fmla="val 50000"/>
                <a:gd name="adj3" fmla="val 66729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Овал 7"/>
            <p:cNvSpPr/>
            <p:nvPr/>
          </p:nvSpPr>
          <p:spPr>
            <a:xfrm>
              <a:off x="6952594" y="3445870"/>
              <a:ext cx="4272456" cy="1229711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додаються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1371600" y="4014488"/>
              <a:ext cx="6172202" cy="1192544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надсилання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нього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15818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740978" y="441435"/>
            <a:ext cx="10641726" cy="5990896"/>
            <a:chOff x="504495" y="441435"/>
            <a:chExt cx="10641726" cy="5990896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2033752" y="1781503"/>
              <a:ext cx="9112469" cy="1340069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подала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заявила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винятком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коли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є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заперечення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приєдналися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2033751" y="3182007"/>
              <a:ext cx="9112469" cy="126387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виявилося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підписано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подано особою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дієздатності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підписано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підписувати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2033750" y="4511566"/>
              <a:ext cx="9112469" cy="1739461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особою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свободи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інтереси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права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свободи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інтереси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особи 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вирішувалося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6" name="Прямая соединительная линия 5"/>
            <p:cNvCxnSpPr/>
            <p:nvPr/>
          </p:nvCxnSpPr>
          <p:spPr>
            <a:xfrm>
              <a:off x="961696" y="1072055"/>
              <a:ext cx="0" cy="5360276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7" name="Прямая со стрелкой 6"/>
            <p:cNvCxnSpPr/>
            <p:nvPr/>
          </p:nvCxnSpPr>
          <p:spPr>
            <a:xfrm>
              <a:off x="961696" y="2438400"/>
              <a:ext cx="1056289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9" name="Прямая со стрелкой 8"/>
            <p:cNvCxnSpPr/>
            <p:nvPr/>
          </p:nvCxnSpPr>
          <p:spPr>
            <a:xfrm>
              <a:off x="961696" y="5523187"/>
              <a:ext cx="1056289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0" name="Прямая со стрелкой 9"/>
            <p:cNvCxnSpPr/>
            <p:nvPr/>
          </p:nvCxnSpPr>
          <p:spPr>
            <a:xfrm>
              <a:off x="977461" y="3894083"/>
              <a:ext cx="1056289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1" name="Скругленный прямоугольник 10"/>
            <p:cNvSpPr/>
            <p:nvPr/>
          </p:nvSpPr>
          <p:spPr>
            <a:xfrm>
              <a:off x="504495" y="441435"/>
              <a:ext cx="5817476" cy="1124606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закриває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976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1040524" y="709447"/>
            <a:ext cx="10168758" cy="5402318"/>
            <a:chOff x="1056290" y="693682"/>
            <a:chExt cx="10168758" cy="5402318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2112579" y="835572"/>
              <a:ext cx="9112469" cy="3515711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indent="361950" algn="just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виявилося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Верховний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своїй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вже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викладав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висновок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норми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подібних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правовідносинах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порушеного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відступив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висновку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норми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наявність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стала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і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переглянув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такого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висновку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крім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коли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Верховний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вважає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відступити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такого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).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мотивована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підставами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закриття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закривається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лише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п.4 ч.1 ст.396 ЦПК 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" name="Прямоугольник 2"/>
            <p:cNvSpPr/>
            <p:nvPr/>
          </p:nvSpPr>
          <p:spPr>
            <a:xfrm>
              <a:off x="2112579" y="4503683"/>
              <a:ext cx="9112469" cy="1592317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indent="361950" algn="just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підставі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п.1 ч.2 ст.389 ЦПК України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висновок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норми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викладений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Верховного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посилався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скаржник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стосується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правовідносин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є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подібними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" name="Прямая соединительная линия 4"/>
            <p:cNvCxnSpPr/>
            <p:nvPr/>
          </p:nvCxnSpPr>
          <p:spPr>
            <a:xfrm>
              <a:off x="1056290" y="693682"/>
              <a:ext cx="0" cy="4650828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8" name="Прямая со стрелкой 7"/>
            <p:cNvCxnSpPr/>
            <p:nvPr/>
          </p:nvCxnSpPr>
          <p:spPr>
            <a:xfrm>
              <a:off x="1056290" y="5344510"/>
              <a:ext cx="1056289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9" name="Прямая со стрелкой 8"/>
            <p:cNvCxnSpPr/>
            <p:nvPr/>
          </p:nvCxnSpPr>
          <p:spPr>
            <a:xfrm>
              <a:off x="1056290" y="2580289"/>
              <a:ext cx="1056289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4086301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Группа 9"/>
          <p:cNvGrpSpPr/>
          <p:nvPr/>
        </p:nvGrpSpPr>
        <p:grpSpPr>
          <a:xfrm>
            <a:off x="1434663" y="1686910"/>
            <a:ext cx="9215295" cy="2853559"/>
            <a:chOff x="1545021" y="1813034"/>
            <a:chExt cx="9215295" cy="2853559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7150013" y="1813034"/>
              <a:ext cx="3610303" cy="116665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закриття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</a:t>
              </a:r>
            </a:p>
          </p:txBody>
        </p:sp>
        <p:sp>
          <p:nvSpPr>
            <p:cNvPr id="6" name="Выгнутая влево стрелка 5"/>
            <p:cNvSpPr/>
            <p:nvPr/>
          </p:nvSpPr>
          <p:spPr>
            <a:xfrm rot="14366188">
              <a:off x="7408362" y="2742247"/>
              <a:ext cx="1267782" cy="1681368"/>
            </a:xfrm>
            <a:prstGeom prst="curvedRightArrow">
              <a:avLst>
                <a:gd name="adj1" fmla="val 25000"/>
                <a:gd name="adj2" fmla="val 50000"/>
                <a:gd name="adj3" fmla="val 61739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1545021" y="3563008"/>
              <a:ext cx="4011972" cy="1103585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Овал 7"/>
            <p:cNvSpPr/>
            <p:nvPr/>
          </p:nvSpPr>
          <p:spPr>
            <a:xfrm>
              <a:off x="4382814" y="2396359"/>
              <a:ext cx="3405351" cy="1355834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касаційної інстанції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трелка влево 8"/>
            <p:cNvSpPr/>
            <p:nvPr/>
          </p:nvSpPr>
          <p:spPr>
            <a:xfrm>
              <a:off x="5104530" y="3452651"/>
              <a:ext cx="1182413" cy="1103585"/>
            </a:xfrm>
            <a:prstGeom prst="leftArrow">
              <a:avLst>
                <a:gd name="adj1" fmla="val 50000"/>
                <a:gd name="adj2" fmla="val 81429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15335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1292771" y="1198179"/>
            <a:ext cx="9632732" cy="4159882"/>
            <a:chOff x="1324302" y="1292772"/>
            <a:chExt cx="9632732" cy="4159882"/>
          </a:xfrm>
        </p:grpSpPr>
        <p:cxnSp>
          <p:nvCxnSpPr>
            <p:cNvPr id="9" name="Прямая соединительная линия 8"/>
            <p:cNvCxnSpPr/>
            <p:nvPr/>
          </p:nvCxnSpPr>
          <p:spPr>
            <a:xfrm>
              <a:off x="2617076" y="4506723"/>
              <a:ext cx="0" cy="506711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>
              <a:off x="2632841" y="5013434"/>
              <a:ext cx="271955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4" name="Прямоугольник 13"/>
            <p:cNvSpPr/>
            <p:nvPr/>
          </p:nvSpPr>
          <p:spPr>
            <a:xfrm>
              <a:off x="1324302" y="3358054"/>
              <a:ext cx="5927835" cy="1292774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готує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доповідь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викладає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Выгнутая вправо стрелка 14"/>
            <p:cNvSpPr/>
            <p:nvPr/>
          </p:nvSpPr>
          <p:spPr>
            <a:xfrm>
              <a:off x="7118130" y="2475185"/>
              <a:ext cx="1355835" cy="1631728"/>
            </a:xfrm>
            <a:prstGeom prst="curvedLeftArrow">
              <a:avLst>
                <a:gd name="adj1" fmla="val 25000"/>
                <a:gd name="adj2" fmla="val 50000"/>
                <a:gd name="adj3" fmla="val 61047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Овал 15"/>
            <p:cNvSpPr/>
            <p:nvPr/>
          </p:nvSpPr>
          <p:spPr>
            <a:xfrm>
              <a:off x="4619296" y="1868213"/>
              <a:ext cx="3436883" cy="1261241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Суддя-доповідач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7394027" y="1292772"/>
              <a:ext cx="3563007" cy="1150883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отримання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8" name="Стрелка вправо 17"/>
            <p:cNvSpPr/>
            <p:nvPr/>
          </p:nvSpPr>
          <p:spPr>
            <a:xfrm>
              <a:off x="6558454" y="1324302"/>
              <a:ext cx="1221827" cy="1014660"/>
            </a:xfrm>
            <a:prstGeom prst="rightArrow">
              <a:avLst>
                <a:gd name="adj1" fmla="val 50000"/>
                <a:gd name="adj2" fmla="val 93506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Скругленный прямоугольник 18"/>
            <p:cNvSpPr/>
            <p:nvPr/>
          </p:nvSpPr>
          <p:spPr>
            <a:xfrm>
              <a:off x="5352391" y="4506723"/>
              <a:ext cx="4635063" cy="945931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десяти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42272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677917" y="425669"/>
            <a:ext cx="10893973" cy="5880538"/>
            <a:chOff x="772510" y="425669"/>
            <a:chExt cx="10893973" cy="5880538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3192517" y="2238703"/>
              <a:ext cx="8473966" cy="2822028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indent="441325" algn="just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переглядаючи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касаційному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порядку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судові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в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межах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доводів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стали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підставою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касаційного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перевіряє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правильність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застосування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норм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матеріального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процесуального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права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встановлювати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(та)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вважати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доведеними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були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встановлені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рішенні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відкинуті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ним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вирішувати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достовірність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недостовірність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того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іншого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доказу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про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перевагу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одних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доказів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іншими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985344" y="5218386"/>
              <a:ext cx="8473966" cy="1087821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перевіряє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законність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лише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межах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заявлених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6" name="Прямая со стрелкой 5"/>
            <p:cNvCxnSpPr/>
            <p:nvPr/>
          </p:nvCxnSpPr>
          <p:spPr>
            <a:xfrm>
              <a:off x="1497724" y="1269124"/>
              <a:ext cx="0" cy="394926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7" name="Выгнутая влево стрелка 6"/>
            <p:cNvSpPr/>
            <p:nvPr/>
          </p:nvSpPr>
          <p:spPr>
            <a:xfrm rot="20098917">
              <a:off x="1797417" y="1523807"/>
              <a:ext cx="1412744" cy="1756641"/>
            </a:xfrm>
            <a:prstGeom prst="curvedRightArrow">
              <a:avLst>
                <a:gd name="adj1" fmla="val 25000"/>
                <a:gd name="adj2" fmla="val 50000"/>
                <a:gd name="adj3" fmla="val 71161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Овал 7"/>
            <p:cNvSpPr/>
            <p:nvPr/>
          </p:nvSpPr>
          <p:spPr>
            <a:xfrm>
              <a:off x="772510" y="425669"/>
              <a:ext cx="3894082" cy="1434662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касаційної інстанції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56283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1103585" y="1198180"/>
            <a:ext cx="9979573" cy="4461641"/>
            <a:chOff x="1087820" y="1135118"/>
            <a:chExt cx="9979573" cy="4461641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3113689" y="2758964"/>
              <a:ext cx="7953704" cy="1387367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проведений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п’яти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доповіді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суддею-доповідачем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колегією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трьох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порядку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письмового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Скругленный прямоугольник 3"/>
            <p:cNvSpPr/>
            <p:nvPr/>
          </p:nvSpPr>
          <p:spPr>
            <a:xfrm>
              <a:off x="2033752" y="4430111"/>
              <a:ext cx="6164317" cy="1166648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палатою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об’єднаною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палатою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Великою Палатою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проводиться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Стрелка вниз 4"/>
            <p:cNvSpPr/>
            <p:nvPr/>
          </p:nvSpPr>
          <p:spPr>
            <a:xfrm>
              <a:off x="1676008" y="1962807"/>
              <a:ext cx="715487" cy="2806262"/>
            </a:xfrm>
            <a:prstGeom prst="downArrow">
              <a:avLst>
                <a:gd name="adj1" fmla="val 50000"/>
                <a:gd name="adj2" fmla="val 243905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Выгнутая вправо стрелка 6"/>
            <p:cNvSpPr/>
            <p:nvPr/>
          </p:nvSpPr>
          <p:spPr>
            <a:xfrm rot="18115952">
              <a:off x="4563196" y="850797"/>
              <a:ext cx="1546862" cy="2224021"/>
            </a:xfrm>
            <a:prstGeom prst="curvedLeftArrow">
              <a:avLst>
                <a:gd name="adj1" fmla="val 25000"/>
                <a:gd name="adj2" fmla="val 50000"/>
                <a:gd name="adj3" fmla="val 59148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Овал 7"/>
            <p:cNvSpPr/>
            <p:nvPr/>
          </p:nvSpPr>
          <p:spPr>
            <a:xfrm>
              <a:off x="1087820" y="1135118"/>
              <a:ext cx="4051738" cy="1340068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Попередній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33770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236483" y="204951"/>
            <a:ext cx="11713779" cy="6432322"/>
            <a:chOff x="268014" y="204951"/>
            <a:chExt cx="11713779" cy="6432322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268014" y="204951"/>
              <a:ext cx="5155324" cy="1308538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Підстави</a:t>
              </a:r>
              <a:r>
                <a:rPr lang="ru-RU" sz="22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касаційного</a:t>
              </a: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оскарження</a:t>
              </a: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судових</a:t>
              </a: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рішень</a:t>
              </a: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зазначених</a:t>
              </a: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</a:t>
              </a: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п.1 ч.1 ст.389 ЦПК України</a:t>
              </a:r>
              <a:endPara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504497" y="1860332"/>
              <a:ext cx="9601200" cy="1545021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оскаржуваному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судовому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застосував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норму права без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урахування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висновку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норми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подібних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правовідносинах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викладеного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Верховного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крім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постанови Верховного Суду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відступлення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такого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висновку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504497" y="3452645"/>
              <a:ext cx="9601200" cy="1418897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скаржник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вмотивовано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обґрунтував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необхідність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відступлення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висновку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норми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подібних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правовідносинах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викладеного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Верховного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застосованого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оскаржуваному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судовому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504497" y="4918834"/>
              <a:ext cx="9601200" cy="835574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висновок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Верховного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норми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подібних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правовідносинах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504497" y="5801700"/>
              <a:ext cx="9601200" cy="835573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оскаржується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ч.ч.1,3 ст.411 ЦПК 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11288110" y="993225"/>
              <a:ext cx="0" cy="5226261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 flipH="1">
              <a:off x="10121462" y="6219486"/>
              <a:ext cx="116664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 flipH="1">
              <a:off x="10121462" y="4275072"/>
              <a:ext cx="116664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 flipH="1">
              <a:off x="10121462" y="5336621"/>
              <a:ext cx="116664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 flipH="1">
              <a:off x="10121462" y="2656480"/>
              <a:ext cx="116664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8" name="Прямоугольник 17"/>
            <p:cNvSpPr/>
            <p:nvPr/>
          </p:nvSpPr>
          <p:spPr>
            <a:xfrm>
              <a:off x="5722883" y="472966"/>
              <a:ext cx="6258910" cy="1213944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неправильне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норм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матеріального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порушення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норм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виключно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таких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  <p:sp>
          <p:nvSpPr>
            <p:cNvPr id="19" name="Стрелка вправо 18"/>
            <p:cNvSpPr/>
            <p:nvPr/>
          </p:nvSpPr>
          <p:spPr>
            <a:xfrm>
              <a:off x="4977962" y="851337"/>
              <a:ext cx="1190297" cy="1087820"/>
            </a:xfrm>
            <a:prstGeom prst="rightArrow">
              <a:avLst>
                <a:gd name="adj1" fmla="val 50000"/>
                <a:gd name="adj2" fmla="val 84783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641396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/>
        </p:nvGrpSpPr>
        <p:grpSpPr>
          <a:xfrm>
            <a:off x="863355" y="630622"/>
            <a:ext cx="10424756" cy="5323489"/>
            <a:chOff x="626872" y="551794"/>
            <a:chExt cx="10424756" cy="5323489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2191407" y="3578772"/>
              <a:ext cx="6526924" cy="1087821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проведення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підготовчої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2191407" y="4787462"/>
              <a:ext cx="6526924" cy="1087821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Выгнутая вправо стрелка 7"/>
            <p:cNvSpPr/>
            <p:nvPr/>
          </p:nvSpPr>
          <p:spPr>
            <a:xfrm rot="16381005">
              <a:off x="6302734" y="547435"/>
              <a:ext cx="1438113" cy="1888115"/>
            </a:xfrm>
            <a:prstGeom prst="curvedLeftArrow">
              <a:avLst>
                <a:gd name="adj1" fmla="val 25000"/>
                <a:gd name="adj2" fmla="val 50000"/>
                <a:gd name="adj3" fmla="val 61933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10184524" y="2590311"/>
              <a:ext cx="0" cy="2741061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>
              <a:endCxn id="5" idx="3"/>
            </p:cNvCxnSpPr>
            <p:nvPr/>
          </p:nvCxnSpPr>
          <p:spPr>
            <a:xfrm flipH="1">
              <a:off x="8718331" y="4122682"/>
              <a:ext cx="1450428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 flipH="1">
              <a:off x="8734096" y="5331371"/>
              <a:ext cx="1450428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9" name="Прямоугольник 18"/>
            <p:cNvSpPr/>
            <p:nvPr/>
          </p:nvSpPr>
          <p:spPr>
            <a:xfrm>
              <a:off x="6148552" y="2238703"/>
              <a:ext cx="4903076" cy="105629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доповідає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колегії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про: 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3632079" y="1560787"/>
              <a:ext cx="3090041" cy="1198179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Суддя-доповідач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Овал 21"/>
            <p:cNvSpPr/>
            <p:nvPr/>
          </p:nvSpPr>
          <p:spPr>
            <a:xfrm>
              <a:off x="626872" y="551794"/>
              <a:ext cx="3941380" cy="1355834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попередньому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судовому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3" name="Стрелка влево 22"/>
            <p:cNvSpPr/>
            <p:nvPr/>
          </p:nvSpPr>
          <p:spPr>
            <a:xfrm>
              <a:off x="3818259" y="882869"/>
              <a:ext cx="1242472" cy="1045780"/>
            </a:xfrm>
            <a:prstGeom prst="leftArrow">
              <a:avLst>
                <a:gd name="adj1" fmla="val 50000"/>
                <a:gd name="adj2" fmla="val 91935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60863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709448" y="472966"/>
            <a:ext cx="10925503" cy="5850280"/>
            <a:chOff x="630621" y="425669"/>
            <a:chExt cx="10925503" cy="5850280"/>
          </a:xfrm>
        </p:grpSpPr>
        <p:sp>
          <p:nvSpPr>
            <p:cNvPr id="10" name="Выгнутая вправо стрелка 9"/>
            <p:cNvSpPr/>
            <p:nvPr/>
          </p:nvSpPr>
          <p:spPr>
            <a:xfrm rot="5751324">
              <a:off x="3623564" y="4636574"/>
              <a:ext cx="1226412" cy="1603876"/>
            </a:xfrm>
            <a:prstGeom prst="curvedLeftArrow">
              <a:avLst>
                <a:gd name="adj1" fmla="val 25000"/>
                <a:gd name="adj2" fmla="val 50000"/>
                <a:gd name="adj3" fmla="val 63167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Выгнутая вправо стрелка 11"/>
            <p:cNvSpPr/>
            <p:nvPr/>
          </p:nvSpPr>
          <p:spPr>
            <a:xfrm rot="16200000">
              <a:off x="7265048" y="495944"/>
              <a:ext cx="1314246" cy="1990951"/>
            </a:xfrm>
            <a:prstGeom prst="curvedLeftArrow">
              <a:avLst>
                <a:gd name="adj1" fmla="val 25000"/>
                <a:gd name="adj2" fmla="val 50000"/>
                <a:gd name="adj3" fmla="val 65786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3854668" y="1115411"/>
              <a:ext cx="3468414" cy="1166647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Касаційна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скарга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Овал 14"/>
            <p:cNvSpPr/>
            <p:nvPr/>
          </p:nvSpPr>
          <p:spPr>
            <a:xfrm>
              <a:off x="630621" y="425669"/>
              <a:ext cx="4067503" cy="1292772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5683468" y="2148543"/>
              <a:ext cx="5872656" cy="1646513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правилами розгляду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порядку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спрощеного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позовного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повідомлення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урахуванням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ст.400 ЦПК України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трелка влево 16"/>
            <p:cNvSpPr/>
            <p:nvPr/>
          </p:nvSpPr>
          <p:spPr>
            <a:xfrm>
              <a:off x="4110312" y="508443"/>
              <a:ext cx="1221818" cy="993228"/>
            </a:xfrm>
            <a:prstGeom prst="leftArrow">
              <a:avLst>
                <a:gd name="adj1" fmla="val 50000"/>
                <a:gd name="adj2" fmla="val 89550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4591706" y="4549625"/>
              <a:ext cx="3988676" cy="1119356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Учасники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788276" y="3615522"/>
              <a:ext cx="4587766" cy="1119352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можуть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викликані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пояснень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Овал 22"/>
            <p:cNvSpPr/>
            <p:nvPr/>
          </p:nvSpPr>
          <p:spPr>
            <a:xfrm>
              <a:off x="7740869" y="5109303"/>
              <a:ext cx="3815255" cy="1166646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4" name="Стрелка вправо 23"/>
            <p:cNvSpPr/>
            <p:nvPr/>
          </p:nvSpPr>
          <p:spPr>
            <a:xfrm>
              <a:off x="7378260" y="5341842"/>
              <a:ext cx="1087821" cy="934107"/>
            </a:xfrm>
            <a:prstGeom prst="rightArrow">
              <a:avLst>
                <a:gd name="adj1" fmla="val 50000"/>
                <a:gd name="adj2" fmla="val 88818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60781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319047" y="1087823"/>
            <a:ext cx="9716813" cy="4699767"/>
            <a:chOff x="1271751" y="1340072"/>
            <a:chExt cx="9716813" cy="4699767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1271751" y="2695906"/>
              <a:ext cx="6327228" cy="882868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засідання</a:t>
              </a:r>
            </a:p>
          </p:txBody>
        </p:sp>
        <p:cxnSp>
          <p:nvCxnSpPr>
            <p:cNvPr id="9" name="Прямая соединительная линия 8"/>
            <p:cNvCxnSpPr/>
            <p:nvPr/>
          </p:nvCxnSpPr>
          <p:spPr>
            <a:xfrm>
              <a:off x="9806152" y="1686910"/>
              <a:ext cx="0" cy="2396359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 flipH="1">
              <a:off x="8403019" y="4083269"/>
              <a:ext cx="140313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>
              <a:endCxn id="5" idx="3"/>
            </p:cNvCxnSpPr>
            <p:nvPr/>
          </p:nvCxnSpPr>
          <p:spPr>
            <a:xfrm flipH="1">
              <a:off x="7598979" y="3137340"/>
              <a:ext cx="220717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4" name="Выгнутая влево стрелка 13"/>
            <p:cNvSpPr/>
            <p:nvPr/>
          </p:nvSpPr>
          <p:spPr>
            <a:xfrm rot="19631676">
              <a:off x="4608799" y="4515312"/>
              <a:ext cx="1361458" cy="1524527"/>
            </a:xfrm>
            <a:prstGeom prst="curvedRightArrow">
              <a:avLst>
                <a:gd name="adj1" fmla="val 25000"/>
                <a:gd name="adj2" fmla="val 50000"/>
                <a:gd name="adj3" fmla="val 69014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2060026" y="3673367"/>
              <a:ext cx="6327228" cy="1087819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через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п’ятнадцять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</a:t>
              </a: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6101253" y="4508935"/>
              <a:ext cx="4887311" cy="1040524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5785943" y="1340072"/>
              <a:ext cx="5202621" cy="1008993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починається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з: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14898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087820" y="472965"/>
            <a:ext cx="10294883" cy="5722868"/>
            <a:chOff x="1072054" y="599089"/>
            <a:chExt cx="10294883" cy="5722868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5990896" y="599089"/>
              <a:ext cx="5376041" cy="93016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відкриває судове засідання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5990896" y="1694793"/>
              <a:ext cx="5376041" cy="105629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оголошує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чиєю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розглядається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" name="Прямая соединительная линия 7"/>
            <p:cNvCxnSpPr/>
            <p:nvPr/>
          </p:nvCxnSpPr>
          <p:spPr>
            <a:xfrm>
              <a:off x="5360275" y="1028699"/>
              <a:ext cx="0" cy="1332187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>
              <a:off x="4146331" y="1694792"/>
              <a:ext cx="1213944" cy="0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>
              <a:off x="5360275" y="1028699"/>
              <a:ext cx="63062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5360274" y="2360886"/>
              <a:ext cx="63062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7" name="Прямоугольник 16"/>
            <p:cNvSpPr/>
            <p:nvPr/>
          </p:nvSpPr>
          <p:spPr>
            <a:xfrm>
              <a:off x="1072054" y="4248809"/>
              <a:ext cx="5502166" cy="945929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зміст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оскаржуваного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3021065" y="5305099"/>
              <a:ext cx="5521873" cy="1016858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доводи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2" name="Прямая со стрелкой 21"/>
            <p:cNvCxnSpPr/>
            <p:nvPr/>
          </p:nvCxnSpPr>
          <p:spPr>
            <a:xfrm>
              <a:off x="8111358" y="4240926"/>
              <a:ext cx="0" cy="1064173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23" name="Выгнутая влево стрелка 22"/>
            <p:cNvSpPr/>
            <p:nvPr/>
          </p:nvSpPr>
          <p:spPr>
            <a:xfrm rot="5227964">
              <a:off x="4572850" y="2660073"/>
              <a:ext cx="1417526" cy="1704680"/>
            </a:xfrm>
            <a:prstGeom prst="curvedRightArrow">
              <a:avLst>
                <a:gd name="adj1" fmla="val 25000"/>
                <a:gd name="adj2" fmla="val 50000"/>
                <a:gd name="adj3" fmla="val 61434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1198180" y="1174530"/>
              <a:ext cx="3531475" cy="1040524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Головуючий</a:t>
              </a:r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7866990" y="2963915"/>
              <a:ext cx="3499947" cy="116665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Суддя-доповідач </a:t>
              </a:r>
            </a:p>
          </p:txBody>
        </p:sp>
        <p:sp>
          <p:nvSpPr>
            <p:cNvPr id="24" name="Овал 23"/>
            <p:cNvSpPr/>
            <p:nvPr/>
          </p:nvSpPr>
          <p:spPr>
            <a:xfrm>
              <a:off x="5667702" y="3547240"/>
              <a:ext cx="3247698" cy="1174534"/>
            </a:xfrm>
            <a:prstGeom prst="ellipse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доповідає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обсязі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5" name="Стрелка влево 24"/>
            <p:cNvSpPr/>
            <p:nvPr/>
          </p:nvSpPr>
          <p:spPr>
            <a:xfrm>
              <a:off x="8542939" y="3754165"/>
              <a:ext cx="1267070" cy="973522"/>
            </a:xfrm>
            <a:prstGeom prst="leftArrow">
              <a:avLst>
                <a:gd name="adj1" fmla="val 50000"/>
                <a:gd name="adj2" fmla="val 106680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94268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007863" y="593468"/>
            <a:ext cx="10492941" cy="5492019"/>
            <a:chOff x="944801" y="546171"/>
            <a:chExt cx="10492941" cy="5492019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3692221" y="2669992"/>
              <a:ext cx="5122680" cy="993227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пояснення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подала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Выгнутая вправо стрелка 7"/>
            <p:cNvSpPr/>
            <p:nvPr/>
          </p:nvSpPr>
          <p:spPr>
            <a:xfrm rot="1117261">
              <a:off x="8673011" y="2139354"/>
              <a:ext cx="1432685" cy="1597089"/>
            </a:xfrm>
            <a:prstGeom prst="curvedLeftArrow">
              <a:avLst>
                <a:gd name="adj1" fmla="val 25000"/>
                <a:gd name="adj2" fmla="val 50000"/>
                <a:gd name="adj3" fmla="val 66372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1066706" y="3923375"/>
              <a:ext cx="4508939" cy="1208298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оскаржили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обидві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сторони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5872514" y="4997659"/>
              <a:ext cx="5565228" cy="1040531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пояснення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трелка вправо 12"/>
            <p:cNvSpPr/>
            <p:nvPr/>
          </p:nvSpPr>
          <p:spPr>
            <a:xfrm>
              <a:off x="4971880" y="4645194"/>
              <a:ext cx="1184434" cy="914400"/>
            </a:xfrm>
            <a:prstGeom prst="rightArrow">
              <a:avLst>
                <a:gd name="adj1" fmla="val 50000"/>
                <a:gd name="adj2" fmla="val 103448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944801" y="546171"/>
              <a:ext cx="3997468" cy="1007838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5110006" y="1587825"/>
              <a:ext cx="4619296" cy="91440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пояснення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трелка вправо 15"/>
            <p:cNvSpPr/>
            <p:nvPr/>
          </p:nvSpPr>
          <p:spPr>
            <a:xfrm>
              <a:off x="4379663" y="1150881"/>
              <a:ext cx="1184434" cy="914400"/>
            </a:xfrm>
            <a:prstGeom prst="rightArrow">
              <a:avLst>
                <a:gd name="adj1" fmla="val 50000"/>
                <a:gd name="adj2" fmla="val 101724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09528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961697" y="555678"/>
            <a:ext cx="10517779" cy="5228211"/>
            <a:chOff x="961697" y="382257"/>
            <a:chExt cx="10517779" cy="5228211"/>
          </a:xfrm>
        </p:grpSpPr>
        <p:sp>
          <p:nvSpPr>
            <p:cNvPr id="9" name="Выгнутая вправо стрелка 8"/>
            <p:cNvSpPr/>
            <p:nvPr/>
          </p:nvSpPr>
          <p:spPr>
            <a:xfrm rot="13576390">
              <a:off x="6325023" y="207678"/>
              <a:ext cx="1356525" cy="1705684"/>
            </a:xfrm>
            <a:prstGeom prst="curvedLeftArrow">
              <a:avLst>
                <a:gd name="adj1" fmla="val 25000"/>
                <a:gd name="adj2" fmla="val 50000"/>
                <a:gd name="adj3" fmla="val 58375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3270127" y="3455321"/>
              <a:ext cx="4477407" cy="969578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оголосити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перерву </a:t>
              </a: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4046035" y="4688184"/>
              <a:ext cx="4477407" cy="922284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відкласти її розгляд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4" name="Прямая со стрелкой 13"/>
            <p:cNvCxnSpPr/>
            <p:nvPr/>
          </p:nvCxnSpPr>
          <p:spPr>
            <a:xfrm>
              <a:off x="8302981" y="1979818"/>
              <a:ext cx="1089" cy="2677537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 flipH="1">
              <a:off x="7754458" y="3940110"/>
              <a:ext cx="54852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9" name="Стрелка вправо 18"/>
            <p:cNvSpPr/>
            <p:nvPr/>
          </p:nvSpPr>
          <p:spPr>
            <a:xfrm>
              <a:off x="4348014" y="4099120"/>
              <a:ext cx="1184593" cy="1003708"/>
            </a:xfrm>
            <a:prstGeom prst="rightArrow">
              <a:avLst>
                <a:gd name="adj1" fmla="val 50000"/>
                <a:gd name="adj2" fmla="val 73561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1119352" y="4133250"/>
              <a:ext cx="3446945" cy="1085130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потреби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 розгляду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3" name="Овал 12"/>
            <p:cNvSpPr/>
            <p:nvPr/>
          </p:nvSpPr>
          <p:spPr>
            <a:xfrm>
              <a:off x="5796008" y="1619904"/>
              <a:ext cx="2727434" cy="1103587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7821876" y="945930"/>
              <a:ext cx="3657600" cy="1182414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вислухавши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пояснення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961697" y="1612023"/>
              <a:ext cx="4981904" cy="1032642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виходить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нарадчої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кімнати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трелка влево 17"/>
            <p:cNvSpPr/>
            <p:nvPr/>
          </p:nvSpPr>
          <p:spPr>
            <a:xfrm>
              <a:off x="5191213" y="2111875"/>
              <a:ext cx="1245476" cy="1065579"/>
            </a:xfrm>
            <a:prstGeom prst="leftArrow">
              <a:avLst>
                <a:gd name="adj1" fmla="val 50000"/>
                <a:gd name="adj2" fmla="val 89950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0495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415159" y="607960"/>
            <a:ext cx="11487807" cy="5831602"/>
            <a:chOff x="336331" y="623725"/>
            <a:chExt cx="11487807" cy="5831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>
              <a:off x="10465676" y="1481959"/>
              <a:ext cx="0" cy="3042744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 flipH="1">
              <a:off x="9191296" y="3342289"/>
              <a:ext cx="1261241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 flipH="1">
              <a:off x="9204435" y="4522731"/>
              <a:ext cx="1261241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7" name="Выгнутая влево стрелка 16"/>
            <p:cNvSpPr/>
            <p:nvPr/>
          </p:nvSpPr>
          <p:spPr>
            <a:xfrm rot="19437917">
              <a:off x="5812795" y="4863494"/>
              <a:ext cx="1187177" cy="1591833"/>
            </a:xfrm>
            <a:prstGeom prst="curvedRightArrow">
              <a:avLst>
                <a:gd name="adj1" fmla="val 25000"/>
                <a:gd name="adj2" fmla="val 50000"/>
                <a:gd name="adj3" fmla="val 59854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2" name="Прямая соединительная линия 21"/>
            <p:cNvCxnSpPr/>
            <p:nvPr/>
          </p:nvCxnSpPr>
          <p:spPr>
            <a:xfrm>
              <a:off x="7819696" y="1233655"/>
              <a:ext cx="0" cy="2304721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26" name="Прямая со стрелкой 25"/>
            <p:cNvCxnSpPr/>
            <p:nvPr/>
          </p:nvCxnSpPr>
          <p:spPr>
            <a:xfrm flipH="1">
              <a:off x="6469116" y="1233655"/>
              <a:ext cx="135058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28" name="Прямая со стрелкой 27"/>
            <p:cNvCxnSpPr/>
            <p:nvPr/>
          </p:nvCxnSpPr>
          <p:spPr>
            <a:xfrm flipH="1">
              <a:off x="7231116" y="2378131"/>
              <a:ext cx="58858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8" name="Скругленный прямоугольник 17"/>
            <p:cNvSpPr/>
            <p:nvPr/>
          </p:nvSpPr>
          <p:spPr>
            <a:xfrm>
              <a:off x="3733799" y="4083269"/>
              <a:ext cx="5470635" cy="1166647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приймає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постанову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ст.416 ЦПК 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7231116" y="4893222"/>
              <a:ext cx="3899338" cy="10287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результатами розгляду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0" name="Овал 19"/>
            <p:cNvSpPr/>
            <p:nvPr/>
          </p:nvSpPr>
          <p:spPr>
            <a:xfrm>
              <a:off x="8135006" y="1008010"/>
              <a:ext cx="3689132" cy="134598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3720661" y="2758966"/>
              <a:ext cx="5470635" cy="1166647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правилами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гл.2</a:t>
              </a:r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розділу </a:t>
              </a:r>
              <a:r>
                <a:rPr lang="en-US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ЦПК України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якщо: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336331" y="623725"/>
              <a:ext cx="6132785" cy="1190297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касаційна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надійшла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суду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розгляду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1539765" y="1876097"/>
              <a:ext cx="5691351" cy="1004068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подала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присутня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розгляду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73337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788276" y="332582"/>
            <a:ext cx="10878206" cy="6270072"/>
            <a:chOff x="945931" y="301051"/>
            <a:chExt cx="10878206" cy="6270072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945931" y="301051"/>
              <a:ext cx="3783724" cy="1135117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 судів першої та апеляційної інстанцій </a:t>
              </a: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272452" y="1190276"/>
              <a:ext cx="7551685" cy="1166648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можуть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порядку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передбачених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п.п.2,3 ч.1 ст.389 ЦПК 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трелка вправо 5"/>
            <p:cNvSpPr/>
            <p:nvPr/>
          </p:nvSpPr>
          <p:spPr>
            <a:xfrm>
              <a:off x="3389586" y="1144940"/>
              <a:ext cx="1340069" cy="1026756"/>
            </a:xfrm>
            <a:prstGeom prst="rightArrow">
              <a:avLst>
                <a:gd name="adj1" fmla="val 50000"/>
                <a:gd name="adj2" fmla="val 109322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945931" y="3097921"/>
              <a:ext cx="5502164" cy="151349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підлягають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оскарженню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окремо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постанови суду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6448095" y="2601309"/>
              <a:ext cx="5376042" cy="1127234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включаються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постанову</a:t>
              </a:r>
            </a:p>
          </p:txBody>
        </p:sp>
        <p:sp>
          <p:nvSpPr>
            <p:cNvPr id="9" name="Стрелка вниз 8"/>
            <p:cNvSpPr/>
            <p:nvPr/>
          </p:nvSpPr>
          <p:spPr>
            <a:xfrm>
              <a:off x="5998775" y="2768787"/>
              <a:ext cx="898635" cy="1094832"/>
            </a:xfrm>
            <a:prstGeom prst="downArrow">
              <a:avLst>
                <a:gd name="adj1" fmla="val 50000"/>
                <a:gd name="adj2" fmla="val 97368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7094481" y="3986693"/>
              <a:ext cx="4729656" cy="135584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подання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оскарженню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окремо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постанови суду</a:t>
              </a:r>
            </a:p>
          </p:txBody>
        </p:sp>
        <p:sp>
          <p:nvSpPr>
            <p:cNvPr id="16" name="Выгнутая влево стрелка 15"/>
            <p:cNvSpPr/>
            <p:nvPr/>
          </p:nvSpPr>
          <p:spPr>
            <a:xfrm rot="14532062">
              <a:off x="7434014" y="5172932"/>
              <a:ext cx="1259980" cy="1527745"/>
            </a:xfrm>
            <a:prstGeom prst="curvedRightArrow">
              <a:avLst>
                <a:gd name="adj1" fmla="val 25000"/>
                <a:gd name="adj2" fmla="val 50000"/>
                <a:gd name="adj3" fmla="val 60515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Овал 16"/>
            <p:cNvSpPr/>
            <p:nvPr/>
          </p:nvSpPr>
          <p:spPr>
            <a:xfrm>
              <a:off x="5060728" y="5023274"/>
              <a:ext cx="2774731" cy="1166648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кругленный прямоугольник 17"/>
            <p:cNvSpPr/>
            <p:nvPr/>
          </p:nvSpPr>
          <p:spPr>
            <a:xfrm>
              <a:off x="945931" y="5023274"/>
              <a:ext cx="4508934" cy="1060239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повертає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про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Стрелка влево 18"/>
            <p:cNvSpPr/>
            <p:nvPr/>
          </p:nvSpPr>
          <p:spPr>
            <a:xfrm>
              <a:off x="4729655" y="5575936"/>
              <a:ext cx="1166758" cy="995187"/>
            </a:xfrm>
            <a:prstGeom prst="leftArrow">
              <a:avLst>
                <a:gd name="adj1" fmla="val 50000"/>
                <a:gd name="adj2" fmla="val 92773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8826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198180" y="218705"/>
            <a:ext cx="9916510" cy="6281503"/>
            <a:chOff x="1229711" y="376360"/>
            <a:chExt cx="9916510" cy="6281503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4351283" y="5280243"/>
              <a:ext cx="6164317" cy="1095703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передається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Выгнутая влево стрелка 10"/>
            <p:cNvSpPr/>
            <p:nvPr/>
          </p:nvSpPr>
          <p:spPr>
            <a:xfrm rot="5191881">
              <a:off x="5979232" y="123944"/>
              <a:ext cx="1167991" cy="1672823"/>
            </a:xfrm>
            <a:prstGeom prst="curvedRightArrow">
              <a:avLst>
                <a:gd name="adj1" fmla="val 25000"/>
                <a:gd name="adj2" fmla="val 50000"/>
                <a:gd name="adj3" fmla="val 67461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Выгнутая влево стрелка 11"/>
            <p:cNvSpPr/>
            <p:nvPr/>
          </p:nvSpPr>
          <p:spPr>
            <a:xfrm rot="20294130">
              <a:off x="2936871" y="4907200"/>
              <a:ext cx="1416072" cy="1750663"/>
            </a:xfrm>
            <a:prstGeom prst="curvedRightArrow">
              <a:avLst>
                <a:gd name="adj1" fmla="val 25000"/>
                <a:gd name="adj2" fmla="val 50000"/>
                <a:gd name="adj3" fmla="val 64703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7003830" y="823460"/>
              <a:ext cx="4142391" cy="1340069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судів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інстанцій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1229711" y="1615243"/>
              <a:ext cx="6006662" cy="1418896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порядку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постанови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3704898" y="3254981"/>
              <a:ext cx="7189075" cy="1324304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перешкоджають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Овал 15"/>
            <p:cNvSpPr/>
            <p:nvPr/>
          </p:nvSpPr>
          <p:spPr>
            <a:xfrm>
              <a:off x="1229711" y="4074788"/>
              <a:ext cx="3465401" cy="1292773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Справа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трелка вправо 16"/>
            <p:cNvSpPr/>
            <p:nvPr/>
          </p:nvSpPr>
          <p:spPr>
            <a:xfrm>
              <a:off x="2962411" y="3554526"/>
              <a:ext cx="1245476" cy="1040524"/>
            </a:xfrm>
            <a:prstGeom prst="rightArrow">
              <a:avLst>
                <a:gd name="adj1" fmla="val 50000"/>
                <a:gd name="adj2" fmla="val 96969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2860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38503" y="851339"/>
            <a:ext cx="11130455" cy="4907019"/>
            <a:chOff x="701565" y="804042"/>
            <a:chExt cx="11130455" cy="490701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5762296" y="2475188"/>
              <a:ext cx="6069724" cy="1198179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розглянута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шістдесяти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1056289" y="3972917"/>
              <a:ext cx="3137338" cy="1198179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передбачені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п.п.2,3 ч.1 ст.389 ЦПК 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4511565" y="4004445"/>
              <a:ext cx="6069724" cy="1198179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розглянута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тридцяти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>
              <a:off x="1592317" y="1024759"/>
              <a:ext cx="0" cy="294815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>
              <a:off x="1592317" y="3074277"/>
              <a:ext cx="748862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4" name="Выгнутая вправо стрелка 13"/>
            <p:cNvSpPr/>
            <p:nvPr/>
          </p:nvSpPr>
          <p:spPr>
            <a:xfrm rot="15502425">
              <a:off x="4800992" y="1271094"/>
              <a:ext cx="1355051" cy="1844568"/>
            </a:xfrm>
            <a:prstGeom prst="curvedLeftArrow">
              <a:avLst>
                <a:gd name="adj1" fmla="val 25000"/>
                <a:gd name="adj2" fmla="val 50000"/>
                <a:gd name="adj3" fmla="val 60393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трелка вправо 14"/>
            <p:cNvSpPr/>
            <p:nvPr/>
          </p:nvSpPr>
          <p:spPr>
            <a:xfrm>
              <a:off x="3765331" y="4694186"/>
              <a:ext cx="1174531" cy="1016875"/>
            </a:xfrm>
            <a:prstGeom prst="rightArrow">
              <a:avLst>
                <a:gd name="adj1" fmla="val 50000"/>
                <a:gd name="adj2" fmla="val 92176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2341179" y="2475188"/>
              <a:ext cx="3137338" cy="1198179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передбачені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п.1 ч.1 ст.389 ЦПК 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Овал 11"/>
            <p:cNvSpPr/>
            <p:nvPr/>
          </p:nvSpPr>
          <p:spPr>
            <a:xfrm>
              <a:off x="701565" y="804042"/>
              <a:ext cx="3279228" cy="1198179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90591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939158" y="1340069"/>
            <a:ext cx="8071945" cy="4176163"/>
            <a:chOff x="2144110" y="1340069"/>
            <a:chExt cx="8071945" cy="4176163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5171089" y="3199552"/>
              <a:ext cx="5044966" cy="116402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неправильне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норм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матеріального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 </a:t>
              </a: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2822027" y="4420528"/>
              <a:ext cx="5044966" cy="1095704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порушення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норм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</a:t>
              </a:r>
            </a:p>
          </p:txBody>
        </p:sp>
        <p:cxnSp>
          <p:nvCxnSpPr>
            <p:cNvPr id="8" name="Прямая со стрелкой 7"/>
            <p:cNvCxnSpPr/>
            <p:nvPr/>
          </p:nvCxnSpPr>
          <p:spPr>
            <a:xfrm>
              <a:off x="3342289" y="2173942"/>
              <a:ext cx="0" cy="224658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9" name="Выгнутая влево стрелка 8"/>
            <p:cNvSpPr/>
            <p:nvPr/>
          </p:nvSpPr>
          <p:spPr>
            <a:xfrm rot="20632363">
              <a:off x="3735023" y="2549162"/>
              <a:ext cx="1551518" cy="1689117"/>
            </a:xfrm>
            <a:prstGeom prst="curvedRightArrow">
              <a:avLst>
                <a:gd name="adj1" fmla="val 25000"/>
                <a:gd name="adj2" fmla="val 50000"/>
                <a:gd name="adj3" fmla="val 61839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2144110" y="1340069"/>
              <a:ext cx="5549462" cy="1497724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Підставами</a:t>
              </a: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касаційного</a:t>
              </a: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оскарження</a:t>
              </a: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судових</a:t>
              </a: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рішень</a:t>
              </a: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зазначених</a:t>
              </a: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 </a:t>
              </a:r>
              <a:r>
                <a:rPr lang="ru-RU" sz="22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п.п.2,3 ч.1 ст.389 ЦПК України</a:t>
              </a:r>
              <a:endPara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72268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745577" y="993247"/>
            <a:ext cx="10952436" cy="4769880"/>
            <a:chOff x="587922" y="914420"/>
            <a:chExt cx="10952436" cy="4769880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4920155" y="3022114"/>
              <a:ext cx="4524704" cy="1022132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відмовитися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4920155" y="4147964"/>
              <a:ext cx="4524704" cy="1022132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укласти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собою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мирову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угоду</a:t>
              </a: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1589690" y="3032128"/>
              <a:ext cx="2929757" cy="1002104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1589691" y="4147964"/>
              <a:ext cx="2929757" cy="1002104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3" name="Прямая соединительная линия 12"/>
            <p:cNvCxnSpPr/>
            <p:nvPr/>
          </p:nvCxnSpPr>
          <p:spPr>
            <a:xfrm>
              <a:off x="977461" y="1970689"/>
              <a:ext cx="0" cy="2648607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977461" y="3533180"/>
              <a:ext cx="612229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>
              <a:off x="977460" y="4619296"/>
              <a:ext cx="612229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21" name="Выгнутая вправо стрелка 20"/>
            <p:cNvSpPr/>
            <p:nvPr/>
          </p:nvSpPr>
          <p:spPr>
            <a:xfrm rot="309600">
              <a:off x="9334499" y="2397811"/>
              <a:ext cx="1112784" cy="1535541"/>
            </a:xfrm>
            <a:prstGeom prst="curvedLeftArrow">
              <a:avLst>
                <a:gd name="adj1" fmla="val 25000"/>
                <a:gd name="adj2" fmla="val 50000"/>
                <a:gd name="adj3" fmla="val 68624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Выгнутая вправо стрелка 21"/>
            <p:cNvSpPr/>
            <p:nvPr/>
          </p:nvSpPr>
          <p:spPr>
            <a:xfrm>
              <a:off x="9298821" y="2352515"/>
              <a:ext cx="1591002" cy="2431801"/>
            </a:xfrm>
            <a:prstGeom prst="curvedLeftArrow">
              <a:avLst>
                <a:gd name="adj1" fmla="val 25000"/>
                <a:gd name="adj2" fmla="val 50000"/>
                <a:gd name="adj3" fmla="val 61664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Скругленный прямоугольник 22"/>
            <p:cNvSpPr/>
            <p:nvPr/>
          </p:nvSpPr>
          <p:spPr>
            <a:xfrm>
              <a:off x="6408681" y="1546847"/>
              <a:ext cx="5131677" cy="1237351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додержанням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правил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ЦПК України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регулюють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порядок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наслідки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вчинення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дій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Стрелка вправо 23"/>
            <p:cNvSpPr/>
            <p:nvPr/>
          </p:nvSpPr>
          <p:spPr>
            <a:xfrm>
              <a:off x="4116112" y="2618469"/>
              <a:ext cx="1182414" cy="1015291"/>
            </a:xfrm>
            <a:prstGeom prst="rightArrow">
              <a:avLst>
                <a:gd name="adj1" fmla="val 50000"/>
                <a:gd name="adj2" fmla="val 91925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Стрелка вправо 24"/>
            <p:cNvSpPr/>
            <p:nvPr/>
          </p:nvSpPr>
          <p:spPr>
            <a:xfrm>
              <a:off x="4128595" y="4669009"/>
              <a:ext cx="1182414" cy="1015291"/>
            </a:xfrm>
            <a:prstGeom prst="rightArrow">
              <a:avLst>
                <a:gd name="adj1" fmla="val 50000"/>
                <a:gd name="adj2" fmla="val 93478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587922" y="914420"/>
              <a:ext cx="5265682" cy="1585091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Незалежно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того, за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касаційною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скаргою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кого з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провадження,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64363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1182411" y="283779"/>
            <a:ext cx="10326416" cy="6151175"/>
            <a:chOff x="1324301" y="283779"/>
            <a:chExt cx="10326416" cy="6151175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324303" y="1610711"/>
              <a:ext cx="8276897" cy="922282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залишити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без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задоволення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324303" y="2617075"/>
              <a:ext cx="8276897" cy="136371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повністю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частково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повністю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частково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новий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зокрема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підсудністю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продовження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розгляду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324301" y="5347133"/>
              <a:ext cx="8276897" cy="1087821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постанову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повністю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частково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залишити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324302" y="4064872"/>
              <a:ext cx="8276897" cy="1198179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повністю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частково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змінити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передаючи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новий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10957034" y="759368"/>
              <a:ext cx="0" cy="5675586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 flipH="1">
              <a:off x="9616965" y="2071852"/>
              <a:ext cx="1340069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 flipH="1">
              <a:off x="9616966" y="3310759"/>
              <a:ext cx="1340069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 flipH="1">
              <a:off x="9616966" y="5851629"/>
              <a:ext cx="1340069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 flipH="1">
              <a:off x="9616966" y="4619296"/>
              <a:ext cx="1340069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3" name="Скругленный прямоугольник 12"/>
            <p:cNvSpPr/>
            <p:nvPr/>
          </p:nvSpPr>
          <p:spPr>
            <a:xfrm>
              <a:off x="6227379" y="283779"/>
              <a:ext cx="5423338" cy="1182414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касаційної інстанції за результатами розгляду касаційної скарги має право: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39130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/>
        </p:nvGrpSpPr>
        <p:grpSpPr>
          <a:xfrm>
            <a:off x="1277006" y="1340069"/>
            <a:ext cx="9616967" cy="3831021"/>
            <a:chOff x="1418895" y="1308538"/>
            <a:chExt cx="9616967" cy="3831021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1418896" y="1592317"/>
              <a:ext cx="8276897" cy="1177159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закрити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залишити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без розгляду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" name="Прямая соединительная линия 4"/>
            <p:cNvCxnSpPr/>
            <p:nvPr/>
          </p:nvCxnSpPr>
          <p:spPr>
            <a:xfrm>
              <a:off x="11035861" y="1308538"/>
              <a:ext cx="1" cy="3231931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6" name="Прямая со стрелкой 5"/>
            <p:cNvCxnSpPr/>
            <p:nvPr/>
          </p:nvCxnSpPr>
          <p:spPr>
            <a:xfrm flipH="1">
              <a:off x="9695792" y="2215055"/>
              <a:ext cx="1340069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7" name="Прямоугольник 6"/>
            <p:cNvSpPr/>
            <p:nvPr/>
          </p:nvSpPr>
          <p:spPr>
            <a:xfrm>
              <a:off x="1418896" y="2810203"/>
              <a:ext cx="8276897" cy="1132489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ЦПК України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випадках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нечинними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повністю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частково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закрити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418895" y="3984075"/>
              <a:ext cx="8276897" cy="1155484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ЦПК України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випадках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свою постанову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повністю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частково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п.п.1-6 ч.1 ст.409 ЦПК 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 flipH="1">
              <a:off x="9695792" y="3455277"/>
              <a:ext cx="1340069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 flipH="1">
              <a:off x="9695792" y="4540469"/>
              <a:ext cx="1340069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1559656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756743" y="680764"/>
            <a:ext cx="10783615" cy="5302261"/>
            <a:chOff x="740978" y="601937"/>
            <a:chExt cx="10783615" cy="5302261"/>
          </a:xfrm>
        </p:grpSpPr>
        <p:sp>
          <p:nvSpPr>
            <p:cNvPr id="7" name="Выгнутая влево стрелка 6"/>
            <p:cNvSpPr/>
            <p:nvPr/>
          </p:nvSpPr>
          <p:spPr>
            <a:xfrm rot="19798888">
              <a:off x="4231596" y="1889909"/>
              <a:ext cx="1254243" cy="1634730"/>
            </a:xfrm>
            <a:prstGeom prst="curvedRightArrow">
              <a:avLst>
                <a:gd name="adj1" fmla="val 25000"/>
                <a:gd name="adj2" fmla="val 50000"/>
                <a:gd name="adj3" fmla="val 64845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407572" y="4382813"/>
              <a:ext cx="6117021" cy="107599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правильне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одних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лише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формальних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міркувань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Выгнутая влево стрелка 10"/>
            <p:cNvSpPr/>
            <p:nvPr/>
          </p:nvSpPr>
          <p:spPr>
            <a:xfrm rot="18894604">
              <a:off x="4072950" y="4217000"/>
              <a:ext cx="1408002" cy="1966393"/>
            </a:xfrm>
            <a:prstGeom prst="curvedRightArrow">
              <a:avLst>
                <a:gd name="adj1" fmla="val 25000"/>
                <a:gd name="adj2" fmla="val 50000"/>
                <a:gd name="adj3" fmla="val 62191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Овал 11"/>
            <p:cNvSpPr/>
            <p:nvPr/>
          </p:nvSpPr>
          <p:spPr>
            <a:xfrm>
              <a:off x="740978" y="601937"/>
              <a:ext cx="3831021" cy="1340069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касаційної інстанції </a:t>
              </a: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4035972" y="933654"/>
              <a:ext cx="5612524" cy="1261241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без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задоволення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змін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5644055" y="2021475"/>
              <a:ext cx="5880538" cy="13716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переглянуте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передбачених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ст.400 ЦПК України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межах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додержанням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норм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матеріального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</a:t>
              </a:r>
            </a:p>
          </p:txBody>
        </p:sp>
        <p:sp>
          <p:nvSpPr>
            <p:cNvPr id="15" name="Стрелка вправо 14"/>
            <p:cNvSpPr/>
            <p:nvPr/>
          </p:nvSpPr>
          <p:spPr>
            <a:xfrm>
              <a:off x="3279228" y="1426323"/>
              <a:ext cx="1218784" cy="953813"/>
            </a:xfrm>
            <a:prstGeom prst="rightArrow">
              <a:avLst>
                <a:gd name="adj1" fmla="val 50000"/>
                <a:gd name="adj2" fmla="val 97934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1198179" y="3708836"/>
              <a:ext cx="4367049" cy="1072055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може бути скасоване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78728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583324" y="441434"/>
            <a:ext cx="10736317" cy="5670332"/>
            <a:chOff x="677917" y="299545"/>
            <a:chExt cx="10736317" cy="5670332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2459421" y="1765739"/>
              <a:ext cx="8954813" cy="898634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розглянуто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неповноважним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складом суду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459421" y="2732690"/>
              <a:ext cx="8954813" cy="1198177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брав участь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заявлено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відвід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і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відвід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обґрунтованими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обґрунтовано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такою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підставою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2459420" y="3999185"/>
              <a:ext cx="8954813" cy="951188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підписано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будь-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підписано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суддями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судовому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2459420" y="5018689"/>
              <a:ext cx="8954813" cy="951188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суддями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входили до складу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колегії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розглянула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справу</a:t>
              </a:r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1308538" y="945931"/>
              <a:ext cx="0" cy="5023946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>
              <a:endCxn id="8" idx="1"/>
            </p:cNvCxnSpPr>
            <p:nvPr/>
          </p:nvCxnSpPr>
          <p:spPr>
            <a:xfrm>
              <a:off x="1308538" y="5494283"/>
              <a:ext cx="1150882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>
              <a:off x="1308538" y="4474779"/>
              <a:ext cx="1150882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1308538" y="3344916"/>
              <a:ext cx="1150882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1308538" y="2215056"/>
              <a:ext cx="1150882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6" name="Скругленный прямоугольник 15"/>
            <p:cNvSpPr/>
            <p:nvPr/>
          </p:nvSpPr>
          <p:spPr>
            <a:xfrm>
              <a:off x="677917" y="299545"/>
              <a:ext cx="6448097" cy="1292772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Судові рішення підлягають обов’язковому скасуванню з направленням справи на новий розгляд, якщо: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1736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1213945" y="1261241"/>
            <a:ext cx="10105695" cy="3551185"/>
            <a:chOff x="1403131" y="1261241"/>
            <a:chExt cx="10105695" cy="3551185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2554013" y="1585749"/>
              <a:ext cx="8954813" cy="1161393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розглянуто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будь-кого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належним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чином 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дату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засідання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обґрунтовує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свою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такою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підставою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" name="Прямая соединительная линия 4"/>
            <p:cNvCxnSpPr/>
            <p:nvPr/>
          </p:nvCxnSpPr>
          <p:spPr>
            <a:xfrm>
              <a:off x="1403131" y="1261241"/>
              <a:ext cx="0" cy="3075591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6" name="Прямая со стрелкой 5"/>
            <p:cNvCxnSpPr/>
            <p:nvPr/>
          </p:nvCxnSpPr>
          <p:spPr>
            <a:xfrm>
              <a:off x="1403131" y="2166445"/>
              <a:ext cx="1150882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7" name="Прямоугольник 6"/>
            <p:cNvSpPr/>
            <p:nvPr/>
          </p:nvSpPr>
          <p:spPr>
            <a:xfrm>
              <a:off x="2554013" y="2871952"/>
              <a:ext cx="8954813" cy="86447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порушенням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правил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територіальної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юрисдикції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2554013" y="3861238"/>
              <a:ext cx="8954813" cy="951188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права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свободи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інтереси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залучені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>
              <a:off x="1403131" y="3304190"/>
              <a:ext cx="1150882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>
              <a:off x="1403131" y="4336832"/>
              <a:ext cx="1150882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1717179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315310" y="220382"/>
            <a:ext cx="11619187" cy="6369603"/>
            <a:chOff x="346841" y="251913"/>
            <a:chExt cx="11619187" cy="6369603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536028" y="2320157"/>
              <a:ext cx="9151881" cy="1135117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дослідив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зібрані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умови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висновку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обґрунтованість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заявлених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скарзі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передбачених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п.п.1,2,3 ч.2 ст.389 ЦПК 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536028" y="3513080"/>
              <a:ext cx="9151881" cy="917032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розглянув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порядку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спрощеного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справу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підлягала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розгляду за правилами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загального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536028" y="4487918"/>
              <a:ext cx="9151881" cy="1219199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необґрунтовано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відхилив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витребування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дослідження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огляд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значення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правильного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536028" y="5764923"/>
              <a:ext cx="9151881" cy="856593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встановив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суттєве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значення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недопустимих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доказів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10909738" y="1372252"/>
              <a:ext cx="0" cy="4820969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>
              <a:endCxn id="6" idx="3"/>
            </p:cNvCxnSpPr>
            <p:nvPr/>
          </p:nvCxnSpPr>
          <p:spPr>
            <a:xfrm flipH="1">
              <a:off x="9687909" y="2887715"/>
              <a:ext cx="1221828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 flipH="1">
              <a:off x="9687910" y="6193220"/>
              <a:ext cx="1221828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 flipH="1">
              <a:off x="9687910" y="5172407"/>
              <a:ext cx="1221828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 flipH="1">
              <a:off x="9687909" y="4070131"/>
              <a:ext cx="1221828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8" name="Скругленный прямоугольник 17"/>
            <p:cNvSpPr/>
            <p:nvPr/>
          </p:nvSpPr>
          <p:spPr>
            <a:xfrm>
              <a:off x="346841" y="251913"/>
              <a:ext cx="4729655" cy="1439917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Підставою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направлення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новий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є: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Скругленный прямоугольник 18"/>
            <p:cNvSpPr/>
            <p:nvPr/>
          </p:nvSpPr>
          <p:spPr>
            <a:xfrm>
              <a:off x="4966138" y="679880"/>
              <a:ext cx="6999890" cy="1521375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порушення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норм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посилається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унеможливило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фактичних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значення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правильного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  <p:sp>
          <p:nvSpPr>
            <p:cNvPr id="20" name="Стрелка вправо 19"/>
            <p:cNvSpPr/>
            <p:nvPr/>
          </p:nvSpPr>
          <p:spPr>
            <a:xfrm>
              <a:off x="4114798" y="1205228"/>
              <a:ext cx="1119352" cy="909808"/>
            </a:xfrm>
            <a:prstGeom prst="rightArrow">
              <a:avLst>
                <a:gd name="adj1" fmla="val 50000"/>
                <a:gd name="adj2" fmla="val 97301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9257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324304" y="680596"/>
            <a:ext cx="9900744" cy="5277700"/>
            <a:chOff x="1261242" y="586003"/>
            <a:chExt cx="9900744" cy="5277700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1332186" y="3400147"/>
              <a:ext cx="5691351" cy="1086977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скасовує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повністю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частково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3728545" y="1867143"/>
              <a:ext cx="5691351" cy="1277007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ухвалює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змінює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" name="Прямая со стрелкой 7"/>
            <p:cNvCxnSpPr/>
            <p:nvPr/>
          </p:nvCxnSpPr>
          <p:spPr>
            <a:xfrm>
              <a:off x="2021144" y="1082616"/>
              <a:ext cx="1" cy="231753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0" name="Выгнутая влево стрелка 9"/>
            <p:cNvSpPr/>
            <p:nvPr/>
          </p:nvSpPr>
          <p:spPr>
            <a:xfrm rot="20599566">
              <a:off x="2446812" y="1397927"/>
              <a:ext cx="1305382" cy="1681864"/>
            </a:xfrm>
            <a:prstGeom prst="curvedRightArrow">
              <a:avLst>
                <a:gd name="adj1" fmla="val 25000"/>
                <a:gd name="adj2" fmla="val 50000"/>
                <a:gd name="adj3" fmla="val 60865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4177861" y="4350213"/>
              <a:ext cx="6984125" cy="151349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переглянуте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передбачених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ст.400 ЦПК України межах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неправильним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застосуванням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норм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матеріального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порушенням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норм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</a:t>
              </a:r>
            </a:p>
          </p:txBody>
        </p:sp>
        <p:sp>
          <p:nvSpPr>
            <p:cNvPr id="12" name="Овал 11"/>
            <p:cNvSpPr/>
            <p:nvPr/>
          </p:nvSpPr>
          <p:spPr>
            <a:xfrm>
              <a:off x="1261242" y="586003"/>
              <a:ext cx="2916620" cy="119818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трелка вправо 12"/>
            <p:cNvSpPr/>
            <p:nvPr/>
          </p:nvSpPr>
          <p:spPr>
            <a:xfrm rot="5400000">
              <a:off x="3599016" y="4346808"/>
              <a:ext cx="1157691" cy="914400"/>
            </a:xfrm>
            <a:prstGeom prst="rightArrow">
              <a:avLst>
                <a:gd name="adj1" fmla="val 50000"/>
                <a:gd name="adj2" fmla="val 101724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66686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993225" y="283778"/>
            <a:ext cx="10476187" cy="6238866"/>
            <a:chOff x="1008991" y="283778"/>
            <a:chExt cx="10476187" cy="6238866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1450426" y="1844568"/>
              <a:ext cx="6653049" cy="81980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неправильне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тлумачення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закону</a:t>
              </a: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1450426" y="2740572"/>
              <a:ext cx="6653049" cy="825061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застосуванню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3778471" y="3641831"/>
              <a:ext cx="6653049" cy="814552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незастосування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застосуванню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6" name="Прямая со стрелкой 5"/>
            <p:cNvCxnSpPr/>
            <p:nvPr/>
          </p:nvCxnSpPr>
          <p:spPr>
            <a:xfrm>
              <a:off x="9632731" y="601711"/>
              <a:ext cx="0" cy="304012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7" name="Прямая со стрелкой 6"/>
            <p:cNvCxnSpPr/>
            <p:nvPr/>
          </p:nvCxnSpPr>
          <p:spPr>
            <a:xfrm flipH="1">
              <a:off x="8103477" y="2333297"/>
              <a:ext cx="152925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8" name="Прямая со стрелкой 7"/>
            <p:cNvCxnSpPr/>
            <p:nvPr/>
          </p:nvCxnSpPr>
          <p:spPr>
            <a:xfrm flipH="1">
              <a:off x="8103476" y="3153102"/>
              <a:ext cx="152925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9" name="Скругленный прямоугольник 8"/>
            <p:cNvSpPr/>
            <p:nvPr/>
          </p:nvSpPr>
          <p:spPr>
            <a:xfrm>
              <a:off x="6069726" y="283778"/>
              <a:ext cx="5029200" cy="1277008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Неправильним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застосуванням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норм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матеріального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вважалося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1008991" y="5015399"/>
              <a:ext cx="4020207" cy="1213283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Порушення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норм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</a:t>
              </a: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5415454" y="4795336"/>
              <a:ext cx="6069724" cy="1277007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лише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умови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порушення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призвело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незаконного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трелка вправо 11"/>
            <p:cNvSpPr/>
            <p:nvPr/>
          </p:nvSpPr>
          <p:spPr>
            <a:xfrm>
              <a:off x="4556235" y="5646677"/>
              <a:ext cx="1072053" cy="875967"/>
            </a:xfrm>
            <a:prstGeom prst="rightArrow">
              <a:avLst>
                <a:gd name="adj1" fmla="val 50000"/>
                <a:gd name="adj2" fmla="val 100765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70691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024760" y="1481959"/>
            <a:ext cx="10357945" cy="3391794"/>
            <a:chOff x="930167" y="1387365"/>
            <a:chExt cx="10357945" cy="3391794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2159877" y="3044400"/>
              <a:ext cx="4966138" cy="806249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доповненні </a:t>
              </a: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2159877" y="3972910"/>
              <a:ext cx="4966138" cy="806249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зміні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6921064" y="3367869"/>
              <a:ext cx="4367048" cy="1087821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мотивувальної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резолютивної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Выгнутая влево стрелка 5"/>
            <p:cNvSpPr/>
            <p:nvPr/>
          </p:nvSpPr>
          <p:spPr>
            <a:xfrm>
              <a:off x="1292773" y="2134649"/>
              <a:ext cx="1056291" cy="1398559"/>
            </a:xfrm>
            <a:prstGeom prst="curvedRightArrow">
              <a:avLst>
                <a:gd name="adj1" fmla="val 25000"/>
                <a:gd name="adj2" fmla="val 50000"/>
                <a:gd name="adj3" fmla="val 63806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трелка вправо 6"/>
            <p:cNvSpPr/>
            <p:nvPr/>
          </p:nvSpPr>
          <p:spPr>
            <a:xfrm>
              <a:off x="5975131" y="3439089"/>
              <a:ext cx="1150884" cy="927959"/>
            </a:xfrm>
            <a:prstGeom prst="rightArrow">
              <a:avLst>
                <a:gd name="adj1" fmla="val 50000"/>
                <a:gd name="adj2" fmla="val 99269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Выгнутая влево стрелка 7"/>
            <p:cNvSpPr/>
            <p:nvPr/>
          </p:nvSpPr>
          <p:spPr>
            <a:xfrm>
              <a:off x="930167" y="2134649"/>
              <a:ext cx="1418897" cy="2477394"/>
            </a:xfrm>
            <a:prstGeom prst="curvedRightArrow">
              <a:avLst>
                <a:gd name="adj1" fmla="val 25000"/>
                <a:gd name="adj2" fmla="val 50000"/>
                <a:gd name="adj3" fmla="val 61667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Овал 8"/>
            <p:cNvSpPr/>
            <p:nvPr/>
          </p:nvSpPr>
          <p:spPr>
            <a:xfrm>
              <a:off x="930167" y="1387365"/>
              <a:ext cx="4493171" cy="1324303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Зміна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полягати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25590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646387" y="369175"/>
            <a:ext cx="10815145" cy="5876597"/>
            <a:chOff x="551793" y="369175"/>
            <a:chExt cx="10815145" cy="5876597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2144111" y="2175641"/>
              <a:ext cx="9222827" cy="1245476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справах,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підлягають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перегляду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порядку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Верховним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</a:t>
              </a: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1166648" y="5005550"/>
              <a:ext cx="7535917" cy="1240222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стосується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фундаментальне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значення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формування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єдиної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правозастосовчої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практики</a:t>
              </a:r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1355834" y="914400"/>
              <a:ext cx="0" cy="3405352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>
              <a:off x="1355834" y="2772102"/>
              <a:ext cx="80404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1355834" y="4319752"/>
              <a:ext cx="80404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9506607" y="4180489"/>
              <a:ext cx="0" cy="1999594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21" name="Прямая со стрелкой 20"/>
            <p:cNvCxnSpPr/>
            <p:nvPr/>
          </p:nvCxnSpPr>
          <p:spPr>
            <a:xfrm flipH="1">
              <a:off x="8702565" y="5625661"/>
              <a:ext cx="804042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1" name="Овал 10"/>
            <p:cNvSpPr/>
            <p:nvPr/>
          </p:nvSpPr>
          <p:spPr>
            <a:xfrm>
              <a:off x="551793" y="369175"/>
              <a:ext cx="4934607" cy="1403131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підлягають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касаційному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оскарженню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2144111" y="3557751"/>
              <a:ext cx="9222827" cy="1245476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малозначних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справах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справах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ціною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перевищує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двохсот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п’ятдесяти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розмірів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прожиткового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мінімуму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працездатних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крім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06650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551793" y="867104"/>
            <a:ext cx="11240813" cy="5118536"/>
            <a:chOff x="551793" y="961697"/>
            <a:chExt cx="11240813" cy="5118536"/>
          </a:xfrm>
        </p:grpSpPr>
        <p:sp>
          <p:nvSpPr>
            <p:cNvPr id="2" name="Скругленный прямоугольник 1"/>
            <p:cNvSpPr/>
            <p:nvPr/>
          </p:nvSpPr>
          <p:spPr>
            <a:xfrm>
              <a:off x="551793" y="961697"/>
              <a:ext cx="5833241" cy="1497724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передбачених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ст.400 ЦПК України межах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встановить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скасовано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закону</a:t>
              </a: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6385034" y="3819853"/>
              <a:ext cx="5407572" cy="1101614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скасовує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постанову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повністю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частково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61185" y="4969421"/>
              <a:ext cx="5407572" cy="1110812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" name="Прямая со стрелкой 6"/>
            <p:cNvCxnSpPr/>
            <p:nvPr/>
          </p:nvCxnSpPr>
          <p:spPr>
            <a:xfrm>
              <a:off x="5218386" y="3248354"/>
              <a:ext cx="0" cy="1721067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0" name="Выгнутая вправо стрелка 9"/>
            <p:cNvSpPr/>
            <p:nvPr/>
          </p:nvSpPr>
          <p:spPr>
            <a:xfrm rot="6220852">
              <a:off x="2564769" y="2166020"/>
              <a:ext cx="1193523" cy="1737148"/>
            </a:xfrm>
            <a:prstGeom prst="curvedLeftArrow">
              <a:avLst>
                <a:gd name="adj1" fmla="val 25000"/>
                <a:gd name="adj2" fmla="val 50000"/>
                <a:gd name="adj3" fmla="val 60937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2" name="Прямая со стрелкой 11"/>
            <p:cNvCxnSpPr>
              <a:endCxn id="4" idx="1"/>
            </p:cNvCxnSpPr>
            <p:nvPr/>
          </p:nvCxnSpPr>
          <p:spPr>
            <a:xfrm>
              <a:off x="5218386" y="4370660"/>
              <a:ext cx="116664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9" name="Овал 8"/>
            <p:cNvSpPr/>
            <p:nvPr/>
          </p:nvSpPr>
          <p:spPr>
            <a:xfrm>
              <a:off x="3555124" y="2226878"/>
              <a:ext cx="3641835" cy="1334814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касаційної інстанції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21568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733096" y="499798"/>
            <a:ext cx="10736315" cy="5681849"/>
            <a:chOff x="874986" y="499798"/>
            <a:chExt cx="10736315" cy="568184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5336626" y="917583"/>
              <a:ext cx="6274675" cy="1655379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порядку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повністю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частково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закриттям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без розгляду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передбачених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ст.ст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 255,257 ЦПК 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874986" y="499798"/>
              <a:ext cx="3988675" cy="1198179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яким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закінчено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трелка вправо 7"/>
            <p:cNvSpPr/>
            <p:nvPr/>
          </p:nvSpPr>
          <p:spPr>
            <a:xfrm>
              <a:off x="4296102" y="1232892"/>
              <a:ext cx="1206061" cy="1024759"/>
            </a:xfrm>
            <a:prstGeom prst="rightArrow">
              <a:avLst>
                <a:gd name="adj1" fmla="val 50000"/>
                <a:gd name="adj2" fmla="val 94615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1221827" y="4853162"/>
              <a:ext cx="5486399" cy="132848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є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обов’язковою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незалежно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доводів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Выгнутая вправо стрелка 11"/>
            <p:cNvSpPr/>
            <p:nvPr/>
          </p:nvSpPr>
          <p:spPr>
            <a:xfrm rot="1066802">
              <a:off x="6613631" y="4245588"/>
              <a:ext cx="1584436" cy="1819196"/>
            </a:xfrm>
            <a:prstGeom prst="curvedLeftArrow">
              <a:avLst>
                <a:gd name="adj1" fmla="val 25000"/>
                <a:gd name="adj2" fmla="val 50000"/>
                <a:gd name="adj3" fmla="val 66791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4493173" y="3475537"/>
              <a:ext cx="4020207" cy="1237592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Порушення правил юрисдикції загальних судів</a:t>
              </a:r>
            </a:p>
          </p:txBody>
        </p:sp>
        <p:sp>
          <p:nvSpPr>
            <p:cNvPr id="15" name="Овал 14"/>
            <p:cNvSpPr/>
            <p:nvPr/>
          </p:nvSpPr>
          <p:spPr>
            <a:xfrm>
              <a:off x="8150771" y="2888271"/>
              <a:ext cx="3279228" cy="1261245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визначених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ст.ст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 19-22 ЦПК 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трелка вправо 16"/>
            <p:cNvSpPr/>
            <p:nvPr/>
          </p:nvSpPr>
          <p:spPr>
            <a:xfrm>
              <a:off x="7559564" y="2823124"/>
              <a:ext cx="1182414" cy="1024759"/>
            </a:xfrm>
            <a:prstGeom prst="rightArrow">
              <a:avLst>
                <a:gd name="adj1" fmla="val 50000"/>
                <a:gd name="adj2" fmla="val 91538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51520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993228" y="1198179"/>
            <a:ext cx="10476188" cy="3870434"/>
            <a:chOff x="993228" y="1150882"/>
            <a:chExt cx="10476188" cy="3870434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5959368" y="3381702"/>
              <a:ext cx="5510048" cy="1639614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приймає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постанову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правил,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встановлених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ст.35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г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л.9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розділу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ІІІ ЦПК України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особливостями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ст.416 ЦПК 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Выгнутая влево стрелка 7"/>
            <p:cNvSpPr/>
            <p:nvPr/>
          </p:nvSpPr>
          <p:spPr>
            <a:xfrm rot="20202514">
              <a:off x="4411877" y="2987028"/>
              <a:ext cx="1574745" cy="1736414"/>
            </a:xfrm>
            <a:prstGeom prst="curvedRightArrow">
              <a:avLst>
                <a:gd name="adj1" fmla="val 25000"/>
                <a:gd name="adj2" fmla="val 50000"/>
                <a:gd name="adj3" fmla="val 66771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993228" y="1150882"/>
              <a:ext cx="4099034" cy="1261241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наслідками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1" name="Овал 10"/>
            <p:cNvSpPr/>
            <p:nvPr/>
          </p:nvSpPr>
          <p:spPr>
            <a:xfrm>
              <a:off x="3253014" y="2033750"/>
              <a:ext cx="3610304" cy="1387365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2" name="Стрелка влево 11"/>
            <p:cNvSpPr/>
            <p:nvPr/>
          </p:nvSpPr>
          <p:spPr>
            <a:xfrm>
              <a:off x="4801168" y="1491451"/>
              <a:ext cx="1300087" cy="949319"/>
            </a:xfrm>
            <a:prstGeom prst="leftArrow">
              <a:avLst>
                <a:gd name="adj1" fmla="val 50000"/>
                <a:gd name="adj2" fmla="val 111643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82875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977462" y="614855"/>
            <a:ext cx="10152992" cy="5190797"/>
            <a:chOff x="1040524" y="583324"/>
            <a:chExt cx="10152992" cy="5190797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2869324" y="3346231"/>
              <a:ext cx="5486400" cy="1072056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процедурні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пов’язані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рухом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4493172" y="4544408"/>
              <a:ext cx="6400799" cy="1229713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відкладення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розгляду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оголошення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перерви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зупинення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трелка вниз 8"/>
            <p:cNvSpPr/>
            <p:nvPr/>
          </p:nvSpPr>
          <p:spPr>
            <a:xfrm>
              <a:off x="9995338" y="2522483"/>
              <a:ext cx="709448" cy="2222938"/>
            </a:xfrm>
            <a:prstGeom prst="downArrow">
              <a:avLst>
                <a:gd name="adj1" fmla="val 50000"/>
                <a:gd name="adj2" fmla="val 184286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Выгнутая вправо стрелка 9"/>
            <p:cNvSpPr/>
            <p:nvPr/>
          </p:nvSpPr>
          <p:spPr>
            <a:xfrm>
              <a:off x="8182304" y="2443656"/>
              <a:ext cx="1623849" cy="1894069"/>
            </a:xfrm>
            <a:prstGeom prst="curvedLeftArrow">
              <a:avLst>
                <a:gd name="adj1" fmla="val 25000"/>
                <a:gd name="adj2" fmla="val 50000"/>
                <a:gd name="adj3" fmla="val 70631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1040524" y="583324"/>
              <a:ext cx="3736425" cy="1135117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касаційної інстанції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4776949" y="1703543"/>
              <a:ext cx="6416567" cy="122971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шляхом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порядку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ЦПК України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трелка вправо 12"/>
            <p:cNvSpPr/>
            <p:nvPr/>
          </p:nvSpPr>
          <p:spPr>
            <a:xfrm>
              <a:off x="4430109" y="1197392"/>
              <a:ext cx="1182415" cy="1012301"/>
            </a:xfrm>
            <a:prstGeom prst="rightArrow">
              <a:avLst>
                <a:gd name="adj1" fmla="val 50000"/>
                <a:gd name="adj2" fmla="val 91263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45476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560787" y="1292030"/>
            <a:ext cx="9159763" cy="4099777"/>
            <a:chOff x="1702677" y="1307795"/>
            <a:chExt cx="9159763" cy="4099777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1702677" y="2840420"/>
              <a:ext cx="6416566" cy="1213945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оформлюється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суддею-доповідачем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суддею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суддя-доповідач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згодний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/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3337035" y="4219902"/>
              <a:ext cx="6416566" cy="118767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підписується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всім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складом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ЦПК України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Выгнутая влево стрелка 6"/>
            <p:cNvSpPr/>
            <p:nvPr/>
          </p:nvSpPr>
          <p:spPr>
            <a:xfrm rot="4032162">
              <a:off x="5845232" y="925915"/>
              <a:ext cx="1400170" cy="2163929"/>
            </a:xfrm>
            <a:prstGeom prst="curvedRightArrow">
              <a:avLst>
                <a:gd name="adj1" fmla="val 25000"/>
                <a:gd name="adj2" fmla="val 50000"/>
                <a:gd name="adj3" fmla="val 67935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Прямая со стрелкой 8"/>
            <p:cNvCxnSpPr/>
            <p:nvPr/>
          </p:nvCxnSpPr>
          <p:spPr>
            <a:xfrm>
              <a:off x="9364717" y="2083675"/>
              <a:ext cx="0" cy="2136227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8" name="Овал 7"/>
            <p:cNvSpPr/>
            <p:nvPr/>
          </p:nvSpPr>
          <p:spPr>
            <a:xfrm>
              <a:off x="6684579" y="1634814"/>
              <a:ext cx="4177861" cy="1513489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Постанова або ухвала суду касаційної інстанції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7577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409905" y="331077"/>
            <a:ext cx="11114688" cy="6090743"/>
            <a:chOff x="394139" y="315311"/>
            <a:chExt cx="11114688" cy="6090743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3736427" y="2459422"/>
              <a:ext cx="7756635" cy="77251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прийняття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3752192" y="3310758"/>
              <a:ext cx="7756635" cy="89863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прізвищ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ініціалів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секретаря судового засідання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3752192" y="4288219"/>
              <a:ext cx="7756635" cy="772512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подала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3752192" y="5139558"/>
              <a:ext cx="7756635" cy="126649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оскаржується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номера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прізвища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ініціалів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суддів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Прямая соединительная линия 8"/>
            <p:cNvCxnSpPr/>
            <p:nvPr/>
          </p:nvCxnSpPr>
          <p:spPr>
            <a:xfrm>
              <a:off x="1056290" y="804042"/>
              <a:ext cx="0" cy="5602011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0" name="Прямая со стрелкой 9"/>
            <p:cNvCxnSpPr/>
            <p:nvPr/>
          </p:nvCxnSpPr>
          <p:spPr>
            <a:xfrm>
              <a:off x="1056290" y="1883979"/>
              <a:ext cx="122971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>
              <a:off x="2632841" y="1986456"/>
              <a:ext cx="0" cy="3778466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>
              <a:endCxn id="5" idx="1"/>
            </p:cNvCxnSpPr>
            <p:nvPr/>
          </p:nvCxnSpPr>
          <p:spPr>
            <a:xfrm>
              <a:off x="2632841" y="2845677"/>
              <a:ext cx="110358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>
              <a:off x="2632841" y="5764922"/>
              <a:ext cx="110358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2632841" y="4698123"/>
              <a:ext cx="110358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2648607" y="3831019"/>
              <a:ext cx="110358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6" name="Скругленный прямоугольник 15"/>
            <p:cNvSpPr/>
            <p:nvPr/>
          </p:nvSpPr>
          <p:spPr>
            <a:xfrm>
              <a:off x="394139" y="315311"/>
              <a:ext cx="5360275" cy="993227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Постанова суду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складається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з:</a:t>
              </a: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2286001" y="1450426"/>
              <a:ext cx="4824248" cy="898635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вступної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4440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924909" y="536026"/>
            <a:ext cx="10489322" cy="5602011"/>
            <a:chOff x="893378" y="551792"/>
            <a:chExt cx="10489322" cy="5602011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3626065" y="2130972"/>
              <a:ext cx="7756635" cy="89863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короткого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змісту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інстанцій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3626063" y="4028088"/>
              <a:ext cx="7756635" cy="89863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узагальнених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доводів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подала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3626062" y="4976646"/>
              <a:ext cx="7756635" cy="89863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узагальненого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викладу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3626064" y="3079530"/>
              <a:ext cx="7756635" cy="89863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короткого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змісту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Прямая соединительная линия 8"/>
            <p:cNvCxnSpPr/>
            <p:nvPr/>
          </p:nvCxnSpPr>
          <p:spPr>
            <a:xfrm>
              <a:off x="893378" y="551792"/>
              <a:ext cx="0" cy="5602011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0" name="Прямая со стрелкой 9"/>
            <p:cNvCxnSpPr/>
            <p:nvPr/>
          </p:nvCxnSpPr>
          <p:spPr>
            <a:xfrm>
              <a:off x="893378" y="1403130"/>
              <a:ext cx="122971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>
              <a:off x="2522476" y="1631729"/>
              <a:ext cx="0" cy="3778466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>
              <a:off x="2522476" y="5410195"/>
              <a:ext cx="110358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>
              <a:off x="2522476" y="4490540"/>
              <a:ext cx="110358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2522476" y="3523588"/>
              <a:ext cx="110358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2522476" y="2603933"/>
              <a:ext cx="110358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6" name="Скругленный прямоугольник 15"/>
            <p:cNvSpPr/>
            <p:nvPr/>
          </p:nvSpPr>
          <p:spPr>
            <a:xfrm>
              <a:off x="2123089" y="953813"/>
              <a:ext cx="4824248" cy="898635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описової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15363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25364" y="365232"/>
            <a:ext cx="10773092" cy="6067098"/>
            <a:chOff x="625364" y="365232"/>
            <a:chExt cx="10773092" cy="6067098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3421111" y="2040322"/>
              <a:ext cx="7977344" cy="994542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мотивів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відхилення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кожного аргументу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викладеного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скарзі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3421110" y="4064873"/>
              <a:ext cx="7977346" cy="1041843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результатами розгляду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посиланням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норми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керувався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3421110" y="5172403"/>
              <a:ext cx="7977344" cy="98008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повинні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передачі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новий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3421111" y="3100551"/>
              <a:ext cx="7977344" cy="89863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доводів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погодився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погодився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висновками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625364" y="365232"/>
              <a:ext cx="0" cy="6067098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>
              <a:off x="641129" y="1303281"/>
              <a:ext cx="1229711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>
              <a:off x="2317524" y="1568667"/>
              <a:ext cx="0" cy="4093779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2317524" y="3590588"/>
              <a:ext cx="110358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2333297" y="5662446"/>
              <a:ext cx="110358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2317524" y="4642284"/>
              <a:ext cx="110358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>
              <a:off x="2317524" y="2490951"/>
              <a:ext cx="110358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8" name="Скругленный прямоугольник 17"/>
            <p:cNvSpPr/>
            <p:nvPr/>
          </p:nvSpPr>
          <p:spPr>
            <a:xfrm>
              <a:off x="1870840" y="853964"/>
              <a:ext cx="4824248" cy="898635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мотивувальної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20004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41130" y="512376"/>
            <a:ext cx="11025340" cy="5666386"/>
            <a:chOff x="672661" y="575438"/>
            <a:chExt cx="11025340" cy="5666386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3389581" y="2374014"/>
              <a:ext cx="8308419" cy="806671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висновку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3389579" y="4427482"/>
              <a:ext cx="8308421" cy="89863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розподілу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витрат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понесених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зв’язку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переглядом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3389580" y="5386550"/>
              <a:ext cx="8308420" cy="855274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повороту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3389581" y="3243744"/>
              <a:ext cx="8308420" cy="112330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розподілу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витрат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понесених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зв’язку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-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Прямая соединительная линия 8"/>
            <p:cNvCxnSpPr/>
            <p:nvPr/>
          </p:nvCxnSpPr>
          <p:spPr>
            <a:xfrm>
              <a:off x="672661" y="575438"/>
              <a:ext cx="0" cy="835572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0" name="Прямая со стрелкой 9"/>
            <p:cNvCxnSpPr/>
            <p:nvPr/>
          </p:nvCxnSpPr>
          <p:spPr>
            <a:xfrm>
              <a:off x="672661" y="1411010"/>
              <a:ext cx="122971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>
              <a:off x="2285993" y="1684937"/>
              <a:ext cx="0" cy="4181797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>
              <a:off x="2285993" y="5898926"/>
              <a:ext cx="110358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>
              <a:off x="2285993" y="4900442"/>
              <a:ext cx="110358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2285993" y="3854664"/>
              <a:ext cx="110358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2285993" y="2777353"/>
              <a:ext cx="110358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6" name="Скругленный прямоугольник 15"/>
            <p:cNvSpPr/>
            <p:nvPr/>
          </p:nvSpPr>
          <p:spPr>
            <a:xfrm>
              <a:off x="1902372" y="1062860"/>
              <a:ext cx="4824248" cy="898635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резолютивної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03794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977462" y="488730"/>
            <a:ext cx="10436773" cy="5391803"/>
            <a:chOff x="1008993" y="614854"/>
            <a:chExt cx="10436773" cy="5391803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6826469" y="614854"/>
              <a:ext cx="4619297" cy="1072055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палати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Верховного Суду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6826469" y="1797267"/>
              <a:ext cx="4619297" cy="1072055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об’єднаної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палати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Верховного Суду 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6826468" y="2979680"/>
              <a:ext cx="4619297" cy="1072055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Великої Палати Верховного Суду 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2002221" y="4414342"/>
              <a:ext cx="8355724" cy="159231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міститися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висновок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те,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саме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повинна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застосовуватися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норма права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застосуванням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погодилася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колегія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палата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об’єднана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палата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передала справу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палати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об’єднаної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палати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Великої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Палати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трелка вниз 8"/>
            <p:cNvSpPr/>
            <p:nvPr/>
          </p:nvSpPr>
          <p:spPr>
            <a:xfrm>
              <a:off x="1615965" y="2727430"/>
              <a:ext cx="772511" cy="2554014"/>
            </a:xfrm>
            <a:prstGeom prst="downArrow">
              <a:avLst>
                <a:gd name="adj1" fmla="val 50000"/>
                <a:gd name="adj2" fmla="val 198979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" name="Прямая соединительная линия 10"/>
            <p:cNvCxnSpPr/>
            <p:nvPr/>
          </p:nvCxnSpPr>
          <p:spPr>
            <a:xfrm>
              <a:off x="5880538" y="1072052"/>
              <a:ext cx="0" cy="2522483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>
              <a:off x="4288221" y="2396357"/>
              <a:ext cx="253824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5880538" y="1072052"/>
              <a:ext cx="94593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>
              <a:off x="5880538" y="3594535"/>
              <a:ext cx="94593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2" name="Овал 11"/>
            <p:cNvSpPr/>
            <p:nvPr/>
          </p:nvSpPr>
          <p:spPr>
            <a:xfrm>
              <a:off x="1008993" y="1686909"/>
              <a:ext cx="3831021" cy="1418896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 постанові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79615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/>
        </p:nvGrpSpPr>
        <p:grpSpPr>
          <a:xfrm>
            <a:off x="1702676" y="1371600"/>
            <a:ext cx="8650014" cy="3870432"/>
            <a:chOff x="1529255" y="1403131"/>
            <a:chExt cx="8650014" cy="3870432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1529255" y="4309240"/>
              <a:ext cx="7845971" cy="964323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відніс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справу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категорії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малозначних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помилково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1529256" y="3113688"/>
              <a:ext cx="7845971" cy="1087821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становить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значний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суспільний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інтерес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виняткове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значення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1529256" y="1634357"/>
              <a:ext cx="7845972" cy="137160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ЦПК України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позбавлена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можливості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спростувати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" name="Прямая соединительная линия 6"/>
            <p:cNvCxnSpPr/>
            <p:nvPr/>
          </p:nvCxnSpPr>
          <p:spPr>
            <a:xfrm>
              <a:off x="10179269" y="1403131"/>
              <a:ext cx="0" cy="3342290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8" name="Прямая со стрелкой 7"/>
            <p:cNvCxnSpPr/>
            <p:nvPr/>
          </p:nvCxnSpPr>
          <p:spPr>
            <a:xfrm flipH="1">
              <a:off x="9375227" y="4745421"/>
              <a:ext cx="804042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0" name="Прямая со стрелкой 9"/>
            <p:cNvCxnSpPr/>
            <p:nvPr/>
          </p:nvCxnSpPr>
          <p:spPr>
            <a:xfrm flipH="1">
              <a:off x="9375226" y="3678618"/>
              <a:ext cx="804042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 flipH="1">
              <a:off x="9375227" y="2335921"/>
              <a:ext cx="804042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2907059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536027" y="386531"/>
            <a:ext cx="11181867" cy="6093097"/>
            <a:chOff x="646386" y="418062"/>
            <a:chExt cx="11181867" cy="6093097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7378438" y="1434663"/>
              <a:ext cx="4449815" cy="1277006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Вказівки, що містяться в постанові суду касаційної інстанції</a:t>
              </a: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135117" y="418062"/>
              <a:ext cx="6542690" cy="108782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є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обов’язковими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інстанцій</a:t>
              </a:r>
              <a:endPara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 нового розгляду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3255579" y="4351279"/>
              <a:ext cx="6195848" cy="914401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переваги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одних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над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іншими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1450428" y="5360269"/>
              <a:ext cx="6195848" cy="115089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те,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яка норма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матеріального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 повинна бути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застосована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результатами нового розгляду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трелка влево 9"/>
            <p:cNvSpPr/>
            <p:nvPr/>
          </p:nvSpPr>
          <p:spPr>
            <a:xfrm>
              <a:off x="6558628" y="1016250"/>
              <a:ext cx="1245303" cy="980513"/>
            </a:xfrm>
            <a:prstGeom prst="leftArrow">
              <a:avLst>
                <a:gd name="adj1" fmla="val 50000"/>
                <a:gd name="adj2" fmla="val 101020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2" name="Прямая со стрелкой 11"/>
            <p:cNvCxnSpPr/>
            <p:nvPr/>
          </p:nvCxnSpPr>
          <p:spPr>
            <a:xfrm>
              <a:off x="2033752" y="3255578"/>
              <a:ext cx="0" cy="210469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>
              <a:endCxn id="8" idx="1"/>
            </p:cNvCxnSpPr>
            <p:nvPr/>
          </p:nvCxnSpPr>
          <p:spPr>
            <a:xfrm>
              <a:off x="2033752" y="4808479"/>
              <a:ext cx="1221827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5" name="Выгнутая вправо стрелка 14"/>
            <p:cNvSpPr/>
            <p:nvPr/>
          </p:nvSpPr>
          <p:spPr>
            <a:xfrm rot="17335417">
              <a:off x="5741935" y="1592786"/>
              <a:ext cx="1195987" cy="1843544"/>
            </a:xfrm>
            <a:prstGeom prst="curvedLeftArrow">
              <a:avLst>
                <a:gd name="adj1" fmla="val 25000"/>
                <a:gd name="adj2" fmla="val 50000"/>
                <a:gd name="adj3" fmla="val 65400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646386" y="2286000"/>
              <a:ext cx="5218386" cy="1387365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Постанова суду касаційної інстанції не може містити вказівок для суду першої або апеляційної інстанції </a:t>
              </a: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4997670" y="3271344"/>
              <a:ext cx="6195848" cy="1001112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достовірність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недостовірність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того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94196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953814" y="938852"/>
            <a:ext cx="10334295" cy="5003709"/>
            <a:chOff x="969580" y="1033445"/>
            <a:chExt cx="10334295" cy="5003709"/>
          </a:xfrm>
        </p:grpSpPr>
        <p:sp>
          <p:nvSpPr>
            <p:cNvPr id="5" name="Овал 4"/>
            <p:cNvSpPr/>
            <p:nvPr/>
          </p:nvSpPr>
          <p:spPr>
            <a:xfrm>
              <a:off x="1056290" y="1033445"/>
              <a:ext cx="4319751" cy="1466193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Постанова суду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4918841" y="1283855"/>
              <a:ext cx="6258910" cy="1089657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набирає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прийняття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трелка вправо 6"/>
            <p:cNvSpPr/>
            <p:nvPr/>
          </p:nvSpPr>
          <p:spPr>
            <a:xfrm>
              <a:off x="4572000" y="1828683"/>
              <a:ext cx="1135117" cy="1040524"/>
            </a:xfrm>
            <a:prstGeom prst="rightArrow">
              <a:avLst>
                <a:gd name="adj1" fmla="val 50000"/>
                <a:gd name="adj2" fmla="val 89394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Выгнутая вправо стрелка 12"/>
            <p:cNvSpPr/>
            <p:nvPr/>
          </p:nvSpPr>
          <p:spPr>
            <a:xfrm rot="1993013">
              <a:off x="8240741" y="4375762"/>
              <a:ext cx="1379171" cy="1661392"/>
            </a:xfrm>
            <a:prstGeom prst="curvedLeftArrow">
              <a:avLst>
                <a:gd name="adj1" fmla="val 25000"/>
                <a:gd name="adj2" fmla="val 50000"/>
                <a:gd name="adj3" fmla="val 66943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7015655" y="3056305"/>
              <a:ext cx="4288220" cy="1450428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 моменту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прийняття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постанови судом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969580" y="4133734"/>
              <a:ext cx="7078716" cy="1403131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скасовані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нечинними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втрачають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силу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подальшому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підлягають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70251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Группа 16"/>
          <p:cNvGrpSpPr/>
          <p:nvPr/>
        </p:nvGrpSpPr>
        <p:grpSpPr>
          <a:xfrm>
            <a:off x="977463" y="861810"/>
            <a:ext cx="10105924" cy="5003615"/>
            <a:chOff x="1245477" y="767217"/>
            <a:chExt cx="10105924" cy="5003615"/>
          </a:xfrm>
        </p:grpSpPr>
        <p:sp>
          <p:nvSpPr>
            <p:cNvPr id="4" name="Выгнутая вправо стрелка 3"/>
            <p:cNvSpPr/>
            <p:nvPr/>
          </p:nvSpPr>
          <p:spPr>
            <a:xfrm rot="1149214">
              <a:off x="8160926" y="4011673"/>
              <a:ext cx="1632661" cy="1759159"/>
            </a:xfrm>
            <a:prstGeom prst="curvedLeftArrow">
              <a:avLst>
                <a:gd name="adj1" fmla="val 25000"/>
                <a:gd name="adj2" fmla="val 50000"/>
                <a:gd name="adj3" fmla="val 59497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6905525" y="3138257"/>
              <a:ext cx="4445876" cy="1308538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розгляду 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418897" y="4288220"/>
              <a:ext cx="6613633" cy="1403131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п’ятнадцятиденний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повертається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судовому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1245477" y="767217"/>
              <a:ext cx="5076495" cy="1008993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є остаточною </a:t>
              </a: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1245477" y="1828051"/>
              <a:ext cx="5076495" cy="1008993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оскарженню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підлягає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6771290" y="1154366"/>
              <a:ext cx="0" cy="1274583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 flipH="1">
              <a:off x="6321972" y="1154366"/>
              <a:ext cx="44931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 flipH="1">
              <a:off x="6321972" y="2428949"/>
              <a:ext cx="44931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>
              <a:off x="6771290" y="1694933"/>
              <a:ext cx="1190297" cy="0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6" name="Овал 15"/>
            <p:cNvSpPr/>
            <p:nvPr/>
          </p:nvSpPr>
          <p:spPr>
            <a:xfrm>
              <a:off x="7291782" y="960917"/>
              <a:ext cx="4059619" cy="1468032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Постанова суду касаційної інстанції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67947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Группа 9"/>
          <p:cNvGrpSpPr/>
          <p:nvPr/>
        </p:nvGrpSpPr>
        <p:grpSpPr>
          <a:xfrm>
            <a:off x="714702" y="526326"/>
            <a:ext cx="10941840" cy="5669519"/>
            <a:chOff x="730468" y="526326"/>
            <a:chExt cx="10941840" cy="5669519"/>
          </a:xfrm>
        </p:grpSpPr>
        <p:sp>
          <p:nvSpPr>
            <p:cNvPr id="2" name="Скругленный прямоугольник 1"/>
            <p:cNvSpPr/>
            <p:nvPr/>
          </p:nvSpPr>
          <p:spPr>
            <a:xfrm>
              <a:off x="730468" y="526326"/>
              <a:ext cx="4074917" cy="1120383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Касаційна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скарга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" name="Прямоугольник 2"/>
            <p:cNvSpPr/>
            <p:nvPr/>
          </p:nvSpPr>
          <p:spPr>
            <a:xfrm>
              <a:off x="4757013" y="1172712"/>
              <a:ext cx="5887338" cy="944831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тридцяти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проголошення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Стрелка вправо 3"/>
            <p:cNvSpPr/>
            <p:nvPr/>
          </p:nvSpPr>
          <p:spPr>
            <a:xfrm>
              <a:off x="3820510" y="1217105"/>
              <a:ext cx="1261242" cy="1016875"/>
            </a:xfrm>
            <a:prstGeom prst="rightArrow">
              <a:avLst>
                <a:gd name="adj1" fmla="val 50000"/>
                <a:gd name="adj2" fmla="val 99613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014249" y="3791789"/>
              <a:ext cx="7173311" cy="1150883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судовому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оголошено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лише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вступну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резолютивну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3105809" y="5084565"/>
              <a:ext cx="7173311" cy="111128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виклику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Выгнутая влево стрелка 7"/>
            <p:cNvSpPr/>
            <p:nvPr/>
          </p:nvSpPr>
          <p:spPr>
            <a:xfrm rot="9384075">
              <a:off x="10572091" y="1420666"/>
              <a:ext cx="1100217" cy="1463415"/>
            </a:xfrm>
            <a:prstGeom prst="curvedRightArrow">
              <a:avLst>
                <a:gd name="adj1" fmla="val 25000"/>
                <a:gd name="adj2" fmla="val 50000"/>
                <a:gd name="adj3" fmla="val 64670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Выгнутая вправо стрелка 8"/>
            <p:cNvSpPr/>
            <p:nvPr/>
          </p:nvSpPr>
          <p:spPr>
            <a:xfrm rot="684378">
              <a:off x="7855092" y="3206266"/>
              <a:ext cx="1434664" cy="1704827"/>
            </a:xfrm>
            <a:prstGeom prst="curvedLeftArrow">
              <a:avLst>
                <a:gd name="adj1" fmla="val 25000"/>
                <a:gd name="adj2" fmla="val 50000"/>
                <a:gd name="adj3" fmla="val 69798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" name="Прямая со стрелкой 10"/>
            <p:cNvCxnSpPr/>
            <p:nvPr/>
          </p:nvCxnSpPr>
          <p:spPr>
            <a:xfrm>
              <a:off x="9622223" y="3144296"/>
              <a:ext cx="0" cy="194026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2" name="Скругленный прямоугольник 11"/>
            <p:cNvSpPr/>
            <p:nvPr/>
          </p:nvSpPr>
          <p:spPr>
            <a:xfrm>
              <a:off x="5365533" y="2388655"/>
              <a:ext cx="5644055" cy="1261241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обчислюється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21630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740980" y="1008992"/>
            <a:ext cx="10925503" cy="4456099"/>
            <a:chOff x="677918" y="993227"/>
            <a:chExt cx="10925503" cy="4456099"/>
          </a:xfrm>
        </p:grpSpPr>
        <p:cxnSp>
          <p:nvCxnSpPr>
            <p:cNvPr id="9" name="Прямая соединительная линия 8"/>
            <p:cNvCxnSpPr/>
            <p:nvPr/>
          </p:nvCxnSpPr>
          <p:spPr>
            <a:xfrm>
              <a:off x="2790497" y="3909848"/>
              <a:ext cx="0" cy="885209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>
              <a:off x="2790497" y="4795057"/>
              <a:ext cx="195580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3" name="Прямоугольник 12"/>
            <p:cNvSpPr/>
            <p:nvPr/>
          </p:nvSpPr>
          <p:spPr>
            <a:xfrm>
              <a:off x="677918" y="3153104"/>
              <a:ext cx="5849007" cy="1182414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пропущеного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оскарження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4753745" y="4140788"/>
              <a:ext cx="5502165" cy="1308538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касаційна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тридцяти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вручення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такого судового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Выгнутая влево стрелка 14"/>
            <p:cNvSpPr/>
            <p:nvPr/>
          </p:nvSpPr>
          <p:spPr>
            <a:xfrm rot="3974736">
              <a:off x="3142238" y="1248641"/>
              <a:ext cx="1472159" cy="2095166"/>
            </a:xfrm>
            <a:prstGeom prst="curvedRightArrow">
              <a:avLst>
                <a:gd name="adj1" fmla="val 25000"/>
                <a:gd name="adj2" fmla="val 50000"/>
                <a:gd name="adj3" fmla="val 62561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Овал 19"/>
            <p:cNvSpPr/>
            <p:nvPr/>
          </p:nvSpPr>
          <p:spPr>
            <a:xfrm>
              <a:off x="3941380" y="1513489"/>
              <a:ext cx="3799490" cy="1418897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3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</a:t>
              </a:r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3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7267904" y="993227"/>
              <a:ext cx="4335517" cy="1529255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повне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вручено у день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проголошення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Стрелка вправо 21"/>
            <p:cNvSpPr/>
            <p:nvPr/>
          </p:nvSpPr>
          <p:spPr>
            <a:xfrm>
              <a:off x="7119015" y="2096815"/>
              <a:ext cx="1243709" cy="1056289"/>
            </a:xfrm>
            <a:prstGeom prst="rightArrow">
              <a:avLst>
                <a:gd name="adj1" fmla="val 50000"/>
                <a:gd name="adj2" fmla="val 93284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7052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ебеса">
  <a:themeElements>
    <a:clrScheme name="Небеса">
      <a:dk1>
        <a:sysClr val="windowText" lastClr="000000"/>
      </a:dk1>
      <a:lt1>
        <a:sysClr val="window" lastClr="FFFFFF"/>
      </a:lt1>
      <a:dk2>
        <a:srgbClr val="3F296A"/>
      </a:dk2>
      <a:lt2>
        <a:srgbClr val="EBEBEB"/>
      </a:lt2>
      <a:accent1>
        <a:srgbClr val="E84574"/>
      </a:accent1>
      <a:accent2>
        <a:srgbClr val="798FF2"/>
      </a:accent2>
      <a:accent3>
        <a:srgbClr val="95C369"/>
      </a:accent3>
      <a:accent4>
        <a:srgbClr val="EE875A"/>
      </a:accent4>
      <a:accent5>
        <a:srgbClr val="C363E8"/>
      </a:accent5>
      <a:accent6>
        <a:srgbClr val="6AADC8"/>
      </a:accent6>
      <a:hlink>
        <a:srgbClr val="FE80C7"/>
      </a:hlink>
      <a:folHlink>
        <a:srgbClr val="FBA3EC"/>
      </a:folHlink>
    </a:clrScheme>
    <a:fontScheme name="Небеса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ебеса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61DDDE80-2DFA-4F2A-B66F-72059846BDA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Небесная</Template>
  <TotalTime>811</TotalTime>
  <Words>4067</Words>
  <Application>Microsoft Office PowerPoint</Application>
  <PresentationFormat>Широкоэкранный</PresentationFormat>
  <Paragraphs>327</Paragraphs>
  <Slides>72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72</vt:i4>
      </vt:variant>
    </vt:vector>
  </HeadingPairs>
  <TitlesOfParts>
    <vt:vector size="77" baseType="lpstr">
      <vt:lpstr>Arial</vt:lpstr>
      <vt:lpstr>Calibri</vt:lpstr>
      <vt:lpstr>Calibri Light</vt:lpstr>
      <vt:lpstr>Times New Roman</vt:lpstr>
      <vt:lpstr>Небеса</vt:lpstr>
      <vt:lpstr>Касаційне провадження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Касаційне провадження</dc:title>
  <dc:creator>Пользователь Windows</dc:creator>
  <cp:lastModifiedBy>Пользователь Windows</cp:lastModifiedBy>
  <cp:revision>73</cp:revision>
  <dcterms:created xsi:type="dcterms:W3CDTF">2020-04-16T17:34:14Z</dcterms:created>
  <dcterms:modified xsi:type="dcterms:W3CDTF">2020-05-13T06:44:33Z</dcterms:modified>
</cp:coreProperties>
</file>