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9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499DE6-6E2D-459B-BCD6-C47A8A597739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6EB120-E8C3-41F6-A5E5-81C81F6B4F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4195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6EB120-E8C3-41F6-A5E5-81C81F6B4FCE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46619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72FED287-18FB-4779-82AF-4455F08B618F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CB7550B4-2795-4959-BA6C-48FC6D1FB9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14976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ED287-18FB-4779-82AF-4455F08B618F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550B4-2795-4959-BA6C-48FC6D1FB9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9423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ED287-18FB-4779-82AF-4455F08B618F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550B4-2795-4959-BA6C-48FC6D1FB9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72204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ED287-18FB-4779-82AF-4455F08B618F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550B4-2795-4959-BA6C-48FC6D1FB9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98631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ED287-18FB-4779-82AF-4455F08B618F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550B4-2795-4959-BA6C-48FC6D1FB9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410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ED287-18FB-4779-82AF-4455F08B618F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550B4-2795-4959-BA6C-48FC6D1FB9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84649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ED287-18FB-4779-82AF-4455F08B618F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550B4-2795-4959-BA6C-48FC6D1FB9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74890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ED287-18FB-4779-82AF-4455F08B618F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550B4-2795-4959-BA6C-48FC6D1FB9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04460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ED287-18FB-4779-82AF-4455F08B618F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550B4-2795-4959-BA6C-48FC6D1FB9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4348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ED287-18FB-4779-82AF-4455F08B618F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550B4-2795-4959-BA6C-48FC6D1FB9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3791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ED287-18FB-4779-82AF-4455F08B618F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550B4-2795-4959-BA6C-48FC6D1FB9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439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ED287-18FB-4779-82AF-4455F08B618F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550B4-2795-4959-BA6C-48FC6D1FB9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2110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ED287-18FB-4779-82AF-4455F08B618F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550B4-2795-4959-BA6C-48FC6D1FB9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7983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ED287-18FB-4779-82AF-4455F08B618F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550B4-2795-4959-BA6C-48FC6D1FB9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6142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ED287-18FB-4779-82AF-4455F08B618F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550B4-2795-4959-BA6C-48FC6D1FB9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906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ED287-18FB-4779-82AF-4455F08B618F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550B4-2795-4959-BA6C-48FC6D1FB9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0579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ED287-18FB-4779-82AF-4455F08B618F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550B4-2795-4959-BA6C-48FC6D1FB9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6022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2FED287-18FB-4779-82AF-4455F08B618F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B7550B4-2795-4959-BA6C-48FC6D1FB9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15731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13490" y="1932736"/>
            <a:ext cx="9646635" cy="1835223"/>
          </a:xfrm>
        </p:spPr>
        <p:txBody>
          <a:bodyPr>
            <a:normAutofit/>
          </a:bodyPr>
          <a:lstStyle/>
          <a:p>
            <a:pPr algn="ctr"/>
            <a:r>
              <a:rPr lang="uk-UA" sz="5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Відновлення втраченого судового провадження</a:t>
            </a:r>
            <a:endParaRPr lang="ru-RU" sz="5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2998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844565" y="840828"/>
            <a:ext cx="8844454" cy="4981903"/>
            <a:chOff x="1844565" y="651642"/>
            <a:chExt cx="8844454" cy="4981903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4004440" y="2175642"/>
              <a:ext cx="6684579" cy="1434662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подана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незалежно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зберігання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провадження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крім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передбаченого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ч.5 ст.491 ЦПК України</a:t>
              </a: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2260274" y="3846786"/>
              <a:ext cx="6684579" cy="1786759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подана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документа до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поновити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причини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пропуску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поважними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Выгнутая вправо стрелка 6"/>
            <p:cNvSpPr/>
            <p:nvPr/>
          </p:nvSpPr>
          <p:spPr>
            <a:xfrm rot="17238784">
              <a:off x="6298680" y="557885"/>
              <a:ext cx="1307822" cy="1879921"/>
            </a:xfrm>
            <a:prstGeom prst="curvedLeftArrow">
              <a:avLst>
                <a:gd name="adj1" fmla="val 25000"/>
                <a:gd name="adj2" fmla="val 50000"/>
                <a:gd name="adj3" fmla="val 71677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трелка вниз 7"/>
            <p:cNvSpPr/>
            <p:nvPr/>
          </p:nvSpPr>
          <p:spPr>
            <a:xfrm>
              <a:off x="2207172" y="1686910"/>
              <a:ext cx="662152" cy="2364828"/>
            </a:xfrm>
            <a:prstGeom prst="downArrow">
              <a:avLst>
                <a:gd name="adj1" fmla="val 50000"/>
                <a:gd name="adj2" fmla="val 228571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1844565" y="651642"/>
              <a:ext cx="4556235" cy="1292772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 про відновлення втраченого судового провадження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42333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292773" y="709450"/>
            <a:ext cx="9711559" cy="5123791"/>
            <a:chOff x="1686911" y="662153"/>
            <a:chExt cx="9711559" cy="5123791"/>
          </a:xfrm>
        </p:grpSpPr>
        <p:sp>
          <p:nvSpPr>
            <p:cNvPr id="8" name="Скругленный прямоугольник 7"/>
            <p:cNvSpPr/>
            <p:nvPr/>
          </p:nvSpPr>
          <p:spPr>
            <a:xfrm>
              <a:off x="3499946" y="4556234"/>
              <a:ext cx="4414344" cy="122971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відкликав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втраченого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провадження</a:t>
              </a:r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>
              <a:off x="4299238" y="2948152"/>
              <a:ext cx="0" cy="160808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1" name="Выгнутая влево стрелка 10"/>
            <p:cNvSpPr/>
            <p:nvPr/>
          </p:nvSpPr>
          <p:spPr>
            <a:xfrm rot="19519570">
              <a:off x="4525462" y="3017994"/>
              <a:ext cx="1277007" cy="1468400"/>
            </a:xfrm>
            <a:prstGeom prst="curvedRightArrow">
              <a:avLst>
                <a:gd name="adj1" fmla="val 25000"/>
                <a:gd name="adj2" fmla="val 50000"/>
                <a:gd name="adj3" fmla="val 66231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Овал 8"/>
            <p:cNvSpPr/>
            <p:nvPr/>
          </p:nvSpPr>
          <p:spPr>
            <a:xfrm>
              <a:off x="8292663" y="662153"/>
              <a:ext cx="3105807" cy="1324303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1686911" y="1828801"/>
              <a:ext cx="6448098" cy="1513489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своєю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повертає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відновлення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втраченого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провадження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 розгляду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трелка влево 13"/>
            <p:cNvSpPr/>
            <p:nvPr/>
          </p:nvSpPr>
          <p:spPr>
            <a:xfrm>
              <a:off x="7725104" y="1284890"/>
              <a:ext cx="1135118" cy="1087821"/>
            </a:xfrm>
            <a:prstGeom prst="leftArrow">
              <a:avLst>
                <a:gd name="adj1" fmla="val 50000"/>
                <a:gd name="adj2" fmla="val 81884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5943600" y="3200400"/>
              <a:ext cx="4414345" cy="122971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звернення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пов’язана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захистом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 та інтересів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37211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788276" y="425669"/>
            <a:ext cx="10836166" cy="5770179"/>
            <a:chOff x="851338" y="394138"/>
            <a:chExt cx="10836166" cy="57701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977462" y="4887310"/>
              <a:ext cx="6574220" cy="1277007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подана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встановленого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ч.5 ст.491 ЦПК України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відхилив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поновлення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Выгнутая влево стрелка 7"/>
            <p:cNvSpPr/>
            <p:nvPr/>
          </p:nvSpPr>
          <p:spPr>
            <a:xfrm rot="19683891">
              <a:off x="5172340" y="2975729"/>
              <a:ext cx="1384867" cy="1676094"/>
            </a:xfrm>
            <a:prstGeom prst="curvedRightArrow">
              <a:avLst>
                <a:gd name="adj1" fmla="val 25000"/>
                <a:gd name="adj2" fmla="val 50000"/>
                <a:gd name="adj3" fmla="val 76290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>
              <a:off x="1403131" y="1467927"/>
              <a:ext cx="0" cy="3403617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2" name="Прямоугольник 11"/>
            <p:cNvSpPr/>
            <p:nvPr/>
          </p:nvSpPr>
          <p:spPr>
            <a:xfrm>
              <a:off x="2254469" y="1994338"/>
              <a:ext cx="6574220" cy="1277007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подання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заяви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провадження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втраченого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розгляду</a:t>
              </a: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6716111" y="3114793"/>
              <a:ext cx="4971393" cy="1450428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цьому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випадку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роз’яснює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звернутися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новим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установленому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ЦПК України порядку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851338" y="394138"/>
              <a:ext cx="6337738" cy="1466193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відмовляє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за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відновлення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втраченого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провадження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випадках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  <p:sp>
          <p:nvSpPr>
            <p:cNvPr id="16" name="Стрелка вправо 15"/>
            <p:cNvSpPr/>
            <p:nvPr/>
          </p:nvSpPr>
          <p:spPr>
            <a:xfrm>
              <a:off x="1537137" y="1436633"/>
              <a:ext cx="1182414" cy="1115410"/>
            </a:xfrm>
            <a:prstGeom prst="rightArrow">
              <a:avLst>
                <a:gd name="adj1" fmla="val 50000"/>
                <a:gd name="adj2" fmla="val 84042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5271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Группа 25"/>
          <p:cNvGrpSpPr/>
          <p:nvPr/>
        </p:nvGrpSpPr>
        <p:grpSpPr>
          <a:xfrm>
            <a:off x="1308538" y="472964"/>
            <a:ext cx="10231820" cy="5644056"/>
            <a:chOff x="1403131" y="520261"/>
            <a:chExt cx="10231820" cy="5644056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1403131" y="2262350"/>
              <a:ext cx="7819696" cy="1150883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збереглася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окремі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томи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жетони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архіву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тощо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1403131" y="3578772"/>
              <a:ext cx="7803930" cy="1150883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надіслані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особам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таких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документів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1403131" y="4895194"/>
              <a:ext cx="7819696" cy="1150883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воно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здійснювалося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результатами розгляду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Прямая соединительная линия 8"/>
            <p:cNvCxnSpPr/>
            <p:nvPr/>
          </p:nvCxnSpPr>
          <p:spPr>
            <a:xfrm>
              <a:off x="10752082" y="1142999"/>
              <a:ext cx="0" cy="5021318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20" name="Прямая со стрелкой 19"/>
            <p:cNvCxnSpPr/>
            <p:nvPr/>
          </p:nvCxnSpPr>
          <p:spPr>
            <a:xfrm flipH="1">
              <a:off x="9222827" y="2837791"/>
              <a:ext cx="151349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22" name="Прямая со стрелкой 21"/>
            <p:cNvCxnSpPr/>
            <p:nvPr/>
          </p:nvCxnSpPr>
          <p:spPr>
            <a:xfrm flipH="1">
              <a:off x="9238591" y="5470635"/>
              <a:ext cx="151349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23" name="Прямая со стрелкой 22"/>
            <p:cNvCxnSpPr/>
            <p:nvPr/>
          </p:nvCxnSpPr>
          <p:spPr>
            <a:xfrm flipH="1">
              <a:off x="9222826" y="4167349"/>
              <a:ext cx="151349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25" name="Прямоугольник 24"/>
            <p:cNvSpPr/>
            <p:nvPr/>
          </p:nvSpPr>
          <p:spPr>
            <a:xfrm>
              <a:off x="5502165" y="520261"/>
              <a:ext cx="6132786" cy="1245476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 розгляді заяви про відновлення втраченого судового провадження суд бере до уваги: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18725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1355834" y="930166"/>
            <a:ext cx="9333187" cy="4950374"/>
            <a:chOff x="1702676" y="851338"/>
            <a:chExt cx="9333187" cy="4950374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1702676" y="4637691"/>
              <a:ext cx="7819696" cy="1164021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будь-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відомості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тощо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отримані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спосіб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офіційних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джерел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1702676" y="3471044"/>
              <a:ext cx="7819696" cy="1053659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містяться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Єдиній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інформаційно-телекомунікаційній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системі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1702676" y="2414754"/>
              <a:ext cx="7819696" cy="943302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відомості з Єдиного державного реєстру судових рішень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1702676" y="1008994"/>
              <a:ext cx="7819696" cy="1292772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будь-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умови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є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достатніми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відновлення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5" name="Прямая соединительная линия 14"/>
            <p:cNvCxnSpPr/>
            <p:nvPr/>
          </p:nvCxnSpPr>
          <p:spPr>
            <a:xfrm>
              <a:off x="11035863" y="851338"/>
              <a:ext cx="0" cy="4398577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 flipH="1">
              <a:off x="9522372" y="1692163"/>
              <a:ext cx="151349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 flipH="1">
              <a:off x="9522372" y="5249915"/>
              <a:ext cx="151349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 flipH="1">
              <a:off x="9522372" y="3999183"/>
              <a:ext cx="151349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 flipH="1">
              <a:off x="9522372" y="2921874"/>
              <a:ext cx="151349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2350606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77918" y="283779"/>
            <a:ext cx="10972799" cy="6124900"/>
            <a:chOff x="725214" y="252248"/>
            <a:chExt cx="10972799" cy="6124900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4114799" y="1639612"/>
              <a:ext cx="7583213" cy="1261241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присутніми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вчинення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представників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4114799" y="2948149"/>
              <a:ext cx="7583214" cy="105629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входили до складу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втрачено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провадження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–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випадках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4114799" y="4051735"/>
              <a:ext cx="7583213" cy="1008993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осіб, які виконували судове рішення</a:t>
              </a: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1135118" y="5257796"/>
              <a:ext cx="7504386" cy="1119352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вчиняти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ЦПК України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метою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втраченого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провадження</a:t>
              </a:r>
            </a:p>
          </p:txBody>
        </p:sp>
        <p:cxnSp>
          <p:nvCxnSpPr>
            <p:cNvPr id="11" name="Прямая со стрелкой 10"/>
            <p:cNvCxnSpPr/>
            <p:nvPr/>
          </p:nvCxnSpPr>
          <p:spPr>
            <a:xfrm>
              <a:off x="1749971" y="1121314"/>
              <a:ext cx="1" cy="413648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>
              <a:off x="3610303" y="800096"/>
              <a:ext cx="0" cy="3756135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>
              <a:endCxn id="5" idx="1"/>
            </p:cNvCxnSpPr>
            <p:nvPr/>
          </p:nvCxnSpPr>
          <p:spPr>
            <a:xfrm>
              <a:off x="3610303" y="2270232"/>
              <a:ext cx="504496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>
              <a:off x="3610303" y="4550973"/>
              <a:ext cx="504496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>
              <a:off x="3610303" y="3523589"/>
              <a:ext cx="504496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5" name="Овал 14"/>
            <p:cNvSpPr/>
            <p:nvPr/>
          </p:nvSpPr>
          <p:spPr>
            <a:xfrm>
              <a:off x="725214" y="252248"/>
              <a:ext cx="2885089" cy="1072055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3421118" y="390191"/>
              <a:ext cx="2963916" cy="981407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допитати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як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свідків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Стрелка вправо 20"/>
            <p:cNvSpPr/>
            <p:nvPr/>
          </p:nvSpPr>
          <p:spPr>
            <a:xfrm>
              <a:off x="2774731" y="736381"/>
              <a:ext cx="1119351" cy="997827"/>
            </a:xfrm>
            <a:prstGeom prst="rightArrow">
              <a:avLst>
                <a:gd name="adj1" fmla="val 50000"/>
                <a:gd name="adj2" fmla="val 88910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9851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Группа 18"/>
          <p:cNvGrpSpPr/>
          <p:nvPr/>
        </p:nvGrpSpPr>
        <p:grpSpPr>
          <a:xfrm>
            <a:off x="1650125" y="758689"/>
            <a:ext cx="9044152" cy="5060758"/>
            <a:chOff x="1870842" y="664096"/>
            <a:chExt cx="9044152" cy="5060758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870842" y="2427891"/>
              <a:ext cx="5927834" cy="1040524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правилами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спрощеного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4766442" y="4635055"/>
              <a:ext cx="5927834" cy="1089799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тридцяти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надходження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до суду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3216165" y="3537384"/>
              <a:ext cx="5927834" cy="1028702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 повідомленням учасників справи </a:t>
              </a:r>
            </a:p>
          </p:txBody>
        </p:sp>
        <p:cxnSp>
          <p:nvCxnSpPr>
            <p:cNvPr id="12" name="Прямая со стрелкой 11"/>
            <p:cNvCxnSpPr/>
            <p:nvPr/>
          </p:nvCxnSpPr>
          <p:spPr>
            <a:xfrm>
              <a:off x="10421006" y="1450428"/>
              <a:ext cx="0" cy="3184627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>
              <a:endCxn id="7" idx="3"/>
            </p:cNvCxnSpPr>
            <p:nvPr/>
          </p:nvCxnSpPr>
          <p:spPr>
            <a:xfrm flipH="1" flipV="1">
              <a:off x="9143999" y="4051735"/>
              <a:ext cx="1277007" cy="3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7" name="Выгнутая влево стрелка 16"/>
            <p:cNvSpPr/>
            <p:nvPr/>
          </p:nvSpPr>
          <p:spPr>
            <a:xfrm rot="3518150">
              <a:off x="3497877" y="497388"/>
              <a:ext cx="1636700" cy="1970116"/>
            </a:xfrm>
            <a:prstGeom prst="curvedRightArrow">
              <a:avLst>
                <a:gd name="adj1" fmla="val 25000"/>
                <a:gd name="adj2" fmla="val 50000"/>
                <a:gd name="adj3" fmla="val 62038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8" name="Скругленный прямоугольник 17"/>
            <p:cNvSpPr/>
            <p:nvPr/>
          </p:nvSpPr>
          <p:spPr>
            <a:xfrm>
              <a:off x="5002925" y="666094"/>
              <a:ext cx="5912069" cy="122971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відновлення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втраченого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провадження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здійснюється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28002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па 12"/>
          <p:cNvGrpSpPr/>
          <p:nvPr/>
        </p:nvGrpSpPr>
        <p:grpSpPr>
          <a:xfrm>
            <a:off x="571501" y="315310"/>
            <a:ext cx="11158045" cy="6077601"/>
            <a:chOff x="587266" y="283778"/>
            <a:chExt cx="11158045" cy="6077601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587266" y="283778"/>
              <a:ext cx="4051738" cy="1340069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Суд, на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зібраних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перевірених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матеріалів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5052849" y="338958"/>
              <a:ext cx="6479628" cy="1324303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втраченого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провадження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повністю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думку,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відновити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5927834" y="2404240"/>
              <a:ext cx="5817477" cy="1623848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конкретно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досліджених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судовому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вважає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установленим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зміст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відновленого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4303986" y="4099030"/>
              <a:ext cx="6148552" cy="1103585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наводяться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висновки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доведеність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досліджувалися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2230821" y="5273557"/>
              <a:ext cx="6148552" cy="1087822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вчинялися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втраченого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</a:t>
              </a:r>
            </a:p>
          </p:txBody>
        </p:sp>
        <p:cxnSp>
          <p:nvCxnSpPr>
            <p:cNvPr id="11" name="Прямая со стрелкой 10"/>
            <p:cNvCxnSpPr/>
            <p:nvPr/>
          </p:nvCxnSpPr>
          <p:spPr>
            <a:xfrm>
              <a:off x="2865383" y="3050626"/>
              <a:ext cx="1" cy="222293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>
              <a:endCxn id="8" idx="1"/>
            </p:cNvCxnSpPr>
            <p:nvPr/>
          </p:nvCxnSpPr>
          <p:spPr>
            <a:xfrm>
              <a:off x="2865383" y="4650822"/>
              <a:ext cx="1438603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6" name="Стрелка вправо 15"/>
            <p:cNvSpPr/>
            <p:nvPr/>
          </p:nvSpPr>
          <p:spPr>
            <a:xfrm>
              <a:off x="4248807" y="1024757"/>
              <a:ext cx="1024759" cy="1008994"/>
            </a:xfrm>
            <a:prstGeom prst="rightArrow">
              <a:avLst>
                <a:gd name="adj1" fmla="val 50000"/>
                <a:gd name="adj2" fmla="val 78125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961696" y="2215050"/>
              <a:ext cx="4650828" cy="1387368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відновлення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втраченого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провадження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зазначається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трелка вправо 17"/>
            <p:cNvSpPr/>
            <p:nvPr/>
          </p:nvSpPr>
          <p:spPr>
            <a:xfrm>
              <a:off x="5273566" y="2979677"/>
              <a:ext cx="1135117" cy="1087822"/>
            </a:xfrm>
            <a:prstGeom prst="rightArrow">
              <a:avLst>
                <a:gd name="adj1" fmla="val 50000"/>
                <a:gd name="adj2" fmla="val 81884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31330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/>
        </p:nvGrpSpPr>
        <p:grpSpPr>
          <a:xfrm>
            <a:off x="843456" y="725214"/>
            <a:ext cx="10555013" cy="5234152"/>
            <a:chOff x="764628" y="488731"/>
            <a:chExt cx="10555013" cy="5234152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4840013" y="2057400"/>
              <a:ext cx="5502166" cy="1450428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відмовляє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відновленні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втраченого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провадження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4855776" y="3673366"/>
              <a:ext cx="5502167" cy="2049517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роз’яснює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повторне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звернення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такою самою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відновлення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втраченого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провадження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документів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764628" y="2782614"/>
              <a:ext cx="4319752" cy="1497724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недостатності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зібраних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точного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втраченого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провадження </a:t>
              </a:r>
            </a:p>
          </p:txBody>
        </p:sp>
        <p:sp>
          <p:nvSpPr>
            <p:cNvPr id="8" name="Стрелка влево 7"/>
            <p:cNvSpPr/>
            <p:nvPr/>
          </p:nvSpPr>
          <p:spPr>
            <a:xfrm>
              <a:off x="4572000" y="2948152"/>
              <a:ext cx="1308538" cy="1079938"/>
            </a:xfrm>
            <a:prstGeom prst="leftArrow">
              <a:avLst>
                <a:gd name="adj1" fmla="val 50000"/>
                <a:gd name="adj2" fmla="val 96667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 flipH="1">
              <a:off x="10941268" y="1024759"/>
              <a:ext cx="1" cy="3846786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>
              <a:endCxn id="5" idx="3"/>
            </p:cNvCxnSpPr>
            <p:nvPr/>
          </p:nvCxnSpPr>
          <p:spPr>
            <a:xfrm flipH="1">
              <a:off x="10342179" y="2782614"/>
              <a:ext cx="58332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 flipH="1">
              <a:off x="10357944" y="4871545"/>
              <a:ext cx="58332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4" name="Овал 13"/>
            <p:cNvSpPr/>
            <p:nvPr/>
          </p:nvSpPr>
          <p:spPr>
            <a:xfrm>
              <a:off x="8276897" y="488731"/>
              <a:ext cx="3042744" cy="1072055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09541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537136" y="1294744"/>
            <a:ext cx="9656380" cy="4057647"/>
            <a:chOff x="1048406" y="1152854"/>
            <a:chExt cx="9656380" cy="4057647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3657599" y="3996557"/>
              <a:ext cx="4997669" cy="1213944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набрання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суду,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визначеною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ч.3 ст.494 ЦПК 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Выгнутая вправо стрелка 6"/>
            <p:cNvSpPr/>
            <p:nvPr/>
          </p:nvSpPr>
          <p:spPr>
            <a:xfrm rot="2218203">
              <a:off x="8528552" y="3517596"/>
              <a:ext cx="1244455" cy="1466076"/>
            </a:xfrm>
            <a:prstGeom prst="curvedLeftArrow">
              <a:avLst>
                <a:gd name="adj1" fmla="val 25000"/>
                <a:gd name="adj2" fmla="val 50000"/>
                <a:gd name="adj3" fmla="val 73639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1048406" y="1152854"/>
              <a:ext cx="4650828" cy="122971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218386" y="2452522"/>
              <a:ext cx="5486400" cy="1292773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закриває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касаційною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провадження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втрачено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трелка вправо 10"/>
            <p:cNvSpPr/>
            <p:nvPr/>
          </p:nvSpPr>
          <p:spPr>
            <a:xfrm>
              <a:off x="4800599" y="1912062"/>
              <a:ext cx="1213945" cy="1080923"/>
            </a:xfrm>
            <a:prstGeom prst="rightArrow">
              <a:avLst>
                <a:gd name="adj1" fmla="val 50000"/>
                <a:gd name="adj2" fmla="val 92298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09425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182414" y="727349"/>
            <a:ext cx="10137228" cy="5238913"/>
            <a:chOff x="977462" y="806177"/>
            <a:chExt cx="10137228" cy="5238913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4114802" y="1844565"/>
              <a:ext cx="6999888" cy="2577662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втрата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заведеної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присвоєно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певний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порядковий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номер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заведено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статистичну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картку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відображено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хід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акти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супроводжували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включаючи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Тобто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відомості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подальший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рух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усіх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стадіях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1529256" y="4657724"/>
              <a:ext cx="6085490" cy="1387366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зникнення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загублення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знищення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всієї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провадження </a:t>
              </a:r>
            </a:p>
          </p:txBody>
        </p:sp>
        <p:sp>
          <p:nvSpPr>
            <p:cNvPr id="7" name="Стрелка вниз 6"/>
            <p:cNvSpPr/>
            <p:nvPr/>
          </p:nvSpPr>
          <p:spPr>
            <a:xfrm>
              <a:off x="1660274" y="1940308"/>
              <a:ext cx="630620" cy="2790497"/>
            </a:xfrm>
            <a:prstGeom prst="downArrow">
              <a:avLst>
                <a:gd name="adj1" fmla="val 50000"/>
                <a:gd name="adj2" fmla="val 242500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Выгнутая влево стрелка 7"/>
            <p:cNvSpPr/>
            <p:nvPr/>
          </p:nvSpPr>
          <p:spPr>
            <a:xfrm rot="19292905">
              <a:off x="2555110" y="1828871"/>
              <a:ext cx="1579253" cy="1806159"/>
            </a:xfrm>
            <a:prstGeom prst="curvedRightArrow">
              <a:avLst>
                <a:gd name="adj1" fmla="val 25000"/>
                <a:gd name="adj2" fmla="val 50000"/>
                <a:gd name="adj3" fmla="val 67759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Овал 8"/>
            <p:cNvSpPr/>
            <p:nvPr/>
          </p:nvSpPr>
          <p:spPr>
            <a:xfrm>
              <a:off x="977462" y="806177"/>
              <a:ext cx="3941380" cy="1456174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Втрата судового провадження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28472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71610" y="488812"/>
            <a:ext cx="11101379" cy="5777647"/>
            <a:chOff x="671611" y="646467"/>
            <a:chExt cx="11101379" cy="5777647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671611" y="646467"/>
              <a:ext cx="3168869" cy="1072055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280336" y="821023"/>
              <a:ext cx="6968359" cy="1159593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відновлення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втраченого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звільняється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оплати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витрат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трелка вправо 5"/>
            <p:cNvSpPr/>
            <p:nvPr/>
          </p:nvSpPr>
          <p:spPr>
            <a:xfrm>
              <a:off x="3358055" y="1237246"/>
              <a:ext cx="1213945" cy="1127519"/>
            </a:xfrm>
            <a:prstGeom prst="rightArrow">
              <a:avLst>
                <a:gd name="adj1" fmla="val 50000"/>
                <a:gd name="adj2" fmla="val 86022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Выгнутая влево стрелка 10"/>
            <p:cNvSpPr/>
            <p:nvPr/>
          </p:nvSpPr>
          <p:spPr>
            <a:xfrm rot="15424964">
              <a:off x="9200053" y="3603481"/>
              <a:ext cx="1392432" cy="1714249"/>
            </a:xfrm>
            <a:prstGeom prst="curvedRightArrow">
              <a:avLst>
                <a:gd name="adj1" fmla="val 25000"/>
                <a:gd name="adj2" fmla="val 50000"/>
                <a:gd name="adj3" fmla="val 71674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Выгнутая влево стрелка 12"/>
            <p:cNvSpPr/>
            <p:nvPr/>
          </p:nvSpPr>
          <p:spPr>
            <a:xfrm rot="19603010">
              <a:off x="3057311" y="4785165"/>
              <a:ext cx="1295169" cy="1638949"/>
            </a:xfrm>
            <a:prstGeom prst="curvedRightArrow">
              <a:avLst>
                <a:gd name="adj1" fmla="val 25000"/>
                <a:gd name="adj2" fmla="val 50000"/>
                <a:gd name="adj3" fmla="val 71471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Овал 13"/>
            <p:cNvSpPr/>
            <p:nvPr/>
          </p:nvSpPr>
          <p:spPr>
            <a:xfrm>
              <a:off x="6368201" y="3168679"/>
              <a:ext cx="3294993" cy="1221829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Судові витрати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8793308" y="2461607"/>
              <a:ext cx="2979682" cy="1166649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понесені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804041" y="3767958"/>
              <a:ext cx="5801711" cy="137160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відшкодовуються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обсязі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про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4572000" y="4966138"/>
              <a:ext cx="4067503" cy="1277007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подання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заявником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завідомо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неправдивої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</a:t>
              </a:r>
            </a:p>
          </p:txBody>
        </p:sp>
        <p:sp>
          <p:nvSpPr>
            <p:cNvPr id="18" name="Стрелка влево 17"/>
            <p:cNvSpPr/>
            <p:nvPr/>
          </p:nvSpPr>
          <p:spPr>
            <a:xfrm>
              <a:off x="5581899" y="3129739"/>
              <a:ext cx="1143369" cy="1063791"/>
            </a:xfrm>
            <a:prstGeom prst="leftArrow">
              <a:avLst>
                <a:gd name="adj1" fmla="val 50000"/>
                <a:gd name="adj2" fmla="val 84391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0333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Группа 18"/>
          <p:cNvGrpSpPr/>
          <p:nvPr/>
        </p:nvGrpSpPr>
        <p:grpSpPr>
          <a:xfrm>
            <a:off x="835573" y="564936"/>
            <a:ext cx="10736317" cy="5582962"/>
            <a:chOff x="867104" y="580702"/>
            <a:chExt cx="10736317" cy="5582962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867104" y="2073823"/>
              <a:ext cx="8024648" cy="105629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диспозитивність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тому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залежить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волевиявлення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508236" y="3260838"/>
              <a:ext cx="8024648" cy="1295399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цільове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призначення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тому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звернення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є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обов’язковою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складовою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провадження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пов’язана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захистом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інтересів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2370084" y="4686962"/>
              <a:ext cx="8024648" cy="1476702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безстроковість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тому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зберігання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провадження 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значення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відновлення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винятком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коли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завершився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листа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cxnSp>
          <p:nvCxnSpPr>
            <p:cNvPr id="9" name="Прямая соединительная линия 8"/>
            <p:cNvCxnSpPr/>
            <p:nvPr/>
          </p:nvCxnSpPr>
          <p:spPr>
            <a:xfrm>
              <a:off x="11067394" y="1585751"/>
              <a:ext cx="0" cy="4577913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 flipH="1">
              <a:off x="8891753" y="2620367"/>
              <a:ext cx="2175641" cy="65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>
              <a:endCxn id="6" idx="3"/>
            </p:cNvCxnSpPr>
            <p:nvPr/>
          </p:nvCxnSpPr>
          <p:spPr>
            <a:xfrm flipH="1">
              <a:off x="9532884" y="3908537"/>
              <a:ext cx="1534510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 flipH="1">
              <a:off x="10394732" y="5425313"/>
              <a:ext cx="672662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8" name="Скругленный прямоугольник 17"/>
            <p:cNvSpPr/>
            <p:nvPr/>
          </p:nvSpPr>
          <p:spPr>
            <a:xfrm>
              <a:off x="5849008" y="580702"/>
              <a:ext cx="5754413" cy="1261241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Основні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ознаки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інституту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відновлення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втраченого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провадження</a:t>
              </a:r>
              <a:endParaRPr lang="ru-RU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91768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Группа 19"/>
          <p:cNvGrpSpPr/>
          <p:nvPr/>
        </p:nvGrpSpPr>
        <p:grpSpPr>
          <a:xfrm>
            <a:off x="1011622" y="930166"/>
            <a:ext cx="10407868" cy="4997670"/>
            <a:chOff x="964325" y="961697"/>
            <a:chExt cx="10407868" cy="4997670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964325" y="1298031"/>
              <a:ext cx="8024648" cy="1098329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завершений характер провадження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тому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відновлюватися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лише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закінчене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</a:t>
              </a: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665890" y="2538248"/>
              <a:ext cx="8024648" cy="204952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повнота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всебічність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дослідження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тому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недостатності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зібраних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точного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відновлення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втрачено-го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провадження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закриває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роз’яснює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особам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беруть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участь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повторне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звернення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такою самою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3347545" y="4729656"/>
              <a:ext cx="8024648" cy="1229711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відповідність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тому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поновлена справа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відповідати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змістом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матеріалам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утраченого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провадження </a:t>
              </a:r>
            </a:p>
          </p:txBody>
        </p:sp>
        <p:cxnSp>
          <p:nvCxnSpPr>
            <p:cNvPr id="10" name="Прямая со стрелкой 9"/>
            <p:cNvCxnSpPr>
              <a:endCxn id="4" idx="3"/>
            </p:cNvCxnSpPr>
            <p:nvPr/>
          </p:nvCxnSpPr>
          <p:spPr>
            <a:xfrm flipH="1">
              <a:off x="8988973" y="1847196"/>
              <a:ext cx="190500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>
              <a:endCxn id="5" idx="3"/>
            </p:cNvCxnSpPr>
            <p:nvPr/>
          </p:nvCxnSpPr>
          <p:spPr>
            <a:xfrm flipH="1">
              <a:off x="9690538" y="3563008"/>
              <a:ext cx="120343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10893972" y="961697"/>
              <a:ext cx="0" cy="376795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529013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693683" y="851337"/>
            <a:ext cx="10783614" cy="4572001"/>
            <a:chOff x="914400" y="882868"/>
            <a:chExt cx="10783614" cy="4572001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7330966" y="3121574"/>
              <a:ext cx="4367048" cy="88287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заявою учасника справи </a:t>
              </a: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5147442" y="4572000"/>
              <a:ext cx="4367048" cy="882869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ініціативою суду</a:t>
              </a:r>
            </a:p>
          </p:txBody>
        </p:sp>
        <p:sp>
          <p:nvSpPr>
            <p:cNvPr id="8" name="Выгнутая влево стрелка 7"/>
            <p:cNvSpPr/>
            <p:nvPr/>
          </p:nvSpPr>
          <p:spPr>
            <a:xfrm rot="19546459">
              <a:off x="6096606" y="2941129"/>
              <a:ext cx="1381882" cy="1474061"/>
            </a:xfrm>
            <a:prstGeom prst="curvedRightArrow">
              <a:avLst>
                <a:gd name="adj1" fmla="val 25000"/>
                <a:gd name="adj2" fmla="val 50000"/>
                <a:gd name="adj3" fmla="val 72775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>
              <a:off x="5801711" y="2727434"/>
              <a:ext cx="1" cy="184456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2" name="Прямоугольник 11"/>
            <p:cNvSpPr/>
            <p:nvPr/>
          </p:nvSpPr>
          <p:spPr>
            <a:xfrm>
              <a:off x="914400" y="882868"/>
              <a:ext cx="3957145" cy="1545021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Втрачене судове провадження у цивільній справі </a:t>
              </a:r>
            </a:p>
          </p:txBody>
        </p:sp>
        <p:sp>
          <p:nvSpPr>
            <p:cNvPr id="13" name="Овал 12"/>
            <p:cNvSpPr/>
            <p:nvPr/>
          </p:nvSpPr>
          <p:spPr>
            <a:xfrm>
              <a:off x="3972911" y="2065282"/>
              <a:ext cx="3358055" cy="1324304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відновлене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трелка вправо 13"/>
            <p:cNvSpPr/>
            <p:nvPr/>
          </p:nvSpPr>
          <p:spPr>
            <a:xfrm>
              <a:off x="3396979" y="1931274"/>
              <a:ext cx="1151864" cy="1087821"/>
            </a:xfrm>
            <a:prstGeom prst="rightArrow">
              <a:avLst>
                <a:gd name="adj1" fmla="val 50000"/>
                <a:gd name="adj2" fmla="val 81081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17489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087821" y="635436"/>
            <a:ext cx="10294883" cy="5213571"/>
            <a:chOff x="1135117" y="793091"/>
            <a:chExt cx="10294883" cy="5213571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1135117" y="3626069"/>
              <a:ext cx="4997669" cy="1182414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суду, який розглядав справу як суд першої інстанції</a:t>
              </a: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4453758" y="4929351"/>
              <a:ext cx="4997669" cy="1077311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письмовій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формі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Выгнутая влево стрелка 7"/>
            <p:cNvSpPr/>
            <p:nvPr/>
          </p:nvSpPr>
          <p:spPr>
            <a:xfrm rot="4711379">
              <a:off x="5818085" y="537757"/>
              <a:ext cx="1335871" cy="1846539"/>
            </a:xfrm>
            <a:prstGeom prst="curvedRightArrow">
              <a:avLst>
                <a:gd name="adj1" fmla="val 25000"/>
                <a:gd name="adj2" fmla="val 50000"/>
                <a:gd name="adj3" fmla="val 67106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>
              <a:off x="7411221" y="2995448"/>
              <a:ext cx="0" cy="1933903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>
              <a:endCxn id="6" idx="3"/>
            </p:cNvCxnSpPr>
            <p:nvPr/>
          </p:nvCxnSpPr>
          <p:spPr>
            <a:xfrm flipH="1">
              <a:off x="6132786" y="4217276"/>
              <a:ext cx="127843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9" name="Скругленный прямоугольник 8"/>
            <p:cNvSpPr/>
            <p:nvPr/>
          </p:nvSpPr>
          <p:spPr>
            <a:xfrm>
              <a:off x="6952593" y="1213945"/>
              <a:ext cx="4477407" cy="1324303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 про відновлення втраченого судового провадження </a:t>
              </a: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3783725" y="2254469"/>
              <a:ext cx="3972910" cy="9144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51968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Группа 16"/>
          <p:cNvGrpSpPr/>
          <p:nvPr/>
        </p:nvGrpSpPr>
        <p:grpSpPr>
          <a:xfrm>
            <a:off x="945930" y="441433"/>
            <a:ext cx="10247587" cy="5675588"/>
            <a:chOff x="630620" y="346840"/>
            <a:chExt cx="10247587" cy="5675588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2207171" y="1907630"/>
              <a:ext cx="8671035" cy="1150883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провадження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просить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207172" y="3279229"/>
              <a:ext cx="8671035" cy="2743199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брали участь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статусі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прізвище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батькові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);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ідентифікаційні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коди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юридичної особи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Єдиному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державному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підприємств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організацій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реєстраційний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номер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облікової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картки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платника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податків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), 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номер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серія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паспорта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-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громадян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відомі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заявникові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" name="Прямая соединительная линия 7"/>
            <p:cNvCxnSpPr/>
            <p:nvPr/>
          </p:nvCxnSpPr>
          <p:spPr>
            <a:xfrm>
              <a:off x="1213945" y="1150883"/>
              <a:ext cx="0" cy="4871545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1213945" y="2475186"/>
              <a:ext cx="99322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1213945" y="4650828"/>
              <a:ext cx="99322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6" name="Скругленный прямоугольник 15"/>
            <p:cNvSpPr/>
            <p:nvPr/>
          </p:nvSpPr>
          <p:spPr>
            <a:xfrm>
              <a:off x="630620" y="346840"/>
              <a:ext cx="5880538" cy="1308538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відновлення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втраченого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провадження повинно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бути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30153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1487210" y="1513489"/>
            <a:ext cx="9611711" cy="3606361"/>
            <a:chOff x="1282258" y="1545021"/>
            <a:chExt cx="9611711" cy="3606361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2222934" y="1686910"/>
              <a:ext cx="8671035" cy="1150883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номери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засобів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зв’язку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телефон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факс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засоби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електронного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зв’язку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офіційна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електронна адреса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тощо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-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вони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відомі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заявникові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2222934" y="2942893"/>
              <a:ext cx="8671035" cy="1150883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відомості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провадження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стосовно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таких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копій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222934" y="4210705"/>
              <a:ext cx="8671035" cy="940677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документи, відновлення яких заявник вважає необхідним і з якою метою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" name="Прямая соединительная линия 7"/>
            <p:cNvCxnSpPr/>
            <p:nvPr/>
          </p:nvCxnSpPr>
          <p:spPr>
            <a:xfrm>
              <a:off x="1282259" y="1545021"/>
              <a:ext cx="0" cy="3199735"/>
            </a:xfrm>
            <a:prstGeom prst="line">
              <a:avLst/>
            </a:prstGeom>
            <a:ln w="38100"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0" name="Прямая со стрелкой 9"/>
            <p:cNvCxnSpPr/>
            <p:nvPr/>
          </p:nvCxnSpPr>
          <p:spPr>
            <a:xfrm>
              <a:off x="1282259" y="2335597"/>
              <a:ext cx="940675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>
              <a:off x="1282259" y="4744756"/>
              <a:ext cx="940675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>
              <a:off x="1282258" y="3518335"/>
              <a:ext cx="940675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3106705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13"/>
          <p:cNvGrpSpPr/>
          <p:nvPr/>
        </p:nvGrpSpPr>
        <p:grpSpPr>
          <a:xfrm>
            <a:off x="898634" y="332614"/>
            <a:ext cx="10518225" cy="6189502"/>
            <a:chOff x="945931" y="411442"/>
            <a:chExt cx="10518225" cy="6189502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2406868" y="3002900"/>
              <a:ext cx="6889531" cy="1061545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копії заяви відповідно до кількості учасників справи</a:t>
              </a:r>
            </a:p>
          </p:txBody>
        </p:sp>
        <p:sp>
          <p:nvSpPr>
            <p:cNvPr id="9" name="Выгнутая вправо стрелка 8"/>
            <p:cNvSpPr/>
            <p:nvPr/>
          </p:nvSpPr>
          <p:spPr>
            <a:xfrm rot="2052625">
              <a:off x="4713891" y="5040159"/>
              <a:ext cx="1418896" cy="1560785"/>
            </a:xfrm>
            <a:prstGeom prst="curvedLeftArrow">
              <a:avLst>
                <a:gd name="adj1" fmla="val 25000"/>
                <a:gd name="adj2" fmla="val 50000"/>
                <a:gd name="adj3" fmla="val 69179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3" name="Прямая со стрелкой 12"/>
            <p:cNvCxnSpPr/>
            <p:nvPr/>
          </p:nvCxnSpPr>
          <p:spPr>
            <a:xfrm>
              <a:off x="10112263" y="1294755"/>
              <a:ext cx="1" cy="286932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 flipH="1">
              <a:off x="9296398" y="3533672"/>
              <a:ext cx="815865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cxnSp>
        <p:sp>
          <p:nvSpPr>
            <p:cNvPr id="16" name="Скругленный прямоугольник 15"/>
            <p:cNvSpPr/>
            <p:nvPr/>
          </p:nvSpPr>
          <p:spPr>
            <a:xfrm>
              <a:off x="3788978" y="4164081"/>
              <a:ext cx="6889531" cy="1224455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 на подання заяви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втраченого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провадження</a:t>
              </a:r>
            </a:p>
          </p:txBody>
        </p:sp>
        <p:sp>
          <p:nvSpPr>
            <p:cNvPr id="17" name="Овал 16"/>
            <p:cNvSpPr/>
            <p:nvPr/>
          </p:nvSpPr>
          <p:spPr>
            <a:xfrm>
              <a:off x="945931" y="5127958"/>
              <a:ext cx="3657600" cy="1257077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 разі необхідності </a:t>
              </a: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6308832" y="411442"/>
              <a:ext cx="5155324" cy="1308538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заяви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відновлення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втраченого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провадження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додаються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1198178" y="1608083"/>
              <a:ext cx="7283670" cy="1313362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навіть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вони 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посвідчені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установленому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порядку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збереглися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Стрелка влево 20"/>
            <p:cNvSpPr/>
            <p:nvPr/>
          </p:nvSpPr>
          <p:spPr>
            <a:xfrm>
              <a:off x="5628291" y="922942"/>
              <a:ext cx="1056290" cy="1023445"/>
            </a:xfrm>
            <a:prstGeom prst="leftArrow">
              <a:avLst>
                <a:gd name="adj1" fmla="val 50000"/>
                <a:gd name="adj2" fmla="val 82349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76825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ебеса">
  <a:themeElements>
    <a:clrScheme name="Небеса">
      <a:dk1>
        <a:sysClr val="windowText" lastClr="000000"/>
      </a:dk1>
      <a:lt1>
        <a:sysClr val="window" lastClr="FFFFFF"/>
      </a:lt1>
      <a:dk2>
        <a:srgbClr val="3F296A"/>
      </a:dk2>
      <a:lt2>
        <a:srgbClr val="EBEBEB"/>
      </a:lt2>
      <a:accent1>
        <a:srgbClr val="E84574"/>
      </a:accent1>
      <a:accent2>
        <a:srgbClr val="798FF2"/>
      </a:accent2>
      <a:accent3>
        <a:srgbClr val="95C369"/>
      </a:accent3>
      <a:accent4>
        <a:srgbClr val="EE875A"/>
      </a:accent4>
      <a:accent5>
        <a:srgbClr val="C363E8"/>
      </a:accent5>
      <a:accent6>
        <a:srgbClr val="6AADC8"/>
      </a:accent6>
      <a:hlink>
        <a:srgbClr val="FE80C7"/>
      </a:hlink>
      <a:folHlink>
        <a:srgbClr val="FBA3EC"/>
      </a:folHlink>
    </a:clrScheme>
    <a:fontScheme name="Небеса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ебеса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61DDDE80-2DFA-4F2A-B66F-72059846BDA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Небесная</Template>
  <TotalTime>180</TotalTime>
  <Words>1041</Words>
  <Application>Microsoft Office PowerPoint</Application>
  <PresentationFormat>Широкоэкранный</PresentationFormat>
  <Paragraphs>79</Paragraphs>
  <Slides>20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Небеса</vt:lpstr>
      <vt:lpstr>Відновлення втраченого судового провадження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Відновлення втраченого судового провадження</dc:title>
  <dc:creator>Пользователь Windows</dc:creator>
  <cp:lastModifiedBy>Пользователь Windows</cp:lastModifiedBy>
  <cp:revision>19</cp:revision>
  <dcterms:created xsi:type="dcterms:W3CDTF">2020-05-05T09:35:36Z</dcterms:created>
  <dcterms:modified xsi:type="dcterms:W3CDTF">2020-05-13T07:06:24Z</dcterms:modified>
</cp:coreProperties>
</file>