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8" r:id="rId3"/>
    <p:sldId id="259" r:id="rId4"/>
    <p:sldId id="257" r:id="rId5"/>
    <p:sldId id="260" r:id="rId6"/>
    <p:sldId id="261" r:id="rId7"/>
    <p:sldId id="262" r:id="rId8"/>
    <p:sldId id="263" r:id="rId9"/>
    <p:sldId id="266" r:id="rId10"/>
    <p:sldId id="272" r:id="rId11"/>
    <p:sldId id="276" r:id="rId12"/>
    <p:sldId id="278" r:id="rId13"/>
    <p:sldId id="273" r:id="rId14"/>
    <p:sldId id="274" r:id="rId15"/>
    <p:sldId id="275" r:id="rId16"/>
    <p:sldId id="281" r:id="rId17"/>
    <p:sldId id="282" r:id="rId18"/>
    <p:sldId id="280" r:id="rId19"/>
    <p:sldId id="283" r:id="rId20"/>
    <p:sldId id="284" r:id="rId21"/>
    <p:sldId id="285" r:id="rId22"/>
    <p:sldId id="286" r:id="rId23"/>
    <p:sldId id="287" r:id="rId24"/>
    <p:sldId id="289" r:id="rId25"/>
    <p:sldId id="288" r:id="rId26"/>
    <p:sldId id="290" r:id="rId27"/>
    <p:sldId id="291" r:id="rId28"/>
    <p:sldId id="292" r:id="rId29"/>
    <p:sldId id="293" r:id="rId30"/>
    <p:sldId id="294" r:id="rId31"/>
    <p:sldId id="295" r:id="rId32"/>
    <p:sldId id="297" r:id="rId33"/>
    <p:sldId id="298" r:id="rId34"/>
    <p:sldId id="299" r:id="rId35"/>
    <p:sldId id="300" r:id="rId36"/>
    <p:sldId id="301" r:id="rId37"/>
    <p:sldId id="302" r:id="rId38"/>
    <p:sldId id="303" r:id="rId39"/>
    <p:sldId id="304" r:id="rId40"/>
    <p:sldId id="305" r:id="rId41"/>
    <p:sldId id="306" r:id="rId42"/>
    <p:sldId id="30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40"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886EC-8380-4D3A-B628-B2FE1132E759}" type="doc">
      <dgm:prSet loTypeId="urn:microsoft.com/office/officeart/2005/8/layout/pyramid1" loCatId="pyramid" qsTypeId="urn:microsoft.com/office/officeart/2005/8/quickstyle/3d3" qsCatId="3D" csTypeId="urn:microsoft.com/office/officeart/2005/8/colors/colorful1#1" csCatId="colorful" phldr="1"/>
      <dgm:spPr/>
    </dgm:pt>
    <dgm:pt modelId="{AEEFFF98-2C22-4FFC-BE23-D69F27483AF6}">
      <dgm:prSet phldrT="[Текст]"/>
      <dgm:spPr/>
      <dgm:t>
        <a:bodyPr/>
        <a:lstStyle/>
        <a:p>
          <a:r>
            <a:rPr lang="uk-UA" b="1" dirty="0" smtClean="0">
              <a:effectLst>
                <a:outerShdw blurRad="38100" dist="38100" dir="2700000" algn="tl">
                  <a:srgbClr val="000000">
                    <a:alpha val="43137"/>
                  </a:srgbClr>
                </a:outerShdw>
              </a:effectLst>
            </a:rPr>
            <a:t>1. Метасоціологія (соціологія соціології)</a:t>
          </a:r>
          <a:endParaRPr lang="uk-UA" b="1" dirty="0">
            <a:effectLst>
              <a:outerShdw blurRad="38100" dist="38100" dir="2700000" algn="tl">
                <a:srgbClr val="000000">
                  <a:alpha val="43137"/>
                </a:srgbClr>
              </a:outerShdw>
            </a:effectLst>
          </a:endParaRPr>
        </a:p>
      </dgm:t>
    </dgm:pt>
    <dgm:pt modelId="{FDCD6889-2936-4F2C-9667-5922E15B10E8}" type="parTrans" cxnId="{064F1BDA-152C-4F27-8719-037910CEBF1F}">
      <dgm:prSet/>
      <dgm:spPr/>
      <dgm:t>
        <a:bodyPr/>
        <a:lstStyle/>
        <a:p>
          <a:endParaRPr lang="uk-UA"/>
        </a:p>
      </dgm:t>
    </dgm:pt>
    <dgm:pt modelId="{744984C1-EE85-4CFB-B528-54691681C56E}" type="sibTrans" cxnId="{064F1BDA-152C-4F27-8719-037910CEBF1F}">
      <dgm:prSet/>
      <dgm:spPr/>
      <dgm:t>
        <a:bodyPr/>
        <a:lstStyle/>
        <a:p>
          <a:endParaRPr lang="uk-UA"/>
        </a:p>
      </dgm:t>
    </dgm:pt>
    <dgm:pt modelId="{8D87C238-8EB0-4BDF-937A-F6E747B7EAED}">
      <dgm:prSet phldrT="[Текст]"/>
      <dgm:spPr/>
      <dgm:t>
        <a:bodyPr/>
        <a:lstStyle/>
        <a:p>
          <a:r>
            <a:rPr lang="uk-UA" b="1" dirty="0" smtClean="0">
              <a:effectLst>
                <a:outerShdw blurRad="38100" dist="38100" dir="2700000" algn="tl">
                  <a:srgbClr val="000000">
                    <a:alpha val="43137"/>
                  </a:srgbClr>
                </a:outerShdw>
              </a:effectLst>
            </a:rPr>
            <a:t>4. Емпірична соціологія</a:t>
          </a:r>
          <a:endParaRPr lang="uk-UA" b="1" dirty="0">
            <a:effectLst>
              <a:outerShdw blurRad="38100" dist="38100" dir="2700000" algn="tl">
                <a:srgbClr val="000000">
                  <a:alpha val="43137"/>
                </a:srgbClr>
              </a:outerShdw>
            </a:effectLst>
          </a:endParaRPr>
        </a:p>
      </dgm:t>
    </dgm:pt>
    <dgm:pt modelId="{E0FD7A96-9F16-4981-BD9C-1D7F318DE0E1}" type="parTrans" cxnId="{4B70348B-16C8-4CF0-9B53-5DA60C1374AD}">
      <dgm:prSet/>
      <dgm:spPr/>
      <dgm:t>
        <a:bodyPr/>
        <a:lstStyle/>
        <a:p>
          <a:endParaRPr lang="uk-UA"/>
        </a:p>
      </dgm:t>
    </dgm:pt>
    <dgm:pt modelId="{8D4ECF45-E3A3-46B5-AD6F-B08C4035C2A9}" type="sibTrans" cxnId="{4B70348B-16C8-4CF0-9B53-5DA60C1374AD}">
      <dgm:prSet/>
      <dgm:spPr/>
      <dgm:t>
        <a:bodyPr/>
        <a:lstStyle/>
        <a:p>
          <a:endParaRPr lang="uk-UA"/>
        </a:p>
      </dgm:t>
    </dgm:pt>
    <dgm:pt modelId="{91C8D814-A505-41D0-83C3-4FC03D56F7F7}">
      <dgm:prSet phldrT="[Текст]"/>
      <dgm:spPr>
        <a:solidFill>
          <a:srgbClr val="00B0F0"/>
        </a:solidFill>
      </dgm:spPr>
      <dgm:t>
        <a:bodyPr/>
        <a:lstStyle/>
        <a:p>
          <a:r>
            <a:rPr lang="uk-UA" b="1" dirty="0" smtClean="0">
              <a:effectLst>
                <a:outerShdw blurRad="38100" dist="38100" dir="2700000" algn="tl">
                  <a:srgbClr val="000000">
                    <a:alpha val="43137"/>
                  </a:srgbClr>
                </a:outerShdw>
              </a:effectLst>
            </a:rPr>
            <a:t>5. Прикладна соціологія + соціоінженерія (діагностика, планування, програмування та прогнозування) </a:t>
          </a:r>
          <a:endParaRPr lang="uk-UA" b="1" dirty="0">
            <a:effectLst>
              <a:outerShdw blurRad="38100" dist="38100" dir="2700000" algn="tl">
                <a:srgbClr val="000000">
                  <a:alpha val="43137"/>
                </a:srgbClr>
              </a:outerShdw>
            </a:effectLst>
          </a:endParaRPr>
        </a:p>
      </dgm:t>
    </dgm:pt>
    <dgm:pt modelId="{67B12B91-EDEB-4BAB-93B6-9B76E2EF43DB}" type="parTrans" cxnId="{5158590D-1ACE-4014-9D3B-C226FB6649B5}">
      <dgm:prSet/>
      <dgm:spPr/>
      <dgm:t>
        <a:bodyPr/>
        <a:lstStyle/>
        <a:p>
          <a:endParaRPr lang="uk-UA"/>
        </a:p>
      </dgm:t>
    </dgm:pt>
    <dgm:pt modelId="{1A8C95CE-BB7A-4F08-A364-E2FA5A8DFD48}" type="sibTrans" cxnId="{5158590D-1ACE-4014-9D3B-C226FB6649B5}">
      <dgm:prSet/>
      <dgm:spPr/>
      <dgm:t>
        <a:bodyPr/>
        <a:lstStyle/>
        <a:p>
          <a:endParaRPr lang="uk-UA"/>
        </a:p>
      </dgm:t>
    </dgm:pt>
    <dgm:pt modelId="{751348E5-D4A4-4E56-98BE-B4E5DD1D948C}">
      <dgm:prSet/>
      <dgm:spPr/>
      <dgm:t>
        <a:bodyPr/>
        <a:lstStyle/>
        <a:p>
          <a:r>
            <a:rPr lang="uk-UA" b="1" dirty="0" smtClean="0">
              <a:effectLst>
                <a:outerShdw blurRad="38100" dist="38100" dir="2700000" algn="tl">
                  <a:srgbClr val="000000">
                    <a:alpha val="43137"/>
                  </a:srgbClr>
                </a:outerShdw>
              </a:effectLst>
            </a:rPr>
            <a:t>2. Теоретична (фундаментальна соціологія)</a:t>
          </a:r>
          <a:endParaRPr lang="uk-UA" b="1" dirty="0">
            <a:effectLst>
              <a:outerShdw blurRad="38100" dist="38100" dir="2700000" algn="tl">
                <a:srgbClr val="000000">
                  <a:alpha val="43137"/>
                </a:srgbClr>
              </a:outerShdw>
            </a:effectLst>
          </a:endParaRPr>
        </a:p>
      </dgm:t>
    </dgm:pt>
    <dgm:pt modelId="{72978520-718C-48E7-878F-80FFDFF28499}" type="parTrans" cxnId="{25C7E707-132B-4FD7-A8BB-CC817EEF3355}">
      <dgm:prSet/>
      <dgm:spPr/>
      <dgm:t>
        <a:bodyPr/>
        <a:lstStyle/>
        <a:p>
          <a:endParaRPr lang="uk-UA"/>
        </a:p>
      </dgm:t>
    </dgm:pt>
    <dgm:pt modelId="{F1590F16-5BD6-4824-9CD0-B35EE6CF60C3}" type="sibTrans" cxnId="{25C7E707-132B-4FD7-A8BB-CC817EEF3355}">
      <dgm:prSet/>
      <dgm:spPr/>
      <dgm:t>
        <a:bodyPr/>
        <a:lstStyle/>
        <a:p>
          <a:endParaRPr lang="uk-UA"/>
        </a:p>
      </dgm:t>
    </dgm:pt>
    <dgm:pt modelId="{8DC2354A-674B-4C08-800B-DEAE65949E8A}">
      <dgm:prSet/>
      <dgm:spPr/>
      <dgm:t>
        <a:bodyPr/>
        <a:lstStyle/>
        <a:p>
          <a:r>
            <a:rPr lang="uk-UA" b="1" dirty="0" smtClean="0">
              <a:effectLst>
                <a:outerShdw blurRad="38100" dist="38100" dir="2700000" algn="tl">
                  <a:srgbClr val="000000">
                    <a:alpha val="43137"/>
                  </a:srgbClr>
                </a:outerShdw>
              </a:effectLst>
            </a:rPr>
            <a:t>3. Теорії середнього рівня</a:t>
          </a:r>
          <a:endParaRPr lang="uk-UA" b="1" dirty="0">
            <a:effectLst>
              <a:outerShdw blurRad="38100" dist="38100" dir="2700000" algn="tl">
                <a:srgbClr val="000000">
                  <a:alpha val="43137"/>
                </a:srgbClr>
              </a:outerShdw>
            </a:effectLst>
          </a:endParaRPr>
        </a:p>
      </dgm:t>
    </dgm:pt>
    <dgm:pt modelId="{2B9020E3-5461-49EA-900B-17787DC52EAC}" type="parTrans" cxnId="{F1AF5531-3F5F-44F3-AB30-9DAF77EF9DFD}">
      <dgm:prSet/>
      <dgm:spPr/>
      <dgm:t>
        <a:bodyPr/>
        <a:lstStyle/>
        <a:p>
          <a:endParaRPr lang="uk-UA"/>
        </a:p>
      </dgm:t>
    </dgm:pt>
    <dgm:pt modelId="{DB5E7479-DDF1-438C-8F35-051AC6313325}" type="sibTrans" cxnId="{F1AF5531-3F5F-44F3-AB30-9DAF77EF9DFD}">
      <dgm:prSet/>
      <dgm:spPr/>
      <dgm:t>
        <a:bodyPr/>
        <a:lstStyle/>
        <a:p>
          <a:endParaRPr lang="uk-UA"/>
        </a:p>
      </dgm:t>
    </dgm:pt>
    <dgm:pt modelId="{746CBE4F-6E57-4314-BC69-1EE9D1040BE2}" type="pres">
      <dgm:prSet presAssocID="{065886EC-8380-4D3A-B628-B2FE1132E759}" presName="Name0" presStyleCnt="0">
        <dgm:presLayoutVars>
          <dgm:dir/>
          <dgm:animLvl val="lvl"/>
          <dgm:resizeHandles val="exact"/>
        </dgm:presLayoutVars>
      </dgm:prSet>
      <dgm:spPr/>
    </dgm:pt>
    <dgm:pt modelId="{A65C55E8-597C-4729-BCF3-6609DDD85682}" type="pres">
      <dgm:prSet presAssocID="{AEEFFF98-2C22-4FFC-BE23-D69F27483AF6}" presName="Name8" presStyleCnt="0"/>
      <dgm:spPr/>
    </dgm:pt>
    <dgm:pt modelId="{7F07D2ED-49B7-40E3-AB84-C6BD5D8E0199}" type="pres">
      <dgm:prSet presAssocID="{AEEFFF98-2C22-4FFC-BE23-D69F27483AF6}" presName="level" presStyleLbl="node1" presStyleIdx="0" presStyleCnt="5" custScaleX="101626">
        <dgm:presLayoutVars>
          <dgm:chMax val="1"/>
          <dgm:bulletEnabled val="1"/>
        </dgm:presLayoutVars>
      </dgm:prSet>
      <dgm:spPr/>
      <dgm:t>
        <a:bodyPr/>
        <a:lstStyle/>
        <a:p>
          <a:endParaRPr lang="uk-UA"/>
        </a:p>
      </dgm:t>
    </dgm:pt>
    <dgm:pt modelId="{B362E6CA-6FE0-45CA-84E0-7D2715B3D47C}" type="pres">
      <dgm:prSet presAssocID="{AEEFFF98-2C22-4FFC-BE23-D69F27483AF6}" presName="levelTx" presStyleLbl="revTx" presStyleIdx="0" presStyleCnt="0">
        <dgm:presLayoutVars>
          <dgm:chMax val="1"/>
          <dgm:bulletEnabled val="1"/>
        </dgm:presLayoutVars>
      </dgm:prSet>
      <dgm:spPr/>
      <dgm:t>
        <a:bodyPr/>
        <a:lstStyle/>
        <a:p>
          <a:endParaRPr lang="uk-UA"/>
        </a:p>
      </dgm:t>
    </dgm:pt>
    <dgm:pt modelId="{4AD7D078-880D-44EB-9A93-CC89B54A7575}" type="pres">
      <dgm:prSet presAssocID="{751348E5-D4A4-4E56-98BE-B4E5DD1D948C}" presName="Name8" presStyleCnt="0"/>
      <dgm:spPr/>
    </dgm:pt>
    <dgm:pt modelId="{8CAE0C14-7F82-4EDA-B26F-07F1960E677D}" type="pres">
      <dgm:prSet presAssocID="{751348E5-D4A4-4E56-98BE-B4E5DD1D948C}" presName="level" presStyleLbl="node1" presStyleIdx="1" presStyleCnt="5">
        <dgm:presLayoutVars>
          <dgm:chMax val="1"/>
          <dgm:bulletEnabled val="1"/>
        </dgm:presLayoutVars>
      </dgm:prSet>
      <dgm:spPr/>
      <dgm:t>
        <a:bodyPr/>
        <a:lstStyle/>
        <a:p>
          <a:endParaRPr lang="uk-UA"/>
        </a:p>
      </dgm:t>
    </dgm:pt>
    <dgm:pt modelId="{31E09E5C-74BD-4DAC-83A0-7BFB91E8288E}" type="pres">
      <dgm:prSet presAssocID="{751348E5-D4A4-4E56-98BE-B4E5DD1D948C}" presName="levelTx" presStyleLbl="revTx" presStyleIdx="0" presStyleCnt="0">
        <dgm:presLayoutVars>
          <dgm:chMax val="1"/>
          <dgm:bulletEnabled val="1"/>
        </dgm:presLayoutVars>
      </dgm:prSet>
      <dgm:spPr/>
      <dgm:t>
        <a:bodyPr/>
        <a:lstStyle/>
        <a:p>
          <a:endParaRPr lang="uk-UA"/>
        </a:p>
      </dgm:t>
    </dgm:pt>
    <dgm:pt modelId="{DD429A30-533B-460C-81FF-D62A5198FF80}" type="pres">
      <dgm:prSet presAssocID="{8DC2354A-674B-4C08-800B-DEAE65949E8A}" presName="Name8" presStyleCnt="0"/>
      <dgm:spPr/>
    </dgm:pt>
    <dgm:pt modelId="{BEBBE48F-1367-4BEB-8D37-CDDEA0E77DC7}" type="pres">
      <dgm:prSet presAssocID="{8DC2354A-674B-4C08-800B-DEAE65949E8A}" presName="level" presStyleLbl="node1" presStyleIdx="2" presStyleCnt="5">
        <dgm:presLayoutVars>
          <dgm:chMax val="1"/>
          <dgm:bulletEnabled val="1"/>
        </dgm:presLayoutVars>
      </dgm:prSet>
      <dgm:spPr/>
      <dgm:t>
        <a:bodyPr/>
        <a:lstStyle/>
        <a:p>
          <a:endParaRPr lang="uk-UA"/>
        </a:p>
      </dgm:t>
    </dgm:pt>
    <dgm:pt modelId="{D133DEA1-3710-4CFA-9590-65826B545EDA}" type="pres">
      <dgm:prSet presAssocID="{8DC2354A-674B-4C08-800B-DEAE65949E8A}" presName="levelTx" presStyleLbl="revTx" presStyleIdx="0" presStyleCnt="0">
        <dgm:presLayoutVars>
          <dgm:chMax val="1"/>
          <dgm:bulletEnabled val="1"/>
        </dgm:presLayoutVars>
      </dgm:prSet>
      <dgm:spPr/>
      <dgm:t>
        <a:bodyPr/>
        <a:lstStyle/>
        <a:p>
          <a:endParaRPr lang="uk-UA"/>
        </a:p>
      </dgm:t>
    </dgm:pt>
    <dgm:pt modelId="{6DC89ADA-6A84-4700-A6B4-0E2390785272}" type="pres">
      <dgm:prSet presAssocID="{8D87C238-8EB0-4BDF-937A-F6E747B7EAED}" presName="Name8" presStyleCnt="0"/>
      <dgm:spPr/>
    </dgm:pt>
    <dgm:pt modelId="{88BE3EAF-BF31-4EF9-8549-7FA989B841EA}" type="pres">
      <dgm:prSet presAssocID="{8D87C238-8EB0-4BDF-937A-F6E747B7EAED}" presName="level" presStyleLbl="node1" presStyleIdx="3" presStyleCnt="5">
        <dgm:presLayoutVars>
          <dgm:chMax val="1"/>
          <dgm:bulletEnabled val="1"/>
        </dgm:presLayoutVars>
      </dgm:prSet>
      <dgm:spPr/>
      <dgm:t>
        <a:bodyPr/>
        <a:lstStyle/>
        <a:p>
          <a:endParaRPr lang="uk-UA"/>
        </a:p>
      </dgm:t>
    </dgm:pt>
    <dgm:pt modelId="{62E70310-D643-4049-A5B8-F39712194F3A}" type="pres">
      <dgm:prSet presAssocID="{8D87C238-8EB0-4BDF-937A-F6E747B7EAED}" presName="levelTx" presStyleLbl="revTx" presStyleIdx="0" presStyleCnt="0">
        <dgm:presLayoutVars>
          <dgm:chMax val="1"/>
          <dgm:bulletEnabled val="1"/>
        </dgm:presLayoutVars>
      </dgm:prSet>
      <dgm:spPr/>
      <dgm:t>
        <a:bodyPr/>
        <a:lstStyle/>
        <a:p>
          <a:endParaRPr lang="uk-UA"/>
        </a:p>
      </dgm:t>
    </dgm:pt>
    <dgm:pt modelId="{8D6A2FB0-C7EA-4E2F-B7F7-67C39DAE2B5B}" type="pres">
      <dgm:prSet presAssocID="{91C8D814-A505-41D0-83C3-4FC03D56F7F7}" presName="Name8" presStyleCnt="0"/>
      <dgm:spPr/>
    </dgm:pt>
    <dgm:pt modelId="{C126B584-61D9-4ED8-A4FE-CA2EC8489916}" type="pres">
      <dgm:prSet presAssocID="{91C8D814-A505-41D0-83C3-4FC03D56F7F7}" presName="level" presStyleLbl="node1" presStyleIdx="4" presStyleCnt="5">
        <dgm:presLayoutVars>
          <dgm:chMax val="1"/>
          <dgm:bulletEnabled val="1"/>
        </dgm:presLayoutVars>
      </dgm:prSet>
      <dgm:spPr/>
      <dgm:t>
        <a:bodyPr/>
        <a:lstStyle/>
        <a:p>
          <a:endParaRPr lang="uk-UA"/>
        </a:p>
      </dgm:t>
    </dgm:pt>
    <dgm:pt modelId="{DDD7F8F9-C302-424D-B92D-86841A083019}" type="pres">
      <dgm:prSet presAssocID="{91C8D814-A505-41D0-83C3-4FC03D56F7F7}" presName="levelTx" presStyleLbl="revTx" presStyleIdx="0" presStyleCnt="0">
        <dgm:presLayoutVars>
          <dgm:chMax val="1"/>
          <dgm:bulletEnabled val="1"/>
        </dgm:presLayoutVars>
      </dgm:prSet>
      <dgm:spPr/>
      <dgm:t>
        <a:bodyPr/>
        <a:lstStyle/>
        <a:p>
          <a:endParaRPr lang="uk-UA"/>
        </a:p>
      </dgm:t>
    </dgm:pt>
  </dgm:ptLst>
  <dgm:cxnLst>
    <dgm:cxn modelId="{064F1BDA-152C-4F27-8719-037910CEBF1F}" srcId="{065886EC-8380-4D3A-B628-B2FE1132E759}" destId="{AEEFFF98-2C22-4FFC-BE23-D69F27483AF6}" srcOrd="0" destOrd="0" parTransId="{FDCD6889-2936-4F2C-9667-5922E15B10E8}" sibTransId="{744984C1-EE85-4CFB-B528-54691681C56E}"/>
    <dgm:cxn modelId="{25C7E707-132B-4FD7-A8BB-CC817EEF3355}" srcId="{065886EC-8380-4D3A-B628-B2FE1132E759}" destId="{751348E5-D4A4-4E56-98BE-B4E5DD1D948C}" srcOrd="1" destOrd="0" parTransId="{72978520-718C-48E7-878F-80FFDFF28499}" sibTransId="{F1590F16-5BD6-4824-9CD0-B35EE6CF60C3}"/>
    <dgm:cxn modelId="{3854EA70-F423-4A69-BE87-51BEAC4243F7}" type="presOf" srcId="{AEEFFF98-2C22-4FFC-BE23-D69F27483AF6}" destId="{B362E6CA-6FE0-45CA-84E0-7D2715B3D47C}" srcOrd="1" destOrd="0" presId="urn:microsoft.com/office/officeart/2005/8/layout/pyramid1"/>
    <dgm:cxn modelId="{EADD8639-0565-42EA-A6EB-75305AC64593}" type="presOf" srcId="{8D87C238-8EB0-4BDF-937A-F6E747B7EAED}" destId="{62E70310-D643-4049-A5B8-F39712194F3A}" srcOrd="1" destOrd="0" presId="urn:microsoft.com/office/officeart/2005/8/layout/pyramid1"/>
    <dgm:cxn modelId="{FD58D123-54D4-44C5-AC41-D2231882C4A5}" type="presOf" srcId="{8DC2354A-674B-4C08-800B-DEAE65949E8A}" destId="{BEBBE48F-1367-4BEB-8D37-CDDEA0E77DC7}" srcOrd="0" destOrd="0" presId="urn:microsoft.com/office/officeart/2005/8/layout/pyramid1"/>
    <dgm:cxn modelId="{4B70348B-16C8-4CF0-9B53-5DA60C1374AD}" srcId="{065886EC-8380-4D3A-B628-B2FE1132E759}" destId="{8D87C238-8EB0-4BDF-937A-F6E747B7EAED}" srcOrd="3" destOrd="0" parTransId="{E0FD7A96-9F16-4981-BD9C-1D7F318DE0E1}" sibTransId="{8D4ECF45-E3A3-46B5-AD6F-B08C4035C2A9}"/>
    <dgm:cxn modelId="{5158590D-1ACE-4014-9D3B-C226FB6649B5}" srcId="{065886EC-8380-4D3A-B628-B2FE1132E759}" destId="{91C8D814-A505-41D0-83C3-4FC03D56F7F7}" srcOrd="4" destOrd="0" parTransId="{67B12B91-EDEB-4BAB-93B6-9B76E2EF43DB}" sibTransId="{1A8C95CE-BB7A-4F08-A364-E2FA5A8DFD48}"/>
    <dgm:cxn modelId="{8E5F213D-0B84-45E6-A711-EC6169594BF4}" type="presOf" srcId="{8D87C238-8EB0-4BDF-937A-F6E747B7EAED}" destId="{88BE3EAF-BF31-4EF9-8549-7FA989B841EA}" srcOrd="0" destOrd="0" presId="urn:microsoft.com/office/officeart/2005/8/layout/pyramid1"/>
    <dgm:cxn modelId="{DF57AEFE-3390-4E22-A620-DD668BFB1259}" type="presOf" srcId="{91C8D814-A505-41D0-83C3-4FC03D56F7F7}" destId="{DDD7F8F9-C302-424D-B92D-86841A083019}" srcOrd="1" destOrd="0" presId="urn:microsoft.com/office/officeart/2005/8/layout/pyramid1"/>
    <dgm:cxn modelId="{1CE16797-D470-4F7C-AE1E-62E25A85B0C6}" type="presOf" srcId="{751348E5-D4A4-4E56-98BE-B4E5DD1D948C}" destId="{31E09E5C-74BD-4DAC-83A0-7BFB91E8288E}" srcOrd="1" destOrd="0" presId="urn:microsoft.com/office/officeart/2005/8/layout/pyramid1"/>
    <dgm:cxn modelId="{541BADCB-4D01-42CE-80FA-59DC9D770A79}" type="presOf" srcId="{065886EC-8380-4D3A-B628-B2FE1132E759}" destId="{746CBE4F-6E57-4314-BC69-1EE9D1040BE2}" srcOrd="0" destOrd="0" presId="urn:microsoft.com/office/officeart/2005/8/layout/pyramid1"/>
    <dgm:cxn modelId="{F1AF5531-3F5F-44F3-AB30-9DAF77EF9DFD}" srcId="{065886EC-8380-4D3A-B628-B2FE1132E759}" destId="{8DC2354A-674B-4C08-800B-DEAE65949E8A}" srcOrd="2" destOrd="0" parTransId="{2B9020E3-5461-49EA-900B-17787DC52EAC}" sibTransId="{DB5E7479-DDF1-438C-8F35-051AC6313325}"/>
    <dgm:cxn modelId="{7A1D388D-4D2B-430C-A41B-027F9D3A8371}" type="presOf" srcId="{8DC2354A-674B-4C08-800B-DEAE65949E8A}" destId="{D133DEA1-3710-4CFA-9590-65826B545EDA}" srcOrd="1" destOrd="0" presId="urn:microsoft.com/office/officeart/2005/8/layout/pyramid1"/>
    <dgm:cxn modelId="{F2E313EB-4B0F-40B3-A25A-F37031ECBD81}" type="presOf" srcId="{751348E5-D4A4-4E56-98BE-B4E5DD1D948C}" destId="{8CAE0C14-7F82-4EDA-B26F-07F1960E677D}" srcOrd="0" destOrd="0" presId="urn:microsoft.com/office/officeart/2005/8/layout/pyramid1"/>
    <dgm:cxn modelId="{BFEB9DF5-730D-4B27-BAE8-6F79C14E9364}" type="presOf" srcId="{91C8D814-A505-41D0-83C3-4FC03D56F7F7}" destId="{C126B584-61D9-4ED8-A4FE-CA2EC8489916}" srcOrd="0" destOrd="0" presId="urn:microsoft.com/office/officeart/2005/8/layout/pyramid1"/>
    <dgm:cxn modelId="{B970541F-997E-4B12-9D0B-204B13C65B87}" type="presOf" srcId="{AEEFFF98-2C22-4FFC-BE23-D69F27483AF6}" destId="{7F07D2ED-49B7-40E3-AB84-C6BD5D8E0199}" srcOrd="0" destOrd="0" presId="urn:microsoft.com/office/officeart/2005/8/layout/pyramid1"/>
    <dgm:cxn modelId="{D66E0D79-FB04-40E3-B720-917DE79729CF}" type="presParOf" srcId="{746CBE4F-6E57-4314-BC69-1EE9D1040BE2}" destId="{A65C55E8-597C-4729-BCF3-6609DDD85682}" srcOrd="0" destOrd="0" presId="urn:microsoft.com/office/officeart/2005/8/layout/pyramid1"/>
    <dgm:cxn modelId="{8D7500C4-125B-4376-8D92-F97D84934373}" type="presParOf" srcId="{A65C55E8-597C-4729-BCF3-6609DDD85682}" destId="{7F07D2ED-49B7-40E3-AB84-C6BD5D8E0199}" srcOrd="0" destOrd="0" presId="urn:microsoft.com/office/officeart/2005/8/layout/pyramid1"/>
    <dgm:cxn modelId="{0B6AD51A-B0D3-4CCA-AA10-94FBC740C35C}" type="presParOf" srcId="{A65C55E8-597C-4729-BCF3-6609DDD85682}" destId="{B362E6CA-6FE0-45CA-84E0-7D2715B3D47C}" srcOrd="1" destOrd="0" presId="urn:microsoft.com/office/officeart/2005/8/layout/pyramid1"/>
    <dgm:cxn modelId="{80584CEC-85B7-4D18-AA73-6319E47DA418}" type="presParOf" srcId="{746CBE4F-6E57-4314-BC69-1EE9D1040BE2}" destId="{4AD7D078-880D-44EB-9A93-CC89B54A7575}" srcOrd="1" destOrd="0" presId="urn:microsoft.com/office/officeart/2005/8/layout/pyramid1"/>
    <dgm:cxn modelId="{709BAA41-E7B0-4063-A8F3-40E7B34A2A7A}" type="presParOf" srcId="{4AD7D078-880D-44EB-9A93-CC89B54A7575}" destId="{8CAE0C14-7F82-4EDA-B26F-07F1960E677D}" srcOrd="0" destOrd="0" presId="urn:microsoft.com/office/officeart/2005/8/layout/pyramid1"/>
    <dgm:cxn modelId="{3AA38DFD-BB5B-4FE3-A38D-CD2F7D6DF4C8}" type="presParOf" srcId="{4AD7D078-880D-44EB-9A93-CC89B54A7575}" destId="{31E09E5C-74BD-4DAC-83A0-7BFB91E8288E}" srcOrd="1" destOrd="0" presId="urn:microsoft.com/office/officeart/2005/8/layout/pyramid1"/>
    <dgm:cxn modelId="{44A7CD55-F7E9-409A-BB8F-7A95834C9002}" type="presParOf" srcId="{746CBE4F-6E57-4314-BC69-1EE9D1040BE2}" destId="{DD429A30-533B-460C-81FF-D62A5198FF80}" srcOrd="2" destOrd="0" presId="urn:microsoft.com/office/officeart/2005/8/layout/pyramid1"/>
    <dgm:cxn modelId="{C1204726-D060-45EA-BF44-5BC0A821E25C}" type="presParOf" srcId="{DD429A30-533B-460C-81FF-D62A5198FF80}" destId="{BEBBE48F-1367-4BEB-8D37-CDDEA0E77DC7}" srcOrd="0" destOrd="0" presId="urn:microsoft.com/office/officeart/2005/8/layout/pyramid1"/>
    <dgm:cxn modelId="{090FC64C-6EA5-4D71-9C55-F24B1AA8356B}" type="presParOf" srcId="{DD429A30-533B-460C-81FF-D62A5198FF80}" destId="{D133DEA1-3710-4CFA-9590-65826B545EDA}" srcOrd="1" destOrd="0" presId="urn:microsoft.com/office/officeart/2005/8/layout/pyramid1"/>
    <dgm:cxn modelId="{DA89C4AE-0F1C-4FB5-8B8B-3A2BC9D2065F}" type="presParOf" srcId="{746CBE4F-6E57-4314-BC69-1EE9D1040BE2}" destId="{6DC89ADA-6A84-4700-A6B4-0E2390785272}" srcOrd="3" destOrd="0" presId="urn:microsoft.com/office/officeart/2005/8/layout/pyramid1"/>
    <dgm:cxn modelId="{1AC68F4C-AC3B-41F3-BBB9-DB76E8FEF25B}" type="presParOf" srcId="{6DC89ADA-6A84-4700-A6B4-0E2390785272}" destId="{88BE3EAF-BF31-4EF9-8549-7FA989B841EA}" srcOrd="0" destOrd="0" presId="urn:microsoft.com/office/officeart/2005/8/layout/pyramid1"/>
    <dgm:cxn modelId="{0386B277-FF89-4446-B3E4-81A24AF9C27A}" type="presParOf" srcId="{6DC89ADA-6A84-4700-A6B4-0E2390785272}" destId="{62E70310-D643-4049-A5B8-F39712194F3A}" srcOrd="1" destOrd="0" presId="urn:microsoft.com/office/officeart/2005/8/layout/pyramid1"/>
    <dgm:cxn modelId="{BC19163E-1552-4E8D-A030-12C065D02DAF}" type="presParOf" srcId="{746CBE4F-6E57-4314-BC69-1EE9D1040BE2}" destId="{8D6A2FB0-C7EA-4E2F-B7F7-67C39DAE2B5B}" srcOrd="4" destOrd="0" presId="urn:microsoft.com/office/officeart/2005/8/layout/pyramid1"/>
    <dgm:cxn modelId="{AB1C6F53-B976-4407-9B93-8AC21BA8197B}" type="presParOf" srcId="{8D6A2FB0-C7EA-4E2F-B7F7-67C39DAE2B5B}" destId="{C126B584-61D9-4ED8-A4FE-CA2EC8489916}" srcOrd="0" destOrd="0" presId="urn:microsoft.com/office/officeart/2005/8/layout/pyramid1"/>
    <dgm:cxn modelId="{BC32F930-611B-40B7-86DB-2EEFA3B08F0C}" type="presParOf" srcId="{8D6A2FB0-C7EA-4E2F-B7F7-67C39DAE2B5B}" destId="{DDD7F8F9-C302-424D-B92D-86841A08301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796BA1-B0CD-4596-B5D1-28508E1117A7}" type="doc">
      <dgm:prSet loTypeId="urn:microsoft.com/office/officeart/2005/8/layout/radial4" loCatId="relationship" qsTypeId="urn:microsoft.com/office/officeart/2005/8/quickstyle/simple1" qsCatId="simple" csTypeId="urn:microsoft.com/office/officeart/2005/8/colors/accent5_4" csCatId="accent5" phldr="1"/>
      <dgm:spPr/>
      <dgm:t>
        <a:bodyPr/>
        <a:lstStyle/>
        <a:p>
          <a:endParaRPr lang="uk-UA"/>
        </a:p>
      </dgm:t>
    </dgm:pt>
    <dgm:pt modelId="{3F6D1963-53C9-4D71-BA4C-BC53B863C4B2}">
      <dgm:prSet phldrT="[Текст]"/>
      <dgm:spPr/>
      <dgm:t>
        <a:bodyPr/>
        <a:lstStyle/>
        <a:p>
          <a:r>
            <a:rPr lang="uk-UA" dirty="0" smtClean="0"/>
            <a:t>Індивід</a:t>
          </a:r>
          <a:endParaRPr lang="uk-UA" dirty="0"/>
        </a:p>
      </dgm:t>
    </dgm:pt>
    <dgm:pt modelId="{0A891388-EDD1-4598-B18D-ECDE8CDC147B}" type="parTrans" cxnId="{1403B935-EAAB-4CE0-BFA4-52F0F4D5928B}">
      <dgm:prSet/>
      <dgm:spPr/>
      <dgm:t>
        <a:bodyPr/>
        <a:lstStyle/>
        <a:p>
          <a:endParaRPr lang="uk-UA"/>
        </a:p>
      </dgm:t>
    </dgm:pt>
    <dgm:pt modelId="{F01DE7CE-6D3D-4429-B82E-5CC2E5D0904A}" type="sibTrans" cxnId="{1403B935-EAAB-4CE0-BFA4-52F0F4D5928B}">
      <dgm:prSet/>
      <dgm:spPr/>
      <dgm:t>
        <a:bodyPr/>
        <a:lstStyle/>
        <a:p>
          <a:endParaRPr lang="uk-UA"/>
        </a:p>
      </dgm:t>
    </dgm:pt>
    <dgm:pt modelId="{CC7086BB-17F6-428D-BCBD-6CEAD951CF7A}">
      <dgm:prSet phldrT="[Текст]"/>
      <dgm:spPr/>
      <dgm:t>
        <a:bodyPr/>
        <a:lstStyle/>
        <a:p>
          <a:r>
            <a:rPr lang="uk-UA" dirty="0" smtClean="0"/>
            <a:t>Освіта</a:t>
          </a:r>
          <a:endParaRPr lang="uk-UA" dirty="0"/>
        </a:p>
      </dgm:t>
    </dgm:pt>
    <dgm:pt modelId="{67E2A1B5-C9A8-4B9B-B75C-12EA95E0CA08}" type="parTrans" cxnId="{07708804-766D-4903-9E22-EC86BB6BB43C}">
      <dgm:prSet/>
      <dgm:spPr/>
      <dgm:t>
        <a:bodyPr/>
        <a:lstStyle/>
        <a:p>
          <a:endParaRPr lang="uk-UA"/>
        </a:p>
      </dgm:t>
    </dgm:pt>
    <dgm:pt modelId="{81863411-EBFB-4F1C-BF51-4838B5495D0C}" type="sibTrans" cxnId="{07708804-766D-4903-9E22-EC86BB6BB43C}">
      <dgm:prSet/>
      <dgm:spPr/>
      <dgm:t>
        <a:bodyPr/>
        <a:lstStyle/>
        <a:p>
          <a:endParaRPr lang="uk-UA"/>
        </a:p>
      </dgm:t>
    </dgm:pt>
    <dgm:pt modelId="{75906CC3-374A-4335-8C6B-697A28F330E4}">
      <dgm:prSet phldrT="[Текст]"/>
      <dgm:spPr/>
      <dgm:t>
        <a:bodyPr/>
        <a:lstStyle/>
        <a:p>
          <a:r>
            <a:rPr lang="uk-UA" dirty="0" smtClean="0"/>
            <a:t>Сім'я </a:t>
          </a:r>
          <a:endParaRPr lang="uk-UA" dirty="0"/>
        </a:p>
      </dgm:t>
    </dgm:pt>
    <dgm:pt modelId="{FE3E6572-59B6-403B-93D3-DAF2B2741F78}" type="parTrans" cxnId="{8375E3EC-4EF0-4A05-97D7-9AE79E54039F}">
      <dgm:prSet/>
      <dgm:spPr/>
      <dgm:t>
        <a:bodyPr/>
        <a:lstStyle/>
        <a:p>
          <a:endParaRPr lang="uk-UA"/>
        </a:p>
      </dgm:t>
    </dgm:pt>
    <dgm:pt modelId="{D6E927D3-52D9-4612-A307-080270DE8FA0}" type="sibTrans" cxnId="{8375E3EC-4EF0-4A05-97D7-9AE79E54039F}">
      <dgm:prSet/>
      <dgm:spPr/>
      <dgm:t>
        <a:bodyPr/>
        <a:lstStyle/>
        <a:p>
          <a:endParaRPr lang="uk-UA"/>
        </a:p>
      </dgm:t>
    </dgm:pt>
    <dgm:pt modelId="{CF2FE759-78BA-4BC3-B3A9-0D509848B983}">
      <dgm:prSet phldrT="[Текст]"/>
      <dgm:spPr/>
      <dgm:t>
        <a:bodyPr/>
        <a:lstStyle/>
        <a:p>
          <a:r>
            <a:rPr lang="uk-UA" dirty="0" smtClean="0"/>
            <a:t>Релігія Мораль Право</a:t>
          </a:r>
        </a:p>
      </dgm:t>
    </dgm:pt>
    <dgm:pt modelId="{503BAA55-3780-4B60-BB61-152840DBE341}" type="parTrans" cxnId="{95FA7ACD-57AE-4BE9-825D-8E31974B801F}">
      <dgm:prSet/>
      <dgm:spPr/>
      <dgm:t>
        <a:bodyPr/>
        <a:lstStyle/>
        <a:p>
          <a:endParaRPr lang="uk-UA"/>
        </a:p>
      </dgm:t>
    </dgm:pt>
    <dgm:pt modelId="{6FCF7586-E1DA-43F3-8551-9403854F8BD6}" type="sibTrans" cxnId="{95FA7ACD-57AE-4BE9-825D-8E31974B801F}">
      <dgm:prSet/>
      <dgm:spPr/>
      <dgm:t>
        <a:bodyPr/>
        <a:lstStyle/>
        <a:p>
          <a:endParaRPr lang="uk-UA"/>
        </a:p>
      </dgm:t>
    </dgm:pt>
    <dgm:pt modelId="{1C422484-8033-4F71-8DA5-0F03AECE2C77}">
      <dgm:prSet/>
      <dgm:spPr/>
      <dgm:t>
        <a:bodyPr/>
        <a:lstStyle/>
        <a:p>
          <a:r>
            <a:rPr lang="uk-UA" dirty="0" smtClean="0"/>
            <a:t>Держава</a:t>
          </a:r>
          <a:endParaRPr lang="uk-UA" dirty="0"/>
        </a:p>
      </dgm:t>
    </dgm:pt>
    <dgm:pt modelId="{1ADF63DE-FDD7-425B-8D5C-A5616A4CB0B3}" type="parTrans" cxnId="{60E28CAA-E342-4B93-8DFD-6B12B0912A84}">
      <dgm:prSet/>
      <dgm:spPr/>
      <dgm:t>
        <a:bodyPr/>
        <a:lstStyle/>
        <a:p>
          <a:endParaRPr lang="uk-UA"/>
        </a:p>
      </dgm:t>
    </dgm:pt>
    <dgm:pt modelId="{6C38101F-3640-40E0-B119-3B3F75278429}" type="sibTrans" cxnId="{60E28CAA-E342-4B93-8DFD-6B12B0912A84}">
      <dgm:prSet/>
      <dgm:spPr/>
      <dgm:t>
        <a:bodyPr/>
        <a:lstStyle/>
        <a:p>
          <a:endParaRPr lang="uk-UA"/>
        </a:p>
      </dgm:t>
    </dgm:pt>
    <dgm:pt modelId="{16C85465-5593-493D-AE4E-6C71B76431CF}">
      <dgm:prSet/>
      <dgm:spPr/>
      <dgm:t>
        <a:bodyPr/>
        <a:lstStyle/>
        <a:p>
          <a:r>
            <a:rPr lang="uk-UA" dirty="0" smtClean="0"/>
            <a:t>ЗМК</a:t>
          </a:r>
          <a:endParaRPr lang="uk-UA" dirty="0"/>
        </a:p>
      </dgm:t>
    </dgm:pt>
    <dgm:pt modelId="{FE4B18FC-E60B-4A78-95C2-ED45B8C3D8B0}" type="parTrans" cxnId="{6687F7B3-3870-418C-88C8-FA1319EFC40C}">
      <dgm:prSet/>
      <dgm:spPr/>
      <dgm:t>
        <a:bodyPr/>
        <a:lstStyle/>
        <a:p>
          <a:endParaRPr lang="uk-UA"/>
        </a:p>
      </dgm:t>
    </dgm:pt>
    <dgm:pt modelId="{BD2AB492-F34E-4A94-AC03-2E0CCFBE3074}" type="sibTrans" cxnId="{6687F7B3-3870-418C-88C8-FA1319EFC40C}">
      <dgm:prSet/>
      <dgm:spPr/>
      <dgm:t>
        <a:bodyPr/>
        <a:lstStyle/>
        <a:p>
          <a:endParaRPr lang="uk-UA"/>
        </a:p>
      </dgm:t>
    </dgm:pt>
    <dgm:pt modelId="{23ACEBB8-1CC4-480C-9D79-5E6C9EBEBB65}" type="pres">
      <dgm:prSet presAssocID="{86796BA1-B0CD-4596-B5D1-28508E1117A7}" presName="cycle" presStyleCnt="0">
        <dgm:presLayoutVars>
          <dgm:chMax val="1"/>
          <dgm:dir/>
          <dgm:animLvl val="ctr"/>
          <dgm:resizeHandles val="exact"/>
        </dgm:presLayoutVars>
      </dgm:prSet>
      <dgm:spPr/>
      <dgm:t>
        <a:bodyPr/>
        <a:lstStyle/>
        <a:p>
          <a:endParaRPr lang="uk-UA"/>
        </a:p>
      </dgm:t>
    </dgm:pt>
    <dgm:pt modelId="{3C2F51E0-4651-48E3-969C-613D0BE53DA3}" type="pres">
      <dgm:prSet presAssocID="{3F6D1963-53C9-4D71-BA4C-BC53B863C4B2}" presName="centerShape" presStyleLbl="node0" presStyleIdx="0" presStyleCnt="1"/>
      <dgm:spPr/>
      <dgm:t>
        <a:bodyPr/>
        <a:lstStyle/>
        <a:p>
          <a:endParaRPr lang="uk-UA"/>
        </a:p>
      </dgm:t>
    </dgm:pt>
    <dgm:pt modelId="{F6B8EC50-F605-49DA-BD43-EB11ABBF94D4}" type="pres">
      <dgm:prSet presAssocID="{67E2A1B5-C9A8-4B9B-B75C-12EA95E0CA08}" presName="parTrans" presStyleLbl="bgSibTrans2D1" presStyleIdx="0" presStyleCnt="5"/>
      <dgm:spPr/>
      <dgm:t>
        <a:bodyPr/>
        <a:lstStyle/>
        <a:p>
          <a:endParaRPr lang="uk-UA"/>
        </a:p>
      </dgm:t>
    </dgm:pt>
    <dgm:pt modelId="{59B40776-5A17-4BE9-8BCC-0B40CA82AE4F}" type="pres">
      <dgm:prSet presAssocID="{CC7086BB-17F6-428D-BCBD-6CEAD951CF7A}" presName="node" presStyleLbl="node1" presStyleIdx="0" presStyleCnt="5">
        <dgm:presLayoutVars>
          <dgm:bulletEnabled val="1"/>
        </dgm:presLayoutVars>
      </dgm:prSet>
      <dgm:spPr/>
      <dgm:t>
        <a:bodyPr/>
        <a:lstStyle/>
        <a:p>
          <a:endParaRPr lang="uk-UA"/>
        </a:p>
      </dgm:t>
    </dgm:pt>
    <dgm:pt modelId="{992A163C-9575-474E-AA0F-3E8613EB188D}" type="pres">
      <dgm:prSet presAssocID="{FE3E6572-59B6-403B-93D3-DAF2B2741F78}" presName="parTrans" presStyleLbl="bgSibTrans2D1" presStyleIdx="1" presStyleCnt="5"/>
      <dgm:spPr/>
      <dgm:t>
        <a:bodyPr/>
        <a:lstStyle/>
        <a:p>
          <a:endParaRPr lang="uk-UA"/>
        </a:p>
      </dgm:t>
    </dgm:pt>
    <dgm:pt modelId="{E91D6839-CA40-4794-99EE-9F061A75756F}" type="pres">
      <dgm:prSet presAssocID="{75906CC3-374A-4335-8C6B-697A28F330E4}" presName="node" presStyleLbl="node1" presStyleIdx="1" presStyleCnt="5">
        <dgm:presLayoutVars>
          <dgm:bulletEnabled val="1"/>
        </dgm:presLayoutVars>
      </dgm:prSet>
      <dgm:spPr/>
      <dgm:t>
        <a:bodyPr/>
        <a:lstStyle/>
        <a:p>
          <a:endParaRPr lang="uk-UA"/>
        </a:p>
      </dgm:t>
    </dgm:pt>
    <dgm:pt modelId="{336A5D68-0DDB-455F-BB56-6E0145881725}" type="pres">
      <dgm:prSet presAssocID="{503BAA55-3780-4B60-BB61-152840DBE341}" presName="parTrans" presStyleLbl="bgSibTrans2D1" presStyleIdx="2" presStyleCnt="5"/>
      <dgm:spPr/>
      <dgm:t>
        <a:bodyPr/>
        <a:lstStyle/>
        <a:p>
          <a:endParaRPr lang="uk-UA"/>
        </a:p>
      </dgm:t>
    </dgm:pt>
    <dgm:pt modelId="{0CF5DF82-FC63-4E63-B92A-166B63654845}" type="pres">
      <dgm:prSet presAssocID="{CF2FE759-78BA-4BC3-B3A9-0D509848B983}" presName="node" presStyleLbl="node1" presStyleIdx="2" presStyleCnt="5">
        <dgm:presLayoutVars>
          <dgm:bulletEnabled val="1"/>
        </dgm:presLayoutVars>
      </dgm:prSet>
      <dgm:spPr/>
      <dgm:t>
        <a:bodyPr/>
        <a:lstStyle/>
        <a:p>
          <a:endParaRPr lang="uk-UA"/>
        </a:p>
      </dgm:t>
    </dgm:pt>
    <dgm:pt modelId="{FD1CC6FB-8EF2-44E4-AB44-21818182FF0B}" type="pres">
      <dgm:prSet presAssocID="{1ADF63DE-FDD7-425B-8D5C-A5616A4CB0B3}" presName="parTrans" presStyleLbl="bgSibTrans2D1" presStyleIdx="3" presStyleCnt="5"/>
      <dgm:spPr/>
      <dgm:t>
        <a:bodyPr/>
        <a:lstStyle/>
        <a:p>
          <a:endParaRPr lang="uk-UA"/>
        </a:p>
      </dgm:t>
    </dgm:pt>
    <dgm:pt modelId="{5E9FA02C-8E89-4445-80B5-64D4A867EACD}" type="pres">
      <dgm:prSet presAssocID="{1C422484-8033-4F71-8DA5-0F03AECE2C77}" presName="node" presStyleLbl="node1" presStyleIdx="3" presStyleCnt="5">
        <dgm:presLayoutVars>
          <dgm:bulletEnabled val="1"/>
        </dgm:presLayoutVars>
      </dgm:prSet>
      <dgm:spPr/>
      <dgm:t>
        <a:bodyPr/>
        <a:lstStyle/>
        <a:p>
          <a:endParaRPr lang="uk-UA"/>
        </a:p>
      </dgm:t>
    </dgm:pt>
    <dgm:pt modelId="{7433E1E5-83E6-4D2E-A78D-EAAE1C360E33}" type="pres">
      <dgm:prSet presAssocID="{FE4B18FC-E60B-4A78-95C2-ED45B8C3D8B0}" presName="parTrans" presStyleLbl="bgSibTrans2D1" presStyleIdx="4" presStyleCnt="5"/>
      <dgm:spPr/>
      <dgm:t>
        <a:bodyPr/>
        <a:lstStyle/>
        <a:p>
          <a:endParaRPr lang="uk-UA"/>
        </a:p>
      </dgm:t>
    </dgm:pt>
    <dgm:pt modelId="{1043AAC3-CF6B-4E2A-9877-AC8225EF24ED}" type="pres">
      <dgm:prSet presAssocID="{16C85465-5593-493D-AE4E-6C71B76431CF}" presName="node" presStyleLbl="node1" presStyleIdx="4" presStyleCnt="5">
        <dgm:presLayoutVars>
          <dgm:bulletEnabled val="1"/>
        </dgm:presLayoutVars>
      </dgm:prSet>
      <dgm:spPr/>
      <dgm:t>
        <a:bodyPr/>
        <a:lstStyle/>
        <a:p>
          <a:endParaRPr lang="uk-UA"/>
        </a:p>
      </dgm:t>
    </dgm:pt>
  </dgm:ptLst>
  <dgm:cxnLst>
    <dgm:cxn modelId="{1403B935-EAAB-4CE0-BFA4-52F0F4D5928B}" srcId="{86796BA1-B0CD-4596-B5D1-28508E1117A7}" destId="{3F6D1963-53C9-4D71-BA4C-BC53B863C4B2}" srcOrd="0" destOrd="0" parTransId="{0A891388-EDD1-4598-B18D-ECDE8CDC147B}" sibTransId="{F01DE7CE-6D3D-4429-B82E-5CC2E5D0904A}"/>
    <dgm:cxn modelId="{5B8ECF43-4F92-44E7-BC02-103AFEAB8A23}" type="presOf" srcId="{CF2FE759-78BA-4BC3-B3A9-0D509848B983}" destId="{0CF5DF82-FC63-4E63-B92A-166B63654845}" srcOrd="0" destOrd="0" presId="urn:microsoft.com/office/officeart/2005/8/layout/radial4"/>
    <dgm:cxn modelId="{6687F7B3-3870-418C-88C8-FA1319EFC40C}" srcId="{3F6D1963-53C9-4D71-BA4C-BC53B863C4B2}" destId="{16C85465-5593-493D-AE4E-6C71B76431CF}" srcOrd="4" destOrd="0" parTransId="{FE4B18FC-E60B-4A78-95C2-ED45B8C3D8B0}" sibTransId="{BD2AB492-F34E-4A94-AC03-2E0CCFBE3074}"/>
    <dgm:cxn modelId="{BFBB71CB-C31B-4852-BD97-993376DC4BAE}" type="presOf" srcId="{CC7086BB-17F6-428D-BCBD-6CEAD951CF7A}" destId="{59B40776-5A17-4BE9-8BCC-0B40CA82AE4F}" srcOrd="0" destOrd="0" presId="urn:microsoft.com/office/officeart/2005/8/layout/radial4"/>
    <dgm:cxn modelId="{BE5EB005-1394-4451-929C-BB34DC9F68C9}" type="presOf" srcId="{1C422484-8033-4F71-8DA5-0F03AECE2C77}" destId="{5E9FA02C-8E89-4445-80B5-64D4A867EACD}" srcOrd="0" destOrd="0" presId="urn:microsoft.com/office/officeart/2005/8/layout/radial4"/>
    <dgm:cxn modelId="{8375E3EC-4EF0-4A05-97D7-9AE79E54039F}" srcId="{3F6D1963-53C9-4D71-BA4C-BC53B863C4B2}" destId="{75906CC3-374A-4335-8C6B-697A28F330E4}" srcOrd="1" destOrd="0" parTransId="{FE3E6572-59B6-403B-93D3-DAF2B2741F78}" sibTransId="{D6E927D3-52D9-4612-A307-080270DE8FA0}"/>
    <dgm:cxn modelId="{E500EF0B-2797-4E2B-9AA2-5419AB930A13}" type="presOf" srcId="{86796BA1-B0CD-4596-B5D1-28508E1117A7}" destId="{23ACEBB8-1CC4-480C-9D79-5E6C9EBEBB65}" srcOrd="0" destOrd="0" presId="urn:microsoft.com/office/officeart/2005/8/layout/radial4"/>
    <dgm:cxn modelId="{044F14FE-C86B-45C9-B364-173B464DB948}" type="presOf" srcId="{16C85465-5593-493D-AE4E-6C71B76431CF}" destId="{1043AAC3-CF6B-4E2A-9877-AC8225EF24ED}" srcOrd="0" destOrd="0" presId="urn:microsoft.com/office/officeart/2005/8/layout/radial4"/>
    <dgm:cxn modelId="{60E28CAA-E342-4B93-8DFD-6B12B0912A84}" srcId="{3F6D1963-53C9-4D71-BA4C-BC53B863C4B2}" destId="{1C422484-8033-4F71-8DA5-0F03AECE2C77}" srcOrd="3" destOrd="0" parTransId="{1ADF63DE-FDD7-425B-8D5C-A5616A4CB0B3}" sibTransId="{6C38101F-3640-40E0-B119-3B3F75278429}"/>
    <dgm:cxn modelId="{95FA7ACD-57AE-4BE9-825D-8E31974B801F}" srcId="{3F6D1963-53C9-4D71-BA4C-BC53B863C4B2}" destId="{CF2FE759-78BA-4BC3-B3A9-0D509848B983}" srcOrd="2" destOrd="0" parTransId="{503BAA55-3780-4B60-BB61-152840DBE341}" sibTransId="{6FCF7586-E1DA-43F3-8551-9403854F8BD6}"/>
    <dgm:cxn modelId="{A8D7216B-123F-4CF4-A7BE-5FFF1526F887}" type="presOf" srcId="{3F6D1963-53C9-4D71-BA4C-BC53B863C4B2}" destId="{3C2F51E0-4651-48E3-969C-613D0BE53DA3}" srcOrd="0" destOrd="0" presId="urn:microsoft.com/office/officeart/2005/8/layout/radial4"/>
    <dgm:cxn modelId="{A1B731D3-3F02-4BEF-9359-E026E2F13CCB}" type="presOf" srcId="{FE3E6572-59B6-403B-93D3-DAF2B2741F78}" destId="{992A163C-9575-474E-AA0F-3E8613EB188D}" srcOrd="0" destOrd="0" presId="urn:microsoft.com/office/officeart/2005/8/layout/radial4"/>
    <dgm:cxn modelId="{77A39776-0B8B-4456-BE9F-32791A0661A4}" type="presOf" srcId="{503BAA55-3780-4B60-BB61-152840DBE341}" destId="{336A5D68-0DDB-455F-BB56-6E0145881725}" srcOrd="0" destOrd="0" presId="urn:microsoft.com/office/officeart/2005/8/layout/radial4"/>
    <dgm:cxn modelId="{A9507638-EEBA-48DF-9395-5A78DF2A0510}" type="presOf" srcId="{1ADF63DE-FDD7-425B-8D5C-A5616A4CB0B3}" destId="{FD1CC6FB-8EF2-44E4-AB44-21818182FF0B}" srcOrd="0" destOrd="0" presId="urn:microsoft.com/office/officeart/2005/8/layout/radial4"/>
    <dgm:cxn modelId="{16CBE49C-C874-49BD-9E32-64B95A415EAC}" type="presOf" srcId="{67E2A1B5-C9A8-4B9B-B75C-12EA95E0CA08}" destId="{F6B8EC50-F605-49DA-BD43-EB11ABBF94D4}" srcOrd="0" destOrd="0" presId="urn:microsoft.com/office/officeart/2005/8/layout/radial4"/>
    <dgm:cxn modelId="{FE013E7B-85DE-47C8-9D8F-7DABD758EB48}" type="presOf" srcId="{FE4B18FC-E60B-4A78-95C2-ED45B8C3D8B0}" destId="{7433E1E5-83E6-4D2E-A78D-EAAE1C360E33}" srcOrd="0" destOrd="0" presId="urn:microsoft.com/office/officeart/2005/8/layout/radial4"/>
    <dgm:cxn modelId="{07708804-766D-4903-9E22-EC86BB6BB43C}" srcId="{3F6D1963-53C9-4D71-BA4C-BC53B863C4B2}" destId="{CC7086BB-17F6-428D-BCBD-6CEAD951CF7A}" srcOrd="0" destOrd="0" parTransId="{67E2A1B5-C9A8-4B9B-B75C-12EA95E0CA08}" sibTransId="{81863411-EBFB-4F1C-BF51-4838B5495D0C}"/>
    <dgm:cxn modelId="{7E633DD5-7FCB-4FD8-ACEF-13630BC7933E}" type="presOf" srcId="{75906CC3-374A-4335-8C6B-697A28F330E4}" destId="{E91D6839-CA40-4794-99EE-9F061A75756F}" srcOrd="0" destOrd="0" presId="urn:microsoft.com/office/officeart/2005/8/layout/radial4"/>
    <dgm:cxn modelId="{598EE2FE-52CD-4516-9DC1-289E48F874B0}" type="presParOf" srcId="{23ACEBB8-1CC4-480C-9D79-5E6C9EBEBB65}" destId="{3C2F51E0-4651-48E3-969C-613D0BE53DA3}" srcOrd="0" destOrd="0" presId="urn:microsoft.com/office/officeart/2005/8/layout/radial4"/>
    <dgm:cxn modelId="{C7F81497-896C-42EC-BD14-9C3D829DE89B}" type="presParOf" srcId="{23ACEBB8-1CC4-480C-9D79-5E6C9EBEBB65}" destId="{F6B8EC50-F605-49DA-BD43-EB11ABBF94D4}" srcOrd="1" destOrd="0" presId="urn:microsoft.com/office/officeart/2005/8/layout/radial4"/>
    <dgm:cxn modelId="{79D8B124-6163-46AB-8753-B995BF2882AC}" type="presParOf" srcId="{23ACEBB8-1CC4-480C-9D79-5E6C9EBEBB65}" destId="{59B40776-5A17-4BE9-8BCC-0B40CA82AE4F}" srcOrd="2" destOrd="0" presId="urn:microsoft.com/office/officeart/2005/8/layout/radial4"/>
    <dgm:cxn modelId="{4862746E-183C-4779-9F3B-F2A848794653}" type="presParOf" srcId="{23ACEBB8-1CC4-480C-9D79-5E6C9EBEBB65}" destId="{992A163C-9575-474E-AA0F-3E8613EB188D}" srcOrd="3" destOrd="0" presId="urn:microsoft.com/office/officeart/2005/8/layout/radial4"/>
    <dgm:cxn modelId="{9A5501BC-7CCE-44F2-9B28-2678AFB40DCA}" type="presParOf" srcId="{23ACEBB8-1CC4-480C-9D79-5E6C9EBEBB65}" destId="{E91D6839-CA40-4794-99EE-9F061A75756F}" srcOrd="4" destOrd="0" presId="urn:microsoft.com/office/officeart/2005/8/layout/radial4"/>
    <dgm:cxn modelId="{01EBE70E-0578-475F-86F7-716B6EEDD3AA}" type="presParOf" srcId="{23ACEBB8-1CC4-480C-9D79-5E6C9EBEBB65}" destId="{336A5D68-0DDB-455F-BB56-6E0145881725}" srcOrd="5" destOrd="0" presId="urn:microsoft.com/office/officeart/2005/8/layout/radial4"/>
    <dgm:cxn modelId="{0F73BAB5-1B76-456F-A502-DCEBDEDD07E0}" type="presParOf" srcId="{23ACEBB8-1CC4-480C-9D79-5E6C9EBEBB65}" destId="{0CF5DF82-FC63-4E63-B92A-166B63654845}" srcOrd="6" destOrd="0" presId="urn:microsoft.com/office/officeart/2005/8/layout/radial4"/>
    <dgm:cxn modelId="{C01F2C6D-A5F5-437C-A45F-4F9D8DD5F19F}" type="presParOf" srcId="{23ACEBB8-1CC4-480C-9D79-5E6C9EBEBB65}" destId="{FD1CC6FB-8EF2-44E4-AB44-21818182FF0B}" srcOrd="7" destOrd="0" presId="urn:microsoft.com/office/officeart/2005/8/layout/radial4"/>
    <dgm:cxn modelId="{5B4B7221-974A-4E38-AAA0-157E72D6BC05}" type="presParOf" srcId="{23ACEBB8-1CC4-480C-9D79-5E6C9EBEBB65}" destId="{5E9FA02C-8E89-4445-80B5-64D4A867EACD}" srcOrd="8" destOrd="0" presId="urn:microsoft.com/office/officeart/2005/8/layout/radial4"/>
    <dgm:cxn modelId="{F42AE91B-BC0D-4E2B-A937-EAB34AEFC567}" type="presParOf" srcId="{23ACEBB8-1CC4-480C-9D79-5E6C9EBEBB65}" destId="{7433E1E5-83E6-4D2E-A78D-EAAE1C360E33}" srcOrd="9" destOrd="0" presId="urn:microsoft.com/office/officeart/2005/8/layout/radial4"/>
    <dgm:cxn modelId="{C199D770-F135-4194-8EFE-8D05F6EE1B66}" type="presParOf" srcId="{23ACEBB8-1CC4-480C-9D79-5E6C9EBEBB65}" destId="{1043AAC3-CF6B-4E2A-9877-AC8225EF24ED}"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23C87-4456-495C-BFB5-7A1817B67FCD}" type="doc">
      <dgm:prSet loTypeId="urn:microsoft.com/office/officeart/2005/8/layout/equation2" loCatId="relationship" qsTypeId="urn:microsoft.com/office/officeart/2005/8/quickstyle/simple1" qsCatId="simple" csTypeId="urn:microsoft.com/office/officeart/2005/8/colors/colorful4" csCatId="colorful" phldr="1"/>
      <dgm:spPr/>
    </dgm:pt>
    <dgm:pt modelId="{39CDAB9B-F23E-4481-AA84-0AF61E37D481}">
      <dgm:prSet phldrT="[Текст]" custT="1"/>
      <dgm:spPr/>
      <dgm:t>
        <a:bodyPr/>
        <a:lstStyle/>
        <a:p>
          <a:r>
            <a:rPr lang="uk-UA" sz="2500" dirty="0" smtClean="0"/>
            <a:t>Індивід</a:t>
          </a:r>
          <a:endParaRPr lang="uk-UA" sz="2500" dirty="0"/>
        </a:p>
      </dgm:t>
    </dgm:pt>
    <dgm:pt modelId="{E059189F-827A-49DB-AEA5-7A98D48EE7AA}" type="parTrans" cxnId="{F4F0F421-6A5E-43C6-BB2E-D01506AA3CD6}">
      <dgm:prSet/>
      <dgm:spPr/>
      <dgm:t>
        <a:bodyPr/>
        <a:lstStyle/>
        <a:p>
          <a:endParaRPr lang="uk-UA"/>
        </a:p>
      </dgm:t>
    </dgm:pt>
    <dgm:pt modelId="{C0ECDEC9-0643-45F2-B516-D27EBB2D4916}" type="sibTrans" cxnId="{F4F0F421-6A5E-43C6-BB2E-D01506AA3CD6}">
      <dgm:prSet custT="1"/>
      <dgm:spPr/>
      <dgm:t>
        <a:bodyPr/>
        <a:lstStyle/>
        <a:p>
          <a:r>
            <a:rPr lang="uk-UA" sz="2000" b="1" dirty="0" smtClean="0">
              <a:effectLst>
                <a:outerShdw blurRad="38100" dist="38100" dir="2700000" algn="tl">
                  <a:srgbClr val="000000">
                    <a:alpha val="43137"/>
                  </a:srgbClr>
                </a:outerShdw>
              </a:effectLst>
            </a:rPr>
            <a:t>взаємодія</a:t>
          </a:r>
          <a:endParaRPr lang="uk-UA" sz="2000" b="1" dirty="0">
            <a:effectLst>
              <a:outerShdw blurRad="38100" dist="38100" dir="2700000" algn="tl">
                <a:srgbClr val="000000">
                  <a:alpha val="43137"/>
                </a:srgbClr>
              </a:outerShdw>
            </a:effectLst>
          </a:endParaRPr>
        </a:p>
      </dgm:t>
    </dgm:pt>
    <dgm:pt modelId="{9C963A17-8E6D-4F5F-8ACF-CBB8CA136287}">
      <dgm:prSet phldrT="[Текст]"/>
      <dgm:spPr/>
      <dgm:t>
        <a:bodyPr/>
        <a:lstStyle/>
        <a:p>
          <a:r>
            <a:rPr lang="uk-UA" dirty="0" smtClean="0"/>
            <a:t>Індивід</a:t>
          </a:r>
          <a:endParaRPr lang="uk-UA" dirty="0"/>
        </a:p>
      </dgm:t>
    </dgm:pt>
    <dgm:pt modelId="{0B49A6AB-C387-47D1-9A4C-F84B233B9FCF}" type="parTrans" cxnId="{B378A164-37BB-44C1-AFBD-51676076EA89}">
      <dgm:prSet/>
      <dgm:spPr/>
      <dgm:t>
        <a:bodyPr/>
        <a:lstStyle/>
        <a:p>
          <a:endParaRPr lang="uk-UA"/>
        </a:p>
      </dgm:t>
    </dgm:pt>
    <dgm:pt modelId="{36E0E4FE-D6B8-4E16-95FE-92DC8361740C}" type="sibTrans" cxnId="{B378A164-37BB-44C1-AFBD-51676076EA89}">
      <dgm:prSet/>
      <dgm:spPr/>
      <dgm:t>
        <a:bodyPr/>
        <a:lstStyle/>
        <a:p>
          <a:endParaRPr lang="uk-UA"/>
        </a:p>
      </dgm:t>
    </dgm:pt>
    <dgm:pt modelId="{225A9DDF-0FC6-4DD3-8484-9822ECA24DB8}">
      <dgm:prSet phldrT="[Текст]" custT="1"/>
      <dgm:spPr/>
      <dgm:t>
        <a:bodyPr/>
        <a:lstStyle/>
        <a:p>
          <a:r>
            <a:rPr lang="uk-UA" sz="2800" dirty="0" smtClean="0"/>
            <a:t>Суспільство</a:t>
          </a:r>
          <a:endParaRPr lang="uk-UA" sz="2800" dirty="0"/>
        </a:p>
      </dgm:t>
    </dgm:pt>
    <dgm:pt modelId="{E89D69FB-828F-43FD-9022-8AEC07C8D488}" type="parTrans" cxnId="{6212552B-ED99-42F8-81E0-366033E09B2C}">
      <dgm:prSet/>
      <dgm:spPr/>
      <dgm:t>
        <a:bodyPr/>
        <a:lstStyle/>
        <a:p>
          <a:endParaRPr lang="uk-UA"/>
        </a:p>
      </dgm:t>
    </dgm:pt>
    <dgm:pt modelId="{2EA8B691-2E18-4B6A-AC15-F64EA081C02E}" type="sibTrans" cxnId="{6212552B-ED99-42F8-81E0-366033E09B2C}">
      <dgm:prSet/>
      <dgm:spPr/>
      <dgm:t>
        <a:bodyPr/>
        <a:lstStyle/>
        <a:p>
          <a:endParaRPr lang="uk-UA"/>
        </a:p>
      </dgm:t>
    </dgm:pt>
    <dgm:pt modelId="{4EEAFD5C-F544-45F1-ACFF-EBE2C9C81C33}" type="pres">
      <dgm:prSet presAssocID="{60723C87-4456-495C-BFB5-7A1817B67FCD}" presName="Name0" presStyleCnt="0">
        <dgm:presLayoutVars>
          <dgm:dir/>
          <dgm:resizeHandles val="exact"/>
        </dgm:presLayoutVars>
      </dgm:prSet>
      <dgm:spPr/>
    </dgm:pt>
    <dgm:pt modelId="{F7DF33E9-0F22-45BA-8D32-66433EE37E64}" type="pres">
      <dgm:prSet presAssocID="{60723C87-4456-495C-BFB5-7A1817B67FCD}" presName="vNodes" presStyleCnt="0"/>
      <dgm:spPr/>
    </dgm:pt>
    <dgm:pt modelId="{8DACE451-6434-4B48-8A30-5838C2C7A317}" type="pres">
      <dgm:prSet presAssocID="{39CDAB9B-F23E-4481-AA84-0AF61E37D481}" presName="node" presStyleLbl="node1" presStyleIdx="0" presStyleCnt="3" custScaleX="157391" custLinFactNeighborX="0" custLinFactNeighborY="-1137">
        <dgm:presLayoutVars>
          <dgm:bulletEnabled val="1"/>
        </dgm:presLayoutVars>
      </dgm:prSet>
      <dgm:spPr/>
      <dgm:t>
        <a:bodyPr/>
        <a:lstStyle/>
        <a:p>
          <a:endParaRPr lang="uk-UA"/>
        </a:p>
      </dgm:t>
    </dgm:pt>
    <dgm:pt modelId="{AB599A30-5E58-4F37-AE3F-AC3209017D6E}" type="pres">
      <dgm:prSet presAssocID="{C0ECDEC9-0643-45F2-B516-D27EBB2D4916}" presName="spacerT" presStyleCnt="0"/>
      <dgm:spPr/>
    </dgm:pt>
    <dgm:pt modelId="{2B7F3B76-1B85-4C12-BF5F-6886E86B42FA}" type="pres">
      <dgm:prSet presAssocID="{C0ECDEC9-0643-45F2-B516-D27EBB2D4916}" presName="sibTrans" presStyleLbl="sibTrans2D1" presStyleIdx="0" presStyleCnt="2" custScaleX="421623" custScaleY="346494"/>
      <dgm:spPr/>
      <dgm:t>
        <a:bodyPr/>
        <a:lstStyle/>
        <a:p>
          <a:endParaRPr lang="uk-UA"/>
        </a:p>
      </dgm:t>
    </dgm:pt>
    <dgm:pt modelId="{05960FB7-ACEB-498C-B559-F3666A3FF05E}" type="pres">
      <dgm:prSet presAssocID="{C0ECDEC9-0643-45F2-B516-D27EBB2D4916}" presName="spacerB" presStyleCnt="0"/>
      <dgm:spPr/>
    </dgm:pt>
    <dgm:pt modelId="{82F6E8A8-2761-4C4D-AF0A-E2A512E554C2}" type="pres">
      <dgm:prSet presAssocID="{9C963A17-8E6D-4F5F-8ACF-CBB8CA136287}" presName="node" presStyleLbl="node1" presStyleIdx="1" presStyleCnt="3" custScaleX="157391">
        <dgm:presLayoutVars>
          <dgm:bulletEnabled val="1"/>
        </dgm:presLayoutVars>
      </dgm:prSet>
      <dgm:spPr/>
      <dgm:t>
        <a:bodyPr/>
        <a:lstStyle/>
        <a:p>
          <a:endParaRPr lang="uk-UA"/>
        </a:p>
      </dgm:t>
    </dgm:pt>
    <dgm:pt modelId="{E1290B50-7B22-419C-933C-E871D453CE0B}" type="pres">
      <dgm:prSet presAssocID="{60723C87-4456-495C-BFB5-7A1817B67FCD}" presName="sibTransLast" presStyleLbl="sibTrans2D1" presStyleIdx="1" presStyleCnt="2"/>
      <dgm:spPr/>
      <dgm:t>
        <a:bodyPr/>
        <a:lstStyle/>
        <a:p>
          <a:endParaRPr lang="uk-UA"/>
        </a:p>
      </dgm:t>
    </dgm:pt>
    <dgm:pt modelId="{3D8496D3-0CA9-462A-8E95-B7513DCA40B0}" type="pres">
      <dgm:prSet presAssocID="{60723C87-4456-495C-BFB5-7A1817B67FCD}" presName="connectorText" presStyleLbl="sibTrans2D1" presStyleIdx="1" presStyleCnt="2"/>
      <dgm:spPr/>
      <dgm:t>
        <a:bodyPr/>
        <a:lstStyle/>
        <a:p>
          <a:endParaRPr lang="uk-UA"/>
        </a:p>
      </dgm:t>
    </dgm:pt>
    <dgm:pt modelId="{8DCDFA65-20BA-4F73-A616-7FB481D0B1E2}" type="pres">
      <dgm:prSet presAssocID="{60723C87-4456-495C-BFB5-7A1817B67FCD}" presName="lastNode" presStyleLbl="node1" presStyleIdx="2" presStyleCnt="3" custScaleX="136813" custScaleY="109542" custLinFactX="3236" custLinFactNeighborX="100000" custLinFactNeighborY="-2568">
        <dgm:presLayoutVars>
          <dgm:bulletEnabled val="1"/>
        </dgm:presLayoutVars>
      </dgm:prSet>
      <dgm:spPr/>
      <dgm:t>
        <a:bodyPr/>
        <a:lstStyle/>
        <a:p>
          <a:endParaRPr lang="uk-UA"/>
        </a:p>
      </dgm:t>
    </dgm:pt>
  </dgm:ptLst>
  <dgm:cxnLst>
    <dgm:cxn modelId="{6C01A347-1D12-47B8-98EB-EFABA5EDB8E9}" type="presOf" srcId="{C0ECDEC9-0643-45F2-B516-D27EBB2D4916}" destId="{2B7F3B76-1B85-4C12-BF5F-6886E86B42FA}" srcOrd="0" destOrd="0" presId="urn:microsoft.com/office/officeart/2005/8/layout/equation2"/>
    <dgm:cxn modelId="{575E43A0-EA94-47EA-9F77-17ED8A5004AA}" type="presOf" srcId="{225A9DDF-0FC6-4DD3-8484-9822ECA24DB8}" destId="{8DCDFA65-20BA-4F73-A616-7FB481D0B1E2}" srcOrd="0" destOrd="0" presId="urn:microsoft.com/office/officeart/2005/8/layout/equation2"/>
    <dgm:cxn modelId="{3E3D83DD-B0F4-45AF-B4F8-A301B2C97D4A}" type="presOf" srcId="{36E0E4FE-D6B8-4E16-95FE-92DC8361740C}" destId="{E1290B50-7B22-419C-933C-E871D453CE0B}" srcOrd="0" destOrd="0" presId="urn:microsoft.com/office/officeart/2005/8/layout/equation2"/>
    <dgm:cxn modelId="{4B97CC75-3101-46D8-84A9-E3852EB39C5E}" type="presOf" srcId="{60723C87-4456-495C-BFB5-7A1817B67FCD}" destId="{4EEAFD5C-F544-45F1-ACFF-EBE2C9C81C33}" srcOrd="0" destOrd="0" presId="urn:microsoft.com/office/officeart/2005/8/layout/equation2"/>
    <dgm:cxn modelId="{F4F0F421-6A5E-43C6-BB2E-D01506AA3CD6}" srcId="{60723C87-4456-495C-BFB5-7A1817B67FCD}" destId="{39CDAB9B-F23E-4481-AA84-0AF61E37D481}" srcOrd="0" destOrd="0" parTransId="{E059189F-827A-49DB-AEA5-7A98D48EE7AA}" sibTransId="{C0ECDEC9-0643-45F2-B516-D27EBB2D4916}"/>
    <dgm:cxn modelId="{8E2BD548-D0CB-4449-9530-64C3D1ECC018}" type="presOf" srcId="{36E0E4FE-D6B8-4E16-95FE-92DC8361740C}" destId="{3D8496D3-0CA9-462A-8E95-B7513DCA40B0}" srcOrd="1" destOrd="0" presId="urn:microsoft.com/office/officeart/2005/8/layout/equation2"/>
    <dgm:cxn modelId="{6212552B-ED99-42F8-81E0-366033E09B2C}" srcId="{60723C87-4456-495C-BFB5-7A1817B67FCD}" destId="{225A9DDF-0FC6-4DD3-8484-9822ECA24DB8}" srcOrd="2" destOrd="0" parTransId="{E89D69FB-828F-43FD-9022-8AEC07C8D488}" sibTransId="{2EA8B691-2E18-4B6A-AC15-F64EA081C02E}"/>
    <dgm:cxn modelId="{B378A164-37BB-44C1-AFBD-51676076EA89}" srcId="{60723C87-4456-495C-BFB5-7A1817B67FCD}" destId="{9C963A17-8E6D-4F5F-8ACF-CBB8CA136287}" srcOrd="1" destOrd="0" parTransId="{0B49A6AB-C387-47D1-9A4C-F84B233B9FCF}" sibTransId="{36E0E4FE-D6B8-4E16-95FE-92DC8361740C}"/>
    <dgm:cxn modelId="{065827EC-257F-4D68-986F-3AEDAAACAA5F}" type="presOf" srcId="{9C963A17-8E6D-4F5F-8ACF-CBB8CA136287}" destId="{82F6E8A8-2761-4C4D-AF0A-E2A512E554C2}" srcOrd="0" destOrd="0" presId="urn:microsoft.com/office/officeart/2005/8/layout/equation2"/>
    <dgm:cxn modelId="{1F0BB655-DDE6-446B-A52F-2DB8F5647F64}" type="presOf" srcId="{39CDAB9B-F23E-4481-AA84-0AF61E37D481}" destId="{8DACE451-6434-4B48-8A30-5838C2C7A317}" srcOrd="0" destOrd="0" presId="urn:microsoft.com/office/officeart/2005/8/layout/equation2"/>
    <dgm:cxn modelId="{8C6E598A-B2AE-42F9-AD4F-5CFE01B3B9F1}" type="presParOf" srcId="{4EEAFD5C-F544-45F1-ACFF-EBE2C9C81C33}" destId="{F7DF33E9-0F22-45BA-8D32-66433EE37E64}" srcOrd="0" destOrd="0" presId="urn:microsoft.com/office/officeart/2005/8/layout/equation2"/>
    <dgm:cxn modelId="{0061A1A4-E5DA-4D5D-BF57-6FD340624CBB}" type="presParOf" srcId="{F7DF33E9-0F22-45BA-8D32-66433EE37E64}" destId="{8DACE451-6434-4B48-8A30-5838C2C7A317}" srcOrd="0" destOrd="0" presId="urn:microsoft.com/office/officeart/2005/8/layout/equation2"/>
    <dgm:cxn modelId="{FAFBF8FE-637F-4FC8-9770-0FAFEB1FC63E}" type="presParOf" srcId="{F7DF33E9-0F22-45BA-8D32-66433EE37E64}" destId="{AB599A30-5E58-4F37-AE3F-AC3209017D6E}" srcOrd="1" destOrd="0" presId="urn:microsoft.com/office/officeart/2005/8/layout/equation2"/>
    <dgm:cxn modelId="{413EDBC0-8BB0-43FD-9073-EB9C8C6F8942}" type="presParOf" srcId="{F7DF33E9-0F22-45BA-8D32-66433EE37E64}" destId="{2B7F3B76-1B85-4C12-BF5F-6886E86B42FA}" srcOrd="2" destOrd="0" presId="urn:microsoft.com/office/officeart/2005/8/layout/equation2"/>
    <dgm:cxn modelId="{FC7C7B01-FAEE-4E68-BD31-C6E8C26B3F6E}" type="presParOf" srcId="{F7DF33E9-0F22-45BA-8D32-66433EE37E64}" destId="{05960FB7-ACEB-498C-B559-F3666A3FF05E}" srcOrd="3" destOrd="0" presId="urn:microsoft.com/office/officeart/2005/8/layout/equation2"/>
    <dgm:cxn modelId="{8D1E3276-517E-4A54-9E6F-833F3528BB22}" type="presParOf" srcId="{F7DF33E9-0F22-45BA-8D32-66433EE37E64}" destId="{82F6E8A8-2761-4C4D-AF0A-E2A512E554C2}" srcOrd="4" destOrd="0" presId="urn:microsoft.com/office/officeart/2005/8/layout/equation2"/>
    <dgm:cxn modelId="{09B2D0DB-6407-4572-8703-DE9F5E1ED213}" type="presParOf" srcId="{4EEAFD5C-F544-45F1-ACFF-EBE2C9C81C33}" destId="{E1290B50-7B22-419C-933C-E871D453CE0B}" srcOrd="1" destOrd="0" presId="urn:microsoft.com/office/officeart/2005/8/layout/equation2"/>
    <dgm:cxn modelId="{2919B5E6-8511-44F8-A4F8-B114ECFEF60D}" type="presParOf" srcId="{E1290B50-7B22-419C-933C-E871D453CE0B}" destId="{3D8496D3-0CA9-462A-8E95-B7513DCA40B0}" srcOrd="0" destOrd="0" presId="urn:microsoft.com/office/officeart/2005/8/layout/equation2"/>
    <dgm:cxn modelId="{B08A2BE5-AC9C-4FFB-8695-4F6C65BECFAE}" type="presParOf" srcId="{4EEAFD5C-F544-45F1-ACFF-EBE2C9C81C33}" destId="{8DCDFA65-20BA-4F73-A616-7FB481D0B1E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723C87-4456-495C-BFB5-7A1817B67FCD}" type="doc">
      <dgm:prSet loTypeId="urn:microsoft.com/office/officeart/2005/8/layout/equation2" loCatId="relationship" qsTypeId="urn:microsoft.com/office/officeart/2005/8/quickstyle/simple1" qsCatId="simple" csTypeId="urn:microsoft.com/office/officeart/2005/8/colors/colorful4" csCatId="colorful" phldr="1"/>
      <dgm:spPr/>
    </dgm:pt>
    <dgm:pt modelId="{39CDAB9B-F23E-4481-AA84-0AF61E37D481}">
      <dgm:prSet phldrT="[Текст]" custT="1"/>
      <dgm:spPr/>
      <dgm:t>
        <a:bodyPr/>
        <a:lstStyle/>
        <a:p>
          <a:r>
            <a:rPr lang="uk-UA" sz="2500" dirty="0" smtClean="0"/>
            <a:t>Індивід</a:t>
          </a:r>
          <a:endParaRPr lang="uk-UA" sz="2500" dirty="0"/>
        </a:p>
      </dgm:t>
    </dgm:pt>
    <dgm:pt modelId="{E059189F-827A-49DB-AEA5-7A98D48EE7AA}" type="parTrans" cxnId="{F4F0F421-6A5E-43C6-BB2E-D01506AA3CD6}">
      <dgm:prSet/>
      <dgm:spPr/>
      <dgm:t>
        <a:bodyPr/>
        <a:lstStyle/>
        <a:p>
          <a:endParaRPr lang="uk-UA"/>
        </a:p>
      </dgm:t>
    </dgm:pt>
    <dgm:pt modelId="{C0ECDEC9-0643-45F2-B516-D27EBB2D4916}" type="sibTrans" cxnId="{F4F0F421-6A5E-43C6-BB2E-D01506AA3CD6}">
      <dgm:prSet custT="1"/>
      <dgm:spPr/>
      <dgm:t>
        <a:bodyPr/>
        <a:lstStyle/>
        <a:p>
          <a:r>
            <a:rPr lang="uk-UA" sz="2000" b="1" dirty="0" smtClean="0">
              <a:effectLst>
                <a:outerShdw blurRad="38100" dist="38100" dir="2700000" algn="tl">
                  <a:srgbClr val="000000">
                    <a:alpha val="43137"/>
                  </a:srgbClr>
                </a:outerShdw>
              </a:effectLst>
            </a:rPr>
            <a:t>взаємодія</a:t>
          </a:r>
          <a:endParaRPr lang="uk-UA" sz="2000" b="1" dirty="0">
            <a:effectLst>
              <a:outerShdw blurRad="38100" dist="38100" dir="2700000" algn="tl">
                <a:srgbClr val="000000">
                  <a:alpha val="43137"/>
                </a:srgbClr>
              </a:outerShdw>
            </a:effectLst>
          </a:endParaRPr>
        </a:p>
      </dgm:t>
    </dgm:pt>
    <dgm:pt modelId="{9C963A17-8E6D-4F5F-8ACF-CBB8CA136287}">
      <dgm:prSet phldrT="[Текст]"/>
      <dgm:spPr/>
      <dgm:t>
        <a:bodyPr/>
        <a:lstStyle/>
        <a:p>
          <a:r>
            <a:rPr lang="uk-UA" dirty="0" smtClean="0"/>
            <a:t>Індивід</a:t>
          </a:r>
          <a:endParaRPr lang="uk-UA" dirty="0"/>
        </a:p>
      </dgm:t>
    </dgm:pt>
    <dgm:pt modelId="{0B49A6AB-C387-47D1-9A4C-F84B233B9FCF}" type="parTrans" cxnId="{B378A164-37BB-44C1-AFBD-51676076EA89}">
      <dgm:prSet/>
      <dgm:spPr/>
      <dgm:t>
        <a:bodyPr/>
        <a:lstStyle/>
        <a:p>
          <a:endParaRPr lang="uk-UA"/>
        </a:p>
      </dgm:t>
    </dgm:pt>
    <dgm:pt modelId="{36E0E4FE-D6B8-4E16-95FE-92DC8361740C}" type="sibTrans" cxnId="{B378A164-37BB-44C1-AFBD-51676076EA89}">
      <dgm:prSet/>
      <dgm:spPr/>
      <dgm:t>
        <a:bodyPr/>
        <a:lstStyle/>
        <a:p>
          <a:endParaRPr lang="uk-UA"/>
        </a:p>
      </dgm:t>
    </dgm:pt>
    <dgm:pt modelId="{225A9DDF-0FC6-4DD3-8484-9822ECA24DB8}">
      <dgm:prSet phldrT="[Текст]" custT="1"/>
      <dgm:spPr/>
      <dgm:t>
        <a:bodyPr/>
        <a:lstStyle/>
        <a:p>
          <a:r>
            <a:rPr lang="uk-UA" sz="2800" dirty="0" smtClean="0"/>
            <a:t>Суспільство</a:t>
          </a:r>
          <a:endParaRPr lang="uk-UA" sz="2800" dirty="0"/>
        </a:p>
      </dgm:t>
    </dgm:pt>
    <dgm:pt modelId="{E89D69FB-828F-43FD-9022-8AEC07C8D488}" type="parTrans" cxnId="{6212552B-ED99-42F8-81E0-366033E09B2C}">
      <dgm:prSet/>
      <dgm:spPr/>
      <dgm:t>
        <a:bodyPr/>
        <a:lstStyle/>
        <a:p>
          <a:endParaRPr lang="uk-UA"/>
        </a:p>
      </dgm:t>
    </dgm:pt>
    <dgm:pt modelId="{2EA8B691-2E18-4B6A-AC15-F64EA081C02E}" type="sibTrans" cxnId="{6212552B-ED99-42F8-81E0-366033E09B2C}">
      <dgm:prSet/>
      <dgm:spPr/>
      <dgm:t>
        <a:bodyPr/>
        <a:lstStyle/>
        <a:p>
          <a:endParaRPr lang="uk-UA"/>
        </a:p>
      </dgm:t>
    </dgm:pt>
    <dgm:pt modelId="{4EEAFD5C-F544-45F1-ACFF-EBE2C9C81C33}" type="pres">
      <dgm:prSet presAssocID="{60723C87-4456-495C-BFB5-7A1817B67FCD}" presName="Name0" presStyleCnt="0">
        <dgm:presLayoutVars>
          <dgm:dir/>
          <dgm:resizeHandles val="exact"/>
        </dgm:presLayoutVars>
      </dgm:prSet>
      <dgm:spPr/>
    </dgm:pt>
    <dgm:pt modelId="{F7DF33E9-0F22-45BA-8D32-66433EE37E64}" type="pres">
      <dgm:prSet presAssocID="{60723C87-4456-495C-BFB5-7A1817B67FCD}" presName="vNodes" presStyleCnt="0"/>
      <dgm:spPr/>
    </dgm:pt>
    <dgm:pt modelId="{8DACE451-6434-4B48-8A30-5838C2C7A317}" type="pres">
      <dgm:prSet presAssocID="{39CDAB9B-F23E-4481-AA84-0AF61E37D481}" presName="node" presStyleLbl="node1" presStyleIdx="0" presStyleCnt="3" custScaleX="157391" custLinFactNeighborX="0" custLinFactNeighborY="-1137">
        <dgm:presLayoutVars>
          <dgm:bulletEnabled val="1"/>
        </dgm:presLayoutVars>
      </dgm:prSet>
      <dgm:spPr/>
      <dgm:t>
        <a:bodyPr/>
        <a:lstStyle/>
        <a:p>
          <a:endParaRPr lang="uk-UA"/>
        </a:p>
      </dgm:t>
    </dgm:pt>
    <dgm:pt modelId="{AB599A30-5E58-4F37-AE3F-AC3209017D6E}" type="pres">
      <dgm:prSet presAssocID="{C0ECDEC9-0643-45F2-B516-D27EBB2D4916}" presName="spacerT" presStyleCnt="0"/>
      <dgm:spPr/>
    </dgm:pt>
    <dgm:pt modelId="{2B7F3B76-1B85-4C12-BF5F-6886E86B42FA}" type="pres">
      <dgm:prSet presAssocID="{C0ECDEC9-0643-45F2-B516-D27EBB2D4916}" presName="sibTrans" presStyleLbl="sibTrans2D1" presStyleIdx="0" presStyleCnt="2" custScaleX="421623" custScaleY="346494"/>
      <dgm:spPr/>
      <dgm:t>
        <a:bodyPr/>
        <a:lstStyle/>
        <a:p>
          <a:endParaRPr lang="uk-UA"/>
        </a:p>
      </dgm:t>
    </dgm:pt>
    <dgm:pt modelId="{05960FB7-ACEB-498C-B559-F3666A3FF05E}" type="pres">
      <dgm:prSet presAssocID="{C0ECDEC9-0643-45F2-B516-D27EBB2D4916}" presName="spacerB" presStyleCnt="0"/>
      <dgm:spPr/>
    </dgm:pt>
    <dgm:pt modelId="{82F6E8A8-2761-4C4D-AF0A-E2A512E554C2}" type="pres">
      <dgm:prSet presAssocID="{9C963A17-8E6D-4F5F-8ACF-CBB8CA136287}" presName="node" presStyleLbl="node1" presStyleIdx="1" presStyleCnt="3" custScaleX="157391">
        <dgm:presLayoutVars>
          <dgm:bulletEnabled val="1"/>
        </dgm:presLayoutVars>
      </dgm:prSet>
      <dgm:spPr/>
      <dgm:t>
        <a:bodyPr/>
        <a:lstStyle/>
        <a:p>
          <a:endParaRPr lang="uk-UA"/>
        </a:p>
      </dgm:t>
    </dgm:pt>
    <dgm:pt modelId="{E1290B50-7B22-419C-933C-E871D453CE0B}" type="pres">
      <dgm:prSet presAssocID="{60723C87-4456-495C-BFB5-7A1817B67FCD}" presName="sibTransLast" presStyleLbl="sibTrans2D1" presStyleIdx="1" presStyleCnt="2" custScaleX="129341" custScaleY="107806" custLinFactNeighborX="-12397" custLinFactNeighborY="-1793"/>
      <dgm:spPr>
        <a:prstGeom prst="leftRightArrow">
          <a:avLst/>
        </a:prstGeom>
      </dgm:spPr>
      <dgm:t>
        <a:bodyPr/>
        <a:lstStyle/>
        <a:p>
          <a:endParaRPr lang="uk-UA"/>
        </a:p>
      </dgm:t>
    </dgm:pt>
    <dgm:pt modelId="{3D8496D3-0CA9-462A-8E95-B7513DCA40B0}" type="pres">
      <dgm:prSet presAssocID="{60723C87-4456-495C-BFB5-7A1817B67FCD}" presName="connectorText" presStyleLbl="sibTrans2D1" presStyleIdx="1" presStyleCnt="2"/>
      <dgm:spPr/>
      <dgm:t>
        <a:bodyPr/>
        <a:lstStyle/>
        <a:p>
          <a:endParaRPr lang="uk-UA"/>
        </a:p>
      </dgm:t>
    </dgm:pt>
    <dgm:pt modelId="{8DCDFA65-20BA-4F73-A616-7FB481D0B1E2}" type="pres">
      <dgm:prSet presAssocID="{60723C87-4456-495C-BFB5-7A1817B67FCD}" presName="lastNode" presStyleLbl="node1" presStyleIdx="2" presStyleCnt="3" custScaleX="169545" custScaleY="104575" custLinFactX="47782" custLinFactNeighborX="100000" custLinFactNeighborY="-1819">
        <dgm:presLayoutVars>
          <dgm:bulletEnabled val="1"/>
        </dgm:presLayoutVars>
      </dgm:prSet>
      <dgm:spPr/>
      <dgm:t>
        <a:bodyPr/>
        <a:lstStyle/>
        <a:p>
          <a:endParaRPr lang="uk-UA"/>
        </a:p>
      </dgm:t>
    </dgm:pt>
  </dgm:ptLst>
  <dgm:cxnLst>
    <dgm:cxn modelId="{7D3121BA-5EB8-43CD-8048-9A88CEDA75D1}" type="presOf" srcId="{225A9DDF-0FC6-4DD3-8484-9822ECA24DB8}" destId="{8DCDFA65-20BA-4F73-A616-7FB481D0B1E2}" srcOrd="0" destOrd="0" presId="urn:microsoft.com/office/officeart/2005/8/layout/equation2"/>
    <dgm:cxn modelId="{16791D8E-DE5D-4FD5-9A23-A43B127DE4D7}" type="presOf" srcId="{39CDAB9B-F23E-4481-AA84-0AF61E37D481}" destId="{8DACE451-6434-4B48-8A30-5838C2C7A317}" srcOrd="0" destOrd="0" presId="urn:microsoft.com/office/officeart/2005/8/layout/equation2"/>
    <dgm:cxn modelId="{85C1CFC5-6D1F-4F9A-B86A-1F10727BF67F}" type="presOf" srcId="{9C963A17-8E6D-4F5F-8ACF-CBB8CA136287}" destId="{82F6E8A8-2761-4C4D-AF0A-E2A512E554C2}" srcOrd="0" destOrd="0" presId="urn:microsoft.com/office/officeart/2005/8/layout/equation2"/>
    <dgm:cxn modelId="{BE13BC45-5DA2-470F-92D5-2114AC67C0CC}" type="presOf" srcId="{C0ECDEC9-0643-45F2-B516-D27EBB2D4916}" destId="{2B7F3B76-1B85-4C12-BF5F-6886E86B42FA}" srcOrd="0" destOrd="0" presId="urn:microsoft.com/office/officeart/2005/8/layout/equation2"/>
    <dgm:cxn modelId="{0BABA180-9769-4EB4-9C28-455BF8397443}" type="presOf" srcId="{60723C87-4456-495C-BFB5-7A1817B67FCD}" destId="{4EEAFD5C-F544-45F1-ACFF-EBE2C9C81C33}" srcOrd="0" destOrd="0" presId="urn:microsoft.com/office/officeart/2005/8/layout/equation2"/>
    <dgm:cxn modelId="{F4F0F421-6A5E-43C6-BB2E-D01506AA3CD6}" srcId="{60723C87-4456-495C-BFB5-7A1817B67FCD}" destId="{39CDAB9B-F23E-4481-AA84-0AF61E37D481}" srcOrd="0" destOrd="0" parTransId="{E059189F-827A-49DB-AEA5-7A98D48EE7AA}" sibTransId="{C0ECDEC9-0643-45F2-B516-D27EBB2D4916}"/>
    <dgm:cxn modelId="{6212552B-ED99-42F8-81E0-366033E09B2C}" srcId="{60723C87-4456-495C-BFB5-7A1817B67FCD}" destId="{225A9DDF-0FC6-4DD3-8484-9822ECA24DB8}" srcOrd="2" destOrd="0" parTransId="{E89D69FB-828F-43FD-9022-8AEC07C8D488}" sibTransId="{2EA8B691-2E18-4B6A-AC15-F64EA081C02E}"/>
    <dgm:cxn modelId="{B378A164-37BB-44C1-AFBD-51676076EA89}" srcId="{60723C87-4456-495C-BFB5-7A1817B67FCD}" destId="{9C963A17-8E6D-4F5F-8ACF-CBB8CA136287}" srcOrd="1" destOrd="0" parTransId="{0B49A6AB-C387-47D1-9A4C-F84B233B9FCF}" sibTransId="{36E0E4FE-D6B8-4E16-95FE-92DC8361740C}"/>
    <dgm:cxn modelId="{282A40B7-E3C0-4DCE-A400-63297A1B21E6}" type="presOf" srcId="{36E0E4FE-D6B8-4E16-95FE-92DC8361740C}" destId="{3D8496D3-0CA9-462A-8E95-B7513DCA40B0}" srcOrd="1" destOrd="0" presId="urn:microsoft.com/office/officeart/2005/8/layout/equation2"/>
    <dgm:cxn modelId="{64D38BB8-BB0A-44F3-9153-59CB5F68EE71}" type="presOf" srcId="{36E0E4FE-D6B8-4E16-95FE-92DC8361740C}" destId="{E1290B50-7B22-419C-933C-E871D453CE0B}" srcOrd="0" destOrd="0" presId="urn:microsoft.com/office/officeart/2005/8/layout/equation2"/>
    <dgm:cxn modelId="{6B1AC1D0-B5CF-4D47-A8B2-A8ECFE313374}" type="presParOf" srcId="{4EEAFD5C-F544-45F1-ACFF-EBE2C9C81C33}" destId="{F7DF33E9-0F22-45BA-8D32-66433EE37E64}" srcOrd="0" destOrd="0" presId="urn:microsoft.com/office/officeart/2005/8/layout/equation2"/>
    <dgm:cxn modelId="{039C0796-8EAA-4771-8672-561E44491C20}" type="presParOf" srcId="{F7DF33E9-0F22-45BA-8D32-66433EE37E64}" destId="{8DACE451-6434-4B48-8A30-5838C2C7A317}" srcOrd="0" destOrd="0" presId="urn:microsoft.com/office/officeart/2005/8/layout/equation2"/>
    <dgm:cxn modelId="{863FA5F2-03D3-4E05-9EB4-9070FD81CC6C}" type="presParOf" srcId="{F7DF33E9-0F22-45BA-8D32-66433EE37E64}" destId="{AB599A30-5E58-4F37-AE3F-AC3209017D6E}" srcOrd="1" destOrd="0" presId="urn:microsoft.com/office/officeart/2005/8/layout/equation2"/>
    <dgm:cxn modelId="{53D42B2E-E7D8-4C83-A75F-41CBE6B0142D}" type="presParOf" srcId="{F7DF33E9-0F22-45BA-8D32-66433EE37E64}" destId="{2B7F3B76-1B85-4C12-BF5F-6886E86B42FA}" srcOrd="2" destOrd="0" presId="urn:microsoft.com/office/officeart/2005/8/layout/equation2"/>
    <dgm:cxn modelId="{305B8F8D-359E-41D5-8BB8-35985CF1C02B}" type="presParOf" srcId="{F7DF33E9-0F22-45BA-8D32-66433EE37E64}" destId="{05960FB7-ACEB-498C-B559-F3666A3FF05E}" srcOrd="3" destOrd="0" presId="urn:microsoft.com/office/officeart/2005/8/layout/equation2"/>
    <dgm:cxn modelId="{E7FF82DA-AD89-4DB9-9EE3-10BC408E3708}" type="presParOf" srcId="{F7DF33E9-0F22-45BA-8D32-66433EE37E64}" destId="{82F6E8A8-2761-4C4D-AF0A-E2A512E554C2}" srcOrd="4" destOrd="0" presId="urn:microsoft.com/office/officeart/2005/8/layout/equation2"/>
    <dgm:cxn modelId="{06160E24-361A-40AC-B0C3-12292837066F}" type="presParOf" srcId="{4EEAFD5C-F544-45F1-ACFF-EBE2C9C81C33}" destId="{E1290B50-7B22-419C-933C-E871D453CE0B}" srcOrd="1" destOrd="0" presId="urn:microsoft.com/office/officeart/2005/8/layout/equation2"/>
    <dgm:cxn modelId="{3FD7F2C2-A332-4D25-B14C-9A3597C337E6}" type="presParOf" srcId="{E1290B50-7B22-419C-933C-E871D453CE0B}" destId="{3D8496D3-0CA9-462A-8E95-B7513DCA40B0}" srcOrd="0" destOrd="0" presId="urn:microsoft.com/office/officeart/2005/8/layout/equation2"/>
    <dgm:cxn modelId="{88426A41-CB80-4AC8-AB3D-24B57B81FDE3}" type="presParOf" srcId="{4EEAFD5C-F544-45F1-ACFF-EBE2C9C81C33}" destId="{8DCDFA65-20BA-4F73-A616-7FB481D0B1E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7D2ED-49B7-40E3-AB84-C6BD5D8E0199}">
      <dsp:nvSpPr>
        <dsp:cNvPr id="0" name=""/>
        <dsp:cNvSpPr/>
      </dsp:nvSpPr>
      <dsp:spPr>
        <a:xfrm>
          <a:off x="3733800" y="0"/>
          <a:ext cx="1904999" cy="944880"/>
        </a:xfrm>
        <a:prstGeom prst="trapezoid">
          <a:avLst>
            <a:gd name="adj" fmla="val 99194"/>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effectLst>
                <a:outerShdw blurRad="38100" dist="38100" dir="2700000" algn="tl">
                  <a:srgbClr val="000000">
                    <a:alpha val="43137"/>
                  </a:srgbClr>
                </a:outerShdw>
              </a:effectLst>
            </a:rPr>
            <a:t>1. Метасоціологія (соціологія соціології)</a:t>
          </a:r>
          <a:endParaRPr lang="uk-UA" sz="1800" b="1" kern="1200" dirty="0">
            <a:effectLst>
              <a:outerShdw blurRad="38100" dist="38100" dir="2700000" algn="tl">
                <a:srgbClr val="000000">
                  <a:alpha val="43137"/>
                </a:srgbClr>
              </a:outerShdw>
            </a:effectLst>
          </a:endParaRPr>
        </a:p>
      </dsp:txBody>
      <dsp:txXfrm>
        <a:off x="3733800" y="0"/>
        <a:ext cx="1904999" cy="944880"/>
      </dsp:txXfrm>
    </dsp:sp>
    <dsp:sp modelId="{8CAE0C14-7F82-4EDA-B26F-07F1960E677D}">
      <dsp:nvSpPr>
        <dsp:cNvPr id="0" name=""/>
        <dsp:cNvSpPr/>
      </dsp:nvSpPr>
      <dsp:spPr>
        <a:xfrm>
          <a:off x="2811779" y="944879"/>
          <a:ext cx="3749040" cy="944880"/>
        </a:xfrm>
        <a:prstGeom prst="trapezoid">
          <a:avLst>
            <a:gd name="adj" fmla="val 99194"/>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effectLst>
                <a:outerShdw blurRad="38100" dist="38100" dir="2700000" algn="tl">
                  <a:srgbClr val="000000">
                    <a:alpha val="43137"/>
                  </a:srgbClr>
                </a:outerShdw>
              </a:effectLst>
            </a:rPr>
            <a:t>2. Теоретична (фундаментальна соціологія)</a:t>
          </a:r>
          <a:endParaRPr lang="uk-UA" sz="1800" b="1" kern="1200" dirty="0">
            <a:effectLst>
              <a:outerShdw blurRad="38100" dist="38100" dir="2700000" algn="tl">
                <a:srgbClr val="000000">
                  <a:alpha val="43137"/>
                </a:srgbClr>
              </a:outerShdw>
            </a:effectLst>
          </a:endParaRPr>
        </a:p>
      </dsp:txBody>
      <dsp:txXfrm>
        <a:off x="3467862" y="944879"/>
        <a:ext cx="2436876" cy="944880"/>
      </dsp:txXfrm>
    </dsp:sp>
    <dsp:sp modelId="{BEBBE48F-1367-4BEB-8D37-CDDEA0E77DC7}">
      <dsp:nvSpPr>
        <dsp:cNvPr id="0" name=""/>
        <dsp:cNvSpPr/>
      </dsp:nvSpPr>
      <dsp:spPr>
        <a:xfrm>
          <a:off x="1874519" y="1889759"/>
          <a:ext cx="5623560" cy="944880"/>
        </a:xfrm>
        <a:prstGeom prst="trapezoid">
          <a:avLst>
            <a:gd name="adj" fmla="val 99194"/>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effectLst>
                <a:outerShdw blurRad="38100" dist="38100" dir="2700000" algn="tl">
                  <a:srgbClr val="000000">
                    <a:alpha val="43137"/>
                  </a:srgbClr>
                </a:outerShdw>
              </a:effectLst>
            </a:rPr>
            <a:t>3. Теорії середнього рівня</a:t>
          </a:r>
          <a:endParaRPr lang="uk-UA" sz="1800" b="1" kern="1200" dirty="0">
            <a:effectLst>
              <a:outerShdw blurRad="38100" dist="38100" dir="2700000" algn="tl">
                <a:srgbClr val="000000">
                  <a:alpha val="43137"/>
                </a:srgbClr>
              </a:outerShdw>
            </a:effectLst>
          </a:endParaRPr>
        </a:p>
      </dsp:txBody>
      <dsp:txXfrm>
        <a:off x="2858642" y="1889759"/>
        <a:ext cx="3655314" cy="944880"/>
      </dsp:txXfrm>
    </dsp:sp>
    <dsp:sp modelId="{88BE3EAF-BF31-4EF9-8549-7FA989B841EA}">
      <dsp:nvSpPr>
        <dsp:cNvPr id="0" name=""/>
        <dsp:cNvSpPr/>
      </dsp:nvSpPr>
      <dsp:spPr>
        <a:xfrm>
          <a:off x="937259" y="2834640"/>
          <a:ext cx="7498080" cy="944880"/>
        </a:xfrm>
        <a:prstGeom prst="trapezoid">
          <a:avLst>
            <a:gd name="adj" fmla="val 99194"/>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effectLst>
                <a:outerShdw blurRad="38100" dist="38100" dir="2700000" algn="tl">
                  <a:srgbClr val="000000">
                    <a:alpha val="43137"/>
                  </a:srgbClr>
                </a:outerShdw>
              </a:effectLst>
            </a:rPr>
            <a:t>4. Емпірична соціологія</a:t>
          </a:r>
          <a:endParaRPr lang="uk-UA" sz="1800" b="1" kern="1200" dirty="0">
            <a:effectLst>
              <a:outerShdw blurRad="38100" dist="38100" dir="2700000" algn="tl">
                <a:srgbClr val="000000">
                  <a:alpha val="43137"/>
                </a:srgbClr>
              </a:outerShdw>
            </a:effectLst>
          </a:endParaRPr>
        </a:p>
      </dsp:txBody>
      <dsp:txXfrm>
        <a:off x="2249423" y="2834640"/>
        <a:ext cx="4873752" cy="944880"/>
      </dsp:txXfrm>
    </dsp:sp>
    <dsp:sp modelId="{C126B584-61D9-4ED8-A4FE-CA2EC8489916}">
      <dsp:nvSpPr>
        <dsp:cNvPr id="0" name=""/>
        <dsp:cNvSpPr/>
      </dsp:nvSpPr>
      <dsp:spPr>
        <a:xfrm>
          <a:off x="0" y="3779519"/>
          <a:ext cx="9372600" cy="944880"/>
        </a:xfrm>
        <a:prstGeom prst="trapezoid">
          <a:avLst>
            <a:gd name="adj" fmla="val 99194"/>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effectLst>
                <a:outerShdw blurRad="38100" dist="38100" dir="2700000" algn="tl">
                  <a:srgbClr val="000000">
                    <a:alpha val="43137"/>
                  </a:srgbClr>
                </a:outerShdw>
              </a:effectLst>
            </a:rPr>
            <a:t>5. Прикладна соціологія + соціоінженерія (діагностика, планування, програмування та прогнозування) </a:t>
          </a:r>
          <a:endParaRPr lang="uk-UA" sz="1800" b="1" kern="1200" dirty="0">
            <a:effectLst>
              <a:outerShdw blurRad="38100" dist="38100" dir="2700000" algn="tl">
                <a:srgbClr val="000000">
                  <a:alpha val="43137"/>
                </a:srgbClr>
              </a:outerShdw>
            </a:effectLst>
          </a:endParaRPr>
        </a:p>
      </dsp:txBody>
      <dsp:txXfrm>
        <a:off x="1640204" y="3779519"/>
        <a:ext cx="6092190" cy="944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F51E0-4651-48E3-969C-613D0BE53DA3}">
      <dsp:nvSpPr>
        <dsp:cNvPr id="0" name=""/>
        <dsp:cNvSpPr/>
      </dsp:nvSpPr>
      <dsp:spPr>
        <a:xfrm>
          <a:off x="4692211" y="2144434"/>
          <a:ext cx="1588377" cy="1588377"/>
        </a:xfrm>
        <a:prstGeom prst="ellipse">
          <a:avLst/>
        </a:prstGeom>
        <a:solidFill>
          <a:schemeClr val="accent5">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uk-UA" sz="2700" kern="1200" dirty="0" smtClean="0"/>
            <a:t>Індивід</a:t>
          </a:r>
          <a:endParaRPr lang="uk-UA" sz="2700" kern="1200" dirty="0"/>
        </a:p>
      </dsp:txBody>
      <dsp:txXfrm>
        <a:off x="4924823" y="2377046"/>
        <a:ext cx="1123153" cy="1123153"/>
      </dsp:txXfrm>
    </dsp:sp>
    <dsp:sp modelId="{F6B8EC50-F605-49DA-BD43-EB11ABBF94D4}">
      <dsp:nvSpPr>
        <dsp:cNvPr id="0" name=""/>
        <dsp:cNvSpPr/>
      </dsp:nvSpPr>
      <dsp:spPr>
        <a:xfrm rot="10800000">
          <a:off x="3152348" y="2712279"/>
          <a:ext cx="1455170" cy="452687"/>
        </a:xfrm>
        <a:prstGeom prst="lef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B40776-5A17-4BE9-8BCC-0B40CA82AE4F}">
      <dsp:nvSpPr>
        <dsp:cNvPr id="0" name=""/>
        <dsp:cNvSpPr/>
      </dsp:nvSpPr>
      <dsp:spPr>
        <a:xfrm>
          <a:off x="2397869" y="2335039"/>
          <a:ext cx="1508958" cy="1207166"/>
        </a:xfrm>
        <a:prstGeom prst="roundRect">
          <a:avLst>
            <a:gd name="adj" fmla="val 10000"/>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uk-UA" sz="2400" kern="1200" dirty="0" smtClean="0"/>
            <a:t>Освіта</a:t>
          </a:r>
          <a:endParaRPr lang="uk-UA" sz="2400" kern="1200" dirty="0"/>
        </a:p>
      </dsp:txBody>
      <dsp:txXfrm>
        <a:off x="2433226" y="2370396"/>
        <a:ext cx="1438244" cy="1136452"/>
      </dsp:txXfrm>
    </dsp:sp>
    <dsp:sp modelId="{992A163C-9575-474E-AA0F-3E8613EB188D}">
      <dsp:nvSpPr>
        <dsp:cNvPr id="0" name=""/>
        <dsp:cNvSpPr/>
      </dsp:nvSpPr>
      <dsp:spPr>
        <a:xfrm rot="13500000">
          <a:off x="3622871" y="1576336"/>
          <a:ext cx="1455170" cy="452687"/>
        </a:xfrm>
        <a:prstGeom prst="leftArrow">
          <a:avLst>
            <a:gd name="adj1" fmla="val 60000"/>
            <a:gd name="adj2" fmla="val 50000"/>
          </a:avLst>
        </a:prstGeom>
        <a:solidFill>
          <a:schemeClr val="accent5">
            <a:shade val="90000"/>
            <a:hueOff val="356383"/>
            <a:satOff val="-18733"/>
            <a:lumOff val="172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1D6839-CA40-4794-99EE-9F061A75756F}">
      <dsp:nvSpPr>
        <dsp:cNvPr id="0" name=""/>
        <dsp:cNvSpPr/>
      </dsp:nvSpPr>
      <dsp:spPr>
        <a:xfrm>
          <a:off x="3081497" y="684616"/>
          <a:ext cx="1508958" cy="1207166"/>
        </a:xfrm>
        <a:prstGeom prst="roundRect">
          <a:avLst>
            <a:gd name="adj" fmla="val 10000"/>
          </a:avLst>
        </a:prstGeom>
        <a:solidFill>
          <a:schemeClr val="accent5">
            <a:shade val="50000"/>
            <a:hueOff val="334529"/>
            <a:satOff val="-18455"/>
            <a:lumOff val="201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uk-UA" sz="2400" kern="1200" dirty="0" smtClean="0"/>
            <a:t>Сім'я </a:t>
          </a:r>
          <a:endParaRPr lang="uk-UA" sz="2400" kern="1200" dirty="0"/>
        </a:p>
      </dsp:txBody>
      <dsp:txXfrm>
        <a:off x="3116854" y="719973"/>
        <a:ext cx="1438244" cy="1136452"/>
      </dsp:txXfrm>
    </dsp:sp>
    <dsp:sp modelId="{336A5D68-0DDB-455F-BB56-6E0145881725}">
      <dsp:nvSpPr>
        <dsp:cNvPr id="0" name=""/>
        <dsp:cNvSpPr/>
      </dsp:nvSpPr>
      <dsp:spPr>
        <a:xfrm rot="16200000">
          <a:off x="4758814" y="1105813"/>
          <a:ext cx="1455170" cy="452687"/>
        </a:xfrm>
        <a:prstGeom prst="leftArrow">
          <a:avLst>
            <a:gd name="adj1" fmla="val 60000"/>
            <a:gd name="adj2" fmla="val 50000"/>
          </a:avLst>
        </a:prstGeom>
        <a:solidFill>
          <a:schemeClr val="accent5">
            <a:shade val="90000"/>
            <a:hueOff val="712767"/>
            <a:satOff val="-37466"/>
            <a:lumOff val="345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F5DF82-FC63-4E63-B92A-166B63654845}">
      <dsp:nvSpPr>
        <dsp:cNvPr id="0" name=""/>
        <dsp:cNvSpPr/>
      </dsp:nvSpPr>
      <dsp:spPr>
        <a:xfrm>
          <a:off x="4731920" y="988"/>
          <a:ext cx="1508958" cy="1207166"/>
        </a:xfrm>
        <a:prstGeom prst="roundRect">
          <a:avLst>
            <a:gd name="adj" fmla="val 10000"/>
          </a:avLst>
        </a:prstGeom>
        <a:solidFill>
          <a:schemeClr val="accent5">
            <a:shade val="50000"/>
            <a:hueOff val="669057"/>
            <a:satOff val="-36910"/>
            <a:lumOff val="40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uk-UA" sz="2400" kern="1200" dirty="0" smtClean="0"/>
            <a:t>Релігія Мораль Право</a:t>
          </a:r>
        </a:p>
      </dsp:txBody>
      <dsp:txXfrm>
        <a:off x="4767277" y="36345"/>
        <a:ext cx="1438244" cy="1136452"/>
      </dsp:txXfrm>
    </dsp:sp>
    <dsp:sp modelId="{FD1CC6FB-8EF2-44E4-AB44-21818182FF0B}">
      <dsp:nvSpPr>
        <dsp:cNvPr id="0" name=""/>
        <dsp:cNvSpPr/>
      </dsp:nvSpPr>
      <dsp:spPr>
        <a:xfrm rot="18900000">
          <a:off x="5894757" y="1576336"/>
          <a:ext cx="1455170" cy="452687"/>
        </a:xfrm>
        <a:prstGeom prst="leftArrow">
          <a:avLst>
            <a:gd name="adj1" fmla="val 60000"/>
            <a:gd name="adj2" fmla="val 50000"/>
          </a:avLst>
        </a:prstGeom>
        <a:solidFill>
          <a:schemeClr val="accent5">
            <a:shade val="90000"/>
            <a:hueOff val="712767"/>
            <a:satOff val="-37466"/>
            <a:lumOff val="345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9FA02C-8E89-4445-80B5-64D4A867EACD}">
      <dsp:nvSpPr>
        <dsp:cNvPr id="0" name=""/>
        <dsp:cNvSpPr/>
      </dsp:nvSpPr>
      <dsp:spPr>
        <a:xfrm>
          <a:off x="6382344" y="684616"/>
          <a:ext cx="1508958" cy="1207166"/>
        </a:xfrm>
        <a:prstGeom prst="roundRect">
          <a:avLst>
            <a:gd name="adj" fmla="val 10000"/>
          </a:avLst>
        </a:prstGeom>
        <a:solidFill>
          <a:schemeClr val="accent5">
            <a:shade val="50000"/>
            <a:hueOff val="669057"/>
            <a:satOff val="-36910"/>
            <a:lumOff val="40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uk-UA" sz="2400" kern="1200" dirty="0" smtClean="0"/>
            <a:t>Держава</a:t>
          </a:r>
          <a:endParaRPr lang="uk-UA" sz="2400" kern="1200" dirty="0"/>
        </a:p>
      </dsp:txBody>
      <dsp:txXfrm>
        <a:off x="6417701" y="719973"/>
        <a:ext cx="1438244" cy="1136452"/>
      </dsp:txXfrm>
    </dsp:sp>
    <dsp:sp modelId="{7433E1E5-83E6-4D2E-A78D-EAAE1C360E33}">
      <dsp:nvSpPr>
        <dsp:cNvPr id="0" name=""/>
        <dsp:cNvSpPr/>
      </dsp:nvSpPr>
      <dsp:spPr>
        <a:xfrm>
          <a:off x="6365281" y="2712279"/>
          <a:ext cx="1455170" cy="452687"/>
        </a:xfrm>
        <a:prstGeom prst="leftArrow">
          <a:avLst>
            <a:gd name="adj1" fmla="val 60000"/>
            <a:gd name="adj2" fmla="val 50000"/>
          </a:avLst>
        </a:prstGeom>
        <a:solidFill>
          <a:schemeClr val="accent5">
            <a:shade val="90000"/>
            <a:hueOff val="356383"/>
            <a:satOff val="-18733"/>
            <a:lumOff val="172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43AAC3-CF6B-4E2A-9877-AC8225EF24ED}">
      <dsp:nvSpPr>
        <dsp:cNvPr id="0" name=""/>
        <dsp:cNvSpPr/>
      </dsp:nvSpPr>
      <dsp:spPr>
        <a:xfrm>
          <a:off x="7065972" y="2335039"/>
          <a:ext cx="1508958" cy="1207166"/>
        </a:xfrm>
        <a:prstGeom prst="roundRect">
          <a:avLst>
            <a:gd name="adj" fmla="val 10000"/>
          </a:avLst>
        </a:prstGeom>
        <a:solidFill>
          <a:schemeClr val="accent5">
            <a:shade val="50000"/>
            <a:hueOff val="334529"/>
            <a:satOff val="-18455"/>
            <a:lumOff val="201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uk-UA" sz="2400" kern="1200" dirty="0" smtClean="0"/>
            <a:t>ЗМК</a:t>
          </a:r>
          <a:endParaRPr lang="uk-UA" sz="2400" kern="1200" dirty="0"/>
        </a:p>
      </dsp:txBody>
      <dsp:txXfrm>
        <a:off x="7101329" y="2370396"/>
        <a:ext cx="1438244" cy="1136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CE451-6434-4B48-8A30-5838C2C7A317}">
      <dsp:nvSpPr>
        <dsp:cNvPr id="0" name=""/>
        <dsp:cNvSpPr/>
      </dsp:nvSpPr>
      <dsp:spPr>
        <a:xfrm>
          <a:off x="3066085" y="0"/>
          <a:ext cx="1551619" cy="98583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dirty="0" smtClean="0"/>
            <a:t>Індивід</a:t>
          </a:r>
          <a:endParaRPr lang="uk-UA" sz="2500" kern="1200" dirty="0"/>
        </a:p>
      </dsp:txBody>
      <dsp:txXfrm>
        <a:off x="3293314" y="144372"/>
        <a:ext cx="1097161" cy="697093"/>
      </dsp:txXfrm>
    </dsp:sp>
    <dsp:sp modelId="{2B7F3B76-1B85-4C12-BF5F-6886E86B42FA}">
      <dsp:nvSpPr>
        <dsp:cNvPr id="0" name=""/>
        <dsp:cNvSpPr/>
      </dsp:nvSpPr>
      <dsp:spPr>
        <a:xfrm>
          <a:off x="2636504" y="1066798"/>
          <a:ext cx="2410780" cy="1981203"/>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uk-UA" sz="2000" b="1" kern="1200" dirty="0" smtClean="0">
              <a:effectLst>
                <a:outerShdw blurRad="38100" dist="38100" dir="2700000" algn="tl">
                  <a:srgbClr val="000000">
                    <a:alpha val="43137"/>
                  </a:srgbClr>
                </a:outerShdw>
              </a:effectLst>
            </a:rPr>
            <a:t>взаємодія</a:t>
          </a:r>
          <a:endParaRPr lang="uk-UA" sz="2000" b="1" kern="1200" dirty="0">
            <a:effectLst>
              <a:outerShdw blurRad="38100" dist="38100" dir="2700000" algn="tl">
                <a:srgbClr val="000000">
                  <a:alpha val="43137"/>
                </a:srgbClr>
              </a:outerShdw>
            </a:effectLst>
          </a:endParaRPr>
        </a:p>
      </dsp:txBody>
      <dsp:txXfrm>
        <a:off x="2956053" y="1824410"/>
        <a:ext cx="1771682" cy="465979"/>
      </dsp:txXfrm>
    </dsp:sp>
    <dsp:sp modelId="{82F6E8A8-2761-4C4D-AF0A-E2A512E554C2}">
      <dsp:nvSpPr>
        <dsp:cNvPr id="0" name=""/>
        <dsp:cNvSpPr/>
      </dsp:nvSpPr>
      <dsp:spPr>
        <a:xfrm>
          <a:off x="3066085" y="3128051"/>
          <a:ext cx="1551619" cy="985837"/>
        </a:xfrm>
        <a:prstGeom prst="ellipse">
          <a:avLst/>
        </a:prstGeom>
        <a:solidFill>
          <a:schemeClr val="accent4">
            <a:hueOff val="-2250323"/>
            <a:satOff val="0"/>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dirty="0" smtClean="0"/>
            <a:t>Індивід</a:t>
          </a:r>
          <a:endParaRPr lang="uk-UA" sz="2500" kern="1200" dirty="0"/>
        </a:p>
      </dsp:txBody>
      <dsp:txXfrm>
        <a:off x="3293314" y="3272423"/>
        <a:ext cx="1097161" cy="697093"/>
      </dsp:txXfrm>
    </dsp:sp>
    <dsp:sp modelId="{E1290B50-7B22-419C-933C-E871D453CE0B}">
      <dsp:nvSpPr>
        <dsp:cNvPr id="0" name=""/>
        <dsp:cNvSpPr/>
      </dsp:nvSpPr>
      <dsp:spPr>
        <a:xfrm rot="21554620">
          <a:off x="5359004" y="1849188"/>
          <a:ext cx="660963" cy="366731"/>
        </a:xfrm>
        <a:prstGeom prst="rightArrow">
          <a:avLst>
            <a:gd name="adj1" fmla="val 60000"/>
            <a:gd name="adj2" fmla="val 50000"/>
          </a:avLst>
        </a:prstGeom>
        <a:solidFill>
          <a:schemeClr val="accent4">
            <a:hueOff val="-4500646"/>
            <a:satOff val="0"/>
            <a:lumOff val="1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uk-UA" sz="1500" kern="1200"/>
        </a:p>
      </dsp:txBody>
      <dsp:txXfrm>
        <a:off x="5359009" y="1923260"/>
        <a:ext cx="550944" cy="220039"/>
      </dsp:txXfrm>
    </dsp:sp>
    <dsp:sp modelId="{8DCDFA65-20BA-4F73-A616-7FB481D0B1E2}">
      <dsp:nvSpPr>
        <dsp:cNvPr id="0" name=""/>
        <dsp:cNvSpPr/>
      </dsp:nvSpPr>
      <dsp:spPr>
        <a:xfrm>
          <a:off x="6294093" y="926861"/>
          <a:ext cx="2697507" cy="2159812"/>
        </a:xfrm>
        <a:prstGeom prst="ellipse">
          <a:avLst/>
        </a:prstGeom>
        <a:solidFill>
          <a:schemeClr val="accent4">
            <a:hueOff val="-4500646"/>
            <a:satOff val="0"/>
            <a:lumOff val="1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uk-UA" sz="2800" kern="1200" dirty="0" smtClean="0"/>
            <a:t>Суспільство</a:t>
          </a:r>
          <a:endParaRPr lang="uk-UA" sz="2800" kern="1200" dirty="0"/>
        </a:p>
      </dsp:txBody>
      <dsp:txXfrm>
        <a:off x="6689134" y="1243158"/>
        <a:ext cx="1907425" cy="15272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CE451-6434-4B48-8A30-5838C2C7A317}">
      <dsp:nvSpPr>
        <dsp:cNvPr id="0" name=""/>
        <dsp:cNvSpPr/>
      </dsp:nvSpPr>
      <dsp:spPr>
        <a:xfrm>
          <a:off x="2743400" y="0"/>
          <a:ext cx="1551619" cy="98583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dirty="0" smtClean="0"/>
            <a:t>Індивід</a:t>
          </a:r>
          <a:endParaRPr lang="uk-UA" sz="2500" kern="1200" dirty="0"/>
        </a:p>
      </dsp:txBody>
      <dsp:txXfrm>
        <a:off x="2970629" y="144372"/>
        <a:ext cx="1097161" cy="697093"/>
      </dsp:txXfrm>
    </dsp:sp>
    <dsp:sp modelId="{2B7F3B76-1B85-4C12-BF5F-6886E86B42FA}">
      <dsp:nvSpPr>
        <dsp:cNvPr id="0" name=""/>
        <dsp:cNvSpPr/>
      </dsp:nvSpPr>
      <dsp:spPr>
        <a:xfrm>
          <a:off x="2313820" y="1066798"/>
          <a:ext cx="2410780" cy="1981203"/>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uk-UA" sz="2000" b="1" kern="1200" dirty="0" smtClean="0">
              <a:effectLst>
                <a:outerShdw blurRad="38100" dist="38100" dir="2700000" algn="tl">
                  <a:srgbClr val="000000">
                    <a:alpha val="43137"/>
                  </a:srgbClr>
                </a:outerShdw>
              </a:effectLst>
            </a:rPr>
            <a:t>взаємодія</a:t>
          </a:r>
          <a:endParaRPr lang="uk-UA" sz="2000" b="1" kern="1200" dirty="0">
            <a:effectLst>
              <a:outerShdw blurRad="38100" dist="38100" dir="2700000" algn="tl">
                <a:srgbClr val="000000">
                  <a:alpha val="43137"/>
                </a:srgbClr>
              </a:outerShdw>
            </a:effectLst>
          </a:endParaRPr>
        </a:p>
      </dsp:txBody>
      <dsp:txXfrm>
        <a:off x="2633369" y="1824410"/>
        <a:ext cx="1771682" cy="465979"/>
      </dsp:txXfrm>
    </dsp:sp>
    <dsp:sp modelId="{82F6E8A8-2761-4C4D-AF0A-E2A512E554C2}">
      <dsp:nvSpPr>
        <dsp:cNvPr id="0" name=""/>
        <dsp:cNvSpPr/>
      </dsp:nvSpPr>
      <dsp:spPr>
        <a:xfrm>
          <a:off x="2743400" y="3128051"/>
          <a:ext cx="1551619" cy="985837"/>
        </a:xfrm>
        <a:prstGeom prst="ellipse">
          <a:avLst/>
        </a:prstGeom>
        <a:solidFill>
          <a:schemeClr val="accent4">
            <a:hueOff val="-2250323"/>
            <a:satOff val="0"/>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dirty="0" smtClean="0"/>
            <a:t>Індивід</a:t>
          </a:r>
          <a:endParaRPr lang="uk-UA" sz="2500" kern="1200" dirty="0"/>
        </a:p>
      </dsp:txBody>
      <dsp:txXfrm>
        <a:off x="2970629" y="3272423"/>
        <a:ext cx="1097161" cy="697093"/>
      </dsp:txXfrm>
    </dsp:sp>
    <dsp:sp modelId="{E1290B50-7B22-419C-933C-E871D453CE0B}">
      <dsp:nvSpPr>
        <dsp:cNvPr id="0" name=""/>
        <dsp:cNvSpPr/>
      </dsp:nvSpPr>
      <dsp:spPr>
        <a:xfrm rot="21574993">
          <a:off x="4936709" y="1836462"/>
          <a:ext cx="1364911" cy="395358"/>
        </a:xfrm>
        <a:prstGeom prst="leftRightArrow">
          <a:avLst/>
        </a:prstGeom>
        <a:solidFill>
          <a:schemeClr val="accent4">
            <a:hueOff val="-4500646"/>
            <a:satOff val="0"/>
            <a:lumOff val="1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uk-UA" sz="1700" kern="1200"/>
        </a:p>
      </dsp:txBody>
      <dsp:txXfrm>
        <a:off x="4936711" y="1915965"/>
        <a:ext cx="1246304" cy="237214"/>
      </dsp:txXfrm>
    </dsp:sp>
    <dsp:sp modelId="{8DCDFA65-20BA-4F73-A616-7FB481D0B1E2}">
      <dsp:nvSpPr>
        <dsp:cNvPr id="0" name=""/>
        <dsp:cNvSpPr/>
      </dsp:nvSpPr>
      <dsp:spPr>
        <a:xfrm>
          <a:off x="6715529" y="990595"/>
          <a:ext cx="3342876" cy="2061879"/>
        </a:xfrm>
        <a:prstGeom prst="ellipse">
          <a:avLst/>
        </a:prstGeom>
        <a:solidFill>
          <a:schemeClr val="accent4">
            <a:hueOff val="-4500646"/>
            <a:satOff val="0"/>
            <a:lumOff val="1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uk-UA" sz="2800" kern="1200" dirty="0" smtClean="0"/>
            <a:t>Суспільство</a:t>
          </a:r>
          <a:endParaRPr lang="uk-UA" sz="2800" kern="1200" dirty="0"/>
        </a:p>
      </dsp:txBody>
      <dsp:txXfrm>
        <a:off x="7205082" y="1292550"/>
        <a:ext cx="2363770" cy="145796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AB3A824-1A51-4B26-AD58-A6D8E14F6C04}" type="datetimeFigureOut">
              <a:rPr lang="en-US" smtClean="0"/>
              <a:pPr/>
              <a:t>2/4/2026</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57E33E-8B18-4087-B112-809917729534}" type="datetimeFigureOut">
              <a:rPr lang="en-US" smtClean="0"/>
              <a:pPr/>
              <a:t>2/4/2026</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FFE419-2371-464F-8239-3959401C3561}" type="datetimeFigureOut">
              <a:rPr lang="en-US" smtClean="0"/>
              <a:pPr/>
              <a:t>2/4/2026</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D162C4-EDD9-4389-A98B-B87ECEA2A816}" type="datetimeFigureOut">
              <a:rPr lang="en-US" smtClean="0"/>
              <a:pPr/>
              <a:t>2/4/2026</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5059C3-6A89-4494-99FF-5A4D6FFD50EB}" type="datetimeFigureOut">
              <a:rPr lang="en-US" smtClean="0"/>
              <a:pPr/>
              <a:t>2/4/2026</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954B2F-12DE-47F5-8894-472B206D2E1E}" type="datetimeFigureOut">
              <a:rPr lang="en-US" smtClean="0"/>
              <a:pPr/>
              <a:t>2/4/2026</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30E46F-7819-4ACF-B48B-48222C2ACC88}" type="datetimeFigureOut">
              <a:rPr lang="en-US" smtClean="0"/>
              <a:pPr/>
              <a:t>2/4/2026</a:t>
            </a:fld>
            <a:endParaRPr lang="en-US" dirty="0"/>
          </a:p>
        </p:txBody>
      </p:sp>
      <p:sp>
        <p:nvSpPr>
          <p:cNvPr id="8" name="Нижний колонтитул 7"/>
          <p:cNvSpPr>
            <a:spLocks noGrp="1"/>
          </p:cNvSpPr>
          <p:nvPr>
            <p:ph type="ftr" sz="quarter" idx="11"/>
          </p:nvPr>
        </p:nvSpPr>
        <p:spPr/>
        <p:txBody>
          <a:bodyPr/>
          <a:lstStyle/>
          <a:p>
            <a:r>
              <a:rPr lang="en-US" dirty="0" smtClean="0"/>
              <a:t>
              </a:t>
            </a:r>
            <a:endParaRPr lang="en-US" dirty="0"/>
          </a:p>
        </p:txBody>
      </p:sp>
      <p:sp>
        <p:nvSpPr>
          <p:cNvPr id="9" name="Номер слайда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AF3416-4057-4DAA-829D-4CA07428D088}" type="datetimeFigureOut">
              <a:rPr lang="en-US" smtClean="0"/>
              <a:pPr/>
              <a:t>2/4/2026</a:t>
            </a:fld>
            <a:endParaRPr lang="en-US" dirty="0"/>
          </a:p>
        </p:txBody>
      </p:sp>
      <p:sp>
        <p:nvSpPr>
          <p:cNvPr id="4" name="Нижний колонтитул 3"/>
          <p:cNvSpPr>
            <a:spLocks noGrp="1"/>
          </p:cNvSpPr>
          <p:nvPr>
            <p:ph type="ftr" sz="quarter" idx="11"/>
          </p:nvPr>
        </p:nvSpPr>
        <p:spPr/>
        <p:txBody>
          <a:bodyPr/>
          <a:lstStyle/>
          <a:p>
            <a:r>
              <a:rPr lang="en-US" dirty="0" smtClean="0"/>
              <a:t>
              </a:t>
            </a:r>
            <a:endParaRPr lang="en-US" dirty="0"/>
          </a:p>
        </p:txBody>
      </p:sp>
      <p:sp>
        <p:nvSpPr>
          <p:cNvPr id="5" name="Номер слайда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1D9284-D300-4297-87F7-E791DCC15DB1}" type="datetimeFigureOut">
              <a:rPr lang="en-US" smtClean="0"/>
              <a:pPr/>
              <a:t>2/4/2026</a:t>
            </a:fld>
            <a:endParaRPr lang="en-US" dirty="0"/>
          </a:p>
        </p:txBody>
      </p:sp>
      <p:sp>
        <p:nvSpPr>
          <p:cNvPr id="3" name="Нижний колонтитул 2"/>
          <p:cNvSpPr>
            <a:spLocks noGrp="1"/>
          </p:cNvSpPr>
          <p:nvPr>
            <p:ph type="ftr" sz="quarter" idx="11"/>
          </p:nvPr>
        </p:nvSpPr>
        <p:spPr/>
        <p:txBody>
          <a:bodyPr/>
          <a:lstStyle/>
          <a:p>
            <a:r>
              <a:rPr lang="en-US" dirty="0" smtClean="0"/>
              <a:t>
              </a:t>
            </a:r>
            <a:endParaRPr lang="en-US" dirty="0"/>
          </a:p>
        </p:txBody>
      </p:sp>
      <p:sp>
        <p:nvSpPr>
          <p:cNvPr id="4" name="Номер слайда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D525BB-DA17-4BA0-B3C8-3AC3ABC827E6}" type="datetimeFigureOut">
              <a:rPr lang="en-US" smtClean="0"/>
              <a:pPr/>
              <a:t>2/4/2026</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6C4C9A-3960-41CF-A4E9-2A8FB932454B}" type="datetimeFigureOut">
              <a:rPr lang="en-US" smtClean="0"/>
              <a:pPr/>
              <a:t>2/4/2026</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pPr/>
              <a:t>2/4/2026</a:t>
            </a:fld>
            <a:endParaRPr lang="en-US" dirty="0"/>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1524001"/>
            <a:ext cx="11734800" cy="1371600"/>
          </a:xfrm>
        </p:spPr>
        <p:txBody>
          <a:bodyPr>
            <a:normAutofit fontScale="90000"/>
          </a:bodyPr>
          <a:lstStyle/>
          <a:p>
            <a:r>
              <a:rPr lang="uk-UA" sz="5300" b="1" dirty="0">
                <a:effectLst>
                  <a:outerShdw blurRad="38100" dist="38100" dir="2700000" algn="tl">
                    <a:srgbClr val="000000">
                      <a:alpha val="43137"/>
                    </a:srgbClr>
                  </a:outerShdw>
                </a:effectLst>
              </a:rPr>
              <a:t>Тема: </a:t>
            </a:r>
            <a:r>
              <a:rPr lang="ru-RU" sz="5300" b="1" dirty="0" smtClean="0">
                <a:effectLst>
                  <a:outerShdw blurRad="38100" dist="38100" dir="2700000" algn="tl">
                    <a:srgbClr val="000000">
                      <a:alpha val="43137"/>
                    </a:srgbClr>
                  </a:outerShdw>
                </a:effectLst>
              </a:rPr>
              <a:t>Сучасна соціологічна теорія</a:t>
            </a:r>
            <a:r>
              <a:rPr lang="ru-RU" dirty="0"/>
              <a:t/>
            </a:r>
            <a:br>
              <a:rPr lang="ru-RU" dirty="0"/>
            </a:br>
            <a:endParaRPr lang="ru-RU" dirty="0"/>
          </a:p>
        </p:txBody>
      </p:sp>
      <p:sp>
        <p:nvSpPr>
          <p:cNvPr id="3" name="Подзаголовок 2"/>
          <p:cNvSpPr>
            <a:spLocks noGrp="1"/>
          </p:cNvSpPr>
          <p:nvPr>
            <p:ph type="subTitle" idx="1"/>
          </p:nvPr>
        </p:nvSpPr>
        <p:spPr>
          <a:xfrm>
            <a:off x="1905000" y="3276600"/>
            <a:ext cx="8534400" cy="3048000"/>
          </a:xfrm>
        </p:spPr>
        <p:txBody>
          <a:bodyPr>
            <a:normAutofit fontScale="92500" lnSpcReduction="20000"/>
          </a:bodyPr>
          <a:lstStyle/>
          <a:p>
            <a:endParaRPr lang="ru-RU" dirty="0" smtClean="0"/>
          </a:p>
          <a:p>
            <a:r>
              <a:rPr lang="uk-UA" dirty="0" smtClean="0"/>
              <a:t> </a:t>
            </a:r>
            <a:r>
              <a:rPr lang="uk-UA" b="1" dirty="0" smtClean="0">
                <a:solidFill>
                  <a:schemeClr val="tx1"/>
                </a:solidFill>
                <a:effectLst>
                  <a:outerShdw blurRad="38100" dist="38100" dir="2700000" algn="tl">
                    <a:srgbClr val="000000">
                      <a:alpha val="43137"/>
                    </a:srgbClr>
                  </a:outerShdw>
                </a:effectLst>
              </a:rPr>
              <a:t>1. Макро та мікросоціологія. </a:t>
            </a:r>
          </a:p>
          <a:p>
            <a:r>
              <a:rPr lang="uk-UA" b="1" dirty="0" smtClean="0">
                <a:solidFill>
                  <a:schemeClr val="tx1"/>
                </a:solidFill>
                <a:effectLst>
                  <a:outerShdw blurRad="38100" dist="38100" dir="2700000" algn="tl">
                    <a:srgbClr val="000000">
                      <a:alpha val="43137"/>
                    </a:srgbClr>
                  </a:outerShdw>
                </a:effectLst>
              </a:rPr>
              <a:t>2. Теоретична та емпірична соціологія. Теорії середнього рівня. </a:t>
            </a:r>
          </a:p>
          <a:p>
            <a:r>
              <a:rPr lang="uk-UA" b="1" dirty="0" smtClean="0">
                <a:solidFill>
                  <a:schemeClr val="tx1"/>
                </a:solidFill>
                <a:effectLst>
                  <a:outerShdw blurRad="38100" dist="38100" dir="2700000" algn="tl">
                    <a:srgbClr val="000000">
                      <a:alpha val="43137"/>
                    </a:srgbClr>
                  </a:outerShdw>
                </a:effectLst>
              </a:rPr>
              <a:t>3. Поліпарадигмальність соціології</a:t>
            </a:r>
            <a:r>
              <a:rPr lang="uk-UA" b="1" dirty="0" smtClean="0">
                <a:solidFill>
                  <a:schemeClr val="tx1"/>
                </a:solidFill>
                <a:effectLst>
                  <a:outerShdw blurRad="38100" dist="38100" dir="2700000" algn="tl">
                    <a:srgbClr val="000000">
                      <a:alpha val="43137"/>
                    </a:srgbClr>
                  </a:outerShdw>
                </a:effectLst>
              </a:rPr>
              <a:t>.</a:t>
            </a:r>
          </a:p>
          <a:p>
            <a:r>
              <a:rPr lang="uk-UA" b="1" dirty="0" smtClean="0">
                <a:solidFill>
                  <a:schemeClr val="tx1"/>
                </a:solidFill>
                <a:effectLst>
                  <a:outerShdw blurRad="38100" dist="38100" dir="2700000" algn="tl">
                    <a:srgbClr val="000000">
                      <a:alpha val="43137"/>
                    </a:srgbClr>
                  </a:outerShdw>
                </a:effectLst>
              </a:rPr>
              <a:t>4. Огляд сучасних соціологічних концепцій другої половини ХХ ст. </a:t>
            </a:r>
            <a:r>
              <a:rPr lang="uk-UA" b="1" dirty="0" smtClean="0">
                <a:solidFill>
                  <a:schemeClr val="tx1"/>
                </a:solidFill>
                <a:effectLst>
                  <a:outerShdw blurRad="38100" dist="38100" dir="2700000" algn="tl">
                    <a:srgbClr val="000000">
                      <a:alpha val="43137"/>
                    </a:srgbClr>
                  </a:outerShdw>
                </a:effectLst>
              </a:rPr>
              <a:t> </a:t>
            </a:r>
            <a:endParaRPr lang="uk-UA"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smtClean="0"/>
              <a:t>Поліпарадигмальність соціології</a:t>
            </a:r>
            <a:endParaRPr lang="uk-UA">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524000"/>
            <a:ext cx="10972800" cy="5105399"/>
          </a:xfrm>
        </p:spPr>
        <p:txBody>
          <a:bodyPr>
            <a:noAutofit/>
          </a:bodyPr>
          <a:lstStyle/>
          <a:p>
            <a:pPr algn="just"/>
            <a:r>
              <a:rPr lang="uk-UA" sz="2400" dirty="0" smtClean="0"/>
              <a:t>Структуру і характер наукового змісту сучасної соціології неможливо зрозуміти без урахування того, що крім диференціації за видами і аспектам дослідницької діяльності в соціології існують відмінності між принциповими теоретичними підходами, що визначають стратегію і напрям дослідження, тобто дають відповіді на питання </a:t>
            </a:r>
            <a:r>
              <a:rPr lang="uk-UA" sz="2400" b="1" dirty="0" smtClean="0"/>
              <a:t>що, як і навіщо досліджується.</a:t>
            </a:r>
          </a:p>
          <a:p>
            <a:pPr algn="just"/>
            <a:r>
              <a:rPr lang="uk-UA" sz="2400" dirty="0" smtClean="0"/>
              <a:t>Ці відмінності визначаються </a:t>
            </a:r>
            <a:r>
              <a:rPr lang="uk-UA" sz="2400" b="1" u="sng" dirty="0" smtClean="0"/>
              <a:t>існуванням всередині соціології конкуруючих шкіл і напрямків дослідження, що позначаються за приналежністю до тієї чи іншої концептуальної традиції</a:t>
            </a:r>
            <a:r>
              <a:rPr lang="uk-UA" sz="2400" dirty="0" smtClean="0"/>
              <a:t>, наприклад: позитивістська соціологія, марксистська соціологія, критична соціологія, інтерпретативна соціологія, феноменологічна соціологія тощо. Основою для розвитку та існування в соціології різних наукових напрямків є прихильність соціологів різним парадигмам.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t>Поліпарадигмальність соціології</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524000"/>
            <a:ext cx="10972800" cy="5105399"/>
          </a:xfrm>
        </p:spPr>
        <p:txBody>
          <a:bodyPr>
            <a:noAutofit/>
          </a:bodyPr>
          <a:lstStyle/>
          <a:p>
            <a:pPr algn="just"/>
            <a:r>
              <a:rPr lang="uk-UA" sz="2200" dirty="0" smtClean="0"/>
              <a:t>Поняття «парадигма» (від грец. Παραδειγμα - приклад, зразок) у науковий обіг було введено американським дослідником науки Томасом Куном у середині 60-х років ХХ століття, і стало популярним завдяки його книзі «Структура наукових революцій». </a:t>
            </a:r>
            <a:r>
              <a:rPr lang="uk-UA" sz="2200" b="1" dirty="0" smtClean="0"/>
              <a:t>Кун назвав парадигмою наукові концепції, прийняті певним науковим співтовариством як зразок постановки та вирішення дослідницьких проблем, досить безпрецедентні, щоб залучити на тривалий час групу прихильників і водночас досить відкриті, щоб нові покоління вчених могли в їх рамках знайти для себе невирішені проблеми будь-якого виду. </a:t>
            </a:r>
          </a:p>
          <a:p>
            <a:pPr algn="just"/>
            <a:r>
              <a:rPr lang="uk-UA" sz="2200" b="1" dirty="0" smtClean="0"/>
              <a:t>Перехід наукової спільноти від однієї парадигми до іншої, згідно Т.Куну, лежить в основі наукових революцій. </a:t>
            </a:r>
            <a:r>
              <a:rPr lang="uk-UA" sz="2200" dirty="0" smtClean="0"/>
              <a:t>Захоплені нової парадигмою вчені отримують нові засоби дослідження і вивчають нові області. Але найважливішим є те, що в період революцій вчені бачать нове і отримують інші результати навіть у тих випадках, коли використовують звичайні інструменти в областях, які вони досліджували до цього. Зміна парадигми призводить до того, що вчені можуть побачити традиційні дослідницькі проблеми в іншому світлі. </a:t>
            </a:r>
            <a:endParaRPr lang="uk-UA" sz="2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t>Поліпарадигмальність соціології</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524000"/>
            <a:ext cx="10972800" cy="5105399"/>
          </a:xfrm>
        </p:spPr>
        <p:txBody>
          <a:bodyPr>
            <a:noAutofit/>
          </a:bodyPr>
          <a:lstStyle/>
          <a:p>
            <a:pPr algn="just"/>
            <a:r>
              <a:rPr lang="uk-UA" sz="2300" noProof="1" smtClean="0"/>
              <a:t>Однак, ситуація в сучасній соціології дещо відрізняється від моделі розвитку науки, запропонованої Т.Куном. так, у сучасній соціології існує одразу кілька наукових напрямків, що характеризуються цими трьома ознаками. На цій підставі деякі дослідники вважають, що соціологія знаходиться в кризі, переживає період наукової революції. </a:t>
            </a:r>
          </a:p>
          <a:p>
            <a:pPr algn="just"/>
            <a:r>
              <a:rPr lang="uk-UA" sz="2300" noProof="1" smtClean="0"/>
              <a:t>У той же час інші дослідники вважають, що одночасне існування безлічі парадигм не є свідченням кризи, що соціологія - це мультипарадигмальна наука. Ідею про мультипарадигмальність як нормальний стан для соціологічної науки вперше обґрунтував у середині 1970-х рр.. відомий американський соціолог Дж.Рітцер. </a:t>
            </a:r>
          </a:p>
          <a:p>
            <a:pPr algn="just"/>
            <a:r>
              <a:rPr lang="uk-UA" sz="2300" noProof="1" smtClean="0"/>
              <a:t>Мультипарадигмальність означає, що з появою нової парадигми, дослідницькі стратегії, розроблені раніше, не зникають, а концептуальна різноманітність лише збільшується та дозволяє описувати і пояснювати різні аспекти таких складних явищ і процесів, якими є соціальні феномени. </a:t>
            </a:r>
            <a:endParaRPr lang="uk-UA" sz="2300" b="1" noProof="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t>Поліпарадигмальність соціології</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524000"/>
            <a:ext cx="10972800" cy="5105399"/>
          </a:xfrm>
        </p:spPr>
        <p:txBody>
          <a:bodyPr>
            <a:noAutofit/>
          </a:bodyPr>
          <a:lstStyle/>
          <a:p>
            <a:pPr algn="just"/>
            <a:r>
              <a:rPr lang="en-US" sz="2400" noProof="1" smtClean="0"/>
              <a:t>Американський соціолог Дж. Рітцер виділяє в соціології такі парадигмальні напрямки:</a:t>
            </a:r>
          </a:p>
          <a:p>
            <a:pPr lvl="0" algn="just"/>
            <a:r>
              <a:rPr lang="en-US" sz="2400" b="1" noProof="1" smtClean="0"/>
              <a:t>парадигму соціальних фактів</a:t>
            </a:r>
            <a:r>
              <a:rPr lang="en-US" sz="2400" noProof="1" smtClean="0"/>
              <a:t> Досліджуються соціальні факти (структури) та інститути, їх вплив на індивідуальне мислення – це і постає соціальною реальністю. (структурний функціоналізм, теорії конфлікту, теорії систем) </a:t>
            </a:r>
          </a:p>
          <a:p>
            <a:pPr lvl="0" algn="just"/>
            <a:r>
              <a:rPr lang="en-US" sz="2400" b="1" noProof="1" smtClean="0"/>
              <a:t>парадигму соціальних значень</a:t>
            </a:r>
            <a:r>
              <a:rPr lang="en-US" sz="2400" noProof="1" smtClean="0"/>
              <a:t> Досліджується як актори (суб’єкти взаємодій) визначають соціальну ситуацію і як це визначення впливає на наступні дії та взаємодії. Соціальною реальністю постають символи та значення. (теорія соціальної дії, етнометодологія, феноменологія, символічний інтеракціонізм) </a:t>
            </a:r>
          </a:p>
          <a:p>
            <a:pPr lvl="0" algn="just"/>
            <a:r>
              <a:rPr lang="en-US" sz="2400" b="1" noProof="1" smtClean="0"/>
              <a:t>парадигму соціальної поведінки.  </a:t>
            </a:r>
            <a:r>
              <a:rPr lang="en-US" sz="2400" noProof="1" smtClean="0"/>
              <a:t>Досліджується несвідома поведінка індивіда. (теорія обміну, поведінкова соціологія)</a:t>
            </a:r>
            <a:endParaRPr lang="en-US" sz="2400" noProof="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t>Поліпарадигмальність соціології</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524000"/>
            <a:ext cx="10972800" cy="5105399"/>
          </a:xfrm>
        </p:spPr>
        <p:txBody>
          <a:bodyPr>
            <a:noAutofit/>
          </a:bodyPr>
          <a:lstStyle/>
          <a:p>
            <a:pPr algn="just"/>
            <a:r>
              <a:rPr lang="uk-UA" sz="2400" b="1" dirty="0" smtClean="0"/>
              <a:t>У вітчизняній соціології (на основі концепції В. </a:t>
            </a:r>
            <a:r>
              <a:rPr lang="uk-UA" sz="2400" b="1" dirty="0" err="1" smtClean="0"/>
              <a:t>Ядова</a:t>
            </a:r>
            <a:r>
              <a:rPr lang="uk-UA" sz="2400" b="1" dirty="0" smtClean="0"/>
              <a:t>) сформувався трохи інакший підхід, за яким усі соціологічні парадигми умовно поділяють на три групи: </a:t>
            </a:r>
          </a:p>
          <a:p>
            <a:pPr algn="just"/>
            <a:r>
              <a:rPr lang="uk-UA" sz="2400" b="1" noProof="1" smtClean="0">
                <a:effectLst>
                  <a:outerShdw blurRad="38100" dist="38100" dir="2700000" algn="tl">
                    <a:srgbClr val="000000">
                      <a:alpha val="43137"/>
                    </a:srgbClr>
                  </a:outerShdw>
                </a:effectLst>
              </a:rPr>
              <a:t>структурно-функціональні (об’єктивізм), інтерпретативні (суб’єктивізм) та інтегральні (об’єднуючі). </a:t>
            </a:r>
          </a:p>
          <a:p>
            <a:pPr algn="just"/>
            <a:r>
              <a:rPr lang="uk-UA" sz="2400" noProof="1" smtClean="0"/>
              <a:t>Кожна парадигма достатньо </a:t>
            </a:r>
            <a:r>
              <a:rPr lang="uk-UA" sz="2400" dirty="0" smtClean="0"/>
              <a:t>вибіркова в плані оцінки факторів суспільного розвитку (економіка, культура, природа, індивід); характеризується наданням пріоритету в дослідженні певних сторін соціокультурних реалій (солідарність або конфліктність); формує власну методику дослідження поведінки людей. Сучасні соціологи визнають поліпарадигмальний характер соціології як науки.</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Поліпарадигмальність соціології: об'єктивізм </a:t>
            </a:r>
            <a:endParaRPr lang="ru-RU" dirty="0">
              <a:effectLst>
                <a:outerShdw blurRad="38100" dist="38100" dir="2700000" algn="tl">
                  <a:srgbClr val="000000">
                    <a:alpha val="43137"/>
                  </a:srgbClr>
                </a:outerShdw>
              </a:effectLst>
            </a:endParaRPr>
          </a:p>
        </p:txBody>
      </p:sp>
      <p:graphicFrame>
        <p:nvGraphicFramePr>
          <p:cNvPr id="5" name="Содержимое 4"/>
          <p:cNvGraphicFramePr>
            <a:graphicFrameLocks noGrp="1"/>
          </p:cNvGraphicFramePr>
          <p:nvPr>
            <p:ph idx="1"/>
          </p:nvPr>
        </p:nvGraphicFramePr>
        <p:xfrm>
          <a:off x="533400" y="2514600"/>
          <a:ext cx="109728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3400" y="1524000"/>
            <a:ext cx="10972800" cy="369332"/>
          </a:xfrm>
          <a:prstGeom prst="rect">
            <a:avLst/>
          </a:prstGeom>
          <a:noFill/>
        </p:spPr>
        <p:txBody>
          <a:bodyPr wrap="square" rtlCol="0">
            <a:spAutoFit/>
          </a:bodyPr>
          <a:lstStyle/>
          <a:p>
            <a:pPr algn="ctr"/>
            <a:r>
              <a:rPr lang="uk-UA" b="1" u="sng" dirty="0" smtClean="0">
                <a:effectLst>
                  <a:outerShdw blurRad="38100" dist="38100" dir="2700000" algn="tl">
                    <a:srgbClr val="000000">
                      <a:alpha val="43137"/>
                    </a:srgbClr>
                  </a:outerShdw>
                </a:effectLst>
              </a:rPr>
              <a:t>Суспільство</a:t>
            </a:r>
            <a:r>
              <a:rPr lang="uk-UA" b="1" dirty="0" smtClean="0"/>
              <a:t> через різні соціальні інститути та процес соціалізації </a:t>
            </a:r>
            <a:r>
              <a:rPr lang="uk-UA" b="1" u="sng" dirty="0" smtClean="0">
                <a:effectLst>
                  <a:outerShdw blurRad="38100" dist="38100" dir="2700000" algn="tl">
                    <a:srgbClr val="000000">
                      <a:alpha val="43137"/>
                    </a:srgbClr>
                  </a:outerShdw>
                </a:effectLst>
              </a:rPr>
              <a:t>впливає на індивіда </a:t>
            </a:r>
            <a:r>
              <a:rPr lang="uk-UA" b="1" dirty="0" smtClean="0"/>
              <a:t>та контролює його</a:t>
            </a:r>
            <a:endParaRPr lang="uk-UA"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Поліпарадигмальність соціології: суб'єктивізм </a:t>
            </a:r>
            <a:endParaRPr lang="ru-RU" dirty="0">
              <a:effectLst>
                <a:outerShdw blurRad="38100" dist="38100" dir="2700000" algn="tl">
                  <a:srgbClr val="000000">
                    <a:alpha val="43137"/>
                  </a:srgbClr>
                </a:outerShdw>
              </a:effectLst>
            </a:endParaRPr>
          </a:p>
        </p:txBody>
      </p:sp>
      <p:sp>
        <p:nvSpPr>
          <p:cNvPr id="6" name="TextBox 5"/>
          <p:cNvSpPr txBox="1"/>
          <p:nvPr/>
        </p:nvSpPr>
        <p:spPr>
          <a:xfrm>
            <a:off x="533400" y="1524000"/>
            <a:ext cx="10972800" cy="369332"/>
          </a:xfrm>
          <a:prstGeom prst="rect">
            <a:avLst/>
          </a:prstGeom>
          <a:noFill/>
        </p:spPr>
        <p:txBody>
          <a:bodyPr wrap="square" rtlCol="0">
            <a:spAutoFit/>
          </a:bodyPr>
          <a:lstStyle/>
          <a:p>
            <a:pPr algn="ctr"/>
            <a:r>
              <a:rPr lang="uk-UA" b="1" u="sng" dirty="0" smtClean="0">
                <a:effectLst>
                  <a:outerShdw blurRad="38100" dist="38100" dir="2700000" algn="tl">
                    <a:srgbClr val="000000">
                      <a:alpha val="43137"/>
                    </a:srgbClr>
                  </a:outerShdw>
                </a:effectLst>
              </a:rPr>
              <a:t>Індивіди</a:t>
            </a:r>
            <a:r>
              <a:rPr lang="uk-UA" b="1" dirty="0" smtClean="0">
                <a:effectLst>
                  <a:outerShdw blurRad="38100" dist="38100" dir="2700000" algn="tl">
                    <a:srgbClr val="000000">
                      <a:alpha val="43137"/>
                    </a:srgbClr>
                  </a:outerShdw>
                </a:effectLst>
              </a:rPr>
              <a:t> </a:t>
            </a:r>
            <a:r>
              <a:rPr lang="uk-UA" b="1" dirty="0" smtClean="0"/>
              <a:t>в процесі взаємодій та щоденних практик </a:t>
            </a:r>
            <a:r>
              <a:rPr lang="uk-UA" b="1" u="sng" dirty="0" smtClean="0">
                <a:effectLst>
                  <a:outerShdw blurRad="38100" dist="38100" dir="2700000" algn="tl">
                    <a:srgbClr val="000000">
                      <a:alpha val="43137"/>
                    </a:srgbClr>
                  </a:outerShdw>
                </a:effectLst>
              </a:rPr>
              <a:t>формують суспільство</a:t>
            </a:r>
            <a:endParaRPr lang="uk-UA" b="1" dirty="0"/>
          </a:p>
        </p:txBody>
      </p:sp>
      <p:graphicFrame>
        <p:nvGraphicFramePr>
          <p:cNvPr id="8" name="Содержимое 7"/>
          <p:cNvGraphicFramePr>
            <a:graphicFrameLocks noGrp="1"/>
          </p:cNvGraphicFramePr>
          <p:nvPr>
            <p:ph idx="1"/>
          </p:nvPr>
        </p:nvGraphicFramePr>
        <p:xfrm>
          <a:off x="609600" y="2286000"/>
          <a:ext cx="10972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36137"/>
            <a:ext cx="10972800" cy="1143000"/>
          </a:xfrm>
        </p:spPr>
        <p:txBody>
          <a:bodyPr>
            <a:normAutofit fontScale="90000"/>
          </a:bodyPr>
          <a:lstStyle/>
          <a:p>
            <a:r>
              <a:rPr lang="uk-UA" b="1" dirty="0" smtClean="0"/>
              <a:t>Поліпарадигмальність соціології: інтегративні </a:t>
            </a:r>
            <a:endParaRPr lang="ru-RU" dirty="0">
              <a:effectLst>
                <a:outerShdw blurRad="38100" dist="38100" dir="2700000" algn="tl">
                  <a:srgbClr val="000000">
                    <a:alpha val="43137"/>
                  </a:srgbClr>
                </a:outerShdw>
              </a:effectLst>
            </a:endParaRPr>
          </a:p>
        </p:txBody>
      </p:sp>
      <p:sp>
        <p:nvSpPr>
          <p:cNvPr id="6" name="TextBox 5"/>
          <p:cNvSpPr txBox="1"/>
          <p:nvPr/>
        </p:nvSpPr>
        <p:spPr>
          <a:xfrm>
            <a:off x="533400" y="1219200"/>
            <a:ext cx="10972800" cy="1200329"/>
          </a:xfrm>
          <a:prstGeom prst="rect">
            <a:avLst/>
          </a:prstGeom>
          <a:noFill/>
        </p:spPr>
        <p:txBody>
          <a:bodyPr wrap="square" rtlCol="0">
            <a:spAutoFit/>
          </a:bodyPr>
          <a:lstStyle/>
          <a:p>
            <a:pPr algn="ctr"/>
            <a:r>
              <a:rPr lang="uk-UA" b="1" u="sng" dirty="0" smtClean="0">
                <a:effectLst>
                  <a:outerShdw blurRad="38100" dist="38100" dir="2700000" algn="tl">
                    <a:srgbClr val="000000">
                      <a:alpha val="43137"/>
                    </a:srgbClr>
                  </a:outerShdw>
                </a:effectLst>
              </a:rPr>
              <a:t>Суспільство</a:t>
            </a:r>
            <a:r>
              <a:rPr lang="uk-UA" b="1" dirty="0" smtClean="0"/>
              <a:t> через різні соціальні інститути та процес соціалізації </a:t>
            </a:r>
            <a:r>
              <a:rPr lang="uk-UA" b="1" u="sng" dirty="0" smtClean="0">
                <a:effectLst>
                  <a:outerShdw blurRad="38100" dist="38100" dir="2700000" algn="tl">
                    <a:srgbClr val="000000">
                      <a:alpha val="43137"/>
                    </a:srgbClr>
                  </a:outerShdw>
                </a:effectLst>
              </a:rPr>
              <a:t>впливає на індивіда</a:t>
            </a:r>
            <a:r>
              <a:rPr lang="uk-UA" dirty="0" smtClean="0">
                <a:effectLst>
                  <a:outerShdw blurRad="38100" dist="38100" dir="2700000" algn="tl">
                    <a:srgbClr val="000000">
                      <a:alpha val="43137"/>
                    </a:srgbClr>
                  </a:outerShdw>
                </a:effectLst>
              </a:rPr>
              <a:t>, формуючи його бачення себе та свого місця в ньому, </a:t>
            </a:r>
            <a:r>
              <a:rPr lang="uk-UA" b="1" u="sng" dirty="0" smtClean="0">
                <a:effectLst>
                  <a:outerShdw blurRad="38100" dist="38100" dir="2700000" algn="tl">
                    <a:srgbClr val="000000">
                      <a:alpha val="43137"/>
                    </a:srgbClr>
                  </a:outerShdw>
                </a:effectLst>
              </a:rPr>
              <a:t>однак в процесі взаємодій з іншими індивідами</a:t>
            </a:r>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уявлення, цінності, норми та практика індивідів змінюється, що </a:t>
            </a:r>
            <a:r>
              <a:rPr lang="uk-UA" b="1" u="sng" dirty="0" smtClean="0">
                <a:effectLst>
                  <a:outerShdw blurRad="38100" dist="38100" dir="2700000" algn="tl">
                    <a:srgbClr val="000000">
                      <a:alpha val="43137"/>
                    </a:srgbClr>
                  </a:outerShdw>
                </a:effectLst>
              </a:rPr>
              <a:t>впливає на зміни в соціальних інститутах та суспільстві в цілому</a:t>
            </a:r>
            <a:r>
              <a:rPr lang="uk-UA" dirty="0" smtClean="0">
                <a:effectLst>
                  <a:outerShdw blurRad="38100" dist="38100" dir="2700000" algn="tl">
                    <a:srgbClr val="000000">
                      <a:alpha val="43137"/>
                    </a:srgbClr>
                  </a:outerShdw>
                </a:effectLst>
              </a:rPr>
              <a:t>.</a:t>
            </a:r>
            <a:endParaRPr lang="uk-UA" b="1" dirty="0"/>
          </a:p>
        </p:txBody>
      </p:sp>
      <p:graphicFrame>
        <p:nvGraphicFramePr>
          <p:cNvPr id="8" name="Содержимое 7"/>
          <p:cNvGraphicFramePr>
            <a:graphicFrameLocks noGrp="1"/>
          </p:cNvGraphicFramePr>
          <p:nvPr>
            <p:ph idx="1"/>
            <p:extLst>
              <p:ext uri="{D42A27DB-BD31-4B8C-83A1-F6EECF244321}">
                <p14:modId xmlns:p14="http://schemas.microsoft.com/office/powerpoint/2010/main" val="3989700683"/>
              </p:ext>
            </p:extLst>
          </p:nvPr>
        </p:nvGraphicFramePr>
        <p:xfrm>
          <a:off x="609600" y="2438400"/>
          <a:ext cx="10972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66249"/>
            <a:ext cx="10972800" cy="1143000"/>
          </a:xfrm>
        </p:spPr>
        <p:txBody>
          <a:bodyPr>
            <a:normAutofit/>
          </a:bodyPr>
          <a:lstStyle/>
          <a:p>
            <a:r>
              <a:rPr lang="uk-UA" b="1" dirty="0" smtClean="0"/>
              <a:t>Поліпарадигмальність соціології</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312178"/>
            <a:ext cx="10972800" cy="5333999"/>
          </a:xfrm>
        </p:spPr>
        <p:txBody>
          <a:bodyPr>
            <a:noAutofit/>
          </a:bodyPr>
          <a:lstStyle/>
          <a:p>
            <a:pPr algn="just"/>
            <a:r>
              <a:rPr lang="uk-UA" sz="2800" dirty="0" smtClean="0"/>
              <a:t>В ситуації мультипарадигмальності істотною стає проблема теоретичного єдності соціології: різні представники якої по різному трактують предмет соціології, цілі та методи дослідницької роботи. </a:t>
            </a:r>
          </a:p>
          <a:p>
            <a:pPr algn="just"/>
            <a:r>
              <a:rPr lang="uk-UA" sz="2800" dirty="0" smtClean="0"/>
              <a:t>Розбіжності в трактуванні предмета соціології можуть і не створювати проблеми, якщо соціологи досліджують різні явища і процеси. У такому разі їх дослідження в сукупності дають картину різноманіття форм соціальної обумовленості явищ, і результати досліджень, що проводяться в рамках різних наукових підходів, є взаємодоповнюючими.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533400" y="1312178"/>
            <a:ext cx="10972800" cy="5333999"/>
          </a:xfrm>
        </p:spPr>
        <p:txBody>
          <a:bodyPr>
            <a:noAutofit/>
          </a:bodyPr>
          <a:lstStyle/>
          <a:p>
            <a:pPr algn="just"/>
            <a:r>
              <a:rPr lang="uk-UA" sz="2800" dirty="0"/>
              <a:t>Сучасна теоретична соціологія являє собою багатогранний інтелектуальний ландшафт, де класичні уявлення про суспільство як про монолітну структуру поступилися місцем складним моделям динамічних взаємодій. </a:t>
            </a:r>
            <a:endParaRPr lang="uk-UA" sz="2800" dirty="0" smtClean="0"/>
          </a:p>
          <a:p>
            <a:pPr algn="just"/>
            <a:r>
              <a:rPr lang="uk-UA" sz="2800" dirty="0" smtClean="0"/>
              <a:t>Перехід </a:t>
            </a:r>
            <a:r>
              <a:rPr lang="uk-UA" sz="2800" dirty="0"/>
              <a:t>до </a:t>
            </a:r>
            <a:r>
              <a:rPr lang="uk-UA" sz="2800" dirty="0" smtClean="0"/>
              <a:t>відмови </a:t>
            </a:r>
            <a:r>
              <a:rPr lang="uk-UA" sz="2800" dirty="0"/>
              <a:t>від ідеї універсальних і позаісторичних істин про </a:t>
            </a:r>
            <a:r>
              <a:rPr lang="uk-UA" sz="2800" dirty="0" smtClean="0"/>
              <a:t>суспільство, який відбувся багато в чому після критики структурного функціоналізму, що претендував на загальну і всеохоплюючу соціологічну теорію дозволив розглядати </a:t>
            </a:r>
            <a:r>
              <a:rPr lang="uk-UA" sz="2800" dirty="0"/>
              <a:t>соціальну реальність як таку, що конструюється через мову, практики та інститути в конкретних історичних і культурних умовах. Тому фокус зміщується з «остаточних пояснень» на аналіз процесів, контекстів і взаємодій. </a:t>
            </a:r>
            <a:endParaRPr lang="uk-UA" sz="2800" dirty="0" smtClean="0"/>
          </a:p>
        </p:txBody>
      </p:sp>
    </p:spTree>
    <p:extLst>
      <p:ext uri="{BB962C8B-B14F-4D97-AF65-F5344CB8AC3E}">
        <p14:creationId xmlns:p14="http://schemas.microsoft.com/office/powerpoint/2010/main" val="328747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effectLst>
                  <a:outerShdw blurRad="38100" dist="38100" dir="2700000" algn="tl">
                    <a:srgbClr val="000000">
                      <a:alpha val="43137"/>
                    </a:srgbClr>
                  </a:outerShdw>
                </a:effectLst>
              </a:rPr>
              <a:t>Структура соціологічного знання</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399"/>
            <a:ext cx="10972800" cy="5334001"/>
          </a:xfrm>
        </p:spPr>
        <p:txBody>
          <a:bodyPr>
            <a:normAutofit/>
          </a:bodyPr>
          <a:lstStyle/>
          <a:p>
            <a:endParaRPr lang="ru-RU" sz="2400" dirty="0" smtClean="0"/>
          </a:p>
          <a:p>
            <a:pPr algn="just"/>
            <a:r>
              <a:rPr lang="uk-UA" sz="2400" dirty="0" smtClean="0"/>
              <a:t> Історія соціології показує, що </a:t>
            </a:r>
            <a:r>
              <a:rPr lang="uk-UA" sz="2400" b="1" dirty="0" smtClean="0"/>
              <a:t>уявлення про рівні соціологічного знання весь час змінюються. </a:t>
            </a:r>
            <a:r>
              <a:rPr lang="uk-UA" sz="2400" dirty="0" smtClean="0"/>
              <a:t>На кожному новому етапі розвитку соціології як науки, у зв'язку з новим розумінням її предмета, методів, основних принципів вивчення суспільства і його частин, виникають нові підходи до розгляду її структури </a:t>
            </a:r>
            <a:r>
              <a:rPr lang="uk-UA" sz="2400" i="1" dirty="0" smtClean="0"/>
              <a:t>(*тобто вона не є сталою і змінюється разом з тим як змінюється наука і з'являються нові підходи до її осмислення).</a:t>
            </a:r>
          </a:p>
          <a:p>
            <a:pPr algn="just"/>
            <a:r>
              <a:rPr lang="uk-UA" sz="2400" b="1" dirty="0" smtClean="0"/>
              <a:t>Структура соціології — це певний спосіб упорядкування системи знань про суспільство. </a:t>
            </a:r>
          </a:p>
          <a:p>
            <a:pPr algn="just"/>
            <a:r>
              <a:rPr lang="uk-UA" sz="2400" dirty="0" smtClean="0"/>
              <a:t>У західній соціологічній науці історично виокремлювали два основних рівні вивчення суспільства</a:t>
            </a:r>
            <a:r>
              <a:rPr lang="uk-UA" sz="2400" b="1" dirty="0" smtClean="0"/>
              <a:t>: макро- і мікросоціологічний.</a:t>
            </a:r>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533400" y="1312178"/>
            <a:ext cx="10972800" cy="5333999"/>
          </a:xfrm>
        </p:spPr>
        <p:txBody>
          <a:bodyPr>
            <a:noAutofit/>
          </a:bodyPr>
          <a:lstStyle/>
          <a:p>
            <a:pPr algn="just"/>
            <a:r>
              <a:rPr lang="uk-UA" sz="2800" dirty="0" smtClean="0"/>
              <a:t>Це змусило </a:t>
            </a:r>
            <a:r>
              <a:rPr lang="uk-UA" sz="2800" dirty="0"/>
              <a:t>дослідників переглянути роль суб’єкта, значення культури та саму природу соціального зв’язку. Концепції Е. Гідденса, П. Бурдьє, Н. Лумана та Дж. Александра є визначальними для розуміння того, як соціологія адаптувалася до викликів пізнього модерну, намагаючись інтегрувати мікрорівень індивідуальної дії з макрорівнем глобальних систем</a:t>
            </a:r>
            <a:r>
              <a:rPr lang="uk-UA" sz="2800" dirty="0" smtClean="0"/>
              <a:t>.</a:t>
            </a:r>
          </a:p>
        </p:txBody>
      </p:sp>
    </p:spTree>
    <p:extLst>
      <p:ext uri="{BB962C8B-B14F-4D97-AF65-F5344CB8AC3E}">
        <p14:creationId xmlns:p14="http://schemas.microsoft.com/office/powerpoint/2010/main" val="1642106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533400" y="1312178"/>
            <a:ext cx="10972800" cy="5333999"/>
          </a:xfrm>
        </p:spPr>
        <p:txBody>
          <a:bodyPr>
            <a:noAutofit/>
          </a:bodyPr>
          <a:lstStyle/>
          <a:p>
            <a:pPr algn="just"/>
            <a:r>
              <a:rPr lang="uk-UA" sz="2800" dirty="0" smtClean="0"/>
              <a:t>Одним </a:t>
            </a:r>
            <a:r>
              <a:rPr lang="uk-UA" sz="2800" dirty="0"/>
              <a:t>із центральних вузлів дискусії </a:t>
            </a:r>
            <a:r>
              <a:rPr lang="uk-UA" sz="2800" dirty="0" smtClean="0"/>
              <a:t>соціології другої половини ХХ ст. є </a:t>
            </a:r>
            <a:r>
              <a:rPr lang="uk-UA" sz="2800" dirty="0"/>
              <a:t>подолання традиційного дуалізму між структурою та агентністю. Соціологи-теоретики </a:t>
            </a:r>
            <a:r>
              <a:rPr lang="uk-UA" sz="2800" dirty="0" smtClean="0"/>
              <a:t>відійшли </a:t>
            </a:r>
            <a:r>
              <a:rPr lang="uk-UA" sz="2800" dirty="0"/>
              <a:t>від жорсткого детермінізму, запропонувавши моделі, у яких соціальний порядок не просто «тисне» на індивіда, а постійно відтворюється через його повсякденні практики, комунікативні акти або символічні перформанси. Це дозволило науці глибше проаналізувати механізми влади, нерівності та соціальної інтеграції, які стали більш завуальованими та дифузними в умовах глобалізації та цифровізації.</a:t>
            </a:r>
          </a:p>
        </p:txBody>
      </p:sp>
    </p:spTree>
    <p:extLst>
      <p:ext uri="{BB962C8B-B14F-4D97-AF65-F5344CB8AC3E}">
        <p14:creationId xmlns:p14="http://schemas.microsoft.com/office/powerpoint/2010/main" val="401842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457200" y="1502677"/>
            <a:ext cx="7772400" cy="5333999"/>
          </a:xfrm>
        </p:spPr>
        <p:txBody>
          <a:bodyPr>
            <a:noAutofit/>
          </a:bodyPr>
          <a:lstStyle/>
          <a:p>
            <a:pPr algn="just"/>
            <a:r>
              <a:rPr lang="uk-UA" sz="2800" dirty="0"/>
              <a:t>П’єр Бурдьє (1930–2002</a:t>
            </a:r>
            <a:r>
              <a:rPr lang="uk-UA" sz="2800" dirty="0" smtClean="0"/>
              <a:t>)</a:t>
            </a:r>
            <a:endParaRPr lang="uk-UA" sz="2800" dirty="0"/>
          </a:p>
          <a:p>
            <a:pPr algn="just"/>
            <a:r>
              <a:rPr lang="uk-UA" sz="2800" dirty="0" smtClean="0"/>
              <a:t>Найактивніший </a:t>
            </a:r>
            <a:r>
              <a:rPr lang="uk-UA" sz="2800" dirty="0"/>
              <a:t>період формування його концепції «генетичного структуралізму» припадає на 1960–1970-ті роки. Його </a:t>
            </a:r>
            <a:r>
              <a:rPr lang="uk-UA" sz="2800" dirty="0" smtClean="0"/>
              <a:t>роботи заклали </a:t>
            </a:r>
            <a:r>
              <a:rPr lang="uk-UA" sz="2800" dirty="0"/>
              <a:t>основу для аналізу соціального поля та габітусу. Бурдьє став </a:t>
            </a:r>
            <a:r>
              <a:rPr lang="uk-UA" sz="2800" dirty="0" smtClean="0"/>
              <a:t>одним з перших соціологів, </a:t>
            </a:r>
            <a:r>
              <a:rPr lang="uk-UA" sz="2800" dirty="0"/>
              <a:t>хто запропонував радикальний перегляд зв'язку між культурою та класовою структурою, що зробило його теорію ключовим етапом переходу від класичного структуралізму до неоструктуралізму.</a:t>
            </a:r>
          </a:p>
        </p:txBody>
      </p:sp>
      <p:pic>
        <p:nvPicPr>
          <p:cNvPr id="4" name="Рисунок 3"/>
          <p:cNvPicPr>
            <a:picLocks noChangeAspect="1"/>
          </p:cNvPicPr>
          <p:nvPr/>
        </p:nvPicPr>
        <p:blipFill>
          <a:blip r:embed="rId2"/>
          <a:stretch>
            <a:fillRect/>
          </a:stretch>
        </p:blipFill>
        <p:spPr>
          <a:xfrm>
            <a:off x="8534400" y="1502677"/>
            <a:ext cx="3433127" cy="4953000"/>
          </a:xfrm>
          <a:prstGeom prst="rect">
            <a:avLst/>
          </a:prstGeom>
        </p:spPr>
      </p:pic>
    </p:spTree>
    <p:extLst>
      <p:ext uri="{BB962C8B-B14F-4D97-AF65-F5344CB8AC3E}">
        <p14:creationId xmlns:p14="http://schemas.microsoft.com/office/powerpoint/2010/main" val="47495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457200" y="1502677"/>
            <a:ext cx="7772400" cy="5333999"/>
          </a:xfrm>
        </p:spPr>
        <p:txBody>
          <a:bodyPr>
            <a:noAutofit/>
          </a:bodyPr>
          <a:lstStyle/>
          <a:p>
            <a:pPr algn="just"/>
            <a:r>
              <a:rPr lang="uk-UA" sz="2800" dirty="0"/>
              <a:t>П'єр Бурдьє запропонував концепцію, що поєднує об'єктивні структури (поля) та суб'єктивні схильності індивіда (габітус). Його теорія спрямована на виявлення прихованих механізмів відтворення соціальної нерівності, які часто сприймаються як природний стан речей. </a:t>
            </a:r>
          </a:p>
        </p:txBody>
      </p:sp>
      <p:pic>
        <p:nvPicPr>
          <p:cNvPr id="4" name="Рисунок 3"/>
          <p:cNvPicPr>
            <a:picLocks noChangeAspect="1"/>
          </p:cNvPicPr>
          <p:nvPr/>
        </p:nvPicPr>
        <p:blipFill>
          <a:blip r:embed="rId2"/>
          <a:stretch>
            <a:fillRect/>
          </a:stretch>
        </p:blipFill>
        <p:spPr>
          <a:xfrm>
            <a:off x="8534400" y="1502677"/>
            <a:ext cx="3433127" cy="4953000"/>
          </a:xfrm>
          <a:prstGeom prst="rect">
            <a:avLst/>
          </a:prstGeom>
        </p:spPr>
      </p:pic>
    </p:spTree>
    <p:extLst>
      <p:ext uri="{BB962C8B-B14F-4D97-AF65-F5344CB8AC3E}">
        <p14:creationId xmlns:p14="http://schemas.microsoft.com/office/powerpoint/2010/main" val="1018988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457200" y="1502677"/>
            <a:ext cx="7772400" cy="5333999"/>
          </a:xfrm>
        </p:spPr>
        <p:txBody>
          <a:bodyPr>
            <a:noAutofit/>
          </a:bodyPr>
          <a:lstStyle/>
          <a:p>
            <a:pPr algn="just"/>
            <a:r>
              <a:rPr lang="uk-UA" sz="2800" dirty="0" smtClean="0"/>
              <a:t>Центральним поняттям є «габітус» — система стійких і переносних схильностей, що формується під впливом соціального середовища. </a:t>
            </a:r>
          </a:p>
          <a:p>
            <a:pPr algn="just"/>
            <a:endParaRPr lang="uk-UA" sz="2800" dirty="0" smtClean="0"/>
          </a:p>
          <a:p>
            <a:pPr algn="just"/>
            <a:endParaRPr lang="uk-UA" sz="2800" dirty="0"/>
          </a:p>
        </p:txBody>
      </p:sp>
      <p:pic>
        <p:nvPicPr>
          <p:cNvPr id="4" name="Рисунок 3"/>
          <p:cNvPicPr>
            <a:picLocks noChangeAspect="1"/>
          </p:cNvPicPr>
          <p:nvPr/>
        </p:nvPicPr>
        <p:blipFill>
          <a:blip r:embed="rId2"/>
          <a:stretch>
            <a:fillRect/>
          </a:stretch>
        </p:blipFill>
        <p:spPr>
          <a:xfrm>
            <a:off x="8534400" y="1502677"/>
            <a:ext cx="3433127" cy="4953000"/>
          </a:xfrm>
          <a:prstGeom prst="rect">
            <a:avLst/>
          </a:prstGeom>
        </p:spPr>
      </p:pic>
    </p:spTree>
    <p:extLst>
      <p:ext uri="{BB962C8B-B14F-4D97-AF65-F5344CB8AC3E}">
        <p14:creationId xmlns:p14="http://schemas.microsoft.com/office/powerpoint/2010/main" val="45349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457200" y="1502677"/>
            <a:ext cx="7772400" cy="5333999"/>
          </a:xfrm>
        </p:spPr>
        <p:txBody>
          <a:bodyPr>
            <a:noAutofit/>
          </a:bodyPr>
          <a:lstStyle/>
          <a:p>
            <a:r>
              <a:rPr lang="uk-UA" sz="2800" b="1" dirty="0"/>
              <a:t>Габітус</a:t>
            </a:r>
            <a:r>
              <a:rPr lang="uk-UA" sz="2800" dirty="0"/>
              <a:t> — це наші </a:t>
            </a:r>
            <a:r>
              <a:rPr lang="uk-UA" sz="2800" b="1" dirty="0"/>
              <a:t>внутрішні “налаштування”</a:t>
            </a:r>
            <a:r>
              <a:rPr lang="uk-UA" sz="2800" dirty="0"/>
              <a:t>, які формуються життєвим досвідом і непомітно керують тим, </a:t>
            </a:r>
            <a:r>
              <a:rPr lang="uk-UA" sz="2800" b="1" dirty="0"/>
              <a:t>як ми думаємо, поводимось і що вважаємо нормальним</a:t>
            </a:r>
            <a:r>
              <a:rPr lang="uk-UA" sz="2800" dirty="0"/>
              <a:t>.</a:t>
            </a:r>
          </a:p>
          <a:p>
            <a:r>
              <a:rPr lang="uk-UA" sz="2800" dirty="0"/>
              <a:t>Простий приклад: те, як людина говорить, що їй здається «пристойним», як вона реагує на авторитет чи гроші — часто не усвідомлений вибір, а результат середовища, в якому вона виросла. Тобто габітус — це </a:t>
            </a:r>
            <a:r>
              <a:rPr lang="uk-UA" sz="2800" b="1" dirty="0"/>
              <a:t>соціум усередині нас</a:t>
            </a:r>
            <a:r>
              <a:rPr lang="uk-UA" sz="2800" dirty="0"/>
              <a:t>, який спрямовує наші дії без постійного обдумування.</a:t>
            </a:r>
          </a:p>
          <a:p>
            <a:pPr algn="just"/>
            <a:endParaRPr lang="uk-UA" sz="2800" dirty="0"/>
          </a:p>
        </p:txBody>
      </p:sp>
      <p:pic>
        <p:nvPicPr>
          <p:cNvPr id="4" name="Рисунок 3"/>
          <p:cNvPicPr>
            <a:picLocks noChangeAspect="1"/>
          </p:cNvPicPr>
          <p:nvPr/>
        </p:nvPicPr>
        <p:blipFill>
          <a:blip r:embed="rId2"/>
          <a:stretch>
            <a:fillRect/>
          </a:stretch>
        </p:blipFill>
        <p:spPr>
          <a:xfrm>
            <a:off x="8534400" y="1502677"/>
            <a:ext cx="3433127" cy="4953000"/>
          </a:xfrm>
          <a:prstGeom prst="rect">
            <a:avLst/>
          </a:prstGeom>
        </p:spPr>
      </p:pic>
    </p:spTree>
    <p:extLst>
      <p:ext uri="{BB962C8B-B14F-4D97-AF65-F5344CB8AC3E}">
        <p14:creationId xmlns:p14="http://schemas.microsoft.com/office/powerpoint/2010/main" val="615854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457200" y="1502677"/>
            <a:ext cx="7772400" cy="5333999"/>
          </a:xfrm>
        </p:spPr>
        <p:txBody>
          <a:bodyPr>
            <a:noAutofit/>
          </a:bodyPr>
          <a:lstStyle/>
          <a:p>
            <a:r>
              <a:rPr lang="uk-UA" sz="2800" dirty="0"/>
              <a:t>Другим стовпом теорії є поняття «поля». Суспільство розглядається як сукупність відносно автономних сфер (поля політики, мистецтва, економіки, релігії), кожна з яких має власні правила </a:t>
            </a:r>
            <a:r>
              <a:rPr lang="uk-UA" sz="2800" dirty="0" smtClean="0"/>
              <a:t>гри. </a:t>
            </a:r>
          </a:p>
          <a:p>
            <a:r>
              <a:rPr lang="uk-UA" sz="2800" dirty="0" smtClean="0"/>
              <a:t>Поле </a:t>
            </a:r>
            <a:r>
              <a:rPr lang="uk-UA" sz="2800" dirty="0"/>
              <a:t>— це простір боротьби, де індивіди та групи намагаються зберегти або змінити розподіл капіталу</a:t>
            </a:r>
            <a:r>
              <a:rPr lang="uk-UA" sz="2800" dirty="0" smtClean="0"/>
              <a:t>. </a:t>
            </a:r>
            <a:endParaRPr lang="uk-UA" sz="2800" dirty="0"/>
          </a:p>
        </p:txBody>
      </p:sp>
      <p:pic>
        <p:nvPicPr>
          <p:cNvPr id="4" name="Рисунок 3"/>
          <p:cNvPicPr>
            <a:picLocks noChangeAspect="1"/>
          </p:cNvPicPr>
          <p:nvPr/>
        </p:nvPicPr>
        <p:blipFill>
          <a:blip r:embed="rId2"/>
          <a:stretch>
            <a:fillRect/>
          </a:stretch>
        </p:blipFill>
        <p:spPr>
          <a:xfrm>
            <a:off x="8534400" y="1502677"/>
            <a:ext cx="3433127" cy="4953000"/>
          </a:xfrm>
          <a:prstGeom prst="rect">
            <a:avLst/>
          </a:prstGeom>
        </p:spPr>
      </p:pic>
    </p:spTree>
    <p:extLst>
      <p:ext uri="{BB962C8B-B14F-4D97-AF65-F5344CB8AC3E}">
        <p14:creationId xmlns:p14="http://schemas.microsoft.com/office/powerpoint/2010/main" val="1220959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457200" y="1502677"/>
            <a:ext cx="7772400" cy="5333999"/>
          </a:xfrm>
        </p:spPr>
        <p:txBody>
          <a:bodyPr>
            <a:noAutofit/>
          </a:bodyPr>
          <a:lstStyle/>
          <a:p>
            <a:r>
              <a:rPr lang="uk-UA" sz="2800" dirty="0" smtClean="0"/>
              <a:t>Бурдьє </a:t>
            </a:r>
            <a:r>
              <a:rPr lang="uk-UA" sz="2800" dirty="0"/>
              <a:t>розширює поняття «капіталу», виокремлюючи економічний, культурний (освіта, смаки), соціальний (зв’язки) та символічний (престиж, визнання). Влада в суспільстві залежить не лише від грошей, а й від обсягу та структури всіх видів капіталу. Конвертація одного виду капіталу в інший є ключовою стратегією соціальної мобільності.</a:t>
            </a:r>
          </a:p>
        </p:txBody>
      </p:sp>
      <p:pic>
        <p:nvPicPr>
          <p:cNvPr id="4" name="Рисунок 3"/>
          <p:cNvPicPr>
            <a:picLocks noChangeAspect="1"/>
          </p:cNvPicPr>
          <p:nvPr/>
        </p:nvPicPr>
        <p:blipFill>
          <a:blip r:embed="rId2"/>
          <a:stretch>
            <a:fillRect/>
          </a:stretch>
        </p:blipFill>
        <p:spPr>
          <a:xfrm>
            <a:off x="8534400" y="1502677"/>
            <a:ext cx="3433127" cy="4953000"/>
          </a:xfrm>
          <a:prstGeom prst="rect">
            <a:avLst/>
          </a:prstGeom>
        </p:spPr>
      </p:pic>
    </p:spTree>
    <p:extLst>
      <p:ext uri="{BB962C8B-B14F-4D97-AF65-F5344CB8AC3E}">
        <p14:creationId xmlns:p14="http://schemas.microsoft.com/office/powerpoint/2010/main" val="264061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457200" y="1502677"/>
            <a:ext cx="7772400" cy="5333999"/>
          </a:xfrm>
        </p:spPr>
        <p:txBody>
          <a:bodyPr>
            <a:noAutofit/>
          </a:bodyPr>
          <a:lstStyle/>
          <a:p>
            <a:pPr algn="just"/>
            <a:r>
              <a:rPr lang="uk-UA" sz="2800" dirty="0"/>
              <a:t>Особливу увагу автор приділяє «символічному насильству». Це м'яка форма домінування, за якої панівні класи нав’язують свої смисли та цінності як загальноприйняті. Підвладні групи приймають ці категорії сприйняття, що робить їхнє підпорядкування легітимним у їхніх власних очах. </a:t>
            </a:r>
            <a:endParaRPr lang="uk-UA" sz="2800" dirty="0" smtClean="0"/>
          </a:p>
          <a:p>
            <a:pPr algn="just"/>
            <a:r>
              <a:rPr lang="uk-UA" sz="2800" dirty="0" smtClean="0"/>
              <a:t>Таким </a:t>
            </a:r>
            <a:r>
              <a:rPr lang="uk-UA" sz="2800" dirty="0"/>
              <a:t>чином, нерівність відтворюється через систему освіти та культурні преференції.</a:t>
            </a:r>
          </a:p>
        </p:txBody>
      </p:sp>
      <p:pic>
        <p:nvPicPr>
          <p:cNvPr id="4" name="Рисунок 3"/>
          <p:cNvPicPr>
            <a:picLocks noChangeAspect="1"/>
          </p:cNvPicPr>
          <p:nvPr/>
        </p:nvPicPr>
        <p:blipFill>
          <a:blip r:embed="rId2"/>
          <a:stretch>
            <a:fillRect/>
          </a:stretch>
        </p:blipFill>
        <p:spPr>
          <a:xfrm>
            <a:off x="8534400" y="1502677"/>
            <a:ext cx="3433127" cy="4953000"/>
          </a:xfrm>
          <a:prstGeom prst="rect">
            <a:avLst/>
          </a:prstGeom>
        </p:spPr>
      </p:pic>
    </p:spTree>
    <p:extLst>
      <p:ext uri="{BB962C8B-B14F-4D97-AF65-F5344CB8AC3E}">
        <p14:creationId xmlns:p14="http://schemas.microsoft.com/office/powerpoint/2010/main" val="303990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457200" y="1502677"/>
            <a:ext cx="7772400" cy="5333999"/>
          </a:xfrm>
        </p:spPr>
        <p:txBody>
          <a:bodyPr>
            <a:noAutofit/>
          </a:bodyPr>
          <a:lstStyle/>
          <a:p>
            <a:pPr algn="just"/>
            <a:r>
              <a:rPr lang="uk-UA" sz="2600" dirty="0" smtClean="0"/>
              <a:t>Ніклас Луман (1927–1998)</a:t>
            </a:r>
          </a:p>
          <a:p>
            <a:pPr algn="just"/>
            <a:r>
              <a:rPr lang="uk-UA" sz="2600" dirty="0" smtClean="0"/>
              <a:t>Хоча Луман був старшим за Бурдьє, його найбільш інноваційна та радикальна теорія аутопоетичних систем була сформована пізніше, у 1980-х роках.</a:t>
            </a:r>
          </a:p>
          <a:p>
            <a:pPr algn="just"/>
            <a:r>
              <a:rPr lang="uk-UA" sz="2600" dirty="0"/>
              <a:t>Ніклас Луман здійснив «парадигмальний зсув» у соціології, запропонувавши розглядати суспільство не як сукупність людей, а як систему комунікацій. Для нього людина є частиною навколишнього середовища системи, а не її елементом. Суспільство — це самовідтворювана (аутопоетична) система, що складається виключно з комунікативних актів.</a:t>
            </a:r>
          </a:p>
        </p:txBody>
      </p:sp>
      <p:pic>
        <p:nvPicPr>
          <p:cNvPr id="5" name="Рисунок 4"/>
          <p:cNvPicPr>
            <a:picLocks noChangeAspect="1"/>
          </p:cNvPicPr>
          <p:nvPr/>
        </p:nvPicPr>
        <p:blipFill>
          <a:blip r:embed="rId2"/>
          <a:stretch>
            <a:fillRect/>
          </a:stretch>
        </p:blipFill>
        <p:spPr>
          <a:xfrm>
            <a:off x="8484054" y="1600200"/>
            <a:ext cx="3555546" cy="4648200"/>
          </a:xfrm>
          <a:prstGeom prst="rect">
            <a:avLst/>
          </a:prstGeom>
        </p:spPr>
      </p:pic>
    </p:spTree>
    <p:extLst>
      <p:ext uri="{BB962C8B-B14F-4D97-AF65-F5344CB8AC3E}">
        <p14:creationId xmlns:p14="http://schemas.microsoft.com/office/powerpoint/2010/main" val="88165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effectLst>
                  <a:outerShdw blurRad="38100" dist="38100" dir="2700000" algn="tl">
                    <a:srgbClr val="000000">
                      <a:alpha val="43137"/>
                    </a:srgbClr>
                  </a:outerShdw>
                </a:effectLst>
              </a:rPr>
              <a:t>Мікросоціологія</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399"/>
            <a:ext cx="10972800" cy="4953001"/>
          </a:xfrm>
        </p:spPr>
        <p:txBody>
          <a:bodyPr>
            <a:noAutofit/>
          </a:bodyPr>
          <a:lstStyle/>
          <a:p>
            <a:pPr algn="just"/>
            <a:r>
              <a:rPr lang="uk-UA" sz="2400" b="1" dirty="0" smtClean="0"/>
              <a:t>Мікросоціологія займається вивченням спілкування людей в їх повсякденному житті (тобто в центрі уваги їх інтеракції, їх взаємодії). </a:t>
            </a:r>
          </a:p>
          <a:p>
            <a:pPr algn="just"/>
            <a:r>
              <a:rPr lang="uk-UA" sz="2400" dirty="0" smtClean="0"/>
              <a:t>Представники цього напряму вважають, що </a:t>
            </a:r>
            <a:r>
              <a:rPr lang="uk-UA" sz="2400" b="1" dirty="0" smtClean="0"/>
              <a:t>соціальні явища можна зрозуміти тільки після проведення аналізу тих смислів, які люди надають даним явищам при взаємодії один з одним.</a:t>
            </a:r>
            <a:r>
              <a:rPr lang="uk-UA" sz="2400" dirty="0" smtClean="0"/>
              <a:t> </a:t>
            </a:r>
          </a:p>
          <a:p>
            <a:pPr algn="just"/>
            <a:r>
              <a:rPr lang="uk-UA" sz="2400" b="1" dirty="0" smtClean="0"/>
              <a:t>Основна їх увага спрямована на дослідження поведінки індивідів, їх вчинків, мотивів</a:t>
            </a:r>
            <a:r>
              <a:rPr lang="uk-UA" sz="2400" dirty="0" smtClean="0"/>
              <a:t>, які справляють визначальний вплив на взаємодію між людьми, що в свою чергу впливає на стабільність суспільства і зміни, що в ньому відбуваються. </a:t>
            </a:r>
          </a:p>
          <a:p>
            <a:pPr algn="just"/>
            <a:r>
              <a:rPr lang="uk-UA" sz="2400" dirty="0" smtClean="0"/>
              <a:t>Прихильниками мікросоціологічного рівня є, наприклад, представники теорії обміну (Джордж Хоманс), теорії етнометодології (Гарольд Гарфінкель) і символічного інтеракціонізму.</a:t>
            </a:r>
            <a:endParaRPr lang="uk-UA"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457200" y="1502677"/>
            <a:ext cx="7772400" cy="5333999"/>
          </a:xfrm>
        </p:spPr>
        <p:txBody>
          <a:bodyPr>
            <a:noAutofit/>
          </a:bodyPr>
          <a:lstStyle/>
          <a:p>
            <a:pPr algn="just"/>
            <a:r>
              <a:rPr lang="uk-UA" sz="2600" dirty="0"/>
              <a:t>Поняття «аутопоезису», запозичене з біології, означає здатність системи самостійно виробляти власні елементи з власних елементів. </a:t>
            </a:r>
            <a:endParaRPr lang="uk-UA" sz="2600" dirty="0" smtClean="0"/>
          </a:p>
          <a:p>
            <a:pPr algn="just"/>
            <a:r>
              <a:rPr lang="uk-UA" sz="2600" dirty="0" smtClean="0"/>
              <a:t>Соціальні </a:t>
            </a:r>
            <a:r>
              <a:rPr lang="uk-UA" sz="2600" dirty="0"/>
              <a:t>системи (право, економіка, наука) операційно закриті: вони реагують на зовнішні подразники лише за допомогою своїх внутрішніх кодів. Наприклад, для системи права існує лише двійковий код «правомірно/неправомірно».</a:t>
            </a:r>
          </a:p>
        </p:txBody>
      </p:sp>
      <p:pic>
        <p:nvPicPr>
          <p:cNvPr id="5" name="Рисунок 4"/>
          <p:cNvPicPr>
            <a:picLocks noChangeAspect="1"/>
          </p:cNvPicPr>
          <p:nvPr/>
        </p:nvPicPr>
        <p:blipFill>
          <a:blip r:embed="rId2"/>
          <a:stretch>
            <a:fillRect/>
          </a:stretch>
        </p:blipFill>
        <p:spPr>
          <a:xfrm>
            <a:off x="8484054" y="1600200"/>
            <a:ext cx="3555546" cy="4648200"/>
          </a:xfrm>
          <a:prstGeom prst="rect">
            <a:avLst/>
          </a:prstGeom>
        </p:spPr>
      </p:pic>
    </p:spTree>
    <p:extLst>
      <p:ext uri="{BB962C8B-B14F-4D97-AF65-F5344CB8AC3E}">
        <p14:creationId xmlns:p14="http://schemas.microsoft.com/office/powerpoint/2010/main" val="2202115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457200" y="1502677"/>
            <a:ext cx="7772400" cy="5333999"/>
          </a:xfrm>
        </p:spPr>
        <p:txBody>
          <a:bodyPr>
            <a:noAutofit/>
          </a:bodyPr>
          <a:lstStyle/>
          <a:p>
            <a:pPr algn="just"/>
            <a:r>
              <a:rPr lang="uk-UA" sz="2400" dirty="0"/>
              <a:t>Диференціація є головним механізмом еволюції за Луманом. Сучасне суспільство функціонально диференційоване — воно розпалося на підсистеми, кожна з яких виконує свою функцію і не може бути замінена іншою. Це веде до відсутності єдиного центру управління суспільством; держава — це лише одна з підсистем, а не ієрархічна вершина</a:t>
            </a:r>
            <a:r>
              <a:rPr lang="uk-UA" sz="2400" dirty="0" smtClean="0"/>
              <a:t>.</a:t>
            </a:r>
          </a:p>
          <a:p>
            <a:pPr algn="just"/>
            <a:r>
              <a:rPr lang="uk-UA" sz="2400" dirty="0" smtClean="0"/>
              <a:t>Важливою </a:t>
            </a:r>
            <a:r>
              <a:rPr lang="uk-UA" sz="2400" dirty="0"/>
              <a:t>категорією </a:t>
            </a:r>
            <a:r>
              <a:rPr lang="uk-UA" sz="2400" dirty="0" smtClean="0"/>
              <a:t>в його концепції є </a:t>
            </a:r>
            <a:r>
              <a:rPr lang="uk-UA" sz="2400" dirty="0"/>
              <a:t>«редукція складності». Навколишній світ нескінченно складний, і система створює власні межі, щоб відфільтрувати інформацію. Кожна соціальна система бачить світ по-своєму, і те, що є релевантним для економіки (прибуток), може бути абсолютно неважливим для релігії чи науки.</a:t>
            </a:r>
          </a:p>
        </p:txBody>
      </p:sp>
      <p:pic>
        <p:nvPicPr>
          <p:cNvPr id="5" name="Рисунок 4"/>
          <p:cNvPicPr>
            <a:picLocks noChangeAspect="1"/>
          </p:cNvPicPr>
          <p:nvPr/>
        </p:nvPicPr>
        <p:blipFill>
          <a:blip r:embed="rId2"/>
          <a:stretch>
            <a:fillRect/>
          </a:stretch>
        </p:blipFill>
        <p:spPr>
          <a:xfrm>
            <a:off x="8484054" y="1600200"/>
            <a:ext cx="3555546" cy="4648200"/>
          </a:xfrm>
          <a:prstGeom prst="rect">
            <a:avLst/>
          </a:prstGeom>
        </p:spPr>
      </p:pic>
    </p:spTree>
    <p:extLst>
      <p:ext uri="{BB962C8B-B14F-4D97-AF65-F5344CB8AC3E}">
        <p14:creationId xmlns:p14="http://schemas.microsoft.com/office/powerpoint/2010/main" val="2341891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457200" y="1502677"/>
            <a:ext cx="7620000" cy="5333999"/>
          </a:xfrm>
        </p:spPr>
        <p:txBody>
          <a:bodyPr>
            <a:noAutofit/>
          </a:bodyPr>
          <a:lstStyle/>
          <a:p>
            <a:pPr algn="just"/>
            <a:r>
              <a:rPr lang="uk-UA" sz="2400" dirty="0"/>
              <a:t>Ентоні Гідденс (нар. 1938</a:t>
            </a:r>
            <a:r>
              <a:rPr lang="uk-UA" sz="2400" dirty="0" smtClean="0"/>
              <a:t>)</a:t>
            </a:r>
          </a:p>
          <a:p>
            <a:pPr algn="just"/>
            <a:r>
              <a:rPr lang="uk-UA" sz="2400" dirty="0" smtClean="0"/>
              <a:t>Формування </a:t>
            </a:r>
            <a:r>
              <a:rPr lang="uk-UA" sz="2400" dirty="0"/>
              <a:t>теорії структурації </a:t>
            </a:r>
            <a:r>
              <a:rPr lang="uk-UA" sz="2400" dirty="0" smtClean="0"/>
              <a:t>Гідденса відбувалося </a:t>
            </a:r>
            <a:r>
              <a:rPr lang="uk-UA" sz="2400" dirty="0"/>
              <a:t>паралельно з луманівськими розробками, але досягло своєї концептуальної завершеності у середині 1980-х років. </a:t>
            </a:r>
            <a:r>
              <a:rPr lang="uk-UA" sz="2400" dirty="0" smtClean="0"/>
              <a:t>Гідденс </a:t>
            </a:r>
            <a:r>
              <a:rPr lang="uk-UA" sz="2400" dirty="0"/>
              <a:t>став центральною постаттю британської та світової соціології наприкінці </a:t>
            </a:r>
            <a:r>
              <a:rPr lang="en-GB" sz="2400" dirty="0"/>
              <a:t>XX </a:t>
            </a:r>
            <a:r>
              <a:rPr lang="uk-UA" sz="2400" dirty="0"/>
              <a:t>століття, запропонувавши синтез агентності та структури, який став відповіддю на кризу функціоналізму.</a:t>
            </a:r>
          </a:p>
        </p:txBody>
      </p:sp>
      <p:pic>
        <p:nvPicPr>
          <p:cNvPr id="4" name="Рисунок 3"/>
          <p:cNvPicPr>
            <a:picLocks noChangeAspect="1"/>
          </p:cNvPicPr>
          <p:nvPr/>
        </p:nvPicPr>
        <p:blipFill>
          <a:blip r:embed="rId2"/>
          <a:stretch>
            <a:fillRect/>
          </a:stretch>
        </p:blipFill>
        <p:spPr>
          <a:xfrm>
            <a:off x="8229600" y="1600201"/>
            <a:ext cx="3833813" cy="4495800"/>
          </a:xfrm>
          <a:prstGeom prst="rect">
            <a:avLst/>
          </a:prstGeom>
        </p:spPr>
      </p:pic>
    </p:spTree>
    <p:extLst>
      <p:ext uri="{BB962C8B-B14F-4D97-AF65-F5344CB8AC3E}">
        <p14:creationId xmlns:p14="http://schemas.microsoft.com/office/powerpoint/2010/main" val="1657684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457200" y="1502677"/>
            <a:ext cx="7620000" cy="5333999"/>
          </a:xfrm>
        </p:spPr>
        <p:txBody>
          <a:bodyPr>
            <a:noAutofit/>
          </a:bodyPr>
          <a:lstStyle/>
          <a:p>
            <a:pPr algn="just"/>
            <a:r>
              <a:rPr lang="uk-UA" sz="2400" dirty="0"/>
              <a:t>Ентоні Гідденс розробив теорію структурації як відповідь на тривалий розкол у соціології між детермінізмом (де структура визначає людину) та індивідуалізмом (де людина вільно створює суспільство). </a:t>
            </a:r>
            <a:endParaRPr lang="uk-UA" sz="2400" dirty="0" smtClean="0"/>
          </a:p>
          <a:p>
            <a:pPr algn="just"/>
            <a:r>
              <a:rPr lang="uk-UA" sz="2400" dirty="0" smtClean="0"/>
              <a:t>Його </a:t>
            </a:r>
            <a:r>
              <a:rPr lang="uk-UA" sz="2400" dirty="0"/>
              <a:t>центральна теза полягає в тому, що соціальне життя не є сукупністю індивідуальних актів і не сформоване виключно соціальними силами. Натомість воно є безперервним процесом відтворення соціальних практик</a:t>
            </a:r>
            <a:r>
              <a:rPr lang="uk-UA" sz="2400" dirty="0" smtClean="0"/>
              <a:t>. </a:t>
            </a:r>
            <a:endParaRPr lang="uk-UA" sz="2400" dirty="0"/>
          </a:p>
        </p:txBody>
      </p:sp>
      <p:pic>
        <p:nvPicPr>
          <p:cNvPr id="4" name="Рисунок 3"/>
          <p:cNvPicPr>
            <a:picLocks noChangeAspect="1"/>
          </p:cNvPicPr>
          <p:nvPr/>
        </p:nvPicPr>
        <p:blipFill>
          <a:blip r:embed="rId2"/>
          <a:stretch>
            <a:fillRect/>
          </a:stretch>
        </p:blipFill>
        <p:spPr>
          <a:xfrm>
            <a:off x="8229600" y="1600201"/>
            <a:ext cx="3833813" cy="4495800"/>
          </a:xfrm>
          <a:prstGeom prst="rect">
            <a:avLst/>
          </a:prstGeom>
        </p:spPr>
      </p:pic>
    </p:spTree>
    <p:extLst>
      <p:ext uri="{BB962C8B-B14F-4D97-AF65-F5344CB8AC3E}">
        <p14:creationId xmlns:p14="http://schemas.microsoft.com/office/powerpoint/2010/main" val="2125561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228600" y="1400622"/>
            <a:ext cx="7848600" cy="5333999"/>
          </a:xfrm>
        </p:spPr>
        <p:txBody>
          <a:bodyPr>
            <a:noAutofit/>
          </a:bodyPr>
          <a:lstStyle/>
          <a:p>
            <a:pPr algn="just"/>
            <a:r>
              <a:rPr lang="uk-UA" sz="2400" dirty="0"/>
              <a:t>Ключовим терміном Гідденса є «дуальність структури». Згідно з цією ідеєю, структура (правила та ресурси) є одночасно і засобом, і результатом соціальної дії. </a:t>
            </a:r>
            <a:endParaRPr lang="uk-UA" sz="2400" dirty="0" smtClean="0"/>
          </a:p>
          <a:p>
            <a:pPr algn="just"/>
            <a:r>
              <a:rPr lang="uk-UA" sz="2400" dirty="0" smtClean="0"/>
              <a:t>Тобто</a:t>
            </a:r>
            <a:r>
              <a:rPr lang="uk-UA" sz="2400" dirty="0"/>
              <a:t>, коли ми розмовляємо за правилами граматики, ми використовуємо структуру мови, щоб висловитися, але водночас своєю розмовою ми підтримуємо існування цієї мови як живої структури</a:t>
            </a:r>
            <a:r>
              <a:rPr lang="uk-UA" sz="2400" dirty="0" smtClean="0"/>
              <a:t>.</a:t>
            </a:r>
          </a:p>
          <a:p>
            <a:pPr algn="just"/>
            <a:r>
              <a:rPr lang="uk-UA" sz="2400" dirty="0"/>
              <a:t>Гідденс вводить поняття «рефлексивного моніторингу дії». Це означає, що люди постійно спостерігають за своїми діями та їхніми наслідками, адаптуючи свою поведінку. Соціальна система не існує окремо від цього процесу; вона «триває» лише доти, доки актори відтворюють її у своїх повсякденних практиках у часі та просторі.</a:t>
            </a:r>
          </a:p>
        </p:txBody>
      </p:sp>
      <p:pic>
        <p:nvPicPr>
          <p:cNvPr id="4" name="Рисунок 3"/>
          <p:cNvPicPr>
            <a:picLocks noChangeAspect="1"/>
          </p:cNvPicPr>
          <p:nvPr/>
        </p:nvPicPr>
        <p:blipFill>
          <a:blip r:embed="rId2"/>
          <a:stretch>
            <a:fillRect/>
          </a:stretch>
        </p:blipFill>
        <p:spPr>
          <a:xfrm>
            <a:off x="8229600" y="1600201"/>
            <a:ext cx="3833813" cy="4495800"/>
          </a:xfrm>
          <a:prstGeom prst="rect">
            <a:avLst/>
          </a:prstGeom>
        </p:spPr>
      </p:pic>
    </p:spTree>
    <p:extLst>
      <p:ext uri="{BB962C8B-B14F-4D97-AF65-F5344CB8AC3E}">
        <p14:creationId xmlns:p14="http://schemas.microsoft.com/office/powerpoint/2010/main" val="3577606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228600" y="1400622"/>
            <a:ext cx="7848600" cy="5333999"/>
          </a:xfrm>
        </p:spPr>
        <p:txBody>
          <a:bodyPr>
            <a:noAutofit/>
          </a:bodyPr>
          <a:lstStyle/>
          <a:p>
            <a:pPr algn="just"/>
            <a:r>
              <a:rPr lang="uk-UA" sz="2400" dirty="0"/>
              <a:t>Важливим аспектом теорії є роль ресурсів, які Гідденс поділяє на аллокативні (контроль над матеріальними об'єктами) та авторитетні (контроль над людьми). Влада в його розумінні не є зовнішньою силою, а вмонтована в саму можливість дії. Без ресурсів дія неможлива, але застосування ресурсів завжди відтворює певну ієрархію</a:t>
            </a:r>
            <a:r>
              <a:rPr lang="uk-UA" sz="2400" dirty="0" smtClean="0"/>
              <a:t>.</a:t>
            </a:r>
          </a:p>
          <a:p>
            <a:pPr algn="just"/>
            <a:r>
              <a:rPr lang="uk-UA" sz="2400" dirty="0" smtClean="0"/>
              <a:t>Також Гідденс </a:t>
            </a:r>
            <a:r>
              <a:rPr lang="uk-UA" sz="2400" dirty="0"/>
              <a:t>аналізує «відсторонення» (</a:t>
            </a:r>
            <a:r>
              <a:rPr lang="en-GB" sz="2400" dirty="0" err="1"/>
              <a:t>disembedding</a:t>
            </a:r>
            <a:r>
              <a:rPr lang="en-GB" sz="2400" dirty="0"/>
              <a:t>) — </a:t>
            </a:r>
            <a:r>
              <a:rPr lang="uk-UA" sz="2400" dirty="0"/>
              <a:t>механізм, за якого соціальні відносини вириваються з локальних контекстів взаємодії. Це відбувається через знакові системи (гроші) та експертні системи (технології). Сучасна людина змушена довіряти абстрактним системам, що докорінно змінює характер соціальної інтеграції.</a:t>
            </a:r>
          </a:p>
        </p:txBody>
      </p:sp>
      <p:pic>
        <p:nvPicPr>
          <p:cNvPr id="4" name="Рисунок 3"/>
          <p:cNvPicPr>
            <a:picLocks noChangeAspect="1"/>
          </p:cNvPicPr>
          <p:nvPr/>
        </p:nvPicPr>
        <p:blipFill>
          <a:blip r:embed="rId2"/>
          <a:stretch>
            <a:fillRect/>
          </a:stretch>
        </p:blipFill>
        <p:spPr>
          <a:xfrm>
            <a:off x="8229600" y="1600201"/>
            <a:ext cx="3833813" cy="4495800"/>
          </a:xfrm>
          <a:prstGeom prst="rect">
            <a:avLst/>
          </a:prstGeom>
        </p:spPr>
      </p:pic>
    </p:spTree>
    <p:extLst>
      <p:ext uri="{BB962C8B-B14F-4D97-AF65-F5344CB8AC3E}">
        <p14:creationId xmlns:p14="http://schemas.microsoft.com/office/powerpoint/2010/main" val="1125069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228600" y="1400622"/>
            <a:ext cx="7848600" cy="5333999"/>
          </a:xfrm>
        </p:spPr>
        <p:txBody>
          <a:bodyPr>
            <a:noAutofit/>
          </a:bodyPr>
          <a:lstStyle/>
          <a:p>
            <a:pPr algn="just"/>
            <a:r>
              <a:rPr lang="uk-UA" sz="2400" dirty="0"/>
              <a:t>Джеффрі Александер (нар. 1945</a:t>
            </a:r>
            <a:r>
              <a:rPr lang="uk-UA" sz="2400" dirty="0" smtClean="0"/>
              <a:t>)</a:t>
            </a:r>
          </a:p>
          <a:p>
            <a:pPr algn="just"/>
            <a:r>
              <a:rPr lang="uk-UA" sz="2400" dirty="0" smtClean="0"/>
              <a:t>Александер </a:t>
            </a:r>
            <a:r>
              <a:rPr lang="uk-UA" sz="2400" dirty="0"/>
              <a:t>представляє більш сучасну хвилю теоретичної думки, яка набула розквіту на межі </a:t>
            </a:r>
            <a:r>
              <a:rPr lang="en-GB" sz="2400" dirty="0"/>
              <a:t>XX </a:t>
            </a:r>
            <a:r>
              <a:rPr lang="uk-UA" sz="2400" dirty="0"/>
              <a:t>та </a:t>
            </a:r>
            <a:r>
              <a:rPr lang="en-GB" sz="2400" dirty="0"/>
              <a:t>XXI </a:t>
            </a:r>
            <a:r>
              <a:rPr lang="uk-UA" sz="2400" dirty="0"/>
              <a:t>століть. Після періоду неофункціоналізму (1980-ті) він перейшов до розробки «сильної програми» культурсоціології наприкінці 1990-х та у 2000-х роках. Його концепції соціального перформансу та цивільної сфери є найбільш сучасними відповідями на запити глобалізованого </a:t>
            </a:r>
            <a:r>
              <a:rPr lang="uk-UA" sz="2400" dirty="0" smtClean="0"/>
              <a:t>світу.</a:t>
            </a:r>
            <a:endParaRPr lang="uk-UA" sz="2400" dirty="0"/>
          </a:p>
        </p:txBody>
      </p:sp>
      <p:pic>
        <p:nvPicPr>
          <p:cNvPr id="5" name="Рисунок 4"/>
          <p:cNvPicPr>
            <a:picLocks noChangeAspect="1"/>
          </p:cNvPicPr>
          <p:nvPr/>
        </p:nvPicPr>
        <p:blipFill>
          <a:blip r:embed="rId2"/>
          <a:stretch>
            <a:fillRect/>
          </a:stretch>
        </p:blipFill>
        <p:spPr>
          <a:xfrm>
            <a:off x="8458200" y="1676400"/>
            <a:ext cx="3543300" cy="4724400"/>
          </a:xfrm>
          <a:prstGeom prst="rect">
            <a:avLst/>
          </a:prstGeom>
        </p:spPr>
      </p:pic>
    </p:spTree>
    <p:extLst>
      <p:ext uri="{BB962C8B-B14F-4D97-AF65-F5344CB8AC3E}">
        <p14:creationId xmlns:p14="http://schemas.microsoft.com/office/powerpoint/2010/main" val="3693631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228600" y="1400622"/>
            <a:ext cx="7848600" cy="5333999"/>
          </a:xfrm>
        </p:spPr>
        <p:txBody>
          <a:bodyPr>
            <a:noAutofit/>
          </a:bodyPr>
          <a:lstStyle/>
          <a:p>
            <a:pPr algn="just"/>
            <a:r>
              <a:rPr lang="uk-UA" sz="2400" dirty="0"/>
              <a:t>Джеффрі Александер </a:t>
            </a:r>
            <a:r>
              <a:rPr lang="uk-UA" sz="2400" dirty="0" smtClean="0"/>
              <a:t>відомий </a:t>
            </a:r>
            <a:r>
              <a:rPr lang="uk-UA" sz="2400" dirty="0"/>
              <a:t>насамперед своєю концепцією культурної автономії. Він критикує редукціонізм у соціальних науках — і економічний, і соціально-структурний — тобто підходи, які зводять культуру лише до «відображення» матеріальних інтересів або соціальних позицій. Для Александера культура має власну логіку й не може бути пояснена лише через клас, владу чи інститути</a:t>
            </a:r>
            <a:r>
              <a:rPr lang="uk-UA" sz="2400" dirty="0" smtClean="0"/>
              <a:t>.</a:t>
            </a:r>
          </a:p>
        </p:txBody>
      </p:sp>
      <p:pic>
        <p:nvPicPr>
          <p:cNvPr id="5" name="Рисунок 4"/>
          <p:cNvPicPr>
            <a:picLocks noChangeAspect="1"/>
          </p:cNvPicPr>
          <p:nvPr/>
        </p:nvPicPr>
        <p:blipFill>
          <a:blip r:embed="rId2"/>
          <a:stretch>
            <a:fillRect/>
          </a:stretch>
        </p:blipFill>
        <p:spPr>
          <a:xfrm>
            <a:off x="8458200" y="1676400"/>
            <a:ext cx="3543300" cy="4724400"/>
          </a:xfrm>
          <a:prstGeom prst="rect">
            <a:avLst/>
          </a:prstGeom>
        </p:spPr>
      </p:pic>
    </p:spTree>
    <p:extLst>
      <p:ext uri="{BB962C8B-B14F-4D97-AF65-F5344CB8AC3E}">
        <p14:creationId xmlns:p14="http://schemas.microsoft.com/office/powerpoint/2010/main" val="2783797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228600" y="1400622"/>
            <a:ext cx="7848600" cy="5333999"/>
          </a:xfrm>
        </p:spPr>
        <p:txBody>
          <a:bodyPr>
            <a:noAutofit/>
          </a:bodyPr>
          <a:lstStyle/>
          <a:p>
            <a:pPr algn="just"/>
            <a:r>
              <a:rPr lang="uk-UA" sz="2400" dirty="0"/>
              <a:t>Центральним елементом його підходу є поняття культурних кодів та бінарних опозицій (</a:t>
            </a:r>
            <a:r>
              <a:rPr lang="uk-UA" sz="2400" dirty="0" smtClean="0"/>
              <a:t>священне/ профанне</a:t>
            </a:r>
            <a:r>
              <a:rPr lang="uk-UA" sz="2400" dirty="0"/>
              <a:t>, чисте/брудне, моральне/аморальне). </a:t>
            </a:r>
            <a:endParaRPr lang="uk-UA" sz="2400" dirty="0" smtClean="0"/>
          </a:p>
          <a:p>
            <a:pPr algn="just"/>
            <a:r>
              <a:rPr lang="uk-UA" sz="2400" dirty="0" smtClean="0"/>
              <a:t>Через </a:t>
            </a:r>
            <a:r>
              <a:rPr lang="uk-UA" sz="2400" dirty="0"/>
              <a:t>ці символічні схеми суспільство інтерпретує події, акторів і дії, надаючи їм значення. Соціальні конфлікти та публічні дебати, за Александером, є не лише боротьбою інтересів, а й боротьбою за моральні інтерпретації реальності.</a:t>
            </a:r>
          </a:p>
        </p:txBody>
      </p:sp>
      <p:pic>
        <p:nvPicPr>
          <p:cNvPr id="5" name="Рисунок 4"/>
          <p:cNvPicPr>
            <a:picLocks noChangeAspect="1"/>
          </p:cNvPicPr>
          <p:nvPr/>
        </p:nvPicPr>
        <p:blipFill>
          <a:blip r:embed="rId2"/>
          <a:stretch>
            <a:fillRect/>
          </a:stretch>
        </p:blipFill>
        <p:spPr>
          <a:xfrm>
            <a:off x="8458200" y="1676400"/>
            <a:ext cx="3543300" cy="4724400"/>
          </a:xfrm>
          <a:prstGeom prst="rect">
            <a:avLst/>
          </a:prstGeom>
        </p:spPr>
      </p:pic>
    </p:spTree>
    <p:extLst>
      <p:ext uri="{BB962C8B-B14F-4D97-AF65-F5344CB8AC3E}">
        <p14:creationId xmlns:p14="http://schemas.microsoft.com/office/powerpoint/2010/main" val="4137859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228600" y="1400622"/>
            <a:ext cx="7848600" cy="5333999"/>
          </a:xfrm>
        </p:spPr>
        <p:txBody>
          <a:bodyPr>
            <a:noAutofit/>
          </a:bodyPr>
          <a:lstStyle/>
          <a:p>
            <a:pPr algn="just"/>
            <a:r>
              <a:rPr lang="uk-UA" sz="2400" dirty="0"/>
              <a:t>Важливою частиною його теорії є концепція громадянської сфери (</a:t>
            </a:r>
            <a:r>
              <a:rPr lang="en-GB" sz="2400" dirty="0"/>
              <a:t>civil sphere). </a:t>
            </a:r>
            <a:r>
              <a:rPr lang="uk-UA" sz="2400" dirty="0"/>
              <a:t>Це простір демократичного життя, у якому діють норми солідарності, рівності та взаємного визнання. </a:t>
            </a:r>
            <a:endParaRPr lang="uk-UA" sz="2400" dirty="0" smtClean="0"/>
          </a:p>
          <a:p>
            <a:pPr algn="just"/>
            <a:r>
              <a:rPr lang="uk-UA" sz="2400" dirty="0" smtClean="0"/>
              <a:t>Громадянська </a:t>
            </a:r>
            <a:r>
              <a:rPr lang="uk-UA" sz="2400" dirty="0"/>
              <a:t>сфера підтримується символічними наративами (про свободу, громадянство, справедливість) і постійно перебуває під загрозою з боку антигромадянських сил — расизму, авторитаризму, виключення.</a:t>
            </a:r>
          </a:p>
        </p:txBody>
      </p:sp>
      <p:pic>
        <p:nvPicPr>
          <p:cNvPr id="5" name="Рисунок 4"/>
          <p:cNvPicPr>
            <a:picLocks noChangeAspect="1"/>
          </p:cNvPicPr>
          <p:nvPr/>
        </p:nvPicPr>
        <p:blipFill>
          <a:blip r:embed="rId2"/>
          <a:stretch>
            <a:fillRect/>
          </a:stretch>
        </p:blipFill>
        <p:spPr>
          <a:xfrm>
            <a:off x="8458200" y="1676400"/>
            <a:ext cx="3543300" cy="4724400"/>
          </a:xfrm>
          <a:prstGeom prst="rect">
            <a:avLst/>
          </a:prstGeom>
        </p:spPr>
      </p:pic>
    </p:spTree>
    <p:extLst>
      <p:ext uri="{BB962C8B-B14F-4D97-AF65-F5344CB8AC3E}">
        <p14:creationId xmlns:p14="http://schemas.microsoft.com/office/powerpoint/2010/main" val="31202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effectLst>
                  <a:outerShdw blurRad="38100" dist="38100" dir="2700000" algn="tl">
                    <a:srgbClr val="000000">
                      <a:alpha val="43137"/>
                    </a:srgbClr>
                  </a:outerShdw>
                </a:effectLst>
              </a:rPr>
              <a:t>Макросоціологія</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399"/>
            <a:ext cx="10972800" cy="5334001"/>
          </a:xfrm>
        </p:spPr>
        <p:txBody>
          <a:bodyPr>
            <a:normAutofit/>
          </a:bodyPr>
          <a:lstStyle/>
          <a:p>
            <a:endParaRPr lang="uk-UA" sz="2400" dirty="0" smtClean="0"/>
          </a:p>
          <a:p>
            <a:pPr algn="just"/>
            <a:r>
              <a:rPr lang="uk-UA" sz="2400" b="1" dirty="0" smtClean="0"/>
              <a:t>Макросоціологія приділяє основну увагу моделям поведінки, що допомагають зрозуміти суспільство як єдине ціле. </a:t>
            </a:r>
            <a:r>
              <a:rPr lang="uk-UA" sz="2400" dirty="0" smtClean="0"/>
              <a:t>Під цими моделями (структурами) розуміються різні суспільні інститути, наприклад, сім'я, освіта, релігія і т.д. З самого свого народження люди включені в дану систему соціальних структур і відчувають на собі їх вплив. </a:t>
            </a:r>
            <a:r>
              <a:rPr lang="uk-UA" sz="2400" b="1" dirty="0" smtClean="0"/>
              <a:t>Сферу головного інтересу макросоціології складає вивчення взаємин між різними частинами суспільства і те, як відбувається зміна цих взаємин. </a:t>
            </a:r>
          </a:p>
          <a:p>
            <a:pPr algn="just"/>
            <a:r>
              <a:rPr lang="uk-UA" sz="2400" dirty="0" smtClean="0"/>
              <a:t>Дослідники макросоціологічного рівня дотримуються принципів однієї з двох основних теорій: </a:t>
            </a:r>
            <a:r>
              <a:rPr lang="uk-UA" sz="2400" b="1" dirty="0" smtClean="0"/>
              <a:t>функціоналізму чи структурного-функціоналізму </a:t>
            </a:r>
            <a:r>
              <a:rPr lang="uk-UA" sz="2400" dirty="0" smtClean="0"/>
              <a:t>(Герберт Спенсер, Еміль Дюркгейм, Талкотт Парсонс, Роберт Мертон та ін.) або </a:t>
            </a:r>
            <a:r>
              <a:rPr lang="uk-UA" sz="2400" b="1" dirty="0" smtClean="0"/>
              <a:t>теорії конфлікту </a:t>
            </a:r>
            <a:r>
              <a:rPr lang="uk-UA" sz="2400" dirty="0" smtClean="0"/>
              <a:t>(Карл Маркс, Ральф Дарендорф та ін.).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228600" y="1400622"/>
            <a:ext cx="8382000" cy="5333999"/>
          </a:xfrm>
        </p:spPr>
        <p:txBody>
          <a:bodyPr>
            <a:noAutofit/>
          </a:bodyPr>
          <a:lstStyle/>
          <a:p>
            <a:pPr algn="just"/>
            <a:r>
              <a:rPr lang="uk-UA" sz="2400" dirty="0"/>
              <a:t>Окрему увагу Александер приділяє теорії культурної травми. Травма, на його думку, не є автоматичним наслідком страждання чи насильства; вона формується тоді, коли суспільство символічно інтерпретує певну подію як таку, що загрожує його ідентичності. Через публічні дискурси, медіа й політичні дебати визначається, хто є жертвою, хто винним і який урок має винести спільнота</a:t>
            </a:r>
            <a:r>
              <a:rPr lang="uk-UA" sz="2400" dirty="0" smtClean="0"/>
              <a:t>.</a:t>
            </a:r>
          </a:p>
          <a:p>
            <a:pPr algn="just"/>
            <a:r>
              <a:rPr lang="uk-UA" sz="2400" dirty="0" smtClean="0"/>
              <a:t>Загалом </a:t>
            </a:r>
            <a:r>
              <a:rPr lang="uk-UA" sz="2400" dirty="0"/>
              <a:t>концепція Александера пропонує бачити суспільство як культурно насичений процес, у якому значення, символи та наративи мають не менше значення, ніж інститути чи матеріальні ресурси. </a:t>
            </a:r>
            <a:r>
              <a:rPr lang="uk-UA" sz="2400" b="1" dirty="0"/>
              <a:t>Для соціологів це означає необхідність аналізувати не лише «що сталося», а й як це було інтерпретовано, ким і з якими моральними наслідками.</a:t>
            </a:r>
          </a:p>
        </p:txBody>
      </p:sp>
      <p:pic>
        <p:nvPicPr>
          <p:cNvPr id="5" name="Рисунок 4"/>
          <p:cNvPicPr>
            <a:picLocks noChangeAspect="1"/>
          </p:cNvPicPr>
          <p:nvPr/>
        </p:nvPicPr>
        <p:blipFill>
          <a:blip r:embed="rId2"/>
          <a:stretch>
            <a:fillRect/>
          </a:stretch>
        </p:blipFill>
        <p:spPr>
          <a:xfrm>
            <a:off x="8839200" y="1676400"/>
            <a:ext cx="3162300" cy="4343400"/>
          </a:xfrm>
          <a:prstGeom prst="rect">
            <a:avLst/>
          </a:prstGeom>
        </p:spPr>
      </p:pic>
    </p:spTree>
    <p:extLst>
      <p:ext uri="{BB962C8B-B14F-4D97-AF65-F5344CB8AC3E}">
        <p14:creationId xmlns:p14="http://schemas.microsoft.com/office/powerpoint/2010/main" val="68651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609600" y="1400622"/>
            <a:ext cx="10439400" cy="5333999"/>
          </a:xfrm>
        </p:spPr>
        <p:txBody>
          <a:bodyPr>
            <a:noAutofit/>
          </a:bodyPr>
          <a:lstStyle/>
          <a:p>
            <a:pPr algn="just"/>
            <a:r>
              <a:rPr lang="uk-UA" sz="2400" dirty="0"/>
              <a:t>Узагальнюючи розглянуті концепції, можна констатувати, що сучасна соціологічна теорія здійснила перехід від пошуку універсальних законів до аналізу складних механізмів відтворення соціальності. </a:t>
            </a:r>
            <a:endParaRPr lang="uk-UA" sz="2400" dirty="0" smtClean="0"/>
          </a:p>
          <a:p>
            <a:pPr algn="just"/>
            <a:r>
              <a:rPr lang="uk-UA" sz="2400" b="1" dirty="0" smtClean="0"/>
              <a:t>Попри розбіжність у термінології, усіх чотирьох авторів об’єднує прагнення пояснити, як зберігається порядок у дедалі більш фрагментованому світі.</a:t>
            </a:r>
          </a:p>
          <a:p>
            <a:pPr algn="just"/>
            <a:r>
              <a:rPr lang="uk-UA" sz="2400" b="1" i="1" u="sng" dirty="0" smtClean="0"/>
              <a:t>Можна виділити три ключові точки дотику: </a:t>
            </a:r>
          </a:p>
          <a:p>
            <a:pPr marL="457200" indent="-457200" algn="just">
              <a:buAutoNum type="arabicPeriod"/>
            </a:pPr>
            <a:r>
              <a:rPr lang="uk-UA" sz="2400" b="1" dirty="0" smtClean="0"/>
              <a:t>Відмова </a:t>
            </a:r>
            <a:r>
              <a:rPr lang="uk-UA" sz="2400" b="1" dirty="0"/>
              <a:t>від наївного </a:t>
            </a:r>
            <a:r>
              <a:rPr lang="uk-UA" sz="2400" b="1" dirty="0" smtClean="0"/>
              <a:t>об'єктивізму. </a:t>
            </a:r>
            <a:r>
              <a:rPr lang="uk-UA" sz="2400" dirty="0"/>
              <a:t>Суспільство більше не розглядається як зовнішня щодо людини "річ". Для Гідденса це процес практик, для Бурдьє — боротьба </a:t>
            </a:r>
            <a:r>
              <a:rPr lang="uk-UA" sz="2400" dirty="0" smtClean="0"/>
              <a:t>на різних полях взаємодій, </a:t>
            </a:r>
            <a:r>
              <a:rPr lang="uk-UA" sz="2400" dirty="0"/>
              <a:t>для Лумана — потік комунікацій, а для Александра — культурний сценарій</a:t>
            </a:r>
            <a:r>
              <a:rPr lang="uk-UA" sz="2400" dirty="0" smtClean="0"/>
              <a:t>.</a:t>
            </a:r>
          </a:p>
        </p:txBody>
      </p:sp>
    </p:spTree>
    <p:extLst>
      <p:ext uri="{BB962C8B-B14F-4D97-AF65-F5344CB8AC3E}">
        <p14:creationId xmlns:p14="http://schemas.microsoft.com/office/powerpoint/2010/main" val="735617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7622"/>
            <a:ext cx="10972800" cy="1143000"/>
          </a:xfrm>
        </p:spPr>
        <p:txBody>
          <a:bodyPr>
            <a:noAutofit/>
          </a:bodyPr>
          <a:lstStyle/>
          <a:p>
            <a:r>
              <a:rPr lang="uk-UA" sz="2800" b="1" dirty="0" smtClean="0"/>
              <a:t>Огляд ключових концепцій провідних теоретиків другої половини XX ст. (Е.Гідденс, П.Бурдьє, Н.Луман, Дж.Александер)</a:t>
            </a:r>
            <a:endParaRPr lang="uk-UA" sz="2800" b="1" dirty="0"/>
          </a:p>
        </p:txBody>
      </p:sp>
      <p:sp>
        <p:nvSpPr>
          <p:cNvPr id="3" name="Содержимое 2"/>
          <p:cNvSpPr>
            <a:spLocks noGrp="1"/>
          </p:cNvSpPr>
          <p:nvPr>
            <p:ph idx="1"/>
          </p:nvPr>
        </p:nvSpPr>
        <p:spPr>
          <a:xfrm>
            <a:off x="609600" y="1400622"/>
            <a:ext cx="10439400" cy="5333999"/>
          </a:xfrm>
        </p:spPr>
        <p:txBody>
          <a:bodyPr>
            <a:noAutofit/>
          </a:bodyPr>
          <a:lstStyle/>
          <a:p>
            <a:pPr algn="just"/>
            <a:r>
              <a:rPr lang="uk-UA" sz="2400" b="1" i="1" u="sng" dirty="0" smtClean="0"/>
              <a:t>Можна виділити три ключові точки дотику: </a:t>
            </a:r>
          </a:p>
          <a:p>
            <a:pPr marL="0" indent="0" algn="just">
              <a:buNone/>
            </a:pPr>
            <a:r>
              <a:rPr lang="uk-UA" sz="2400" b="1" dirty="0" smtClean="0"/>
              <a:t>2. Рефлексивність. </a:t>
            </a:r>
            <a:r>
              <a:rPr lang="uk-UA" sz="2400" dirty="0" smtClean="0"/>
              <a:t>Усі </a:t>
            </a:r>
            <a:r>
              <a:rPr lang="uk-UA" sz="2400" dirty="0"/>
              <a:t>теорії наголошують, що сучасне суспільство постійно спостерігає за собою та змінюється залежно від отриманих знань. Це робить соціальні системи менш передбачуваними, але більш гнучкими</a:t>
            </a:r>
            <a:r>
              <a:rPr lang="uk-UA" sz="2400" dirty="0" smtClean="0"/>
              <a:t>.</a:t>
            </a:r>
          </a:p>
          <a:p>
            <a:pPr marL="0" indent="0" algn="just">
              <a:buNone/>
            </a:pPr>
            <a:r>
              <a:rPr lang="uk-UA" sz="2400" b="1" dirty="0" smtClean="0"/>
              <a:t>3. Автономія сфер. </a:t>
            </a:r>
            <a:r>
              <a:rPr lang="uk-UA" sz="2400" dirty="0"/>
              <a:t>Автори погоджуються, що сучасність — це світ, де різні сфери (економіка, право, культура) працюють за власними логіками, що часто призводить до конфліктів та криз, які неможливо розв'язати з одного центру</a:t>
            </a:r>
            <a:r>
              <a:rPr lang="uk-UA" sz="2400" dirty="0" smtClean="0"/>
              <a:t>.</a:t>
            </a:r>
          </a:p>
          <a:p>
            <a:pPr marL="0" indent="0" algn="just">
              <a:buNone/>
            </a:pPr>
            <a:endParaRPr lang="uk-UA" sz="2400" dirty="0"/>
          </a:p>
          <a:p>
            <a:pPr marL="0" indent="0" algn="just">
              <a:buNone/>
            </a:pPr>
            <a:r>
              <a:rPr lang="uk-UA" sz="2400" dirty="0"/>
              <a:t>Таким чином, ці теорії надають </a:t>
            </a:r>
            <a:r>
              <a:rPr lang="uk-UA" sz="2400" dirty="0" smtClean="0"/>
              <a:t>соціологам </a:t>
            </a:r>
            <a:r>
              <a:rPr lang="uk-UA" sz="2400" dirty="0"/>
              <a:t>не готові відповіді, а аналітичний інструментарій для деконструкції соціальної реальності. Вони вчать бачити за звичними діями індивідів глибинні системні процеси, що визначають вектор </a:t>
            </a:r>
            <a:r>
              <a:rPr lang="uk-UA" sz="2400"/>
              <a:t>розвитку </a:t>
            </a:r>
            <a:r>
              <a:rPr lang="uk-UA" sz="2400" smtClean="0"/>
              <a:t>суспільства.</a:t>
            </a:r>
            <a:endParaRPr lang="uk-UA" sz="2400" dirty="0"/>
          </a:p>
          <a:p>
            <a:pPr algn="just"/>
            <a:endParaRPr lang="uk-UA" sz="2400" b="1" i="1" u="sng" dirty="0" smtClean="0"/>
          </a:p>
        </p:txBody>
      </p:sp>
    </p:spTree>
    <p:extLst>
      <p:ext uri="{BB962C8B-B14F-4D97-AF65-F5344CB8AC3E}">
        <p14:creationId xmlns:p14="http://schemas.microsoft.com/office/powerpoint/2010/main" val="95089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effectLst>
                  <a:outerShdw blurRad="38100" dist="38100" dir="2700000" algn="tl">
                    <a:srgbClr val="000000">
                      <a:alpha val="43137"/>
                    </a:srgbClr>
                  </a:outerShdw>
                </a:effectLst>
              </a:rPr>
              <a:t>Теоретична та емпірична соціологія</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401"/>
            <a:ext cx="10972800" cy="4800600"/>
          </a:xfrm>
        </p:spPr>
        <p:txBody>
          <a:bodyPr>
            <a:normAutofit lnSpcReduction="10000"/>
          </a:bodyPr>
          <a:lstStyle/>
          <a:p>
            <a:pPr algn="just"/>
            <a:endParaRPr lang="uk-UA" sz="2400" dirty="0" smtClean="0"/>
          </a:p>
          <a:p>
            <a:pPr algn="just"/>
            <a:r>
              <a:rPr lang="uk-UA" sz="2800" dirty="0" smtClean="0"/>
              <a:t>Складність суспільства, різноманітність процесів, явищ, що зумовлюють його життєдіяльність, </a:t>
            </a:r>
            <a:r>
              <a:rPr lang="uk-UA" sz="2800" b="1" dirty="0" smtClean="0"/>
              <a:t>потребують багаторівневої системи соціологічного пізнання соціальної реальності. </a:t>
            </a:r>
            <a:r>
              <a:rPr lang="uk-UA" sz="2800" dirty="0" smtClean="0"/>
              <a:t>Відповідно до цього формується багаторівнева структура соціологічної науки. </a:t>
            </a:r>
          </a:p>
          <a:p>
            <a:pPr algn="just"/>
            <a:r>
              <a:rPr lang="uk-UA" sz="2800" dirty="0" smtClean="0"/>
              <a:t>Є велика кількість способів класифікувати за різними критеріями соціологічні знання, але </a:t>
            </a:r>
            <a:r>
              <a:rPr lang="uk-UA" sz="2800" b="1" dirty="0" smtClean="0"/>
              <a:t>найпростішим є поділ соціології на </a:t>
            </a:r>
            <a:r>
              <a:rPr lang="uk-UA" sz="2800" dirty="0" smtClean="0"/>
              <a:t>відносно самостійні галузі знання: </a:t>
            </a:r>
            <a:r>
              <a:rPr lang="uk-UA" sz="2800" b="1" dirty="0" smtClean="0"/>
              <a:t>теоретичну соціологію і практичну або прикладну соціологію</a:t>
            </a:r>
            <a:r>
              <a:rPr lang="uk-UA" sz="2800" dirty="0" smtClean="0"/>
              <a:t>, які </a:t>
            </a:r>
            <a:r>
              <a:rPr lang="uk-UA" sz="2800" b="1" u="sng" dirty="0" smtClean="0"/>
              <a:t>відрізняються між собою </a:t>
            </a:r>
            <a:r>
              <a:rPr lang="uk-UA" sz="2800" dirty="0" smtClean="0"/>
              <a:t>не об’єктом чи методом досліджень, а </a:t>
            </a:r>
            <a:r>
              <a:rPr lang="uk-UA" sz="2800" b="1" u="sng" dirty="0" smtClean="0"/>
              <a:t>цілями</a:t>
            </a:r>
            <a:r>
              <a:rPr lang="uk-UA" sz="2800" dirty="0" smtClean="0"/>
              <a:t>, які ставить перед собою соціологія, і </a:t>
            </a:r>
            <a:r>
              <a:rPr lang="uk-UA" sz="2800" b="1" u="sng" dirty="0" smtClean="0"/>
              <a:t>які вирішує завдання: теоретичні чи практичні</a:t>
            </a:r>
            <a:r>
              <a:rPr lang="uk-UA" sz="2800" dirty="0" smtClean="0"/>
              <a:t>.</a:t>
            </a:r>
            <a:endParaRPr lang="uk-UA"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effectLst>
                  <a:outerShdw blurRad="38100" dist="38100" dir="2700000" algn="tl">
                    <a:srgbClr val="000000">
                      <a:alpha val="43137"/>
                    </a:srgbClr>
                  </a:outerShdw>
                </a:effectLst>
              </a:rPr>
              <a:t>Теоретична та емпірична соціологія</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401"/>
            <a:ext cx="10972800" cy="4800600"/>
          </a:xfrm>
        </p:spPr>
        <p:txBody>
          <a:bodyPr>
            <a:normAutofit fontScale="92500" lnSpcReduction="10000"/>
          </a:bodyPr>
          <a:lstStyle/>
          <a:p>
            <a:pPr algn="just"/>
            <a:endParaRPr lang="uk-UA" sz="2400" dirty="0" smtClean="0"/>
          </a:p>
          <a:p>
            <a:pPr algn="just"/>
            <a:r>
              <a:rPr lang="uk-UA" sz="2800" dirty="0" smtClean="0"/>
              <a:t>Отже, </a:t>
            </a:r>
            <a:r>
              <a:rPr lang="uk-UA" sz="2800" b="1" dirty="0" smtClean="0"/>
              <a:t>теоретична соціологія зосереджує увагу на вивченні фундаментальних наукових проблем</a:t>
            </a:r>
            <a:r>
              <a:rPr lang="uk-UA" sz="2800" dirty="0" smtClean="0"/>
              <a:t>, пов’язаних з формуванням знання про соціальну дійсність, описуванням, поясненням і розумінням процесів соціального розвитку, </a:t>
            </a:r>
            <a:r>
              <a:rPr lang="uk-UA" sz="2800" b="1" dirty="0" smtClean="0"/>
              <a:t>розробкою концептуальних основ соціології</a:t>
            </a:r>
            <a:r>
              <a:rPr lang="uk-UA" sz="2800" dirty="0" smtClean="0"/>
              <a:t>. </a:t>
            </a:r>
          </a:p>
          <a:p>
            <a:pPr algn="just"/>
            <a:r>
              <a:rPr lang="uk-UA" sz="2800" dirty="0" smtClean="0"/>
              <a:t>На відміну від теоретичної соціології, </a:t>
            </a:r>
            <a:r>
              <a:rPr lang="uk-UA" sz="2800" b="1" dirty="0" smtClean="0"/>
              <a:t>в емпіричних дослідженнях предметом аналізу є конкретні дії, властивості поведінки, особливості потреб, інтересів, цінностей людей, соціальних груп і спільнот, відображення соціальної реальності у масовій та індивідуальній свідомості</a:t>
            </a:r>
            <a:r>
              <a:rPr lang="uk-UA" sz="2800" dirty="0" smtClean="0"/>
              <a:t>. </a:t>
            </a:r>
            <a:r>
              <a:rPr lang="uk-UA" sz="2800" b="1" dirty="0" smtClean="0"/>
              <a:t>Емпірична соціологія має на меті збір і накопичення фактичного матеріалу</a:t>
            </a:r>
            <a:r>
              <a:rPr lang="uk-UA" sz="2800" dirty="0" smtClean="0"/>
              <a:t>, аналіз документів, статистики, спостереження, результатів опитувань тощо.</a:t>
            </a:r>
            <a:endParaRPr lang="uk-UA"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effectLst>
                  <a:outerShdw blurRad="38100" dist="38100" dir="2700000" algn="tl">
                    <a:srgbClr val="000000">
                      <a:alpha val="43137"/>
                    </a:srgbClr>
                  </a:outerShdw>
                </a:effectLst>
              </a:rPr>
              <a:t>Теоретична та емпірична соціологія: </a:t>
            </a:r>
            <a:br>
              <a:rPr lang="uk-UA" b="1" dirty="0" smtClean="0">
                <a:effectLst>
                  <a:outerShdw blurRad="38100" dist="38100" dir="2700000" algn="tl">
                    <a:srgbClr val="000000">
                      <a:alpha val="43137"/>
                    </a:srgbClr>
                  </a:outerShdw>
                </a:effectLst>
              </a:rPr>
            </a:br>
            <a:r>
              <a:rPr lang="uk-UA" b="1" dirty="0" smtClean="0">
                <a:effectLst>
                  <a:outerShdw blurRad="38100" dist="38100" dir="2700000" algn="tl">
                    <a:srgbClr val="000000">
                      <a:alpha val="43137"/>
                    </a:srgbClr>
                  </a:outerShdw>
                </a:effectLst>
              </a:rPr>
              <a:t>проблема поєднання</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401"/>
            <a:ext cx="10972800" cy="4800600"/>
          </a:xfrm>
        </p:spPr>
        <p:txBody>
          <a:bodyPr>
            <a:normAutofit fontScale="92500" lnSpcReduction="20000"/>
          </a:bodyPr>
          <a:lstStyle/>
          <a:p>
            <a:pPr algn="just"/>
            <a:endParaRPr lang="uk-UA" sz="2400" dirty="0" smtClean="0"/>
          </a:p>
          <a:p>
            <a:pPr algn="just"/>
            <a:r>
              <a:rPr lang="uk-UA" sz="2800" dirty="0" smtClean="0"/>
              <a:t>Потреба в міцних і плідних зв'язках різних рівнів системи соціологічного знання зростала в процесі розвитку суспільства і наук про нього. Але </a:t>
            </a:r>
            <a:r>
              <a:rPr lang="uk-UA" sz="2800" b="1" dirty="0" smtClean="0"/>
              <a:t>розрив між загальнотеоретичною соціологією та емпіричними дослідженнями</a:t>
            </a:r>
            <a:r>
              <a:rPr lang="uk-UA" sz="2800" dirty="0" smtClean="0"/>
              <a:t> також збільшувався і </a:t>
            </a:r>
            <a:r>
              <a:rPr lang="uk-UA" sz="2800" b="1" dirty="0" smtClean="0"/>
              <a:t>став серйозно гальмувати подальший розвиток соціології</a:t>
            </a:r>
            <a:r>
              <a:rPr lang="uk-UA" sz="2800" dirty="0" smtClean="0"/>
              <a:t>, заважати об'єднанню зусиль обох рівнів системи соціологічного знання. </a:t>
            </a:r>
          </a:p>
          <a:p>
            <a:pPr algn="just"/>
            <a:r>
              <a:rPr lang="uk-UA" sz="2800" dirty="0" smtClean="0"/>
              <a:t>Шлях до вирішення цієї проблеми був запропонований американським соціологом </a:t>
            </a:r>
            <a:r>
              <a:rPr lang="uk-UA" sz="2800" b="1" dirty="0" smtClean="0"/>
              <a:t>Р. Мертоном </a:t>
            </a:r>
            <a:r>
              <a:rPr lang="uk-UA" sz="2800" dirty="0" smtClean="0"/>
              <a:t>ще в 50-х роках </a:t>
            </a:r>
            <a:r>
              <a:rPr lang="en-US" sz="2800" dirty="0" smtClean="0"/>
              <a:t>XX </a:t>
            </a:r>
            <a:r>
              <a:rPr lang="uk-UA" sz="2800" dirty="0" smtClean="0"/>
              <a:t>ст., полягав у формуванні ще одного рівня соціологічного знання — </a:t>
            </a:r>
            <a:r>
              <a:rPr lang="uk-UA" sz="2800" b="1" dirty="0" smtClean="0"/>
              <a:t>теорій середнього рівня, який би посідав проміжне положення між фундаментальними загальносоціологічними теоріями та емпіричним узагальненням соціологічної інформації.</a:t>
            </a:r>
            <a:endParaRPr lang="uk-UA"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effectLst>
                  <a:outerShdw blurRad="38100" dist="38100" dir="2700000" algn="tl">
                    <a:srgbClr val="000000">
                      <a:alpha val="43137"/>
                    </a:srgbClr>
                  </a:outerShdw>
                </a:effectLst>
              </a:rPr>
              <a:t>Теорії середнього рівня</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401"/>
            <a:ext cx="10972800" cy="4800600"/>
          </a:xfrm>
        </p:spPr>
        <p:txBody>
          <a:bodyPr>
            <a:normAutofit/>
          </a:bodyPr>
          <a:lstStyle/>
          <a:p>
            <a:pPr algn="just"/>
            <a:endParaRPr lang="uk-UA" sz="2400" dirty="0" smtClean="0"/>
          </a:p>
          <a:p>
            <a:pPr algn="just"/>
            <a:r>
              <a:rPr lang="uk-UA" sz="2800" b="1" dirty="0" smtClean="0"/>
              <a:t>На такі теорії середнього рівня покладається узагальнення і структурування емпіричних даних у межах окремих сфер соціологічного знання, при цьому загальносоціологічна теорія, концентруючи в собі систему перевірених вихідних наукових тверджень, є базою для теоретичного пояснення емпіричних даних. </a:t>
            </a:r>
          </a:p>
          <a:p>
            <a:pPr algn="just"/>
            <a:r>
              <a:rPr lang="uk-UA" sz="2800" dirty="0" smtClean="0"/>
              <a:t>Кожна соціологічна теорія середнього рівня розглядає ту чи іншу сферу суспільного життя, окрему соціальну спільноту або соціальний процес, тому їх досить багато.</a:t>
            </a:r>
            <a:endParaRPr lang="uk-UA"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effectLst>
                  <a:outerShdw blurRad="38100" dist="38100" dir="2700000" algn="tl">
                    <a:srgbClr val="000000">
                      <a:alpha val="43137"/>
                    </a:srgbClr>
                  </a:outerShdw>
                </a:effectLst>
              </a:rPr>
              <a:t>П’ятирівнева структура соціологічного знання</a:t>
            </a:r>
            <a:endParaRPr lang="ru-RU" dirty="0">
              <a:effectLst>
                <a:outerShdw blurRad="38100" dist="38100" dir="2700000" algn="tl">
                  <a:srgbClr val="000000">
                    <a:alpha val="43137"/>
                  </a:srgbClr>
                </a:outerShdw>
              </a:effectLst>
            </a:endParaRPr>
          </a:p>
        </p:txBody>
      </p:sp>
      <p:graphicFrame>
        <p:nvGraphicFramePr>
          <p:cNvPr id="4" name="Содержимое 3"/>
          <p:cNvGraphicFramePr>
            <a:graphicFrameLocks noGrp="1"/>
          </p:cNvGraphicFramePr>
          <p:nvPr>
            <p:ph idx="1"/>
          </p:nvPr>
        </p:nvGraphicFramePr>
        <p:xfrm>
          <a:off x="1295400" y="1219200"/>
          <a:ext cx="9372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трелка вверх 6"/>
          <p:cNvSpPr/>
          <p:nvPr/>
        </p:nvSpPr>
        <p:spPr>
          <a:xfrm>
            <a:off x="609600" y="1219200"/>
            <a:ext cx="45719" cy="54102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ffectLst>
                <a:outerShdw blurRad="38100" dist="38100" dir="2700000" algn="tl">
                  <a:srgbClr val="000000">
                    <a:alpha val="43137"/>
                  </a:srgbClr>
                </a:outerShdw>
              </a:effectLst>
            </a:endParaRPr>
          </a:p>
        </p:txBody>
      </p:sp>
      <p:sp>
        <p:nvSpPr>
          <p:cNvPr id="8" name="Стрелка вправо 7"/>
          <p:cNvSpPr/>
          <p:nvPr/>
        </p:nvSpPr>
        <p:spPr>
          <a:xfrm>
            <a:off x="609600" y="6553200"/>
            <a:ext cx="10668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rot="10800000" flipV="1">
            <a:off x="680077" y="1219200"/>
            <a:ext cx="448328" cy="5334000"/>
          </a:xfrm>
          <a:prstGeom prst="rect">
            <a:avLst/>
          </a:prstGeom>
          <a:noFill/>
        </p:spPr>
        <p:txBody>
          <a:bodyPr vert="wordArtVert" wrap="square" rtlCol="0">
            <a:spAutoFit/>
          </a:bodyPr>
          <a:lstStyle/>
          <a:p>
            <a:r>
              <a:rPr lang="uk-UA" sz="1250" b="1" dirty="0" smtClean="0">
                <a:latin typeface="Arial Black" pitchFamily="34" charset="0"/>
              </a:rPr>
              <a:t>Абстрактність </a:t>
            </a:r>
            <a:r>
              <a:rPr lang="uk-UA" sz="1250" b="1" dirty="0" smtClean="0">
                <a:latin typeface="Arial Black" pitchFamily="34" charset="0"/>
                <a:cs typeface="Times New Roman" pitchFamily="18" charset="0"/>
              </a:rPr>
              <a:t>понять</a:t>
            </a:r>
            <a:endParaRPr lang="uk-UA" sz="1250" b="1" dirty="0">
              <a:latin typeface="Arial Black" pitchFamily="34" charset="0"/>
              <a:cs typeface="Times New Roman" pitchFamily="18" charset="0"/>
            </a:endParaRPr>
          </a:p>
        </p:txBody>
      </p:sp>
      <p:sp>
        <p:nvSpPr>
          <p:cNvPr id="10" name="TextBox 9"/>
          <p:cNvSpPr txBox="1"/>
          <p:nvPr/>
        </p:nvSpPr>
        <p:spPr>
          <a:xfrm>
            <a:off x="1295400" y="6248400"/>
            <a:ext cx="9067800" cy="369332"/>
          </a:xfrm>
          <a:prstGeom prst="rect">
            <a:avLst/>
          </a:prstGeom>
          <a:noFill/>
        </p:spPr>
        <p:txBody>
          <a:bodyPr wrap="square" rtlCol="0">
            <a:spAutoFit/>
          </a:bodyPr>
          <a:lstStyle/>
          <a:p>
            <a:r>
              <a:rPr lang="uk-UA" b="1" dirty="0" smtClean="0">
                <a:latin typeface="Arial Black" pitchFamily="34" charset="0"/>
              </a:rPr>
              <a:t>Дотичність до соціальної реальності та кількість досліджень</a:t>
            </a:r>
            <a:endParaRPr lang="uk-UA" b="1" dirty="0">
              <a:latin typeface="Arial Black" pitchFamily="34" charset="0"/>
            </a:endParaRPr>
          </a:p>
        </p:txBody>
      </p:sp>
    </p:spTree>
  </p:cSld>
  <p:clrMapOvr>
    <a:masterClrMapping/>
  </p:clrMapOvr>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TotalTime>
  <Words>3767</Words>
  <Application>Microsoft Office PowerPoint</Application>
  <PresentationFormat>Широкий екран</PresentationFormat>
  <Paragraphs>159</Paragraphs>
  <Slides>42</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42</vt:i4>
      </vt:variant>
    </vt:vector>
  </HeadingPairs>
  <TitlesOfParts>
    <vt:vector size="47" baseType="lpstr">
      <vt:lpstr>Arial</vt:lpstr>
      <vt:lpstr>Arial Black</vt:lpstr>
      <vt:lpstr>Calibri</vt:lpstr>
      <vt:lpstr>Times New Roman</vt:lpstr>
      <vt:lpstr>Тема Office</vt:lpstr>
      <vt:lpstr>Тема: Сучасна соціологічна теорія </vt:lpstr>
      <vt:lpstr>Структура соціологічного знання</vt:lpstr>
      <vt:lpstr>Мікросоціологія</vt:lpstr>
      <vt:lpstr>Макросоціологія</vt:lpstr>
      <vt:lpstr>Теоретична та емпірична соціологія</vt:lpstr>
      <vt:lpstr>Теоретична та емпірична соціологія</vt:lpstr>
      <vt:lpstr>Теоретична та емпірична соціологія:  проблема поєднання</vt:lpstr>
      <vt:lpstr>Теорії середнього рівня</vt:lpstr>
      <vt:lpstr>П’ятирівнева структура соціологічного знання</vt:lpstr>
      <vt:lpstr>Поліпарадигмальність соціології</vt:lpstr>
      <vt:lpstr>Поліпарадигмальність соціології</vt:lpstr>
      <vt:lpstr>Поліпарадигмальність соціології</vt:lpstr>
      <vt:lpstr>Поліпарадигмальність соціології</vt:lpstr>
      <vt:lpstr>Поліпарадигмальність соціології</vt:lpstr>
      <vt:lpstr>Поліпарадигмальність соціології: об'єктивізм </vt:lpstr>
      <vt:lpstr>Поліпарадигмальність соціології: суб'єктивізм </vt:lpstr>
      <vt:lpstr>Поліпарадигмальність соціології: інтегративні </vt:lpstr>
      <vt:lpstr>Поліпарадигмальність соціології</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lpstr>Огляд ключових концепцій провідних теоретиків другої половини XX ст. (Е.Гідденс, П.Бурдьє, Н.Луман, Дж.Александер)</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методів в кількісній і якісній стратегїї дослідження»</dc:title>
  <dc:creator>Гойда Анна</dc:creator>
  <cp:lastModifiedBy>Taisiia</cp:lastModifiedBy>
  <cp:revision>31</cp:revision>
  <dcterms:created xsi:type="dcterms:W3CDTF">2020-10-05T19:12:53Z</dcterms:created>
  <dcterms:modified xsi:type="dcterms:W3CDTF">2026-02-04T18:38:04Z</dcterms:modified>
</cp:coreProperties>
</file>