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162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98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65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038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49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2121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7863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9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915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429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90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98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751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80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988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11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02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08697C-4723-2949-AFED-5818653BE3C6}" type="datetimeFigureOut">
              <a:rPr lang="uk-UA" smtClean="0"/>
              <a:t>07.02.26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E60C73-C0BC-F14D-B795-FEAAA9A2A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3718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zakon.rada.gov.ua/laws/show/995_789" TargetMode="External"/><Relationship Id="rId3" Type="http://schemas.openxmlformats.org/officeDocument/2006/relationships/hyperlink" Target="https://zakon.rada.gov.ua/laws/show/994_055" TargetMode="External"/><Relationship Id="rId7" Type="http://schemas.openxmlformats.org/officeDocument/2006/relationships/hyperlink" Target="https://zakon.rada.gov.ua/laws/show/995_011" TargetMode="External"/><Relationship Id="rId2" Type="http://schemas.openxmlformats.org/officeDocument/2006/relationships/hyperlink" Target="https://zakon.rada.gov.ua/laws/show/995_0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on.rada.gov.ua/laws/show/995_588" TargetMode="External"/><Relationship Id="rId5" Type="http://schemas.openxmlformats.org/officeDocument/2006/relationships/hyperlink" Target="https://zakon.rada.gov.ua/laws/show/995_015" TargetMode="External"/><Relationship Id="rId4" Type="http://schemas.openxmlformats.org/officeDocument/2006/relationships/hyperlink" Target="https://zakon.rada.gov.ua/laws/show/995_058" TargetMode="External"/><Relationship Id="rId9" Type="http://schemas.openxmlformats.org/officeDocument/2006/relationships/hyperlink" Target="https://zakon.rada.gov.ua/laws/show/995_c1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984_011#n64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984_011#n254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984_011#n178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neweurope.org.ua/analytics/nablyzhennya-adaptatsiya-aproksymatsiya-garmonizatsiya-zakonodavstva-chy-mozhna-usunuty-plutanynu-v-yevrointegratsijnij-terminologiyi/?fbclid=IwAR0k0QZH6X1f6Xghv8DX-vRSy6UzgwLvxNKWDJPdbdetDRu7iBnRyd6QRsw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eas.europa.eu/headquarters/headquarters-homepage/53485/association-implementation-report-ukraine_en" TargetMode="External"/><Relationship Id="rId2" Type="http://schemas.openxmlformats.org/officeDocument/2006/relationships/hyperlink" Target="https://eeas.europa.eu/headquarters/headquarters-homepage/35604/association-implementation-report-ukraine-joint-staff-working-document_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8E40A-F334-4C4C-842E-2B0FB34C32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0" dirty="0" err="1">
                <a:solidFill>
                  <a:srgbClr val="FFC000"/>
                </a:solidFill>
                <a:effectLst/>
                <a:latin typeface="Gilroy"/>
              </a:rPr>
              <a:t>Європейські</a:t>
            </a:r>
            <a:r>
              <a:rPr lang="ru-RU" b="1" i="0" dirty="0">
                <a:solidFill>
                  <a:srgbClr val="FFC000"/>
                </a:solidFill>
                <a:effectLst/>
                <a:latin typeface="Gilroy"/>
              </a:rPr>
              <a:t> </a:t>
            </a:r>
            <a:r>
              <a:rPr lang="ru-RU" b="1" i="0" dirty="0" err="1">
                <a:solidFill>
                  <a:srgbClr val="FFC000"/>
                </a:solidFill>
                <a:effectLst/>
                <a:latin typeface="Gilroy"/>
              </a:rPr>
              <a:t>стандарти</a:t>
            </a:r>
            <a:r>
              <a:rPr lang="ru-RU" b="1" i="0" dirty="0">
                <a:solidFill>
                  <a:srgbClr val="FFC000"/>
                </a:solidFill>
                <a:effectLst/>
                <a:latin typeface="Gilroy"/>
              </a:rPr>
              <a:t> для </a:t>
            </a:r>
            <a:r>
              <a:rPr lang="ru-RU" b="1" i="0" dirty="0" err="1">
                <a:solidFill>
                  <a:srgbClr val="FFC000"/>
                </a:solidFill>
                <a:effectLst/>
                <a:latin typeface="Gilroy"/>
              </a:rPr>
              <a:t>побудови</a:t>
            </a:r>
            <a:r>
              <a:rPr lang="ru-RU" b="1" i="0" dirty="0">
                <a:solidFill>
                  <a:srgbClr val="FFC000"/>
                </a:solidFill>
                <a:effectLst/>
                <a:latin typeface="Gilroy"/>
              </a:rPr>
              <a:t> </a:t>
            </a:r>
            <a:r>
              <a:rPr lang="ru-RU" b="1" i="0" dirty="0" err="1">
                <a:solidFill>
                  <a:srgbClr val="FFC000"/>
                </a:solidFill>
                <a:effectLst/>
                <a:latin typeface="Gilroy"/>
              </a:rPr>
              <a:t>України</a:t>
            </a:r>
            <a:br>
              <a:rPr lang="ru-RU" b="1" i="0" dirty="0">
                <a:solidFill>
                  <a:srgbClr val="FFC000"/>
                </a:solidFill>
                <a:effectLst/>
                <a:latin typeface="Gilroy"/>
              </a:rPr>
            </a:b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B1F798-63FB-2542-9849-CC41C43E6E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/>
              <a:t>К.е.н</a:t>
            </a:r>
            <a:r>
              <a:rPr lang="uk-UA" dirty="0"/>
              <a:t>., доц. Павлюк Т.С.</a:t>
            </a:r>
          </a:p>
        </p:txBody>
      </p:sp>
    </p:spTree>
    <p:extLst>
      <p:ext uri="{BB962C8B-B14F-4D97-AF65-F5344CB8AC3E}">
        <p14:creationId xmlns:p14="http://schemas.microsoft.com/office/powerpoint/2010/main" val="251142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956E1-BC96-6A46-828E-9321E27E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E516D5-B5E2-CF44-8356-D677D2540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effectLst/>
                <a:latin typeface="Gilroy"/>
              </a:rPr>
              <a:t>Перші</a:t>
            </a:r>
            <a:r>
              <a:rPr lang="ru-RU" b="0" i="0" dirty="0">
                <a:effectLst/>
                <a:latin typeface="Gilroy"/>
              </a:rPr>
              <a:t> три </a:t>
            </a:r>
            <a:r>
              <a:rPr lang="ru-RU" b="0" i="0" dirty="0" err="1">
                <a:effectLst/>
                <a:latin typeface="Gilroy"/>
              </a:rPr>
              <a:t>розділи</a:t>
            </a:r>
            <a:r>
              <a:rPr lang="ru-RU" b="0" i="0" dirty="0">
                <a:effectLst/>
                <a:latin typeface="Gilroy"/>
              </a:rPr>
              <a:t> Угоди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містять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численні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посилання</a:t>
            </a:r>
            <a:r>
              <a:rPr lang="ru-RU" b="0" i="0" dirty="0">
                <a:effectLst/>
                <a:latin typeface="Gilroy"/>
              </a:rPr>
              <a:t> на </a:t>
            </a:r>
            <a:r>
              <a:rPr lang="ru-RU" b="1" i="0" dirty="0" err="1">
                <a:effectLst/>
                <a:latin typeface="Gilroy"/>
              </a:rPr>
              <a:t>багатосторонні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міжнародні</a:t>
            </a:r>
            <a:r>
              <a:rPr lang="ru-RU" b="1" i="0" dirty="0">
                <a:effectLst/>
                <a:latin typeface="Gilroy"/>
              </a:rPr>
              <a:t> договори</a:t>
            </a:r>
            <a:r>
              <a:rPr lang="ru-RU" b="0" i="0" dirty="0">
                <a:effectLst/>
                <a:latin typeface="Gilroy"/>
              </a:rPr>
              <a:t> та </a:t>
            </a:r>
            <a:r>
              <a:rPr lang="ru-RU" b="1" i="0" dirty="0" err="1">
                <a:effectLst/>
                <a:latin typeface="Gilroy"/>
              </a:rPr>
              <a:t>міжнародні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організації</a:t>
            </a:r>
            <a:r>
              <a:rPr lang="ru-RU" b="1" i="0" dirty="0">
                <a:effectLst/>
                <a:latin typeface="Gilroy"/>
              </a:rPr>
              <a:t> </a:t>
            </a:r>
            <a:r>
              <a:rPr lang="ru-RU" b="0" i="0" dirty="0">
                <a:effectLst/>
                <a:latin typeface="Gilroy"/>
              </a:rPr>
              <a:t>(</a:t>
            </a:r>
            <a:r>
              <a:rPr lang="ru-RU" b="0" i="0" dirty="0" err="1">
                <a:effectLst/>
                <a:latin typeface="Gilroy"/>
              </a:rPr>
              <a:t>зокрема</a:t>
            </a:r>
            <a:r>
              <a:rPr lang="ru-RU" b="0" i="0" dirty="0">
                <a:effectLst/>
                <a:latin typeface="Gilroy"/>
              </a:rPr>
              <a:t>, Раду </a:t>
            </a:r>
            <a:r>
              <a:rPr lang="ru-RU" b="0" i="0" dirty="0" err="1">
                <a:effectLst/>
                <a:latin typeface="Gilroy"/>
              </a:rPr>
              <a:t>Європи</a:t>
            </a:r>
            <a:r>
              <a:rPr lang="ru-RU" b="0" i="0" dirty="0">
                <a:effectLst/>
                <a:latin typeface="Gilroy"/>
              </a:rPr>
              <a:t>, ОБСЄ, </a:t>
            </a:r>
            <a:r>
              <a:rPr lang="ru-RU" b="0" i="0" dirty="0" err="1">
                <a:effectLst/>
                <a:latin typeface="Gilroy"/>
              </a:rPr>
              <a:t>Організацію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Об'єднаних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Націй</a:t>
            </a:r>
            <a:r>
              <a:rPr lang="ru-RU" b="0" i="0" dirty="0">
                <a:effectLst/>
                <a:latin typeface="Gilroy"/>
              </a:rPr>
              <a:t>), у </a:t>
            </a:r>
            <a:r>
              <a:rPr lang="ru-RU" b="0" i="0" dirty="0" err="1">
                <a:effectLst/>
                <a:latin typeface="Gilroy"/>
              </a:rPr>
              <a:t>яких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беруть</a:t>
            </a:r>
            <a:r>
              <a:rPr lang="ru-RU" b="0" i="0" dirty="0">
                <a:effectLst/>
                <a:latin typeface="Gilroy"/>
              </a:rPr>
              <a:t> участь </a:t>
            </a:r>
            <a:r>
              <a:rPr lang="ru-RU" b="0" i="0" dirty="0" err="1">
                <a:effectLst/>
                <a:latin typeface="Gilroy"/>
              </a:rPr>
              <a:t>Україна</a:t>
            </a:r>
            <a:r>
              <a:rPr lang="ru-RU" b="0" i="0" dirty="0">
                <a:effectLst/>
                <a:latin typeface="Gilroy"/>
              </a:rPr>
              <a:t> і </a:t>
            </a:r>
            <a:r>
              <a:rPr lang="ru-RU" b="0" i="0" dirty="0" err="1">
                <a:effectLst/>
                <a:latin typeface="Gilroy"/>
              </a:rPr>
              <a:t>держави</a:t>
            </a:r>
            <a:r>
              <a:rPr lang="ru-RU" b="0" i="0" dirty="0">
                <a:effectLst/>
                <a:latin typeface="Gilroy"/>
              </a:rPr>
              <a:t>-члени ЄС. І без </a:t>
            </a:r>
            <a:r>
              <a:rPr lang="ru-RU" b="0" i="0" dirty="0" err="1">
                <a:effectLst/>
                <a:latin typeface="Gilroy"/>
              </a:rPr>
              <a:t>належного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виконання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цих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договорів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неможливо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говорити</a:t>
            </a:r>
            <a:r>
              <a:rPr lang="ru-RU" b="0" i="0" dirty="0">
                <a:effectLst/>
                <a:latin typeface="Gilroy"/>
              </a:rPr>
              <a:t> про </a:t>
            </a:r>
            <a:r>
              <a:rPr lang="ru-RU" b="0" i="0" dirty="0" err="1">
                <a:effectLst/>
                <a:latin typeface="Gilroy"/>
              </a:rPr>
              <a:t>ефективне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виконання</a:t>
            </a:r>
            <a:r>
              <a:rPr lang="ru-RU" b="0" i="0" dirty="0">
                <a:effectLst/>
                <a:latin typeface="Gilroy"/>
              </a:rPr>
              <a:t> Угоди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 у </a:t>
            </a:r>
            <a:r>
              <a:rPr lang="ru-RU" b="0" i="0" dirty="0" err="1">
                <a:effectLst/>
                <a:latin typeface="Gilroy"/>
              </a:rPr>
              <a:t>політико-правовій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сфері</a:t>
            </a:r>
            <a:r>
              <a:rPr lang="ru-RU" b="0" i="0" dirty="0">
                <a:effectLst/>
                <a:latin typeface="Gilroy"/>
              </a:rPr>
              <a:t>.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778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8F406-B978-B34F-9126-B97D0E02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Gilroy"/>
              </a:rPr>
              <a:t>Окремі</a:t>
            </a:r>
            <a:r>
              <a:rPr lang="ru-RU" dirty="0">
                <a:latin typeface="Gilroy"/>
              </a:rPr>
              <a:t> </a:t>
            </a:r>
            <a:r>
              <a:rPr lang="ru-RU" dirty="0" err="1">
                <a:latin typeface="Gilroy"/>
              </a:rPr>
              <a:t>багатосторонні</a:t>
            </a:r>
            <a:r>
              <a:rPr lang="ru-RU" dirty="0">
                <a:latin typeface="Gilroy"/>
              </a:rPr>
              <a:t> </a:t>
            </a:r>
            <a:r>
              <a:rPr lang="ru-RU" dirty="0" err="1">
                <a:latin typeface="Gilroy"/>
              </a:rPr>
              <a:t>міжнародні</a:t>
            </a:r>
            <a:r>
              <a:rPr lang="ru-RU" dirty="0">
                <a:latin typeface="Gilroy"/>
              </a:rPr>
              <a:t> договори та </a:t>
            </a:r>
            <a:r>
              <a:rPr lang="ru-RU" dirty="0" err="1">
                <a:latin typeface="Gilroy"/>
              </a:rPr>
              <a:t>домовленості</a:t>
            </a:r>
            <a:r>
              <a:rPr lang="ru-RU" dirty="0">
                <a:latin typeface="Gilroy"/>
              </a:rPr>
              <a:t>, </a:t>
            </a:r>
            <a:r>
              <a:rPr lang="ru-RU" dirty="0" err="1">
                <a:latin typeface="Gilroy"/>
              </a:rPr>
              <a:t>зазначені</a:t>
            </a:r>
            <a:r>
              <a:rPr lang="ru-RU" dirty="0">
                <a:latin typeface="Gilroy"/>
              </a:rPr>
              <a:t> в </a:t>
            </a:r>
            <a:r>
              <a:rPr lang="ru-RU" dirty="0" err="1">
                <a:latin typeface="Gilroy"/>
              </a:rPr>
              <a:t>розділах</a:t>
            </a:r>
            <a:r>
              <a:rPr lang="ru-RU" dirty="0">
                <a:latin typeface="Gilroy"/>
              </a:rPr>
              <a:t> І – ІІІ Угоди про </a:t>
            </a:r>
            <a:r>
              <a:rPr lang="ru-RU" dirty="0" err="1">
                <a:latin typeface="Gilroy"/>
              </a:rPr>
              <a:t>асоціацію</a:t>
            </a:r>
            <a:r>
              <a:rPr lang="ru-RU" dirty="0">
                <a:latin typeface="Gilroy"/>
              </a:rPr>
              <a:t>:</a:t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612DA-6387-264B-9BFC-6279A206A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br>
              <a:rPr lang="ru-RU" dirty="0"/>
            </a:br>
            <a:r>
              <a:rPr lang="ru-RU" b="1" i="0" u="none" strike="noStrike" dirty="0">
                <a:solidFill>
                  <a:srgbClr val="FFD702"/>
                </a:solidFill>
                <a:effectLst/>
                <a:latin typeface="Gilroy"/>
                <a:hlinkClick r:id="rId2"/>
              </a:rPr>
              <a:t>Європейська конвенція про захист прав людини і основоположних свобод</a:t>
            </a:r>
            <a:r>
              <a:rPr lang="ru-RU" b="0" i="0" dirty="0">
                <a:solidFill>
                  <a:srgbClr val="171717"/>
                </a:solidFill>
                <a:effectLst/>
                <a:latin typeface="Gilroy"/>
              </a:rPr>
              <a:t> (1950)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rgbClr val="FFD702"/>
                </a:solidFill>
                <a:effectLst/>
                <a:latin typeface="Gilroy"/>
                <a:hlinkClick r:id="rId3"/>
              </a:rPr>
              <a:t>Гельсінський заключний акт Наради з безпеки та співробітництва в Європі</a:t>
            </a:r>
            <a:r>
              <a:rPr lang="ru-RU" b="0" i="0" dirty="0">
                <a:solidFill>
                  <a:srgbClr val="171717"/>
                </a:solidFill>
                <a:effectLst/>
                <a:latin typeface="Gilroy"/>
              </a:rPr>
              <a:t> (1975)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rgbClr val="FFD702"/>
                </a:solidFill>
                <a:effectLst/>
                <a:latin typeface="Gilroy"/>
                <a:hlinkClick r:id="rId4"/>
              </a:rPr>
              <a:t>Паризька хартії для нової Європи</a:t>
            </a:r>
            <a:r>
              <a:rPr lang="ru-RU" b="0" i="0" dirty="0">
                <a:solidFill>
                  <a:srgbClr val="171717"/>
                </a:solidFill>
                <a:effectLst/>
                <a:latin typeface="Gilroy"/>
              </a:rPr>
              <a:t> (1990)</a:t>
            </a:r>
            <a:br>
              <a:rPr lang="ru-RU" b="0" i="0" dirty="0">
                <a:solidFill>
                  <a:srgbClr val="171717"/>
                </a:solidFill>
                <a:effectLst/>
                <a:latin typeface="Gilroy"/>
              </a:rPr>
            </a:br>
            <a:endParaRPr lang="ru-RU" b="0" i="0" dirty="0">
              <a:solidFill>
                <a:srgbClr val="171717"/>
              </a:solidFill>
              <a:effectLst/>
              <a:latin typeface="Gilroy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rgbClr val="FFD702"/>
                </a:solidFill>
                <a:effectLst/>
                <a:latin typeface="Gilroy"/>
                <a:hlinkClick r:id="rId5"/>
              </a:rPr>
              <a:t>Загальна декларація прав людини ООН</a:t>
            </a:r>
            <a:r>
              <a:rPr lang="ru-RU" b="0" i="0" dirty="0">
                <a:solidFill>
                  <a:srgbClr val="171717"/>
                </a:solidFill>
                <a:effectLst/>
                <a:latin typeface="Gilroy"/>
              </a:rPr>
              <a:t> (1948)</a:t>
            </a:r>
            <a:br>
              <a:rPr lang="ru-RU" b="0" i="0" dirty="0">
                <a:solidFill>
                  <a:srgbClr val="171717"/>
                </a:solidFill>
                <a:effectLst/>
                <a:latin typeface="Gilroy"/>
              </a:rPr>
            </a:br>
            <a:endParaRPr lang="ru-RU" b="0" i="0" dirty="0">
              <a:solidFill>
                <a:srgbClr val="171717"/>
              </a:solidFill>
              <a:effectLst/>
              <a:latin typeface="Gilroy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rgbClr val="FFD702"/>
                </a:solidFill>
                <a:effectLst/>
                <a:latin typeface="Gilroy"/>
                <a:hlinkClick r:id="rId6"/>
              </a:rPr>
              <a:t>Римський статут Міжнародного кримінального суду</a:t>
            </a:r>
            <a:r>
              <a:rPr lang="ru-RU" b="0" i="0" dirty="0">
                <a:solidFill>
                  <a:srgbClr val="171717"/>
                </a:solidFill>
                <a:effectLst/>
                <a:latin typeface="Gilroy"/>
              </a:rPr>
              <a:t> (1998)</a:t>
            </a:r>
            <a:br>
              <a:rPr lang="ru-RU" b="0" i="0" dirty="0">
                <a:solidFill>
                  <a:srgbClr val="171717"/>
                </a:solidFill>
                <a:effectLst/>
                <a:latin typeface="Gilroy"/>
              </a:rPr>
            </a:br>
            <a:endParaRPr lang="ru-RU" b="0" i="0" dirty="0">
              <a:solidFill>
                <a:srgbClr val="171717"/>
              </a:solidFill>
              <a:effectLst/>
              <a:latin typeface="Gilroy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rgbClr val="FFD702"/>
                </a:solidFill>
                <a:effectLst/>
                <a:latin typeface="Gilroy"/>
                <a:hlinkClick r:id="rId7"/>
              </a:rPr>
              <a:t>Конвенції ООН про статус біженців (1951)</a:t>
            </a:r>
            <a:br>
              <a:rPr lang="ru-RU" b="0" i="0" dirty="0">
                <a:solidFill>
                  <a:srgbClr val="171717"/>
                </a:solidFill>
                <a:effectLst/>
                <a:latin typeface="Gilroy"/>
              </a:rPr>
            </a:br>
            <a:endParaRPr lang="ru-RU" b="0" i="0" dirty="0">
              <a:solidFill>
                <a:srgbClr val="171717"/>
              </a:solidFill>
              <a:effectLst/>
              <a:latin typeface="Gilroy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rgbClr val="FFD702"/>
                </a:solidFill>
                <a:effectLst/>
                <a:latin typeface="Gilroy"/>
                <a:hlinkClick r:id="rId8"/>
              </a:rPr>
              <a:t>Конвенції ООН проти транснаціональної організованої злочинності</a:t>
            </a:r>
            <a:r>
              <a:rPr lang="ru-RU" b="0" i="0" dirty="0">
                <a:solidFill>
                  <a:srgbClr val="171717"/>
                </a:solidFill>
                <a:effectLst/>
                <a:latin typeface="Gilroy"/>
              </a:rPr>
              <a:t> (2000)</a:t>
            </a:r>
            <a:br>
              <a:rPr lang="ru-RU" b="0" i="0" dirty="0">
                <a:solidFill>
                  <a:srgbClr val="171717"/>
                </a:solidFill>
                <a:effectLst/>
                <a:latin typeface="Gilroy"/>
              </a:rPr>
            </a:br>
            <a:endParaRPr lang="ru-RU" b="0" i="0" dirty="0">
              <a:solidFill>
                <a:srgbClr val="171717"/>
              </a:solidFill>
              <a:effectLst/>
              <a:latin typeface="Gilroy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rgbClr val="FFD702"/>
                </a:solidFill>
                <a:effectLst/>
                <a:latin typeface="Gilroy"/>
                <a:hlinkClick r:id="rId9"/>
              </a:rPr>
              <a:t>Конвенція ООН проти корупції</a:t>
            </a:r>
            <a:r>
              <a:rPr lang="ru-RU" b="0" i="0" dirty="0">
                <a:solidFill>
                  <a:srgbClr val="171717"/>
                </a:solidFill>
                <a:effectLst/>
                <a:latin typeface="Gilroy"/>
              </a:rPr>
              <a:t> (2003)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960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41BADF-D64D-E544-8645-57519E012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  <a:latin typeface="Gilroy"/>
              </a:rPr>
              <a:t>ЄС </a:t>
            </a:r>
            <a:r>
              <a:rPr lang="ru-RU" b="0" i="0" dirty="0" err="1">
                <a:effectLst/>
                <a:latin typeface="Gilroy"/>
              </a:rPr>
              <a:t>готовий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підтримувати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зусилля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здійснити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реформи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покликані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втілити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життя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європейські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цінності</a:t>
            </a:r>
            <a:r>
              <a:rPr lang="ru-RU" b="0" i="0" dirty="0">
                <a:effectLst/>
                <a:latin typeface="Gilroy"/>
              </a:rPr>
              <a:t>. У </a:t>
            </a:r>
            <a:r>
              <a:rPr lang="ru-RU" b="0" i="0" dirty="0" err="1">
                <a:effectLst/>
                <a:latin typeface="Gilroy"/>
              </a:rPr>
              <a:t>цьому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відношенні</a:t>
            </a:r>
            <a:r>
              <a:rPr lang="ru-RU" b="0" i="0" dirty="0">
                <a:effectLst/>
                <a:latin typeface="Gilroy"/>
              </a:rPr>
              <a:t> Угода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слугує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юридичною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підставою</a:t>
            </a:r>
            <a:r>
              <a:rPr lang="ru-RU" b="0" i="0" dirty="0">
                <a:effectLst/>
                <a:latin typeface="Gilroy"/>
              </a:rPr>
              <a:t> для:</a:t>
            </a:r>
            <a:br>
              <a:rPr lang="ru-RU" dirty="0"/>
            </a:br>
            <a:br>
              <a:rPr lang="ru-RU" dirty="0"/>
            </a:br>
            <a:r>
              <a:rPr lang="ru-RU" b="0" i="0" dirty="0" err="1">
                <a:effectLst/>
                <a:latin typeface="Gilroy"/>
              </a:rPr>
              <a:t>надання</a:t>
            </a:r>
            <a:r>
              <a:rPr lang="ru-RU" b="0" i="0" dirty="0">
                <a:effectLst/>
                <a:latin typeface="Gilroy"/>
              </a:rPr>
              <a:t> Союзом </a:t>
            </a:r>
            <a:r>
              <a:rPr lang="ru-RU" b="0" i="0" dirty="0" err="1">
                <a:effectLst/>
                <a:latin typeface="Gilroy"/>
              </a:rPr>
              <a:t>експертної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фінансової</a:t>
            </a:r>
            <a:r>
              <a:rPr lang="ru-RU" b="0" i="0" dirty="0">
                <a:effectLst/>
                <a:latin typeface="Gilroy"/>
              </a:rPr>
              <a:t> та </a:t>
            </a:r>
            <a:r>
              <a:rPr lang="ru-RU" b="0" i="0" dirty="0" err="1">
                <a:effectLst/>
                <a:latin typeface="Gilroy"/>
              </a:rPr>
              <a:t>іншої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підтримки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Україні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якої</a:t>
            </a:r>
            <a:r>
              <a:rPr lang="ru-RU" b="0" i="0" dirty="0">
                <a:effectLst/>
                <a:latin typeface="Gilroy"/>
              </a:rPr>
              <a:t> вона </a:t>
            </a:r>
            <a:r>
              <a:rPr lang="ru-RU" b="0" i="0" dirty="0" err="1">
                <a:effectLst/>
                <a:latin typeface="Gilroy"/>
              </a:rPr>
              <a:t>потребує</a:t>
            </a:r>
            <a:r>
              <a:rPr lang="ru-RU" b="0" i="0" dirty="0">
                <a:effectLst/>
                <a:latin typeface="Gilroy"/>
              </a:rPr>
              <a:t> для </a:t>
            </a:r>
            <a:r>
              <a:rPr lang="ru-RU" b="0" i="0" dirty="0" err="1">
                <a:effectLst/>
                <a:latin typeface="Gilroy"/>
              </a:rPr>
              <a:t>реалізації</a:t>
            </a:r>
            <a:r>
              <a:rPr lang="ru-RU" b="0" i="0" dirty="0">
                <a:effectLst/>
                <a:latin typeface="Gilroy"/>
              </a:rPr>
              <a:t> таких реформ.</a:t>
            </a:r>
            <a:br>
              <a:rPr lang="ru-RU" b="0" i="0" dirty="0">
                <a:effectLst/>
                <a:latin typeface="Gilroy"/>
              </a:rPr>
            </a:br>
            <a:br>
              <a:rPr lang="ru-RU" b="0" i="0" dirty="0">
                <a:effectLst/>
                <a:latin typeface="Gilroy"/>
              </a:rPr>
            </a:br>
            <a:endParaRPr lang="ru-RU" b="0" i="0" dirty="0">
              <a:effectLst/>
              <a:latin typeface="Gilroy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effectLst/>
                <a:latin typeface="Gilroy"/>
              </a:rPr>
              <a:t>ведення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відвертого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діалогу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який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спонукає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українську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владу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ухвалювати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складні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закони</a:t>
            </a:r>
            <a:r>
              <a:rPr lang="ru-RU" b="0" i="0" dirty="0">
                <a:effectLst/>
                <a:latin typeface="Gilroy"/>
              </a:rPr>
              <a:t> для </a:t>
            </a:r>
            <a:r>
              <a:rPr lang="ru-RU" b="0" i="0" dirty="0" err="1">
                <a:effectLst/>
                <a:latin typeface="Gilroy"/>
              </a:rPr>
              <a:t>здійснення</a:t>
            </a:r>
            <a:r>
              <a:rPr lang="ru-RU" b="0" i="0" dirty="0">
                <a:effectLst/>
                <a:latin typeface="Gilroy"/>
              </a:rPr>
              <a:t> реформ. (</a:t>
            </a:r>
            <a:r>
              <a:rPr lang="ru-RU" b="0" i="0" dirty="0" err="1">
                <a:effectLst/>
                <a:latin typeface="Gilroy"/>
              </a:rPr>
              <a:t>Наприклад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закони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спрямовані</a:t>
            </a:r>
            <a:r>
              <a:rPr lang="ru-RU" b="0" i="0" dirty="0">
                <a:effectLst/>
                <a:latin typeface="Gilroy"/>
              </a:rPr>
              <a:t> на </a:t>
            </a:r>
            <a:r>
              <a:rPr lang="ru-RU" b="0" i="0" dirty="0" err="1">
                <a:effectLst/>
                <a:latin typeface="Gilroy"/>
              </a:rPr>
              <a:t>посилення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боротьби</a:t>
            </a:r>
            <a:r>
              <a:rPr lang="ru-RU" b="0" i="0" dirty="0">
                <a:effectLst/>
                <a:latin typeface="Gilroy"/>
              </a:rPr>
              <a:t> з </a:t>
            </a:r>
            <a:r>
              <a:rPr lang="ru-RU" b="0" i="0" dirty="0" err="1">
                <a:effectLst/>
                <a:latin typeface="Gilroy"/>
              </a:rPr>
              <a:t>корупцією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або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закони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що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гарантують</a:t>
            </a:r>
            <a:r>
              <a:rPr lang="ru-RU" b="0" i="0" dirty="0">
                <a:effectLst/>
                <a:latin typeface="Gilroy"/>
              </a:rPr>
              <a:t> права </a:t>
            </a:r>
            <a:r>
              <a:rPr lang="ru-RU" b="0" i="0" dirty="0" err="1">
                <a:effectLst/>
                <a:latin typeface="Gilroy"/>
              </a:rPr>
              <a:t>меншин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які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традиційно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зазнають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дискримінації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нашому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суспільстві</a:t>
            </a:r>
            <a:r>
              <a:rPr lang="ru-RU" b="0" i="0" dirty="0">
                <a:effectLst/>
                <a:latin typeface="Gilroy"/>
              </a:rPr>
              <a:t>).</a:t>
            </a:r>
            <a:br>
              <a:rPr lang="ru-RU" b="0" i="0" dirty="0">
                <a:effectLst/>
                <a:latin typeface="Gilroy"/>
              </a:rPr>
            </a:br>
            <a:endParaRPr lang="ru-RU" b="0" i="0" dirty="0">
              <a:effectLst/>
              <a:latin typeface="Gilroy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1951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ED5E9-E4FF-0448-9674-DE4C7C82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2E6D43-BFB8-A74B-BE68-F178BAB9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Gilroy"/>
              </a:rPr>
              <a:t>На </a:t>
            </a:r>
            <a:r>
              <a:rPr lang="ru-RU" b="0" i="0" dirty="0" err="1">
                <a:effectLst/>
                <a:latin typeface="Gilroy"/>
              </a:rPr>
              <a:t>відміну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від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політико-правової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сфери</a:t>
            </a:r>
            <a:r>
              <a:rPr lang="ru-RU" b="0" i="0" dirty="0">
                <a:effectLst/>
                <a:latin typeface="Gilroy"/>
              </a:rPr>
              <a:t>, в </a:t>
            </a:r>
            <a:r>
              <a:rPr lang="ru-RU" b="1" i="0" dirty="0" err="1">
                <a:effectLst/>
                <a:latin typeface="Gilroy"/>
              </a:rPr>
              <a:t>економічній</a:t>
            </a:r>
            <a:r>
              <a:rPr lang="ru-RU" b="1" i="0" dirty="0">
                <a:effectLst/>
                <a:latin typeface="Gilroy"/>
              </a:rPr>
              <a:t> </a:t>
            </a:r>
            <a:r>
              <a:rPr lang="ru-RU" b="0" i="0" dirty="0" err="1">
                <a:effectLst/>
                <a:latin typeface="Gilroy"/>
              </a:rPr>
              <a:t>частині</a:t>
            </a:r>
            <a:r>
              <a:rPr lang="ru-RU" b="0" i="0" dirty="0">
                <a:effectLst/>
                <a:latin typeface="Gilroy"/>
              </a:rPr>
              <a:t> Угоди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питання</a:t>
            </a:r>
            <a:r>
              <a:rPr lang="ru-RU" b="0" i="0" dirty="0">
                <a:effectLst/>
                <a:latin typeface="Gilroy"/>
              </a:rPr>
              <a:t> про </a:t>
            </a:r>
            <a:r>
              <a:rPr lang="ru-RU" b="0" i="0" dirty="0" err="1">
                <a:effectLst/>
                <a:latin typeface="Gilroy"/>
              </a:rPr>
              <a:t>запровадження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Україною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європейських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стандартів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врегульовано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набагато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детальніше</a:t>
            </a:r>
            <a:r>
              <a:rPr lang="ru-RU" b="0" i="0" dirty="0">
                <a:effectLst/>
                <a:latin typeface="Gilroy"/>
              </a:rPr>
              <a:t>.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333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2CF8E-D93D-F744-96A2-196AF2A3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705343-0A00-6F4A-9597-60DE5B405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Gilroy"/>
              </a:rPr>
              <a:t>У </a:t>
            </a:r>
            <a:r>
              <a:rPr lang="ru-RU" b="0" i="0" dirty="0" err="1">
                <a:effectLst/>
                <a:latin typeface="Gilroy"/>
              </a:rPr>
              <a:t>преамбулі</a:t>
            </a:r>
            <a:r>
              <a:rPr lang="ru-RU" b="0" i="0" dirty="0">
                <a:effectLst/>
                <a:latin typeface="Gilroy"/>
              </a:rPr>
              <a:t> Угоди </a:t>
            </a:r>
            <a:r>
              <a:rPr lang="ru-RU" b="0" i="0" dirty="0" err="1">
                <a:effectLst/>
                <a:latin typeface="Gilroy"/>
              </a:rPr>
              <a:t>викладено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мотиви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що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спонукали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Україну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Європейський</a:t>
            </a:r>
            <a:r>
              <a:rPr lang="ru-RU" b="0" i="0" dirty="0">
                <a:effectLst/>
                <a:latin typeface="Gilroy"/>
              </a:rPr>
              <a:t> Союз та </a:t>
            </a:r>
            <a:r>
              <a:rPr lang="ru-RU" b="0" i="0" dirty="0" err="1">
                <a:effectLst/>
                <a:latin typeface="Gilroy"/>
              </a:rPr>
              <a:t>його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держави</a:t>
            </a:r>
            <a:r>
              <a:rPr lang="ru-RU" b="0" i="0" dirty="0">
                <a:effectLst/>
                <a:latin typeface="Gilroy"/>
              </a:rPr>
              <a:t>-члени </a:t>
            </a:r>
            <a:r>
              <a:rPr lang="ru-RU" b="0" i="0" dirty="0" err="1">
                <a:effectLst/>
                <a:latin typeface="Gilroy"/>
              </a:rPr>
              <a:t>укласти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цей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міжнародний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договір</a:t>
            </a:r>
            <a:r>
              <a:rPr lang="ru-RU" b="0" i="0" dirty="0">
                <a:effectLst/>
                <a:latin typeface="Gilroy"/>
              </a:rPr>
              <a:t>. </a:t>
            </a:r>
            <a:r>
              <a:rPr lang="ru-RU" b="0" i="0" dirty="0" err="1">
                <a:effectLst/>
                <a:latin typeface="Gilroy"/>
              </a:rPr>
              <a:t>Сторони</a:t>
            </a:r>
            <a:r>
              <a:rPr lang="ru-RU" b="0" i="0" dirty="0">
                <a:effectLst/>
                <a:latin typeface="Gilroy"/>
              </a:rPr>
              <a:t> Угоди </a:t>
            </a:r>
            <a:r>
              <a:rPr lang="ru-RU" b="0" i="0" dirty="0" err="1">
                <a:effectLst/>
                <a:latin typeface="Gilroy"/>
              </a:rPr>
              <a:t>бажають</a:t>
            </a:r>
            <a:br>
              <a:rPr lang="ru-RU" dirty="0"/>
            </a:br>
            <a:br>
              <a:rPr lang="ru-RU" dirty="0"/>
            </a:br>
            <a:r>
              <a:rPr lang="ru-RU" b="0" i="1" dirty="0">
                <a:effectLst/>
                <a:latin typeface="Gilroy"/>
              </a:rPr>
              <a:t>«</a:t>
            </a:r>
            <a:r>
              <a:rPr lang="ru-RU" b="0" i="1" dirty="0" err="1">
                <a:effectLst/>
                <a:latin typeface="Gilroy"/>
              </a:rPr>
              <a:t>досягти</a:t>
            </a:r>
            <a:r>
              <a:rPr lang="ru-RU" b="0" i="1" dirty="0">
                <a:effectLst/>
                <a:latin typeface="Gilroy"/>
              </a:rPr>
              <a:t> </a:t>
            </a:r>
            <a:r>
              <a:rPr lang="ru-RU" b="0" i="1" dirty="0" err="1">
                <a:effectLst/>
                <a:latin typeface="Gilroy"/>
              </a:rPr>
              <a:t>економічної</a:t>
            </a:r>
            <a:r>
              <a:rPr lang="ru-RU" b="0" i="1" dirty="0">
                <a:effectLst/>
                <a:latin typeface="Gilroy"/>
              </a:rPr>
              <a:t> </a:t>
            </a:r>
            <a:r>
              <a:rPr lang="ru-RU" b="0" i="1" dirty="0" err="1">
                <a:effectLst/>
                <a:latin typeface="Gilroy"/>
              </a:rPr>
              <a:t>інтеграції</a:t>
            </a:r>
            <a:r>
              <a:rPr lang="ru-RU" b="0" i="1" dirty="0">
                <a:effectLst/>
                <a:latin typeface="Gilroy"/>
              </a:rPr>
              <a:t>, </a:t>
            </a:r>
            <a:r>
              <a:rPr lang="ru-RU" b="0" i="1" dirty="0" err="1">
                <a:effectLst/>
                <a:latin typeface="Gilroy"/>
              </a:rPr>
              <a:t>зокрема</a:t>
            </a:r>
            <a:r>
              <a:rPr lang="ru-RU" b="0" i="1" dirty="0">
                <a:effectLst/>
                <a:latin typeface="Gilroy"/>
              </a:rPr>
              <a:t>, за </a:t>
            </a:r>
            <a:r>
              <a:rPr lang="ru-RU" b="0" i="1" dirty="0" err="1">
                <a:effectLst/>
                <a:latin typeface="Gilroy"/>
              </a:rPr>
              <a:t>допомогою</a:t>
            </a:r>
            <a:r>
              <a:rPr lang="ru-RU" b="0" i="1" dirty="0">
                <a:effectLst/>
                <a:latin typeface="Gilroy"/>
              </a:rPr>
              <a:t> </a:t>
            </a:r>
            <a:r>
              <a:rPr lang="ru-RU" b="0" i="1" dirty="0" err="1">
                <a:effectLst/>
                <a:latin typeface="Gilroy"/>
              </a:rPr>
              <a:t>створення</a:t>
            </a:r>
            <a:r>
              <a:rPr lang="ru-RU" b="0" i="1" dirty="0">
                <a:effectLst/>
                <a:latin typeface="Gilroy"/>
              </a:rPr>
              <a:t> </a:t>
            </a:r>
            <a:r>
              <a:rPr lang="ru-RU" b="0" i="1" dirty="0" err="1">
                <a:effectLst/>
                <a:latin typeface="Gilroy"/>
              </a:rPr>
              <a:t>поглибленої</a:t>
            </a:r>
            <a:r>
              <a:rPr lang="ru-RU" b="0" i="1" dirty="0">
                <a:effectLst/>
                <a:latin typeface="Gilroy"/>
              </a:rPr>
              <a:t> і </a:t>
            </a:r>
            <a:r>
              <a:rPr lang="ru-RU" b="0" i="1" dirty="0" err="1">
                <a:effectLst/>
                <a:latin typeface="Gilroy"/>
              </a:rPr>
              <a:t>всеохоплюючої</a:t>
            </a:r>
            <a:r>
              <a:rPr lang="ru-RU" b="0" i="1" dirty="0">
                <a:effectLst/>
                <a:latin typeface="Gilroy"/>
              </a:rPr>
              <a:t> </a:t>
            </a:r>
            <a:r>
              <a:rPr lang="ru-RU" b="0" i="1" dirty="0" err="1">
                <a:effectLst/>
                <a:latin typeface="Gilroy"/>
              </a:rPr>
              <a:t>зони</a:t>
            </a:r>
            <a:r>
              <a:rPr lang="ru-RU" b="0" i="1" dirty="0">
                <a:effectLst/>
                <a:latin typeface="Gilroy"/>
              </a:rPr>
              <a:t> </a:t>
            </a:r>
            <a:r>
              <a:rPr lang="ru-RU" b="0" i="1" dirty="0" err="1">
                <a:effectLst/>
                <a:latin typeface="Gilroy"/>
              </a:rPr>
              <a:t>вільної</a:t>
            </a:r>
            <a:r>
              <a:rPr lang="ru-RU" b="0" i="1" dirty="0">
                <a:effectLst/>
                <a:latin typeface="Gilroy"/>
              </a:rPr>
              <a:t> </a:t>
            </a:r>
            <a:r>
              <a:rPr lang="ru-RU" b="0" i="1" dirty="0" err="1">
                <a:effectLst/>
                <a:latin typeface="Gilroy"/>
              </a:rPr>
              <a:t>торгівлі</a:t>
            </a:r>
            <a:r>
              <a:rPr lang="ru-RU" b="0" i="1" dirty="0">
                <a:effectLst/>
                <a:latin typeface="Gilroy"/>
              </a:rPr>
              <a:t> як </a:t>
            </a:r>
            <a:r>
              <a:rPr lang="ru-RU" b="0" i="1" dirty="0" err="1">
                <a:effectLst/>
                <a:latin typeface="Gilroy"/>
              </a:rPr>
              <a:t>невід'ємної</a:t>
            </a:r>
            <a:r>
              <a:rPr lang="ru-RU" b="0" i="1" dirty="0">
                <a:effectLst/>
                <a:latin typeface="Gilroy"/>
              </a:rPr>
              <a:t> </a:t>
            </a:r>
            <a:r>
              <a:rPr lang="ru-RU" b="0" i="1" dirty="0" err="1">
                <a:effectLst/>
                <a:latin typeface="Gilroy"/>
              </a:rPr>
              <a:t>частини</a:t>
            </a:r>
            <a:r>
              <a:rPr lang="ru-RU" b="0" i="1" dirty="0">
                <a:effectLst/>
                <a:latin typeface="Gilroy"/>
              </a:rPr>
              <a:t> </a:t>
            </a:r>
            <a:r>
              <a:rPr lang="ru-RU" b="0" i="1" dirty="0" err="1">
                <a:effectLst/>
                <a:latin typeface="Gilroy"/>
              </a:rPr>
              <a:t>цієї</a:t>
            </a:r>
            <a:r>
              <a:rPr lang="ru-RU" b="0" i="1" dirty="0">
                <a:effectLst/>
                <a:latin typeface="Gilroy"/>
              </a:rPr>
              <a:t> Угоди </a:t>
            </a:r>
            <a:r>
              <a:rPr lang="ru-RU" b="0" i="1" dirty="0" err="1">
                <a:effectLst/>
                <a:latin typeface="Gilroy"/>
              </a:rPr>
              <a:t>відповідно</a:t>
            </a:r>
            <a:r>
              <a:rPr lang="ru-RU" b="0" i="1" dirty="0">
                <a:effectLst/>
                <a:latin typeface="Gilroy"/>
              </a:rPr>
              <a:t> до прав та </a:t>
            </a:r>
            <a:r>
              <a:rPr lang="ru-RU" b="0" i="1" dirty="0" err="1">
                <a:effectLst/>
                <a:latin typeface="Gilroy"/>
              </a:rPr>
              <a:t>зобов'язань</a:t>
            </a:r>
            <a:r>
              <a:rPr lang="ru-RU" b="0" i="1" dirty="0">
                <a:effectLst/>
                <a:latin typeface="Gilroy"/>
              </a:rPr>
              <a:t>, </a:t>
            </a:r>
            <a:r>
              <a:rPr lang="ru-RU" b="0" i="1" dirty="0" err="1">
                <a:effectLst/>
                <a:latin typeface="Gilroy"/>
              </a:rPr>
              <a:t>що</a:t>
            </a:r>
            <a:r>
              <a:rPr lang="ru-RU" b="0" i="1" dirty="0">
                <a:effectLst/>
                <a:latin typeface="Gilroy"/>
              </a:rPr>
              <a:t> </a:t>
            </a:r>
            <a:r>
              <a:rPr lang="ru-RU" b="0" i="1" dirty="0" err="1">
                <a:effectLst/>
                <a:latin typeface="Gilroy"/>
              </a:rPr>
              <a:t>випливають</a:t>
            </a:r>
            <a:r>
              <a:rPr lang="ru-RU" b="0" i="1" dirty="0">
                <a:effectLst/>
                <a:latin typeface="Gilroy"/>
              </a:rPr>
              <a:t> </a:t>
            </a:r>
            <a:r>
              <a:rPr lang="ru-RU" b="0" i="1" dirty="0" err="1">
                <a:effectLst/>
                <a:latin typeface="Gilroy"/>
              </a:rPr>
              <a:t>із</a:t>
            </a:r>
            <a:r>
              <a:rPr lang="ru-RU" b="0" i="1" dirty="0">
                <a:effectLst/>
                <a:latin typeface="Gilroy"/>
              </a:rPr>
              <a:t> членства </a:t>
            </a:r>
            <a:r>
              <a:rPr lang="ru-RU" b="0" i="1" dirty="0" err="1">
                <a:effectLst/>
                <a:latin typeface="Gilroy"/>
              </a:rPr>
              <a:t>Сторін</a:t>
            </a:r>
            <a:r>
              <a:rPr lang="ru-RU" b="0" i="1" dirty="0">
                <a:effectLst/>
                <a:latin typeface="Gilroy"/>
              </a:rPr>
              <a:t> у </a:t>
            </a:r>
            <a:r>
              <a:rPr lang="ru-RU" b="0" i="1" dirty="0" err="1">
                <a:effectLst/>
                <a:latin typeface="Gilroy"/>
              </a:rPr>
              <a:t>Світовій</a:t>
            </a:r>
            <a:r>
              <a:rPr lang="ru-RU" b="0" i="1" dirty="0">
                <a:effectLst/>
                <a:latin typeface="Gilroy"/>
              </a:rPr>
              <a:t> </a:t>
            </a:r>
            <a:r>
              <a:rPr lang="ru-RU" b="0" i="1" dirty="0" err="1">
                <a:effectLst/>
                <a:latin typeface="Gilroy"/>
              </a:rPr>
              <a:t>організації</a:t>
            </a:r>
            <a:r>
              <a:rPr lang="ru-RU" b="0" i="1" dirty="0">
                <a:effectLst/>
                <a:latin typeface="Gilroy"/>
              </a:rPr>
              <a:t> </a:t>
            </a:r>
            <a:r>
              <a:rPr lang="ru-RU" b="0" i="1" dirty="0" err="1">
                <a:effectLst/>
                <a:latin typeface="Gilroy"/>
              </a:rPr>
              <a:t>торгівлі</a:t>
            </a:r>
            <a:r>
              <a:rPr lang="ru-RU" b="0" i="1" dirty="0">
                <a:effectLst/>
                <a:latin typeface="Gilroy"/>
              </a:rPr>
              <a:t>, та за </a:t>
            </a:r>
            <a:r>
              <a:rPr lang="ru-RU" b="0" i="1" dirty="0" err="1">
                <a:effectLst/>
                <a:latin typeface="Gilroy"/>
              </a:rPr>
              <a:t>допомогою</a:t>
            </a:r>
            <a:r>
              <a:rPr lang="ru-RU" b="0" i="1" dirty="0">
                <a:effectLst/>
                <a:latin typeface="Gilroy"/>
              </a:rPr>
              <a:t> </a:t>
            </a:r>
            <a:r>
              <a:rPr lang="ru-RU" b="0" i="1" dirty="0" err="1">
                <a:effectLst/>
                <a:latin typeface="Gilroy"/>
              </a:rPr>
              <a:t>широкої</a:t>
            </a:r>
            <a:r>
              <a:rPr lang="ru-RU" b="0" i="1" dirty="0">
                <a:effectLst/>
                <a:latin typeface="Gilroy"/>
              </a:rPr>
              <a:t> </a:t>
            </a:r>
            <a:r>
              <a:rPr lang="ru-RU" b="0" i="1" dirty="0" err="1">
                <a:effectLst/>
                <a:latin typeface="Gilroy"/>
              </a:rPr>
              <a:t>регуляторної</a:t>
            </a:r>
            <a:r>
              <a:rPr lang="ru-RU" b="0" i="1" dirty="0">
                <a:effectLst/>
                <a:latin typeface="Gilroy"/>
              </a:rPr>
              <a:t> </a:t>
            </a:r>
            <a:r>
              <a:rPr lang="ru-RU" b="0" i="1" dirty="0" err="1">
                <a:effectLst/>
                <a:latin typeface="Gilroy"/>
              </a:rPr>
              <a:t>адаптації</a:t>
            </a:r>
            <a:r>
              <a:rPr lang="ru-RU" b="0" i="1" dirty="0">
                <a:effectLst/>
                <a:latin typeface="Gilroy"/>
              </a:rPr>
              <a:t>».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5214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8949DF-4927-C54A-B908-F69A63948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effectLst/>
                <a:latin typeface="Gilroy"/>
              </a:rPr>
              <a:t>Якщо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спростити</a:t>
            </a:r>
            <a:r>
              <a:rPr lang="ru-RU" b="0" i="0" dirty="0">
                <a:effectLst/>
                <a:latin typeface="Gilroy"/>
              </a:rPr>
              <a:t>, то </a:t>
            </a:r>
            <a:r>
              <a:rPr lang="ru-RU" b="1" i="0" dirty="0">
                <a:effectLst/>
                <a:latin typeface="Gilroy"/>
              </a:rPr>
              <a:t>формула </a:t>
            </a:r>
            <a:r>
              <a:rPr lang="ru-RU" b="1" i="0" dirty="0" err="1">
                <a:effectLst/>
                <a:latin typeface="Gilroy"/>
              </a:rPr>
              <a:t>економічної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інтеграції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України</a:t>
            </a:r>
            <a:r>
              <a:rPr lang="ru-RU" b="1" i="0" dirty="0">
                <a:effectLst/>
                <a:latin typeface="Gilroy"/>
              </a:rPr>
              <a:t> та ЄС</a:t>
            </a:r>
            <a:r>
              <a:rPr lang="ru-RU" b="0" i="0" dirty="0">
                <a:effectLst/>
                <a:latin typeface="Gilroy"/>
              </a:rPr>
              <a:t> за </a:t>
            </a:r>
            <a:r>
              <a:rPr lang="ru-RU" b="0" i="0" dirty="0" err="1">
                <a:effectLst/>
                <a:latin typeface="Gilroy"/>
              </a:rPr>
              <a:t>Угодою</a:t>
            </a:r>
            <a:r>
              <a:rPr lang="ru-RU" b="0" i="0" dirty="0">
                <a:effectLst/>
                <a:latin typeface="Gilroy"/>
              </a:rPr>
              <a:t>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зводиться</a:t>
            </a:r>
            <a:r>
              <a:rPr lang="ru-RU" b="0" i="0" dirty="0">
                <a:effectLst/>
                <a:latin typeface="Gilroy"/>
              </a:rPr>
              <a:t> до </a:t>
            </a:r>
            <a:r>
              <a:rPr lang="ru-RU" b="0" i="0" dirty="0" err="1">
                <a:effectLst/>
                <a:latin typeface="Gilroy"/>
              </a:rPr>
              <a:t>створення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поглибленої</a:t>
            </a:r>
            <a:r>
              <a:rPr lang="ru-RU" b="0" i="0" dirty="0">
                <a:effectLst/>
                <a:latin typeface="Gilroy"/>
              </a:rPr>
              <a:t> і </a:t>
            </a:r>
            <a:r>
              <a:rPr lang="ru-RU" b="0" i="0" dirty="0" err="1">
                <a:effectLst/>
                <a:latin typeface="Gilroy"/>
              </a:rPr>
              <a:t>всеохоплюючої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зони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вільної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торгівлі</a:t>
            </a:r>
            <a:r>
              <a:rPr lang="ru-RU" b="0" i="0" dirty="0">
                <a:effectLst/>
                <a:latin typeface="Gilroy"/>
              </a:rPr>
              <a:t> (на </a:t>
            </a:r>
            <a:r>
              <a:rPr lang="ru-RU" b="0" i="0" dirty="0" err="1">
                <a:effectLst/>
                <a:latin typeface="Gilroy"/>
              </a:rPr>
              <a:t>основі</a:t>
            </a:r>
            <a:r>
              <a:rPr lang="ru-RU" b="0" i="0" dirty="0">
                <a:effectLst/>
                <a:latin typeface="Gilroy"/>
              </a:rPr>
              <a:t> правил </a:t>
            </a:r>
            <a:r>
              <a:rPr lang="ru-RU" b="0" i="0" dirty="0" err="1">
                <a:effectLst/>
                <a:latin typeface="Gilroy"/>
              </a:rPr>
              <a:t>Світової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організації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торгівлі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або</a:t>
            </a:r>
            <a:r>
              <a:rPr lang="ru-RU" b="0" i="0" dirty="0">
                <a:effectLst/>
                <a:latin typeface="Gilroy"/>
              </a:rPr>
              <a:t> СОТ) та </a:t>
            </a:r>
            <a:r>
              <a:rPr lang="ru-RU" b="0" i="0" dirty="0" err="1">
                <a:effectLst/>
                <a:latin typeface="Gilroy"/>
              </a:rPr>
              <a:t>широкої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регуляторної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адаптації</a:t>
            </a:r>
            <a:r>
              <a:rPr lang="ru-RU" b="0" i="0" dirty="0">
                <a:effectLst/>
                <a:latin typeface="Gilroy"/>
              </a:rPr>
              <a:t>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8E989E-F14B-9F4C-88FB-CE52A358A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3" y="899984"/>
            <a:ext cx="9829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6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22119-A26A-984F-80B2-5FA69F2D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AF5AC-4A15-974E-85E5-125713D48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два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компоненти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—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передумови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подальшої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економічної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інтеграції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внутрішнього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ринку ЄС.</a:t>
            </a:r>
            <a:br>
              <a:rPr lang="ru-RU" dirty="0"/>
            </a:br>
            <a:br>
              <a:rPr lang="ru-RU" dirty="0"/>
            </a:b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Адаптація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тобто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українського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ЄС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також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важлива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для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завершення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побудови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функціонуючої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ринкової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економіки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Важлива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також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і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адаптація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українського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ЄС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аспекті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завершення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побудови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функціонуючої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ринкової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економіки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75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58E4F-3661-C448-8095-78EA0CEB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B7514F-DA50-CC4E-9D31-EB8550E6D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Отже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Угода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встановлює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два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ключових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напрямки як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досягненні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економічної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інтеграції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 ЄС, так і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модернізації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української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економіки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:</a:t>
            </a:r>
            <a:br>
              <a:rPr lang="ru-RU" dirty="0"/>
            </a:br>
            <a:br>
              <a:rPr lang="ru-RU" dirty="0"/>
            </a:b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створення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Зони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вільної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торгівлі</a:t>
            </a:r>
            <a:br>
              <a:rPr lang="ru-RU" b="0" i="0" dirty="0">
                <a:solidFill>
                  <a:srgbClr val="FFFFFF"/>
                </a:solidFill>
                <a:effectLst/>
                <a:latin typeface="Gilroy"/>
              </a:rPr>
            </a:br>
            <a:endParaRPr lang="ru-RU" b="0" i="0" dirty="0">
              <a:solidFill>
                <a:srgbClr val="FFFFFF"/>
              </a:solidFill>
              <a:effectLst/>
              <a:latin typeface="Gilroy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до права ЄС.</a:t>
            </a:r>
          </a:p>
          <a:p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Водночас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розділення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двох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напрямків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дещо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умовне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 Зона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вільної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торгівлі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— «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поглиблена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всеохоплююча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».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означає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вона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більш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просунута і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більш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інтеграційна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ніж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зони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вільної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торгівлі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зазвичай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створюють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між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різними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країнами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світу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 І «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поглиблена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» ЗВТ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між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Україною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 ЄС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саме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тому,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вона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побудована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на засадах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українського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до права ЄС.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Тобто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інтегроване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 саму суть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Зони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вільної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торгівлі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між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Україною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 ЄС.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2482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8E34D-3643-A546-8E1F-DE831E00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effectLst/>
                <a:latin typeface="Gilroy"/>
              </a:rPr>
              <a:t>Зона </a:t>
            </a:r>
            <a:r>
              <a:rPr lang="ru-RU" b="1" i="0" dirty="0" err="1">
                <a:effectLst/>
                <a:latin typeface="Gilroy"/>
              </a:rPr>
              <a:t>вільної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торгівлі</a:t>
            </a:r>
            <a:r>
              <a:rPr lang="ru-RU" b="1" i="0" dirty="0">
                <a:effectLst/>
                <a:latin typeface="Gilroy"/>
              </a:rPr>
              <a:t> як стимул до </a:t>
            </a:r>
            <a:r>
              <a:rPr lang="ru-RU" b="1" i="0" dirty="0" err="1">
                <a:effectLst/>
                <a:latin typeface="Gilroy"/>
              </a:rPr>
              <a:t>економічних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змін</a:t>
            </a:r>
            <a:r>
              <a:rPr lang="ru-RU" b="1" i="0" dirty="0">
                <a:effectLst/>
                <a:latin typeface="Gilroy"/>
              </a:rPr>
              <a:t> в </a:t>
            </a:r>
            <a:r>
              <a:rPr lang="ru-RU" b="1" i="0" dirty="0" err="1">
                <a:effectLst/>
                <a:latin typeface="Gilroy"/>
              </a:rPr>
              <a:t>Україні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F1D38A-F710-AF46-B732-FB31C2E36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effectLst/>
                <a:latin typeface="Gilroy"/>
              </a:rPr>
              <a:t>Осердя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економічного</a:t>
            </a:r>
            <a:r>
              <a:rPr lang="ru-RU" b="0" i="0" dirty="0">
                <a:effectLst/>
                <a:latin typeface="Gilroy"/>
              </a:rPr>
              <a:t> компоненту Угоди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 — </a:t>
            </a:r>
            <a:r>
              <a:rPr lang="ru-RU" b="0" i="0" dirty="0" err="1">
                <a:effectLst/>
                <a:latin typeface="Gilroy"/>
              </a:rPr>
              <a:t>це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створення</a:t>
            </a:r>
            <a:r>
              <a:rPr lang="ru-RU" b="0" i="0" dirty="0">
                <a:effectLst/>
                <a:latin typeface="Gilroy"/>
              </a:rPr>
              <a:t> </a:t>
            </a:r>
            <a:r>
              <a:rPr lang="ru-RU" b="1" i="0" dirty="0" err="1">
                <a:effectLst/>
                <a:latin typeface="Gilroy"/>
              </a:rPr>
              <a:t>Зони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вільної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торгівлі</a:t>
            </a:r>
            <a:r>
              <a:rPr lang="ru-RU" b="1" i="0" dirty="0">
                <a:effectLst/>
                <a:latin typeface="Gilroy"/>
              </a:rPr>
              <a:t> (ЗВТ)</a:t>
            </a:r>
            <a:r>
              <a:rPr lang="ru-RU" b="0" i="0" dirty="0">
                <a:effectLst/>
                <a:latin typeface="Gilroy"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effectLst/>
                <a:latin typeface="Gilroy"/>
              </a:rPr>
              <a:t>З одного боку, ЗВТ </a:t>
            </a:r>
            <a:r>
              <a:rPr lang="ru-RU" b="0" i="0" dirty="0" err="1">
                <a:effectLst/>
                <a:latin typeface="Gilroy"/>
              </a:rPr>
              <a:t>посилила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конкуренцію</a:t>
            </a:r>
            <a:r>
              <a:rPr lang="ru-RU" b="0" i="0" dirty="0">
                <a:effectLst/>
                <a:latin typeface="Gilroy"/>
              </a:rPr>
              <a:t> на </a:t>
            </a:r>
            <a:r>
              <a:rPr lang="ru-RU" b="0" i="0" dirty="0" err="1">
                <a:effectLst/>
                <a:latin typeface="Gilroy"/>
              </a:rPr>
              <a:t>українському</a:t>
            </a:r>
            <a:r>
              <a:rPr lang="ru-RU" b="0" i="0" dirty="0">
                <a:effectLst/>
                <a:latin typeface="Gilroy"/>
              </a:rPr>
              <a:t> ринку. </a:t>
            </a:r>
            <a:r>
              <a:rPr lang="ru-RU" b="0" i="0" dirty="0" err="1">
                <a:effectLst/>
                <a:latin typeface="Gilroy"/>
              </a:rPr>
              <a:t>Українські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бізнеси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шукають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рішення</a:t>
            </a:r>
            <a:r>
              <a:rPr lang="ru-RU" b="0" i="0" dirty="0">
                <a:effectLst/>
                <a:latin typeface="Gilroy"/>
              </a:rPr>
              <a:t>, як </a:t>
            </a:r>
            <a:r>
              <a:rPr lang="ru-RU" b="0" i="0" dirty="0" err="1">
                <a:effectLst/>
                <a:latin typeface="Gilroy"/>
              </a:rPr>
              <a:t>забезпечити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пропозицію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якісніших</a:t>
            </a:r>
            <a:r>
              <a:rPr lang="ru-RU" b="0" i="0" dirty="0">
                <a:effectLst/>
                <a:latin typeface="Gilroy"/>
              </a:rPr>
              <a:t> і </a:t>
            </a:r>
            <a:r>
              <a:rPr lang="ru-RU" b="0" i="0" dirty="0" err="1">
                <a:effectLst/>
                <a:latin typeface="Gilroy"/>
              </a:rPr>
              <a:t>дешевших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товарів</a:t>
            </a:r>
            <a:r>
              <a:rPr lang="ru-RU" b="0" i="0" dirty="0">
                <a:effectLst/>
                <a:latin typeface="Gilroy"/>
              </a:rPr>
              <a:t> і </a:t>
            </a:r>
            <a:r>
              <a:rPr lang="ru-RU" b="0" i="0" dirty="0" err="1">
                <a:effectLst/>
                <a:latin typeface="Gilroy"/>
              </a:rPr>
              <a:t>послуг</a:t>
            </a:r>
            <a:r>
              <a:rPr lang="ru-RU" b="0" i="0" dirty="0">
                <a:effectLst/>
                <a:latin typeface="Gilroy"/>
              </a:rPr>
              <a:t> для </a:t>
            </a:r>
            <a:r>
              <a:rPr lang="ru-RU" b="0" i="0" dirty="0" err="1">
                <a:effectLst/>
                <a:latin typeface="Gilroy"/>
              </a:rPr>
              <a:t>споживачів</a:t>
            </a:r>
            <a:r>
              <a:rPr lang="ru-RU" b="0" i="0" dirty="0">
                <a:effectLst/>
                <a:latin typeface="Gilroy"/>
              </a:rPr>
              <a:t> на </a:t>
            </a:r>
            <a:r>
              <a:rPr lang="ru-RU" b="0" i="0" dirty="0" err="1">
                <a:effectLst/>
                <a:latin typeface="Gilroy"/>
              </a:rPr>
              <a:t>вітчизняному</a:t>
            </a:r>
            <a:r>
              <a:rPr lang="ru-RU" b="0" i="0" dirty="0">
                <a:effectLst/>
                <a:latin typeface="Gilroy"/>
              </a:rPr>
              <a:t> ринку. З </a:t>
            </a:r>
            <a:r>
              <a:rPr lang="ru-RU" b="0" i="0" dirty="0" err="1">
                <a:effectLst/>
                <a:latin typeface="Gilroy"/>
              </a:rPr>
              <a:t>іншого</a:t>
            </a:r>
            <a:r>
              <a:rPr lang="ru-RU" b="0" i="0" dirty="0">
                <a:effectLst/>
                <a:latin typeface="Gilroy"/>
              </a:rPr>
              <a:t> боку, ЗВТ </a:t>
            </a:r>
            <a:r>
              <a:rPr lang="ru-RU" b="0" i="0" dirty="0" err="1">
                <a:effectLst/>
                <a:latin typeface="Gilroy"/>
              </a:rPr>
              <a:t>спростила</a:t>
            </a:r>
            <a:r>
              <a:rPr lang="ru-RU" b="0" i="0" dirty="0">
                <a:effectLst/>
                <a:latin typeface="Gilroy"/>
              </a:rPr>
              <a:t> доступ для </a:t>
            </a:r>
            <a:r>
              <a:rPr lang="ru-RU" b="0" i="0" dirty="0" err="1">
                <a:effectLst/>
                <a:latin typeface="Gilroy"/>
              </a:rPr>
              <a:t>українських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товарів</a:t>
            </a:r>
            <a:r>
              <a:rPr lang="ru-RU" b="0" i="0" dirty="0">
                <a:effectLst/>
                <a:latin typeface="Gilroy"/>
              </a:rPr>
              <a:t> та </a:t>
            </a:r>
            <a:r>
              <a:rPr lang="ru-RU" b="0" i="0" dirty="0" err="1">
                <a:effectLst/>
                <a:latin typeface="Gilroy"/>
              </a:rPr>
              <a:t>послуг</a:t>
            </a:r>
            <a:r>
              <a:rPr lang="ru-RU" b="0" i="0" dirty="0">
                <a:effectLst/>
                <a:latin typeface="Gilroy"/>
              </a:rPr>
              <a:t> до </a:t>
            </a:r>
            <a:r>
              <a:rPr lang="ru-RU" b="0" i="0" dirty="0" err="1">
                <a:effectLst/>
                <a:latin typeface="Gilroy"/>
              </a:rPr>
              <a:t>споживачів</a:t>
            </a:r>
            <a:r>
              <a:rPr lang="ru-RU" b="0" i="0" dirty="0">
                <a:effectLst/>
                <a:latin typeface="Gilroy"/>
              </a:rPr>
              <a:t> на ринку ЄС</a:t>
            </a:r>
            <a:r>
              <a:rPr lang="ru-RU" b="0" i="1" dirty="0">
                <a:effectLst/>
                <a:latin typeface="Gilroy"/>
              </a:rPr>
              <a:t>,</a:t>
            </a:r>
            <a:r>
              <a:rPr lang="ru-RU" b="0" i="0" dirty="0">
                <a:effectLst/>
                <a:latin typeface="Gilroy"/>
              </a:rPr>
              <a:t> </a:t>
            </a:r>
            <a:r>
              <a:rPr lang="ru-RU" b="0" i="0" dirty="0" err="1">
                <a:effectLst/>
                <a:latin typeface="Gilroy"/>
              </a:rPr>
              <a:t>що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також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стимулює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вітчизняні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підприємства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здійснювати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інвестиції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розвиток</a:t>
            </a:r>
            <a:r>
              <a:rPr lang="ru-RU" b="0" i="0" dirty="0">
                <a:effectLst/>
                <a:latin typeface="Gilroy"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effectLst/>
                <a:latin typeface="Gilroy"/>
              </a:rPr>
              <a:t>Зона </a:t>
            </a:r>
            <a:r>
              <a:rPr lang="ru-RU" b="0" i="0" dirty="0" err="1">
                <a:effectLst/>
                <a:latin typeface="Gilroy"/>
              </a:rPr>
              <a:t>вільної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торгівлі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побудована</a:t>
            </a:r>
            <a:r>
              <a:rPr lang="ru-RU" b="0" i="0" dirty="0">
                <a:effectLst/>
                <a:latin typeface="Gilroy"/>
              </a:rPr>
              <a:t> на </a:t>
            </a:r>
            <a:r>
              <a:rPr lang="ru-RU" b="0" i="0" dirty="0" err="1">
                <a:effectLst/>
                <a:latin typeface="Gilroy"/>
              </a:rPr>
              <a:t>основі</a:t>
            </a:r>
            <a:r>
              <a:rPr lang="ru-RU" b="0" i="0" dirty="0">
                <a:effectLst/>
                <a:latin typeface="Gilroy"/>
              </a:rPr>
              <a:t> правил </a:t>
            </a:r>
            <a:r>
              <a:rPr lang="ru-RU" b="0" i="0" dirty="0" err="1">
                <a:effectLst/>
                <a:latin typeface="Gilroy"/>
              </a:rPr>
              <a:t>Світової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організації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торгівлі</a:t>
            </a:r>
            <a:r>
              <a:rPr lang="ru-RU" b="0" i="0" dirty="0">
                <a:effectLst/>
                <a:latin typeface="Gilroy"/>
              </a:rPr>
              <a:t>. </a:t>
            </a:r>
            <a:r>
              <a:rPr lang="ru-RU" b="0" i="0" dirty="0" err="1">
                <a:effectLst/>
                <a:latin typeface="Gilroy"/>
              </a:rPr>
              <a:t>Тобто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передбачає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повне</a:t>
            </a:r>
            <a:r>
              <a:rPr lang="ru-RU" b="0" i="0" dirty="0">
                <a:effectLst/>
                <a:latin typeface="Gilroy"/>
              </a:rPr>
              <a:t> та </a:t>
            </a:r>
            <a:r>
              <a:rPr lang="ru-RU" b="0" i="0" dirty="0" err="1">
                <a:effectLst/>
                <a:latin typeface="Gilroy"/>
              </a:rPr>
              <a:t>безумовне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виконання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зобов'язань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взятих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Україною</a:t>
            </a:r>
            <a:r>
              <a:rPr lang="ru-RU" b="0" i="0" dirty="0">
                <a:effectLst/>
                <a:latin typeface="Gilroy"/>
              </a:rPr>
              <a:t> і ЄС у межах СОТ.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7383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54C8A-BF8D-8B45-BF0A-373B572D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DBFA2-426A-294F-A097-9463FCD32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тексті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Угоди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більше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100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посилань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документи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становлять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так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зване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«</a:t>
            </a:r>
            <a:r>
              <a:rPr lang="ru-RU" b="1" i="0" dirty="0">
                <a:solidFill>
                  <a:srgbClr val="FFFFFF"/>
                </a:solidFill>
                <a:effectLst/>
                <a:latin typeface="Gilroy"/>
              </a:rPr>
              <a:t>право СОТ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».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Інколи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навіть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дослівне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включення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окремих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норм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Угод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СОТ до тексту Угоди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асоціацію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Наприклад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стаття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34 Угоди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встановлює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для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торгівлі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імпортними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товарами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національний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режим, як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визначено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статтею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en" b="0" i="0" dirty="0">
                <a:solidFill>
                  <a:srgbClr val="FFFFFF"/>
                </a:solidFill>
                <a:effectLst/>
                <a:latin typeface="Gilroy"/>
              </a:rPr>
              <a:t>III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Генеральної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угоди 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тарифів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торгівлі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1994 року. Тому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стаття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ІІІ ГАТТ стала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невід'ємною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частиною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тексту Угоди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асоціацію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60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11502B-EC32-1E48-A8C1-FB4EAB640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Угоду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асоціацію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сприймають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як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інструмент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дасть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можливість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запровадити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сучасні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стандарти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 практики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організації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життя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притаманні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країнам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Європейського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Союзу. І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справді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так. 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цьому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блоці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ми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розглянемо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:</a:t>
            </a:r>
            <a:br>
              <a:rPr lang="ru-RU" dirty="0"/>
            </a:b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механізми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процедури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закладені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Угоді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щоб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досягти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цієї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мети,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яким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чином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Сторони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Угоди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забезпечують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виконання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взятих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зобов'язань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щоб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життя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людей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відповідало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цим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стандартам,</a:t>
            </a:r>
            <a:br>
              <a:rPr lang="ru-RU" b="0" i="0" dirty="0">
                <a:solidFill>
                  <a:srgbClr val="FFFFFF"/>
                </a:solidFill>
                <a:effectLst/>
                <a:latin typeface="Gilroy"/>
              </a:rPr>
            </a:br>
            <a:endParaRPr lang="ru-RU" b="0" i="0" dirty="0">
              <a:solidFill>
                <a:srgbClr val="FFFFFF"/>
              </a:solidFill>
              <a:effectLst/>
              <a:latin typeface="Gilroy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чи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справді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Угода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асоціацію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–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саме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той «план реформ»,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повне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виконання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якого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дозволить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наблизитися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європейських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стандартів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834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539679-B221-C941-BDB8-F55895F35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Крім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того, Угода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асоціацію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інтегрує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окремі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домовленості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діють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 межах СОТ,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навіть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без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вказування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їхнього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джерела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Наприклад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хоча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статті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108 Угоди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асоціацію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немає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навіть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натяку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на СОТ,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насправді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вона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закріплює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домовленість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тлумачення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поняття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«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комп'ютерні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пов'язані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з ними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послуги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», яка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була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укладена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 СОТ у 2007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році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</a:t>
            </a:r>
            <a:br>
              <a:rPr lang="ru-RU" b="0" i="0" dirty="0">
                <a:solidFill>
                  <a:srgbClr val="FFFFFF"/>
                </a:solidFill>
                <a:effectLst/>
                <a:latin typeface="Gilroy"/>
              </a:rPr>
            </a:br>
            <a:br>
              <a:rPr lang="ru-RU" b="0" i="0" dirty="0">
                <a:solidFill>
                  <a:srgbClr val="FFFFFF"/>
                </a:solidFill>
                <a:effectLst/>
                <a:latin typeface="Gilroy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Право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Світової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організації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торгівлі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–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по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суті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регуляторний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фундамент,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конституція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сучасної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міжнародної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економіки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яка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встановлює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базові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правила,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забезпечують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чесну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конкуренцію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міжнародній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торгівлі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Українська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економіка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повинна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жити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за правилами СОТ – так само, як за ними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живуть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економіки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країн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ЄС. Як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показує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практика,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не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завжди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вдається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</a:t>
            </a:r>
          </a:p>
          <a:p>
            <a:pPr algn="l"/>
            <a:br>
              <a:rPr lang="ru-RU" b="0" i="0" dirty="0">
                <a:solidFill>
                  <a:srgbClr val="FFFFFF"/>
                </a:solidFill>
                <a:effectLst/>
                <a:latin typeface="Gilroy"/>
              </a:rPr>
            </a:br>
            <a:endParaRPr lang="ru-RU" b="0" i="0" dirty="0">
              <a:solidFill>
                <a:srgbClr val="FFFFFF"/>
              </a:solidFill>
              <a:effectLst/>
              <a:latin typeface="Gilroy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4024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38B63-B033-EF46-BBF2-3878934A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A42C60-B704-CD47-859B-FB3DAB784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effectLst/>
                <a:latin typeface="Gilroy"/>
              </a:rPr>
              <a:t>Наприклад</a:t>
            </a:r>
            <a:r>
              <a:rPr lang="ru-RU" b="0" i="0" dirty="0">
                <a:effectLst/>
                <a:latin typeface="Gilroy"/>
              </a:rPr>
              <a:t>, як </a:t>
            </a:r>
            <a:r>
              <a:rPr lang="ru-RU" b="0" i="0" dirty="0" err="1">
                <a:effectLst/>
                <a:latin typeface="Gilroy"/>
              </a:rPr>
              <a:t>відомо</a:t>
            </a:r>
            <a:r>
              <a:rPr lang="ru-RU" b="0" i="0" dirty="0">
                <a:effectLst/>
                <a:latin typeface="Gilroy"/>
              </a:rPr>
              <a:t>, Сторона ЄС </a:t>
            </a:r>
            <a:r>
              <a:rPr lang="ru-RU" b="0" i="0" dirty="0" err="1">
                <a:effectLst/>
                <a:latin typeface="Gilroy"/>
              </a:rPr>
              <a:t>вважає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що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чинне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українське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законодавство</a:t>
            </a:r>
            <a:r>
              <a:rPr lang="ru-RU" b="0" i="0" dirty="0">
                <a:effectLst/>
                <a:latin typeface="Gilroy"/>
              </a:rPr>
              <a:t> про </a:t>
            </a:r>
            <a:r>
              <a:rPr lang="ru-RU" b="0" i="0" dirty="0" err="1">
                <a:effectLst/>
                <a:latin typeface="Gilroy"/>
              </a:rPr>
              <a:t>заборону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експорту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необробленої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деревини</a:t>
            </a:r>
            <a:r>
              <a:rPr lang="ru-RU" b="0" i="0" dirty="0">
                <a:effectLst/>
                <a:latin typeface="Gilroy"/>
              </a:rPr>
              <a:t> і про </a:t>
            </a:r>
            <a:r>
              <a:rPr lang="ru-RU" b="0" i="0" dirty="0" err="1">
                <a:effectLst/>
                <a:latin typeface="Gilroy"/>
              </a:rPr>
              <a:t>підвищення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мита</a:t>
            </a:r>
            <a:r>
              <a:rPr lang="ru-RU" b="0" i="0" dirty="0">
                <a:effectLst/>
                <a:latin typeface="Gilroy"/>
              </a:rPr>
              <a:t> на </a:t>
            </a:r>
            <a:r>
              <a:rPr lang="ru-RU" b="0" i="0" dirty="0" err="1">
                <a:effectLst/>
                <a:latin typeface="Gilroy"/>
              </a:rPr>
              <a:t>експорт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металобрухту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суперечать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зобов'язанням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взятим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Україною</a:t>
            </a:r>
            <a:r>
              <a:rPr lang="ru-RU" b="0" i="0" dirty="0">
                <a:effectLst/>
                <a:latin typeface="Gilroy"/>
              </a:rPr>
              <a:t> в межах СОТ і за </a:t>
            </a:r>
            <a:r>
              <a:rPr lang="ru-RU" b="0" i="0" dirty="0" err="1">
                <a:effectLst/>
                <a:latin typeface="Gilroy"/>
              </a:rPr>
              <a:t>Угодою</a:t>
            </a:r>
            <a:r>
              <a:rPr lang="ru-RU" b="0" i="0" dirty="0">
                <a:effectLst/>
                <a:latin typeface="Gilroy"/>
              </a:rPr>
              <a:t>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effectLst/>
                <a:latin typeface="Gilroy"/>
              </a:rPr>
              <a:t>У </a:t>
            </a:r>
            <a:r>
              <a:rPr lang="ru-RU" b="0" i="0" dirty="0" err="1">
                <a:effectLst/>
                <a:latin typeface="Gilroy"/>
              </a:rPr>
              <a:t>цьому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відношенні</a:t>
            </a:r>
            <a:r>
              <a:rPr lang="ru-RU" b="0" i="0" dirty="0">
                <a:effectLst/>
                <a:latin typeface="Gilroy"/>
              </a:rPr>
              <a:t> Угода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 створила </a:t>
            </a:r>
            <a:r>
              <a:rPr lang="ru-RU" b="1" i="0" dirty="0" err="1">
                <a:effectLst/>
                <a:latin typeface="Gilroy"/>
              </a:rPr>
              <a:t>додаткові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інструменти</a:t>
            </a:r>
            <a:r>
              <a:rPr lang="ru-RU" b="0" i="0" dirty="0">
                <a:effectLst/>
                <a:latin typeface="Gilroy"/>
              </a:rPr>
              <a:t> </a:t>
            </a:r>
            <a:r>
              <a:rPr lang="ru-RU" b="0" i="0" dirty="0" err="1">
                <a:effectLst/>
                <a:latin typeface="Gilroy"/>
              </a:rPr>
              <a:t>владнання</a:t>
            </a:r>
            <a:r>
              <a:rPr lang="ru-RU" b="0" i="0" dirty="0">
                <a:effectLst/>
                <a:latin typeface="Gilroy"/>
              </a:rPr>
              <a:t> таких </a:t>
            </a:r>
            <a:r>
              <a:rPr lang="ru-RU" b="0" i="0" dirty="0" err="1">
                <a:effectLst/>
                <a:latin typeface="Gilroy"/>
              </a:rPr>
              <a:t>суперечок</a:t>
            </a:r>
            <a:r>
              <a:rPr lang="ru-RU" b="0" i="0" dirty="0">
                <a:effectLst/>
                <a:latin typeface="Gilroy"/>
              </a:rPr>
              <a:t> і </a:t>
            </a:r>
            <a:r>
              <a:rPr lang="ru-RU" b="0" i="0" dirty="0" err="1">
                <a:effectLst/>
                <a:latin typeface="Gilroy"/>
              </a:rPr>
              <a:t>виходу</a:t>
            </a:r>
            <a:r>
              <a:rPr lang="ru-RU" b="0" i="0" dirty="0">
                <a:effectLst/>
                <a:latin typeface="Gilroy"/>
              </a:rPr>
              <a:t> на </a:t>
            </a:r>
            <a:r>
              <a:rPr lang="ru-RU" b="0" i="0" dirty="0" err="1">
                <a:effectLst/>
                <a:latin typeface="Gilroy"/>
              </a:rPr>
              <a:t>дотримання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приписів</a:t>
            </a:r>
            <a:r>
              <a:rPr lang="ru-RU" b="0" i="0" dirty="0">
                <a:effectLst/>
                <a:latin typeface="Gilroy"/>
              </a:rPr>
              <a:t> СОТ, </a:t>
            </a:r>
            <a:r>
              <a:rPr lang="ru-RU" b="0" i="0" dirty="0" err="1">
                <a:effectLst/>
                <a:latin typeface="Gilroy"/>
              </a:rPr>
              <a:t>які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інтегровані</a:t>
            </a:r>
            <a:r>
              <a:rPr lang="ru-RU" b="0" i="0" dirty="0">
                <a:effectLst/>
                <a:latin typeface="Gilroy"/>
              </a:rPr>
              <a:t> в текст Угоди. Сторона ЄС </a:t>
            </a:r>
            <a:r>
              <a:rPr lang="ru-RU" b="0" i="0" dirty="0" err="1">
                <a:effectLst/>
                <a:latin typeface="Gilroy"/>
              </a:rPr>
              <a:t>має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можливість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використати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процедури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вирішення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спорів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що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встановлені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Угодою</a:t>
            </a:r>
            <a:r>
              <a:rPr lang="ru-RU" b="0" i="0" dirty="0">
                <a:effectLst/>
                <a:latin typeface="Gilroy"/>
              </a:rPr>
              <a:t>, – </a:t>
            </a:r>
            <a:r>
              <a:rPr lang="ru-RU" b="0" i="0" dirty="0" err="1">
                <a:effectLst/>
                <a:latin typeface="Gilroy"/>
              </a:rPr>
              <a:t>політичні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консультації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чи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юридичний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арбітраж</a:t>
            </a:r>
            <a:r>
              <a:rPr lang="ru-RU" b="0" i="0" dirty="0">
                <a:effectLst/>
                <a:latin typeface="Gilroy"/>
              </a:rPr>
              <a:t>, і </a:t>
            </a:r>
            <a:r>
              <a:rPr lang="ru-RU" b="0" i="0" dirty="0" err="1">
                <a:effectLst/>
                <a:latin typeface="Gilroy"/>
              </a:rPr>
              <a:t>отримати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чітке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офіційне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рішення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чи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дійсно</a:t>
            </a:r>
            <a:r>
              <a:rPr lang="ru-RU" b="0" i="0" dirty="0">
                <a:effectLst/>
                <a:latin typeface="Gilroy"/>
              </a:rPr>
              <a:t> мало </a:t>
            </a:r>
            <a:r>
              <a:rPr lang="ru-RU" b="0" i="0" dirty="0" err="1">
                <a:effectLst/>
                <a:latin typeface="Gilroy"/>
              </a:rPr>
              <a:t>місце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порушення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Україною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взятих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зобов'язань</a:t>
            </a:r>
            <a:r>
              <a:rPr lang="ru-RU" b="0" i="0" dirty="0">
                <a:effectLst/>
                <a:latin typeface="Gilroy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5811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B839E-40B7-DE4A-9BA9-85CD7102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AFDD15-F528-A74E-9DA9-5189A087E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Gilroy"/>
              </a:rPr>
              <a:t>Для початку </a:t>
            </a:r>
            <a:r>
              <a:rPr lang="ru-RU" b="0" i="0" dirty="0" err="1">
                <a:effectLst/>
                <a:latin typeface="Gilroy"/>
              </a:rPr>
              <a:t>необхідно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розібратися</a:t>
            </a:r>
            <a:r>
              <a:rPr lang="ru-RU" b="0" i="0" dirty="0">
                <a:effectLst/>
                <a:latin typeface="Gilroy"/>
              </a:rPr>
              <a:t> з </a:t>
            </a:r>
            <a:r>
              <a:rPr lang="ru-RU" b="0" i="0" dirty="0" err="1">
                <a:effectLst/>
                <a:latin typeface="Gilroy"/>
              </a:rPr>
              <a:t>термінологічною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плутаниною</a:t>
            </a:r>
            <a:r>
              <a:rPr lang="ru-RU" b="0" i="0" dirty="0">
                <a:effectLst/>
                <a:latin typeface="Gilroy"/>
              </a:rPr>
              <a:t>. В </a:t>
            </a:r>
            <a:r>
              <a:rPr lang="ru-RU" b="0" i="0" dirty="0" err="1">
                <a:effectLst/>
                <a:latin typeface="Gilroy"/>
              </a:rPr>
              <a:t>англійському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тексті</a:t>
            </a:r>
            <a:r>
              <a:rPr lang="ru-RU" b="0" i="0" dirty="0">
                <a:effectLst/>
                <a:latin typeface="Gilroy"/>
              </a:rPr>
              <a:t> Угоди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дієслово</a:t>
            </a:r>
            <a:r>
              <a:rPr lang="ru-RU" b="0" i="0" dirty="0">
                <a:effectLst/>
                <a:latin typeface="Gilroy"/>
              </a:rPr>
              <a:t> «</a:t>
            </a:r>
            <a:r>
              <a:rPr lang="en" b="1" i="0" dirty="0">
                <a:effectLst/>
                <a:latin typeface="Gilroy"/>
              </a:rPr>
              <a:t>to approximate</a:t>
            </a:r>
            <a:r>
              <a:rPr lang="en" b="0" i="0" dirty="0">
                <a:effectLst/>
                <a:latin typeface="Gilroy"/>
              </a:rPr>
              <a:t>» (</a:t>
            </a:r>
            <a:r>
              <a:rPr lang="ru-RU" b="0" i="0" dirty="0" err="1">
                <a:effectLst/>
                <a:latin typeface="Gilroy"/>
              </a:rPr>
              <a:t>укр</a:t>
            </a:r>
            <a:r>
              <a:rPr lang="ru-RU" b="0" i="0" dirty="0">
                <a:effectLst/>
                <a:latin typeface="Gilroy"/>
              </a:rPr>
              <a:t>. – </a:t>
            </a:r>
            <a:r>
              <a:rPr lang="ru-RU" b="0" i="0" dirty="0" err="1">
                <a:effectLst/>
                <a:latin typeface="Gilroy"/>
              </a:rPr>
              <a:t>наближати</a:t>
            </a:r>
            <a:r>
              <a:rPr lang="ru-RU" b="0" i="0" dirty="0">
                <a:effectLst/>
                <a:latin typeface="Gilroy"/>
              </a:rPr>
              <a:t>) та </a:t>
            </a:r>
            <a:r>
              <a:rPr lang="ru-RU" b="0" i="0" dirty="0" err="1">
                <a:effectLst/>
                <a:latin typeface="Gilroy"/>
              </a:rPr>
              <a:t>відповідний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іменник</a:t>
            </a:r>
            <a:r>
              <a:rPr lang="ru-RU" b="0" i="0" dirty="0">
                <a:effectLst/>
                <a:latin typeface="Gilroy"/>
              </a:rPr>
              <a:t> «</a:t>
            </a:r>
            <a:r>
              <a:rPr lang="en" b="1" i="0" dirty="0">
                <a:effectLst/>
                <a:latin typeface="Gilroy"/>
              </a:rPr>
              <a:t>approximation</a:t>
            </a:r>
            <a:r>
              <a:rPr lang="en" b="0" i="0" dirty="0">
                <a:effectLst/>
                <a:latin typeface="Gilroy"/>
              </a:rPr>
              <a:t>» («</a:t>
            </a:r>
            <a:r>
              <a:rPr lang="ru-RU" b="0" i="0" dirty="0" err="1">
                <a:effectLst/>
                <a:latin typeface="Gilroy"/>
              </a:rPr>
              <a:t>наближення</a:t>
            </a:r>
            <a:r>
              <a:rPr lang="ru-RU" b="0" i="0" dirty="0">
                <a:effectLst/>
                <a:latin typeface="Gilroy"/>
              </a:rPr>
              <a:t>») </a:t>
            </a:r>
            <a:r>
              <a:rPr lang="ru-RU" b="0" i="0" dirty="0" err="1">
                <a:effectLst/>
                <a:latin typeface="Gilroy"/>
              </a:rPr>
              <a:t>вживають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більше</a:t>
            </a:r>
            <a:r>
              <a:rPr lang="ru-RU" b="0" i="0" dirty="0">
                <a:effectLst/>
                <a:latin typeface="Gilroy"/>
              </a:rPr>
              <a:t> 150 </a:t>
            </a:r>
            <a:r>
              <a:rPr lang="ru-RU" b="0" i="0" dirty="0" err="1">
                <a:effectLst/>
                <a:latin typeface="Gilroy"/>
              </a:rPr>
              <a:t>разів</a:t>
            </a:r>
            <a:r>
              <a:rPr lang="ru-RU" b="0" i="0" dirty="0">
                <a:effectLst/>
                <a:latin typeface="Gilroy"/>
              </a:rPr>
              <a:t>. </a:t>
            </a:r>
            <a:r>
              <a:rPr lang="ru-RU" b="0" i="0" dirty="0" err="1">
                <a:effectLst/>
                <a:latin typeface="Gilroy"/>
              </a:rPr>
              <a:t>Натомість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українському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тексті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ці</a:t>
            </a:r>
            <a:r>
              <a:rPr lang="ru-RU" b="0" i="0" dirty="0">
                <a:effectLst/>
                <a:latin typeface="Gilroy"/>
              </a:rPr>
              <a:t> слова </a:t>
            </a:r>
            <a:r>
              <a:rPr lang="ru-RU" b="0" i="0" dirty="0" err="1">
                <a:effectLst/>
                <a:latin typeface="Gilroy"/>
              </a:rPr>
              <a:t>перекладені</a:t>
            </a:r>
            <a:r>
              <a:rPr lang="ru-RU" b="0" i="0" dirty="0">
                <a:effectLst/>
                <a:latin typeface="Gilroy"/>
              </a:rPr>
              <a:t> як «</a:t>
            </a:r>
            <a:r>
              <a:rPr lang="ru-RU" b="0" i="0" dirty="0" err="1">
                <a:effectLst/>
                <a:latin typeface="Gilroy"/>
              </a:rPr>
              <a:t>наближення</a:t>
            </a:r>
            <a:r>
              <a:rPr lang="ru-RU" b="0" i="0" dirty="0">
                <a:effectLst/>
                <a:latin typeface="Gilroy"/>
              </a:rPr>
              <a:t>» та «</a:t>
            </a:r>
            <a:r>
              <a:rPr lang="ru-RU" b="0" i="0" dirty="0" err="1">
                <a:effectLst/>
                <a:latin typeface="Gilroy"/>
              </a:rPr>
              <a:t>адаптація</a:t>
            </a:r>
            <a:r>
              <a:rPr lang="ru-RU" b="0" i="0" dirty="0">
                <a:effectLst/>
                <a:latin typeface="Gilroy"/>
              </a:rPr>
              <a:t>» </a:t>
            </a:r>
            <a:r>
              <a:rPr lang="ru-RU" b="0" i="0" dirty="0" err="1">
                <a:effectLst/>
                <a:latin typeface="Gilroy"/>
              </a:rPr>
              <a:t>законодавства</a:t>
            </a:r>
            <a:r>
              <a:rPr lang="ru-RU" b="0" i="0" dirty="0">
                <a:effectLst/>
                <a:latin typeface="Gilroy"/>
              </a:rPr>
              <a:t>, а в </a:t>
            </a:r>
            <a:r>
              <a:rPr lang="ru-RU" b="0" i="0" dirty="0" err="1">
                <a:effectLst/>
                <a:latin typeface="Gilroy"/>
              </a:rPr>
              <a:t>кількох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випадках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навіть</a:t>
            </a:r>
            <a:r>
              <a:rPr lang="ru-RU" b="0" i="0" dirty="0">
                <a:effectLst/>
                <a:latin typeface="Gilroy"/>
              </a:rPr>
              <a:t> як «</a:t>
            </a:r>
            <a:r>
              <a:rPr lang="ru-RU" b="0" i="0" dirty="0" err="1">
                <a:effectLst/>
                <a:latin typeface="Gilroy"/>
              </a:rPr>
              <a:t>гармонізація</a:t>
            </a:r>
            <a:r>
              <a:rPr lang="ru-RU" b="0" i="0" dirty="0">
                <a:effectLst/>
                <a:latin typeface="Gilroy"/>
              </a:rPr>
              <a:t>» і «</a:t>
            </a:r>
            <a:r>
              <a:rPr lang="ru-RU" b="0" i="0" dirty="0" err="1">
                <a:effectLst/>
                <a:latin typeface="Gilroy"/>
              </a:rPr>
              <a:t>апроксимація</a:t>
            </a:r>
            <a:r>
              <a:rPr lang="ru-RU" b="0" i="0" dirty="0">
                <a:effectLst/>
                <a:latin typeface="Gilroy"/>
              </a:rPr>
              <a:t>». </a:t>
            </a:r>
            <a:r>
              <a:rPr lang="ru-RU" b="0" i="0" dirty="0" err="1">
                <a:effectLst/>
                <a:latin typeface="Gilroy"/>
              </a:rPr>
              <a:t>Варто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пам'ятати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що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ці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чотири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різні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українські</a:t>
            </a:r>
            <a:r>
              <a:rPr lang="ru-RU" b="0" i="0" dirty="0">
                <a:effectLst/>
                <a:latin typeface="Gilroy"/>
              </a:rPr>
              <a:t> слова </a:t>
            </a:r>
            <a:r>
              <a:rPr lang="ru-RU" b="0" i="0" dirty="0" err="1">
                <a:effectLst/>
                <a:latin typeface="Gilroy"/>
              </a:rPr>
              <a:t>насправді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мають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ідентичне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значення</a:t>
            </a:r>
            <a:r>
              <a:rPr lang="ru-RU" b="0" i="0" dirty="0">
                <a:effectLst/>
                <a:latin typeface="Gilroy"/>
              </a:rPr>
              <a:t>. </a:t>
            </a:r>
            <a:r>
              <a:rPr lang="ru-RU" b="0" i="0" dirty="0" err="1">
                <a:effectLst/>
                <a:latin typeface="Gilroy"/>
              </a:rPr>
              <a:t>Коректніше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використовувати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термін</a:t>
            </a:r>
            <a:r>
              <a:rPr lang="ru-RU" b="0" i="0" dirty="0">
                <a:effectLst/>
                <a:latin typeface="Gilroy"/>
              </a:rPr>
              <a:t> «</a:t>
            </a:r>
            <a:r>
              <a:rPr lang="ru-RU" b="0" i="0" dirty="0" err="1">
                <a:effectLst/>
                <a:latin typeface="Gilroy"/>
              </a:rPr>
              <a:t>наближення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законодавства</a:t>
            </a:r>
            <a:r>
              <a:rPr lang="ru-RU" b="0" i="0" dirty="0">
                <a:effectLst/>
                <a:latin typeface="Gilroy"/>
              </a:rPr>
              <a:t>».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561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2A620-4B90-0C43-8B41-DB3AB27D1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DBC75F-E6ED-FE40-9070-DC5C3BEB7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взяла на себе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багато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зобов'язань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із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свого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Зазвичай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таке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зобов'язання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чітко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визначає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конкретний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правовий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акт ЄС, до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якого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повинно бути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наше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Угоді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згадано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більше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400 таких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правових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актів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ЄС. Для того,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щоб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не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перевантажувати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основний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текст Угоди,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такі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правові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акти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перелічені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додатках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до Угоди.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0850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C510D-B0F2-014C-80FF-3BA64DF2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FFFFFF"/>
                </a:solidFill>
                <a:latin typeface="Gilroy"/>
              </a:rPr>
            </a:br>
            <a:r>
              <a:rPr lang="ru-RU" b="1" dirty="0">
                <a:solidFill>
                  <a:srgbClr val="FFFFFF"/>
                </a:solidFill>
                <a:latin typeface="Gilroy"/>
              </a:rPr>
              <a:t>Приклад 1 – </a:t>
            </a:r>
            <a:r>
              <a:rPr lang="ru-RU" b="1" dirty="0" err="1">
                <a:solidFill>
                  <a:srgbClr val="FFFFFF"/>
                </a:solidFill>
                <a:latin typeface="Gilroy"/>
              </a:rPr>
              <a:t>Митне</a:t>
            </a:r>
            <a:r>
              <a:rPr lang="ru-RU" b="1" dirty="0">
                <a:solidFill>
                  <a:srgbClr val="FFFFFF"/>
                </a:solidFill>
                <a:latin typeface="Gilroy"/>
              </a:rPr>
              <a:t> </a:t>
            </a:r>
            <a:r>
              <a:rPr lang="ru-RU" b="1" dirty="0" err="1">
                <a:solidFill>
                  <a:srgbClr val="FFFFFF"/>
                </a:solidFill>
                <a:latin typeface="Gilroy"/>
              </a:rPr>
              <a:t>законодавство</a:t>
            </a:r>
            <a:br>
              <a:rPr lang="ru-RU" b="1" dirty="0">
                <a:solidFill>
                  <a:srgbClr val="FFFFFF"/>
                </a:solidFill>
                <a:latin typeface="Gilroy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929462-A074-C242-9076-87F25839B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Згідно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</a:t>
            </a:r>
            <a:r>
              <a:rPr lang="ru-RU" b="1" i="0" u="none" strike="noStrike" dirty="0">
                <a:solidFill>
                  <a:srgbClr val="FFD702"/>
                </a:solidFill>
                <a:effectLst/>
                <a:latin typeface="Gilroy"/>
                <a:hlinkClick r:id="rId2"/>
              </a:rPr>
              <a:t>статтею 84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Угоди 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«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Поступове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наближення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до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митного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ЄС…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здійснюють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згідно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з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Додатком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en" b="0" i="1" dirty="0">
                <a:solidFill>
                  <a:srgbClr val="FFFFFF"/>
                </a:solidFill>
                <a:effectLst/>
                <a:latin typeface="Gilroy"/>
              </a:rPr>
              <a:t>XV 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до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цієї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Угоди.».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згаданому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додатку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визначено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чотири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регламенти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ЄС та 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дві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конвенції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складають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митне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ЄС, до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має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бути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митне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5526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EA0F6-5430-AF4E-A6E2-D0CC4534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FF"/>
                </a:solidFill>
                <a:latin typeface="Gilroy"/>
              </a:rPr>
              <a:t>Приклад 2 – </a:t>
            </a:r>
            <a:r>
              <a:rPr lang="ru-RU" b="1" dirty="0" err="1">
                <a:solidFill>
                  <a:srgbClr val="FFFFFF"/>
                </a:solidFill>
                <a:latin typeface="Gilroy"/>
              </a:rPr>
              <a:t>Захисту</a:t>
            </a:r>
            <a:r>
              <a:rPr lang="ru-RU" b="1" dirty="0">
                <a:solidFill>
                  <a:srgbClr val="FFFFFF"/>
                </a:solidFill>
                <a:latin typeface="Gilroy"/>
              </a:rPr>
              <a:t> прав </a:t>
            </a:r>
            <a:r>
              <a:rPr lang="ru-RU" b="1" dirty="0" err="1">
                <a:solidFill>
                  <a:srgbClr val="FFFFFF"/>
                </a:solidFill>
                <a:latin typeface="Gilroy"/>
              </a:rPr>
              <a:t>споживачів</a:t>
            </a:r>
            <a:br>
              <a:rPr lang="ru-RU" b="1" dirty="0">
                <a:solidFill>
                  <a:srgbClr val="FFFFFF"/>
                </a:solidFill>
                <a:latin typeface="Gilroy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B94D29-21B5-DE42-8651-63B32EDC7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b="1" i="0" u="none" strike="noStrike" dirty="0">
                <a:solidFill>
                  <a:srgbClr val="FFD702"/>
                </a:solidFill>
                <a:effectLst/>
                <a:latin typeface="Gilroy"/>
                <a:hlinkClick r:id="rId2"/>
              </a:rPr>
              <a:t>Стаття 417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Угоди 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«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Україна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поступово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наближає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своє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законодавство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до </a:t>
            </a:r>
            <a:r>
              <a:rPr lang="en" b="0" i="1" dirty="0">
                <a:solidFill>
                  <a:srgbClr val="FFFFFF"/>
                </a:solidFill>
                <a:effectLst/>
                <a:latin typeface="Gilroy"/>
              </a:rPr>
              <a:t>acquis 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ЄС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відповідно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до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Додатка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</a:t>
            </a:r>
            <a:r>
              <a:rPr lang="en" b="0" i="1" dirty="0">
                <a:solidFill>
                  <a:srgbClr val="FFFFFF"/>
                </a:solidFill>
                <a:effectLst/>
                <a:latin typeface="Gilroy"/>
              </a:rPr>
              <a:t>XXX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ІХ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до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цієї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Угоди…»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 Сам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додаток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розпочинається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фрази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«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Україна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зобов'язується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поступово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наблизити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своє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законодавство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до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ЄС у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наступні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встановлені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терміни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:».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І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далі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йде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доволі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довгий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перелік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правових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актів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ЄС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строками 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здійснення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який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складається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з 13-ти директив,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двох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рішень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одного регламента і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однієї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рекомендації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–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тобто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разом з 17-ти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правових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актів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ЄС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щодо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захисту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прав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споживачів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9256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0764F-5490-7E44-8A5E-563C4BF1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576BD8-0F06-194B-A8AC-50520796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Утім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як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виняток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інколи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правові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акти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ЄС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вказані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 основному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тексті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Угоди, як у </a:t>
            </a:r>
            <a:r>
              <a:rPr lang="ru-RU" b="1" i="0" u="none" strike="noStrike" dirty="0">
                <a:solidFill>
                  <a:srgbClr val="FFD702"/>
                </a:solidFill>
                <a:effectLst/>
                <a:latin typeface="Gilroy"/>
                <a:hlinkClick r:id="rId2"/>
              </a:rPr>
              <a:t>статті 256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Угоди,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згідно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якою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необхідно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наблизити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своє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конкуренцію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чотирьох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регламентів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ЄС.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5514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BA4CB-22B4-4E4F-967C-000E9537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err="1">
                <a:effectLst/>
                <a:latin typeface="Gilroy"/>
              </a:rPr>
              <a:t>Джерела</a:t>
            </a:r>
            <a:r>
              <a:rPr lang="ru-RU" b="1" i="0" dirty="0">
                <a:effectLst/>
                <a:latin typeface="Gilroy"/>
              </a:rPr>
              <a:t> права ЄС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2290B-51AA-0F4D-80E8-980847C49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effectLst/>
                <a:latin typeface="Gilroy"/>
              </a:rPr>
              <a:t>Законодавство</a:t>
            </a:r>
            <a:r>
              <a:rPr lang="ru-RU" b="0" i="0" dirty="0">
                <a:effectLst/>
                <a:latin typeface="Gilroy"/>
              </a:rPr>
              <a:t> ЄС </a:t>
            </a:r>
            <a:r>
              <a:rPr lang="ru-RU" b="0" i="0" dirty="0" err="1">
                <a:effectLst/>
                <a:latin typeface="Gilroy"/>
              </a:rPr>
              <a:t>складається</a:t>
            </a:r>
            <a:r>
              <a:rPr lang="ru-RU" b="0" i="0" dirty="0">
                <a:effectLst/>
                <a:latin typeface="Gilroy"/>
              </a:rPr>
              <a:t> з </a:t>
            </a:r>
            <a:r>
              <a:rPr lang="ru-RU" b="0" i="0" dirty="0" err="1">
                <a:effectLst/>
                <a:latin typeface="Gilroy"/>
              </a:rPr>
              <a:t>різноманітних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правових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актів</a:t>
            </a:r>
            <a:r>
              <a:rPr lang="ru-RU" b="0" i="0" dirty="0">
                <a:effectLst/>
                <a:latin typeface="Gilroy"/>
              </a:rPr>
              <a:t>. </a:t>
            </a:r>
            <a:r>
              <a:rPr lang="ru-RU" b="0" i="0" dirty="0" err="1">
                <a:effectLst/>
                <a:latin typeface="Gilroy"/>
              </a:rPr>
              <a:t>Основні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серед</a:t>
            </a:r>
            <a:r>
              <a:rPr lang="ru-RU" b="0" i="0" dirty="0">
                <a:effectLst/>
                <a:latin typeface="Gilroy"/>
              </a:rPr>
              <a:t> них — </a:t>
            </a:r>
            <a:r>
              <a:rPr lang="ru-RU" b="1" i="0" dirty="0" err="1">
                <a:effectLst/>
                <a:latin typeface="Gilroy"/>
              </a:rPr>
              <a:t>регламенти</a:t>
            </a:r>
            <a:r>
              <a:rPr lang="ru-RU" b="0" i="0" dirty="0">
                <a:effectLst/>
                <a:latin typeface="Gilroy"/>
              </a:rPr>
              <a:t>, </a:t>
            </a:r>
            <a:r>
              <a:rPr lang="ru-RU" b="1" i="0" dirty="0" err="1">
                <a:effectLst/>
                <a:latin typeface="Gilroy"/>
              </a:rPr>
              <a:t>директиви</a:t>
            </a:r>
            <a:r>
              <a:rPr lang="ru-RU" b="1" i="0" dirty="0">
                <a:effectLst/>
                <a:latin typeface="Gilroy"/>
              </a:rPr>
              <a:t> </a:t>
            </a:r>
            <a:r>
              <a:rPr lang="ru-RU" b="0" i="0" dirty="0">
                <a:effectLst/>
                <a:latin typeface="Gilroy"/>
              </a:rPr>
              <a:t>та </a:t>
            </a:r>
            <a:r>
              <a:rPr lang="ru-RU" b="1" i="0" dirty="0" err="1">
                <a:effectLst/>
                <a:latin typeface="Gilroy"/>
              </a:rPr>
              <a:t>рішення</a:t>
            </a:r>
            <a:r>
              <a:rPr lang="ru-RU" b="0" i="0" dirty="0">
                <a:effectLst/>
                <a:latin typeface="Gilroy"/>
              </a:rPr>
              <a:t>. Вони </a:t>
            </a:r>
            <a:r>
              <a:rPr lang="ru-RU" b="0" i="0" dirty="0" err="1">
                <a:effectLst/>
                <a:latin typeface="Gilroy"/>
              </a:rPr>
              <a:t>визначені</a:t>
            </a:r>
            <a:r>
              <a:rPr lang="ru-RU" b="0" i="0" dirty="0">
                <a:effectLst/>
                <a:latin typeface="Gilroy"/>
              </a:rPr>
              <a:t> у ст. 288 Договору про </a:t>
            </a:r>
            <a:r>
              <a:rPr lang="ru-RU" b="0" i="0" dirty="0" err="1">
                <a:effectLst/>
                <a:latin typeface="Gilroy"/>
              </a:rPr>
              <a:t>функціонування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Європейського</a:t>
            </a:r>
            <a:r>
              <a:rPr lang="ru-RU" b="0" i="0" dirty="0">
                <a:effectLst/>
                <a:latin typeface="Gilroy"/>
              </a:rPr>
              <a:t> Союзу:</a:t>
            </a:r>
            <a:br>
              <a:rPr lang="ru-RU" dirty="0"/>
            </a:br>
            <a:br>
              <a:rPr lang="ru-RU" dirty="0"/>
            </a:br>
            <a:r>
              <a:rPr lang="ru-RU" b="1" i="0" dirty="0">
                <a:effectLst/>
                <a:latin typeface="Gilroy"/>
              </a:rPr>
              <a:t>Регламент </a:t>
            </a:r>
            <a:r>
              <a:rPr lang="ru-RU" b="0" i="0" dirty="0" err="1">
                <a:effectLst/>
                <a:latin typeface="Gilroy"/>
              </a:rPr>
              <a:t>має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загальне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застосування</a:t>
            </a:r>
            <a:r>
              <a:rPr lang="ru-RU" b="0" i="0" dirty="0">
                <a:effectLst/>
                <a:latin typeface="Gilroy"/>
              </a:rPr>
              <a:t>. </a:t>
            </a:r>
            <a:r>
              <a:rPr lang="ru-RU" b="0" i="0" dirty="0" err="1">
                <a:effectLst/>
                <a:latin typeface="Gilroy"/>
              </a:rPr>
              <a:t>Він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обов'язковий</a:t>
            </a:r>
            <a:r>
              <a:rPr lang="ru-RU" b="0" i="0" dirty="0">
                <a:effectLst/>
                <a:latin typeface="Gilroy"/>
              </a:rPr>
              <a:t> у </a:t>
            </a:r>
            <a:r>
              <a:rPr lang="ru-RU" b="0" i="0" dirty="0" err="1">
                <a:effectLst/>
                <a:latin typeface="Gilroy"/>
              </a:rPr>
              <a:t>повному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обсязі</a:t>
            </a:r>
            <a:r>
              <a:rPr lang="ru-RU" b="0" i="0" dirty="0">
                <a:effectLst/>
                <a:latin typeface="Gilroy"/>
              </a:rPr>
              <a:t>. </a:t>
            </a:r>
            <a:r>
              <a:rPr lang="ru-RU" b="0" i="0" dirty="0" err="1">
                <a:effectLst/>
                <a:latin typeface="Gilroy"/>
              </a:rPr>
              <a:t>Його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повинні</a:t>
            </a:r>
            <a:r>
              <a:rPr lang="ru-RU" b="0" i="0" dirty="0">
                <a:effectLst/>
                <a:latin typeface="Gilroy"/>
              </a:rPr>
              <a:t> прямо </a:t>
            </a:r>
            <a:r>
              <a:rPr lang="ru-RU" b="0" i="0" dirty="0" err="1">
                <a:effectLst/>
                <a:latin typeface="Gilroy"/>
              </a:rPr>
              <a:t>застосовувати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усі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держави</a:t>
            </a:r>
            <a:r>
              <a:rPr lang="ru-RU" b="0" i="0" dirty="0">
                <a:effectLst/>
                <a:latin typeface="Gilroy"/>
              </a:rPr>
              <a:t>-члени ЄС. </a:t>
            </a:r>
            <a:r>
              <a:rPr lang="ru-RU" b="0" i="0" dirty="0" err="1">
                <a:effectLst/>
                <a:latin typeface="Gilroy"/>
              </a:rPr>
              <a:t>Тобто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це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загальний</a:t>
            </a:r>
            <a:r>
              <a:rPr lang="ru-RU" b="0" i="0" dirty="0">
                <a:effectLst/>
                <a:latin typeface="Gilroy"/>
              </a:rPr>
              <a:t> закон, </a:t>
            </a:r>
            <a:r>
              <a:rPr lang="ru-RU" b="0" i="0" dirty="0" err="1">
                <a:effectLst/>
                <a:latin typeface="Gilroy"/>
              </a:rPr>
              <a:t>кожне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положення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якого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безпосередньо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діє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усьому</a:t>
            </a:r>
            <a:r>
              <a:rPr lang="ru-RU" b="0" i="0" dirty="0">
                <a:effectLst/>
                <a:latin typeface="Gilroy"/>
              </a:rPr>
              <a:t> ЄС.</a:t>
            </a:r>
            <a:br>
              <a:rPr lang="ru-RU" b="0" i="0" dirty="0">
                <a:effectLst/>
                <a:latin typeface="Gilroy"/>
              </a:rPr>
            </a:br>
            <a:endParaRPr lang="ru-RU" b="0" i="0" dirty="0">
              <a:effectLst/>
              <a:latin typeface="Gilroy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Gilroy"/>
              </a:rPr>
              <a:t>Директива </a:t>
            </a:r>
            <a:r>
              <a:rPr lang="ru-RU" b="0" i="0" dirty="0" err="1">
                <a:effectLst/>
                <a:latin typeface="Gilroy"/>
              </a:rPr>
              <a:t>обов'язкова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лише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щодо</a:t>
            </a:r>
            <a:r>
              <a:rPr lang="ru-RU" b="0" i="0" dirty="0">
                <a:effectLst/>
                <a:latin typeface="Gilroy"/>
              </a:rPr>
              <a:t> результату, </a:t>
            </a:r>
            <a:r>
              <a:rPr lang="ru-RU" b="0" i="0" dirty="0" err="1">
                <a:effectLst/>
                <a:latin typeface="Gilroy"/>
              </a:rPr>
              <a:t>якого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необхідно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досягти</a:t>
            </a:r>
            <a:r>
              <a:rPr lang="ru-RU" b="0" i="0" dirty="0">
                <a:effectLst/>
                <a:latin typeface="Gilroy"/>
              </a:rPr>
              <a:t> державам-членам ЄС. </a:t>
            </a:r>
            <a:r>
              <a:rPr lang="ru-RU" b="0" i="0" dirty="0" err="1">
                <a:effectLst/>
                <a:latin typeface="Gilroy"/>
              </a:rPr>
              <a:t>Натомість</a:t>
            </a:r>
            <a:r>
              <a:rPr lang="ru-RU" b="0" i="0" dirty="0">
                <a:effectLst/>
                <a:latin typeface="Gilroy"/>
              </a:rPr>
              <a:t> вона </a:t>
            </a:r>
            <a:r>
              <a:rPr lang="ru-RU" b="0" i="0" dirty="0" err="1">
                <a:effectLst/>
                <a:latin typeface="Gilroy"/>
              </a:rPr>
              <a:t>залишає</a:t>
            </a:r>
            <a:r>
              <a:rPr lang="ru-RU" b="0" i="0" dirty="0">
                <a:effectLst/>
                <a:latin typeface="Gilroy"/>
              </a:rPr>
              <a:t> за </a:t>
            </a:r>
            <a:r>
              <a:rPr lang="ru-RU" b="0" i="0" dirty="0" err="1">
                <a:effectLst/>
                <a:latin typeface="Gilroy"/>
              </a:rPr>
              <a:t>національним</a:t>
            </a:r>
            <a:r>
              <a:rPr lang="ru-RU" b="0" i="0" dirty="0">
                <a:effectLst/>
                <a:latin typeface="Gilroy"/>
              </a:rPr>
              <a:t> органам </a:t>
            </a:r>
            <a:r>
              <a:rPr lang="ru-RU" b="0" i="0" dirty="0" err="1">
                <a:effectLst/>
                <a:latin typeface="Gilroy"/>
              </a:rPr>
              <a:t>влади</a:t>
            </a:r>
            <a:r>
              <a:rPr lang="ru-RU" b="0" i="0" dirty="0">
                <a:effectLst/>
                <a:latin typeface="Gilroy"/>
              </a:rPr>
              <a:t> держав-</a:t>
            </a:r>
            <a:r>
              <a:rPr lang="ru-RU" b="0" i="0" dirty="0" err="1">
                <a:effectLst/>
                <a:latin typeface="Gilroy"/>
              </a:rPr>
              <a:t>членів</a:t>
            </a:r>
            <a:r>
              <a:rPr lang="ru-RU" b="0" i="0" dirty="0">
                <a:effectLst/>
                <a:latin typeface="Gilroy"/>
              </a:rPr>
              <a:t> право </a:t>
            </a:r>
            <a:r>
              <a:rPr lang="ru-RU" b="0" i="0" dirty="0" err="1">
                <a:effectLst/>
                <a:latin typeface="Gilroy"/>
              </a:rPr>
              <a:t>обирати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такі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форми</a:t>
            </a:r>
            <a:r>
              <a:rPr lang="ru-RU" b="0" i="0" dirty="0">
                <a:effectLst/>
                <a:latin typeface="Gilroy"/>
              </a:rPr>
              <a:t> і </a:t>
            </a:r>
            <a:r>
              <a:rPr lang="ru-RU" b="0" i="0" dirty="0" err="1">
                <a:effectLst/>
                <a:latin typeface="Gilroy"/>
              </a:rPr>
              <a:t>засоби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які</a:t>
            </a:r>
            <a:r>
              <a:rPr lang="ru-RU" b="0" i="0" dirty="0">
                <a:effectLst/>
                <a:latin typeface="Gilroy"/>
              </a:rPr>
              <a:t> вони </a:t>
            </a:r>
            <a:r>
              <a:rPr lang="ru-RU" b="0" i="0" dirty="0" err="1">
                <a:effectLst/>
                <a:latin typeface="Gilroy"/>
              </a:rPr>
              <a:t>вважають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доречними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щоб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досягти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визначеного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цій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директиві</a:t>
            </a:r>
            <a:r>
              <a:rPr lang="ru-RU" b="0" i="0" dirty="0">
                <a:effectLst/>
                <a:latin typeface="Gilroy"/>
              </a:rPr>
              <a:t> результату.</a:t>
            </a:r>
            <a:br>
              <a:rPr lang="ru-RU" b="0" i="0" dirty="0">
                <a:effectLst/>
                <a:latin typeface="Gilroy"/>
              </a:rPr>
            </a:br>
            <a:endParaRPr lang="ru-RU" b="0" i="0" dirty="0">
              <a:effectLst/>
              <a:latin typeface="Gilroy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effectLst/>
                <a:latin typeface="Gilroy"/>
              </a:rPr>
              <a:t>Рішення</a:t>
            </a:r>
            <a:r>
              <a:rPr lang="ru-RU" b="1" i="0" dirty="0">
                <a:effectLst/>
                <a:latin typeface="Gilroy"/>
              </a:rPr>
              <a:t> </a:t>
            </a:r>
            <a:r>
              <a:rPr lang="ru-RU" b="0" i="0" dirty="0">
                <a:effectLst/>
                <a:latin typeface="Gilroy"/>
              </a:rPr>
              <a:t>схоже на регламент, </a:t>
            </a:r>
            <a:r>
              <a:rPr lang="ru-RU" b="0" i="0" dirty="0" err="1">
                <a:effectLst/>
                <a:latin typeface="Gilroy"/>
              </a:rPr>
              <a:t>оскільки</a:t>
            </a:r>
            <a:r>
              <a:rPr lang="ru-RU" b="0" i="0" dirty="0">
                <a:effectLst/>
                <a:latin typeface="Gilroy"/>
              </a:rPr>
              <a:t> </a:t>
            </a:r>
            <a:r>
              <a:rPr lang="ru-RU" b="0" i="0" u="sng" dirty="0" err="1">
                <a:effectLst/>
                <a:latin typeface="Gilroy"/>
              </a:rPr>
              <a:t>всі</a:t>
            </a:r>
            <a:r>
              <a:rPr lang="ru-RU" b="0" i="0" dirty="0">
                <a:effectLst/>
                <a:latin typeface="Gilroy"/>
              </a:rPr>
              <a:t> </a:t>
            </a:r>
            <a:r>
              <a:rPr lang="ru-RU" b="0" i="0" dirty="0" err="1">
                <a:effectLst/>
                <a:latin typeface="Gilroy"/>
              </a:rPr>
              <a:t>його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положення</a:t>
            </a:r>
            <a:r>
              <a:rPr lang="ru-RU" b="0" i="0" dirty="0">
                <a:effectLst/>
                <a:latin typeface="Gilroy"/>
              </a:rPr>
              <a:t> </a:t>
            </a:r>
            <a:r>
              <a:rPr lang="ru-RU" b="0" i="0" u="sng" dirty="0" err="1">
                <a:effectLst/>
                <a:latin typeface="Gilroy"/>
              </a:rPr>
              <a:t>обов'язкові</a:t>
            </a:r>
            <a:r>
              <a:rPr lang="ru-RU" b="0" i="0" dirty="0">
                <a:effectLst/>
                <a:latin typeface="Gilroy"/>
              </a:rPr>
              <a:t> у </a:t>
            </a:r>
            <a:r>
              <a:rPr lang="ru-RU" b="0" i="0" dirty="0" err="1">
                <a:effectLst/>
                <a:latin typeface="Gilroy"/>
              </a:rPr>
              <a:t>повному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обсязі</a:t>
            </a:r>
            <a:r>
              <a:rPr lang="ru-RU" b="0" i="0" dirty="0">
                <a:effectLst/>
                <a:latin typeface="Gilroy"/>
              </a:rPr>
              <a:t>. </a:t>
            </a:r>
            <a:r>
              <a:rPr lang="ru-RU" b="0" i="0" dirty="0" err="1">
                <a:effectLst/>
                <a:latin typeface="Gilroy"/>
              </a:rPr>
              <a:t>Проте</a:t>
            </a:r>
            <a:r>
              <a:rPr lang="ru-RU" b="0" i="0" dirty="0">
                <a:effectLst/>
                <a:latin typeface="Gilroy"/>
              </a:rPr>
              <a:t>, на </a:t>
            </a:r>
            <a:r>
              <a:rPr lang="ru-RU" b="0" i="0" dirty="0" err="1">
                <a:effectLst/>
                <a:latin typeface="Gilroy"/>
              </a:rPr>
              <a:t>відміну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від</a:t>
            </a:r>
            <a:r>
              <a:rPr lang="ru-RU" b="0" i="0" dirty="0">
                <a:effectLst/>
                <a:latin typeface="Gilroy"/>
              </a:rPr>
              <a:t> регламенту, </a:t>
            </a:r>
            <a:r>
              <a:rPr lang="ru-RU" b="0" i="0" dirty="0" err="1">
                <a:effectLst/>
                <a:latin typeface="Gilroy"/>
              </a:rPr>
              <a:t>рішення</a:t>
            </a:r>
            <a:r>
              <a:rPr lang="ru-RU" b="0" i="0" dirty="0">
                <a:effectLst/>
                <a:latin typeface="Gilroy"/>
              </a:rPr>
              <a:t> </a:t>
            </a:r>
            <a:r>
              <a:rPr lang="ru-RU" b="0" i="0" u="sng" dirty="0">
                <a:effectLst/>
                <a:latin typeface="Gilroy"/>
              </a:rPr>
              <a:t>не</a:t>
            </a:r>
            <a:r>
              <a:rPr lang="ru-RU" b="0" i="0" dirty="0">
                <a:effectLst/>
                <a:latin typeface="Gilroy"/>
              </a:rPr>
              <a:t> </a:t>
            </a:r>
            <a:r>
              <a:rPr lang="ru-RU" b="0" i="0" dirty="0" err="1">
                <a:effectLst/>
                <a:latin typeface="Gilroy"/>
              </a:rPr>
              <a:t>завжди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обов'язкове</a:t>
            </a:r>
            <a:r>
              <a:rPr lang="ru-RU" b="0" i="0" dirty="0">
                <a:effectLst/>
                <a:latin typeface="Gilroy"/>
              </a:rPr>
              <a:t> </a:t>
            </a:r>
            <a:r>
              <a:rPr lang="ru-RU" b="0" i="0" u="sng" dirty="0">
                <a:effectLst/>
                <a:latin typeface="Gilroy"/>
              </a:rPr>
              <a:t>для </a:t>
            </a:r>
            <a:r>
              <a:rPr lang="ru-RU" b="0" i="0" u="sng" dirty="0" err="1">
                <a:effectLst/>
                <a:latin typeface="Gilroy"/>
              </a:rPr>
              <a:t>всіх</a:t>
            </a:r>
            <a:r>
              <a:rPr lang="ru-RU" b="0" i="0" dirty="0">
                <a:effectLst/>
                <a:latin typeface="Gilroy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0188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EFA88-8F7B-9B40-9CC9-14FC960A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5672F-2492-FB45-95DA-785843EC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Gilroy"/>
              </a:rPr>
              <a:t>В </a:t>
            </a:r>
            <a:r>
              <a:rPr lang="ru-RU" b="0" i="0" dirty="0" err="1">
                <a:effectLst/>
                <a:latin typeface="Gilroy"/>
              </a:rPr>
              <a:t>окремих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випадках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держави</a:t>
            </a:r>
            <a:r>
              <a:rPr lang="ru-RU" b="0" i="0" dirty="0">
                <a:effectLst/>
                <a:latin typeface="Gilroy"/>
              </a:rPr>
              <a:t>-члени ЄС </a:t>
            </a:r>
            <a:r>
              <a:rPr lang="ru-RU" b="0" i="0" dirty="0" err="1">
                <a:effectLst/>
                <a:latin typeface="Gilroy"/>
              </a:rPr>
              <a:t>встановлюють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законодавчі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норми</a:t>
            </a:r>
            <a:r>
              <a:rPr lang="ru-RU" b="0" i="0" dirty="0">
                <a:effectLst/>
                <a:latin typeface="Gilroy"/>
              </a:rPr>
              <a:t> через </a:t>
            </a:r>
            <a:r>
              <a:rPr lang="ru-RU" b="0" i="0" dirty="0" err="1">
                <a:effectLst/>
                <a:latin typeface="Gilroy"/>
              </a:rPr>
              <a:t>укладання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конвенцій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чи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угод</a:t>
            </a:r>
            <a:r>
              <a:rPr lang="ru-RU" b="0" i="0" dirty="0">
                <a:effectLst/>
                <a:latin typeface="Gilroy"/>
              </a:rPr>
              <a:t>. </a:t>
            </a:r>
            <a:r>
              <a:rPr lang="ru-RU" b="0" i="0" dirty="0" err="1">
                <a:effectLst/>
                <a:latin typeface="Gilroy"/>
              </a:rPr>
              <a:t>Зокрема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дві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такі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конвенції</a:t>
            </a:r>
            <a:r>
              <a:rPr lang="ru-RU" b="0" i="0" dirty="0">
                <a:effectLst/>
                <a:latin typeface="Gilroy"/>
              </a:rPr>
              <a:t> у </a:t>
            </a:r>
            <a:r>
              <a:rPr lang="ru-RU" b="0" i="0" dirty="0" err="1">
                <a:effectLst/>
                <a:latin typeface="Gilroy"/>
              </a:rPr>
              <a:t>митній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сфері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визначені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Додатку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en" b="0" i="0" dirty="0">
                <a:effectLst/>
                <a:latin typeface="Gilroy"/>
              </a:rPr>
              <a:t>XV </a:t>
            </a:r>
            <a:r>
              <a:rPr lang="ru-RU" b="0" i="0" dirty="0">
                <a:effectLst/>
                <a:latin typeface="Gilroy"/>
              </a:rPr>
              <a:t>до Угоди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згаданому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вище</a:t>
            </a:r>
            <a:r>
              <a:rPr lang="ru-RU" b="0" i="0" dirty="0">
                <a:effectLst/>
                <a:latin typeface="Gilroy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3273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44FEE-ECB4-204E-89A8-25FD30E5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«</a:t>
            </a:r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Законодавство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 ЄС», «право ЄС» та «</a:t>
            </a:r>
            <a:r>
              <a:rPr lang="en" b="1" i="0" dirty="0">
                <a:solidFill>
                  <a:srgbClr val="FFD702"/>
                </a:solidFill>
                <a:effectLst/>
                <a:latin typeface="Gilroy"/>
              </a:rPr>
              <a:t>acquis 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ЄС». У </a:t>
            </a:r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чому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 </a:t>
            </a:r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різниця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?</a:t>
            </a:r>
            <a:br>
              <a:rPr lang="ru-RU" b="1" i="0" dirty="0">
                <a:solidFill>
                  <a:srgbClr val="FFD702"/>
                </a:solidFill>
                <a:effectLst/>
                <a:latin typeface="Gilroy"/>
              </a:rPr>
            </a:br>
            <a:br>
              <a:rPr lang="ru-RU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</a:br>
            <a:br>
              <a:rPr lang="ru-RU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EAD993-6B49-1C4B-A8F9-B85E202BB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Регламенти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директиви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рішення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конвенції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 угоди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складають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Gilroy"/>
              </a:rPr>
              <a:t>законодавство</a:t>
            </a:r>
            <a:r>
              <a:rPr lang="ru-RU" b="1" i="0" dirty="0">
                <a:solidFill>
                  <a:srgbClr val="FFFFFF"/>
                </a:solidFill>
                <a:effectLst/>
                <a:latin typeface="Gilroy"/>
              </a:rPr>
              <a:t> ЄС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Проте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нерідко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Угоді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асоціацію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можна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зустріти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формулювання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покладає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Україну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зобов'язання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наблизити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своє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до права ЄС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або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до </a:t>
            </a:r>
            <a:r>
              <a:rPr lang="en" b="0" i="0" dirty="0">
                <a:solidFill>
                  <a:srgbClr val="FFFFFF"/>
                </a:solidFill>
                <a:effectLst/>
                <a:latin typeface="Gilroy"/>
              </a:rPr>
              <a:t>acquis 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ЄС.</a:t>
            </a:r>
            <a:br>
              <a:rPr lang="ru-RU" dirty="0"/>
            </a:br>
            <a:br>
              <a:rPr lang="ru-RU" dirty="0"/>
            </a:br>
            <a:r>
              <a:rPr lang="ru-RU" b="1" i="0" dirty="0">
                <a:solidFill>
                  <a:srgbClr val="FFFFFF"/>
                </a:solidFill>
                <a:effectLst/>
                <a:latin typeface="Gilroy"/>
              </a:rPr>
              <a:t>Право ЄС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складають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не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лише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законодавчі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акти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ухвалені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інституціями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ЄС, але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також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установчі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договори Союзу,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неписані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загальні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принципи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права ЄС,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судові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прецеденти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сформульовані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рішеннях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судів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ЄС.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47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14C1A-2B54-F44A-9DF9-E46D7897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Європейські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 </a:t>
            </a:r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стандарти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 в </a:t>
            </a:r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політичній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, </a:t>
            </a:r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правовій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 та </a:t>
            </a:r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безпековій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 сферах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39840-D607-DF43-ABE1-4DDE03CA8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dirty="0" err="1">
                <a:solidFill>
                  <a:srgbClr val="FFFFFF"/>
                </a:solidFill>
                <a:effectLst/>
                <a:latin typeface="Gilroy"/>
              </a:rPr>
              <a:t>Більше</a:t>
            </a:r>
            <a:r>
              <a:rPr lang="ru-RU" b="1" i="0" dirty="0">
                <a:solidFill>
                  <a:srgbClr val="FFFFFF"/>
                </a:solidFill>
                <a:effectLst/>
                <a:latin typeface="Gilroy"/>
              </a:rPr>
              <a:t> 90%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тексту Угоди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асоціацію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стосується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питань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Gilroy"/>
              </a:rPr>
              <a:t>економічної</a:t>
            </a:r>
            <a:r>
              <a:rPr lang="ru-RU" b="1" i="0" dirty="0">
                <a:solidFill>
                  <a:srgbClr val="FFFFFF"/>
                </a:solidFill>
                <a:effectLst/>
                <a:latin typeface="Gilroy"/>
              </a:rPr>
              <a:t> 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співпраці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 ЄС. Тому Угода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сфокусована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на тому,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щоб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запровадила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європейські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стандарти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і практики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насамперед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сфері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Gilroy"/>
              </a:rPr>
              <a:t>економіки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Проте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Угоді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також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закріплені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зобов'язання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запровадити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і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неухильно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дотримуватися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європейських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стандартів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і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політико-правовій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сфері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оскільки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вона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спрямована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досягнення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політичної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асоціації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економічної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інтеграції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Європейським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Союзом. Через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такий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дисбаланс 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кількісному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співвідношенні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тексту Угоди,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важливість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зобов'язань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політико-правовій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сфері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нерідко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ігнорують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призводить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хибного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розуміння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яким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чином повинна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працювати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Угода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асоціацію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зокрема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економічній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сфері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9649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2EA2C-50CE-D942-A1FE-751A6461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F3791-8E1E-A246-8C94-03F4FBA7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Найбільш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широке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—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поняття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«</a:t>
            </a:r>
            <a:r>
              <a:rPr lang="en" b="1" i="0" dirty="0">
                <a:solidFill>
                  <a:srgbClr val="FFFFFF"/>
                </a:solidFill>
                <a:effectLst/>
                <a:latin typeface="Gilroy"/>
              </a:rPr>
              <a:t>acquis </a:t>
            </a:r>
            <a:r>
              <a:rPr lang="ru-RU" b="1" i="0" dirty="0">
                <a:solidFill>
                  <a:srgbClr val="FFFFFF"/>
                </a:solidFill>
                <a:effectLst/>
                <a:latin typeface="Gilroy"/>
              </a:rPr>
              <a:t>ЄС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». Буквально 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перекладі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французької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мови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воно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означає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«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здобуток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»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або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«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надбання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»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Європейського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Союзу.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Угоді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асоціацію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цей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термін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вжито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36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разів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 </a:t>
            </a:r>
            <a:r>
              <a:rPr lang="en" b="0" i="0" dirty="0">
                <a:solidFill>
                  <a:srgbClr val="FFFFFF"/>
                </a:solidFill>
                <a:effectLst/>
                <a:latin typeface="Gilroy"/>
              </a:rPr>
              <a:t>Acquis 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ЄС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включає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крім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власне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права ЄС,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також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різноманітні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документи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здійснюється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застосування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чи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тлумачення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усього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комплексу прав та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обов'язків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держав-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членів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ЄС.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5399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0CD617-B4A8-8742-AEC4-95C6DCD96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Gilroy"/>
              </a:rPr>
              <a:t>а </a:t>
            </a:r>
            <a:r>
              <a:rPr lang="ru-RU" b="0" i="0" dirty="0" err="1">
                <a:effectLst/>
                <a:latin typeface="Gilroy"/>
              </a:rPr>
              <a:t>експертними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оцінками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обсяг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en" b="0" i="0" dirty="0">
                <a:effectLst/>
                <a:latin typeface="Gilroy"/>
              </a:rPr>
              <a:t>acquis </a:t>
            </a:r>
            <a:r>
              <a:rPr lang="ru-RU" b="0" i="0" dirty="0">
                <a:effectLst/>
                <a:latin typeface="Gilroy"/>
              </a:rPr>
              <a:t>ЄС становить </a:t>
            </a:r>
            <a:r>
              <a:rPr lang="ru-RU" b="0" i="0" dirty="0" err="1">
                <a:effectLst/>
                <a:latin typeface="Gilroy"/>
              </a:rPr>
              <a:t>понад</a:t>
            </a:r>
            <a:r>
              <a:rPr lang="ru-RU" b="0" i="0" dirty="0">
                <a:effectLst/>
                <a:latin typeface="Gilroy"/>
              </a:rPr>
              <a:t> 100 </a:t>
            </a:r>
            <a:r>
              <a:rPr lang="ru-RU" b="0" i="0" dirty="0" err="1">
                <a:effectLst/>
                <a:latin typeface="Gilroy"/>
              </a:rPr>
              <a:t>тисяч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сторінок</a:t>
            </a:r>
            <a:r>
              <a:rPr lang="ru-RU" b="0" i="0" dirty="0">
                <a:effectLst/>
                <a:latin typeface="Gilroy"/>
              </a:rPr>
              <a:t>. </a:t>
            </a:r>
            <a:r>
              <a:rPr lang="ru-RU" b="0" i="0" dirty="0" err="1">
                <a:effectLst/>
                <a:latin typeface="Gilroy"/>
              </a:rPr>
              <a:t>Рекомендації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висновки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роз'яснення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інституцій</a:t>
            </a:r>
            <a:r>
              <a:rPr lang="ru-RU" b="0" i="0" dirty="0">
                <a:effectLst/>
                <a:latin typeface="Gilroy"/>
              </a:rPr>
              <a:t> ЄС та </a:t>
            </a:r>
            <a:r>
              <a:rPr lang="ru-RU" b="0" i="0" dirty="0" err="1">
                <a:effectLst/>
                <a:latin typeface="Gilroy"/>
              </a:rPr>
              <a:t>рішення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судових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органів</a:t>
            </a:r>
            <a:r>
              <a:rPr lang="ru-RU" b="0" i="0" dirty="0">
                <a:effectLst/>
                <a:latin typeface="Gilroy"/>
              </a:rPr>
              <a:t> ЄС, </a:t>
            </a:r>
            <a:r>
              <a:rPr lang="ru-RU" b="0" i="0" dirty="0" err="1">
                <a:effectLst/>
                <a:latin typeface="Gilroy"/>
              </a:rPr>
              <a:t>що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входять</a:t>
            </a:r>
            <a:r>
              <a:rPr lang="ru-RU" b="0" i="0" dirty="0">
                <a:effectLst/>
                <a:latin typeface="Gilroy"/>
              </a:rPr>
              <a:t> до </a:t>
            </a:r>
            <a:r>
              <a:rPr lang="en" b="0" i="0" dirty="0">
                <a:effectLst/>
                <a:latin typeface="Gilroy"/>
              </a:rPr>
              <a:t>acquis </a:t>
            </a:r>
            <a:r>
              <a:rPr lang="ru-RU" b="0" i="0" dirty="0">
                <a:effectLst/>
                <a:latin typeface="Gilroy"/>
              </a:rPr>
              <a:t>ЄС, </a:t>
            </a:r>
            <a:r>
              <a:rPr lang="ru-RU" b="0" i="0" dirty="0" err="1">
                <a:effectLst/>
                <a:latin typeface="Gilroy"/>
              </a:rPr>
              <a:t>дуже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важливі</a:t>
            </a:r>
            <a:r>
              <a:rPr lang="ru-RU" b="0" i="0" dirty="0">
                <a:effectLst/>
                <a:latin typeface="Gilroy"/>
              </a:rPr>
              <a:t> для правильного </a:t>
            </a:r>
            <a:r>
              <a:rPr lang="ru-RU" b="0" i="0" dirty="0" err="1">
                <a:effectLst/>
                <a:latin typeface="Gilroy"/>
              </a:rPr>
              <a:t>застосування</a:t>
            </a:r>
            <a:r>
              <a:rPr lang="ru-RU" b="0" i="0" dirty="0">
                <a:effectLst/>
                <a:latin typeface="Gilroy"/>
              </a:rPr>
              <a:t> та </a:t>
            </a:r>
            <a:r>
              <a:rPr lang="ru-RU" b="0" i="0" dirty="0" err="1">
                <a:effectLst/>
                <a:latin typeface="Gilroy"/>
              </a:rPr>
              <a:t>тлумачення</a:t>
            </a:r>
            <a:r>
              <a:rPr lang="ru-RU" b="0" i="0" dirty="0">
                <a:effectLst/>
                <a:latin typeface="Gilroy"/>
              </a:rPr>
              <a:t> права ЄС. Тому коли </a:t>
            </a:r>
            <a:r>
              <a:rPr lang="ru-RU" b="0" i="0" dirty="0" err="1">
                <a:effectLst/>
                <a:latin typeface="Gilroy"/>
              </a:rPr>
              <a:t>якась</a:t>
            </a:r>
            <a:r>
              <a:rPr lang="ru-RU" b="0" i="0" dirty="0">
                <a:effectLst/>
                <a:latin typeface="Gilroy"/>
              </a:rPr>
              <a:t> держава </a:t>
            </a:r>
            <a:r>
              <a:rPr lang="ru-RU" b="0" i="0" dirty="0" err="1">
                <a:effectLst/>
                <a:latin typeface="Gilroy"/>
              </a:rPr>
              <a:t>бажає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вступити</a:t>
            </a:r>
            <a:r>
              <a:rPr lang="ru-RU" b="0" i="0" dirty="0">
                <a:effectLst/>
                <a:latin typeface="Gilroy"/>
              </a:rPr>
              <a:t> до </a:t>
            </a:r>
            <a:r>
              <a:rPr lang="ru-RU" b="0" i="0" dirty="0" err="1">
                <a:effectLst/>
                <a:latin typeface="Gilroy"/>
              </a:rPr>
              <a:t>Європейського</a:t>
            </a:r>
            <a:r>
              <a:rPr lang="ru-RU" b="0" i="0" dirty="0">
                <a:effectLst/>
                <a:latin typeface="Gilroy"/>
              </a:rPr>
              <a:t> Союзу, </a:t>
            </a:r>
            <a:r>
              <a:rPr lang="ru-RU" b="0" i="0" dirty="0" err="1">
                <a:effectLst/>
                <a:latin typeface="Gilroy"/>
              </a:rPr>
              <a:t>її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законодавство</a:t>
            </a:r>
            <a:r>
              <a:rPr lang="ru-RU" b="0" i="0" dirty="0">
                <a:effectLst/>
                <a:latin typeface="Gilroy"/>
              </a:rPr>
              <a:t> повинно </a:t>
            </a:r>
            <a:r>
              <a:rPr lang="ru-RU" b="0" i="0" dirty="0" err="1">
                <a:effectLst/>
                <a:latin typeface="Gilroy"/>
              </a:rPr>
              <a:t>відповідати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саме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en" b="0" i="0" dirty="0">
                <a:effectLst/>
                <a:latin typeface="Gilroy"/>
              </a:rPr>
              <a:t>acquis </a:t>
            </a:r>
            <a:r>
              <a:rPr lang="ru-RU" b="0" i="0" dirty="0">
                <a:effectLst/>
                <a:latin typeface="Gilroy"/>
              </a:rPr>
              <a:t>ЄС.</a:t>
            </a:r>
            <a:br>
              <a:rPr lang="ru-RU" dirty="0"/>
            </a:br>
            <a:br>
              <a:rPr lang="ru-RU" dirty="0"/>
            </a:br>
            <a:r>
              <a:rPr lang="ru-RU" b="0" i="0" dirty="0" err="1">
                <a:effectLst/>
                <a:latin typeface="Gilroy"/>
              </a:rPr>
              <a:t>Відповідно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якщо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Угоді</a:t>
            </a:r>
            <a:r>
              <a:rPr lang="ru-RU" b="0" i="0" dirty="0">
                <a:effectLst/>
                <a:latin typeface="Gilroy"/>
              </a:rPr>
              <a:t>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визначено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що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Україна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зобов'язана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наблизити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своє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законодавство</a:t>
            </a:r>
            <a:r>
              <a:rPr lang="ru-RU" b="0" i="0" dirty="0">
                <a:effectLst/>
                <a:latin typeface="Gilroy"/>
              </a:rPr>
              <a:t> з </a:t>
            </a:r>
            <a:r>
              <a:rPr lang="ru-RU" b="0" i="0" dirty="0" err="1">
                <a:effectLst/>
                <a:latin typeface="Gilroy"/>
              </a:rPr>
              <a:t>певного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питання</a:t>
            </a:r>
            <a:r>
              <a:rPr lang="ru-RU" b="0" i="0" dirty="0">
                <a:effectLst/>
                <a:latin typeface="Gilroy"/>
              </a:rPr>
              <a:t> до </a:t>
            </a:r>
            <a:r>
              <a:rPr lang="en" b="0" i="0" dirty="0">
                <a:effectLst/>
                <a:latin typeface="Gilroy"/>
              </a:rPr>
              <a:t>acquis </a:t>
            </a:r>
            <a:r>
              <a:rPr lang="ru-RU" b="0" i="0" dirty="0">
                <a:effectLst/>
                <a:latin typeface="Gilroy"/>
              </a:rPr>
              <a:t>ЄС, – </a:t>
            </a:r>
            <a:r>
              <a:rPr lang="ru-RU" b="0" i="0" dirty="0" err="1">
                <a:effectLst/>
                <a:latin typeface="Gilroy"/>
              </a:rPr>
              <a:t>Україна</a:t>
            </a:r>
            <a:r>
              <a:rPr lang="ru-RU" b="0" i="0" dirty="0">
                <a:effectLst/>
                <a:latin typeface="Gilroy"/>
              </a:rPr>
              <a:t> повинна </a:t>
            </a:r>
            <a:r>
              <a:rPr lang="ru-RU" b="0" i="0" dirty="0" err="1">
                <a:effectLst/>
                <a:latin typeface="Gilroy"/>
              </a:rPr>
              <a:t>відповідати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вимогам</a:t>
            </a:r>
            <a:r>
              <a:rPr lang="ru-RU" b="0" i="0" dirty="0">
                <a:effectLst/>
                <a:latin typeface="Gilroy"/>
              </a:rPr>
              <a:t> до </a:t>
            </a:r>
            <a:r>
              <a:rPr lang="ru-RU" b="0" i="0" dirty="0" err="1">
                <a:effectLst/>
                <a:latin typeface="Gilroy"/>
              </a:rPr>
              <a:t>країн-кандидатів</a:t>
            </a:r>
            <a:r>
              <a:rPr lang="ru-RU" b="0" i="0" dirty="0">
                <a:effectLst/>
                <a:latin typeface="Gilroy"/>
              </a:rPr>
              <a:t> на </a:t>
            </a:r>
            <a:r>
              <a:rPr lang="ru-RU" b="0" i="0" dirty="0" err="1">
                <a:effectLst/>
                <a:latin typeface="Gilroy"/>
              </a:rPr>
              <a:t>вступ</a:t>
            </a:r>
            <a:r>
              <a:rPr lang="ru-RU" b="0" i="0" dirty="0">
                <a:effectLst/>
                <a:latin typeface="Gilroy"/>
              </a:rPr>
              <a:t> до </a:t>
            </a:r>
            <a:r>
              <a:rPr lang="ru-RU" b="0" i="0" dirty="0" err="1">
                <a:effectLst/>
                <a:latin typeface="Gilroy"/>
              </a:rPr>
              <a:t>Європейського</a:t>
            </a:r>
            <a:r>
              <a:rPr lang="ru-RU" b="0" i="0" dirty="0">
                <a:effectLst/>
                <a:latin typeface="Gilroy"/>
              </a:rPr>
              <a:t> Союзу.</a:t>
            </a:r>
            <a:br>
              <a:rPr lang="ru-RU" dirty="0"/>
            </a:br>
            <a:br>
              <a:rPr lang="ru-RU" dirty="0"/>
            </a:br>
            <a:r>
              <a:rPr lang="ru-RU" b="0" i="0" dirty="0" err="1">
                <a:effectLst/>
                <a:latin typeface="Gilroy"/>
              </a:rPr>
              <a:t>Більше</a:t>
            </a:r>
            <a:r>
              <a:rPr lang="ru-RU" b="0" i="0" dirty="0">
                <a:effectLst/>
                <a:latin typeface="Gilroy"/>
              </a:rPr>
              <a:t> про </a:t>
            </a:r>
            <a:r>
              <a:rPr lang="ru-RU" b="0" i="0" dirty="0" err="1">
                <a:effectLst/>
                <a:latin typeface="Gilroy"/>
              </a:rPr>
              <a:t>євроінтеграційну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термінологію</a:t>
            </a:r>
            <a:r>
              <a:rPr lang="ru-RU" b="0" i="0" dirty="0">
                <a:effectLst/>
                <a:latin typeface="Gilroy"/>
              </a:rPr>
              <a:t> читайте у </a:t>
            </a:r>
            <a:r>
              <a:rPr lang="ru-RU" b="0" i="0" dirty="0" err="1">
                <a:effectLst/>
                <a:latin typeface="Gilroy"/>
              </a:rPr>
              <a:t>статті</a:t>
            </a:r>
            <a:r>
              <a:rPr lang="ru-RU" b="0" i="0" dirty="0">
                <a:effectLst/>
                <a:latin typeface="Gilroy"/>
              </a:rPr>
              <a:t> Роберта </a:t>
            </a:r>
            <a:r>
              <a:rPr lang="ru-RU" b="0" i="0" dirty="0" err="1">
                <a:effectLst/>
                <a:latin typeface="Gilroy"/>
              </a:rPr>
              <a:t>Хорольського</a:t>
            </a:r>
            <a:r>
              <a:rPr lang="ru-RU" b="0" i="0" dirty="0">
                <a:effectLst/>
                <a:latin typeface="Gilroy"/>
              </a:rPr>
              <a:t> «</a:t>
            </a:r>
            <a:r>
              <a:rPr lang="ru-RU" b="0" i="0" dirty="0" err="1">
                <a:effectLst/>
                <a:latin typeface="Gilroy"/>
              </a:rPr>
              <a:t>Чи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можна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усунути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плутанину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євроінтеграційній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термінології</a:t>
            </a:r>
            <a:r>
              <a:rPr lang="ru-RU" b="0" i="0" dirty="0">
                <a:effectLst/>
                <a:latin typeface="Gilroy"/>
              </a:rPr>
              <a:t>?» за </a:t>
            </a:r>
            <a:r>
              <a:rPr lang="ru-RU" b="1" i="0" u="none" strike="noStrike" dirty="0">
                <a:effectLst/>
                <a:latin typeface="Gilro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посиланням</a:t>
            </a:r>
            <a:r>
              <a:rPr lang="ru-RU" b="0" i="0" dirty="0">
                <a:effectLst/>
                <a:latin typeface="Gilroy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3190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F3E57-3028-564F-85FC-9707FB8A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err="1">
                <a:effectLst/>
                <a:latin typeface="Gilroy"/>
              </a:rPr>
              <a:t>Законодавче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наближення</a:t>
            </a:r>
            <a:r>
              <a:rPr lang="ru-RU" b="1" i="0" dirty="0">
                <a:effectLst/>
                <a:latin typeface="Gilroy"/>
              </a:rPr>
              <a:t> і пряма </a:t>
            </a:r>
            <a:r>
              <a:rPr lang="ru-RU" b="1" i="0" dirty="0" err="1">
                <a:effectLst/>
                <a:latin typeface="Gilroy"/>
              </a:rPr>
              <a:t>дія</a:t>
            </a:r>
            <a:r>
              <a:rPr lang="ru-RU" b="1" i="0" dirty="0">
                <a:effectLst/>
                <a:latin typeface="Gilroy"/>
              </a:rPr>
              <a:t> Угоди про </a:t>
            </a:r>
            <a:r>
              <a:rPr lang="ru-RU" b="1" i="0" dirty="0" err="1">
                <a:effectLst/>
                <a:latin typeface="Gilroy"/>
              </a:rPr>
              <a:t>асоціацію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38E428-CB56-AF4D-9FFD-75DAE41AE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effectLst/>
                <a:latin typeface="Gilroy"/>
              </a:rPr>
              <a:t>Зобов'язання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України</a:t>
            </a:r>
            <a:r>
              <a:rPr lang="ru-RU" b="0" i="0" dirty="0">
                <a:effectLst/>
                <a:latin typeface="Gilroy"/>
              </a:rPr>
              <a:t> з </a:t>
            </a:r>
            <a:r>
              <a:rPr lang="ru-RU" b="0" i="0" dirty="0" err="1">
                <a:effectLst/>
                <a:latin typeface="Gilroy"/>
              </a:rPr>
              <a:t>наближення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законодавства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зазвичай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чітко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передбачає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законодавчий</a:t>
            </a:r>
            <a:r>
              <a:rPr lang="ru-RU" b="0" i="0" dirty="0">
                <a:effectLst/>
                <a:latin typeface="Gilroy"/>
              </a:rPr>
              <a:t> акт ЄС, до </a:t>
            </a:r>
            <a:r>
              <a:rPr lang="ru-RU" b="0" i="0" dirty="0" err="1">
                <a:effectLst/>
                <a:latin typeface="Gilroy"/>
              </a:rPr>
              <a:t>якого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повинне</a:t>
            </a:r>
            <a:r>
              <a:rPr lang="ru-RU" b="0" i="0" dirty="0">
                <a:effectLst/>
                <a:latin typeface="Gilroy"/>
              </a:rPr>
              <a:t> бути </a:t>
            </a:r>
            <a:r>
              <a:rPr lang="ru-RU" b="0" i="0" dirty="0" err="1">
                <a:effectLst/>
                <a:latin typeface="Gilroy"/>
              </a:rPr>
              <a:t>наближене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українське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законодавство</a:t>
            </a:r>
            <a:r>
              <a:rPr lang="ru-RU" b="0" i="0" dirty="0">
                <a:effectLst/>
                <a:latin typeface="Gilroy"/>
              </a:rPr>
              <a:t>. В </a:t>
            </a:r>
            <a:r>
              <a:rPr lang="ru-RU" b="0" i="0" dirty="0" err="1">
                <a:effectLst/>
                <a:latin typeface="Gilroy"/>
              </a:rPr>
              <a:t>Угоді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вказано</a:t>
            </a:r>
            <a:r>
              <a:rPr lang="ru-RU" b="0" i="0" dirty="0">
                <a:effectLst/>
                <a:latin typeface="Gilroy"/>
              </a:rPr>
              <a:t> </a:t>
            </a:r>
            <a:r>
              <a:rPr lang="ru-RU" b="1" i="0" dirty="0" err="1">
                <a:effectLst/>
                <a:latin typeface="Gilroy"/>
              </a:rPr>
              <a:t>більше</a:t>
            </a:r>
            <a:r>
              <a:rPr lang="ru-RU" b="1" i="0" dirty="0">
                <a:effectLst/>
                <a:latin typeface="Gilroy"/>
              </a:rPr>
              <a:t> 400 </a:t>
            </a:r>
            <a:r>
              <a:rPr lang="ru-RU" b="0" i="0" dirty="0">
                <a:effectLst/>
                <a:latin typeface="Gilroy"/>
              </a:rPr>
              <a:t>таких </a:t>
            </a:r>
            <a:r>
              <a:rPr lang="ru-RU" b="0" i="0" dirty="0" err="1">
                <a:effectLst/>
                <a:latin typeface="Gilroy"/>
              </a:rPr>
              <a:t>актів</a:t>
            </a:r>
            <a:r>
              <a:rPr lang="ru-RU" b="0" i="0" dirty="0">
                <a:effectLst/>
                <a:latin typeface="Gilroy"/>
              </a:rPr>
              <a:t> ЄС у </a:t>
            </a:r>
            <a:r>
              <a:rPr lang="ru-RU" b="0" i="0" dirty="0" err="1">
                <a:effectLst/>
                <a:latin typeface="Gilroy"/>
              </a:rPr>
              <a:t>понад</a:t>
            </a:r>
            <a:r>
              <a:rPr lang="ru-RU" b="0" i="0" dirty="0">
                <a:effectLst/>
                <a:latin typeface="Gilroy"/>
              </a:rPr>
              <a:t> </a:t>
            </a:r>
            <a:r>
              <a:rPr lang="ru-RU" b="1" i="0" dirty="0">
                <a:effectLst/>
                <a:latin typeface="Gilroy"/>
              </a:rPr>
              <a:t>30 </a:t>
            </a:r>
            <a:r>
              <a:rPr lang="ru-RU" b="0" i="0" dirty="0" err="1">
                <a:effectLst/>
                <a:latin typeface="Gilroy"/>
              </a:rPr>
              <a:t>різноманітних</a:t>
            </a:r>
            <a:r>
              <a:rPr lang="ru-RU" b="0" i="0" dirty="0">
                <a:effectLst/>
                <a:latin typeface="Gilroy"/>
              </a:rPr>
              <a:t> сферах.</a:t>
            </a:r>
            <a:br>
              <a:rPr lang="ru-RU" dirty="0"/>
            </a:br>
            <a:br>
              <a:rPr lang="ru-RU" dirty="0"/>
            </a:br>
            <a:r>
              <a:rPr lang="ru-RU" b="0" i="0" dirty="0" err="1">
                <a:effectLst/>
                <a:latin typeface="Gilroy"/>
              </a:rPr>
              <a:t>Україна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виконує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зобов'язання</a:t>
            </a:r>
            <a:r>
              <a:rPr lang="ru-RU" b="0" i="0" dirty="0">
                <a:effectLst/>
                <a:latin typeface="Gilroy"/>
              </a:rPr>
              <a:t> з правового </a:t>
            </a:r>
            <a:r>
              <a:rPr lang="ru-RU" b="0" i="0" dirty="0" err="1">
                <a:effectLst/>
                <a:latin typeface="Gilroy"/>
              </a:rPr>
              <a:t>наближення</a:t>
            </a:r>
            <a:r>
              <a:rPr lang="ru-RU" b="0" i="0" dirty="0">
                <a:effectLst/>
                <a:latin typeface="Gilroy"/>
              </a:rPr>
              <a:t>, коли </a:t>
            </a:r>
            <a:r>
              <a:rPr lang="ru-RU" b="0" i="0" dirty="0" err="1">
                <a:effectLst/>
                <a:latin typeface="Gilroy"/>
              </a:rPr>
              <a:t>приймає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закони</a:t>
            </a:r>
            <a:r>
              <a:rPr lang="ru-RU" b="0" i="0" dirty="0">
                <a:effectLst/>
                <a:latin typeface="Gilroy"/>
              </a:rPr>
              <a:t> та </a:t>
            </a:r>
            <a:r>
              <a:rPr lang="ru-RU" b="0" i="0" dirty="0" err="1">
                <a:effectLst/>
                <a:latin typeface="Gilroy"/>
              </a:rPr>
              <a:t>підзаконні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акти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що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вносять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зміни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існуюче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законодавство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або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створюють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нове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українське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законодавство</a:t>
            </a:r>
            <a:r>
              <a:rPr lang="ru-RU" b="0" i="0" dirty="0">
                <a:effectLst/>
                <a:latin typeface="Gilroy"/>
              </a:rPr>
              <a:t>. </a:t>
            </a:r>
            <a:r>
              <a:rPr lang="ru-RU" b="0" i="0" dirty="0" err="1">
                <a:effectLst/>
                <a:latin typeface="Gilroy"/>
              </a:rPr>
              <a:t>Цей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процес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називають</a:t>
            </a:r>
            <a:r>
              <a:rPr lang="ru-RU" b="0" i="0" dirty="0">
                <a:effectLst/>
                <a:latin typeface="Gilroy"/>
              </a:rPr>
              <a:t> </a:t>
            </a:r>
            <a:r>
              <a:rPr lang="ru-RU" b="1" i="0" dirty="0" err="1">
                <a:effectLst/>
                <a:latin typeface="Gilroy"/>
              </a:rPr>
              <a:t>законодавчим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наближенням</a:t>
            </a:r>
            <a:r>
              <a:rPr lang="ru-RU" b="0" i="0" dirty="0">
                <a:effectLst/>
                <a:latin typeface="Gilroy"/>
              </a:rPr>
              <a:t> </a:t>
            </a:r>
            <a:r>
              <a:rPr lang="ru-RU" b="0" i="1" dirty="0">
                <a:effectLst/>
                <a:latin typeface="Gilroy"/>
              </a:rPr>
              <a:t>(</a:t>
            </a:r>
            <a:r>
              <a:rPr lang="en" b="0" i="1" dirty="0">
                <a:effectLst/>
                <a:latin typeface="Gilroy"/>
              </a:rPr>
              <a:t>legislative approximation)</a:t>
            </a:r>
            <a:r>
              <a:rPr lang="en" b="0" i="0" dirty="0">
                <a:effectLst/>
                <a:latin typeface="Gilroy"/>
              </a:rPr>
              <a:t>.</a:t>
            </a:r>
            <a:br>
              <a:rPr lang="en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6836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D5FB1E-3B5B-474D-B605-769DA3C2A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effectLst/>
                <a:latin typeface="Gilroy"/>
              </a:rPr>
              <a:t>Проте</a:t>
            </a:r>
            <a:r>
              <a:rPr lang="ru-RU" b="0" i="0" dirty="0">
                <a:effectLst/>
                <a:latin typeface="Gilroy"/>
              </a:rPr>
              <a:t>, в </a:t>
            </a:r>
            <a:r>
              <a:rPr lang="ru-RU" b="0" i="0" dirty="0" err="1">
                <a:effectLst/>
                <a:latin typeface="Gilroy"/>
              </a:rPr>
              <a:t>небагатьох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випадках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Україна</a:t>
            </a:r>
            <a:r>
              <a:rPr lang="ru-RU" b="0" i="0" dirty="0">
                <a:effectLst/>
                <a:latin typeface="Gilroy"/>
              </a:rPr>
              <a:t> та ЄС </a:t>
            </a:r>
            <a:r>
              <a:rPr lang="ru-RU" b="0" i="0" dirty="0" err="1">
                <a:effectLst/>
                <a:latin typeface="Gilroy"/>
              </a:rPr>
              <a:t>використали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іншу</a:t>
            </a:r>
            <a:r>
              <a:rPr lang="ru-RU" b="0" i="0" dirty="0">
                <a:effectLst/>
                <a:latin typeface="Gilroy"/>
              </a:rPr>
              <a:t> модель </a:t>
            </a:r>
            <a:r>
              <a:rPr lang="ru-RU" b="0" i="0" dirty="0" err="1">
                <a:effectLst/>
                <a:latin typeface="Gilroy"/>
              </a:rPr>
              <a:t>запровадження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Україні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європейських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регуляторних</a:t>
            </a:r>
            <a:r>
              <a:rPr lang="ru-RU" b="0" i="0" dirty="0">
                <a:effectLst/>
                <a:latin typeface="Gilroy"/>
              </a:rPr>
              <a:t> практик. </a:t>
            </a:r>
            <a:r>
              <a:rPr lang="ru-RU" b="0" i="0" dirty="0" err="1">
                <a:effectLst/>
                <a:latin typeface="Gilroy"/>
              </a:rPr>
              <a:t>Йдеться</a:t>
            </a:r>
            <a:r>
              <a:rPr lang="ru-RU" b="0" i="0" dirty="0">
                <a:effectLst/>
                <a:latin typeface="Gilroy"/>
              </a:rPr>
              <a:t> про </a:t>
            </a:r>
            <a:r>
              <a:rPr lang="ru-RU" b="0" i="0" dirty="0" err="1">
                <a:effectLst/>
                <a:latin typeface="Gilroy"/>
              </a:rPr>
              <a:t>ситуації</a:t>
            </a:r>
            <a:r>
              <a:rPr lang="ru-RU" b="0" i="0" dirty="0">
                <a:effectLst/>
                <a:latin typeface="Gilroy"/>
              </a:rPr>
              <a:t>, коли </a:t>
            </a:r>
            <a:r>
              <a:rPr lang="ru-RU" b="0" i="0" dirty="0" err="1">
                <a:effectLst/>
                <a:latin typeface="Gilroy"/>
              </a:rPr>
              <a:t>тексти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конкретних</a:t>
            </a:r>
            <a:r>
              <a:rPr lang="ru-RU" b="0" i="0" dirty="0">
                <a:effectLst/>
                <a:latin typeface="Gilroy"/>
              </a:rPr>
              <a:t> директив і </a:t>
            </a:r>
            <a:r>
              <a:rPr lang="ru-RU" b="0" i="0" dirty="0" err="1">
                <a:effectLst/>
                <a:latin typeface="Gilroy"/>
              </a:rPr>
              <a:t>регламентів</a:t>
            </a:r>
            <a:r>
              <a:rPr lang="ru-RU" b="0" i="0" dirty="0">
                <a:effectLst/>
                <a:latin typeface="Gilroy"/>
              </a:rPr>
              <a:t> ЄС стали текстом </a:t>
            </a:r>
            <a:r>
              <a:rPr lang="ru-RU" b="0" i="0" dirty="0" err="1">
                <a:effectLst/>
                <a:latin typeface="Gilroy"/>
              </a:rPr>
              <a:t>самої</a:t>
            </a:r>
            <a:r>
              <a:rPr lang="ru-RU" b="0" i="0" dirty="0">
                <a:effectLst/>
                <a:latin typeface="Gilroy"/>
              </a:rPr>
              <a:t> Угоди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7595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F18FF-8624-2C4D-A08F-8656B64E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200" b="0" i="0" dirty="0">
                <a:solidFill>
                  <a:srgbClr val="FFFFFF"/>
                </a:solidFill>
                <a:effectLst/>
                <a:latin typeface="Gilroy"/>
              </a:rPr>
            </a:br>
            <a:br>
              <a:rPr lang="en-US" sz="2200" b="0" i="0" dirty="0">
                <a:solidFill>
                  <a:srgbClr val="FFFFFF"/>
                </a:solidFill>
                <a:effectLst/>
                <a:latin typeface="Gilroy"/>
              </a:rPr>
            </a:br>
            <a:br>
              <a:rPr lang="en-US" sz="2200" b="0" i="0" dirty="0">
                <a:solidFill>
                  <a:srgbClr val="FFFFFF"/>
                </a:solidFill>
                <a:effectLst/>
                <a:latin typeface="Gilroy"/>
              </a:rPr>
            </a:br>
            <a:br>
              <a:rPr lang="en-US" sz="2200" b="0" i="0" dirty="0">
                <a:solidFill>
                  <a:srgbClr val="FFFFFF"/>
                </a:solidFill>
                <a:effectLst/>
                <a:latin typeface="Gilroy"/>
              </a:rPr>
            </a:br>
            <a:br>
              <a:rPr lang="en-US" sz="2200" b="0" i="0" dirty="0">
                <a:solidFill>
                  <a:srgbClr val="FFFFFF"/>
                </a:solidFill>
                <a:effectLst/>
                <a:latin typeface="Gilroy"/>
              </a:rPr>
            </a:br>
            <a:r>
              <a:rPr lang="ru-RU" sz="2200" b="0" i="0" dirty="0" err="1">
                <a:solidFill>
                  <a:srgbClr val="FFFFFF"/>
                </a:solidFill>
                <a:effectLst/>
                <a:latin typeface="Gilroy"/>
              </a:rPr>
              <a:t>Наприклад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, в </a:t>
            </a:r>
            <a:r>
              <a:rPr lang="ru-RU" sz="2200" b="0" i="0" dirty="0" err="1">
                <a:solidFill>
                  <a:srgbClr val="FFFFFF"/>
                </a:solidFill>
                <a:effectLst/>
                <a:latin typeface="Gilroy"/>
              </a:rPr>
              <a:t>тексті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 Угоди </a:t>
            </a:r>
            <a:r>
              <a:rPr lang="ru-RU" sz="2200" b="0" i="0" dirty="0" err="1">
                <a:solidFill>
                  <a:srgbClr val="FFFFFF"/>
                </a:solidFill>
                <a:effectLst/>
                <a:latin typeface="Gilroy"/>
              </a:rPr>
              <a:t>ви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 не </a:t>
            </a:r>
            <a:r>
              <a:rPr lang="ru-RU" sz="2200" b="0" i="0" dirty="0" err="1">
                <a:solidFill>
                  <a:srgbClr val="FFFFFF"/>
                </a:solidFill>
                <a:effectLst/>
                <a:latin typeface="Gilroy"/>
              </a:rPr>
              <a:t>знайдете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sz="2200" b="0" i="0" dirty="0" err="1">
                <a:solidFill>
                  <a:srgbClr val="FFFFFF"/>
                </a:solidFill>
                <a:effectLst/>
                <a:latin typeface="Gilroy"/>
              </a:rPr>
              <a:t>жодної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sz="2200" b="0" i="0" dirty="0" err="1">
                <a:solidFill>
                  <a:srgbClr val="FFFFFF"/>
                </a:solidFill>
                <a:effectLst/>
                <a:latin typeface="Gilroy"/>
              </a:rPr>
              <a:t>згадки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 </a:t>
            </a:r>
            <a:r>
              <a:rPr lang="ru-RU" sz="2200" b="1" i="0" dirty="0" err="1">
                <a:solidFill>
                  <a:srgbClr val="FFFFFF"/>
                </a:solidFill>
                <a:effectLst/>
                <a:latin typeface="Gilroy"/>
              </a:rPr>
              <a:t>Директиви</a:t>
            </a:r>
            <a:r>
              <a:rPr lang="ru-RU" sz="2200" b="1" i="0" dirty="0">
                <a:solidFill>
                  <a:srgbClr val="FFFFFF"/>
                </a:solidFill>
                <a:effectLst/>
                <a:latin typeface="Gilroy"/>
              </a:rPr>
              <a:t> ЄС про </a:t>
            </a:r>
            <a:r>
              <a:rPr lang="ru-RU" sz="2200" b="1" i="0" dirty="0" err="1">
                <a:solidFill>
                  <a:srgbClr val="FFFFFF"/>
                </a:solidFill>
                <a:effectLst/>
                <a:latin typeface="Gilroy"/>
              </a:rPr>
              <a:t>правовий</a:t>
            </a:r>
            <a:r>
              <a:rPr lang="ru-RU" sz="2200" b="1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sz="2200" b="1" i="0" dirty="0" err="1">
                <a:solidFill>
                  <a:srgbClr val="FFFFFF"/>
                </a:solidFill>
                <a:effectLst/>
                <a:latin typeface="Gilroy"/>
              </a:rPr>
              <a:t>захист</a:t>
            </a:r>
            <a:r>
              <a:rPr lang="ru-RU" sz="2200" b="1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sz="2200" b="1" i="0" dirty="0" err="1">
                <a:solidFill>
                  <a:srgbClr val="FFFFFF"/>
                </a:solidFill>
                <a:effectLst/>
                <a:latin typeface="Gilroy"/>
              </a:rPr>
              <a:t>комп'ютерних</a:t>
            </a:r>
            <a:r>
              <a:rPr lang="ru-RU" sz="2200" b="1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sz="2200" b="1" i="0" dirty="0" err="1">
                <a:solidFill>
                  <a:srgbClr val="FFFFFF"/>
                </a:solidFill>
                <a:effectLst/>
                <a:latin typeface="Gilroy"/>
              </a:rPr>
              <a:t>програм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. </a:t>
            </a:r>
            <a:r>
              <a:rPr lang="ru-RU" sz="2200" b="0" i="0" dirty="0" err="1">
                <a:solidFill>
                  <a:srgbClr val="FFFFFF"/>
                </a:solidFill>
                <a:effectLst/>
                <a:latin typeface="Gilroy"/>
              </a:rPr>
              <a:t>Проте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sz="2200" b="0" i="0" dirty="0" err="1">
                <a:solidFill>
                  <a:srgbClr val="FFFFFF"/>
                </a:solidFill>
                <a:effectLst/>
                <a:latin typeface="Gilroy"/>
              </a:rPr>
              <a:t>насправді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sz="2200" b="0" i="0" dirty="0" err="1">
                <a:solidFill>
                  <a:srgbClr val="FFFFFF"/>
                </a:solidFill>
                <a:effectLst/>
                <a:latin typeface="Gilroy"/>
              </a:rPr>
              <a:t>основна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sz="2200" b="0" i="0" dirty="0" err="1">
                <a:solidFill>
                  <a:srgbClr val="FFFFFF"/>
                </a:solidFill>
                <a:effectLst/>
                <a:latin typeface="Gilroy"/>
              </a:rPr>
              <a:t>частина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sz="2200" b="0" i="0" dirty="0" err="1">
                <a:solidFill>
                  <a:srgbClr val="FFFFFF"/>
                </a:solidFill>
                <a:effectLst/>
                <a:latin typeface="Gilroy"/>
              </a:rPr>
              <a:t>її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 тексту </a:t>
            </a:r>
            <a:r>
              <a:rPr lang="ru-RU" sz="2200" b="0" i="0" dirty="0" err="1">
                <a:solidFill>
                  <a:srgbClr val="FFFFFF"/>
                </a:solidFill>
                <a:effectLst/>
                <a:latin typeface="Gilroy"/>
              </a:rPr>
              <a:t>майже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sz="2200" b="0" i="0" dirty="0" err="1">
                <a:solidFill>
                  <a:srgbClr val="FFFFFF"/>
                </a:solidFill>
                <a:effectLst/>
                <a:latin typeface="Gilroy"/>
              </a:rPr>
              <a:t>дослівно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sz="2200" b="0" i="0" dirty="0" err="1">
                <a:solidFill>
                  <a:srgbClr val="FFFFFF"/>
                </a:solidFill>
                <a:effectLst/>
                <a:latin typeface="Gilroy"/>
              </a:rPr>
              <a:t>відтворена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 в </a:t>
            </a:r>
            <a:r>
              <a:rPr lang="ru-RU" sz="2200" b="0" i="0" dirty="0" err="1">
                <a:solidFill>
                  <a:srgbClr val="FFFFFF"/>
                </a:solidFill>
                <a:effectLst/>
                <a:latin typeface="Gilroy"/>
              </a:rPr>
              <a:t>статтях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 180-184 Угоди про </a:t>
            </a:r>
            <a:r>
              <a:rPr lang="ru-RU" sz="2200" b="0" i="0" dirty="0" err="1">
                <a:solidFill>
                  <a:srgbClr val="FFFFFF"/>
                </a:solidFill>
                <a:effectLst/>
                <a:latin typeface="Gilroy"/>
              </a:rPr>
              <a:t>асоціації</a:t>
            </a:r>
            <a: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  <a:t>.</a:t>
            </a:r>
            <a:br>
              <a:rPr lang="ru-RU" sz="2200" b="0" i="0" dirty="0">
                <a:solidFill>
                  <a:srgbClr val="FFFFFF"/>
                </a:solidFill>
                <a:effectLst/>
                <a:latin typeface="Gilroy"/>
              </a:rPr>
            </a:br>
            <a:br>
              <a:rPr lang="ru-RU" b="0" i="0" dirty="0">
                <a:solidFill>
                  <a:srgbClr val="FFFFFF"/>
                </a:solidFill>
                <a:effectLst/>
                <a:latin typeface="Gilroy"/>
              </a:rPr>
            </a:br>
            <a:br>
              <a:rPr lang="ru-RU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</a:br>
            <a:br>
              <a:rPr lang="ru-RU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</a:br>
            <a:endParaRPr lang="uk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78CA968-D331-4347-984E-57EF65EC7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078" y="2141538"/>
            <a:ext cx="7512868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44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996855-5D8F-494C-B286-54C64EB8C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Отже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за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загальним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правилом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здійснюється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через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прийняття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нових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Верховною Радою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або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через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прийняття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підзаконних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актів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Урядом,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змінюють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чинне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українське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або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ж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ухвалюють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нові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норми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Відповідно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ключова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роль 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належить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Верховній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Раді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яка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приймає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формує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Кабінет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Міністрів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3794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DA99D-3667-FC48-8E2C-E757B7C4B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Gilroy"/>
              </a:rPr>
              <a:t>Пряма </a:t>
            </a:r>
            <a:r>
              <a:rPr lang="ru-RU" b="1" dirty="0" err="1">
                <a:latin typeface="Gilroy"/>
              </a:rPr>
              <a:t>дія</a:t>
            </a:r>
            <a:r>
              <a:rPr lang="ru-RU" b="1" dirty="0">
                <a:latin typeface="Gilroy"/>
              </a:rPr>
              <a:t> Угоди про </a:t>
            </a:r>
            <a:r>
              <a:rPr lang="ru-RU" b="1" dirty="0" err="1">
                <a:latin typeface="Gilroy"/>
              </a:rPr>
              <a:t>асоціацію</a:t>
            </a:r>
            <a:br>
              <a:rPr lang="ru-RU" b="1" dirty="0">
                <a:latin typeface="Gilroy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853895-ACC4-D14A-A0C9-B64F0D991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b="0" i="0" dirty="0" err="1">
                <a:effectLst/>
                <a:latin typeface="Gilroy"/>
              </a:rPr>
              <a:t>Українські</a:t>
            </a:r>
            <a:r>
              <a:rPr lang="ru-RU" b="0" i="0" dirty="0">
                <a:effectLst/>
                <a:latin typeface="Gilroy"/>
              </a:rPr>
              <a:t> суди </a:t>
            </a:r>
            <a:r>
              <a:rPr lang="ru-RU" b="0" i="0" dirty="0" err="1">
                <a:effectLst/>
                <a:latin typeface="Gilroy"/>
              </a:rPr>
              <a:t>можуть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застосовувати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положення</a:t>
            </a:r>
            <a:r>
              <a:rPr lang="ru-RU" b="0" i="0" dirty="0">
                <a:effectLst/>
                <a:latin typeface="Gilroy"/>
              </a:rPr>
              <a:t> Угоди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безпосередньо</a:t>
            </a:r>
            <a:r>
              <a:rPr lang="ru-RU" b="0" i="0" dirty="0">
                <a:effectLst/>
                <a:latin typeface="Gilroy"/>
              </a:rPr>
              <a:t>, як </a:t>
            </a:r>
            <a:r>
              <a:rPr lang="ru-RU" b="0" i="0" dirty="0" err="1">
                <a:effectLst/>
                <a:latin typeface="Gilroy"/>
              </a:rPr>
              <a:t>норми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міжнародного</a:t>
            </a:r>
            <a:r>
              <a:rPr lang="ru-RU" b="0" i="0" dirty="0">
                <a:effectLst/>
                <a:latin typeface="Gilroy"/>
              </a:rPr>
              <a:t> договору. </a:t>
            </a:r>
            <a:r>
              <a:rPr lang="ru-RU" b="0" i="0" dirty="0" err="1">
                <a:effectLst/>
                <a:latin typeface="Gilroy"/>
              </a:rPr>
              <a:t>Йдеться</a:t>
            </a:r>
            <a:r>
              <a:rPr lang="ru-RU" b="0" i="0" dirty="0">
                <a:effectLst/>
                <a:latin typeface="Gilroy"/>
              </a:rPr>
              <a:t> про </a:t>
            </a:r>
            <a:r>
              <a:rPr lang="ru-RU" b="0" i="0" dirty="0" err="1">
                <a:effectLst/>
                <a:latin typeface="Gilroy"/>
              </a:rPr>
              <a:t>ті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випадки</a:t>
            </a:r>
            <a:r>
              <a:rPr lang="ru-RU" b="0" i="0" dirty="0">
                <a:effectLst/>
                <a:latin typeface="Gilroy"/>
              </a:rPr>
              <a:t>, коли конкретна норма Угоди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має</a:t>
            </a:r>
            <a:r>
              <a:rPr lang="ru-RU" b="0" i="0" dirty="0">
                <a:effectLst/>
                <a:latin typeface="Gilroy"/>
              </a:rPr>
              <a:t> так </a:t>
            </a:r>
            <a:r>
              <a:rPr lang="ru-RU" b="0" i="0" dirty="0" err="1">
                <a:effectLst/>
                <a:latin typeface="Gilroy"/>
              </a:rPr>
              <a:t>звану</a:t>
            </a:r>
            <a:r>
              <a:rPr lang="ru-RU" b="0" i="0" dirty="0">
                <a:effectLst/>
                <a:latin typeface="Gilroy"/>
              </a:rPr>
              <a:t> «</a:t>
            </a:r>
            <a:r>
              <a:rPr lang="ru-RU" b="1" i="0" dirty="0" err="1">
                <a:effectLst/>
                <a:latin typeface="Gilroy"/>
              </a:rPr>
              <a:t>пряму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дію</a:t>
            </a:r>
            <a:r>
              <a:rPr lang="ru-RU" b="0" i="0" dirty="0">
                <a:effectLst/>
                <a:latin typeface="Gilroy"/>
              </a:rPr>
              <a:t>» (</a:t>
            </a:r>
            <a:r>
              <a:rPr lang="ru-RU" b="0" i="0" dirty="0" err="1">
                <a:effectLst/>
                <a:latin typeface="Gilroy"/>
              </a:rPr>
              <a:t>анг</a:t>
            </a:r>
            <a:r>
              <a:rPr lang="ru-RU" b="0" i="0" dirty="0">
                <a:effectLst/>
                <a:latin typeface="Gilroy"/>
              </a:rPr>
              <a:t>. – </a:t>
            </a:r>
            <a:r>
              <a:rPr lang="en" b="0" i="0" dirty="0">
                <a:effectLst/>
                <a:latin typeface="Gilroy"/>
              </a:rPr>
              <a:t>direct effect). </a:t>
            </a:r>
            <a:r>
              <a:rPr lang="ru-RU" b="0" i="0" dirty="0" err="1">
                <a:effectLst/>
                <a:latin typeface="Gilroy"/>
              </a:rPr>
              <a:t>Тобто</a:t>
            </a:r>
            <a:r>
              <a:rPr lang="ru-RU" b="0" i="0" dirty="0">
                <a:effectLst/>
                <a:latin typeface="Gilroy"/>
              </a:rPr>
              <a:t> коли </a:t>
            </a:r>
            <a:r>
              <a:rPr lang="ru-RU" b="0" i="0" dirty="0" err="1">
                <a:effectLst/>
                <a:latin typeface="Gilroy"/>
              </a:rPr>
              <a:t>ця</a:t>
            </a:r>
            <a:r>
              <a:rPr lang="ru-RU" b="0" i="0" dirty="0">
                <a:effectLst/>
                <a:latin typeface="Gilroy"/>
              </a:rPr>
              <a:t> норма </a:t>
            </a:r>
            <a:r>
              <a:rPr lang="ru-RU" b="0" i="0" dirty="0" err="1">
                <a:effectLst/>
                <a:latin typeface="Gilroy"/>
              </a:rPr>
              <a:t>містить</a:t>
            </a:r>
            <a:r>
              <a:rPr lang="ru-RU" b="0" i="0" dirty="0">
                <a:effectLst/>
                <a:latin typeface="Gilroy"/>
              </a:rPr>
              <a:t> ясно </a:t>
            </a:r>
            <a:r>
              <a:rPr lang="ru-RU" b="0" i="0" dirty="0" err="1">
                <a:effectLst/>
                <a:latin typeface="Gilroy"/>
              </a:rPr>
              <a:t>сформульоване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чітке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зобов'язання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реалізація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якого</a:t>
            </a:r>
            <a:r>
              <a:rPr lang="ru-RU" b="0" i="0" dirty="0">
                <a:effectLst/>
                <a:latin typeface="Gilroy"/>
              </a:rPr>
              <a:t> не </a:t>
            </a:r>
            <a:r>
              <a:rPr lang="ru-RU" b="0" i="0" dirty="0" err="1">
                <a:effectLst/>
                <a:latin typeface="Gilroy"/>
              </a:rPr>
              <a:t>залежить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від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вжиття</a:t>
            </a:r>
            <a:r>
              <a:rPr lang="ru-RU" b="0" i="0" dirty="0">
                <a:effectLst/>
                <a:latin typeface="Gilroy"/>
              </a:rPr>
              <a:t> будь-</a:t>
            </a:r>
            <a:r>
              <a:rPr lang="ru-RU" b="0" i="0" dirty="0" err="1">
                <a:effectLst/>
                <a:latin typeface="Gilroy"/>
              </a:rPr>
              <a:t>яких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спеціальних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заходів</a:t>
            </a:r>
            <a:r>
              <a:rPr lang="ru-RU" b="0" i="0" dirty="0">
                <a:effectLst/>
                <a:latin typeface="Gilroy"/>
              </a:rPr>
              <a:t> з боку </a:t>
            </a:r>
            <a:r>
              <a:rPr lang="ru-RU" b="0" i="0" dirty="0" err="1">
                <a:effectLst/>
                <a:latin typeface="Gilroy"/>
              </a:rPr>
              <a:t>українських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органів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влади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тобто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безумовною</a:t>
            </a:r>
            <a:r>
              <a:rPr lang="ru-RU" b="0" i="0" dirty="0">
                <a:effectLst/>
                <a:latin typeface="Gilroy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8791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8911D-32A7-5C4D-BA0A-44B3076E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0" i="0" dirty="0" err="1">
                <a:effectLst/>
                <a:latin typeface="Gilroy"/>
              </a:rPr>
              <a:t>якщо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чинне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українське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законодавство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суперечить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положенню</a:t>
            </a:r>
            <a:r>
              <a:rPr lang="ru-RU" sz="2000" b="0" i="0" dirty="0">
                <a:effectLst/>
                <a:latin typeface="Gilroy"/>
              </a:rPr>
              <a:t> Угоди про </a:t>
            </a:r>
            <a:r>
              <a:rPr lang="ru-RU" sz="2000" b="0" i="0" dirty="0" err="1">
                <a:effectLst/>
                <a:latin typeface="Gilroy"/>
              </a:rPr>
              <a:t>асоціацію</a:t>
            </a:r>
            <a:r>
              <a:rPr lang="ru-RU" sz="2000" b="0" i="0" dirty="0">
                <a:effectLst/>
                <a:latin typeface="Gilroy"/>
              </a:rPr>
              <a:t>, </a:t>
            </a:r>
            <a:r>
              <a:rPr lang="ru-RU" sz="2000" b="0" i="0" dirty="0" err="1">
                <a:effectLst/>
                <a:latin typeface="Gilroy"/>
              </a:rPr>
              <a:t>що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має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пряму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дію</a:t>
            </a:r>
            <a:r>
              <a:rPr lang="ru-RU" sz="2000" b="0" i="0" dirty="0">
                <a:effectLst/>
                <a:latin typeface="Gilroy"/>
              </a:rPr>
              <a:t>, </a:t>
            </a:r>
            <a:r>
              <a:rPr lang="ru-RU" sz="2000" b="0" i="0" dirty="0" err="1">
                <a:effectLst/>
                <a:latin typeface="Gilroy"/>
              </a:rPr>
              <a:t>зацікавлена</a:t>
            </a:r>
            <a:r>
              <a:rPr lang="ru-RU" sz="2000" b="0" i="0" dirty="0">
                <a:effectLst/>
                <a:latin typeface="Gilroy"/>
              </a:rPr>
              <a:t> особа </a:t>
            </a:r>
            <a:r>
              <a:rPr lang="ru-RU" sz="2000" b="0" i="0" dirty="0" err="1">
                <a:effectLst/>
                <a:latin typeface="Gilroy"/>
              </a:rPr>
              <a:t>може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звернутися</a:t>
            </a:r>
            <a:r>
              <a:rPr lang="ru-RU" sz="2000" b="0" i="0" dirty="0">
                <a:effectLst/>
                <a:latin typeface="Gilroy"/>
              </a:rPr>
              <a:t> до </a:t>
            </a:r>
            <a:r>
              <a:rPr lang="ru-RU" sz="2000" b="0" i="0" dirty="0" err="1">
                <a:effectLst/>
                <a:latin typeface="Gilroy"/>
              </a:rPr>
              <a:t>українського</a:t>
            </a:r>
            <a:r>
              <a:rPr lang="ru-RU" sz="2000" b="0" i="0" dirty="0">
                <a:effectLst/>
                <a:latin typeface="Gilroy"/>
              </a:rPr>
              <a:t> суду з </a:t>
            </a:r>
            <a:r>
              <a:rPr lang="ru-RU" sz="2000" b="0" i="0" dirty="0" err="1">
                <a:effectLst/>
                <a:latin typeface="Gilroy"/>
              </a:rPr>
              <a:t>позовом</a:t>
            </a:r>
            <a:r>
              <a:rPr lang="ru-RU" sz="2000" b="0" i="0" dirty="0">
                <a:effectLst/>
                <a:latin typeface="Gilroy"/>
              </a:rPr>
              <a:t> про </a:t>
            </a:r>
            <a:r>
              <a:rPr lang="ru-RU" sz="2000" b="0" i="0" dirty="0" err="1">
                <a:effectLst/>
                <a:latin typeface="Gilroy"/>
              </a:rPr>
              <a:t>незаконність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дій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органів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державної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влади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України</a:t>
            </a:r>
            <a:r>
              <a:rPr lang="ru-RU" sz="2000" b="0" i="0" dirty="0">
                <a:effectLst/>
                <a:latin typeface="Gilroy"/>
              </a:rPr>
              <a:t>, </a:t>
            </a:r>
            <a:r>
              <a:rPr lang="ru-RU" sz="2000" b="0" i="0" dirty="0" err="1">
                <a:effectLst/>
                <a:latin typeface="Gilroy"/>
              </a:rPr>
              <a:t>які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застосовують</a:t>
            </a:r>
            <a:r>
              <a:rPr lang="ru-RU" sz="2000" b="0" i="0" dirty="0">
                <a:effectLst/>
                <a:latin typeface="Gilroy"/>
              </a:rPr>
              <a:t> закон, </a:t>
            </a:r>
            <a:r>
              <a:rPr lang="ru-RU" sz="2000" b="0" i="0" dirty="0" err="1">
                <a:effectLst/>
                <a:latin typeface="Gilroy"/>
              </a:rPr>
              <a:t>що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суперечить</a:t>
            </a:r>
            <a:r>
              <a:rPr lang="ru-RU" sz="2000" b="0" i="0" dirty="0">
                <a:effectLst/>
                <a:latin typeface="Gilroy"/>
              </a:rPr>
              <a:t> </a:t>
            </a:r>
            <a:r>
              <a:rPr lang="ru-RU" sz="2000" b="0" i="0" dirty="0" err="1">
                <a:effectLst/>
                <a:latin typeface="Gilroy"/>
              </a:rPr>
              <a:t>Угоді</a:t>
            </a:r>
            <a:r>
              <a:rPr lang="ru-RU" sz="2000" b="0" i="0" dirty="0">
                <a:effectLst/>
                <a:latin typeface="Gilroy"/>
              </a:rPr>
              <a:t> про </a:t>
            </a:r>
            <a:r>
              <a:rPr lang="ru-RU" sz="2000" b="0" i="0" dirty="0" err="1">
                <a:effectLst/>
                <a:latin typeface="Gilroy"/>
              </a:rPr>
              <a:t>асоціацію</a:t>
            </a:r>
            <a:r>
              <a:rPr lang="ru-RU" sz="2000" b="0" i="0" dirty="0">
                <a:effectLst/>
                <a:latin typeface="Gilroy"/>
              </a:rPr>
              <a:t>.</a:t>
            </a:r>
            <a:endParaRPr lang="uk-UA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B7D445-CA66-C44D-AFF1-27D2ED521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Gilroy"/>
              </a:rPr>
              <a:t>«14. Суди при </a:t>
            </a:r>
            <a:r>
              <a:rPr lang="ru-RU" b="0" i="0" dirty="0" err="1">
                <a:effectLst/>
                <a:latin typeface="Gilroy"/>
              </a:rPr>
              <a:t>здійсненні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правосуддя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можуть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застосовувати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норми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міжнародних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договорів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безпосередньо</a:t>
            </a:r>
            <a:r>
              <a:rPr lang="ru-RU" b="0" i="0" dirty="0">
                <a:effectLst/>
                <a:latin typeface="Gilroy"/>
              </a:rPr>
              <a:t> як </a:t>
            </a:r>
            <a:r>
              <a:rPr lang="ru-RU" b="0" i="0" dirty="0" err="1">
                <a:effectLst/>
                <a:latin typeface="Gilroy"/>
              </a:rPr>
              <a:t>частину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законодавства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України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якщо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вжиття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відповідних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заходів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належить</a:t>
            </a:r>
            <a:r>
              <a:rPr lang="ru-RU" b="0" i="0" dirty="0">
                <a:effectLst/>
                <a:latin typeface="Gilroy"/>
              </a:rPr>
              <a:t> до </a:t>
            </a:r>
            <a:r>
              <a:rPr lang="ru-RU" b="0" i="0" dirty="0" err="1">
                <a:effectLst/>
                <a:latin typeface="Gilroy"/>
              </a:rPr>
              <a:t>компетенції</a:t>
            </a:r>
            <a:r>
              <a:rPr lang="ru-RU" b="0" i="0" dirty="0">
                <a:effectLst/>
                <a:latin typeface="Gilroy"/>
              </a:rPr>
              <a:t> суду </a:t>
            </a:r>
            <a:r>
              <a:rPr lang="ru-RU" b="0" i="0" dirty="0" err="1">
                <a:effectLst/>
                <a:latin typeface="Gilroy"/>
              </a:rPr>
              <a:t>або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якщо</a:t>
            </a:r>
            <a:r>
              <a:rPr lang="ru-RU" b="0" i="0" dirty="0">
                <a:effectLst/>
                <a:latin typeface="Gilroy"/>
              </a:rPr>
              <a:t> вони </a:t>
            </a:r>
            <a:r>
              <a:rPr lang="ru-RU" b="0" i="0" dirty="0" err="1">
                <a:effectLst/>
                <a:latin typeface="Gilroy"/>
              </a:rPr>
              <a:t>сформульовані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міжнародному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договорі</a:t>
            </a:r>
            <a:r>
              <a:rPr lang="ru-RU" b="0" i="0" dirty="0">
                <a:effectLst/>
                <a:latin typeface="Gilroy"/>
              </a:rPr>
              <a:t> як </a:t>
            </a:r>
            <a:r>
              <a:rPr lang="ru-RU" b="0" i="0" dirty="0" err="1">
                <a:effectLst/>
                <a:latin typeface="Gilroy"/>
              </a:rPr>
              <a:t>норми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прямої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дії</a:t>
            </a:r>
            <a:r>
              <a:rPr lang="ru-RU" b="0" i="0" dirty="0">
                <a:effectLst/>
                <a:latin typeface="Gilroy"/>
              </a:rPr>
              <a:t>».</a:t>
            </a:r>
            <a:endParaRPr lang="en-US" b="0" i="0" dirty="0">
              <a:effectLst/>
              <a:latin typeface="Gilroy"/>
            </a:endParaRPr>
          </a:p>
          <a:p>
            <a:endParaRPr lang="en-US" dirty="0">
              <a:latin typeface="Gilroy"/>
            </a:endParaRPr>
          </a:p>
          <a:p>
            <a:r>
              <a:rPr lang="ru-RU" b="1" i="0" dirty="0">
                <a:effectLst/>
                <a:latin typeface="Gilroy"/>
              </a:rPr>
              <a:t>Пункт 14 Постанови Пленуму </a:t>
            </a:r>
            <a:r>
              <a:rPr lang="ru-RU" b="1" i="0" dirty="0" err="1">
                <a:effectLst/>
                <a:latin typeface="Gilroy"/>
              </a:rPr>
              <a:t>Вищого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спеціалізованого</a:t>
            </a:r>
            <a:r>
              <a:rPr lang="ru-RU" b="1" i="0" dirty="0">
                <a:effectLst/>
                <a:latin typeface="Gilroy"/>
              </a:rPr>
              <a:t> суду </a:t>
            </a:r>
            <a:r>
              <a:rPr lang="ru-RU" b="1" i="0" dirty="0" err="1">
                <a:effectLst/>
                <a:latin typeface="Gilroy"/>
              </a:rPr>
              <a:t>України</a:t>
            </a:r>
            <a:r>
              <a:rPr lang="ru-RU" b="1" i="0" dirty="0">
                <a:effectLst/>
                <a:latin typeface="Gilroy"/>
              </a:rPr>
              <a:t> з </a:t>
            </a:r>
            <a:r>
              <a:rPr lang="ru-RU" b="1" i="0" dirty="0" err="1">
                <a:effectLst/>
                <a:latin typeface="Gilroy"/>
              </a:rPr>
              <a:t>розгляду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цивільних</a:t>
            </a:r>
            <a:r>
              <a:rPr lang="ru-RU" b="1" i="0" dirty="0">
                <a:effectLst/>
                <a:latin typeface="Gilroy"/>
              </a:rPr>
              <a:t> і </a:t>
            </a:r>
            <a:r>
              <a:rPr lang="ru-RU" b="1" i="0" dirty="0" err="1">
                <a:effectLst/>
                <a:latin typeface="Gilroy"/>
              </a:rPr>
              <a:t>кримінальних</a:t>
            </a:r>
            <a:r>
              <a:rPr lang="ru-RU" b="1" i="0" dirty="0">
                <a:effectLst/>
                <a:latin typeface="Gilroy"/>
              </a:rPr>
              <a:t> справ </a:t>
            </a:r>
            <a:r>
              <a:rPr lang="ru-RU" b="1" i="0" dirty="0" err="1">
                <a:effectLst/>
                <a:latin typeface="Gilroy"/>
              </a:rPr>
              <a:t>від</a:t>
            </a:r>
            <a:r>
              <a:rPr lang="ru-RU" b="1" i="0" dirty="0">
                <a:effectLst/>
                <a:latin typeface="Gilroy"/>
              </a:rPr>
              <a:t> 19.12.2014 № 13 «Про </a:t>
            </a:r>
            <a:r>
              <a:rPr lang="ru-RU" b="1" i="0" dirty="0" err="1">
                <a:effectLst/>
                <a:latin typeface="Gilroy"/>
              </a:rPr>
              <a:t>застосування</a:t>
            </a:r>
            <a:r>
              <a:rPr lang="ru-RU" b="1" i="0" dirty="0">
                <a:effectLst/>
                <a:latin typeface="Gilroy"/>
              </a:rPr>
              <a:t> судами </a:t>
            </a:r>
            <a:r>
              <a:rPr lang="ru-RU" b="1" i="0" dirty="0" err="1">
                <a:effectLst/>
                <a:latin typeface="Gilroy"/>
              </a:rPr>
              <a:t>міжнародних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договорів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України</a:t>
            </a:r>
            <a:r>
              <a:rPr lang="ru-RU" b="1" i="0" dirty="0">
                <a:effectLst/>
                <a:latin typeface="Gilroy"/>
              </a:rPr>
              <a:t> при </a:t>
            </a:r>
            <a:r>
              <a:rPr lang="ru-RU" b="1" i="0" dirty="0" err="1">
                <a:effectLst/>
                <a:latin typeface="Gilroy"/>
              </a:rPr>
              <a:t>здійсненні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правосуддя</a:t>
            </a:r>
            <a:r>
              <a:rPr lang="ru-RU" b="1" i="0" dirty="0">
                <a:effectLst/>
                <a:latin typeface="Gilroy"/>
              </a:rPr>
              <a:t>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1944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3D7D5-F379-5C43-B5D1-61148593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Практичні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 </a:t>
            </a:r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наслідки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 </a:t>
            </a:r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наближення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 </a:t>
            </a:r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законодавства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693DF-9481-CB49-A8A3-995F87685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Можна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виокремити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дві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моделі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за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якими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сформовано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положення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Угоди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асоціацію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b="1" i="0" dirty="0">
                <a:solidFill>
                  <a:srgbClr val="FFFFFF"/>
                </a:solidFill>
                <a:effectLst/>
                <a:latin typeface="Gilroy"/>
              </a:rPr>
              <a:t>Перша модель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концентрується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зобов'язанні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здійснити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законодавче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і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окремих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випадках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встановлює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конкретні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механізми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його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забезпечення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Україною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Модель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ґрунтується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ідеї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якщо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запровадить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у себе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регуляторне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середовище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за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взірцями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ЄС,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воно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буде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сприятливим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для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розвитку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підприємницької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діяльності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зрозумілим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для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закордонних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інвесторів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особливо з ЄС.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Відповідно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завдяки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наближенню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можна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очікувати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приходу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нових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іноземних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інвестицій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і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збільшення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обсягів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торгівлі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між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Україною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країнами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ЄС.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1833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111C6BD-B2BC-024C-A2F4-78540A1A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2" y="1308650"/>
            <a:ext cx="98298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3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560F7-E375-4845-AA8F-8B9B3083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F81916-63A1-1647-B267-84819674A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Варто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звернути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увагу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на те,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преамбулу до Угоди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асоціацію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розпочинають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запевнення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і ЄС,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їхні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відносини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повинні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ґрунтуватися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спільних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цінностях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і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«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Україна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як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європейська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країна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поділяє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спільну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історію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й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спільні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цінності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з державами-членами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Європейського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Союзу і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налаштована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підтримувати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ці</a:t>
            </a:r>
            <a:r>
              <a:rPr lang="ru-RU" b="0" i="1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1" dirty="0" err="1">
                <a:solidFill>
                  <a:srgbClr val="FFFFFF"/>
                </a:solidFill>
                <a:effectLst/>
                <a:latin typeface="Gilroy"/>
              </a:rPr>
              <a:t>цінност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».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7527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C5B43-1760-9440-B34B-D745BFD5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279F4-F064-0043-BE54-8D126EB79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effectLst/>
                <a:latin typeface="Gilroy"/>
              </a:rPr>
              <a:t>Зобов'язання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цього</a:t>
            </a:r>
            <a:r>
              <a:rPr lang="ru-RU" b="0" i="0" dirty="0">
                <a:effectLst/>
                <a:latin typeface="Gilroy"/>
              </a:rPr>
              <a:t> типу </a:t>
            </a:r>
            <a:r>
              <a:rPr lang="ru-RU" b="0" i="0" dirty="0" err="1">
                <a:effectLst/>
                <a:latin typeface="Gilroy"/>
              </a:rPr>
              <a:t>безумовно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юридично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обов'язкові</a:t>
            </a:r>
            <a:r>
              <a:rPr lang="ru-RU" b="0" i="0" dirty="0">
                <a:effectLst/>
                <a:latin typeface="Gilroy"/>
              </a:rPr>
              <a:t>. </a:t>
            </a:r>
            <a:r>
              <a:rPr lang="ru-RU" b="0" i="0" dirty="0" err="1">
                <a:effectLst/>
                <a:latin typeface="Gilroy"/>
              </a:rPr>
              <a:t>Проте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оскільки</a:t>
            </a:r>
            <a:r>
              <a:rPr lang="ru-RU" b="0" i="0" dirty="0">
                <a:effectLst/>
                <a:latin typeface="Gilroy"/>
              </a:rPr>
              <a:t> Угода не </a:t>
            </a:r>
            <a:r>
              <a:rPr lang="ru-RU" b="0" i="0" dirty="0" err="1">
                <a:effectLst/>
                <a:latin typeface="Gilroy"/>
              </a:rPr>
              <a:t>встановлює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негативних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наслідків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їхнього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порушення</a:t>
            </a:r>
            <a:r>
              <a:rPr lang="ru-RU" b="0" i="0" dirty="0">
                <a:effectLst/>
                <a:latin typeface="Gilroy"/>
              </a:rPr>
              <a:t>, то </a:t>
            </a:r>
            <a:r>
              <a:rPr lang="ru-RU" b="0" i="0" dirty="0" err="1">
                <a:effectLst/>
                <a:latin typeface="Gilroy"/>
              </a:rPr>
              <a:t>їхнє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виконання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залежить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радше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від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одностороннього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бажання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України</a:t>
            </a:r>
            <a:r>
              <a:rPr lang="ru-RU" b="0" i="0" dirty="0">
                <a:effectLst/>
                <a:latin typeface="Gilroy"/>
              </a:rPr>
              <a:t>, яка сама </a:t>
            </a:r>
            <a:r>
              <a:rPr lang="ru-RU" b="0" i="0" dirty="0" err="1">
                <a:effectLst/>
                <a:latin typeface="Gilroy"/>
              </a:rPr>
              <a:t>визначає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обсяг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глибину</a:t>
            </a:r>
            <a:r>
              <a:rPr lang="ru-RU" b="0" i="0" dirty="0">
                <a:effectLst/>
                <a:latin typeface="Gilroy"/>
              </a:rPr>
              <a:t> і </a:t>
            </a:r>
            <a:r>
              <a:rPr lang="ru-RU" b="0" i="0" dirty="0" err="1">
                <a:effectLst/>
                <a:latin typeface="Gilroy"/>
              </a:rPr>
              <a:t>темпи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здійснення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наближення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свого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законодавства</a:t>
            </a:r>
            <a:r>
              <a:rPr lang="ru-RU" b="0" i="0" dirty="0">
                <a:effectLst/>
                <a:latin typeface="Gilroy"/>
              </a:rPr>
              <a:t>. </a:t>
            </a:r>
            <a:r>
              <a:rPr lang="ru-RU" b="0" i="0" dirty="0" err="1">
                <a:effectLst/>
                <a:latin typeface="Gilroy"/>
              </a:rPr>
              <a:t>Інколи</a:t>
            </a:r>
            <a:r>
              <a:rPr lang="ru-RU" b="0" i="0" dirty="0">
                <a:effectLst/>
                <a:latin typeface="Gilroy"/>
              </a:rPr>
              <a:t> Угода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навіть</a:t>
            </a:r>
            <a:r>
              <a:rPr lang="ru-RU" b="0" i="0" dirty="0">
                <a:effectLst/>
                <a:latin typeface="Gilroy"/>
              </a:rPr>
              <a:t> не </a:t>
            </a:r>
            <a:r>
              <a:rPr lang="ru-RU" b="0" i="0" dirty="0" err="1">
                <a:effectLst/>
                <a:latin typeface="Gilroy"/>
              </a:rPr>
              <a:t>встановлює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конкретних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строків</a:t>
            </a:r>
            <a:r>
              <a:rPr lang="ru-RU" b="0" i="0" dirty="0">
                <a:effectLst/>
                <a:latin typeface="Gilroy"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effectLst/>
                <a:latin typeface="Gilroy"/>
              </a:rPr>
              <a:t>Першу модель </a:t>
            </a:r>
            <a:r>
              <a:rPr lang="ru-RU" b="0" i="0" dirty="0" err="1">
                <a:effectLst/>
                <a:latin typeface="Gilroy"/>
              </a:rPr>
              <a:t>використовують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переважно</a:t>
            </a:r>
            <a:r>
              <a:rPr lang="ru-RU" b="0" i="0" dirty="0">
                <a:effectLst/>
                <a:latin typeface="Gilroy"/>
              </a:rPr>
              <a:t> в межах </a:t>
            </a:r>
            <a:r>
              <a:rPr lang="ru-RU" b="0" i="0" dirty="0" err="1">
                <a:effectLst/>
                <a:latin typeface="Gilroy"/>
              </a:rPr>
              <a:t>Розділу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en" b="0" i="0" dirty="0">
                <a:effectLst/>
                <a:latin typeface="Gilroy"/>
              </a:rPr>
              <a:t>V </a:t>
            </a:r>
            <a:r>
              <a:rPr lang="ru-RU" b="0" i="0" dirty="0">
                <a:effectLst/>
                <a:latin typeface="Gilroy"/>
              </a:rPr>
              <a:t>Угоди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присвяченому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секторальній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економічній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співпраці</a:t>
            </a:r>
            <a:r>
              <a:rPr lang="ru-RU" b="0" i="0" dirty="0">
                <a:effectLst/>
                <a:latin typeface="Gilroy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6078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EEA06-9197-AE45-8F4C-ADE17D1D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27645-A809-C346-A347-FD7A1F99D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Отже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за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загальним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правилом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здійснюється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через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прийняття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нових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Верховною Радою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або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через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прийняття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підзаконних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актів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Урядом,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змінюють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чинне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українське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або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ж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ухвалюють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нові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норми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Відповідно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ключова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роль 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належить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Верховній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Раді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яка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приймає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формує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Кабінет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Міні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8188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EE464-9BEB-F346-B326-53980D7F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F3174D-471F-9543-89E4-9D5D9A33F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Натомість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</a:t>
            </a:r>
            <a:r>
              <a:rPr lang="ru-RU" b="1" i="0" dirty="0">
                <a:solidFill>
                  <a:srgbClr val="FFFFFF"/>
                </a:solidFill>
                <a:effectLst/>
                <a:latin typeface="Gilroy"/>
              </a:rPr>
              <a:t>друга модель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характерна для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розділу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en" b="0" i="0" dirty="0">
                <a:solidFill>
                  <a:srgbClr val="FFFFFF"/>
                </a:solidFill>
                <a:effectLst/>
                <a:latin typeface="Gilroy"/>
              </a:rPr>
              <a:t>IV 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Угоди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асоціацію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якою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створено Зону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вільної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торгівлі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. За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цією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моделлю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Україною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прямо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визначене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як 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Gilroy"/>
              </a:rPr>
              <a:t>передумова</a:t>
            </a:r>
            <a:r>
              <a:rPr lang="ru-RU" b="1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Gilroy"/>
              </a:rPr>
              <a:t>подальшого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зняття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бар'єрів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торгівлі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між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Сторонами Угоди. Лише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повне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виконання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зобов'язань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Україною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наближення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свого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законодавства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дозволяє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Сторонам перейти до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реалізації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запланованих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Угоді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домовленостей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про доступ до ринку та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відкриття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ринку.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9626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EA5D3-BA9C-4A4A-871E-1F927E97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22E83-FBC9-A34E-8DE1-B64E97FF4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effectLst/>
                <a:latin typeface="Gilroy"/>
              </a:rPr>
              <a:t>Ця</a:t>
            </a:r>
            <a:r>
              <a:rPr lang="ru-RU" b="0" i="0" dirty="0">
                <a:effectLst/>
                <a:latin typeface="Gilroy"/>
              </a:rPr>
              <a:t> друга модель </a:t>
            </a:r>
            <a:r>
              <a:rPr lang="ru-RU" b="0" i="0" dirty="0" err="1">
                <a:effectLst/>
                <a:latin typeface="Gilroy"/>
              </a:rPr>
              <a:t>наближення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законодавства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Угоді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визначена</a:t>
            </a:r>
            <a:r>
              <a:rPr lang="ru-RU" b="0" i="0" dirty="0">
                <a:effectLst/>
                <a:latin typeface="Gilroy"/>
              </a:rPr>
              <a:t> як </a:t>
            </a:r>
            <a:r>
              <a:rPr lang="ru-RU" b="1" i="0" dirty="0">
                <a:effectLst/>
                <a:latin typeface="Gilroy"/>
              </a:rPr>
              <a:t>нормативно-</a:t>
            </a:r>
            <a:r>
              <a:rPr lang="ru-RU" b="1" i="0" dirty="0" err="1">
                <a:effectLst/>
                <a:latin typeface="Gilroy"/>
              </a:rPr>
              <a:t>правове</a:t>
            </a:r>
            <a:r>
              <a:rPr lang="ru-RU" b="1" i="0" dirty="0">
                <a:effectLst/>
                <a:latin typeface="Gilroy"/>
              </a:rPr>
              <a:t> </a:t>
            </a:r>
            <a:r>
              <a:rPr lang="ru-RU" b="1" i="0" dirty="0" err="1">
                <a:effectLst/>
                <a:latin typeface="Gilroy"/>
              </a:rPr>
              <a:t>наближення</a:t>
            </a:r>
            <a:r>
              <a:rPr lang="ru-RU" b="0" i="0" dirty="0">
                <a:effectLst/>
                <a:latin typeface="Gilroy"/>
              </a:rPr>
              <a:t> (</a:t>
            </a:r>
            <a:r>
              <a:rPr lang="ru-RU" b="0" i="0" dirty="0" err="1">
                <a:effectLst/>
                <a:latin typeface="Gilroy"/>
              </a:rPr>
              <a:t>анг</a:t>
            </a:r>
            <a:r>
              <a:rPr lang="ru-RU" b="0" i="0" dirty="0">
                <a:effectLst/>
                <a:latin typeface="Gilroy"/>
              </a:rPr>
              <a:t>. – </a:t>
            </a:r>
            <a:r>
              <a:rPr lang="en" b="0" i="0" dirty="0">
                <a:effectLst/>
                <a:latin typeface="Gilroy"/>
              </a:rPr>
              <a:t>regulatory approximation).</a:t>
            </a:r>
            <a:br>
              <a:rPr lang="en" dirty="0"/>
            </a:br>
            <a:br>
              <a:rPr lang="en" dirty="0"/>
            </a:br>
            <a:r>
              <a:rPr lang="ru-RU" b="0" i="0" dirty="0" err="1">
                <a:effectLst/>
                <a:latin typeface="Gilroy"/>
              </a:rPr>
              <a:t>Проте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цьому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випадку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термінологія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українського</a:t>
            </a:r>
            <a:r>
              <a:rPr lang="ru-RU" b="0" i="0" dirty="0">
                <a:effectLst/>
                <a:latin typeface="Gilroy"/>
              </a:rPr>
              <a:t> тексту не </a:t>
            </a:r>
            <a:r>
              <a:rPr lang="ru-RU" b="0" i="0" dirty="0" err="1">
                <a:effectLst/>
                <a:latin typeface="Gilroy"/>
              </a:rPr>
              <a:t>завжди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послідовна</a:t>
            </a:r>
            <a:r>
              <a:rPr lang="ru-RU" b="0" i="0" dirty="0">
                <a:effectLst/>
                <a:latin typeface="Gilroy"/>
              </a:rPr>
              <a:t>: в </a:t>
            </a:r>
            <a:r>
              <a:rPr lang="ru-RU" b="0" i="0" dirty="0" err="1">
                <a:effectLst/>
                <a:latin typeface="Gilroy"/>
              </a:rPr>
              <a:t>Угоді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також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можна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зустріти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терміни</a:t>
            </a:r>
            <a:r>
              <a:rPr lang="ru-RU" b="0" i="0" dirty="0">
                <a:effectLst/>
                <a:latin typeface="Gilroy"/>
              </a:rPr>
              <a:t> «нормативно-</a:t>
            </a:r>
            <a:r>
              <a:rPr lang="ru-RU" b="0" i="0" dirty="0" err="1">
                <a:effectLst/>
                <a:latin typeface="Gilroy"/>
              </a:rPr>
              <a:t>правова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апроксимація</a:t>
            </a:r>
            <a:r>
              <a:rPr lang="ru-RU" b="0" i="0" dirty="0">
                <a:effectLst/>
                <a:latin typeface="Gilroy"/>
              </a:rPr>
              <a:t>» і «</a:t>
            </a:r>
            <a:r>
              <a:rPr lang="ru-RU" b="0" i="0" dirty="0" err="1">
                <a:effectLst/>
                <a:latin typeface="Gilroy"/>
              </a:rPr>
              <a:t>регуляторна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адаптація</a:t>
            </a:r>
            <a:r>
              <a:rPr lang="ru-RU" b="0" i="0" dirty="0">
                <a:effectLst/>
                <a:latin typeface="Gilroy"/>
              </a:rPr>
              <a:t>».</a:t>
            </a:r>
            <a:br>
              <a:rPr lang="ru-RU" dirty="0"/>
            </a:b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5421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D0625-90C7-954A-A44B-5280EF44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effectLst/>
                <a:latin typeface="Gilroy"/>
              </a:rPr>
              <a:t>У </a:t>
            </a:r>
            <a:r>
              <a:rPr lang="ru-RU" b="0" i="0" dirty="0" err="1">
                <a:effectLst/>
                <a:latin typeface="Gilroy"/>
              </a:rPr>
              <a:t>статті</a:t>
            </a:r>
            <a:r>
              <a:rPr lang="ru-RU" b="0" i="0" dirty="0">
                <a:effectLst/>
                <a:latin typeface="Gilroy"/>
              </a:rPr>
              <a:t> 322 Угоди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 прямо </a:t>
            </a:r>
            <a:r>
              <a:rPr lang="ru-RU" b="0" i="0" dirty="0" err="1">
                <a:effectLst/>
                <a:latin typeface="Gilroy"/>
              </a:rPr>
              <a:t>вказані</a:t>
            </a:r>
            <a:r>
              <a:rPr lang="ru-RU" b="0" i="0" dirty="0">
                <a:effectLst/>
                <a:latin typeface="Gilroy"/>
              </a:rPr>
              <a:t> </a:t>
            </a:r>
            <a:r>
              <a:rPr lang="ru-RU" b="1" i="0" dirty="0" err="1">
                <a:effectLst/>
                <a:latin typeface="Gilroy"/>
              </a:rPr>
              <a:t>дев'ять</a:t>
            </a:r>
            <a:r>
              <a:rPr lang="ru-RU" b="1" i="0" dirty="0">
                <a:effectLst/>
                <a:latin typeface="Gilroy"/>
              </a:rPr>
              <a:t> сфер</a:t>
            </a:r>
            <a:r>
              <a:rPr lang="ru-RU" b="0" i="0" dirty="0">
                <a:effectLst/>
                <a:latin typeface="Gilroy"/>
              </a:rPr>
              <a:t>, в </a:t>
            </a:r>
            <a:r>
              <a:rPr lang="ru-RU" b="0" i="0" dirty="0" err="1">
                <a:effectLst/>
                <a:latin typeface="Gilroy"/>
              </a:rPr>
              <a:t>яких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застосовано</a:t>
            </a:r>
            <a:r>
              <a:rPr lang="ru-RU" b="0" i="0" dirty="0">
                <a:effectLst/>
                <a:latin typeface="Gilroy"/>
              </a:rPr>
              <a:t> модель нормативно-правового </a:t>
            </a:r>
            <a:r>
              <a:rPr lang="ru-RU" b="0" i="0" dirty="0" err="1">
                <a:effectLst/>
                <a:latin typeface="Gilroy"/>
              </a:rPr>
              <a:t>наближення</a:t>
            </a:r>
            <a:r>
              <a:rPr lang="ru-RU" b="0" i="0" dirty="0">
                <a:effectLst/>
                <a:latin typeface="Gilroy"/>
              </a:rPr>
              <a:t>.</a:t>
            </a:r>
            <a:endParaRPr lang="uk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C9DEB6C-D37E-AF4F-A7ED-387183DF5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871" y="2141538"/>
            <a:ext cx="7739283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10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F1F96-6BD5-ED4D-AA68-CE984D2E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FF"/>
                </a:solidFill>
                <a:latin typeface="Gilroy"/>
              </a:rPr>
              <a:t>Нормативно-</a:t>
            </a:r>
            <a:r>
              <a:rPr lang="ru-RU" dirty="0" err="1">
                <a:solidFill>
                  <a:srgbClr val="FFFFFF"/>
                </a:solidFill>
                <a:latin typeface="Gilroy"/>
              </a:rPr>
              <a:t>правове</a:t>
            </a:r>
            <a:r>
              <a:rPr lang="ru-RU" dirty="0">
                <a:solidFill>
                  <a:srgbClr val="FFFFFF"/>
                </a:solidFill>
                <a:latin typeface="Gilroy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Gilroy"/>
              </a:rPr>
              <a:t>наближення</a:t>
            </a:r>
            <a:r>
              <a:rPr lang="ru-RU" dirty="0">
                <a:solidFill>
                  <a:srgbClr val="FFFFFF"/>
                </a:solidFill>
                <a:latin typeface="Gilroy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Gilroy"/>
              </a:rPr>
              <a:t>характеризується</a:t>
            </a:r>
            <a:r>
              <a:rPr lang="ru-RU" dirty="0">
                <a:solidFill>
                  <a:srgbClr val="FFFFFF"/>
                </a:solidFill>
                <a:latin typeface="Gilroy"/>
              </a:rPr>
              <a:t> такими рисами: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65F5F7-A424-0D41-997D-0D941E266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920045" cy="3649133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наближене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повинне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повному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максимально точно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узгоджуватися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ЄС.</a:t>
            </a:r>
            <a:b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i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наближеного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реформувати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регуляторних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відповідній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i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оперативно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ЄС і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вносити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уже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наближене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i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остаточна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позитивна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наближеного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праву ЄС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Союзу. Для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моніторингові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оціночні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місії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галузевих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ЄС,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наближення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рисами: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наближене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повинне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повному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максимально точно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узгоджуватися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ЄС.</a:t>
            </a:r>
            <a:b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i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наближеного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реформувати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регуляторних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відповідній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i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оперативно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ЄС і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вносити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уже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наближене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i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остаточна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позитивна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наближеного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праву ЄС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Союзу. Для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моніторингові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оціночні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місії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галузевих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ЄС,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14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uk-UA" sz="700" dirty="0"/>
          </a:p>
        </p:txBody>
      </p:sp>
    </p:spTree>
    <p:extLst>
      <p:ext uri="{BB962C8B-B14F-4D97-AF65-F5344CB8AC3E}">
        <p14:creationId xmlns:p14="http://schemas.microsoft.com/office/powerpoint/2010/main" val="3068811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00D754-4CFF-E542-9951-D31B98E94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effectLst/>
                <a:latin typeface="Gilroy"/>
              </a:rPr>
              <a:t>Здійснення</a:t>
            </a:r>
            <a:r>
              <a:rPr lang="ru-RU" b="0" i="0" dirty="0">
                <a:effectLst/>
                <a:latin typeface="Gilroy"/>
              </a:rPr>
              <a:t> нормативно-правового </a:t>
            </a:r>
            <a:r>
              <a:rPr lang="ru-RU" b="0" i="0" dirty="0" err="1">
                <a:effectLst/>
                <a:latin typeface="Gilroy"/>
              </a:rPr>
              <a:t>наближення</a:t>
            </a:r>
            <a:r>
              <a:rPr lang="ru-RU" b="0" i="0" dirty="0">
                <a:effectLst/>
                <a:latin typeface="Gilroy"/>
              </a:rPr>
              <a:t> особливо </a:t>
            </a:r>
            <a:r>
              <a:rPr lang="ru-RU" b="0" i="0" dirty="0" err="1">
                <a:effectLst/>
                <a:latin typeface="Gilroy"/>
              </a:rPr>
              <a:t>чітко</a:t>
            </a:r>
            <a:r>
              <a:rPr lang="ru-RU" b="0" i="0" dirty="0">
                <a:effectLst/>
                <a:latin typeface="Gilroy"/>
              </a:rPr>
              <a:t> і детально </a:t>
            </a:r>
            <a:r>
              <a:rPr lang="ru-RU" b="0" i="0" dirty="0" err="1">
                <a:effectLst/>
                <a:latin typeface="Gilroy"/>
              </a:rPr>
              <a:t>врегульовано</a:t>
            </a:r>
            <a:r>
              <a:rPr lang="ru-RU" b="0" i="0" dirty="0">
                <a:effectLst/>
                <a:latin typeface="Gilroy"/>
              </a:rPr>
              <a:t> для </a:t>
            </a:r>
            <a:r>
              <a:rPr lang="ru-RU" b="0" i="0" dirty="0" err="1">
                <a:effectLst/>
                <a:latin typeface="Gilroy"/>
              </a:rPr>
              <a:t>торгівлі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послугами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чотирьох</a:t>
            </a:r>
            <a:r>
              <a:rPr lang="ru-RU" b="0" i="0" dirty="0">
                <a:effectLst/>
                <a:latin typeface="Gilroy"/>
              </a:rPr>
              <a:t> сферах, </a:t>
            </a:r>
            <a:r>
              <a:rPr lang="ru-RU" b="0" i="0" dirty="0" err="1">
                <a:effectLst/>
                <a:latin typeface="Gilroy"/>
              </a:rPr>
              <a:t>визначених</a:t>
            </a:r>
            <a:r>
              <a:rPr lang="ru-RU" b="0" i="0" dirty="0">
                <a:effectLst/>
                <a:latin typeface="Gilroy"/>
              </a:rPr>
              <a:t> у </a:t>
            </a:r>
            <a:r>
              <a:rPr lang="ru-RU" b="0" i="0" dirty="0" err="1">
                <a:effectLst/>
                <a:latin typeface="Gilroy"/>
              </a:rPr>
              <a:t>главі</a:t>
            </a:r>
            <a:r>
              <a:rPr lang="ru-RU" b="0" i="0" dirty="0">
                <a:effectLst/>
                <a:latin typeface="Gilroy"/>
              </a:rPr>
              <a:t> 6 </a:t>
            </a:r>
            <a:r>
              <a:rPr lang="ru-RU" b="0" i="0" dirty="0" err="1">
                <a:effectLst/>
                <a:latin typeface="Gilroy"/>
              </a:rPr>
              <a:t>розділу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en" b="0" i="0" dirty="0">
                <a:effectLst/>
                <a:latin typeface="Gilroy"/>
              </a:rPr>
              <a:t>IV </a:t>
            </a:r>
            <a:r>
              <a:rPr lang="ru-RU" b="0" i="0" dirty="0">
                <a:effectLst/>
                <a:latin typeface="Gilroy"/>
              </a:rPr>
              <a:t>Угоди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. </a:t>
            </a:r>
            <a:r>
              <a:rPr lang="ru-RU" b="0" i="0" dirty="0" err="1">
                <a:effectLst/>
                <a:latin typeface="Gilroy"/>
              </a:rPr>
              <a:t>Це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зроблено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спеціальному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Додатку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en" b="0" i="0" dirty="0">
                <a:effectLst/>
                <a:latin typeface="Gilroy"/>
              </a:rPr>
              <a:t>XVII </a:t>
            </a:r>
            <a:r>
              <a:rPr lang="ru-RU" b="0" i="0" dirty="0">
                <a:effectLst/>
                <a:latin typeface="Gilroy"/>
              </a:rPr>
              <a:t>до Угоди, </a:t>
            </a:r>
            <a:r>
              <a:rPr lang="ru-RU" b="0" i="0" dirty="0" err="1">
                <a:effectLst/>
                <a:latin typeface="Gilroy"/>
              </a:rPr>
              <a:t>який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має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назву</a:t>
            </a:r>
            <a:r>
              <a:rPr lang="ru-RU" b="0" i="0" dirty="0">
                <a:effectLst/>
                <a:latin typeface="Gilroy"/>
              </a:rPr>
              <a:t> «Нормативно-</a:t>
            </a:r>
            <a:r>
              <a:rPr lang="ru-RU" b="0" i="0" dirty="0" err="1">
                <a:effectLst/>
                <a:latin typeface="Gilroy"/>
              </a:rPr>
              <a:t>правове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наближення</a:t>
            </a:r>
            <a:r>
              <a:rPr lang="ru-RU" b="0" i="0" dirty="0">
                <a:effectLst/>
                <a:latin typeface="Gilroy"/>
              </a:rPr>
              <a:t>». Потреба в </a:t>
            </a:r>
            <a:r>
              <a:rPr lang="ru-RU" b="0" i="0" dirty="0" err="1">
                <a:effectLst/>
                <a:latin typeface="Gilroy"/>
              </a:rPr>
              <a:t>такій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деталізації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викликана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тим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що</a:t>
            </a:r>
            <a:r>
              <a:rPr lang="ru-RU" b="0" i="0" dirty="0">
                <a:effectLst/>
                <a:latin typeface="Gilroy"/>
              </a:rPr>
              <a:t> Угода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передбачає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можливість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створення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спільних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ринків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торгівлі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цими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послугами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між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Україною</a:t>
            </a:r>
            <a:r>
              <a:rPr lang="ru-RU" b="0" i="0" dirty="0">
                <a:effectLst/>
                <a:latin typeface="Gilroy"/>
              </a:rPr>
              <a:t> та ЄС. </a:t>
            </a:r>
            <a:r>
              <a:rPr lang="ru-RU" b="0" i="0" dirty="0" err="1">
                <a:effectLst/>
                <a:latin typeface="Gilroy"/>
              </a:rPr>
              <a:t>Тобто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йдеться</a:t>
            </a:r>
            <a:r>
              <a:rPr lang="ru-RU" b="0" i="0" dirty="0">
                <a:effectLst/>
                <a:latin typeface="Gilroy"/>
              </a:rPr>
              <a:t> про </a:t>
            </a:r>
            <a:r>
              <a:rPr lang="ru-RU" b="0" i="0" dirty="0" err="1">
                <a:effectLst/>
                <a:latin typeface="Gilroy"/>
              </a:rPr>
              <a:t>повну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лібералізацію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торгівлі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послугами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між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Україною</a:t>
            </a:r>
            <a:r>
              <a:rPr lang="ru-RU" b="0" i="0" dirty="0">
                <a:effectLst/>
                <a:latin typeface="Gilroy"/>
              </a:rPr>
              <a:t> та ЄС у </a:t>
            </a:r>
            <a:r>
              <a:rPr lang="ru-RU" b="0" i="0" dirty="0" err="1">
                <a:effectLst/>
                <a:latin typeface="Gilroy"/>
              </a:rPr>
              <a:t>цих</a:t>
            </a:r>
            <a:r>
              <a:rPr lang="ru-RU" b="0" i="0" dirty="0">
                <a:effectLst/>
                <a:latin typeface="Gilroy"/>
              </a:rPr>
              <a:t> сферах і </a:t>
            </a:r>
            <a:r>
              <a:rPr lang="ru-RU" b="0" i="0" dirty="0" err="1">
                <a:effectLst/>
                <a:latin typeface="Gilroy"/>
              </a:rPr>
              <a:t>повноцінну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інтеграцію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України</a:t>
            </a:r>
            <a:r>
              <a:rPr lang="ru-RU" b="0" i="0" dirty="0">
                <a:effectLst/>
                <a:latin typeface="Gilroy"/>
              </a:rPr>
              <a:t> до </a:t>
            </a:r>
            <a:r>
              <a:rPr lang="ru-RU" b="0" i="0" dirty="0" err="1">
                <a:effectLst/>
                <a:latin typeface="Gilroy"/>
              </a:rPr>
              <a:t>внутрішнього</a:t>
            </a:r>
            <a:r>
              <a:rPr lang="ru-RU" b="0" i="0" dirty="0">
                <a:effectLst/>
                <a:latin typeface="Gilroy"/>
              </a:rPr>
              <a:t> ринку ЄС.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095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81051-5277-524E-86B7-ED4C378E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ilroy"/>
              </a:rPr>
              <a:t>Список </a:t>
            </a:r>
            <a:r>
              <a:rPr lang="ru-RU" dirty="0" err="1">
                <a:latin typeface="Gilroy"/>
              </a:rPr>
              <a:t>спільних</a:t>
            </a:r>
            <a:r>
              <a:rPr lang="ru-RU" dirty="0">
                <a:latin typeface="Gilroy"/>
              </a:rPr>
              <a:t> </a:t>
            </a:r>
            <a:r>
              <a:rPr lang="ru-RU" dirty="0" err="1">
                <a:latin typeface="Gilroy"/>
              </a:rPr>
              <a:t>цінностей</a:t>
            </a:r>
            <a:r>
              <a:rPr lang="ru-RU" dirty="0">
                <a:latin typeface="Gilroy"/>
              </a:rPr>
              <a:t> </a:t>
            </a:r>
            <a:r>
              <a:rPr lang="ru-RU" dirty="0" err="1">
                <a:latin typeface="Gilroy"/>
              </a:rPr>
              <a:t>визначено</a:t>
            </a:r>
            <a:r>
              <a:rPr lang="ru-RU" dirty="0">
                <a:latin typeface="Gilroy"/>
              </a:rPr>
              <a:t> в </a:t>
            </a:r>
            <a:r>
              <a:rPr lang="ru-RU" dirty="0" err="1">
                <a:latin typeface="Gilroy"/>
              </a:rPr>
              <a:t>самій</a:t>
            </a:r>
            <a:r>
              <a:rPr lang="ru-RU" dirty="0">
                <a:latin typeface="Gilroy"/>
              </a:rPr>
              <a:t> </a:t>
            </a:r>
            <a:r>
              <a:rPr lang="ru-RU" dirty="0" err="1">
                <a:latin typeface="Gilroy"/>
              </a:rPr>
              <a:t>Угоді</a:t>
            </a:r>
            <a:r>
              <a:rPr lang="ru-RU" dirty="0">
                <a:latin typeface="Gilroy"/>
              </a:rPr>
              <a:t>. </a:t>
            </a:r>
            <a:r>
              <a:rPr lang="ru-RU" dirty="0" err="1">
                <a:latin typeface="Gilroy"/>
              </a:rPr>
              <a:t>Це</a:t>
            </a:r>
            <a:r>
              <a:rPr lang="ru-RU" dirty="0">
                <a:latin typeface="Gilroy"/>
              </a:rPr>
              <a:t> </a:t>
            </a:r>
            <a:r>
              <a:rPr lang="ru-RU" dirty="0" err="1">
                <a:latin typeface="Gilroy"/>
              </a:rPr>
              <a:t>повага</a:t>
            </a:r>
            <a:r>
              <a:rPr lang="ru-RU" dirty="0">
                <a:latin typeface="Gilroy"/>
              </a:rPr>
              <a:t> до: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B62875-367B-1944-B2AB-6CCC80A8D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br>
              <a:rPr lang="ru-RU" dirty="0"/>
            </a:br>
            <a:br>
              <a:rPr lang="ru-RU" dirty="0"/>
            </a:br>
            <a:r>
              <a:rPr lang="ru-RU" b="0" i="0" dirty="0" err="1">
                <a:effectLst/>
                <a:latin typeface="Gilroy"/>
              </a:rPr>
              <a:t>демократичних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принципів</a:t>
            </a:r>
            <a:br>
              <a:rPr lang="ru-RU" b="0" i="0" dirty="0">
                <a:effectLst/>
                <a:latin typeface="Gilroy"/>
              </a:rPr>
            </a:br>
            <a:endParaRPr lang="ru-RU" b="0" i="0" dirty="0">
              <a:effectLst/>
              <a:latin typeface="Gilroy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"/>
              </a:rPr>
              <a:t>верховенства права</a:t>
            </a:r>
            <a:br>
              <a:rPr lang="ru-RU" b="0" i="0" dirty="0">
                <a:effectLst/>
                <a:latin typeface="Gilroy"/>
              </a:rPr>
            </a:br>
            <a:endParaRPr lang="ru-RU" b="0" i="0" dirty="0">
              <a:effectLst/>
              <a:latin typeface="Gilroy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"/>
              </a:rPr>
              <a:t>доброго </a:t>
            </a:r>
            <a:r>
              <a:rPr lang="ru-RU" b="0" i="0" dirty="0" err="1">
                <a:effectLst/>
                <a:latin typeface="Gilroy"/>
              </a:rPr>
              <a:t>врядування</a:t>
            </a:r>
            <a:r>
              <a:rPr lang="ru-RU" b="0" i="0" dirty="0">
                <a:effectLst/>
                <a:latin typeface="Gilroy"/>
              </a:rPr>
              <a:t> (</a:t>
            </a:r>
            <a:r>
              <a:rPr lang="en" b="0" i="0" dirty="0">
                <a:effectLst/>
                <a:latin typeface="Gilroy"/>
              </a:rPr>
              <a:t>good governance)</a:t>
            </a:r>
            <a:br>
              <a:rPr lang="en" b="0" i="0" dirty="0">
                <a:effectLst/>
                <a:latin typeface="Gilroy"/>
              </a:rPr>
            </a:br>
            <a:endParaRPr lang="en" b="0" i="0" dirty="0">
              <a:effectLst/>
              <a:latin typeface="Gilroy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"/>
              </a:rPr>
              <a:t>прав </a:t>
            </a:r>
            <a:r>
              <a:rPr lang="ru-RU" b="0" i="0" dirty="0" err="1">
                <a:effectLst/>
                <a:latin typeface="Gilroy"/>
              </a:rPr>
              <a:t>людини</a:t>
            </a:r>
            <a:r>
              <a:rPr lang="ru-RU" b="0" i="0" dirty="0">
                <a:effectLst/>
                <a:latin typeface="Gilroy"/>
              </a:rPr>
              <a:t> і </a:t>
            </a:r>
            <a:r>
              <a:rPr lang="ru-RU" b="0" i="0" dirty="0" err="1">
                <a:effectLst/>
                <a:latin typeface="Gilroy"/>
              </a:rPr>
              <a:t>основоположних</a:t>
            </a:r>
            <a:r>
              <a:rPr lang="ru-RU" b="0" i="0" dirty="0">
                <a:effectLst/>
                <a:latin typeface="Gilroy"/>
              </a:rPr>
              <a:t> свобод, </a:t>
            </a:r>
            <a:r>
              <a:rPr lang="ru-RU" b="0" i="0" dirty="0" err="1">
                <a:effectLst/>
                <a:latin typeface="Gilroy"/>
              </a:rPr>
              <a:t>включно</a:t>
            </a:r>
            <a:r>
              <a:rPr lang="ru-RU" b="0" i="0" dirty="0">
                <a:effectLst/>
                <a:latin typeface="Gilroy"/>
              </a:rPr>
              <a:t> з правами </a:t>
            </a:r>
            <a:r>
              <a:rPr lang="ru-RU" b="0" i="0" dirty="0" err="1">
                <a:effectLst/>
                <a:latin typeface="Gilroy"/>
              </a:rPr>
              <a:t>осіб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які</a:t>
            </a:r>
            <a:r>
              <a:rPr lang="ru-RU" b="0" i="0" dirty="0">
                <a:effectLst/>
                <a:latin typeface="Gilroy"/>
              </a:rPr>
              <a:t> належать до </a:t>
            </a:r>
            <a:r>
              <a:rPr lang="ru-RU" b="0" i="0" dirty="0" err="1">
                <a:effectLst/>
                <a:latin typeface="Gilroy"/>
              </a:rPr>
              <a:t>національних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меншин</a:t>
            </a:r>
            <a:br>
              <a:rPr lang="ru-RU" b="0" i="0" dirty="0">
                <a:effectLst/>
                <a:latin typeface="Gilroy"/>
              </a:rPr>
            </a:br>
            <a:endParaRPr lang="ru-RU" b="0" i="0" dirty="0">
              <a:effectLst/>
              <a:latin typeface="Gilroy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effectLst/>
                <a:latin typeface="Gilroy"/>
              </a:rPr>
              <a:t>різноманітності</a:t>
            </a:r>
            <a:br>
              <a:rPr lang="ru-RU" b="0" i="0" dirty="0">
                <a:effectLst/>
                <a:latin typeface="Gilroy"/>
              </a:rPr>
            </a:br>
            <a:endParaRPr lang="ru-RU" b="0" i="0" dirty="0">
              <a:effectLst/>
              <a:latin typeface="Gilroy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effectLst/>
                <a:latin typeface="Gilroy"/>
              </a:rPr>
              <a:t>людської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гідності</a:t>
            </a:r>
            <a:endParaRPr lang="ru-RU" b="0" i="0" dirty="0">
              <a:effectLst/>
              <a:latin typeface="Gilroy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698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40624-7ADF-D444-AA09-BF798522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458BFC-6FB1-7546-9CEF-454F6B66B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Gilroy"/>
              </a:rPr>
              <a:t>У </a:t>
            </a:r>
            <a:r>
              <a:rPr lang="ru-RU" b="0" i="0" dirty="0" err="1">
                <a:effectLst/>
                <a:latin typeface="Gilroy"/>
              </a:rPr>
              <a:t>пункті</a:t>
            </a:r>
            <a:r>
              <a:rPr lang="ru-RU" b="0" i="0" dirty="0">
                <a:effectLst/>
                <a:latin typeface="Gilroy"/>
              </a:rPr>
              <a:t> 2 </a:t>
            </a:r>
            <a:r>
              <a:rPr lang="ru-RU" b="0" i="0" dirty="0" err="1">
                <a:effectLst/>
                <a:latin typeface="Gilroy"/>
              </a:rPr>
              <a:t>статті</a:t>
            </a:r>
            <a:r>
              <a:rPr lang="ru-RU" b="0" i="0" dirty="0">
                <a:effectLst/>
                <a:latin typeface="Gilroy"/>
              </a:rPr>
              <a:t> 1 Угоди перша </a:t>
            </a:r>
            <a:r>
              <a:rPr lang="ru-RU" b="0" i="0" dirty="0" err="1">
                <a:effectLst/>
                <a:latin typeface="Gilroy"/>
              </a:rPr>
              <a:t>ціль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асоціації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між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Україною</a:t>
            </a:r>
            <a:r>
              <a:rPr lang="ru-RU" b="0" i="0" dirty="0">
                <a:effectLst/>
                <a:latin typeface="Gilroy"/>
              </a:rPr>
              <a:t> та ЄС </a:t>
            </a:r>
            <a:r>
              <a:rPr lang="ru-RU" b="0" i="0" dirty="0" err="1">
                <a:effectLst/>
                <a:latin typeface="Gilroy"/>
              </a:rPr>
              <a:t>містить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згадку</a:t>
            </a:r>
            <a:r>
              <a:rPr lang="ru-RU" b="0" i="0" dirty="0">
                <a:effectLst/>
                <a:latin typeface="Gilroy"/>
              </a:rPr>
              <a:t> про </a:t>
            </a:r>
            <a:r>
              <a:rPr lang="ru-RU" b="0" i="0" dirty="0" err="1">
                <a:effectLst/>
                <a:latin typeface="Gilroy"/>
              </a:rPr>
              <a:t>спільні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цінності</a:t>
            </a:r>
            <a:r>
              <a:rPr lang="ru-RU" b="0" i="0" dirty="0">
                <a:effectLst/>
                <a:latin typeface="Gilroy"/>
              </a:rPr>
              <a:t>, а </a:t>
            </a:r>
            <a:r>
              <a:rPr lang="ru-RU" b="0" i="0" dirty="0" err="1">
                <a:effectLst/>
                <a:latin typeface="Gilroy"/>
              </a:rPr>
              <a:t>перші</a:t>
            </a:r>
            <a:r>
              <a:rPr lang="ru-RU" b="0" i="0" dirty="0">
                <a:effectLst/>
                <a:latin typeface="Gilroy"/>
              </a:rPr>
              <a:t> три </a:t>
            </a:r>
            <a:r>
              <a:rPr lang="ru-RU" b="0" i="0" dirty="0" err="1">
                <a:effectLst/>
                <a:latin typeface="Gilroy"/>
              </a:rPr>
              <a:t>розділи</a:t>
            </a:r>
            <a:r>
              <a:rPr lang="ru-RU" b="0" i="0" dirty="0">
                <a:effectLst/>
                <a:latin typeface="Gilroy"/>
              </a:rPr>
              <a:t> Угоди </a:t>
            </a:r>
            <a:r>
              <a:rPr lang="ru-RU" b="0" i="0" dirty="0" err="1">
                <a:effectLst/>
                <a:latin typeface="Gilroy"/>
              </a:rPr>
              <a:t>присвячені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питанням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спільних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принципів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співпраці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Сторін</a:t>
            </a:r>
            <a:r>
              <a:rPr lang="ru-RU" b="0" i="0" dirty="0">
                <a:effectLst/>
                <a:latin typeface="Gilroy"/>
              </a:rPr>
              <a:t> у </a:t>
            </a:r>
            <a:r>
              <a:rPr lang="ru-RU" b="0" i="0" dirty="0" err="1">
                <a:effectLst/>
                <a:latin typeface="Gilroy"/>
              </a:rPr>
              <a:t>політичній</a:t>
            </a:r>
            <a:r>
              <a:rPr lang="ru-RU" b="0" i="0" dirty="0">
                <a:effectLst/>
                <a:latin typeface="Gilroy"/>
              </a:rPr>
              <a:t> і </a:t>
            </a:r>
            <a:r>
              <a:rPr lang="ru-RU" b="0" i="0" dirty="0" err="1">
                <a:effectLst/>
                <a:latin typeface="Gilroy"/>
              </a:rPr>
              <a:t>безпековій</a:t>
            </a:r>
            <a:r>
              <a:rPr lang="ru-RU" b="0" i="0" dirty="0">
                <a:effectLst/>
                <a:latin typeface="Gilroy"/>
              </a:rPr>
              <a:t> сферах, і </a:t>
            </a:r>
            <a:r>
              <a:rPr lang="ru-RU" b="0" i="0" dirty="0" err="1">
                <a:effectLst/>
                <a:latin typeface="Gilroy"/>
              </a:rPr>
              <a:t>співпраці</a:t>
            </a:r>
            <a:r>
              <a:rPr lang="ru-RU" b="0" i="0" dirty="0">
                <a:effectLst/>
                <a:latin typeface="Gilroy"/>
              </a:rPr>
              <a:t> у </a:t>
            </a:r>
            <a:r>
              <a:rPr lang="ru-RU" b="0" i="0" dirty="0" err="1">
                <a:effectLst/>
                <a:latin typeface="Gilroy"/>
              </a:rPr>
              <a:t>правовій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сфері</a:t>
            </a:r>
            <a:r>
              <a:rPr lang="ru-RU" b="0" i="0" dirty="0">
                <a:effectLst/>
                <a:latin typeface="Gilroy"/>
              </a:rPr>
              <a:t>.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28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68707-135B-AF4E-8DD9-002B1110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4ACBC4-17BD-1849-91CD-4B5619471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effectLst/>
                <a:latin typeface="Gilroy"/>
              </a:rPr>
              <a:t>Далі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якщо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відкрити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огляд</a:t>
            </a:r>
            <a:r>
              <a:rPr lang="ru-RU" b="0" i="0" dirty="0">
                <a:effectLst/>
                <a:latin typeface="Gilroy"/>
              </a:rPr>
              <a:t> стану </a:t>
            </a:r>
            <a:r>
              <a:rPr lang="ru-RU" b="0" i="0" dirty="0" err="1">
                <a:effectLst/>
                <a:latin typeface="Gilroy"/>
              </a:rPr>
              <a:t>виконання</a:t>
            </a:r>
            <a:r>
              <a:rPr lang="ru-RU" b="0" i="0" dirty="0">
                <a:effectLst/>
                <a:latin typeface="Gilroy"/>
              </a:rPr>
              <a:t> Угоди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між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Україною</a:t>
            </a:r>
            <a:r>
              <a:rPr lang="ru-RU" b="0" i="0" dirty="0">
                <a:effectLst/>
                <a:latin typeface="Gilroy"/>
              </a:rPr>
              <a:t> та ЄС за </a:t>
            </a:r>
            <a:r>
              <a:rPr lang="ru-RU" b="1" i="0" u="none" strike="noStrike" dirty="0">
                <a:effectLst/>
                <a:latin typeface="Gilro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2017</a:t>
            </a:r>
            <a:r>
              <a:rPr lang="ru-RU" b="1" i="0" dirty="0">
                <a:effectLst/>
                <a:latin typeface="Gilroy"/>
              </a:rPr>
              <a:t> </a:t>
            </a:r>
            <a:r>
              <a:rPr lang="ru-RU" b="0" i="0" dirty="0" err="1">
                <a:effectLst/>
                <a:latin typeface="Gilroy"/>
              </a:rPr>
              <a:t>або</a:t>
            </a:r>
            <a:r>
              <a:rPr lang="ru-RU" b="0" i="0" dirty="0">
                <a:effectLst/>
                <a:latin typeface="Gilroy"/>
              </a:rPr>
              <a:t> за </a:t>
            </a:r>
            <a:r>
              <a:rPr lang="ru-RU" b="1" i="0" u="none" strike="noStrike" dirty="0">
                <a:effectLst/>
                <a:latin typeface="Gilro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2018 роки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який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щорічно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оприлюднює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Європейський</a:t>
            </a:r>
            <a:r>
              <a:rPr lang="ru-RU" b="0" i="0" dirty="0">
                <a:effectLst/>
                <a:latin typeface="Gilroy"/>
              </a:rPr>
              <a:t> Союз, ми </a:t>
            </a:r>
            <a:r>
              <a:rPr lang="ru-RU" b="0" i="0" dirty="0" err="1">
                <a:effectLst/>
                <a:latin typeface="Gilroy"/>
              </a:rPr>
              <a:t>побачимо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що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він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завжди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розпочинається</a:t>
            </a:r>
            <a:r>
              <a:rPr lang="ru-RU" b="0" i="0" dirty="0">
                <a:effectLst/>
                <a:latin typeface="Gilroy"/>
              </a:rPr>
              <a:t> з </a:t>
            </a:r>
            <a:r>
              <a:rPr lang="ru-RU" b="0" i="0" dirty="0" err="1">
                <a:effectLst/>
                <a:latin typeface="Gilroy"/>
              </a:rPr>
              <a:t>оцінки</a:t>
            </a:r>
            <a:r>
              <a:rPr lang="ru-RU" b="0" i="0" dirty="0">
                <a:effectLst/>
                <a:latin typeface="Gilroy"/>
              </a:rPr>
              <a:t> стану </a:t>
            </a:r>
            <a:r>
              <a:rPr lang="ru-RU" b="0" i="0" dirty="0" err="1">
                <a:effectLst/>
                <a:latin typeface="Gilroy"/>
              </a:rPr>
              <a:t>впровадження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Україною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європейських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стандартів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тобто</a:t>
            </a:r>
            <a:r>
              <a:rPr lang="ru-RU" b="0" i="0" dirty="0">
                <a:effectLst/>
                <a:latin typeface="Gilroy"/>
              </a:rPr>
              <a:t> стану </a:t>
            </a:r>
            <a:r>
              <a:rPr lang="ru-RU" b="0" i="0" dirty="0" err="1">
                <a:effectLst/>
                <a:latin typeface="Gilroy"/>
              </a:rPr>
              <a:t>дотримання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Україною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спільних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цінностей</a:t>
            </a:r>
            <a:r>
              <a:rPr lang="ru-RU" b="0" i="0" dirty="0">
                <a:effectLst/>
                <a:latin typeface="Gilroy"/>
              </a:rPr>
              <a:t> і </a:t>
            </a:r>
            <a:r>
              <a:rPr lang="ru-RU" b="0" i="0" dirty="0" err="1">
                <a:effectLst/>
                <a:latin typeface="Gilroy"/>
              </a:rPr>
              <a:t>виконання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зобов'язань</a:t>
            </a:r>
            <a:r>
              <a:rPr lang="ru-RU" b="0" i="0" dirty="0">
                <a:effectLst/>
                <a:latin typeface="Gilroy"/>
              </a:rPr>
              <a:t> у </a:t>
            </a:r>
            <a:r>
              <a:rPr lang="ru-RU" b="0" i="0" dirty="0" err="1">
                <a:effectLst/>
                <a:latin typeface="Gilroy"/>
              </a:rPr>
              <a:t>політичній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безпековій</a:t>
            </a:r>
            <a:r>
              <a:rPr lang="ru-RU" b="0" i="0" dirty="0">
                <a:effectLst/>
                <a:latin typeface="Gilroy"/>
              </a:rPr>
              <a:t> і </a:t>
            </a:r>
            <a:r>
              <a:rPr lang="ru-RU" b="0" i="0" dirty="0" err="1">
                <a:effectLst/>
                <a:latin typeface="Gilroy"/>
              </a:rPr>
              <a:t>правовій</a:t>
            </a:r>
            <a:r>
              <a:rPr lang="ru-RU" b="0" i="0" dirty="0">
                <a:effectLst/>
                <a:latin typeface="Gilroy"/>
              </a:rPr>
              <a:t> сферах. І </a:t>
            </a:r>
            <a:r>
              <a:rPr lang="ru-RU" b="0" i="0" dirty="0" err="1">
                <a:effectLst/>
                <a:latin typeface="Gilroy"/>
              </a:rPr>
              <a:t>лише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потім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звіт</a:t>
            </a:r>
            <a:r>
              <a:rPr lang="ru-RU" b="0" i="0" dirty="0">
                <a:effectLst/>
                <a:latin typeface="Gilroy"/>
              </a:rPr>
              <a:t> ЄС </a:t>
            </a:r>
            <a:r>
              <a:rPr lang="ru-RU" b="0" i="0" dirty="0" err="1">
                <a:effectLst/>
                <a:latin typeface="Gilroy"/>
              </a:rPr>
              <a:t>дає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оцінку</a:t>
            </a:r>
            <a:r>
              <a:rPr lang="ru-RU" b="0" i="0" dirty="0">
                <a:effectLst/>
                <a:latin typeface="Gilroy"/>
              </a:rPr>
              <a:t>, як </a:t>
            </a:r>
            <a:r>
              <a:rPr lang="ru-RU" b="0" i="0" dirty="0" err="1">
                <a:effectLst/>
                <a:latin typeface="Gilroy"/>
              </a:rPr>
              <a:t>Україна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виконує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зобов'язання</a:t>
            </a:r>
            <a:r>
              <a:rPr lang="ru-RU" b="0" i="0" dirty="0">
                <a:effectLst/>
                <a:latin typeface="Gilroy"/>
              </a:rPr>
              <a:t> в </a:t>
            </a:r>
            <a:r>
              <a:rPr lang="ru-RU" b="0" i="0" dirty="0" err="1">
                <a:effectLst/>
                <a:latin typeface="Gilroy"/>
              </a:rPr>
              <a:t>економічній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сфері</a:t>
            </a:r>
            <a:r>
              <a:rPr lang="ru-RU" b="0" i="0" dirty="0">
                <a:effectLst/>
                <a:latin typeface="Gilroy"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b="0" i="0" dirty="0" err="1">
                <a:effectLst/>
                <a:latin typeface="Gilroy"/>
              </a:rPr>
              <a:t>Віддання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першості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спільним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цінностям</a:t>
            </a:r>
            <a:r>
              <a:rPr lang="ru-RU" b="0" i="0" dirty="0">
                <a:effectLst/>
                <a:latin typeface="Gilroy"/>
              </a:rPr>
              <a:t>, </a:t>
            </a:r>
            <a:r>
              <a:rPr lang="ru-RU" b="0" i="0" dirty="0" err="1">
                <a:effectLst/>
                <a:latin typeface="Gilroy"/>
              </a:rPr>
              <a:t>визначення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їх</a:t>
            </a:r>
            <a:r>
              <a:rPr lang="ru-RU" b="0" i="0" dirty="0">
                <a:effectLst/>
                <a:latin typeface="Gilroy"/>
              </a:rPr>
              <a:t> фундаментом для </a:t>
            </a:r>
            <a:r>
              <a:rPr lang="ru-RU" b="0" i="0" dirty="0" err="1">
                <a:effectLst/>
                <a:latin typeface="Gilroy"/>
              </a:rPr>
              <a:t>всіх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інших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суспільних</a:t>
            </a:r>
            <a:r>
              <a:rPr lang="ru-RU" b="0" i="0" dirty="0">
                <a:effectLst/>
                <a:latin typeface="Gilroy"/>
              </a:rPr>
              <a:t> норм – </a:t>
            </a:r>
            <a:r>
              <a:rPr lang="ru-RU" b="0" i="0" dirty="0" err="1">
                <a:effectLst/>
                <a:latin typeface="Gilroy"/>
              </a:rPr>
              <a:t>це</a:t>
            </a:r>
            <a:r>
              <a:rPr lang="ru-RU" b="0" i="0" dirty="0">
                <a:effectLst/>
                <a:latin typeface="Gilroy"/>
              </a:rPr>
              <a:t> принцип, на </a:t>
            </a:r>
            <a:r>
              <a:rPr lang="ru-RU" b="0" i="0" dirty="0" err="1">
                <a:effectLst/>
                <a:latin typeface="Gilroy"/>
              </a:rPr>
              <a:t>якому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побудовано</a:t>
            </a:r>
            <a:r>
              <a:rPr lang="ru-RU" b="0" i="0" dirty="0">
                <a:effectLst/>
                <a:latin typeface="Gilroy"/>
              </a:rPr>
              <a:t> сам </a:t>
            </a:r>
            <a:r>
              <a:rPr lang="ru-RU" b="0" i="0" dirty="0" err="1">
                <a:effectLst/>
                <a:latin typeface="Gilroy"/>
              </a:rPr>
              <a:t>Європейський</a:t>
            </a:r>
            <a:r>
              <a:rPr lang="ru-RU" b="0" i="0" dirty="0">
                <a:effectLst/>
                <a:latin typeface="Gilroy"/>
              </a:rPr>
              <a:t> Союз. І Угода про </a:t>
            </a:r>
            <a:r>
              <a:rPr lang="ru-RU" b="0" i="0" dirty="0" err="1">
                <a:effectLst/>
                <a:latin typeface="Gilroy"/>
              </a:rPr>
              <a:t>асоціацію</a:t>
            </a:r>
            <a:r>
              <a:rPr lang="ru-RU" b="0" i="0" dirty="0">
                <a:effectLst/>
                <a:latin typeface="Gilroy"/>
              </a:rPr>
              <a:t> з </a:t>
            </a:r>
            <a:r>
              <a:rPr lang="ru-RU" b="0" i="0" dirty="0" err="1">
                <a:effectLst/>
                <a:latin typeface="Gilroy"/>
              </a:rPr>
              <a:t>Україною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також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повністю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підпорядкована</a:t>
            </a:r>
            <a:r>
              <a:rPr lang="ru-RU" b="0" i="0" dirty="0">
                <a:effectLst/>
                <a:latin typeface="Gilroy"/>
              </a:rPr>
              <a:t> </a:t>
            </a:r>
            <a:r>
              <a:rPr lang="ru-RU" b="0" i="0" dirty="0" err="1">
                <a:effectLst/>
                <a:latin typeface="Gilroy"/>
              </a:rPr>
              <a:t>цьому</a:t>
            </a:r>
            <a:r>
              <a:rPr lang="ru-RU" b="0" i="0" dirty="0">
                <a:effectLst/>
                <a:latin typeface="Gilroy"/>
              </a:rPr>
              <a:t> принципу.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764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C44EA-B2BE-7843-860C-032CA421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Інструменти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 </a:t>
            </a:r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запровадження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 </a:t>
            </a:r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європейських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 </a:t>
            </a:r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стандартів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 у </a:t>
            </a:r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політико-правовій</a:t>
            </a:r>
            <a:r>
              <a:rPr lang="ru-RU" b="1" i="0" dirty="0">
                <a:solidFill>
                  <a:srgbClr val="FFD702"/>
                </a:solidFill>
                <a:effectLst/>
                <a:latin typeface="Gilroy"/>
              </a:rPr>
              <a:t> </a:t>
            </a:r>
            <a:r>
              <a:rPr lang="ru-RU" b="1" i="0" dirty="0" err="1">
                <a:solidFill>
                  <a:srgbClr val="FFD702"/>
                </a:solidFill>
                <a:effectLst/>
                <a:latin typeface="Gilroy"/>
              </a:rPr>
              <a:t>сфері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31DB9-2F3F-3842-9DF0-784757C1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відміну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від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розділів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Угоди,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присвячених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економічним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питанням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використаний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Угоді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інструментарій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запровадження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європейських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стандартів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політичній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безпековій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правовій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сферах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характеризується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такими рисами:</a:t>
            </a:r>
            <a:br>
              <a:rPr lang="ru-RU" dirty="0"/>
            </a:br>
            <a:br>
              <a:rPr lang="ru-RU" dirty="0"/>
            </a:b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відсутні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конкретні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законодавчі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акти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Європейського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Союзу, 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відповідність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якими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повинне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бути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приведене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українське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законодавство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</a:t>
            </a:r>
            <a:br>
              <a:rPr lang="ru-RU" b="0" i="0" dirty="0">
                <a:solidFill>
                  <a:srgbClr val="FFFFFF"/>
                </a:solidFill>
                <a:effectLst/>
                <a:latin typeface="Gilroy"/>
              </a:rPr>
            </a:br>
            <a:endParaRPr lang="ru-RU" b="0" i="0" dirty="0">
              <a:solidFill>
                <a:srgbClr val="FFFFFF"/>
              </a:solidFill>
              <a:effectLst/>
              <a:latin typeface="Gilroy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немає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чітких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строків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протягом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зобов'язання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треба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виконати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</a:t>
            </a:r>
            <a:br>
              <a:rPr lang="ru-RU" b="0" i="0" dirty="0">
                <a:solidFill>
                  <a:srgbClr val="FFFFFF"/>
                </a:solidFill>
                <a:effectLst/>
                <a:latin typeface="Gilroy"/>
              </a:rPr>
            </a:br>
            <a:endParaRPr lang="ru-RU" b="0" i="0" dirty="0">
              <a:solidFill>
                <a:srgbClr val="FFFFFF"/>
              </a:solidFill>
              <a:effectLst/>
              <a:latin typeface="Gilroy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відсутні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детальні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юридичні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процедури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дозволять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вирішити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потенційні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суперечки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через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невиконання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Україною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зобов'язань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цих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сферах.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5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4B11A-AA4E-F642-9AF4-08B1FFEE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89E06-42E0-9545-8BE4-C740530AC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Ключові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стандарти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як для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так і для держав ЄС,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встановлені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в 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Gilroy"/>
              </a:rPr>
              <a:t>Європейській</a:t>
            </a:r>
            <a:r>
              <a:rPr lang="ru-RU" b="1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Gilroy"/>
              </a:rPr>
              <a:t>конвенції</a:t>
            </a:r>
            <a:r>
              <a:rPr lang="ru-RU" b="1" i="0" dirty="0">
                <a:solidFill>
                  <a:srgbClr val="FFFFFF"/>
                </a:solidFill>
                <a:effectLst/>
                <a:latin typeface="Gilroy"/>
              </a:rPr>
              <a:t> про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Gilroy"/>
              </a:rPr>
              <a:t>захист</a:t>
            </a:r>
            <a:r>
              <a:rPr lang="ru-RU" b="1" i="0" dirty="0">
                <a:solidFill>
                  <a:srgbClr val="FFFFFF"/>
                </a:solidFill>
                <a:effectLst/>
                <a:latin typeface="Gilroy"/>
              </a:rPr>
              <a:t> прав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Gilroy"/>
              </a:rPr>
              <a:t>людини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та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інших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багатосторонніх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міжнародних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договорах.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Їхнє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дотримання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забезпечують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Gilroy"/>
              </a:rPr>
              <a:t>Європейський</a:t>
            </a:r>
            <a:r>
              <a:rPr lang="ru-RU" b="1" i="0" dirty="0">
                <a:solidFill>
                  <a:srgbClr val="FFFFFF"/>
                </a:solidFill>
                <a:effectLst/>
                <a:latin typeface="Gilroy"/>
              </a:rPr>
              <a:t> суд з прав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Gilroy"/>
              </a:rPr>
              <a:t>людини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 та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інші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міжнародні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контролюючі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органи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приписи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яких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обов'язкові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 і для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Gilroy"/>
              </a:rPr>
              <a:t>України</a:t>
            </a:r>
            <a:r>
              <a:rPr lang="ru-RU" b="0" i="0" dirty="0">
                <a:solidFill>
                  <a:srgbClr val="FFFFFF"/>
                </a:solidFill>
                <a:effectLst/>
                <a:latin typeface="Gilroy"/>
              </a:rPr>
              <a:t>, і держав ЄС.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5872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{CF56F828-A528-FC4F-A0DF-B7CCCAA1D342}tf10001058</Template>
  <TotalTime>16</TotalTime>
  <Words>3376</Words>
  <Application>Microsoft Macintosh PowerPoint</Application>
  <PresentationFormat>Широкоэкранный</PresentationFormat>
  <Paragraphs>91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Gilroy</vt:lpstr>
      <vt:lpstr>Helvetica Neue</vt:lpstr>
      <vt:lpstr>Times New Roman</vt:lpstr>
      <vt:lpstr>Небесная</vt:lpstr>
      <vt:lpstr>Європейські стандарти для побудови України </vt:lpstr>
      <vt:lpstr>Презентация PowerPoint</vt:lpstr>
      <vt:lpstr>Європейські стандарти в політичній, правовій та безпековій сферах</vt:lpstr>
      <vt:lpstr>Презентация PowerPoint</vt:lpstr>
      <vt:lpstr>Список спільних цінностей визначено в самій Угоді. Це повага до:</vt:lpstr>
      <vt:lpstr>Презентация PowerPoint</vt:lpstr>
      <vt:lpstr>Презентация PowerPoint</vt:lpstr>
      <vt:lpstr>Інструменти запровадження європейських стандартів у політико-правовій сфері</vt:lpstr>
      <vt:lpstr>Презентация PowerPoint</vt:lpstr>
      <vt:lpstr>Презентация PowerPoint</vt:lpstr>
      <vt:lpstr>Окремі багатосторонні міжнародні договори та домовленості, зазначені в розділах І – ІІІ Угоди про асоціацію: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Зона вільної торгівлі як стимул до економічних змін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Приклад 1 – Митне законодавство </vt:lpstr>
      <vt:lpstr>Приклад 2 – Захисту прав споживачів </vt:lpstr>
      <vt:lpstr>Презентация PowerPoint</vt:lpstr>
      <vt:lpstr>Джерела права ЄС</vt:lpstr>
      <vt:lpstr>Презентация PowerPoint</vt:lpstr>
      <vt:lpstr>«Законодавство ЄС», «право ЄС» та «acquis ЄС». У чому різниця?   </vt:lpstr>
      <vt:lpstr>Презентация PowerPoint</vt:lpstr>
      <vt:lpstr>Презентация PowerPoint</vt:lpstr>
      <vt:lpstr>Законодавче наближення і пряма дія Угоди про асоціацію</vt:lpstr>
      <vt:lpstr>Презентация PowerPoint</vt:lpstr>
      <vt:lpstr>     Наприклад, в тексті Угоди ви не знайдете жодної згадки Директиви ЄС про правовий захист комп'ютерних програм. Проте насправді основна частина її тексту майже дослівно відтворена в статтях 180-184 Угоди про асоціації.    </vt:lpstr>
      <vt:lpstr>Презентация PowerPoint</vt:lpstr>
      <vt:lpstr>Пряма дія Угоди про асоціацію </vt:lpstr>
      <vt:lpstr>якщо чинне українське законодавство суперечить положенню Угоди про асоціацію, що має пряму дію, зацікавлена особа може звернутися до українського суду з позовом про незаконність дій органів державної влади України, які застосовують закон, що суперечить Угоді про асоціацію.</vt:lpstr>
      <vt:lpstr>Практичні наслідки наближення законодавства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статті 322 Угоди про асоціацію прямо вказані дев'ять сфер, в яких застосовано модель нормативно-правового наближення.</vt:lpstr>
      <vt:lpstr>Нормативно-правове наближення характеризується такими рисами: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2</cp:revision>
  <dcterms:created xsi:type="dcterms:W3CDTF">2026-02-07T12:12:04Z</dcterms:created>
  <dcterms:modified xsi:type="dcterms:W3CDTF">2026-02-07T12:28:37Z</dcterms:modified>
</cp:coreProperties>
</file>