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4630400" cy="8229600"/>
  <p:notesSz cx="8229600" cy="146304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Geist"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p:restoredTop sz="94610"/>
  </p:normalViewPr>
  <p:slideViewPr>
    <p:cSldViewPr snapToGrid="0" snapToObjects="1">
      <p:cViewPr varScale="1">
        <p:scale>
          <a:sx n="73" d="100"/>
          <a:sy n="73" d="100"/>
        </p:scale>
        <p:origin x="208"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5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ctrTitle"/>
          </p:nvPr>
        </p:nvSpPr>
        <p:spPr>
          <a:xfrm>
            <a:off x="4754879" y="2357120"/>
            <a:ext cx="8637271" cy="2905757"/>
          </a:xfrm>
        </p:spPr>
        <p:txBody>
          <a:bodyPr anchor="b">
            <a:normAutofit/>
          </a:bodyPr>
          <a:lstStyle>
            <a:lvl1pPr algn="r">
              <a:defRPr sz="5760">
                <a:effectLst/>
              </a:defRPr>
            </a:lvl1pPr>
          </a:lstStyle>
          <a:p>
            <a:r>
              <a:rPr lang="ru-RU"/>
              <a:t>Образец заголовка</a:t>
            </a:r>
            <a:endParaRPr lang="en-US" dirty="0"/>
          </a:p>
        </p:txBody>
      </p:sp>
      <p:sp>
        <p:nvSpPr>
          <p:cNvPr id="3" name="Subtitle 2"/>
          <p:cNvSpPr>
            <a:spLocks noGrp="1"/>
          </p:cNvSpPr>
          <p:nvPr>
            <p:ph type="subTitle" idx="1"/>
          </p:nvPr>
        </p:nvSpPr>
        <p:spPr>
          <a:xfrm>
            <a:off x="4754879" y="5262879"/>
            <a:ext cx="8637271" cy="1686560"/>
          </a:xfrm>
        </p:spPr>
        <p:txBody>
          <a:bodyPr anchor="t">
            <a:normAutofit/>
          </a:bodyPr>
          <a:lstStyle>
            <a:lvl1pPr marL="0" indent="0" algn="r">
              <a:buNone/>
              <a:defRPr sz="2160" cap="all">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10719070" y="7044691"/>
            <a:ext cx="1920240" cy="453390"/>
          </a:xfrm>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a:xfrm>
            <a:off x="4754879" y="7044691"/>
            <a:ext cx="5872750" cy="453390"/>
          </a:xfrm>
        </p:spPr>
        <p:txBody>
          <a:bodyPr/>
          <a:lstStyle/>
          <a:p>
            <a:endParaRPr lang="en-US" dirty="0"/>
          </a:p>
        </p:txBody>
      </p:sp>
      <p:sp>
        <p:nvSpPr>
          <p:cNvPr id="6" name="Slide Number Placeholder 5"/>
          <p:cNvSpPr>
            <a:spLocks noGrp="1"/>
          </p:cNvSpPr>
          <p:nvPr>
            <p:ph type="sldNum" sz="quarter" idx="12"/>
          </p:nvPr>
        </p:nvSpPr>
        <p:spPr>
          <a:xfrm>
            <a:off x="12730750" y="7044691"/>
            <a:ext cx="661400" cy="45339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574707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1" y="5679438"/>
            <a:ext cx="12157712" cy="680086"/>
          </a:xfrm>
        </p:spPr>
        <p:txBody>
          <a:bodyPr anchor="b">
            <a:normAutofit/>
          </a:bodyPr>
          <a:lstStyle>
            <a:lvl1pPr algn="l">
              <a:defRPr sz="288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645921" y="1118535"/>
            <a:ext cx="10511792" cy="37979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a:t>Вставка рисунка</a:t>
            </a:r>
            <a:endParaRPr lang="en-US" dirty="0"/>
          </a:p>
        </p:txBody>
      </p:sp>
      <p:sp>
        <p:nvSpPr>
          <p:cNvPr id="4" name="Text Placeholder 3"/>
          <p:cNvSpPr>
            <a:spLocks noGrp="1"/>
          </p:cNvSpPr>
          <p:nvPr>
            <p:ph type="body" sz="half" idx="2"/>
          </p:nvPr>
        </p:nvSpPr>
        <p:spPr>
          <a:xfrm>
            <a:off x="822961" y="6359524"/>
            <a:ext cx="12157712" cy="592454"/>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82292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2" y="731522"/>
            <a:ext cx="12157712" cy="3749039"/>
          </a:xfrm>
        </p:spPr>
        <p:txBody>
          <a:bodyPr anchor="ctr">
            <a:normAutofit/>
          </a:bodyPr>
          <a:lstStyle>
            <a:lvl1pPr algn="l">
              <a:defRPr sz="3840" b="0" cap="none"/>
            </a:lvl1pPr>
          </a:lstStyle>
          <a:p>
            <a:r>
              <a:rPr lang="ru-RU"/>
              <a:t>Образец заголовка</a:t>
            </a:r>
            <a:endParaRPr lang="en-US" dirty="0"/>
          </a:p>
        </p:txBody>
      </p:sp>
      <p:sp>
        <p:nvSpPr>
          <p:cNvPr id="3" name="Text Placeholder 2"/>
          <p:cNvSpPr>
            <a:spLocks noGrp="1"/>
          </p:cNvSpPr>
          <p:nvPr>
            <p:ph type="body" idx="1"/>
          </p:nvPr>
        </p:nvSpPr>
        <p:spPr>
          <a:xfrm>
            <a:off x="822960" y="5212080"/>
            <a:ext cx="12157714" cy="1737360"/>
          </a:xfrm>
        </p:spPr>
        <p:txBody>
          <a:bodyPr anchor="ctr">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8548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15" name="TextBox 14"/>
          <p:cNvSpPr txBox="1"/>
          <p:nvPr/>
        </p:nvSpPr>
        <p:spPr>
          <a:xfrm>
            <a:off x="12285440"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11" name="TextBox 10"/>
          <p:cNvSpPr txBox="1"/>
          <p:nvPr/>
        </p:nvSpPr>
        <p:spPr>
          <a:xfrm>
            <a:off x="585930" y="988005"/>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2" name="Title 1"/>
          <p:cNvSpPr>
            <a:spLocks noGrp="1"/>
          </p:cNvSpPr>
          <p:nvPr>
            <p:ph type="title"/>
          </p:nvPr>
        </p:nvSpPr>
        <p:spPr>
          <a:xfrm>
            <a:off x="1190721" y="731522"/>
            <a:ext cx="11460479" cy="3291839"/>
          </a:xfrm>
        </p:spPr>
        <p:txBody>
          <a:bodyPr anchor="ctr">
            <a:normAutofit/>
          </a:bodyPr>
          <a:lstStyle>
            <a:lvl1pPr algn="l">
              <a:defRPr sz="384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317450" y="4023360"/>
            <a:ext cx="11207021" cy="457200"/>
          </a:xfrm>
        </p:spPr>
        <p:txBody>
          <a:bodyPr anchor="ctr"/>
          <a:lstStyle>
            <a:lvl1pPr marL="0" indent="0">
              <a:buFontTx/>
              <a:buNone/>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a:t>Образец текста</a:t>
            </a:r>
          </a:p>
        </p:txBody>
      </p:sp>
      <p:sp>
        <p:nvSpPr>
          <p:cNvPr id="3" name="Text Placeholder 2"/>
          <p:cNvSpPr>
            <a:spLocks noGrp="1"/>
          </p:cNvSpPr>
          <p:nvPr>
            <p:ph type="body" idx="1"/>
          </p:nvPr>
        </p:nvSpPr>
        <p:spPr>
          <a:xfrm>
            <a:off x="824959" y="5212080"/>
            <a:ext cx="12182840" cy="1737360"/>
          </a:xfrm>
        </p:spPr>
        <p:txBody>
          <a:bodyPr anchor="ctr">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42239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3" y="3970297"/>
            <a:ext cx="12157710" cy="1762560"/>
          </a:xfrm>
        </p:spPr>
        <p:txBody>
          <a:bodyPr anchor="b">
            <a:normAutofit/>
          </a:bodyPr>
          <a:lstStyle>
            <a:lvl1pPr algn="l">
              <a:defRPr sz="3840" b="0" cap="none"/>
            </a:lvl1pPr>
          </a:lstStyle>
          <a:p>
            <a:r>
              <a:rPr lang="ru-RU"/>
              <a:t>Образец заголовка</a:t>
            </a:r>
            <a:endParaRPr lang="en-US" dirty="0"/>
          </a:p>
        </p:txBody>
      </p:sp>
      <p:sp>
        <p:nvSpPr>
          <p:cNvPr id="3" name="Text Placeholder 2"/>
          <p:cNvSpPr>
            <a:spLocks noGrp="1"/>
          </p:cNvSpPr>
          <p:nvPr>
            <p:ph type="body" idx="1"/>
          </p:nvPr>
        </p:nvSpPr>
        <p:spPr>
          <a:xfrm>
            <a:off x="822961" y="5732857"/>
            <a:ext cx="12157711" cy="1032480"/>
          </a:xfrm>
        </p:spPr>
        <p:txBody>
          <a:bodyPr anchor="t">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47110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13" name="TextBox 12"/>
          <p:cNvSpPr txBox="1"/>
          <p:nvPr/>
        </p:nvSpPr>
        <p:spPr>
          <a:xfrm>
            <a:off x="12285440"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14" name="TextBox 13"/>
          <p:cNvSpPr txBox="1"/>
          <p:nvPr/>
        </p:nvSpPr>
        <p:spPr>
          <a:xfrm>
            <a:off x="585930" y="988005"/>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16" name="Title 1"/>
          <p:cNvSpPr>
            <a:spLocks noGrp="1"/>
          </p:cNvSpPr>
          <p:nvPr>
            <p:ph type="title"/>
          </p:nvPr>
        </p:nvSpPr>
        <p:spPr>
          <a:xfrm>
            <a:off x="1190721" y="731522"/>
            <a:ext cx="11460479" cy="3291839"/>
          </a:xfrm>
        </p:spPr>
        <p:txBody>
          <a:bodyPr anchor="ctr">
            <a:normAutofit/>
          </a:bodyPr>
          <a:lstStyle>
            <a:lvl1pPr algn="l">
              <a:defRPr sz="384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822960" y="4663440"/>
            <a:ext cx="12162523" cy="1066800"/>
          </a:xfrm>
        </p:spPr>
        <p:txBody>
          <a:bodyPr vert="horz" lIns="91440" tIns="45720" rIns="91440" bIns="45720" rtlCol="0" anchor="b">
            <a:normAutofit/>
          </a:bodyPr>
          <a:lstStyle>
            <a:lvl1pPr>
              <a:buNone/>
              <a:defRPr lang="en-US" sz="288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822959" y="5730240"/>
            <a:ext cx="12162523" cy="121920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14747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2" y="731522"/>
            <a:ext cx="12157712" cy="329183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822961" y="4206240"/>
            <a:ext cx="12157714" cy="1005840"/>
          </a:xfrm>
        </p:spPr>
        <p:txBody>
          <a:bodyPr vert="horz" lIns="91440" tIns="45720" rIns="91440" bIns="45720" rtlCol="0" anchor="b">
            <a:normAutofit/>
          </a:bodyPr>
          <a:lstStyle>
            <a:lvl1pPr>
              <a:buNone/>
              <a:defRPr lang="en-US" sz="336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822960" y="5212080"/>
            <a:ext cx="12157714" cy="17373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06671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822962" y="731521"/>
            <a:ext cx="12157710" cy="1747520"/>
          </a:xfrm>
        </p:spPr>
        <p:txBody>
          <a:bodyPr/>
          <a:lstStyle/>
          <a:p>
            <a:r>
              <a:rPr lang="ru-RU"/>
              <a:t>Образец заголовка</a:t>
            </a:r>
            <a:endParaRPr lang="en-US" dirty="0"/>
          </a:p>
        </p:txBody>
      </p:sp>
    </p:spTree>
    <p:extLst>
      <p:ext uri="{BB962C8B-B14F-4D97-AF65-F5344CB8AC3E}">
        <p14:creationId xmlns:p14="http://schemas.microsoft.com/office/powerpoint/2010/main" val="20362618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Vertical Title 1"/>
          <p:cNvSpPr>
            <a:spLocks noGrp="1"/>
          </p:cNvSpPr>
          <p:nvPr>
            <p:ph type="title" orient="vert"/>
          </p:nvPr>
        </p:nvSpPr>
        <p:spPr>
          <a:xfrm>
            <a:off x="10390410" y="731520"/>
            <a:ext cx="2590262" cy="62179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22960" y="731520"/>
            <a:ext cx="9398539" cy="621792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89331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04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75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32594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8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563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060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29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7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730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83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85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1" y="3970297"/>
            <a:ext cx="12157712" cy="1762560"/>
          </a:xfrm>
        </p:spPr>
        <p:txBody>
          <a:bodyPr anchor="b"/>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822959" y="5732857"/>
            <a:ext cx="12157714" cy="1032480"/>
          </a:xfrm>
        </p:spPr>
        <p:txBody>
          <a:bodyPr anchor="t">
            <a:normAutofit/>
          </a:bodyPr>
          <a:lstStyle>
            <a:lvl1pPr marL="0" indent="0" algn="l">
              <a:buNone/>
              <a:defRPr sz="2400" cap="all">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62697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2962" y="2570480"/>
            <a:ext cx="5994401" cy="437896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986274" y="2570481"/>
            <a:ext cx="5994398" cy="43789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27900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68404" y="2661921"/>
            <a:ext cx="5650865"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4" name="Content Placeholder 3"/>
          <p:cNvSpPr>
            <a:spLocks noGrp="1"/>
          </p:cNvSpPr>
          <p:nvPr>
            <p:ph sz="half" idx="2"/>
          </p:nvPr>
        </p:nvSpPr>
        <p:spPr>
          <a:xfrm>
            <a:off x="822962" y="3444241"/>
            <a:ext cx="5996308" cy="35051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315204" y="2672081"/>
            <a:ext cx="5667376"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6" name="Content Placeholder 5"/>
          <p:cNvSpPr>
            <a:spLocks noGrp="1"/>
          </p:cNvSpPr>
          <p:nvPr>
            <p:ph sz="quarter" idx="4"/>
          </p:nvPr>
        </p:nvSpPr>
        <p:spPr>
          <a:xfrm>
            <a:off x="6988180" y="3444241"/>
            <a:ext cx="5994401" cy="35051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43750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75653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723857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1" y="2489200"/>
            <a:ext cx="4417062" cy="1645920"/>
          </a:xfrm>
        </p:spPr>
        <p:txBody>
          <a:bodyPr anchor="b">
            <a:normAutofit/>
          </a:bodyPr>
          <a:lstStyle>
            <a:lvl1pPr algn="l">
              <a:defRPr sz="2880" b="0"/>
            </a:lvl1pPr>
          </a:lstStyle>
          <a:p>
            <a:r>
              <a:rPr lang="ru-RU"/>
              <a:t>Образец заголовка</a:t>
            </a:r>
            <a:endParaRPr lang="en-US" dirty="0"/>
          </a:p>
        </p:txBody>
      </p:sp>
      <p:sp>
        <p:nvSpPr>
          <p:cNvPr id="3" name="Content Placeholder 2"/>
          <p:cNvSpPr>
            <a:spLocks noGrp="1"/>
          </p:cNvSpPr>
          <p:nvPr>
            <p:ph idx="1"/>
          </p:nvPr>
        </p:nvSpPr>
        <p:spPr>
          <a:xfrm>
            <a:off x="5577841" y="731521"/>
            <a:ext cx="7402831" cy="621792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2961" y="4135120"/>
            <a:ext cx="4417062" cy="2194560"/>
          </a:xfrm>
        </p:spPr>
        <p:txBody>
          <a:bodyPr anchor="t">
            <a:normAutofit/>
          </a:bodyPr>
          <a:lstStyle>
            <a:lvl1pPr marL="0" indent="0">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0466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626590" cy="8227457"/>
          </a:xfrm>
          <a:prstGeom prst="rect">
            <a:avLst/>
          </a:prstGeom>
        </p:spPr>
      </p:pic>
      <p:sp>
        <p:nvSpPr>
          <p:cNvPr id="2" name="Title 1"/>
          <p:cNvSpPr>
            <a:spLocks noGrp="1"/>
          </p:cNvSpPr>
          <p:nvPr>
            <p:ph type="title"/>
          </p:nvPr>
        </p:nvSpPr>
        <p:spPr>
          <a:xfrm>
            <a:off x="822960" y="1920240"/>
            <a:ext cx="7397584" cy="1645920"/>
          </a:xfrm>
        </p:spPr>
        <p:txBody>
          <a:bodyPr anchor="b">
            <a:normAutofit/>
          </a:bodyPr>
          <a:lstStyle>
            <a:lvl1pPr algn="l">
              <a:defRPr sz="336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043504" y="1097280"/>
            <a:ext cx="3937169" cy="54864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a:t>Вставка рисунка</a:t>
            </a:r>
            <a:endParaRPr lang="en-US" dirty="0"/>
          </a:p>
        </p:txBody>
      </p:sp>
      <p:sp>
        <p:nvSpPr>
          <p:cNvPr id="4" name="Text Placeholder 3"/>
          <p:cNvSpPr>
            <a:spLocks noGrp="1"/>
          </p:cNvSpPr>
          <p:nvPr>
            <p:ph type="body" sz="half" idx="2"/>
          </p:nvPr>
        </p:nvSpPr>
        <p:spPr>
          <a:xfrm>
            <a:off x="822960" y="3566160"/>
            <a:ext cx="7397584" cy="2194560"/>
          </a:xfrm>
        </p:spPr>
        <p:txBody>
          <a:bodyPr anchor="t">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42997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2" y="731521"/>
            <a:ext cx="12157710" cy="174752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22962" y="2570481"/>
            <a:ext cx="12157710" cy="437896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07592" y="7044691"/>
            <a:ext cx="1920240" cy="45339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B61BEF0D-F0BB-DE4B-95CE-6DB70DBA9567}" type="datetimeFigureOut">
              <a:rPr lang="en-US" dirty="0"/>
              <a:pPr/>
              <a:t>2/8/26</a:t>
            </a:fld>
            <a:endParaRPr lang="en-US" dirty="0"/>
          </a:p>
        </p:txBody>
      </p:sp>
      <p:sp>
        <p:nvSpPr>
          <p:cNvPr id="5" name="Footer Placeholder 4"/>
          <p:cNvSpPr>
            <a:spLocks noGrp="1"/>
          </p:cNvSpPr>
          <p:nvPr>
            <p:ph type="ftr" sz="quarter" idx="3"/>
          </p:nvPr>
        </p:nvSpPr>
        <p:spPr>
          <a:xfrm>
            <a:off x="822961" y="7044691"/>
            <a:ext cx="9393191" cy="45339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2319273" y="7044691"/>
            <a:ext cx="661400" cy="45339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399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548640" rtl="0" eaLnBrk="1" latinLnBrk="0" hangingPunct="1">
        <a:spcBef>
          <a:spcPct val="0"/>
        </a:spcBef>
        <a:buNone/>
        <a:defRPr sz="432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ts val="0"/>
        </a:spcBef>
        <a:spcAft>
          <a:spcPts val="1200"/>
        </a:spcAft>
        <a:buClr>
          <a:schemeClr val="tx1"/>
        </a:buClr>
        <a:buSzPct val="100000"/>
        <a:buFont typeface="Arial"/>
        <a:buChar char="•"/>
        <a:defRPr sz="2160" kern="1200" cap="none">
          <a:solidFill>
            <a:schemeClr val="tx1"/>
          </a:solidFill>
          <a:effectLst/>
          <a:latin typeface="+mn-lt"/>
          <a:ea typeface="+mn-ea"/>
          <a:cs typeface="+mn-cs"/>
        </a:defRPr>
      </a:lvl1pPr>
      <a:lvl2pPr marL="891540" indent="-342900" algn="l" defTabSz="548640" rtl="0" eaLnBrk="1" latinLnBrk="0" hangingPunct="1">
        <a:spcBef>
          <a:spcPts val="0"/>
        </a:spcBef>
        <a:spcAft>
          <a:spcPts val="1200"/>
        </a:spcAft>
        <a:buClr>
          <a:schemeClr val="tx1"/>
        </a:buClr>
        <a:buSzPct val="100000"/>
        <a:buFont typeface="Arial"/>
        <a:buChar char="•"/>
        <a:defRPr sz="1920" kern="1200" cap="none">
          <a:solidFill>
            <a:schemeClr val="tx1"/>
          </a:solidFill>
          <a:effectLst/>
          <a:latin typeface="+mn-lt"/>
          <a:ea typeface="+mn-ea"/>
          <a:cs typeface="+mn-cs"/>
        </a:defRPr>
      </a:lvl2pPr>
      <a:lvl3pPr marL="1440180" indent="-342900" algn="l" defTabSz="548640" rtl="0" eaLnBrk="1" latinLnBrk="0" hangingPunct="1">
        <a:spcBef>
          <a:spcPts val="0"/>
        </a:spcBef>
        <a:spcAft>
          <a:spcPts val="1200"/>
        </a:spcAft>
        <a:buClr>
          <a:schemeClr val="tx1"/>
        </a:buClr>
        <a:buSzPct val="100000"/>
        <a:buFont typeface="Arial"/>
        <a:buChar char="•"/>
        <a:defRPr sz="1680" kern="1200" cap="none">
          <a:solidFill>
            <a:schemeClr val="tx1"/>
          </a:solidFill>
          <a:effectLst/>
          <a:latin typeface="+mn-lt"/>
          <a:ea typeface="+mn-ea"/>
          <a:cs typeface="+mn-cs"/>
        </a:defRPr>
      </a:lvl3pPr>
      <a:lvl4pPr marL="1851660" indent="-20574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4pPr>
      <a:lvl5pPr marL="2400300" indent="-20574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5pPr>
      <a:lvl6pPr marL="3017520" indent="-27432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6pPr>
      <a:lvl7pPr marL="3566160" indent="-27432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7pPr>
      <a:lvl8pPr marL="4114800" indent="-27432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8pPr>
      <a:lvl9pPr marL="4663440" indent="-274320" algn="l" defTabSz="548640" rtl="0" eaLnBrk="1" latinLnBrk="0" hangingPunct="1">
        <a:spcBef>
          <a:spcPts val="0"/>
        </a:spcBef>
        <a:spcAft>
          <a:spcPts val="1200"/>
        </a:spcAft>
        <a:buClr>
          <a:schemeClr val="tx1"/>
        </a:buClr>
        <a:buSzPct val="100000"/>
        <a:buFont typeface="Arial"/>
        <a:buChar char="•"/>
        <a:defRPr sz="1440" kern="1200" cap="none">
          <a:solidFill>
            <a:schemeClr val="tx1"/>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image" Target="../media/image4.png"/><Relationship Id="rId11" Type="http://schemas.openxmlformats.org/officeDocument/2006/relationships/image" Target="../media/image64.svg"/><Relationship Id="rId5" Type="http://schemas.openxmlformats.org/officeDocument/2006/relationships/image" Target="../media/image59.sv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3464838"/>
            <a:ext cx="7332940"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Зона вільної торгівлі України</a:t>
            </a:r>
            <a:endParaRPr lang="en-US" sz="3900" dirty="0"/>
          </a:p>
        </p:txBody>
      </p:sp>
      <p:sp>
        <p:nvSpPr>
          <p:cNvPr id="3" name="Text 1"/>
          <p:cNvSpPr/>
          <p:nvPr/>
        </p:nvSpPr>
        <p:spPr>
          <a:xfrm>
            <a:off x="793790" y="4506635"/>
            <a:ext cx="1304282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Комплексний огляд торговельної інтеграції України з ЄС та іншими країнами</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0331" y="603647"/>
            <a:ext cx="9879568" cy="601623"/>
          </a:xfrm>
          <a:prstGeom prst="rect">
            <a:avLst/>
          </a:prstGeom>
          <a:noFill/>
          <a:ln/>
        </p:spPr>
        <p:txBody>
          <a:bodyPr wrap="none" lIns="0" tIns="0" rIns="0" bIns="0" rtlCol="0" anchor="t"/>
          <a:lstStyle/>
          <a:p>
            <a:pPr marL="0" indent="0" algn="l">
              <a:lnSpc>
                <a:spcPts val="4700"/>
              </a:lnSpc>
              <a:buNone/>
            </a:pPr>
            <a:r>
              <a:rPr lang="en-US" sz="3600" b="1" dirty="0">
                <a:solidFill>
                  <a:srgbClr val="F2F5FA"/>
                </a:solidFill>
                <a:latin typeface="Geist Bold" pitchFamily="34" charset="0"/>
                <a:ea typeface="Geist Bold" pitchFamily="34" charset="-122"/>
                <a:cs typeface="Geist Bold" pitchFamily="34" charset="-120"/>
              </a:rPr>
              <a:t>Майбутнє торговельної інтеграції України</a:t>
            </a:r>
            <a:endParaRPr lang="en-US" sz="3600" dirty="0"/>
          </a:p>
        </p:txBody>
      </p:sp>
      <p:sp>
        <p:nvSpPr>
          <p:cNvPr id="3" name="Shape 1"/>
          <p:cNvSpPr/>
          <p:nvPr/>
        </p:nvSpPr>
        <p:spPr>
          <a:xfrm>
            <a:off x="1017984" y="2013228"/>
            <a:ext cx="6210776" cy="185023"/>
          </a:xfrm>
          <a:prstGeom prst="roundRect">
            <a:avLst>
              <a:gd name="adj" fmla="val 42019"/>
            </a:avLst>
          </a:prstGeom>
          <a:solidFill>
            <a:srgbClr val="101620"/>
          </a:solidFill>
          <a:ln w="22860">
            <a:solidFill>
              <a:srgbClr val="002A80"/>
            </a:solidFill>
            <a:prstDash val="solid"/>
          </a:ln>
        </p:spPr>
      </p:sp>
      <p:sp>
        <p:nvSpPr>
          <p:cNvPr id="4" name="Shape 2"/>
          <p:cNvSpPr/>
          <p:nvPr/>
        </p:nvSpPr>
        <p:spPr>
          <a:xfrm>
            <a:off x="740331" y="1828086"/>
            <a:ext cx="555308" cy="555308"/>
          </a:xfrm>
          <a:prstGeom prst="roundRect">
            <a:avLst>
              <a:gd name="adj" fmla="val 82333"/>
            </a:avLst>
          </a:prstGeom>
          <a:solidFill>
            <a:srgbClr val="101620"/>
          </a:solidFill>
          <a:ln w="22860">
            <a:solidFill>
              <a:srgbClr val="002A80"/>
            </a:solidFill>
            <a:prstDash val="solid"/>
          </a:ln>
        </p:spPr>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158" y="1966913"/>
            <a:ext cx="277654" cy="277654"/>
          </a:xfrm>
          <a:prstGeom prst="rect">
            <a:avLst/>
          </a:prstGeom>
        </p:spPr>
      </p:pic>
      <p:sp>
        <p:nvSpPr>
          <p:cNvPr id="6" name="Text 3"/>
          <p:cNvSpPr/>
          <p:nvPr/>
        </p:nvSpPr>
        <p:spPr>
          <a:xfrm>
            <a:off x="925354" y="2555915"/>
            <a:ext cx="2966680" cy="300633"/>
          </a:xfrm>
          <a:prstGeom prst="rect">
            <a:avLst/>
          </a:prstGeom>
          <a:noFill/>
          <a:ln/>
        </p:spPr>
        <p:txBody>
          <a:bodyPr wrap="none" lIns="0" tIns="0" rIns="0" bIns="0" rtlCol="0" anchor="t"/>
          <a:lstStyle/>
          <a:p>
            <a:pPr marL="0" indent="0" algn="l">
              <a:lnSpc>
                <a:spcPts val="2350"/>
              </a:lnSpc>
              <a:buNone/>
            </a:pPr>
            <a:r>
              <a:rPr lang="en-US" sz="1800" b="1" dirty="0">
                <a:solidFill>
                  <a:srgbClr val="EBEDF0"/>
                </a:solidFill>
                <a:latin typeface="Geist Bold" pitchFamily="34" charset="0"/>
                <a:ea typeface="Geist Bold" pitchFamily="34" charset="-122"/>
                <a:cs typeface="Geist Bold" pitchFamily="34" charset="-120"/>
              </a:rPr>
              <a:t>Завершення переговорів</a:t>
            </a:r>
            <a:endParaRPr lang="en-US" sz="1800" dirty="0"/>
          </a:p>
        </p:txBody>
      </p:sp>
      <p:sp>
        <p:nvSpPr>
          <p:cNvPr id="7" name="Text 4"/>
          <p:cNvSpPr/>
          <p:nvPr/>
        </p:nvSpPr>
        <p:spPr>
          <a:xfrm>
            <a:off x="925354" y="2960013"/>
            <a:ext cx="6118503" cy="465058"/>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Остаточне підписання угод з Ізраїлем та завершення переговорного процесу з іншими партнерами</a:t>
            </a:r>
            <a:endParaRPr lang="en-US" sz="1450" dirty="0"/>
          </a:p>
        </p:txBody>
      </p:sp>
      <p:sp>
        <p:nvSpPr>
          <p:cNvPr id="8" name="Shape 5"/>
          <p:cNvSpPr/>
          <p:nvPr/>
        </p:nvSpPr>
        <p:spPr>
          <a:xfrm>
            <a:off x="7679055" y="1735574"/>
            <a:ext cx="6210895" cy="185023"/>
          </a:xfrm>
          <a:prstGeom prst="roundRect">
            <a:avLst>
              <a:gd name="adj" fmla="val 42019"/>
            </a:avLst>
          </a:prstGeom>
          <a:solidFill>
            <a:srgbClr val="101620"/>
          </a:solidFill>
          <a:ln w="22860">
            <a:solidFill>
              <a:srgbClr val="002A80"/>
            </a:solidFill>
            <a:prstDash val="solid"/>
          </a:ln>
        </p:spPr>
      </p:sp>
      <p:sp>
        <p:nvSpPr>
          <p:cNvPr id="9" name="Shape 6"/>
          <p:cNvSpPr/>
          <p:nvPr/>
        </p:nvSpPr>
        <p:spPr>
          <a:xfrm>
            <a:off x="7401401" y="1550432"/>
            <a:ext cx="555308" cy="555308"/>
          </a:xfrm>
          <a:prstGeom prst="roundRect">
            <a:avLst>
              <a:gd name="adj" fmla="val 82333"/>
            </a:avLst>
          </a:prstGeom>
          <a:solidFill>
            <a:srgbClr val="101620"/>
          </a:solidFill>
          <a:ln w="22860">
            <a:solidFill>
              <a:srgbClr val="002A80"/>
            </a:solidFill>
            <a:prstDash val="solid"/>
          </a:ln>
        </p:spPr>
      </p:sp>
      <p:pic>
        <p:nvPicPr>
          <p:cNvPr id="10"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540228" y="1689259"/>
            <a:ext cx="277654" cy="277654"/>
          </a:xfrm>
          <a:prstGeom prst="rect">
            <a:avLst/>
          </a:prstGeom>
        </p:spPr>
      </p:pic>
      <p:sp>
        <p:nvSpPr>
          <p:cNvPr id="11" name="Text 7"/>
          <p:cNvSpPr/>
          <p:nvPr/>
        </p:nvSpPr>
        <p:spPr>
          <a:xfrm>
            <a:off x="7586424" y="2278261"/>
            <a:ext cx="2380774" cy="300633"/>
          </a:xfrm>
          <a:prstGeom prst="rect">
            <a:avLst/>
          </a:prstGeom>
          <a:noFill/>
          <a:ln/>
        </p:spPr>
        <p:txBody>
          <a:bodyPr wrap="none" lIns="0" tIns="0" rIns="0" bIns="0" rtlCol="0" anchor="t"/>
          <a:lstStyle/>
          <a:p>
            <a:pPr marL="0" indent="0" algn="l">
              <a:lnSpc>
                <a:spcPts val="2350"/>
              </a:lnSpc>
              <a:buNone/>
            </a:pPr>
            <a:r>
              <a:rPr lang="en-US" sz="1800" b="1" dirty="0">
                <a:solidFill>
                  <a:srgbClr val="EBEDF0"/>
                </a:solidFill>
                <a:latin typeface="Geist Bold" pitchFamily="34" charset="0"/>
                <a:ea typeface="Geist Bold" pitchFamily="34" charset="-122"/>
                <a:cs typeface="Geist Bold" pitchFamily="34" charset="-120"/>
              </a:rPr>
              <a:t>Активізація діалогу</a:t>
            </a:r>
            <a:endParaRPr lang="en-US" sz="1800" dirty="0"/>
          </a:p>
        </p:txBody>
      </p:sp>
      <p:sp>
        <p:nvSpPr>
          <p:cNvPr id="12" name="Text 8"/>
          <p:cNvSpPr/>
          <p:nvPr/>
        </p:nvSpPr>
        <p:spPr>
          <a:xfrm>
            <a:off x="7586424" y="2682359"/>
            <a:ext cx="6118622" cy="465058"/>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Відновлення переговорів з Сінгапуром та Сербією, посилення торгово-економічного діалогу</a:t>
            </a:r>
            <a:endParaRPr lang="en-US" sz="1450" dirty="0"/>
          </a:p>
        </p:txBody>
      </p:sp>
      <p:sp>
        <p:nvSpPr>
          <p:cNvPr id="13" name="Shape 9"/>
          <p:cNvSpPr/>
          <p:nvPr/>
        </p:nvSpPr>
        <p:spPr>
          <a:xfrm>
            <a:off x="1017984" y="4245412"/>
            <a:ext cx="6210776" cy="185023"/>
          </a:xfrm>
          <a:prstGeom prst="roundRect">
            <a:avLst>
              <a:gd name="adj" fmla="val 42019"/>
            </a:avLst>
          </a:prstGeom>
          <a:solidFill>
            <a:srgbClr val="101620"/>
          </a:solidFill>
          <a:ln w="22860">
            <a:solidFill>
              <a:srgbClr val="002A80"/>
            </a:solidFill>
            <a:prstDash val="solid"/>
          </a:ln>
        </p:spPr>
      </p:sp>
      <p:sp>
        <p:nvSpPr>
          <p:cNvPr id="14" name="Shape 10"/>
          <p:cNvSpPr/>
          <p:nvPr/>
        </p:nvSpPr>
        <p:spPr>
          <a:xfrm>
            <a:off x="740331" y="4060269"/>
            <a:ext cx="555308" cy="555308"/>
          </a:xfrm>
          <a:prstGeom prst="roundRect">
            <a:avLst>
              <a:gd name="adj" fmla="val 82333"/>
            </a:avLst>
          </a:prstGeom>
          <a:solidFill>
            <a:srgbClr val="101620"/>
          </a:solidFill>
          <a:ln w="22860">
            <a:solidFill>
              <a:srgbClr val="002A80"/>
            </a:solidFill>
            <a:prstDash val="solid"/>
          </a:ln>
        </p:spPr>
      </p:sp>
      <p:pic>
        <p:nvPicPr>
          <p:cNvPr id="15"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879158" y="4199096"/>
            <a:ext cx="277654" cy="277654"/>
          </a:xfrm>
          <a:prstGeom prst="rect">
            <a:avLst/>
          </a:prstGeom>
        </p:spPr>
      </p:pic>
      <p:sp>
        <p:nvSpPr>
          <p:cNvPr id="16" name="Text 11"/>
          <p:cNvSpPr/>
          <p:nvPr/>
        </p:nvSpPr>
        <p:spPr>
          <a:xfrm>
            <a:off x="925354" y="4788098"/>
            <a:ext cx="2313742" cy="300633"/>
          </a:xfrm>
          <a:prstGeom prst="rect">
            <a:avLst/>
          </a:prstGeom>
          <a:noFill/>
          <a:ln/>
        </p:spPr>
        <p:txBody>
          <a:bodyPr wrap="none" lIns="0" tIns="0" rIns="0" bIns="0" rtlCol="0" anchor="t"/>
          <a:lstStyle/>
          <a:p>
            <a:pPr marL="0" indent="0" algn="l">
              <a:lnSpc>
                <a:spcPts val="2350"/>
              </a:lnSpc>
              <a:buNone/>
            </a:pPr>
            <a:r>
              <a:rPr lang="en-US" sz="1800" b="1" dirty="0">
                <a:solidFill>
                  <a:srgbClr val="EBEDF0"/>
                </a:solidFill>
                <a:latin typeface="Geist Bold" pitchFamily="34" charset="0"/>
                <a:ea typeface="Geist Bold" pitchFamily="34" charset="-122"/>
                <a:cs typeface="Geist Bold" pitchFamily="34" charset="-120"/>
              </a:rPr>
              <a:t>Нові партнери</a:t>
            </a:r>
            <a:endParaRPr lang="en-US" sz="1800" dirty="0"/>
          </a:p>
        </p:txBody>
      </p:sp>
      <p:sp>
        <p:nvSpPr>
          <p:cNvPr id="17" name="Text 12"/>
          <p:cNvSpPr/>
          <p:nvPr/>
        </p:nvSpPr>
        <p:spPr>
          <a:xfrm>
            <a:off x="925354" y="5192197"/>
            <a:ext cx="6118503" cy="465058"/>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Завершення переговорів про створення ЗВТ з Китаєм, що відкриє доступ до найбільшого світового ринку</a:t>
            </a:r>
            <a:endParaRPr lang="en-US" sz="1450" dirty="0"/>
          </a:p>
        </p:txBody>
      </p:sp>
      <p:sp>
        <p:nvSpPr>
          <p:cNvPr id="18" name="Shape 13"/>
          <p:cNvSpPr/>
          <p:nvPr/>
        </p:nvSpPr>
        <p:spPr>
          <a:xfrm>
            <a:off x="7679055" y="3967758"/>
            <a:ext cx="6210895" cy="185023"/>
          </a:xfrm>
          <a:prstGeom prst="roundRect">
            <a:avLst>
              <a:gd name="adj" fmla="val 42019"/>
            </a:avLst>
          </a:prstGeom>
          <a:solidFill>
            <a:srgbClr val="101620"/>
          </a:solidFill>
          <a:ln w="22860">
            <a:solidFill>
              <a:srgbClr val="002A80"/>
            </a:solidFill>
            <a:prstDash val="solid"/>
          </a:ln>
        </p:spPr>
      </p:sp>
      <p:sp>
        <p:nvSpPr>
          <p:cNvPr id="19" name="Shape 14"/>
          <p:cNvSpPr/>
          <p:nvPr/>
        </p:nvSpPr>
        <p:spPr>
          <a:xfrm>
            <a:off x="7401401" y="3782616"/>
            <a:ext cx="555308" cy="555308"/>
          </a:xfrm>
          <a:prstGeom prst="roundRect">
            <a:avLst>
              <a:gd name="adj" fmla="val 82333"/>
            </a:avLst>
          </a:prstGeom>
          <a:solidFill>
            <a:srgbClr val="101620"/>
          </a:solidFill>
          <a:ln w="22860">
            <a:solidFill>
              <a:srgbClr val="002A80"/>
            </a:solidFill>
            <a:prstDash val="solid"/>
          </a:ln>
        </p:spPr>
      </p:sp>
      <p:pic>
        <p:nvPicPr>
          <p:cNvPr id="20"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540228" y="3921443"/>
            <a:ext cx="277654" cy="277654"/>
          </a:xfrm>
          <a:prstGeom prst="rect">
            <a:avLst/>
          </a:prstGeom>
        </p:spPr>
      </p:pic>
      <p:sp>
        <p:nvSpPr>
          <p:cNvPr id="21" name="Text 15"/>
          <p:cNvSpPr/>
          <p:nvPr/>
        </p:nvSpPr>
        <p:spPr>
          <a:xfrm>
            <a:off x="7586424" y="4510445"/>
            <a:ext cx="2580680" cy="300633"/>
          </a:xfrm>
          <a:prstGeom prst="rect">
            <a:avLst/>
          </a:prstGeom>
          <a:noFill/>
          <a:ln/>
        </p:spPr>
        <p:txBody>
          <a:bodyPr wrap="none" lIns="0" tIns="0" rIns="0" bIns="0" rtlCol="0" anchor="t"/>
          <a:lstStyle/>
          <a:p>
            <a:pPr marL="0" indent="0" algn="l">
              <a:lnSpc>
                <a:spcPts val="2350"/>
              </a:lnSpc>
              <a:buNone/>
            </a:pPr>
            <a:r>
              <a:rPr lang="en-US" sz="1800" b="1" dirty="0">
                <a:solidFill>
                  <a:srgbClr val="EBEDF0"/>
                </a:solidFill>
                <a:latin typeface="Geist Bold" pitchFamily="34" charset="0"/>
                <a:ea typeface="Geist Bold" pitchFamily="34" charset="-122"/>
                <a:cs typeface="Geist Bold" pitchFamily="34" charset="-120"/>
              </a:rPr>
              <a:t>Розширення географії</a:t>
            </a:r>
            <a:endParaRPr lang="en-US" sz="1800" dirty="0"/>
          </a:p>
        </p:txBody>
      </p:sp>
      <p:sp>
        <p:nvSpPr>
          <p:cNvPr id="22" name="Text 16"/>
          <p:cNvSpPr/>
          <p:nvPr/>
        </p:nvSpPr>
        <p:spPr>
          <a:xfrm>
            <a:off x="7586424" y="4914543"/>
            <a:ext cx="6118622" cy="465058"/>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Підписання угоди з Туреччиною та можливо з іншими країнами Близького Сходу та Азії</a:t>
            </a:r>
            <a:endParaRPr lang="en-US" sz="1450" dirty="0"/>
          </a:p>
        </p:txBody>
      </p:sp>
      <p:sp>
        <p:nvSpPr>
          <p:cNvPr id="23" name="Text 17"/>
          <p:cNvSpPr/>
          <p:nvPr/>
        </p:nvSpPr>
        <p:spPr>
          <a:xfrm>
            <a:off x="740331" y="6036469"/>
            <a:ext cx="13149739" cy="697587"/>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У 2018 році Міністерство економічного розвитку та торгівлі зініціювало переговори про створення ЗВТ з Китаєм. Це стратегічний крок, який може значно збільшити обсяги торгівлі з найбільшою економікою світу. Україна також завершила переговори щодо ЗВТ з Ізраїлем, веде переговори з Туреччиною, колись вела, але поки припинила переговори з Сінгапуром та Сербією.</a:t>
            </a:r>
            <a:endParaRPr lang="en-US" sz="1450" dirty="0"/>
          </a:p>
        </p:txBody>
      </p:sp>
      <p:sp>
        <p:nvSpPr>
          <p:cNvPr id="24" name="Text 18"/>
          <p:cNvSpPr/>
          <p:nvPr/>
        </p:nvSpPr>
        <p:spPr>
          <a:xfrm>
            <a:off x="740331" y="6928247"/>
            <a:ext cx="13149739" cy="697587"/>
          </a:xfrm>
          <a:prstGeom prst="rect">
            <a:avLst/>
          </a:prstGeom>
          <a:noFill/>
          <a:ln/>
        </p:spPr>
        <p:txBody>
          <a:bodyPr wrap="square" lIns="0" tIns="0" rIns="0" bIns="0" rtlCol="0" anchor="t"/>
          <a:lstStyle/>
          <a:p>
            <a:pPr marL="0" indent="0" algn="l">
              <a:lnSpc>
                <a:spcPts val="1800"/>
              </a:lnSpc>
              <a:buNone/>
            </a:pPr>
            <a:r>
              <a:rPr lang="en-US" sz="1450" dirty="0">
                <a:solidFill>
                  <a:srgbClr val="EBEDF0"/>
                </a:solidFill>
                <a:latin typeface="Geist" pitchFamily="34" charset="0"/>
                <a:ea typeface="Geist" pitchFamily="34" charset="-122"/>
                <a:cs typeface="Geist" pitchFamily="34" charset="-120"/>
              </a:rPr>
              <a:t>Мережа зон вільної торгівлі України є досить значною і швидко розвивається. Кожна нова угода розширює можливості українських експортерів, створює нові ринки збуту та сприяє економічному зростанню. У майбутньому Україна має намір продовжити політику активної торговельної інтеграції, прагнучи до максимальної відкритості своєї економіки та інтеграції в глобальну торговельну систему.</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3464838"/>
            <a:ext cx="909970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Ввізні та вивізні мита: Україна та ЄС</a:t>
            </a:r>
            <a:endParaRPr lang="en-US" sz="3900" dirty="0"/>
          </a:p>
        </p:txBody>
      </p:sp>
      <p:sp>
        <p:nvSpPr>
          <p:cNvPr id="3" name="Text 1"/>
          <p:cNvSpPr/>
          <p:nvPr/>
        </p:nvSpPr>
        <p:spPr>
          <a:xfrm>
            <a:off x="793790" y="4506635"/>
            <a:ext cx="1304282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Домовленості про взаємну лібералізацію мит в рамках Поглибленої та всеохоплюючої зони вільної торгівлі</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524244"/>
            <a:ext cx="8362355"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Поглиблена зона вільної торгівлі</a:t>
            </a:r>
            <a:endParaRPr lang="en-US" sz="3900" dirty="0"/>
          </a:p>
        </p:txBody>
      </p:sp>
      <p:sp>
        <p:nvSpPr>
          <p:cNvPr id="3" name="Shape 1"/>
          <p:cNvSpPr/>
          <p:nvPr/>
        </p:nvSpPr>
        <p:spPr>
          <a:xfrm>
            <a:off x="793790" y="3566041"/>
            <a:ext cx="4215289" cy="1400056"/>
          </a:xfrm>
          <a:prstGeom prst="roundRect">
            <a:avLst>
              <a:gd name="adj" fmla="val 5954"/>
            </a:avLst>
          </a:prstGeom>
          <a:solidFill>
            <a:srgbClr val="101620"/>
          </a:solidFill>
          <a:ln w="22860">
            <a:solidFill>
              <a:srgbClr val="002A80"/>
            </a:solidFill>
            <a:prstDash val="solid"/>
          </a:ln>
        </p:spPr>
      </p:sp>
      <p:sp>
        <p:nvSpPr>
          <p:cNvPr id="4" name="Text 2"/>
          <p:cNvSpPr/>
          <p:nvPr/>
        </p:nvSpPr>
        <p:spPr>
          <a:xfrm>
            <a:off x="1015008" y="3787259"/>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ПВЗВТ</a:t>
            </a:r>
            <a:endParaRPr lang="en-US" sz="1950" dirty="0"/>
          </a:p>
        </p:txBody>
      </p:sp>
      <p:sp>
        <p:nvSpPr>
          <p:cNvPr id="5" name="Text 3"/>
          <p:cNvSpPr/>
          <p:nvPr/>
        </p:nvSpPr>
        <p:spPr>
          <a:xfrm>
            <a:off x="1015008" y="4228862"/>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Поглиблена та всеохоплююча зона вільної торгівлі між Україною та ЄС</a:t>
            </a:r>
            <a:endParaRPr lang="en-US" sz="1550" dirty="0"/>
          </a:p>
        </p:txBody>
      </p:sp>
      <p:sp>
        <p:nvSpPr>
          <p:cNvPr id="6" name="Shape 4"/>
          <p:cNvSpPr/>
          <p:nvPr/>
        </p:nvSpPr>
        <p:spPr>
          <a:xfrm>
            <a:off x="5207437" y="3566041"/>
            <a:ext cx="4215408" cy="1400056"/>
          </a:xfrm>
          <a:prstGeom prst="roundRect">
            <a:avLst>
              <a:gd name="adj" fmla="val 5954"/>
            </a:avLst>
          </a:prstGeom>
          <a:solidFill>
            <a:srgbClr val="101620"/>
          </a:solidFill>
          <a:ln w="22860">
            <a:solidFill>
              <a:srgbClr val="002A80"/>
            </a:solidFill>
            <a:prstDash val="solid"/>
          </a:ln>
        </p:spPr>
      </p:sp>
      <p:sp>
        <p:nvSpPr>
          <p:cNvPr id="7" name="Text 5"/>
          <p:cNvSpPr/>
          <p:nvPr/>
        </p:nvSpPr>
        <p:spPr>
          <a:xfrm>
            <a:off x="5428655" y="3787259"/>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Лібералізація</a:t>
            </a:r>
            <a:endParaRPr lang="en-US" sz="1950" dirty="0"/>
          </a:p>
        </p:txBody>
      </p:sp>
      <p:sp>
        <p:nvSpPr>
          <p:cNvPr id="8" name="Text 6"/>
          <p:cNvSpPr/>
          <p:nvPr/>
        </p:nvSpPr>
        <p:spPr>
          <a:xfrm>
            <a:off x="5428655" y="4228862"/>
            <a:ext cx="3772972"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Дуже значна взаємна лібералізація ввізних мит для обох сторін</a:t>
            </a:r>
            <a:endParaRPr lang="en-US" sz="1550" dirty="0"/>
          </a:p>
        </p:txBody>
      </p:sp>
      <p:sp>
        <p:nvSpPr>
          <p:cNvPr id="9" name="Shape 7"/>
          <p:cNvSpPr/>
          <p:nvPr/>
        </p:nvSpPr>
        <p:spPr>
          <a:xfrm>
            <a:off x="9621203" y="3566041"/>
            <a:ext cx="4215289" cy="1400056"/>
          </a:xfrm>
          <a:prstGeom prst="roundRect">
            <a:avLst>
              <a:gd name="adj" fmla="val 5954"/>
            </a:avLst>
          </a:prstGeom>
          <a:solidFill>
            <a:srgbClr val="101620"/>
          </a:solidFill>
          <a:ln w="22860">
            <a:solidFill>
              <a:srgbClr val="002A80"/>
            </a:solidFill>
            <a:prstDash val="solid"/>
          </a:ln>
        </p:spPr>
      </p:sp>
      <p:sp>
        <p:nvSpPr>
          <p:cNvPr id="10" name="Text 8"/>
          <p:cNvSpPr/>
          <p:nvPr/>
        </p:nvSpPr>
        <p:spPr>
          <a:xfrm>
            <a:off x="9842421" y="3787259"/>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Асиметрія</a:t>
            </a:r>
            <a:endParaRPr lang="en-US" sz="1950" dirty="0"/>
          </a:p>
        </p:txBody>
      </p:sp>
      <p:sp>
        <p:nvSpPr>
          <p:cNvPr id="11" name="Text 9"/>
          <p:cNvSpPr/>
          <p:nvPr/>
        </p:nvSpPr>
        <p:spPr>
          <a:xfrm>
            <a:off x="9842421" y="4228862"/>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ЄС відкриває ринок більше та швидше, ніж Україна</a:t>
            </a:r>
            <a:endParaRPr lang="en-US" sz="1550" dirty="0"/>
          </a:p>
        </p:txBody>
      </p:sp>
      <p:sp>
        <p:nvSpPr>
          <p:cNvPr id="12" name="Text 10"/>
          <p:cNvSpPr/>
          <p:nvPr/>
        </p:nvSpPr>
        <p:spPr>
          <a:xfrm>
            <a:off x="793790" y="5189339"/>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Важливий елемент ПВЗВТ — домовленості щодо ввізних та вивізних мит. ПВЗВТ передбачає дуже значну взаємну лібералізацію ввізних мит: ЄС зобов'язався скасувати понад 99% мит, тоді як Україна – понад 98%.</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259330"/>
            <a:ext cx="10205561"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Лібералізація мит: асиметричний підхід</a:t>
            </a:r>
            <a:endParaRPr lang="en-US" sz="3900" dirty="0"/>
          </a:p>
        </p:txBody>
      </p:sp>
      <p:sp>
        <p:nvSpPr>
          <p:cNvPr id="3" name="Text 1"/>
          <p:cNvSpPr/>
          <p:nvPr/>
        </p:nvSpPr>
        <p:spPr>
          <a:xfrm>
            <a:off x="793790" y="3400306"/>
            <a:ext cx="2566154"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Європейський Союз</a:t>
            </a:r>
            <a:endParaRPr lang="en-US" sz="1950" dirty="0"/>
          </a:p>
        </p:txBody>
      </p:sp>
      <p:sp>
        <p:nvSpPr>
          <p:cNvPr id="4" name="Text 2"/>
          <p:cNvSpPr/>
          <p:nvPr/>
        </p:nvSpPr>
        <p:spPr>
          <a:xfrm>
            <a:off x="793790" y="3921204"/>
            <a:ext cx="6279356" cy="1032068"/>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Скасував понад 99% ввізних мит</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Відкрив ринок значно швидше</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Відкрив ринок більше для українських експортерів</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З квітня 2014 року: 95% промислових товарів</a:t>
            </a:r>
            <a:endParaRPr lang="en-US" sz="1550" dirty="0"/>
          </a:p>
        </p:txBody>
      </p:sp>
      <p:sp>
        <p:nvSpPr>
          <p:cNvPr id="5" name="Text 3"/>
          <p:cNvSpPr/>
          <p:nvPr/>
        </p:nvSpPr>
        <p:spPr>
          <a:xfrm>
            <a:off x="7564874" y="340030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Україна</a:t>
            </a:r>
            <a:endParaRPr lang="en-US" sz="1950" dirty="0"/>
          </a:p>
        </p:txBody>
      </p:sp>
      <p:sp>
        <p:nvSpPr>
          <p:cNvPr id="6" name="Text 4"/>
          <p:cNvSpPr/>
          <p:nvPr/>
        </p:nvSpPr>
        <p:spPr>
          <a:xfrm>
            <a:off x="7564874" y="3921204"/>
            <a:ext cx="6279356" cy="1032068"/>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Скасувала понад 98% ввізних мит</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Відкриває ринок повільніше</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З 2016 року: лише 50% промислових товарів</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Перехідні періоди 3-7 років</a:t>
            </a:r>
            <a:endParaRPr lang="en-US" sz="1550" dirty="0"/>
          </a:p>
        </p:txBody>
      </p:sp>
      <p:sp>
        <p:nvSpPr>
          <p:cNvPr id="7" name="Text 5"/>
          <p:cNvSpPr/>
          <p:nvPr/>
        </p:nvSpPr>
        <p:spPr>
          <a:xfrm>
            <a:off x="793790" y="5037722"/>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Лібералізація асиметрична, оскільки ЄС відкриває свій товарний ринок для українських експортерів відносно більше, ніж Україна свій – для європейських. До того ж, ЄС відкриває свій ринок значно швидше.</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472803"/>
            <a:ext cx="10988993"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Промислові товари: швидкий доступ до ЄС</a:t>
            </a:r>
            <a:endParaRPr lang="en-US" sz="3900" dirty="0"/>
          </a:p>
        </p:txBody>
      </p:sp>
      <p:sp>
        <p:nvSpPr>
          <p:cNvPr id="3" name="Shape 1"/>
          <p:cNvSpPr/>
          <p:nvPr/>
        </p:nvSpPr>
        <p:spPr>
          <a:xfrm>
            <a:off x="793790" y="4008001"/>
            <a:ext cx="13042821" cy="22860"/>
          </a:xfrm>
          <a:prstGeom prst="roundRect">
            <a:avLst>
              <a:gd name="adj" fmla="val 364651"/>
            </a:avLst>
          </a:prstGeom>
          <a:solidFill>
            <a:srgbClr val="002A80"/>
          </a:solidFill>
          <a:ln/>
        </p:spPr>
      </p:sp>
      <p:sp>
        <p:nvSpPr>
          <p:cNvPr id="4" name="Shape 2"/>
          <p:cNvSpPr/>
          <p:nvPr/>
        </p:nvSpPr>
        <p:spPr>
          <a:xfrm>
            <a:off x="3316486" y="3412688"/>
            <a:ext cx="22860" cy="595313"/>
          </a:xfrm>
          <a:prstGeom prst="roundRect">
            <a:avLst>
              <a:gd name="adj" fmla="val 364651"/>
            </a:avLst>
          </a:prstGeom>
          <a:solidFill>
            <a:srgbClr val="002A80"/>
          </a:solidFill>
          <a:ln/>
        </p:spPr>
      </p:sp>
      <p:sp>
        <p:nvSpPr>
          <p:cNvPr id="5" name="Shape 3"/>
          <p:cNvSpPr/>
          <p:nvPr/>
        </p:nvSpPr>
        <p:spPr>
          <a:xfrm>
            <a:off x="3104674" y="3784759"/>
            <a:ext cx="446484" cy="446484"/>
          </a:xfrm>
          <a:prstGeom prst="roundRect">
            <a:avLst>
              <a:gd name="adj" fmla="val 18670"/>
            </a:avLst>
          </a:prstGeom>
          <a:solidFill>
            <a:srgbClr val="101620"/>
          </a:solidFill>
          <a:ln w="22860">
            <a:solidFill>
              <a:srgbClr val="002A80"/>
            </a:solidFill>
            <a:prstDash val="solid"/>
          </a:ln>
        </p:spPr>
      </p:sp>
      <p:sp>
        <p:nvSpPr>
          <p:cNvPr id="6" name="Text 4"/>
          <p:cNvSpPr/>
          <p:nvPr/>
        </p:nvSpPr>
        <p:spPr>
          <a:xfrm>
            <a:off x="3179088" y="3814524"/>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1</a:t>
            </a:r>
            <a:endParaRPr lang="en-US" sz="2300" dirty="0"/>
          </a:p>
        </p:txBody>
      </p:sp>
      <p:sp>
        <p:nvSpPr>
          <p:cNvPr id="7" name="Text 5"/>
          <p:cNvSpPr/>
          <p:nvPr/>
        </p:nvSpPr>
        <p:spPr>
          <a:xfrm>
            <a:off x="2087404" y="2514600"/>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Квітень 2014</a:t>
            </a:r>
            <a:endParaRPr lang="en-US" sz="1950" dirty="0"/>
          </a:p>
        </p:txBody>
      </p:sp>
      <p:sp>
        <p:nvSpPr>
          <p:cNvPr id="8" name="Text 6"/>
          <p:cNvSpPr/>
          <p:nvPr/>
        </p:nvSpPr>
        <p:spPr>
          <a:xfrm>
            <a:off x="992148" y="2956203"/>
            <a:ext cx="4671536"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Автономні торговельні преференції</a:t>
            </a:r>
            <a:endParaRPr lang="en-US" sz="1550" dirty="0"/>
          </a:p>
        </p:txBody>
      </p:sp>
      <p:sp>
        <p:nvSpPr>
          <p:cNvPr id="9" name="Shape 7"/>
          <p:cNvSpPr/>
          <p:nvPr/>
        </p:nvSpPr>
        <p:spPr>
          <a:xfrm>
            <a:off x="5974556" y="4008001"/>
            <a:ext cx="22860" cy="595313"/>
          </a:xfrm>
          <a:prstGeom prst="roundRect">
            <a:avLst>
              <a:gd name="adj" fmla="val 364651"/>
            </a:avLst>
          </a:prstGeom>
          <a:solidFill>
            <a:srgbClr val="002A80"/>
          </a:solidFill>
          <a:ln/>
        </p:spPr>
      </p:sp>
      <p:sp>
        <p:nvSpPr>
          <p:cNvPr id="10" name="Shape 8"/>
          <p:cNvSpPr/>
          <p:nvPr/>
        </p:nvSpPr>
        <p:spPr>
          <a:xfrm>
            <a:off x="5762744" y="3784759"/>
            <a:ext cx="446484" cy="446484"/>
          </a:xfrm>
          <a:prstGeom prst="roundRect">
            <a:avLst>
              <a:gd name="adj" fmla="val 18670"/>
            </a:avLst>
          </a:prstGeom>
          <a:solidFill>
            <a:srgbClr val="101620"/>
          </a:solidFill>
          <a:ln w="22860">
            <a:solidFill>
              <a:srgbClr val="002A80"/>
            </a:solidFill>
            <a:prstDash val="solid"/>
          </a:ln>
        </p:spPr>
      </p:sp>
      <p:sp>
        <p:nvSpPr>
          <p:cNvPr id="11" name="Text 9"/>
          <p:cNvSpPr/>
          <p:nvPr/>
        </p:nvSpPr>
        <p:spPr>
          <a:xfrm>
            <a:off x="5837158" y="3814524"/>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2</a:t>
            </a:r>
            <a:endParaRPr lang="en-US" sz="2300" dirty="0"/>
          </a:p>
        </p:txBody>
      </p:sp>
      <p:sp>
        <p:nvSpPr>
          <p:cNvPr id="12" name="Text 10"/>
          <p:cNvSpPr/>
          <p:nvPr/>
        </p:nvSpPr>
        <p:spPr>
          <a:xfrm>
            <a:off x="4745593" y="4801791"/>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95% промтоварів</a:t>
            </a:r>
            <a:endParaRPr lang="en-US" sz="1950" dirty="0"/>
          </a:p>
        </p:txBody>
      </p:sp>
      <p:sp>
        <p:nvSpPr>
          <p:cNvPr id="13" name="Text 11"/>
          <p:cNvSpPr/>
          <p:nvPr/>
        </p:nvSpPr>
        <p:spPr>
          <a:xfrm>
            <a:off x="3650218" y="5243393"/>
            <a:ext cx="4671655"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Негайне скасування мит ЄС</a:t>
            </a:r>
            <a:endParaRPr lang="en-US" sz="1550" dirty="0"/>
          </a:p>
        </p:txBody>
      </p:sp>
      <p:sp>
        <p:nvSpPr>
          <p:cNvPr id="14" name="Shape 12"/>
          <p:cNvSpPr/>
          <p:nvPr/>
        </p:nvSpPr>
        <p:spPr>
          <a:xfrm>
            <a:off x="8632746" y="3412688"/>
            <a:ext cx="22860" cy="595313"/>
          </a:xfrm>
          <a:prstGeom prst="roundRect">
            <a:avLst>
              <a:gd name="adj" fmla="val 364651"/>
            </a:avLst>
          </a:prstGeom>
          <a:solidFill>
            <a:srgbClr val="002A80"/>
          </a:solidFill>
          <a:ln/>
        </p:spPr>
      </p:sp>
      <p:sp>
        <p:nvSpPr>
          <p:cNvPr id="15" name="Shape 13"/>
          <p:cNvSpPr/>
          <p:nvPr/>
        </p:nvSpPr>
        <p:spPr>
          <a:xfrm>
            <a:off x="8420933" y="3784759"/>
            <a:ext cx="446484" cy="446484"/>
          </a:xfrm>
          <a:prstGeom prst="roundRect">
            <a:avLst>
              <a:gd name="adj" fmla="val 18670"/>
            </a:avLst>
          </a:prstGeom>
          <a:solidFill>
            <a:srgbClr val="101620"/>
          </a:solidFill>
          <a:ln w="22860">
            <a:solidFill>
              <a:srgbClr val="002A80"/>
            </a:solidFill>
            <a:prstDash val="solid"/>
          </a:ln>
        </p:spPr>
      </p:sp>
      <p:sp>
        <p:nvSpPr>
          <p:cNvPr id="16" name="Text 14"/>
          <p:cNvSpPr/>
          <p:nvPr/>
        </p:nvSpPr>
        <p:spPr>
          <a:xfrm>
            <a:off x="8495348" y="3814524"/>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3</a:t>
            </a:r>
            <a:endParaRPr lang="en-US" sz="2300" dirty="0"/>
          </a:p>
        </p:txBody>
      </p:sp>
      <p:sp>
        <p:nvSpPr>
          <p:cNvPr id="17" name="Text 15"/>
          <p:cNvSpPr/>
          <p:nvPr/>
        </p:nvSpPr>
        <p:spPr>
          <a:xfrm>
            <a:off x="7403783" y="2514600"/>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1 січня 2016</a:t>
            </a:r>
            <a:endParaRPr lang="en-US" sz="1950" dirty="0"/>
          </a:p>
        </p:txBody>
      </p:sp>
      <p:sp>
        <p:nvSpPr>
          <p:cNvPr id="18" name="Text 16"/>
          <p:cNvSpPr/>
          <p:nvPr/>
        </p:nvSpPr>
        <p:spPr>
          <a:xfrm>
            <a:off x="6308408" y="2956203"/>
            <a:ext cx="4671655"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Початок перехідних періодів</a:t>
            </a:r>
            <a:endParaRPr lang="en-US" sz="1550" dirty="0"/>
          </a:p>
        </p:txBody>
      </p:sp>
      <p:sp>
        <p:nvSpPr>
          <p:cNvPr id="19" name="Shape 17"/>
          <p:cNvSpPr/>
          <p:nvPr/>
        </p:nvSpPr>
        <p:spPr>
          <a:xfrm>
            <a:off x="11290935" y="4008001"/>
            <a:ext cx="22860" cy="595313"/>
          </a:xfrm>
          <a:prstGeom prst="roundRect">
            <a:avLst>
              <a:gd name="adj" fmla="val 364651"/>
            </a:avLst>
          </a:prstGeom>
          <a:solidFill>
            <a:srgbClr val="002A80"/>
          </a:solidFill>
          <a:ln/>
        </p:spPr>
      </p:sp>
      <p:sp>
        <p:nvSpPr>
          <p:cNvPr id="20" name="Shape 18"/>
          <p:cNvSpPr/>
          <p:nvPr/>
        </p:nvSpPr>
        <p:spPr>
          <a:xfrm>
            <a:off x="11079123" y="3784759"/>
            <a:ext cx="446484" cy="446484"/>
          </a:xfrm>
          <a:prstGeom prst="roundRect">
            <a:avLst>
              <a:gd name="adj" fmla="val 18670"/>
            </a:avLst>
          </a:prstGeom>
          <a:solidFill>
            <a:srgbClr val="101620"/>
          </a:solidFill>
          <a:ln w="22860">
            <a:solidFill>
              <a:srgbClr val="002A80"/>
            </a:solidFill>
            <a:prstDash val="solid"/>
          </a:ln>
        </p:spPr>
      </p:sp>
      <p:sp>
        <p:nvSpPr>
          <p:cNvPr id="21" name="Text 19"/>
          <p:cNvSpPr/>
          <p:nvPr/>
        </p:nvSpPr>
        <p:spPr>
          <a:xfrm>
            <a:off x="11153537" y="3814524"/>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4</a:t>
            </a:r>
            <a:endParaRPr lang="en-US" sz="2300" dirty="0"/>
          </a:p>
        </p:txBody>
      </p:sp>
      <p:sp>
        <p:nvSpPr>
          <p:cNvPr id="22" name="Text 20"/>
          <p:cNvSpPr/>
          <p:nvPr/>
        </p:nvSpPr>
        <p:spPr>
          <a:xfrm>
            <a:off x="10061972" y="4801791"/>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3-7 років</a:t>
            </a:r>
            <a:endParaRPr lang="en-US" sz="1950" dirty="0"/>
          </a:p>
        </p:txBody>
      </p:sp>
      <p:sp>
        <p:nvSpPr>
          <p:cNvPr id="23" name="Text 21"/>
          <p:cNvSpPr/>
          <p:nvPr/>
        </p:nvSpPr>
        <p:spPr>
          <a:xfrm>
            <a:off x="8966597" y="5243393"/>
            <a:ext cx="4671655"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Поступова лібералізація решти</a:t>
            </a:r>
            <a:endParaRPr lang="en-US" sz="1550" dirty="0"/>
          </a:p>
        </p:txBody>
      </p:sp>
      <p:sp>
        <p:nvSpPr>
          <p:cNvPr id="24" name="Text 22"/>
          <p:cNvSpPr/>
          <p:nvPr/>
        </p:nvSpPr>
        <p:spPr>
          <a:xfrm>
            <a:off x="793790" y="5724644"/>
            <a:ext cx="13042821"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Одразу після початку дії автономних торговельних преференцій, тобто з квітня 2014 року, ЄС скасував для українських експортерів ввізні мита на майже 95% промислових товарів, відповідно до зобов'язань першого року ПВЗВТ. Для решти товарів мита скасовують поступово, протягом перехідних періодів, які становлять 3-7 років. Відлік усіх перехідних періодів розпочався з 1 січня 2016 року, коли ПВЗВТ формально запрацювала.</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244328"/>
            <a:ext cx="9444990"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Сільгосп товари: відкриття ринку ЄС</a:t>
            </a:r>
            <a:endParaRPr lang="en-US" sz="3900" dirty="0"/>
          </a:p>
        </p:txBody>
      </p:sp>
      <p:sp>
        <p:nvSpPr>
          <p:cNvPr id="3" name="Text 1"/>
          <p:cNvSpPr/>
          <p:nvPr/>
        </p:nvSpPr>
        <p:spPr>
          <a:xfrm>
            <a:off x="793790" y="3385304"/>
            <a:ext cx="6397347"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82%</a:t>
            </a:r>
            <a:endParaRPr lang="en-US" sz="5150" dirty="0"/>
          </a:p>
        </p:txBody>
      </p:sp>
      <p:sp>
        <p:nvSpPr>
          <p:cNvPr id="4" name="Text 2"/>
          <p:cNvSpPr/>
          <p:nvPr/>
        </p:nvSpPr>
        <p:spPr>
          <a:xfrm>
            <a:off x="2565916" y="4288274"/>
            <a:ext cx="285309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Негайна лібералізація</a:t>
            </a:r>
            <a:endParaRPr lang="en-US" sz="1950" dirty="0"/>
          </a:p>
        </p:txBody>
      </p:sp>
      <p:sp>
        <p:nvSpPr>
          <p:cNvPr id="5" name="Text 3"/>
          <p:cNvSpPr/>
          <p:nvPr/>
        </p:nvSpPr>
        <p:spPr>
          <a:xfrm>
            <a:off x="793790" y="4729877"/>
            <a:ext cx="6397347"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Ввізні мита скасовані одразу в 2014 році</a:t>
            </a:r>
            <a:endParaRPr lang="en-US" sz="1550" dirty="0"/>
          </a:p>
        </p:txBody>
      </p:sp>
      <p:sp>
        <p:nvSpPr>
          <p:cNvPr id="6" name="Text 4"/>
          <p:cNvSpPr/>
          <p:nvPr/>
        </p:nvSpPr>
        <p:spPr>
          <a:xfrm>
            <a:off x="7439144" y="3385304"/>
            <a:ext cx="6397466"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3-7</a:t>
            </a:r>
            <a:endParaRPr lang="en-US" sz="5150" dirty="0"/>
          </a:p>
        </p:txBody>
      </p:sp>
      <p:sp>
        <p:nvSpPr>
          <p:cNvPr id="7" name="Text 5"/>
          <p:cNvSpPr/>
          <p:nvPr/>
        </p:nvSpPr>
        <p:spPr>
          <a:xfrm>
            <a:off x="9097208" y="4288274"/>
            <a:ext cx="3081338"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Років перехідний період</a:t>
            </a:r>
            <a:endParaRPr lang="en-US" sz="1950" dirty="0"/>
          </a:p>
        </p:txBody>
      </p:sp>
      <p:sp>
        <p:nvSpPr>
          <p:cNvPr id="8" name="Text 6"/>
          <p:cNvSpPr/>
          <p:nvPr/>
        </p:nvSpPr>
        <p:spPr>
          <a:xfrm>
            <a:off x="7439144" y="4729877"/>
            <a:ext cx="6397466"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Для решти товарів сільгоспу та харчової промисловості</a:t>
            </a:r>
            <a:endParaRPr lang="en-US" sz="1550" dirty="0"/>
          </a:p>
        </p:txBody>
      </p:sp>
      <p:sp>
        <p:nvSpPr>
          <p:cNvPr id="9" name="Text 7"/>
          <p:cNvSpPr/>
          <p:nvPr/>
        </p:nvSpPr>
        <p:spPr>
          <a:xfrm>
            <a:off x="793790" y="5211128"/>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2014 році також відкрився кращий доступ до ринку товарів сільського господарства та харчової промисловості ЄС. Європейський союз одразу скасував майже 82% ввізних мит на ці товари. Ще для кількох товарів запровадження нульових ввізних мит відклали на час виконання перехідних періодів.</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95180"/>
            <a:ext cx="1034938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Тарифні квоти та часткова лібералізація</a:t>
            </a:r>
            <a:endParaRPr lang="en-US" sz="3900" dirty="0"/>
          </a:p>
        </p:txBody>
      </p:sp>
      <p:sp>
        <p:nvSpPr>
          <p:cNvPr id="3" name="Shape 1"/>
          <p:cNvSpPr/>
          <p:nvPr/>
        </p:nvSpPr>
        <p:spPr>
          <a:xfrm>
            <a:off x="793790" y="3436977"/>
            <a:ext cx="4215289" cy="1658064"/>
          </a:xfrm>
          <a:prstGeom prst="roundRect">
            <a:avLst>
              <a:gd name="adj" fmla="val 6618"/>
            </a:avLst>
          </a:prstGeom>
          <a:solidFill>
            <a:srgbClr val="101620">
              <a:alpha val="95000"/>
            </a:srgbClr>
          </a:solidFill>
          <a:ln w="22860">
            <a:solidFill>
              <a:srgbClr val="002A80"/>
            </a:solidFill>
            <a:prstDash val="solid"/>
          </a:ln>
        </p:spPr>
      </p:sp>
      <p:pic>
        <p:nvPicPr>
          <p:cNvPr id="4" name="Image 0" descr="preencoded.png"/>
          <p:cNvPicPr>
            <a:picLocks noChangeAspect="1"/>
          </p:cNvPicPr>
          <p:nvPr/>
        </p:nvPicPr>
        <p:blipFill>
          <a:blip r:embed="rId3"/>
          <a:stretch>
            <a:fillRect/>
          </a:stretch>
        </p:blipFill>
        <p:spPr>
          <a:xfrm>
            <a:off x="770930" y="3436977"/>
            <a:ext cx="91440" cy="1658064"/>
          </a:xfrm>
          <a:prstGeom prst="rect">
            <a:avLst/>
          </a:prstGeom>
        </p:spPr>
      </p:pic>
      <p:sp>
        <p:nvSpPr>
          <p:cNvPr id="5" name="Text 2"/>
          <p:cNvSpPr/>
          <p:nvPr/>
        </p:nvSpPr>
        <p:spPr>
          <a:xfrm>
            <a:off x="1083588" y="3658195"/>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Тарифні квоти</a:t>
            </a:r>
            <a:endParaRPr lang="en-US" sz="1950" dirty="0"/>
          </a:p>
        </p:txBody>
      </p:sp>
      <p:sp>
        <p:nvSpPr>
          <p:cNvPr id="6" name="Text 3"/>
          <p:cNvSpPr/>
          <p:nvPr/>
        </p:nvSpPr>
        <p:spPr>
          <a:xfrm>
            <a:off x="1083588" y="4099798"/>
            <a:ext cx="370427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Дозволяють ввезти в ЄС визначений обсяг товарів безмитно, а решту – за стандартними митами</a:t>
            </a:r>
            <a:endParaRPr lang="en-US" sz="1550" dirty="0"/>
          </a:p>
        </p:txBody>
      </p:sp>
      <p:sp>
        <p:nvSpPr>
          <p:cNvPr id="7" name="Shape 4"/>
          <p:cNvSpPr/>
          <p:nvPr/>
        </p:nvSpPr>
        <p:spPr>
          <a:xfrm>
            <a:off x="5207437" y="3436977"/>
            <a:ext cx="4215408" cy="1658064"/>
          </a:xfrm>
          <a:prstGeom prst="roundRect">
            <a:avLst>
              <a:gd name="adj" fmla="val 6618"/>
            </a:avLst>
          </a:prstGeom>
          <a:solidFill>
            <a:srgbClr val="101620">
              <a:alpha val="95000"/>
            </a:srgbClr>
          </a:solidFill>
          <a:ln w="22860">
            <a:solidFill>
              <a:srgbClr val="002A80"/>
            </a:solidFill>
            <a:prstDash val="solid"/>
          </a:ln>
        </p:spPr>
      </p:sp>
      <p:pic>
        <p:nvPicPr>
          <p:cNvPr id="8" name="Image 1" descr="preencoded.png"/>
          <p:cNvPicPr>
            <a:picLocks noChangeAspect="1"/>
          </p:cNvPicPr>
          <p:nvPr/>
        </p:nvPicPr>
        <p:blipFill>
          <a:blip r:embed="rId3"/>
          <a:stretch>
            <a:fillRect/>
          </a:stretch>
        </p:blipFill>
        <p:spPr>
          <a:xfrm>
            <a:off x="5184577" y="3436977"/>
            <a:ext cx="91440" cy="1658064"/>
          </a:xfrm>
          <a:prstGeom prst="rect">
            <a:avLst/>
          </a:prstGeom>
        </p:spPr>
      </p:pic>
      <p:sp>
        <p:nvSpPr>
          <p:cNvPr id="9" name="Text 5"/>
          <p:cNvSpPr/>
          <p:nvPr/>
        </p:nvSpPr>
        <p:spPr>
          <a:xfrm>
            <a:off x="5497235" y="3658195"/>
            <a:ext cx="324671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Регулювання вхідної ціни</a:t>
            </a:r>
            <a:endParaRPr lang="en-US" sz="1950" dirty="0"/>
          </a:p>
        </p:txBody>
      </p:sp>
      <p:sp>
        <p:nvSpPr>
          <p:cNvPr id="10" name="Text 6"/>
          <p:cNvSpPr/>
          <p:nvPr/>
        </p:nvSpPr>
        <p:spPr>
          <a:xfrm>
            <a:off x="5497235" y="4099798"/>
            <a:ext cx="3704392"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окремих видів овочів та фруктів збережено регулювання вхідної ціни</a:t>
            </a:r>
            <a:endParaRPr lang="en-US" sz="1550" dirty="0"/>
          </a:p>
        </p:txBody>
      </p:sp>
      <p:sp>
        <p:nvSpPr>
          <p:cNvPr id="11" name="Shape 7"/>
          <p:cNvSpPr/>
          <p:nvPr/>
        </p:nvSpPr>
        <p:spPr>
          <a:xfrm>
            <a:off x="9621203" y="3436977"/>
            <a:ext cx="4215289" cy="1658064"/>
          </a:xfrm>
          <a:prstGeom prst="roundRect">
            <a:avLst>
              <a:gd name="adj" fmla="val 6618"/>
            </a:avLst>
          </a:prstGeom>
          <a:solidFill>
            <a:srgbClr val="101620">
              <a:alpha val="95000"/>
            </a:srgbClr>
          </a:solidFill>
          <a:ln w="22860">
            <a:solidFill>
              <a:srgbClr val="002A80"/>
            </a:solidFill>
            <a:prstDash val="solid"/>
          </a:ln>
        </p:spPr>
      </p:sp>
      <p:pic>
        <p:nvPicPr>
          <p:cNvPr id="12" name="Image 2" descr="preencoded.png"/>
          <p:cNvPicPr>
            <a:picLocks noChangeAspect="1"/>
          </p:cNvPicPr>
          <p:nvPr/>
        </p:nvPicPr>
        <p:blipFill>
          <a:blip r:embed="rId3"/>
          <a:stretch>
            <a:fillRect/>
          </a:stretch>
        </p:blipFill>
        <p:spPr>
          <a:xfrm>
            <a:off x="9598343" y="3436977"/>
            <a:ext cx="91440" cy="1658064"/>
          </a:xfrm>
          <a:prstGeom prst="rect">
            <a:avLst/>
          </a:prstGeom>
        </p:spPr>
      </p:pic>
      <p:sp>
        <p:nvSpPr>
          <p:cNvPr id="13" name="Text 8"/>
          <p:cNvSpPr/>
          <p:nvPr/>
        </p:nvSpPr>
        <p:spPr>
          <a:xfrm>
            <a:off x="9911001" y="3658195"/>
            <a:ext cx="3009662"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Часткова лібералізація</a:t>
            </a:r>
            <a:endParaRPr lang="en-US" sz="1950" dirty="0"/>
          </a:p>
        </p:txBody>
      </p:sp>
      <p:sp>
        <p:nvSpPr>
          <p:cNvPr id="14" name="Text 9"/>
          <p:cNvSpPr/>
          <p:nvPr/>
        </p:nvSpPr>
        <p:spPr>
          <a:xfrm>
            <a:off x="9911001" y="4099798"/>
            <a:ext cx="370427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деяких товарів ПВЗВТ передбачає не повну, а часткову лібералізацію доступу на ринок ЄС</a:t>
            </a:r>
            <a:endParaRPr lang="en-US" sz="1550" dirty="0"/>
          </a:p>
        </p:txBody>
      </p:sp>
      <p:sp>
        <p:nvSpPr>
          <p:cNvPr id="15" name="Text 10"/>
          <p:cNvSpPr/>
          <p:nvPr/>
        </p:nvSpPr>
        <p:spPr>
          <a:xfrm>
            <a:off x="793790" y="5318284"/>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Окрім тарифних квот, тарифний розклад ЄС містить ще один елемент часткової лібералізації доступу — для окремих видів овочів та фруктів було збережено регулювання вхідної ціни.</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822728"/>
            <a:ext cx="1018174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Українські мита: повільна лібералізація</a:t>
            </a:r>
            <a:endParaRPr lang="en-US" sz="3900" dirty="0"/>
          </a:p>
        </p:txBody>
      </p:sp>
      <p:pic>
        <p:nvPicPr>
          <p:cNvPr id="3" name="Image 0" descr="preencoded.png"/>
          <p:cNvPicPr>
            <a:picLocks noChangeAspect="1"/>
          </p:cNvPicPr>
          <p:nvPr/>
        </p:nvPicPr>
        <p:blipFill>
          <a:blip r:embed="rId3"/>
          <a:stretch>
            <a:fillRect/>
          </a:stretch>
        </p:blipFill>
        <p:spPr>
          <a:xfrm>
            <a:off x="793790" y="3459837"/>
            <a:ext cx="4215289" cy="1143000"/>
          </a:xfrm>
          <a:prstGeom prst="rect">
            <a:avLst/>
          </a:prstGeom>
        </p:spPr>
      </p:pic>
      <p:sp>
        <p:nvSpPr>
          <p:cNvPr id="4" name="Text 1"/>
          <p:cNvSpPr/>
          <p:nvPr/>
        </p:nvSpPr>
        <p:spPr>
          <a:xfrm>
            <a:off x="992148" y="4253508"/>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2016 рік</a:t>
            </a:r>
            <a:endParaRPr lang="en-US" sz="1950" dirty="0"/>
          </a:p>
        </p:txBody>
      </p:sp>
      <p:sp>
        <p:nvSpPr>
          <p:cNvPr id="5" name="Text 2"/>
          <p:cNvSpPr/>
          <p:nvPr/>
        </p:nvSpPr>
        <p:spPr>
          <a:xfrm>
            <a:off x="992148" y="4695111"/>
            <a:ext cx="381857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Негайно запровадили нульові мита лише для приблизно половини промислових товарів</a:t>
            </a:r>
            <a:endParaRPr lang="en-US" sz="1550" dirty="0"/>
          </a:p>
        </p:txBody>
      </p:sp>
      <p:pic>
        <p:nvPicPr>
          <p:cNvPr id="6" name="Image 1" descr="preencoded.png"/>
          <p:cNvPicPr>
            <a:picLocks noChangeAspect="1"/>
          </p:cNvPicPr>
          <p:nvPr/>
        </p:nvPicPr>
        <p:blipFill>
          <a:blip r:embed="rId4"/>
          <a:stretch>
            <a:fillRect/>
          </a:stretch>
        </p:blipFill>
        <p:spPr>
          <a:xfrm>
            <a:off x="5207437" y="3162181"/>
            <a:ext cx="4215408" cy="1143000"/>
          </a:xfrm>
          <a:prstGeom prst="rect">
            <a:avLst/>
          </a:prstGeom>
        </p:spPr>
      </p:pic>
      <p:sp>
        <p:nvSpPr>
          <p:cNvPr id="7" name="Text 3"/>
          <p:cNvSpPr/>
          <p:nvPr/>
        </p:nvSpPr>
        <p:spPr>
          <a:xfrm>
            <a:off x="5405795" y="395585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3-7 років</a:t>
            </a:r>
            <a:endParaRPr lang="en-US" sz="1950" dirty="0"/>
          </a:p>
        </p:txBody>
      </p:sp>
      <p:sp>
        <p:nvSpPr>
          <p:cNvPr id="8" name="Text 4"/>
          <p:cNvSpPr/>
          <p:nvPr/>
        </p:nvSpPr>
        <p:spPr>
          <a:xfrm>
            <a:off x="5405795" y="4397454"/>
            <a:ext cx="3818692"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Перехідні періоди для решти промислових товарів</a:t>
            </a:r>
            <a:endParaRPr lang="en-US" sz="1550" dirty="0"/>
          </a:p>
        </p:txBody>
      </p:sp>
      <p:pic>
        <p:nvPicPr>
          <p:cNvPr id="9" name="Image 2" descr="preencoded.png"/>
          <p:cNvPicPr>
            <a:picLocks noChangeAspect="1"/>
          </p:cNvPicPr>
          <p:nvPr/>
        </p:nvPicPr>
        <p:blipFill>
          <a:blip r:embed="rId3"/>
          <a:stretch>
            <a:fillRect/>
          </a:stretch>
        </p:blipFill>
        <p:spPr>
          <a:xfrm>
            <a:off x="9621203" y="2864525"/>
            <a:ext cx="4215289" cy="1143000"/>
          </a:xfrm>
          <a:prstGeom prst="rect">
            <a:avLst/>
          </a:prstGeom>
        </p:spPr>
      </p:pic>
      <p:sp>
        <p:nvSpPr>
          <p:cNvPr id="10" name="Text 5"/>
          <p:cNvSpPr/>
          <p:nvPr/>
        </p:nvSpPr>
        <p:spPr>
          <a:xfrm>
            <a:off x="9819561" y="3658195"/>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10 років</a:t>
            </a:r>
            <a:endParaRPr lang="en-US" sz="1950" dirty="0"/>
          </a:p>
        </p:txBody>
      </p:sp>
      <p:sp>
        <p:nvSpPr>
          <p:cNvPr id="11" name="Text 6"/>
          <p:cNvSpPr/>
          <p:nvPr/>
        </p:nvSpPr>
        <p:spPr>
          <a:xfrm>
            <a:off x="9819561" y="4099798"/>
            <a:ext cx="381857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Винятки: перехідний період для автомобілів</a:t>
            </a:r>
            <a:endParaRPr lang="en-US" sz="1550" dirty="0"/>
          </a:p>
        </p:txBody>
      </p:sp>
      <p:sp>
        <p:nvSpPr>
          <p:cNvPr id="12" name="Text 7"/>
          <p:cNvSpPr/>
          <p:nvPr/>
        </p:nvSpPr>
        <p:spPr>
          <a:xfrm>
            <a:off x="793790" y="5890736"/>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Хоча існують і винятки. Перехідний період для автомобілів сягає 10 років. До того ж, для легкових автомобілів можливе запровадження спеціального режиму.</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869400"/>
            <a:ext cx="9385935"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Спеціальний режим для автомобілів</a:t>
            </a:r>
            <a:endParaRPr lang="en-US" sz="3900" dirty="0"/>
          </a:p>
        </p:txBody>
      </p:sp>
      <p:sp>
        <p:nvSpPr>
          <p:cNvPr id="3" name="Shape 1"/>
          <p:cNvSpPr/>
          <p:nvPr/>
        </p:nvSpPr>
        <p:spPr>
          <a:xfrm>
            <a:off x="793790" y="2911197"/>
            <a:ext cx="4215289" cy="2193727"/>
          </a:xfrm>
          <a:prstGeom prst="roundRect">
            <a:avLst>
              <a:gd name="adj" fmla="val 3800"/>
            </a:avLst>
          </a:prstGeom>
          <a:solidFill>
            <a:srgbClr val="101620"/>
          </a:solidFill>
          <a:ln w="22860">
            <a:solidFill>
              <a:srgbClr val="002A80"/>
            </a:solidFill>
            <a:prstDash val="solid"/>
          </a:ln>
        </p:spPr>
      </p:sp>
      <p:pic>
        <p:nvPicPr>
          <p:cNvPr id="4" name="Image 0" descr="preencoded.png"/>
          <p:cNvPicPr>
            <a:picLocks noChangeAspect="1"/>
          </p:cNvPicPr>
          <p:nvPr/>
        </p:nvPicPr>
        <p:blipFill>
          <a:blip r:embed="rId3"/>
          <a:stretch>
            <a:fillRect/>
          </a:stretch>
        </p:blipFill>
        <p:spPr>
          <a:xfrm>
            <a:off x="1015008" y="3132415"/>
            <a:ext cx="595313" cy="595313"/>
          </a:xfrm>
          <a:prstGeom prst="rect">
            <a:avLst/>
          </a:prstGeom>
        </p:spPr>
      </p:pic>
      <p:pic>
        <p:nvPicPr>
          <p:cNvPr id="5"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719" y="3296007"/>
            <a:ext cx="267891" cy="267891"/>
          </a:xfrm>
          <a:prstGeom prst="rect">
            <a:avLst/>
          </a:prstGeom>
        </p:spPr>
      </p:pic>
      <p:sp>
        <p:nvSpPr>
          <p:cNvPr id="6" name="Text 2"/>
          <p:cNvSpPr/>
          <p:nvPr/>
        </p:nvSpPr>
        <p:spPr>
          <a:xfrm>
            <a:off x="1015008" y="392608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Період дії</a:t>
            </a:r>
            <a:endParaRPr lang="en-US" sz="1950" dirty="0"/>
          </a:p>
        </p:txBody>
      </p:sp>
      <p:sp>
        <p:nvSpPr>
          <p:cNvPr id="7" name="Text 3"/>
          <p:cNvSpPr/>
          <p:nvPr/>
        </p:nvSpPr>
        <p:spPr>
          <a:xfrm>
            <a:off x="1015008" y="4367689"/>
            <a:ext cx="3772853"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 2017 по 2031 рік</a:t>
            </a:r>
            <a:endParaRPr lang="en-US" sz="1550" dirty="0"/>
          </a:p>
        </p:txBody>
      </p:sp>
      <p:sp>
        <p:nvSpPr>
          <p:cNvPr id="8" name="Shape 4"/>
          <p:cNvSpPr/>
          <p:nvPr/>
        </p:nvSpPr>
        <p:spPr>
          <a:xfrm>
            <a:off x="5207437" y="2911197"/>
            <a:ext cx="4215408" cy="2193727"/>
          </a:xfrm>
          <a:prstGeom prst="roundRect">
            <a:avLst>
              <a:gd name="adj" fmla="val 3800"/>
            </a:avLst>
          </a:prstGeom>
          <a:solidFill>
            <a:srgbClr val="101620"/>
          </a:solidFill>
          <a:ln w="22860">
            <a:solidFill>
              <a:srgbClr val="002A80"/>
            </a:solidFill>
            <a:prstDash val="solid"/>
          </a:ln>
        </p:spPr>
      </p:sp>
      <p:pic>
        <p:nvPicPr>
          <p:cNvPr id="9" name="Image 2" descr="preencoded.png"/>
          <p:cNvPicPr>
            <a:picLocks noChangeAspect="1"/>
          </p:cNvPicPr>
          <p:nvPr/>
        </p:nvPicPr>
        <p:blipFill>
          <a:blip r:embed="rId6"/>
          <a:stretch>
            <a:fillRect/>
          </a:stretch>
        </p:blipFill>
        <p:spPr>
          <a:xfrm>
            <a:off x="5428655" y="3132415"/>
            <a:ext cx="595313" cy="595313"/>
          </a:xfrm>
          <a:prstGeom prst="rect">
            <a:avLst/>
          </a:prstGeom>
        </p:spPr>
      </p:pic>
      <p:pic>
        <p:nvPicPr>
          <p:cNvPr id="10"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2366" y="3296007"/>
            <a:ext cx="267891" cy="267891"/>
          </a:xfrm>
          <a:prstGeom prst="rect">
            <a:avLst/>
          </a:prstGeom>
        </p:spPr>
      </p:pic>
      <p:sp>
        <p:nvSpPr>
          <p:cNvPr id="11" name="Text 5"/>
          <p:cNvSpPr/>
          <p:nvPr/>
        </p:nvSpPr>
        <p:spPr>
          <a:xfrm>
            <a:off x="5428655" y="392608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Ставка мита</a:t>
            </a:r>
            <a:endParaRPr lang="en-US" sz="1950" dirty="0"/>
          </a:p>
        </p:txBody>
      </p:sp>
      <p:sp>
        <p:nvSpPr>
          <p:cNvPr id="12" name="Text 6"/>
          <p:cNvSpPr/>
          <p:nvPr/>
        </p:nvSpPr>
        <p:spPr>
          <a:xfrm>
            <a:off x="5428655" y="4367689"/>
            <a:ext cx="3772972"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Можливе зберігання на рівні 10%</a:t>
            </a:r>
            <a:endParaRPr lang="en-US" sz="1550" dirty="0"/>
          </a:p>
        </p:txBody>
      </p:sp>
      <p:sp>
        <p:nvSpPr>
          <p:cNvPr id="13" name="Shape 7"/>
          <p:cNvSpPr/>
          <p:nvPr/>
        </p:nvSpPr>
        <p:spPr>
          <a:xfrm>
            <a:off x="9621203" y="2911197"/>
            <a:ext cx="4215289" cy="2193727"/>
          </a:xfrm>
          <a:prstGeom prst="roundRect">
            <a:avLst>
              <a:gd name="adj" fmla="val 3800"/>
            </a:avLst>
          </a:prstGeom>
          <a:solidFill>
            <a:srgbClr val="101620"/>
          </a:solidFill>
          <a:ln w="22860">
            <a:solidFill>
              <a:srgbClr val="002A80"/>
            </a:solidFill>
            <a:prstDash val="solid"/>
          </a:ln>
        </p:spPr>
      </p:sp>
      <p:pic>
        <p:nvPicPr>
          <p:cNvPr id="14" name="Image 4" descr="preencoded.png"/>
          <p:cNvPicPr>
            <a:picLocks noChangeAspect="1"/>
          </p:cNvPicPr>
          <p:nvPr/>
        </p:nvPicPr>
        <p:blipFill>
          <a:blip r:embed="rId9"/>
          <a:stretch>
            <a:fillRect/>
          </a:stretch>
        </p:blipFill>
        <p:spPr>
          <a:xfrm>
            <a:off x="9842421" y="3132415"/>
            <a:ext cx="595313" cy="595313"/>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132" y="3296007"/>
            <a:ext cx="267891" cy="267891"/>
          </a:xfrm>
          <a:prstGeom prst="rect">
            <a:avLst/>
          </a:prstGeom>
        </p:spPr>
      </p:pic>
      <p:sp>
        <p:nvSpPr>
          <p:cNvPr id="16" name="Text 8"/>
          <p:cNvSpPr/>
          <p:nvPr/>
        </p:nvSpPr>
        <p:spPr>
          <a:xfrm>
            <a:off x="9842421" y="392608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Умови</a:t>
            </a:r>
            <a:endParaRPr lang="en-US" sz="1950" dirty="0"/>
          </a:p>
        </p:txBody>
      </p:sp>
      <p:sp>
        <p:nvSpPr>
          <p:cNvPr id="17" name="Text 9"/>
          <p:cNvSpPr/>
          <p:nvPr/>
        </p:nvSpPr>
        <p:spPr>
          <a:xfrm>
            <a:off x="9842421" y="4367689"/>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Досягнення граничних значень імпорту</a:t>
            </a:r>
            <a:endParaRPr lang="en-US" sz="1550" dirty="0"/>
          </a:p>
        </p:txBody>
      </p:sp>
      <p:sp>
        <p:nvSpPr>
          <p:cNvPr id="18" name="Text 10"/>
          <p:cNvSpPr/>
          <p:nvPr/>
        </p:nvSpPr>
        <p:spPr>
          <a:xfrm>
            <a:off x="793790" y="5328166"/>
            <a:ext cx="13042821"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Він дозволяє тимчасово з 2017 по 2031 роки – ввести спеціальні заходи та фактично нівелювати скорочення ввізних мит на легкові автомобілі і зберегти стягнення на рівні 10%. Застосування цих заходів можливе лише за умови досягнення певних граничних значень імпорту автомобілів з ЄС – як у штуках, так і у частці ринку. Механізм введення цих обмежень затверджений, але спеціальний режим поки не почав діяти. І його запуск – це не обов'язок, а можливість для українського уряду.</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37178"/>
            <a:ext cx="10866358"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Сільгосп товари: українська лібералізація</a:t>
            </a:r>
            <a:endParaRPr lang="en-US" sz="3900" dirty="0"/>
          </a:p>
        </p:txBody>
      </p:sp>
      <p:sp>
        <p:nvSpPr>
          <p:cNvPr id="3" name="Text 1"/>
          <p:cNvSpPr/>
          <p:nvPr/>
        </p:nvSpPr>
        <p:spPr>
          <a:xfrm>
            <a:off x="1664256" y="3568898"/>
            <a:ext cx="2441138" cy="496133"/>
          </a:xfrm>
          <a:prstGeom prst="rect">
            <a:avLst/>
          </a:prstGeom>
          <a:noFill/>
          <a:ln/>
        </p:spPr>
        <p:txBody>
          <a:bodyPr wrap="none" lIns="0" tIns="0" rIns="0" bIns="0" rtlCol="0" anchor="t"/>
          <a:lstStyle/>
          <a:p>
            <a:pPr marL="0" indent="0" algn="ctr">
              <a:lnSpc>
                <a:spcPts val="3900"/>
              </a:lnSpc>
              <a:buNone/>
            </a:pPr>
            <a:r>
              <a:rPr lang="en-US" sz="3900" b="1" dirty="0">
                <a:solidFill>
                  <a:srgbClr val="EBEDF0"/>
                </a:solidFill>
                <a:latin typeface="Geist Bold" pitchFamily="34" charset="0"/>
                <a:ea typeface="Geist Bold" pitchFamily="34" charset="-122"/>
                <a:cs typeface="Geist Bold" pitchFamily="34" charset="-120"/>
              </a:rPr>
              <a:t>50%</a:t>
            </a:r>
            <a:endParaRPr lang="en-US" sz="3900" dirty="0"/>
          </a:p>
        </p:txBody>
      </p:sp>
      <p:pic>
        <p:nvPicPr>
          <p:cNvPr id="4" name="Image 0" descr="preencoded.png"/>
          <p:cNvPicPr>
            <a:picLocks noChangeAspect="1"/>
          </p:cNvPicPr>
          <p:nvPr/>
        </p:nvPicPr>
        <p:blipFill>
          <a:blip r:embed="rId3"/>
          <a:stretch>
            <a:fillRect/>
          </a:stretch>
        </p:blipFill>
        <p:spPr>
          <a:xfrm>
            <a:off x="1396365" y="2328505"/>
            <a:ext cx="2977039" cy="2977039"/>
          </a:xfrm>
          <a:prstGeom prst="rect">
            <a:avLst/>
          </a:prstGeom>
        </p:spPr>
      </p:pic>
      <p:sp>
        <p:nvSpPr>
          <p:cNvPr id="5" name="Text 2"/>
          <p:cNvSpPr/>
          <p:nvPr/>
        </p:nvSpPr>
        <p:spPr>
          <a:xfrm>
            <a:off x="1605082" y="5553432"/>
            <a:ext cx="2559487"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Негайне скасування</a:t>
            </a:r>
            <a:endParaRPr lang="en-US" sz="1950" dirty="0"/>
          </a:p>
        </p:txBody>
      </p:sp>
      <p:sp>
        <p:nvSpPr>
          <p:cNvPr id="6" name="Text 3"/>
          <p:cNvSpPr/>
          <p:nvPr/>
        </p:nvSpPr>
        <p:spPr>
          <a:xfrm>
            <a:off x="793790" y="5995035"/>
            <a:ext cx="4182189"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Приблизно половина ввізних мит</a:t>
            </a:r>
            <a:endParaRPr lang="en-US" sz="1550" dirty="0"/>
          </a:p>
        </p:txBody>
      </p:sp>
      <p:sp>
        <p:nvSpPr>
          <p:cNvPr id="7" name="Text 4"/>
          <p:cNvSpPr/>
          <p:nvPr/>
        </p:nvSpPr>
        <p:spPr>
          <a:xfrm>
            <a:off x="6094452" y="3568898"/>
            <a:ext cx="2441138" cy="496133"/>
          </a:xfrm>
          <a:prstGeom prst="rect">
            <a:avLst/>
          </a:prstGeom>
          <a:noFill/>
          <a:ln/>
        </p:spPr>
        <p:txBody>
          <a:bodyPr wrap="none" lIns="0" tIns="0" rIns="0" bIns="0" rtlCol="0" anchor="t"/>
          <a:lstStyle/>
          <a:p>
            <a:pPr marL="0" indent="0" algn="ctr">
              <a:lnSpc>
                <a:spcPts val="3900"/>
              </a:lnSpc>
              <a:buNone/>
            </a:pPr>
            <a:r>
              <a:rPr lang="en-US" sz="3900" b="1" dirty="0">
                <a:solidFill>
                  <a:srgbClr val="EBEDF0"/>
                </a:solidFill>
                <a:latin typeface="Geist Bold" pitchFamily="34" charset="0"/>
                <a:ea typeface="Geist Bold" pitchFamily="34" charset="-122"/>
                <a:cs typeface="Geist Bold" pitchFamily="34" charset="-120"/>
              </a:rPr>
              <a:t>40%</a:t>
            </a:r>
            <a:endParaRPr lang="en-US" sz="3900" dirty="0"/>
          </a:p>
        </p:txBody>
      </p:sp>
      <p:pic>
        <p:nvPicPr>
          <p:cNvPr id="8" name="Image 1" descr="preencoded.png"/>
          <p:cNvPicPr>
            <a:picLocks noChangeAspect="1"/>
          </p:cNvPicPr>
          <p:nvPr/>
        </p:nvPicPr>
        <p:blipFill>
          <a:blip r:embed="rId4"/>
          <a:stretch>
            <a:fillRect/>
          </a:stretch>
        </p:blipFill>
        <p:spPr>
          <a:xfrm>
            <a:off x="5826562" y="2328505"/>
            <a:ext cx="2977039" cy="2977039"/>
          </a:xfrm>
          <a:prstGeom prst="rect">
            <a:avLst/>
          </a:prstGeom>
        </p:spPr>
      </p:pic>
      <p:sp>
        <p:nvSpPr>
          <p:cNvPr id="9" name="Text 5"/>
          <p:cNvSpPr/>
          <p:nvPr/>
        </p:nvSpPr>
        <p:spPr>
          <a:xfrm>
            <a:off x="5646539" y="5553432"/>
            <a:ext cx="3337203"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Після перехідних періодів</a:t>
            </a:r>
            <a:endParaRPr lang="en-US" sz="1950" dirty="0"/>
          </a:p>
        </p:txBody>
      </p:sp>
      <p:sp>
        <p:nvSpPr>
          <p:cNvPr id="10" name="Text 6"/>
          <p:cNvSpPr/>
          <p:nvPr/>
        </p:nvSpPr>
        <p:spPr>
          <a:xfrm>
            <a:off x="5223986" y="5995035"/>
            <a:ext cx="4182308"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Ще орієнтовно 40% ввізних мит</a:t>
            </a:r>
            <a:endParaRPr lang="en-US" sz="1550" dirty="0"/>
          </a:p>
        </p:txBody>
      </p:sp>
      <p:sp>
        <p:nvSpPr>
          <p:cNvPr id="11" name="Text 7"/>
          <p:cNvSpPr/>
          <p:nvPr/>
        </p:nvSpPr>
        <p:spPr>
          <a:xfrm>
            <a:off x="10524768" y="3568898"/>
            <a:ext cx="2441138" cy="496133"/>
          </a:xfrm>
          <a:prstGeom prst="rect">
            <a:avLst/>
          </a:prstGeom>
          <a:noFill/>
          <a:ln/>
        </p:spPr>
        <p:txBody>
          <a:bodyPr wrap="none" lIns="0" tIns="0" rIns="0" bIns="0" rtlCol="0" anchor="t"/>
          <a:lstStyle/>
          <a:p>
            <a:pPr marL="0" indent="0" algn="ctr">
              <a:lnSpc>
                <a:spcPts val="3900"/>
              </a:lnSpc>
              <a:buNone/>
            </a:pPr>
            <a:r>
              <a:rPr lang="en-US" sz="3900" b="1" dirty="0">
                <a:solidFill>
                  <a:srgbClr val="EBEDF0"/>
                </a:solidFill>
                <a:latin typeface="Geist Bold" pitchFamily="34" charset="0"/>
                <a:ea typeface="Geist Bold" pitchFamily="34" charset="-122"/>
                <a:cs typeface="Geist Bold" pitchFamily="34" charset="-120"/>
              </a:rPr>
              <a:t>9%</a:t>
            </a:r>
            <a:endParaRPr lang="en-US" sz="3900" dirty="0"/>
          </a:p>
        </p:txBody>
      </p:sp>
      <p:pic>
        <p:nvPicPr>
          <p:cNvPr id="12" name="Image 2" descr="preencoded.png"/>
          <p:cNvPicPr>
            <a:picLocks noChangeAspect="1"/>
          </p:cNvPicPr>
          <p:nvPr/>
        </p:nvPicPr>
        <p:blipFill>
          <a:blip r:embed="rId5"/>
          <a:stretch>
            <a:fillRect/>
          </a:stretch>
        </p:blipFill>
        <p:spPr>
          <a:xfrm>
            <a:off x="10256877" y="2328505"/>
            <a:ext cx="2977039" cy="2977039"/>
          </a:xfrm>
          <a:prstGeom prst="rect">
            <a:avLst/>
          </a:prstGeom>
        </p:spPr>
      </p:pic>
      <p:sp>
        <p:nvSpPr>
          <p:cNvPr id="13" name="Text 8"/>
          <p:cNvSpPr/>
          <p:nvPr/>
        </p:nvSpPr>
        <p:spPr>
          <a:xfrm>
            <a:off x="10505003" y="5553432"/>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Ненульові мита</a:t>
            </a:r>
            <a:endParaRPr lang="en-US" sz="1950" dirty="0"/>
          </a:p>
        </p:txBody>
      </p:sp>
      <p:sp>
        <p:nvSpPr>
          <p:cNvPr id="14" name="Text 9"/>
          <p:cNvSpPr/>
          <p:nvPr/>
        </p:nvSpPr>
        <p:spPr>
          <a:xfrm>
            <a:off x="9654302" y="5995035"/>
            <a:ext cx="4182308"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Частково лібералізовані товари</a:t>
            </a:r>
            <a:endParaRPr lang="en-US" sz="1550" dirty="0"/>
          </a:p>
        </p:txBody>
      </p:sp>
      <p:sp>
        <p:nvSpPr>
          <p:cNvPr id="15" name="Text 10"/>
          <p:cNvSpPr/>
          <p:nvPr/>
        </p:nvSpPr>
        <p:spPr>
          <a:xfrm>
            <a:off x="793790" y="6476286"/>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Як і ЄС, Україна для частини агропромислової продукції має не повну, а часткову лібералізацію. Для трьох категорій товарів – для м'яса свинини та птиці, а також для цукру – Україна встановила тарифні квоти.</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55382"/>
            <a:ext cx="5542836"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Початок шляху до ЄС</a:t>
            </a:r>
            <a:endParaRPr lang="en-US" sz="3900" dirty="0"/>
          </a:p>
        </p:txBody>
      </p:sp>
      <p:sp>
        <p:nvSpPr>
          <p:cNvPr id="3" name="Text 1"/>
          <p:cNvSpPr/>
          <p:nvPr/>
        </p:nvSpPr>
        <p:spPr>
          <a:xfrm>
            <a:off x="793790" y="2276594"/>
            <a:ext cx="7632025"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Угода про асоціацію між Україною та Європейським Союзом, зокрема поглиблена та всеохоплююча зона вільної торгівлі (ПВЗВТ), у повному обсязі почала діяти з </a:t>
            </a:r>
            <a:r>
              <a:rPr lang="en-US" sz="1550" b="1" dirty="0">
                <a:solidFill>
                  <a:srgbClr val="EBEDF0"/>
                </a:solidFill>
                <a:latin typeface="Geist" pitchFamily="34" charset="0"/>
                <a:ea typeface="Geist" pitchFamily="34" charset="-122"/>
                <a:cs typeface="Geist" pitchFamily="34" charset="-120"/>
              </a:rPr>
              <a:t>1 вересня 2017 року</a:t>
            </a:r>
            <a:r>
              <a:rPr lang="en-US" sz="1550" dirty="0">
                <a:solidFill>
                  <a:srgbClr val="EBEDF0"/>
                </a:solidFill>
                <a:latin typeface="Geist" pitchFamily="34" charset="0"/>
                <a:ea typeface="Geist" pitchFamily="34" charset="-122"/>
                <a:cs typeface="Geist" pitchFamily="34" charset="-120"/>
              </a:rPr>
              <a:t>. Однак цей день став кульмінацією тривалого процесу, який розпочався значно раніше.</a:t>
            </a:r>
            <a:endParaRPr lang="en-US" sz="1550" dirty="0"/>
          </a:p>
        </p:txBody>
      </p:sp>
      <p:sp>
        <p:nvSpPr>
          <p:cNvPr id="4" name="Text 2"/>
          <p:cNvSpPr/>
          <p:nvPr/>
        </p:nvSpPr>
        <p:spPr>
          <a:xfrm>
            <a:off x="793790" y="3487222"/>
            <a:ext cx="7632025" cy="1548051"/>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Уже у </a:t>
            </a:r>
            <a:r>
              <a:rPr lang="en-US" sz="1550" b="1" dirty="0">
                <a:solidFill>
                  <a:srgbClr val="EBEDF0"/>
                </a:solidFill>
                <a:latin typeface="Geist" pitchFamily="34" charset="0"/>
                <a:ea typeface="Geist" pitchFamily="34" charset="-122"/>
                <a:cs typeface="Geist" pitchFamily="34" charset="-120"/>
              </a:rPr>
              <a:t>квітні 2014 року</a:t>
            </a:r>
            <a:r>
              <a:rPr lang="en-US" sz="1550" dirty="0">
                <a:solidFill>
                  <a:srgbClr val="EBEDF0"/>
                </a:solidFill>
                <a:latin typeface="Geist" pitchFamily="34" charset="0"/>
                <a:ea typeface="Geist" pitchFamily="34" charset="-122"/>
                <a:cs typeface="Geist" pitchFamily="34" charset="-120"/>
              </a:rPr>
              <a:t> українські експортери отримали безмитний доступ на ринок ЄС в межах автономних торговельних преференцій, які надавала Європейська Комісія як відповідь на політичні зміни в Україні. Це була важлива крокова міра, яка дозволила українським товаром отримати конкурентні переваги на європейських ринках ще до повної імплементації угоди.</a:t>
            </a:r>
            <a:endParaRPr lang="en-US" sz="1550" dirty="0"/>
          </a:p>
        </p:txBody>
      </p:sp>
      <p:sp>
        <p:nvSpPr>
          <p:cNvPr id="5" name="Text 3"/>
          <p:cNvSpPr/>
          <p:nvPr/>
        </p:nvSpPr>
        <p:spPr>
          <a:xfrm>
            <a:off x="793790" y="5213866"/>
            <a:ext cx="7632025" cy="1290042"/>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 </a:t>
            </a:r>
            <a:r>
              <a:rPr lang="en-US" sz="1550" b="1" dirty="0">
                <a:solidFill>
                  <a:srgbClr val="EBEDF0"/>
                </a:solidFill>
                <a:latin typeface="Geist" pitchFamily="34" charset="0"/>
                <a:ea typeface="Geist" pitchFamily="34" charset="-122"/>
                <a:cs typeface="Geist" pitchFamily="34" charset="-120"/>
              </a:rPr>
              <a:t>1 січня 2016 року</a:t>
            </a:r>
            <a:r>
              <a:rPr lang="en-US" sz="1550" dirty="0">
                <a:solidFill>
                  <a:srgbClr val="EBEDF0"/>
                </a:solidFill>
                <a:latin typeface="Geist" pitchFamily="34" charset="0"/>
                <a:ea typeface="Geist" pitchFamily="34" charset="-122"/>
                <a:cs typeface="Geist" pitchFamily="34" charset="-120"/>
              </a:rPr>
              <a:t> Україна почала поступово знижувати свої мита для товарів з ЄС після початку тимчасового застосування поглибленої та всеохоплюючої зони вільної торгівлі. Цей перехідний період був спрямований на адаптацію української економіки до нових умов торгівлі та мінімізацію негативного впливу на вітчизняних виробників.</a:t>
            </a:r>
            <a:endParaRPr lang="en-US" sz="1550" dirty="0"/>
          </a:p>
        </p:txBody>
      </p:sp>
      <p:sp>
        <p:nvSpPr>
          <p:cNvPr id="6" name="Shape 4"/>
          <p:cNvSpPr/>
          <p:nvPr/>
        </p:nvSpPr>
        <p:spPr>
          <a:xfrm>
            <a:off x="11369397" y="2321243"/>
            <a:ext cx="22860" cy="4529733"/>
          </a:xfrm>
          <a:prstGeom prst="roundRect">
            <a:avLst>
              <a:gd name="adj" fmla="val 364651"/>
            </a:avLst>
          </a:prstGeom>
          <a:solidFill>
            <a:srgbClr val="002A80"/>
          </a:solidFill>
          <a:ln/>
        </p:spPr>
      </p:sp>
      <p:sp>
        <p:nvSpPr>
          <p:cNvPr id="7" name="Shape 5"/>
          <p:cNvSpPr/>
          <p:nvPr/>
        </p:nvSpPr>
        <p:spPr>
          <a:xfrm>
            <a:off x="10585133" y="2533055"/>
            <a:ext cx="595313" cy="22860"/>
          </a:xfrm>
          <a:prstGeom prst="roundRect">
            <a:avLst>
              <a:gd name="adj" fmla="val 364651"/>
            </a:avLst>
          </a:prstGeom>
          <a:solidFill>
            <a:srgbClr val="002A80"/>
          </a:solidFill>
          <a:ln/>
        </p:spPr>
      </p:sp>
      <p:sp>
        <p:nvSpPr>
          <p:cNvPr id="8" name="Shape 6"/>
          <p:cNvSpPr/>
          <p:nvPr/>
        </p:nvSpPr>
        <p:spPr>
          <a:xfrm>
            <a:off x="11157585" y="2321243"/>
            <a:ext cx="446484" cy="446484"/>
          </a:xfrm>
          <a:prstGeom prst="roundRect">
            <a:avLst>
              <a:gd name="adj" fmla="val 18670"/>
            </a:avLst>
          </a:prstGeom>
          <a:solidFill>
            <a:srgbClr val="101620"/>
          </a:solidFill>
          <a:ln w="22860">
            <a:solidFill>
              <a:srgbClr val="002A80"/>
            </a:solidFill>
            <a:prstDash val="solid"/>
          </a:ln>
        </p:spPr>
      </p:sp>
      <p:sp>
        <p:nvSpPr>
          <p:cNvPr id="9" name="Text 7"/>
          <p:cNvSpPr/>
          <p:nvPr/>
        </p:nvSpPr>
        <p:spPr>
          <a:xfrm>
            <a:off x="11231999" y="2351008"/>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1</a:t>
            </a:r>
            <a:endParaRPr lang="en-US" sz="2300" dirty="0"/>
          </a:p>
        </p:txBody>
      </p:sp>
      <p:sp>
        <p:nvSpPr>
          <p:cNvPr id="10" name="Text 8"/>
          <p:cNvSpPr/>
          <p:nvPr/>
        </p:nvSpPr>
        <p:spPr>
          <a:xfrm>
            <a:off x="8917543" y="2383155"/>
            <a:ext cx="1471017" cy="645081"/>
          </a:xfrm>
          <a:prstGeom prst="rect">
            <a:avLst/>
          </a:prstGeom>
          <a:noFill/>
          <a:ln/>
        </p:spPr>
        <p:txBody>
          <a:bodyPr wrap="square" lIns="0" tIns="0" rIns="0" bIns="0" rtlCol="0" anchor="t"/>
          <a:lstStyle/>
          <a:p>
            <a:pPr marL="0" indent="0" algn="r">
              <a:lnSpc>
                <a:spcPts val="2500"/>
              </a:lnSpc>
              <a:buNone/>
            </a:pPr>
            <a:r>
              <a:rPr lang="en-US" sz="1950" b="1" dirty="0">
                <a:solidFill>
                  <a:srgbClr val="EBEDF0"/>
                </a:solidFill>
                <a:latin typeface="Geist Bold" pitchFamily="34" charset="0"/>
                <a:ea typeface="Geist Bold" pitchFamily="34" charset="-122"/>
                <a:cs typeface="Geist Bold" pitchFamily="34" charset="-120"/>
              </a:rPr>
              <a:t>Квітень 2014</a:t>
            </a:r>
            <a:endParaRPr lang="en-US" sz="1950" dirty="0"/>
          </a:p>
        </p:txBody>
      </p:sp>
      <p:sp>
        <p:nvSpPr>
          <p:cNvPr id="11" name="Text 9"/>
          <p:cNvSpPr/>
          <p:nvPr/>
        </p:nvSpPr>
        <p:spPr>
          <a:xfrm>
            <a:off x="8917543" y="3226594"/>
            <a:ext cx="1471017" cy="1290042"/>
          </a:xfrm>
          <a:prstGeom prst="rect">
            <a:avLst/>
          </a:prstGeom>
          <a:noFill/>
          <a:ln/>
        </p:spPr>
        <p:txBody>
          <a:bodyPr wrap="square" lIns="0" tIns="0" rIns="0" bIns="0" rtlCol="0" anchor="t"/>
          <a:lstStyle/>
          <a:p>
            <a:pPr marL="0" indent="0" algn="r">
              <a:lnSpc>
                <a:spcPts val="2000"/>
              </a:lnSpc>
              <a:buNone/>
            </a:pPr>
            <a:r>
              <a:rPr lang="en-US" sz="1550" dirty="0">
                <a:solidFill>
                  <a:srgbClr val="EBEDF0"/>
                </a:solidFill>
                <a:latin typeface="Geist" pitchFamily="34" charset="0"/>
                <a:ea typeface="Geist" pitchFamily="34" charset="-122"/>
                <a:cs typeface="Geist" pitchFamily="34" charset="-120"/>
              </a:rPr>
              <a:t>Автономні торговельні преференції ЄС для України</a:t>
            </a:r>
            <a:endParaRPr lang="en-US" sz="1550" dirty="0"/>
          </a:p>
        </p:txBody>
      </p:sp>
      <p:sp>
        <p:nvSpPr>
          <p:cNvPr id="12" name="Shape 10"/>
          <p:cNvSpPr/>
          <p:nvPr/>
        </p:nvSpPr>
        <p:spPr>
          <a:xfrm>
            <a:off x="11581209" y="3723680"/>
            <a:ext cx="595313" cy="22860"/>
          </a:xfrm>
          <a:prstGeom prst="roundRect">
            <a:avLst>
              <a:gd name="adj" fmla="val 364651"/>
            </a:avLst>
          </a:prstGeom>
          <a:solidFill>
            <a:srgbClr val="002A80"/>
          </a:solidFill>
          <a:ln/>
        </p:spPr>
      </p:sp>
      <p:sp>
        <p:nvSpPr>
          <p:cNvPr id="13" name="Shape 11"/>
          <p:cNvSpPr/>
          <p:nvPr/>
        </p:nvSpPr>
        <p:spPr>
          <a:xfrm>
            <a:off x="11157585" y="3511868"/>
            <a:ext cx="446484" cy="446484"/>
          </a:xfrm>
          <a:prstGeom prst="roundRect">
            <a:avLst>
              <a:gd name="adj" fmla="val 18670"/>
            </a:avLst>
          </a:prstGeom>
          <a:solidFill>
            <a:srgbClr val="101620"/>
          </a:solidFill>
          <a:ln w="22860">
            <a:solidFill>
              <a:srgbClr val="002A80"/>
            </a:solidFill>
            <a:prstDash val="solid"/>
          </a:ln>
        </p:spPr>
      </p:sp>
      <p:sp>
        <p:nvSpPr>
          <p:cNvPr id="14" name="Text 12"/>
          <p:cNvSpPr/>
          <p:nvPr/>
        </p:nvSpPr>
        <p:spPr>
          <a:xfrm>
            <a:off x="11231999" y="3541633"/>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2</a:t>
            </a:r>
            <a:endParaRPr lang="en-US" sz="2300" dirty="0"/>
          </a:p>
        </p:txBody>
      </p:sp>
      <p:sp>
        <p:nvSpPr>
          <p:cNvPr id="15" name="Text 13"/>
          <p:cNvSpPr/>
          <p:nvPr/>
        </p:nvSpPr>
        <p:spPr>
          <a:xfrm>
            <a:off x="12373094" y="3573780"/>
            <a:ext cx="1471017" cy="645081"/>
          </a:xfrm>
          <a:prstGeom prst="rect">
            <a:avLst/>
          </a:prstGeom>
          <a:noFill/>
          <a:ln/>
        </p:spPr>
        <p:txBody>
          <a:bodyPr wrap="squar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 січня 2016</a:t>
            </a:r>
            <a:endParaRPr lang="en-US" sz="1950" dirty="0"/>
          </a:p>
        </p:txBody>
      </p:sp>
      <p:sp>
        <p:nvSpPr>
          <p:cNvPr id="16" name="Text 14"/>
          <p:cNvSpPr/>
          <p:nvPr/>
        </p:nvSpPr>
        <p:spPr>
          <a:xfrm>
            <a:off x="12373094" y="4417219"/>
            <a:ext cx="1471017"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Початок тимчасового застосування ПВЗВТ</a:t>
            </a:r>
            <a:endParaRPr lang="en-US" sz="1550" dirty="0"/>
          </a:p>
        </p:txBody>
      </p:sp>
      <p:sp>
        <p:nvSpPr>
          <p:cNvPr id="17" name="Shape 15"/>
          <p:cNvSpPr/>
          <p:nvPr/>
        </p:nvSpPr>
        <p:spPr>
          <a:xfrm>
            <a:off x="10585133" y="5125283"/>
            <a:ext cx="595313" cy="22860"/>
          </a:xfrm>
          <a:prstGeom prst="roundRect">
            <a:avLst>
              <a:gd name="adj" fmla="val 364651"/>
            </a:avLst>
          </a:prstGeom>
          <a:solidFill>
            <a:srgbClr val="002A80"/>
          </a:solidFill>
          <a:ln/>
        </p:spPr>
      </p:sp>
      <p:sp>
        <p:nvSpPr>
          <p:cNvPr id="18" name="Shape 16"/>
          <p:cNvSpPr/>
          <p:nvPr/>
        </p:nvSpPr>
        <p:spPr>
          <a:xfrm>
            <a:off x="11157585" y="4913471"/>
            <a:ext cx="446484" cy="446484"/>
          </a:xfrm>
          <a:prstGeom prst="roundRect">
            <a:avLst>
              <a:gd name="adj" fmla="val 18670"/>
            </a:avLst>
          </a:prstGeom>
          <a:solidFill>
            <a:srgbClr val="101620"/>
          </a:solidFill>
          <a:ln w="22860">
            <a:solidFill>
              <a:srgbClr val="002A80"/>
            </a:solidFill>
            <a:prstDash val="solid"/>
          </a:ln>
        </p:spPr>
      </p:sp>
      <p:sp>
        <p:nvSpPr>
          <p:cNvPr id="19" name="Text 17"/>
          <p:cNvSpPr/>
          <p:nvPr/>
        </p:nvSpPr>
        <p:spPr>
          <a:xfrm>
            <a:off x="11231999" y="4943237"/>
            <a:ext cx="297656" cy="386953"/>
          </a:xfrm>
          <a:prstGeom prst="rect">
            <a:avLst/>
          </a:prstGeom>
          <a:noFill/>
          <a:ln/>
        </p:spPr>
        <p:txBody>
          <a:bodyPr wrap="none" lIns="0" tIns="0" rIns="0" bIns="0" rtlCol="0" anchor="t"/>
          <a:lstStyle/>
          <a:p>
            <a:pPr marL="0" indent="0" algn="ctr">
              <a:lnSpc>
                <a:spcPts val="2300"/>
              </a:lnSpc>
              <a:buNone/>
            </a:pPr>
            <a:r>
              <a:rPr lang="en-US" sz="2300" b="1" dirty="0">
                <a:solidFill>
                  <a:srgbClr val="EBEDF0"/>
                </a:solidFill>
                <a:latin typeface="Geist Bold" pitchFamily="34" charset="0"/>
                <a:ea typeface="Geist Bold" pitchFamily="34" charset="-122"/>
                <a:cs typeface="Geist Bold" pitchFamily="34" charset="-120"/>
              </a:rPr>
              <a:t>3</a:t>
            </a:r>
            <a:endParaRPr lang="en-US" sz="2300" dirty="0"/>
          </a:p>
        </p:txBody>
      </p:sp>
      <p:sp>
        <p:nvSpPr>
          <p:cNvPr id="20" name="Text 18"/>
          <p:cNvSpPr/>
          <p:nvPr/>
        </p:nvSpPr>
        <p:spPr>
          <a:xfrm>
            <a:off x="8917543" y="4975384"/>
            <a:ext cx="1471017" cy="645081"/>
          </a:xfrm>
          <a:prstGeom prst="rect">
            <a:avLst/>
          </a:prstGeom>
          <a:noFill/>
          <a:ln/>
        </p:spPr>
        <p:txBody>
          <a:bodyPr wrap="square" lIns="0" tIns="0" rIns="0" bIns="0" rtlCol="0" anchor="t"/>
          <a:lstStyle/>
          <a:p>
            <a:pPr marL="0" indent="0" algn="r">
              <a:lnSpc>
                <a:spcPts val="2500"/>
              </a:lnSpc>
              <a:buNone/>
            </a:pPr>
            <a:r>
              <a:rPr lang="en-US" sz="1950" b="1" dirty="0">
                <a:solidFill>
                  <a:srgbClr val="EBEDF0"/>
                </a:solidFill>
                <a:latin typeface="Geist Bold" pitchFamily="34" charset="0"/>
                <a:ea typeface="Geist Bold" pitchFamily="34" charset="-122"/>
                <a:cs typeface="Geist Bold" pitchFamily="34" charset="-120"/>
              </a:rPr>
              <a:t>1 вересня 2017</a:t>
            </a:r>
            <a:endParaRPr lang="en-US" sz="1950" dirty="0"/>
          </a:p>
        </p:txBody>
      </p:sp>
      <p:sp>
        <p:nvSpPr>
          <p:cNvPr id="21" name="Text 19"/>
          <p:cNvSpPr/>
          <p:nvPr/>
        </p:nvSpPr>
        <p:spPr>
          <a:xfrm>
            <a:off x="8917543" y="5818823"/>
            <a:ext cx="1471017" cy="1032034"/>
          </a:xfrm>
          <a:prstGeom prst="rect">
            <a:avLst/>
          </a:prstGeom>
          <a:noFill/>
          <a:ln/>
        </p:spPr>
        <p:txBody>
          <a:bodyPr wrap="square" lIns="0" tIns="0" rIns="0" bIns="0" rtlCol="0" anchor="t"/>
          <a:lstStyle/>
          <a:p>
            <a:pPr marL="0" indent="0" algn="r">
              <a:lnSpc>
                <a:spcPts val="2000"/>
              </a:lnSpc>
              <a:buNone/>
            </a:pPr>
            <a:r>
              <a:rPr lang="en-US" sz="1550" dirty="0">
                <a:solidFill>
                  <a:srgbClr val="EBEDF0"/>
                </a:solidFill>
                <a:latin typeface="Geist" pitchFamily="34" charset="0"/>
                <a:ea typeface="Geist" pitchFamily="34" charset="-122"/>
                <a:cs typeface="Geist" pitchFamily="34" charset="-120"/>
              </a:rPr>
              <a:t>Повне введення ПВЗВТ Україна-ЄС</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31908"/>
            <a:ext cx="6248400"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Вивізні мита та підсумки</a:t>
            </a:r>
            <a:endParaRPr lang="en-US" sz="3900" dirty="0"/>
          </a:p>
        </p:txBody>
      </p:sp>
      <p:sp>
        <p:nvSpPr>
          <p:cNvPr id="3" name="Text 1"/>
          <p:cNvSpPr/>
          <p:nvPr/>
        </p:nvSpPr>
        <p:spPr>
          <a:xfrm>
            <a:off x="793790" y="3072884"/>
            <a:ext cx="3198376"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Скасування вивізних мит</a:t>
            </a:r>
            <a:endParaRPr lang="en-US" sz="1950" dirty="0"/>
          </a:p>
        </p:txBody>
      </p:sp>
      <p:sp>
        <p:nvSpPr>
          <p:cNvPr id="4" name="Text 2"/>
          <p:cNvSpPr/>
          <p:nvPr/>
        </p:nvSpPr>
        <p:spPr>
          <a:xfrm>
            <a:off x="793790" y="3593783"/>
            <a:ext cx="763202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ПВЗВТ передбачає скасування вивізних мит. Це стосується України, бо ЄС їх не застосовує. Експортні мита в Україні діють на живу худобу, шкури, насіння соняшника, металобрухт.</a:t>
            </a:r>
            <a:endParaRPr lang="en-US" sz="1550" dirty="0"/>
          </a:p>
        </p:txBody>
      </p:sp>
      <p:sp>
        <p:nvSpPr>
          <p:cNvPr id="5" name="Text 3"/>
          <p:cNvSpPr/>
          <p:nvPr/>
        </p:nvSpPr>
        <p:spPr>
          <a:xfrm>
            <a:off x="793790" y="456616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Перехідні періоди</a:t>
            </a:r>
            <a:endParaRPr lang="en-US" sz="1950" dirty="0"/>
          </a:p>
        </p:txBody>
      </p:sp>
      <p:sp>
        <p:nvSpPr>
          <p:cNvPr id="6" name="Text 4"/>
          <p:cNvSpPr/>
          <p:nvPr/>
        </p:nvSpPr>
        <p:spPr>
          <a:xfrm>
            <a:off x="793790" y="4809453"/>
            <a:ext cx="7632025"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Україна зобов'язалась скасувати їх у торгівлі з ЄС протягом десятирічного перехідного періоду. Хоча для деяких видів сировини цей перехідний період де-факто подовжили через спеціальний захисний механізм, який може діяти протягом 15 років після початку застосування ПВЗВТ.</a:t>
            </a:r>
            <a:endParaRPr lang="en-US" sz="1550" dirty="0"/>
          </a:p>
        </p:txBody>
      </p:sp>
      <p:sp>
        <p:nvSpPr>
          <p:cNvPr id="7" name="Text 5"/>
          <p:cNvSpPr/>
          <p:nvPr/>
        </p:nvSpPr>
        <p:spPr>
          <a:xfrm>
            <a:off x="8917543" y="30728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Ключові факти</a:t>
            </a:r>
            <a:endParaRPr lang="en-US" sz="1950" dirty="0"/>
          </a:p>
        </p:txBody>
      </p:sp>
      <p:sp>
        <p:nvSpPr>
          <p:cNvPr id="8" name="Text 6"/>
          <p:cNvSpPr/>
          <p:nvPr/>
        </p:nvSpPr>
        <p:spPr>
          <a:xfrm>
            <a:off x="8917543" y="3593783"/>
            <a:ext cx="4926568" cy="1290085"/>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ЄС скасував понад 99% мит</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Україна скасувала понад 98% мит</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Асиметрична лібералізація</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ЄС відкрив ринок швидше</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Тарифні квоти для часткової лібералізації</a:t>
            </a:r>
            <a:endParaRPr lang="en-US" sz="15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3464838"/>
            <a:ext cx="1225557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Тарифні квоти та нетарифні заходи в ПВЗВТ з ЄС</a:t>
            </a:r>
            <a:endParaRPr lang="en-US" sz="3900" dirty="0"/>
          </a:p>
        </p:txBody>
      </p:sp>
      <p:sp>
        <p:nvSpPr>
          <p:cNvPr id="3" name="Text 1"/>
          <p:cNvSpPr/>
          <p:nvPr/>
        </p:nvSpPr>
        <p:spPr>
          <a:xfrm>
            <a:off x="793790" y="4506635"/>
            <a:ext cx="1304282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Детальний аналіз механізмів торгівлі між Україною та Європейським Союзом</a:t>
            </a:r>
            <a:endParaRPr lang="en-US" sz="15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08860"/>
            <a:ext cx="6195298"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Що таке тарифна квота?</a:t>
            </a:r>
            <a:endParaRPr lang="en-US" sz="3900" dirty="0"/>
          </a:p>
        </p:txBody>
      </p:sp>
      <p:sp>
        <p:nvSpPr>
          <p:cNvPr id="3" name="Text 1"/>
          <p:cNvSpPr/>
          <p:nvPr/>
        </p:nvSpPr>
        <p:spPr>
          <a:xfrm>
            <a:off x="793790" y="344983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Традиційна квота</a:t>
            </a:r>
            <a:endParaRPr lang="en-US" sz="1950" dirty="0"/>
          </a:p>
        </p:txBody>
      </p:sp>
      <p:sp>
        <p:nvSpPr>
          <p:cNvPr id="4" name="Text 2"/>
          <p:cNvSpPr/>
          <p:nvPr/>
        </p:nvSpPr>
        <p:spPr>
          <a:xfrm>
            <a:off x="793790" y="3970734"/>
            <a:ext cx="6279356"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Кількісне обмеження на обсяги торгівлі — торгувати можна лише до досягнення верхньої межі квоти</a:t>
            </a:r>
            <a:endParaRPr lang="en-US" sz="1550" dirty="0"/>
          </a:p>
        </p:txBody>
      </p:sp>
      <p:sp>
        <p:nvSpPr>
          <p:cNvPr id="5" name="Text 3"/>
          <p:cNvSpPr/>
          <p:nvPr/>
        </p:nvSpPr>
        <p:spPr>
          <a:xfrm>
            <a:off x="7564874" y="344983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Тарифна квота</a:t>
            </a:r>
            <a:endParaRPr lang="en-US" sz="1950" dirty="0"/>
          </a:p>
        </p:txBody>
      </p:sp>
      <p:sp>
        <p:nvSpPr>
          <p:cNvPr id="6" name="Text 4"/>
          <p:cNvSpPr/>
          <p:nvPr/>
        </p:nvSpPr>
        <p:spPr>
          <a:xfrm>
            <a:off x="7564874" y="3970734"/>
            <a:ext cx="6279356"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Спосіб часткового відкриття ринку. На певний обсяг товару встановлюють нульове мито, тоді як торгівля поза межами цього обсягу відбувається з використанням стандартних ставок ввізного мита</a:t>
            </a:r>
            <a:endParaRPr lang="en-US" sz="1550" dirty="0"/>
          </a:p>
        </p:txBody>
      </p:sp>
      <p:sp>
        <p:nvSpPr>
          <p:cNvPr id="7" name="Text 5"/>
          <p:cNvSpPr/>
          <p:nvPr/>
        </p:nvSpPr>
        <p:spPr>
          <a:xfrm>
            <a:off x="793790" y="5404604"/>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межах ПВЗВТ з ЄС немає традиційних квот — українські експортери можуть ввезти в ЄС будь-які обсяги товарів, якщо вони безпечні для споживачів та на них є попит.</a:t>
            </a:r>
            <a:endParaRPr lang="en-US" sz="15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764869"/>
            <a:ext cx="8973622"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Товарні групи з тарифними квотами</a:t>
            </a:r>
            <a:endParaRPr lang="en-US" sz="3900" dirty="0"/>
          </a:p>
        </p:txBody>
      </p:sp>
      <p:sp>
        <p:nvSpPr>
          <p:cNvPr id="3" name="Shape 1"/>
          <p:cNvSpPr/>
          <p:nvPr/>
        </p:nvSpPr>
        <p:spPr>
          <a:xfrm>
            <a:off x="793790" y="3806666"/>
            <a:ext cx="4215289" cy="1658064"/>
          </a:xfrm>
          <a:prstGeom prst="roundRect">
            <a:avLst>
              <a:gd name="adj" fmla="val 5028"/>
            </a:avLst>
          </a:prstGeom>
          <a:solidFill>
            <a:srgbClr val="101620"/>
          </a:solidFill>
          <a:ln w="22860">
            <a:solidFill>
              <a:srgbClr val="002A80"/>
            </a:solidFill>
            <a:prstDash val="solid"/>
          </a:ln>
        </p:spPr>
      </p:sp>
      <p:sp>
        <p:nvSpPr>
          <p:cNvPr id="4" name="Text 2"/>
          <p:cNvSpPr/>
          <p:nvPr/>
        </p:nvSpPr>
        <p:spPr>
          <a:xfrm>
            <a:off x="1015008" y="40278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36 груп товарів</a:t>
            </a:r>
            <a:endParaRPr lang="en-US" sz="1950" dirty="0"/>
          </a:p>
        </p:txBody>
      </p:sp>
      <p:sp>
        <p:nvSpPr>
          <p:cNvPr id="5" name="Text 3"/>
          <p:cNvSpPr/>
          <p:nvPr/>
        </p:nvSpPr>
        <p:spPr>
          <a:xfrm>
            <a:off x="1015008" y="4469487"/>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Сільського господарства та харчової промисловості в межах ПВЗВТ</a:t>
            </a:r>
            <a:endParaRPr lang="en-US" sz="1550" dirty="0"/>
          </a:p>
        </p:txBody>
      </p:sp>
      <p:sp>
        <p:nvSpPr>
          <p:cNvPr id="6" name="Shape 4"/>
          <p:cNvSpPr/>
          <p:nvPr/>
        </p:nvSpPr>
        <p:spPr>
          <a:xfrm>
            <a:off x="5207437" y="3806666"/>
            <a:ext cx="4215408" cy="1658064"/>
          </a:xfrm>
          <a:prstGeom prst="roundRect">
            <a:avLst>
              <a:gd name="adj" fmla="val 5028"/>
            </a:avLst>
          </a:prstGeom>
          <a:solidFill>
            <a:srgbClr val="101620"/>
          </a:solidFill>
          <a:ln w="22860">
            <a:solidFill>
              <a:srgbClr val="002A80"/>
            </a:solidFill>
            <a:prstDash val="solid"/>
          </a:ln>
        </p:spPr>
      </p:sp>
      <p:sp>
        <p:nvSpPr>
          <p:cNvPr id="7" name="Text 5"/>
          <p:cNvSpPr/>
          <p:nvPr/>
        </p:nvSpPr>
        <p:spPr>
          <a:xfrm>
            <a:off x="5428655" y="40278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Основні категорії</a:t>
            </a:r>
            <a:endParaRPr lang="en-US" sz="1950" dirty="0"/>
          </a:p>
        </p:txBody>
      </p:sp>
      <p:sp>
        <p:nvSpPr>
          <p:cNvPr id="8" name="Text 6"/>
          <p:cNvSpPr/>
          <p:nvPr/>
        </p:nvSpPr>
        <p:spPr>
          <a:xfrm>
            <a:off x="5428655" y="4469487"/>
            <a:ext cx="3772972"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М'ясо, молочна продукція, зерно, крупи, мед, яблучний сік, цукор, етанол, часник</a:t>
            </a:r>
            <a:endParaRPr lang="en-US" sz="1550" dirty="0"/>
          </a:p>
        </p:txBody>
      </p:sp>
      <p:sp>
        <p:nvSpPr>
          <p:cNvPr id="9" name="Shape 7"/>
          <p:cNvSpPr/>
          <p:nvPr/>
        </p:nvSpPr>
        <p:spPr>
          <a:xfrm>
            <a:off x="9621203" y="3806666"/>
            <a:ext cx="4215289" cy="1658064"/>
          </a:xfrm>
          <a:prstGeom prst="roundRect">
            <a:avLst>
              <a:gd name="adj" fmla="val 5028"/>
            </a:avLst>
          </a:prstGeom>
          <a:solidFill>
            <a:srgbClr val="101620"/>
          </a:solidFill>
          <a:ln w="22860">
            <a:solidFill>
              <a:srgbClr val="002A80"/>
            </a:solidFill>
            <a:prstDash val="solid"/>
          </a:ln>
        </p:spPr>
      </p:sp>
      <p:sp>
        <p:nvSpPr>
          <p:cNvPr id="10" name="Text 8"/>
          <p:cNvSpPr/>
          <p:nvPr/>
        </p:nvSpPr>
        <p:spPr>
          <a:xfrm>
            <a:off x="9842421" y="40278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Українські квоти</a:t>
            </a:r>
            <a:endParaRPr lang="en-US" sz="1950" dirty="0"/>
          </a:p>
        </p:txBody>
      </p:sp>
      <p:sp>
        <p:nvSpPr>
          <p:cNvPr id="11" name="Text 9"/>
          <p:cNvSpPr/>
          <p:nvPr/>
        </p:nvSpPr>
        <p:spPr>
          <a:xfrm>
            <a:off x="9842421" y="4469487"/>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Три групи: м'ясо свинини, м'ясо та напівфабрикати з птиці, цукор</a:t>
            </a:r>
            <a:endParaRPr lang="en-US" sz="15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677001"/>
            <a:ext cx="9237107"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Механізми розподілу тарифних квот</a:t>
            </a:r>
            <a:endParaRPr lang="en-US" sz="3900" dirty="0"/>
          </a:p>
        </p:txBody>
      </p:sp>
      <p:sp>
        <p:nvSpPr>
          <p:cNvPr id="3" name="Text 1"/>
          <p:cNvSpPr/>
          <p:nvPr/>
        </p:nvSpPr>
        <p:spPr>
          <a:xfrm>
            <a:off x="793790" y="3718798"/>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01</a:t>
            </a:r>
            <a:endParaRPr lang="en-US" sz="1550" dirty="0"/>
          </a:p>
        </p:txBody>
      </p:sp>
      <p:pic>
        <p:nvPicPr>
          <p:cNvPr id="4" name="Image 0" descr="preencoded.png"/>
          <p:cNvPicPr>
            <a:picLocks noChangeAspect="1"/>
          </p:cNvPicPr>
          <p:nvPr/>
        </p:nvPicPr>
        <p:blipFill>
          <a:blip r:embed="rId3"/>
          <a:stretch>
            <a:fillRect/>
          </a:stretch>
        </p:blipFill>
        <p:spPr>
          <a:xfrm>
            <a:off x="793790" y="4043124"/>
            <a:ext cx="6422231" cy="22860"/>
          </a:xfrm>
          <a:prstGeom prst="rect">
            <a:avLst/>
          </a:prstGeom>
        </p:spPr>
      </p:pic>
      <p:sp>
        <p:nvSpPr>
          <p:cNvPr id="5" name="Text 2"/>
          <p:cNvSpPr/>
          <p:nvPr/>
        </p:nvSpPr>
        <p:spPr>
          <a:xfrm>
            <a:off x="793790" y="4188023"/>
            <a:ext cx="5824537"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Принцип «перший прийшов, перший отримав»</a:t>
            </a:r>
            <a:endParaRPr lang="en-US" sz="1950" dirty="0"/>
          </a:p>
        </p:txBody>
      </p:sp>
      <p:sp>
        <p:nvSpPr>
          <p:cNvPr id="6" name="Text 3"/>
          <p:cNvSpPr/>
          <p:nvPr/>
        </p:nvSpPr>
        <p:spPr>
          <a:xfrm>
            <a:off x="793790" y="4629626"/>
            <a:ext cx="642223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основної частини тарифних квот ЄС та для всіх трьох українських тарифних квот</a:t>
            </a:r>
            <a:endParaRPr lang="en-US" sz="1550" dirty="0"/>
          </a:p>
        </p:txBody>
      </p:sp>
      <p:sp>
        <p:nvSpPr>
          <p:cNvPr id="7" name="Text 4"/>
          <p:cNvSpPr/>
          <p:nvPr/>
        </p:nvSpPr>
        <p:spPr>
          <a:xfrm>
            <a:off x="7414379" y="3718798"/>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02</a:t>
            </a:r>
            <a:endParaRPr lang="en-US" sz="1550" dirty="0"/>
          </a:p>
        </p:txBody>
      </p:sp>
      <p:pic>
        <p:nvPicPr>
          <p:cNvPr id="8" name="Image 1" descr="preencoded.png"/>
          <p:cNvPicPr>
            <a:picLocks noChangeAspect="1"/>
          </p:cNvPicPr>
          <p:nvPr/>
        </p:nvPicPr>
        <p:blipFill>
          <a:blip r:embed="rId3"/>
          <a:stretch>
            <a:fillRect/>
          </a:stretch>
        </p:blipFill>
        <p:spPr>
          <a:xfrm>
            <a:off x="7414379" y="4043124"/>
            <a:ext cx="6422231" cy="22860"/>
          </a:xfrm>
          <a:prstGeom prst="rect">
            <a:avLst/>
          </a:prstGeom>
        </p:spPr>
      </p:pic>
      <p:sp>
        <p:nvSpPr>
          <p:cNvPr id="9" name="Text 5"/>
          <p:cNvSpPr/>
          <p:nvPr/>
        </p:nvSpPr>
        <p:spPr>
          <a:xfrm>
            <a:off x="7414379" y="4188023"/>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Ліцензії на імпорт</a:t>
            </a:r>
            <a:endParaRPr lang="en-US" sz="1950" dirty="0"/>
          </a:p>
        </p:txBody>
      </p:sp>
      <p:sp>
        <p:nvSpPr>
          <p:cNvPr id="10" name="Text 6"/>
          <p:cNvSpPr/>
          <p:nvPr/>
        </p:nvSpPr>
        <p:spPr>
          <a:xfrm>
            <a:off x="7414379" y="4629626"/>
            <a:ext cx="642223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десяти товарних груп: м'ясо птиці, свинина, яловичина, яйця, вершкове масло, пшениця, кукурудза. Ліцензії отримують європейські компанії</a:t>
            </a:r>
            <a:endParaRPr lang="en-US" sz="15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244328"/>
            <a:ext cx="9867186"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Чи обмежують тарифні квоти експорт?</a:t>
            </a:r>
            <a:endParaRPr lang="en-US" sz="3900" dirty="0"/>
          </a:p>
        </p:txBody>
      </p:sp>
      <p:sp>
        <p:nvSpPr>
          <p:cNvPr id="3" name="Text 1"/>
          <p:cNvSpPr/>
          <p:nvPr/>
        </p:nvSpPr>
        <p:spPr>
          <a:xfrm>
            <a:off x="793790" y="3286125"/>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Щоб зрозуміти, чи обмежують чинні тарифні квоти експорт, треба порівняти обсяги фактичного експорту та обсяги тарифних квот для товарів, де тарифні квоти повністю вичерпуються.</a:t>
            </a:r>
            <a:endParaRPr lang="en-US" sz="1550" dirty="0"/>
          </a:p>
        </p:txBody>
      </p:sp>
      <p:sp>
        <p:nvSpPr>
          <p:cNvPr id="4" name="Text 2"/>
          <p:cNvSpPr/>
          <p:nvPr/>
        </p:nvSpPr>
        <p:spPr>
          <a:xfrm>
            <a:off x="793790" y="4124563"/>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20x</a:t>
            </a:r>
            <a:endParaRPr lang="en-US" sz="5150" dirty="0"/>
          </a:p>
        </p:txBody>
      </p:sp>
      <p:sp>
        <p:nvSpPr>
          <p:cNvPr id="5" name="Text 3"/>
          <p:cNvSpPr/>
          <p:nvPr/>
        </p:nvSpPr>
        <p:spPr>
          <a:xfrm>
            <a:off x="1090613" y="5027533"/>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Кукурудза</a:t>
            </a:r>
            <a:endParaRPr lang="en-US" sz="1950" dirty="0"/>
          </a:p>
        </p:txBody>
      </p:sp>
      <p:sp>
        <p:nvSpPr>
          <p:cNvPr id="6" name="Text 4"/>
          <p:cNvSpPr/>
          <p:nvPr/>
        </p:nvSpPr>
        <p:spPr>
          <a:xfrm>
            <a:off x="793790" y="5469136"/>
            <a:ext cx="3074670" cy="516017"/>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Фактичний експорт перевищує тарифну квоту в 20 разів</a:t>
            </a:r>
            <a:endParaRPr lang="en-US" sz="1550" dirty="0"/>
          </a:p>
        </p:txBody>
      </p:sp>
      <p:sp>
        <p:nvSpPr>
          <p:cNvPr id="7" name="Text 5"/>
          <p:cNvSpPr/>
          <p:nvPr/>
        </p:nvSpPr>
        <p:spPr>
          <a:xfrm>
            <a:off x="4116467" y="4124563"/>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9x</a:t>
            </a:r>
            <a:endParaRPr lang="en-US" sz="5150" dirty="0"/>
          </a:p>
        </p:txBody>
      </p:sp>
      <p:sp>
        <p:nvSpPr>
          <p:cNvPr id="8" name="Text 6"/>
          <p:cNvSpPr/>
          <p:nvPr/>
        </p:nvSpPr>
        <p:spPr>
          <a:xfrm>
            <a:off x="4413290" y="5027533"/>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Мед</a:t>
            </a:r>
            <a:endParaRPr lang="en-US" sz="1950" dirty="0"/>
          </a:p>
        </p:txBody>
      </p:sp>
      <p:sp>
        <p:nvSpPr>
          <p:cNvPr id="9" name="Text 7"/>
          <p:cNvSpPr/>
          <p:nvPr/>
        </p:nvSpPr>
        <p:spPr>
          <a:xfrm>
            <a:off x="4116467" y="5469136"/>
            <a:ext cx="3074670" cy="516017"/>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Поставки в 2017 році перевищували квоту в 9 разів</a:t>
            </a:r>
            <a:endParaRPr lang="en-US" sz="1550" dirty="0"/>
          </a:p>
        </p:txBody>
      </p:sp>
      <p:sp>
        <p:nvSpPr>
          <p:cNvPr id="10" name="Text 8"/>
          <p:cNvSpPr/>
          <p:nvPr/>
        </p:nvSpPr>
        <p:spPr>
          <a:xfrm>
            <a:off x="7439144" y="4124563"/>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4x</a:t>
            </a:r>
            <a:endParaRPr lang="en-US" sz="5150" dirty="0"/>
          </a:p>
        </p:txBody>
      </p:sp>
      <p:sp>
        <p:nvSpPr>
          <p:cNvPr id="11" name="Text 9"/>
          <p:cNvSpPr/>
          <p:nvPr/>
        </p:nvSpPr>
        <p:spPr>
          <a:xfrm>
            <a:off x="7735967" y="5027533"/>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Соки</a:t>
            </a:r>
            <a:endParaRPr lang="en-US" sz="1950" dirty="0"/>
          </a:p>
        </p:txBody>
      </p:sp>
      <p:sp>
        <p:nvSpPr>
          <p:cNvPr id="12" name="Text 10"/>
          <p:cNvSpPr/>
          <p:nvPr/>
        </p:nvSpPr>
        <p:spPr>
          <a:xfrm>
            <a:off x="7439144" y="5469136"/>
            <a:ext cx="3074670" cy="516017"/>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Фактичний експорт був у 4 рази вищий за квоту</a:t>
            </a:r>
            <a:endParaRPr lang="en-US" sz="1550" dirty="0"/>
          </a:p>
        </p:txBody>
      </p:sp>
      <p:sp>
        <p:nvSpPr>
          <p:cNvPr id="13" name="Text 11"/>
          <p:cNvSpPr/>
          <p:nvPr/>
        </p:nvSpPr>
        <p:spPr>
          <a:xfrm>
            <a:off x="10761821" y="4124563"/>
            <a:ext cx="3074789"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1.2x</a:t>
            </a:r>
            <a:endParaRPr lang="en-US" sz="5150" dirty="0"/>
          </a:p>
        </p:txBody>
      </p:sp>
      <p:sp>
        <p:nvSpPr>
          <p:cNvPr id="14" name="Text 12"/>
          <p:cNvSpPr/>
          <p:nvPr/>
        </p:nvSpPr>
        <p:spPr>
          <a:xfrm>
            <a:off x="11058763" y="5027533"/>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Пшениця</a:t>
            </a:r>
            <a:endParaRPr lang="en-US" sz="1950" dirty="0"/>
          </a:p>
        </p:txBody>
      </p:sp>
      <p:sp>
        <p:nvSpPr>
          <p:cNvPr id="15" name="Text 13"/>
          <p:cNvSpPr/>
          <p:nvPr/>
        </p:nvSpPr>
        <p:spPr>
          <a:xfrm>
            <a:off x="10761821" y="5469136"/>
            <a:ext cx="3074789" cy="516017"/>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Найменше відхилення — лише на 20% вищий</a:t>
            </a:r>
            <a:endParaRPr lang="en-US" sz="15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261354"/>
            <a:ext cx="7812167"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Висновки щодо тарифних квот</a:t>
            </a:r>
            <a:endParaRPr lang="en-US" sz="3900" dirty="0"/>
          </a:p>
        </p:txBody>
      </p:sp>
      <p:sp>
        <p:nvSpPr>
          <p:cNvPr id="3" name="Shape 1"/>
          <p:cNvSpPr/>
          <p:nvPr/>
        </p:nvSpPr>
        <p:spPr>
          <a:xfrm>
            <a:off x="793790" y="3303151"/>
            <a:ext cx="13042821" cy="783669"/>
          </a:xfrm>
          <a:prstGeom prst="roundRect">
            <a:avLst>
              <a:gd name="adj" fmla="val 10637"/>
            </a:avLst>
          </a:prstGeom>
          <a:solidFill>
            <a:srgbClr val="00194D"/>
          </a:solidFill>
          <a:ln/>
        </p:spPr>
      </p:sp>
      <p:pic>
        <p:nvPicPr>
          <p:cNvPr id="4" name="Image 0" descr="preencoded.png"/>
          <p:cNvPicPr>
            <a:picLocks noChangeAspect="1"/>
          </p:cNvPicPr>
          <p:nvPr/>
        </p:nvPicPr>
        <p:blipFill>
          <a:blip r:embed="rId3"/>
          <a:stretch>
            <a:fillRect/>
          </a:stretch>
        </p:blipFill>
        <p:spPr>
          <a:xfrm>
            <a:off x="992148" y="3567946"/>
            <a:ext cx="248007" cy="198358"/>
          </a:xfrm>
          <a:prstGeom prst="rect">
            <a:avLst/>
          </a:prstGeom>
        </p:spPr>
      </p:pic>
      <p:sp>
        <p:nvSpPr>
          <p:cNvPr id="5" name="Text 2"/>
          <p:cNvSpPr/>
          <p:nvPr/>
        </p:nvSpPr>
        <p:spPr>
          <a:xfrm>
            <a:off x="1438513" y="3551039"/>
            <a:ext cx="12199739" cy="258008"/>
          </a:xfrm>
          <a:prstGeom prst="rect">
            <a:avLst/>
          </a:prstGeom>
          <a:noFill/>
          <a:ln/>
        </p:spPr>
        <p:txBody>
          <a:bodyPr wrap="none" lIns="0" tIns="0" rIns="0" bIns="0" rtlCol="0" anchor="t"/>
          <a:lstStyle/>
          <a:p>
            <a:pPr marL="0" indent="0" algn="l">
              <a:lnSpc>
                <a:spcPts val="2000"/>
              </a:lnSpc>
              <a:buNone/>
            </a:pPr>
            <a:r>
              <a:rPr lang="en-US" sz="1550" b="1" dirty="0">
                <a:solidFill>
                  <a:srgbClr val="FFFFFF"/>
                </a:solidFill>
                <a:latin typeface="Geist" pitchFamily="34" charset="0"/>
                <a:ea typeface="Geist" pitchFamily="34" charset="-122"/>
                <a:cs typeface="Geist" pitchFamily="34" charset="-120"/>
              </a:rPr>
              <a:t>Важливо!</a:t>
            </a:r>
            <a:r>
              <a:rPr lang="en-US" sz="1550" dirty="0">
                <a:solidFill>
                  <a:srgbClr val="FFFFFF"/>
                </a:solidFill>
                <a:latin typeface="Geist" pitchFamily="34" charset="0"/>
                <a:ea typeface="Geist" pitchFamily="34" charset="-122"/>
                <a:cs typeface="Geist" pitchFamily="34" charset="-120"/>
              </a:rPr>
              <a:t> Тарифні квоти ПВЗВТ не створюють суттєвих перепон для експорту.</a:t>
            </a:r>
            <a:endParaRPr lang="en-US" sz="1550" dirty="0"/>
          </a:p>
        </p:txBody>
      </p:sp>
      <p:sp>
        <p:nvSpPr>
          <p:cNvPr id="6" name="Shape 3"/>
          <p:cNvSpPr/>
          <p:nvPr/>
        </p:nvSpPr>
        <p:spPr>
          <a:xfrm>
            <a:off x="793790" y="4310063"/>
            <a:ext cx="4215289" cy="1658064"/>
          </a:xfrm>
          <a:prstGeom prst="roundRect">
            <a:avLst>
              <a:gd name="adj" fmla="val 5028"/>
            </a:avLst>
          </a:prstGeom>
          <a:solidFill>
            <a:srgbClr val="101620">
              <a:alpha val="95000"/>
            </a:srgbClr>
          </a:solidFill>
          <a:ln w="22860">
            <a:solidFill>
              <a:srgbClr val="002A80"/>
            </a:solidFill>
            <a:prstDash val="solid"/>
          </a:ln>
        </p:spPr>
      </p:sp>
      <p:sp>
        <p:nvSpPr>
          <p:cNvPr id="7" name="Text 4"/>
          <p:cNvSpPr/>
          <p:nvPr/>
        </p:nvSpPr>
        <p:spPr>
          <a:xfrm>
            <a:off x="1015008" y="4531281"/>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Перевищення квот</a:t>
            </a:r>
            <a:endParaRPr lang="en-US" sz="1950" dirty="0"/>
          </a:p>
        </p:txBody>
      </p:sp>
      <p:sp>
        <p:nvSpPr>
          <p:cNvPr id="8" name="Text 5"/>
          <p:cNvSpPr/>
          <p:nvPr/>
        </p:nvSpPr>
        <p:spPr>
          <a:xfrm>
            <a:off x="1015008" y="4972883"/>
            <a:ext cx="377285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Фактичний експорт товарів, тарифні квоти для яких повністю вичерпують, перевищує обсяг тарифних квот</a:t>
            </a:r>
            <a:endParaRPr lang="en-US" sz="1550" dirty="0"/>
          </a:p>
        </p:txBody>
      </p:sp>
      <p:sp>
        <p:nvSpPr>
          <p:cNvPr id="9" name="Shape 6"/>
          <p:cNvSpPr/>
          <p:nvPr/>
        </p:nvSpPr>
        <p:spPr>
          <a:xfrm>
            <a:off x="5207437" y="4310063"/>
            <a:ext cx="4215408" cy="1658064"/>
          </a:xfrm>
          <a:prstGeom prst="roundRect">
            <a:avLst>
              <a:gd name="adj" fmla="val 5028"/>
            </a:avLst>
          </a:prstGeom>
          <a:solidFill>
            <a:srgbClr val="101620">
              <a:alpha val="95000"/>
            </a:srgbClr>
          </a:solidFill>
          <a:ln w="22860">
            <a:solidFill>
              <a:srgbClr val="002A80"/>
            </a:solidFill>
            <a:prstDash val="solid"/>
          </a:ln>
        </p:spPr>
      </p:sp>
      <p:sp>
        <p:nvSpPr>
          <p:cNvPr id="10" name="Text 7"/>
          <p:cNvSpPr/>
          <p:nvPr/>
        </p:nvSpPr>
        <p:spPr>
          <a:xfrm>
            <a:off x="5428655" y="4531281"/>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Поступовий ріст</a:t>
            </a:r>
            <a:endParaRPr lang="en-US" sz="1950" dirty="0"/>
          </a:p>
        </p:txBody>
      </p:sp>
      <p:sp>
        <p:nvSpPr>
          <p:cNvPr id="11" name="Text 8"/>
          <p:cNvSpPr/>
          <p:nvPr/>
        </p:nvSpPr>
        <p:spPr>
          <a:xfrm>
            <a:off x="5428655" y="4972883"/>
            <a:ext cx="3772972"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Поставки товарів, які ще не досягли межі тарифної квоти, також поступово зростають</a:t>
            </a:r>
            <a:endParaRPr lang="en-US" sz="1550" dirty="0"/>
          </a:p>
        </p:txBody>
      </p:sp>
      <p:sp>
        <p:nvSpPr>
          <p:cNvPr id="12" name="Shape 9"/>
          <p:cNvSpPr/>
          <p:nvPr/>
        </p:nvSpPr>
        <p:spPr>
          <a:xfrm>
            <a:off x="9621203" y="4310063"/>
            <a:ext cx="4215289" cy="1658064"/>
          </a:xfrm>
          <a:prstGeom prst="roundRect">
            <a:avLst>
              <a:gd name="adj" fmla="val 5028"/>
            </a:avLst>
          </a:prstGeom>
          <a:solidFill>
            <a:srgbClr val="101620">
              <a:alpha val="95000"/>
            </a:srgbClr>
          </a:solidFill>
          <a:ln w="22860">
            <a:solidFill>
              <a:srgbClr val="002A80"/>
            </a:solidFill>
            <a:prstDash val="solid"/>
          </a:ln>
        </p:spPr>
      </p:sp>
      <p:sp>
        <p:nvSpPr>
          <p:cNvPr id="13" name="Text 10"/>
          <p:cNvSpPr/>
          <p:nvPr/>
        </p:nvSpPr>
        <p:spPr>
          <a:xfrm>
            <a:off x="9842421" y="4531281"/>
            <a:ext cx="2505432"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Майбутній сценарій</a:t>
            </a:r>
            <a:endParaRPr lang="en-US" sz="1950" dirty="0"/>
          </a:p>
        </p:txBody>
      </p:sp>
      <p:sp>
        <p:nvSpPr>
          <p:cNvPr id="14" name="Text 11"/>
          <p:cNvSpPr/>
          <p:nvPr/>
        </p:nvSpPr>
        <p:spPr>
          <a:xfrm>
            <a:off x="9842421" y="4972883"/>
            <a:ext cx="377285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Оптимальним сценарієм для України була б повна лібералізація торгівлі в межах ПВЗВТ</a:t>
            </a:r>
            <a:endParaRPr lang="en-US" sz="15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09524"/>
            <a:ext cx="673107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Нетарифні заходи в ПВЗВТ</a:t>
            </a:r>
            <a:endParaRPr lang="en-US" sz="3900" dirty="0"/>
          </a:p>
        </p:txBody>
      </p:sp>
      <p:sp>
        <p:nvSpPr>
          <p:cNvPr id="3" name="Text 1"/>
          <p:cNvSpPr/>
          <p:nvPr/>
        </p:nvSpPr>
        <p:spPr>
          <a:xfrm>
            <a:off x="793790" y="2951321"/>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Нетарифні заходи — це всі інструменти торговельної політики, що не є тарифами: від квот та заборон до митного адміністрування, від ліцензій та дозволів до заходів, пов'язаних з безпечністю товарів.</a:t>
            </a:r>
            <a:endParaRPr lang="en-US" sz="1550" dirty="0"/>
          </a:p>
        </p:txBody>
      </p:sp>
      <p:pic>
        <p:nvPicPr>
          <p:cNvPr id="4" name="Image 0" descr="preencoded.png"/>
          <p:cNvPicPr>
            <a:picLocks noChangeAspect="1"/>
          </p:cNvPicPr>
          <p:nvPr/>
        </p:nvPicPr>
        <p:blipFill>
          <a:blip r:embed="rId3"/>
          <a:stretch>
            <a:fillRect/>
          </a:stretch>
        </p:blipFill>
        <p:spPr>
          <a:xfrm>
            <a:off x="793790" y="3690580"/>
            <a:ext cx="6521410" cy="793790"/>
          </a:xfrm>
          <a:prstGeom prst="rect">
            <a:avLst/>
          </a:prstGeom>
        </p:spPr>
      </p:pic>
      <p:sp>
        <p:nvSpPr>
          <p:cNvPr id="5" name="Text 2"/>
          <p:cNvSpPr/>
          <p:nvPr/>
        </p:nvSpPr>
        <p:spPr>
          <a:xfrm>
            <a:off x="992148" y="4682728"/>
            <a:ext cx="5028843"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Санітарні та фітосанітарні заходи (СФЗ)</a:t>
            </a:r>
            <a:endParaRPr lang="en-US" sz="1950" dirty="0"/>
          </a:p>
        </p:txBody>
      </p:sp>
      <p:sp>
        <p:nvSpPr>
          <p:cNvPr id="6" name="Text 3"/>
          <p:cNvSpPr/>
          <p:nvPr/>
        </p:nvSpPr>
        <p:spPr>
          <a:xfrm>
            <a:off x="992148" y="5124331"/>
            <a:ext cx="612469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продовольчих товарів</a:t>
            </a:r>
            <a:endParaRPr lang="en-US" sz="1550" dirty="0"/>
          </a:p>
        </p:txBody>
      </p:sp>
      <p:pic>
        <p:nvPicPr>
          <p:cNvPr id="7" name="Image 1" descr="preencoded.png"/>
          <p:cNvPicPr>
            <a:picLocks noChangeAspect="1"/>
          </p:cNvPicPr>
          <p:nvPr/>
        </p:nvPicPr>
        <p:blipFill>
          <a:blip r:embed="rId4"/>
          <a:stretch>
            <a:fillRect/>
          </a:stretch>
        </p:blipFill>
        <p:spPr>
          <a:xfrm>
            <a:off x="7315200" y="3690580"/>
            <a:ext cx="6521410" cy="793790"/>
          </a:xfrm>
          <a:prstGeom prst="rect">
            <a:avLst/>
          </a:prstGeom>
        </p:spPr>
      </p:pic>
      <p:sp>
        <p:nvSpPr>
          <p:cNvPr id="8" name="Text 4"/>
          <p:cNvSpPr/>
          <p:nvPr/>
        </p:nvSpPr>
        <p:spPr>
          <a:xfrm>
            <a:off x="7513558" y="4682728"/>
            <a:ext cx="3993237"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Технічні бар'єри в торгівлі (ТБТ)</a:t>
            </a:r>
            <a:endParaRPr lang="en-US" sz="1950" dirty="0"/>
          </a:p>
        </p:txBody>
      </p:sp>
      <p:sp>
        <p:nvSpPr>
          <p:cNvPr id="9" name="Text 5"/>
          <p:cNvSpPr/>
          <p:nvPr/>
        </p:nvSpPr>
        <p:spPr>
          <a:xfrm>
            <a:off x="7513558" y="5124331"/>
            <a:ext cx="612469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промислових товарів</a:t>
            </a:r>
            <a:endParaRPr lang="en-US" sz="1550" dirty="0"/>
          </a:p>
        </p:txBody>
      </p:sp>
      <p:sp>
        <p:nvSpPr>
          <p:cNvPr id="10" name="Text 6"/>
          <p:cNvSpPr/>
          <p:nvPr/>
        </p:nvSpPr>
        <p:spPr>
          <a:xfrm>
            <a:off x="793790" y="5803940"/>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Початкова мета їхнього застосування — захист життя та здоров'я людей, навколишнього середовища та національної безпеки. Але надмірне застосування таких заходів перетворює їх на бар'єри, до того ж часто вищі, ніж класичні ввізні мита.</a:t>
            </a:r>
            <a:endParaRPr lang="en-US" sz="15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579834"/>
            <a:ext cx="8499872"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Санітарні та фітосанітарні заходи</a:t>
            </a:r>
            <a:endParaRPr lang="en-US" sz="3900" dirty="0"/>
          </a:p>
        </p:txBody>
      </p:sp>
      <p:sp>
        <p:nvSpPr>
          <p:cNvPr id="3" name="Text 1"/>
          <p:cNvSpPr/>
          <p:nvPr/>
        </p:nvSpPr>
        <p:spPr>
          <a:xfrm>
            <a:off x="793790" y="1701046"/>
            <a:ext cx="7632025"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Для продовольчих товарів Україна зобов'язалася поступово привести свою систему контролю безпечності до рівня захисту країн ЄС.</a:t>
            </a:r>
            <a:endParaRPr lang="en-US" sz="1550" dirty="0"/>
          </a:p>
        </p:txBody>
      </p:sp>
      <p:sp>
        <p:nvSpPr>
          <p:cNvPr id="4" name="Text 2"/>
          <p:cNvSpPr/>
          <p:nvPr/>
        </p:nvSpPr>
        <p:spPr>
          <a:xfrm>
            <a:off x="793790" y="2395657"/>
            <a:ext cx="763202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майбутньому це дозволить ЄС та Україні домовитися про взаємне визнання безпечності продукції, що усуне необхідність додаткових перевірок під час експорту товарів з однієї країни в іншу.</a:t>
            </a:r>
            <a:endParaRPr lang="en-US" sz="1550" dirty="0"/>
          </a:p>
        </p:txBody>
      </p:sp>
      <p:sp>
        <p:nvSpPr>
          <p:cNvPr id="5" name="Text 3"/>
          <p:cNvSpPr/>
          <p:nvPr/>
        </p:nvSpPr>
        <p:spPr>
          <a:xfrm>
            <a:off x="8917543" y="1720810"/>
            <a:ext cx="265997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Прогрес експортерів</a:t>
            </a:r>
            <a:endParaRPr lang="en-US" sz="1950" dirty="0"/>
          </a:p>
        </p:txBody>
      </p:sp>
      <p:sp>
        <p:nvSpPr>
          <p:cNvPr id="6" name="Text 4"/>
          <p:cNvSpPr/>
          <p:nvPr/>
        </p:nvSpPr>
        <p:spPr>
          <a:xfrm>
            <a:off x="8917543" y="2241709"/>
            <a:ext cx="4926568"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Частина експортерів випередила довготривалі внутрішні зміни: вони вже повністю адаптовані до вимог європейського ринку й нарощують продажі як в ЄС, так і в інші країни.</a:t>
            </a:r>
            <a:endParaRPr lang="en-US" sz="1550" dirty="0"/>
          </a:p>
        </p:txBody>
      </p:sp>
      <p:sp>
        <p:nvSpPr>
          <p:cNvPr id="7" name="Text 5"/>
          <p:cNvSpPr/>
          <p:nvPr/>
        </p:nvSpPr>
        <p:spPr>
          <a:xfrm>
            <a:off x="6094571" y="4965502"/>
            <a:ext cx="2441138" cy="496133"/>
          </a:xfrm>
          <a:prstGeom prst="rect">
            <a:avLst/>
          </a:prstGeom>
          <a:noFill/>
          <a:ln/>
        </p:spPr>
        <p:txBody>
          <a:bodyPr wrap="none" lIns="0" tIns="0" rIns="0" bIns="0" rtlCol="0" anchor="t"/>
          <a:lstStyle/>
          <a:p>
            <a:pPr marL="0" indent="0" algn="ctr">
              <a:lnSpc>
                <a:spcPts val="3900"/>
              </a:lnSpc>
              <a:buNone/>
            </a:pPr>
            <a:r>
              <a:rPr lang="en-US" sz="3900" b="1" dirty="0">
                <a:solidFill>
                  <a:srgbClr val="EBEDF0"/>
                </a:solidFill>
                <a:latin typeface="Geist Bold" pitchFamily="34" charset="0"/>
                <a:ea typeface="Geist Bold" pitchFamily="34" charset="-122"/>
                <a:cs typeface="Geist Bold" pitchFamily="34" charset="-120"/>
              </a:rPr>
              <a:t>3x</a:t>
            </a:r>
            <a:endParaRPr lang="en-US" sz="3900" dirty="0"/>
          </a:p>
        </p:txBody>
      </p:sp>
      <p:pic>
        <p:nvPicPr>
          <p:cNvPr id="8" name="Image 0" descr="preencoded.png"/>
          <p:cNvPicPr>
            <a:picLocks noChangeAspect="1"/>
          </p:cNvPicPr>
          <p:nvPr/>
        </p:nvPicPr>
        <p:blipFill>
          <a:blip r:embed="rId3"/>
          <a:stretch>
            <a:fillRect/>
          </a:stretch>
        </p:blipFill>
        <p:spPr>
          <a:xfrm>
            <a:off x="5826681" y="3725108"/>
            <a:ext cx="2977039" cy="2977039"/>
          </a:xfrm>
          <a:prstGeom prst="rect">
            <a:avLst/>
          </a:prstGeom>
        </p:spPr>
      </p:pic>
      <p:sp>
        <p:nvSpPr>
          <p:cNvPr id="9" name="Text 6"/>
          <p:cNvSpPr/>
          <p:nvPr/>
        </p:nvSpPr>
        <p:spPr>
          <a:xfrm>
            <a:off x="5719763" y="6950035"/>
            <a:ext cx="319087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Збільшення підприємств</a:t>
            </a:r>
            <a:endParaRPr lang="en-US" sz="1950" dirty="0"/>
          </a:p>
        </p:txBody>
      </p:sp>
      <p:sp>
        <p:nvSpPr>
          <p:cNvPr id="10" name="Text 7"/>
          <p:cNvSpPr/>
          <p:nvPr/>
        </p:nvSpPr>
        <p:spPr>
          <a:xfrm>
            <a:off x="793790" y="7391638"/>
            <a:ext cx="13042821" cy="258008"/>
          </a:xfrm>
          <a:prstGeom prst="rect">
            <a:avLst/>
          </a:prstGeom>
          <a:noFill/>
          <a:ln/>
        </p:spPr>
        <p:txBody>
          <a:bodyPr wrap="non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Протягом 2014-2018 років кількість підприємств з експортом товарів тваринного походження збільшилася втричі</a:t>
            </a:r>
            <a:endParaRPr lang="en-US" sz="15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906899"/>
            <a:ext cx="8349496"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Угода АСАА: промисловий безвіз</a:t>
            </a:r>
            <a:endParaRPr lang="en-US" sz="3900" dirty="0"/>
          </a:p>
        </p:txBody>
      </p:sp>
      <p:sp>
        <p:nvSpPr>
          <p:cNvPr id="3" name="Text 1"/>
          <p:cNvSpPr/>
          <p:nvPr/>
        </p:nvSpPr>
        <p:spPr>
          <a:xfrm>
            <a:off x="793790" y="1948696"/>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Україна зараз перебуває на важливому етапі — адаптації законодавства до стандартів ЄС та підготовки до Угоди про оцінку відповідності та прийнятності промислової продукції (АСАА).</a:t>
            </a:r>
            <a:endParaRPr lang="en-US" sz="1550" dirty="0"/>
          </a:p>
        </p:txBody>
      </p:sp>
      <p:sp>
        <p:nvSpPr>
          <p:cNvPr id="4" name="Text 2"/>
          <p:cNvSpPr/>
          <p:nvPr/>
        </p:nvSpPr>
        <p:spPr>
          <a:xfrm>
            <a:off x="1091446" y="2911197"/>
            <a:ext cx="12745164" cy="774025"/>
          </a:xfrm>
          <a:prstGeom prst="rect">
            <a:avLst/>
          </a:prstGeom>
          <a:noFill/>
          <a:ln/>
        </p:spPr>
        <p:txBody>
          <a:bodyPr wrap="square" lIns="0" tIns="0" rIns="0" bIns="0" rtlCol="0" anchor="t"/>
          <a:lstStyle/>
          <a:p>
            <a:pPr marL="0" indent="0" algn="l">
              <a:lnSpc>
                <a:spcPts val="2000"/>
              </a:lnSpc>
              <a:buNone/>
            </a:pPr>
            <a:r>
              <a:rPr lang="en-US" sz="1550" i="1" dirty="0">
                <a:solidFill>
                  <a:srgbClr val="EBEDF0"/>
                </a:solidFill>
                <a:latin typeface="Geist" pitchFamily="34" charset="0"/>
                <a:ea typeface="Geist" pitchFamily="34" charset="-122"/>
                <a:cs typeface="Geist" pitchFamily="34" charset="-120"/>
              </a:rPr>
              <a:t>«Угода АСАА — це фактично "промисловий безвіз" для українських виробників. Це означає, що українська оцінка відповідності визнаватиметься в ЄС, а наш бізнес зможе економити час і кошти при виході на європейський ринок. Це величезний крок вперед для економіки та для захисту прав споживачів»</a:t>
            </a:r>
            <a:endParaRPr lang="en-US" sz="1550" dirty="0"/>
          </a:p>
        </p:txBody>
      </p:sp>
      <p:sp>
        <p:nvSpPr>
          <p:cNvPr id="5" name="Text 3"/>
          <p:cNvSpPr/>
          <p:nvPr/>
        </p:nvSpPr>
        <p:spPr>
          <a:xfrm>
            <a:off x="1091446" y="3908465"/>
            <a:ext cx="1274516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 Андрій Крейтор, заступник Голови Держпродспоживслужби</a:t>
            </a:r>
            <a:endParaRPr lang="en-US" sz="1550" dirty="0"/>
          </a:p>
        </p:txBody>
      </p:sp>
      <p:sp>
        <p:nvSpPr>
          <p:cNvPr id="6" name="Shape 4"/>
          <p:cNvSpPr/>
          <p:nvPr/>
        </p:nvSpPr>
        <p:spPr>
          <a:xfrm>
            <a:off x="793790" y="2687955"/>
            <a:ext cx="22860" cy="1701760"/>
          </a:xfrm>
          <a:prstGeom prst="rect">
            <a:avLst/>
          </a:prstGeom>
          <a:solidFill>
            <a:srgbClr val="6296FF"/>
          </a:solidFill>
          <a:ln/>
        </p:spPr>
      </p:sp>
      <p:sp>
        <p:nvSpPr>
          <p:cNvPr id="7" name="Shape 5"/>
          <p:cNvSpPr/>
          <p:nvPr/>
        </p:nvSpPr>
        <p:spPr>
          <a:xfrm>
            <a:off x="793790" y="4612958"/>
            <a:ext cx="4215289" cy="2709743"/>
          </a:xfrm>
          <a:prstGeom prst="roundRect">
            <a:avLst>
              <a:gd name="adj" fmla="val 3076"/>
            </a:avLst>
          </a:prstGeom>
          <a:solidFill>
            <a:srgbClr val="101620"/>
          </a:solidFill>
          <a:ln w="22860">
            <a:solidFill>
              <a:srgbClr val="002A80"/>
            </a:solidFill>
            <a:prstDash val="solid"/>
          </a:ln>
        </p:spPr>
      </p:sp>
      <p:pic>
        <p:nvPicPr>
          <p:cNvPr id="8" name="Image 0" descr="preencoded.png"/>
          <p:cNvPicPr>
            <a:picLocks noChangeAspect="1"/>
          </p:cNvPicPr>
          <p:nvPr/>
        </p:nvPicPr>
        <p:blipFill>
          <a:blip r:embed="rId3"/>
          <a:stretch>
            <a:fillRect/>
          </a:stretch>
        </p:blipFill>
        <p:spPr>
          <a:xfrm>
            <a:off x="1015008" y="4834176"/>
            <a:ext cx="595313" cy="595313"/>
          </a:xfrm>
          <a:prstGeom prst="rect">
            <a:avLst/>
          </a:prstGeom>
        </p:spPr>
      </p:pic>
      <p:pic>
        <p:nvPicPr>
          <p:cNvPr id="9"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719" y="4997768"/>
            <a:ext cx="267891" cy="267891"/>
          </a:xfrm>
          <a:prstGeom prst="rect">
            <a:avLst/>
          </a:prstGeom>
        </p:spPr>
      </p:pic>
      <p:sp>
        <p:nvSpPr>
          <p:cNvPr id="10" name="Text 6"/>
          <p:cNvSpPr/>
          <p:nvPr/>
        </p:nvSpPr>
        <p:spPr>
          <a:xfrm>
            <a:off x="1015008" y="562784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Вільний експорт</a:t>
            </a:r>
            <a:endParaRPr lang="en-US" sz="1950" dirty="0"/>
          </a:p>
        </p:txBody>
      </p:sp>
      <p:sp>
        <p:nvSpPr>
          <p:cNvPr id="11" name="Text 7"/>
          <p:cNvSpPr/>
          <p:nvPr/>
        </p:nvSpPr>
        <p:spPr>
          <a:xfrm>
            <a:off x="1015008" y="6069449"/>
            <a:ext cx="3772853"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Можливість вільно експортувати продукцію до ЄС, використовуючи оцінку відповідності, проведену в Україні</a:t>
            </a:r>
            <a:endParaRPr lang="en-US" sz="1550" dirty="0"/>
          </a:p>
        </p:txBody>
      </p:sp>
      <p:sp>
        <p:nvSpPr>
          <p:cNvPr id="12" name="Shape 8"/>
          <p:cNvSpPr/>
          <p:nvPr/>
        </p:nvSpPr>
        <p:spPr>
          <a:xfrm>
            <a:off x="5207437" y="4612958"/>
            <a:ext cx="4215408" cy="2709743"/>
          </a:xfrm>
          <a:prstGeom prst="roundRect">
            <a:avLst>
              <a:gd name="adj" fmla="val 3076"/>
            </a:avLst>
          </a:prstGeom>
          <a:solidFill>
            <a:srgbClr val="101620"/>
          </a:solidFill>
          <a:ln w="22860">
            <a:solidFill>
              <a:srgbClr val="002A80"/>
            </a:solidFill>
            <a:prstDash val="solid"/>
          </a:ln>
        </p:spPr>
      </p:sp>
      <p:pic>
        <p:nvPicPr>
          <p:cNvPr id="13" name="Image 2" descr="preencoded.png"/>
          <p:cNvPicPr>
            <a:picLocks noChangeAspect="1"/>
          </p:cNvPicPr>
          <p:nvPr/>
        </p:nvPicPr>
        <p:blipFill>
          <a:blip r:embed="rId6"/>
          <a:stretch>
            <a:fillRect/>
          </a:stretch>
        </p:blipFill>
        <p:spPr>
          <a:xfrm>
            <a:off x="5428655" y="4834176"/>
            <a:ext cx="595313" cy="595313"/>
          </a:xfrm>
          <a:prstGeom prst="rect">
            <a:avLst/>
          </a:prstGeom>
        </p:spPr>
      </p:pic>
      <p:pic>
        <p:nvPicPr>
          <p:cNvPr id="14"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2366" y="4997768"/>
            <a:ext cx="267891" cy="267891"/>
          </a:xfrm>
          <a:prstGeom prst="rect">
            <a:avLst/>
          </a:prstGeom>
        </p:spPr>
      </p:pic>
      <p:sp>
        <p:nvSpPr>
          <p:cNvPr id="15" name="Text 9"/>
          <p:cNvSpPr/>
          <p:nvPr/>
        </p:nvSpPr>
        <p:spPr>
          <a:xfrm>
            <a:off x="5428655" y="5627846"/>
            <a:ext cx="3614023"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Без додаткової сертифікації</a:t>
            </a:r>
            <a:endParaRPr lang="en-US" sz="1950" dirty="0"/>
          </a:p>
        </p:txBody>
      </p:sp>
      <p:sp>
        <p:nvSpPr>
          <p:cNvPr id="16" name="Text 10"/>
          <p:cNvSpPr/>
          <p:nvPr/>
        </p:nvSpPr>
        <p:spPr>
          <a:xfrm>
            <a:off x="5428655" y="6069449"/>
            <a:ext cx="3772972"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Якщо продукція відповідає європейським стандартам, її не потрібно буде додатково сертифікувати в країнах ЄС</a:t>
            </a:r>
            <a:endParaRPr lang="en-US" sz="1550" dirty="0"/>
          </a:p>
        </p:txBody>
      </p:sp>
      <p:sp>
        <p:nvSpPr>
          <p:cNvPr id="17" name="Shape 11"/>
          <p:cNvSpPr/>
          <p:nvPr/>
        </p:nvSpPr>
        <p:spPr>
          <a:xfrm>
            <a:off x="9621203" y="4612958"/>
            <a:ext cx="4215289" cy="2709743"/>
          </a:xfrm>
          <a:prstGeom prst="roundRect">
            <a:avLst>
              <a:gd name="adj" fmla="val 3076"/>
            </a:avLst>
          </a:prstGeom>
          <a:solidFill>
            <a:srgbClr val="101620"/>
          </a:solidFill>
          <a:ln w="22860">
            <a:solidFill>
              <a:srgbClr val="002A80"/>
            </a:solidFill>
            <a:prstDash val="solid"/>
          </a:ln>
        </p:spPr>
      </p:sp>
      <p:pic>
        <p:nvPicPr>
          <p:cNvPr id="18" name="Image 4" descr="preencoded.png"/>
          <p:cNvPicPr>
            <a:picLocks noChangeAspect="1"/>
          </p:cNvPicPr>
          <p:nvPr/>
        </p:nvPicPr>
        <p:blipFill>
          <a:blip r:embed="rId9"/>
          <a:stretch>
            <a:fillRect/>
          </a:stretch>
        </p:blipFill>
        <p:spPr>
          <a:xfrm>
            <a:off x="9842421" y="4834176"/>
            <a:ext cx="595313" cy="595313"/>
          </a:xfrm>
          <a:prstGeom prst="rect">
            <a:avLst/>
          </a:prstGeom>
        </p:spPr>
      </p:pic>
      <p:pic>
        <p:nvPicPr>
          <p:cNvPr id="19"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132" y="4997768"/>
            <a:ext cx="267891" cy="267891"/>
          </a:xfrm>
          <a:prstGeom prst="rect">
            <a:avLst/>
          </a:prstGeom>
        </p:spPr>
      </p:pic>
      <p:sp>
        <p:nvSpPr>
          <p:cNvPr id="20" name="Text 12"/>
          <p:cNvSpPr/>
          <p:nvPr/>
        </p:nvSpPr>
        <p:spPr>
          <a:xfrm>
            <a:off x="9842421" y="562784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Спрощення виходу</a:t>
            </a:r>
            <a:endParaRPr lang="en-US" sz="1950" dirty="0"/>
          </a:p>
        </p:txBody>
      </p:sp>
      <p:sp>
        <p:nvSpPr>
          <p:cNvPr id="21" name="Text 13"/>
          <p:cNvSpPr/>
          <p:nvPr/>
        </p:nvSpPr>
        <p:spPr>
          <a:xfrm>
            <a:off x="9842421" y="6069449"/>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Суттєво спрощує вихід українських компаній на європейський ринок</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370767"/>
            <a:ext cx="7732752"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Що таке зона вільної торгівлі?</a:t>
            </a:r>
            <a:endParaRPr lang="en-US" sz="3900" dirty="0"/>
          </a:p>
        </p:txBody>
      </p:sp>
      <p:sp>
        <p:nvSpPr>
          <p:cNvPr id="3" name="Shape 1"/>
          <p:cNvSpPr/>
          <p:nvPr/>
        </p:nvSpPr>
        <p:spPr>
          <a:xfrm>
            <a:off x="793790" y="2412563"/>
            <a:ext cx="4215289" cy="2451735"/>
          </a:xfrm>
          <a:prstGeom prst="roundRect">
            <a:avLst>
              <a:gd name="adj" fmla="val 3400"/>
            </a:avLst>
          </a:prstGeom>
          <a:solidFill>
            <a:srgbClr val="101620"/>
          </a:solidFill>
          <a:ln w="22860">
            <a:solidFill>
              <a:srgbClr val="002A80"/>
            </a:solidFill>
            <a:prstDash val="solid"/>
          </a:ln>
        </p:spPr>
      </p:sp>
      <p:pic>
        <p:nvPicPr>
          <p:cNvPr id="4" name="Image 0" descr="preencoded.png"/>
          <p:cNvPicPr>
            <a:picLocks noChangeAspect="1"/>
          </p:cNvPicPr>
          <p:nvPr/>
        </p:nvPicPr>
        <p:blipFill>
          <a:blip r:embed="rId3"/>
          <a:stretch>
            <a:fillRect/>
          </a:stretch>
        </p:blipFill>
        <p:spPr>
          <a:xfrm>
            <a:off x="1015008" y="2633782"/>
            <a:ext cx="595313" cy="595313"/>
          </a:xfrm>
          <a:prstGeom prst="rect">
            <a:avLst/>
          </a:prstGeom>
        </p:spPr>
      </p:pic>
      <p:pic>
        <p:nvPicPr>
          <p:cNvPr id="5"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719" y="2797373"/>
            <a:ext cx="267891" cy="267891"/>
          </a:xfrm>
          <a:prstGeom prst="rect">
            <a:avLst/>
          </a:prstGeom>
        </p:spPr>
      </p:pic>
      <p:sp>
        <p:nvSpPr>
          <p:cNvPr id="6" name="Text 2"/>
          <p:cNvSpPr/>
          <p:nvPr/>
        </p:nvSpPr>
        <p:spPr>
          <a:xfrm>
            <a:off x="1015008" y="342745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Визначення</a:t>
            </a:r>
            <a:endParaRPr lang="en-US" sz="1950" dirty="0"/>
          </a:p>
        </p:txBody>
      </p:sp>
      <p:sp>
        <p:nvSpPr>
          <p:cNvPr id="7" name="Text 3"/>
          <p:cNvSpPr/>
          <p:nvPr/>
        </p:nvSpPr>
        <p:spPr>
          <a:xfrm>
            <a:off x="1015008" y="3869055"/>
            <a:ext cx="377285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Створення ЗВТ передбачає відмову країн від усіх або багатьох бар'єрів у торгівлі одна з одною</a:t>
            </a:r>
            <a:endParaRPr lang="en-US" sz="1550" dirty="0"/>
          </a:p>
        </p:txBody>
      </p:sp>
      <p:sp>
        <p:nvSpPr>
          <p:cNvPr id="8" name="Shape 4"/>
          <p:cNvSpPr/>
          <p:nvPr/>
        </p:nvSpPr>
        <p:spPr>
          <a:xfrm>
            <a:off x="5207437" y="2412563"/>
            <a:ext cx="4215408" cy="2451735"/>
          </a:xfrm>
          <a:prstGeom prst="roundRect">
            <a:avLst>
              <a:gd name="adj" fmla="val 3400"/>
            </a:avLst>
          </a:prstGeom>
          <a:solidFill>
            <a:srgbClr val="101620"/>
          </a:solidFill>
          <a:ln w="22860">
            <a:solidFill>
              <a:srgbClr val="002A80"/>
            </a:solidFill>
            <a:prstDash val="solid"/>
          </a:ln>
        </p:spPr>
      </p:sp>
      <p:pic>
        <p:nvPicPr>
          <p:cNvPr id="9" name="Image 2" descr="preencoded.png"/>
          <p:cNvPicPr>
            <a:picLocks noChangeAspect="1"/>
          </p:cNvPicPr>
          <p:nvPr/>
        </p:nvPicPr>
        <p:blipFill>
          <a:blip r:embed="rId6"/>
          <a:stretch>
            <a:fillRect/>
          </a:stretch>
        </p:blipFill>
        <p:spPr>
          <a:xfrm>
            <a:off x="5428655" y="2633782"/>
            <a:ext cx="595313" cy="595313"/>
          </a:xfrm>
          <a:prstGeom prst="rect">
            <a:avLst/>
          </a:prstGeom>
        </p:spPr>
      </p:pic>
      <p:pic>
        <p:nvPicPr>
          <p:cNvPr id="10" name="Image 3" descr="preencoded.png"/>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5592366" y="2797373"/>
            <a:ext cx="267891" cy="267891"/>
          </a:xfrm>
          <a:prstGeom prst="rect">
            <a:avLst/>
          </a:prstGeom>
        </p:spPr>
      </p:pic>
      <p:sp>
        <p:nvSpPr>
          <p:cNvPr id="11" name="Text 5"/>
          <p:cNvSpPr/>
          <p:nvPr/>
        </p:nvSpPr>
        <p:spPr>
          <a:xfrm>
            <a:off x="5428655" y="342745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Основний принцип</a:t>
            </a:r>
            <a:endParaRPr lang="en-US" sz="1950" dirty="0"/>
          </a:p>
        </p:txBody>
      </p:sp>
      <p:sp>
        <p:nvSpPr>
          <p:cNvPr id="12" name="Text 6"/>
          <p:cNvSpPr/>
          <p:nvPr/>
        </p:nvSpPr>
        <p:spPr>
          <a:xfrm>
            <a:off x="5428655" y="3869055"/>
            <a:ext cx="3772972"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Якщо умовні країни А та В домовляться про вільну торгівлю, ввізні мита між ними зникнуть</a:t>
            </a:r>
            <a:endParaRPr lang="en-US" sz="1550" dirty="0"/>
          </a:p>
        </p:txBody>
      </p:sp>
      <p:sp>
        <p:nvSpPr>
          <p:cNvPr id="13" name="Shape 7"/>
          <p:cNvSpPr/>
          <p:nvPr/>
        </p:nvSpPr>
        <p:spPr>
          <a:xfrm>
            <a:off x="9621203" y="2412563"/>
            <a:ext cx="4215289" cy="2451735"/>
          </a:xfrm>
          <a:prstGeom prst="roundRect">
            <a:avLst>
              <a:gd name="adj" fmla="val 3400"/>
            </a:avLst>
          </a:prstGeom>
          <a:solidFill>
            <a:srgbClr val="101620"/>
          </a:solidFill>
          <a:ln w="22860">
            <a:solidFill>
              <a:srgbClr val="002A80"/>
            </a:solidFill>
            <a:prstDash val="solid"/>
          </a:ln>
        </p:spPr>
      </p:sp>
      <p:pic>
        <p:nvPicPr>
          <p:cNvPr id="14" name="Image 4" descr="preencoded.png"/>
          <p:cNvPicPr>
            <a:picLocks noChangeAspect="1"/>
          </p:cNvPicPr>
          <p:nvPr/>
        </p:nvPicPr>
        <p:blipFill>
          <a:blip r:embed="rId8"/>
          <a:stretch>
            <a:fillRect/>
          </a:stretch>
        </p:blipFill>
        <p:spPr>
          <a:xfrm>
            <a:off x="9842421" y="2633782"/>
            <a:ext cx="595313" cy="595313"/>
          </a:xfrm>
          <a:prstGeom prst="rect">
            <a:avLst/>
          </a:prstGeom>
        </p:spPr>
      </p:pic>
      <p:pic>
        <p:nvPicPr>
          <p:cNvPr id="15" name="Image 5" descr="preencoded.png"/>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10006132" y="2797373"/>
            <a:ext cx="267891" cy="267891"/>
          </a:xfrm>
          <a:prstGeom prst="rect">
            <a:avLst/>
          </a:prstGeom>
        </p:spPr>
      </p:pic>
      <p:sp>
        <p:nvSpPr>
          <p:cNvPr id="16" name="Text 8"/>
          <p:cNvSpPr/>
          <p:nvPr/>
        </p:nvSpPr>
        <p:spPr>
          <a:xfrm>
            <a:off x="9842421" y="342745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Обмеження</a:t>
            </a:r>
            <a:endParaRPr lang="en-US" sz="1950" dirty="0"/>
          </a:p>
        </p:txBody>
      </p:sp>
      <p:sp>
        <p:nvSpPr>
          <p:cNvPr id="17" name="Text 9"/>
          <p:cNvSpPr/>
          <p:nvPr/>
        </p:nvSpPr>
        <p:spPr>
          <a:xfrm>
            <a:off x="9842421" y="3869055"/>
            <a:ext cx="3772853"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Відносини А та В з країною С не змінюються – мита між ними продовжать існувати</a:t>
            </a:r>
            <a:endParaRPr lang="en-US" sz="1550" dirty="0"/>
          </a:p>
        </p:txBody>
      </p:sp>
      <p:sp>
        <p:nvSpPr>
          <p:cNvPr id="18" name="Text 10"/>
          <p:cNvSpPr/>
          <p:nvPr/>
        </p:nvSpPr>
        <p:spPr>
          <a:xfrm>
            <a:off x="793790" y="5087541"/>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Зона вільної торгівлі регулює відносини між країнами, які уклали угоду про вільну торгівлю. Водночас, торговельний режим з іншими країнами не зазнає змін. Кожна країна може мати стільки ЗВТ, скільки забажає. Це принципова відмінність від митного союзу, про який ми поговоримо далі.</a:t>
            </a:r>
            <a:endParaRPr lang="en-US" sz="1550" dirty="0"/>
          </a:p>
        </p:txBody>
      </p:sp>
      <p:sp>
        <p:nvSpPr>
          <p:cNvPr id="19" name="Text 11"/>
          <p:cNvSpPr/>
          <p:nvPr/>
        </p:nvSpPr>
        <p:spPr>
          <a:xfrm>
            <a:off x="793790" y="6084808"/>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Якщо країни А та С також укладають угоду про вільну торгівлю, ввізні мита між ними скасовуються. Однак, це не впливає на відносини між країнами В та С. Щодо В ввізні мита країни С залишаються. Таким чином, кожна країна зберігає незалежність у визначенні своєї торговельної політики щодо третіх країн.</a:t>
            </a:r>
            <a:endParaRPr lang="en-US" sz="15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3899" y="876300"/>
            <a:ext cx="9899571" cy="580073"/>
          </a:xfrm>
          <a:prstGeom prst="rect">
            <a:avLst/>
          </a:prstGeom>
          <a:noFill/>
          <a:ln/>
        </p:spPr>
        <p:txBody>
          <a:bodyPr wrap="none" lIns="0" tIns="0" rIns="0" bIns="0" rtlCol="0" anchor="t"/>
          <a:lstStyle/>
          <a:p>
            <a:pPr marL="0" indent="0" algn="l">
              <a:lnSpc>
                <a:spcPts val="4550"/>
              </a:lnSpc>
              <a:buNone/>
            </a:pPr>
            <a:r>
              <a:rPr lang="en-US" sz="3500" b="1" dirty="0">
                <a:solidFill>
                  <a:srgbClr val="F2F5FA"/>
                </a:solidFill>
                <a:latin typeface="Geist Bold" pitchFamily="34" charset="0"/>
                <a:ea typeface="Geist Bold" pitchFamily="34" charset="-122"/>
                <a:cs typeface="Geist Bold" pitchFamily="34" charset="-120"/>
              </a:rPr>
              <a:t>Ринковий нагляд та виконання зобов'язань</a:t>
            </a:r>
            <a:endParaRPr lang="en-US" sz="3500" dirty="0"/>
          </a:p>
        </p:txBody>
      </p:sp>
      <p:sp>
        <p:nvSpPr>
          <p:cNvPr id="3" name="Text 1"/>
          <p:cNvSpPr/>
          <p:nvPr/>
        </p:nvSpPr>
        <p:spPr>
          <a:xfrm>
            <a:off x="713899" y="1777365"/>
            <a:ext cx="13202603" cy="660797"/>
          </a:xfrm>
          <a:prstGeom prst="rect">
            <a:avLst/>
          </a:prstGeom>
          <a:noFill/>
          <a:ln/>
        </p:spPr>
        <p:txBody>
          <a:bodyPr wrap="square" lIns="0" tIns="0" rIns="0" bIns="0" rtlCol="0" anchor="t"/>
          <a:lstStyle/>
          <a:p>
            <a:pPr marL="0" indent="0" algn="l">
              <a:lnSpc>
                <a:spcPts val="1700"/>
              </a:lnSpc>
              <a:buNone/>
            </a:pPr>
            <a:r>
              <a:rPr lang="en-US" sz="1400" dirty="0">
                <a:solidFill>
                  <a:srgbClr val="EBEDF0"/>
                </a:solidFill>
                <a:latin typeface="Geist" pitchFamily="34" charset="0"/>
                <a:ea typeface="Geist" pitchFamily="34" charset="-122"/>
                <a:cs typeface="Geist" pitchFamily="34" charset="-120"/>
              </a:rPr>
              <a:t>Ринковий нагляд — це комплексна система контролю, яка забезпечує, щоб на українському ринку продавалися лише безпечні та якісні товари. Його головна мета — захистити споживача від небезпечної, фальсифікованої чи неякісної нехарчової продукції, а також забезпечити чесну конкуренцію між виробниками.</a:t>
            </a:r>
            <a:endParaRPr lang="en-US" sz="1400" dirty="0"/>
          </a:p>
        </p:txBody>
      </p:sp>
      <p:sp>
        <p:nvSpPr>
          <p:cNvPr id="4" name="Shape 2"/>
          <p:cNvSpPr/>
          <p:nvPr/>
        </p:nvSpPr>
        <p:spPr>
          <a:xfrm>
            <a:off x="713899" y="2618661"/>
            <a:ext cx="6521053" cy="1449705"/>
          </a:xfrm>
          <a:prstGeom prst="roundRect">
            <a:avLst>
              <a:gd name="adj" fmla="val 7569"/>
            </a:avLst>
          </a:prstGeom>
          <a:solidFill>
            <a:srgbClr val="101620">
              <a:alpha val="95000"/>
            </a:srgbClr>
          </a:solidFill>
          <a:ln w="22860">
            <a:solidFill>
              <a:srgbClr val="002A80"/>
            </a:solidFill>
            <a:prstDash val="solid"/>
          </a:ln>
        </p:spPr>
      </p:sp>
      <p:pic>
        <p:nvPicPr>
          <p:cNvPr id="5" name="Image 0" descr="preencoded.png"/>
          <p:cNvPicPr>
            <a:picLocks noChangeAspect="1"/>
          </p:cNvPicPr>
          <p:nvPr/>
        </p:nvPicPr>
        <p:blipFill>
          <a:blip r:embed="rId3"/>
          <a:stretch>
            <a:fillRect/>
          </a:stretch>
        </p:blipFill>
        <p:spPr>
          <a:xfrm>
            <a:off x="691039" y="2618661"/>
            <a:ext cx="91440" cy="1449705"/>
          </a:xfrm>
          <a:prstGeom prst="rect">
            <a:avLst/>
          </a:prstGeom>
        </p:spPr>
      </p:pic>
      <p:sp>
        <p:nvSpPr>
          <p:cNvPr id="6" name="Text 3"/>
          <p:cNvSpPr/>
          <p:nvPr/>
        </p:nvSpPr>
        <p:spPr>
          <a:xfrm>
            <a:off x="983813" y="2819995"/>
            <a:ext cx="2230874" cy="290036"/>
          </a:xfrm>
          <a:prstGeom prst="rect">
            <a:avLst/>
          </a:prstGeom>
          <a:noFill/>
          <a:ln/>
        </p:spPr>
        <p:txBody>
          <a:bodyPr wrap="none" lIns="0" tIns="0" rIns="0" bIns="0" rtlCol="0" anchor="t"/>
          <a:lstStyle/>
          <a:p>
            <a:pPr marL="0" indent="0" algn="l">
              <a:lnSpc>
                <a:spcPts val="2250"/>
              </a:lnSpc>
              <a:buNone/>
            </a:pPr>
            <a:r>
              <a:rPr lang="en-US" sz="1750" b="1" dirty="0">
                <a:solidFill>
                  <a:srgbClr val="EBEDF0"/>
                </a:solidFill>
                <a:latin typeface="Geist Bold" pitchFamily="34" charset="0"/>
                <a:ea typeface="Geist Bold" pitchFamily="34" charset="-122"/>
                <a:cs typeface="Geist Bold" pitchFamily="34" charset="-120"/>
              </a:rPr>
              <a:t>Законодавчі зміни</a:t>
            </a:r>
            <a:endParaRPr lang="en-US" sz="1750" dirty="0"/>
          </a:p>
        </p:txBody>
      </p:sp>
      <p:sp>
        <p:nvSpPr>
          <p:cNvPr id="7" name="Text 4"/>
          <p:cNvSpPr/>
          <p:nvPr/>
        </p:nvSpPr>
        <p:spPr>
          <a:xfrm>
            <a:off x="983813" y="3206234"/>
            <a:ext cx="6049804" cy="660797"/>
          </a:xfrm>
          <a:prstGeom prst="rect">
            <a:avLst/>
          </a:prstGeom>
          <a:noFill/>
          <a:ln/>
        </p:spPr>
        <p:txBody>
          <a:bodyPr wrap="square" lIns="0" tIns="0" rIns="0" bIns="0" rtlCol="0" anchor="t"/>
          <a:lstStyle/>
          <a:p>
            <a:pPr marL="0" indent="0" algn="l">
              <a:lnSpc>
                <a:spcPts val="1700"/>
              </a:lnSpc>
              <a:buNone/>
            </a:pPr>
            <a:r>
              <a:rPr lang="en-US" sz="1400" dirty="0">
                <a:solidFill>
                  <a:srgbClr val="EBEDF0"/>
                </a:solidFill>
                <a:latin typeface="Geist" pitchFamily="34" charset="0"/>
                <a:ea typeface="Geist" pitchFamily="34" charset="-122"/>
                <a:cs typeface="Geist" pitchFamily="34" charset="-120"/>
              </a:rPr>
              <a:t>Наблизити базове законодавство щодо безпечності непродовольчих товарів, відповідальності за дефектну продукцію, стандартизації, оцінки відповідності, акредитації та метрології</a:t>
            </a:r>
            <a:endParaRPr lang="en-US" sz="1400" dirty="0"/>
          </a:p>
        </p:txBody>
      </p:sp>
      <p:sp>
        <p:nvSpPr>
          <p:cNvPr id="8" name="Shape 5"/>
          <p:cNvSpPr/>
          <p:nvPr/>
        </p:nvSpPr>
        <p:spPr>
          <a:xfrm>
            <a:off x="7395448" y="2618661"/>
            <a:ext cx="6521053" cy="1449705"/>
          </a:xfrm>
          <a:prstGeom prst="roundRect">
            <a:avLst>
              <a:gd name="adj" fmla="val 7569"/>
            </a:avLst>
          </a:prstGeom>
          <a:solidFill>
            <a:srgbClr val="101620">
              <a:alpha val="95000"/>
            </a:srgbClr>
          </a:solidFill>
          <a:ln w="22860">
            <a:solidFill>
              <a:srgbClr val="002A80"/>
            </a:solidFill>
            <a:prstDash val="solid"/>
          </a:ln>
        </p:spPr>
      </p:sp>
      <p:pic>
        <p:nvPicPr>
          <p:cNvPr id="9" name="Image 1" descr="preencoded.png"/>
          <p:cNvPicPr>
            <a:picLocks noChangeAspect="1"/>
          </p:cNvPicPr>
          <p:nvPr/>
        </p:nvPicPr>
        <p:blipFill>
          <a:blip r:embed="rId3"/>
          <a:stretch>
            <a:fillRect/>
          </a:stretch>
        </p:blipFill>
        <p:spPr>
          <a:xfrm>
            <a:off x="7372588" y="2618661"/>
            <a:ext cx="91440" cy="1449705"/>
          </a:xfrm>
          <a:prstGeom prst="rect">
            <a:avLst/>
          </a:prstGeom>
        </p:spPr>
      </p:pic>
      <p:sp>
        <p:nvSpPr>
          <p:cNvPr id="10" name="Text 6"/>
          <p:cNvSpPr/>
          <p:nvPr/>
        </p:nvSpPr>
        <p:spPr>
          <a:xfrm>
            <a:off x="7665363" y="2819995"/>
            <a:ext cx="2301954" cy="290036"/>
          </a:xfrm>
          <a:prstGeom prst="rect">
            <a:avLst/>
          </a:prstGeom>
          <a:noFill/>
          <a:ln/>
        </p:spPr>
        <p:txBody>
          <a:bodyPr wrap="none" lIns="0" tIns="0" rIns="0" bIns="0" rtlCol="0" anchor="t"/>
          <a:lstStyle/>
          <a:p>
            <a:pPr marL="0" indent="0" algn="l">
              <a:lnSpc>
                <a:spcPts val="2250"/>
              </a:lnSpc>
              <a:buNone/>
            </a:pPr>
            <a:r>
              <a:rPr lang="en-US" sz="1750" b="1" dirty="0">
                <a:solidFill>
                  <a:srgbClr val="EBEDF0"/>
                </a:solidFill>
                <a:latin typeface="Geist Bold" pitchFamily="34" charset="0"/>
                <a:ea typeface="Geist Bold" pitchFamily="34" charset="-122"/>
                <a:cs typeface="Geist Bold" pitchFamily="34" charset="-120"/>
              </a:rPr>
              <a:t>Технічні регламенти</a:t>
            </a:r>
            <a:endParaRPr lang="en-US" sz="1750" dirty="0"/>
          </a:p>
        </p:txBody>
      </p:sp>
      <p:sp>
        <p:nvSpPr>
          <p:cNvPr id="11" name="Text 7"/>
          <p:cNvSpPr/>
          <p:nvPr/>
        </p:nvSpPr>
        <p:spPr>
          <a:xfrm>
            <a:off x="7665363" y="3206234"/>
            <a:ext cx="6049804" cy="440531"/>
          </a:xfrm>
          <a:prstGeom prst="rect">
            <a:avLst/>
          </a:prstGeom>
          <a:noFill/>
          <a:ln/>
        </p:spPr>
        <p:txBody>
          <a:bodyPr wrap="square" lIns="0" tIns="0" rIns="0" bIns="0" rtlCol="0" anchor="t"/>
          <a:lstStyle/>
          <a:p>
            <a:pPr marL="0" indent="0" algn="l">
              <a:lnSpc>
                <a:spcPts val="1700"/>
              </a:lnSpc>
              <a:buNone/>
            </a:pPr>
            <a:r>
              <a:rPr lang="en-US" sz="1400" dirty="0">
                <a:solidFill>
                  <a:srgbClr val="EBEDF0"/>
                </a:solidFill>
                <a:latin typeface="Geist" pitchFamily="34" charset="0"/>
                <a:ea typeface="Geist" pitchFamily="34" charset="-122"/>
                <a:cs typeface="Geist" pitchFamily="34" charset="-120"/>
              </a:rPr>
              <a:t>Прийняти 27 технічних регламентів, що містять обов'язкові вимоги до безпечності продукції, ідентичні нормам ЄС</a:t>
            </a:r>
            <a:endParaRPr lang="en-US" sz="1400" dirty="0"/>
          </a:p>
        </p:txBody>
      </p:sp>
      <p:sp>
        <p:nvSpPr>
          <p:cNvPr id="12" name="Shape 8"/>
          <p:cNvSpPr/>
          <p:nvPr/>
        </p:nvSpPr>
        <p:spPr>
          <a:xfrm>
            <a:off x="713899" y="4228862"/>
            <a:ext cx="6521053" cy="1449705"/>
          </a:xfrm>
          <a:prstGeom prst="roundRect">
            <a:avLst>
              <a:gd name="adj" fmla="val 7569"/>
            </a:avLst>
          </a:prstGeom>
          <a:solidFill>
            <a:srgbClr val="101620">
              <a:alpha val="95000"/>
            </a:srgbClr>
          </a:solidFill>
          <a:ln w="22860">
            <a:solidFill>
              <a:srgbClr val="002A80"/>
            </a:solidFill>
            <a:prstDash val="solid"/>
          </a:ln>
        </p:spPr>
      </p:sp>
      <p:pic>
        <p:nvPicPr>
          <p:cNvPr id="13" name="Image 2" descr="preencoded.png"/>
          <p:cNvPicPr>
            <a:picLocks noChangeAspect="1"/>
          </p:cNvPicPr>
          <p:nvPr/>
        </p:nvPicPr>
        <p:blipFill>
          <a:blip r:embed="rId3"/>
          <a:stretch>
            <a:fillRect/>
          </a:stretch>
        </p:blipFill>
        <p:spPr>
          <a:xfrm>
            <a:off x="691039" y="4228862"/>
            <a:ext cx="91440" cy="1449705"/>
          </a:xfrm>
          <a:prstGeom prst="rect">
            <a:avLst/>
          </a:prstGeom>
        </p:spPr>
      </p:pic>
      <p:sp>
        <p:nvSpPr>
          <p:cNvPr id="14" name="Text 9"/>
          <p:cNvSpPr/>
          <p:nvPr/>
        </p:nvSpPr>
        <p:spPr>
          <a:xfrm>
            <a:off x="983813" y="4430197"/>
            <a:ext cx="2867858" cy="290036"/>
          </a:xfrm>
          <a:prstGeom prst="rect">
            <a:avLst/>
          </a:prstGeom>
          <a:noFill/>
          <a:ln/>
        </p:spPr>
        <p:txBody>
          <a:bodyPr wrap="none" lIns="0" tIns="0" rIns="0" bIns="0" rtlCol="0" anchor="t"/>
          <a:lstStyle/>
          <a:p>
            <a:pPr marL="0" indent="0" algn="l">
              <a:lnSpc>
                <a:spcPts val="2250"/>
              </a:lnSpc>
              <a:buNone/>
            </a:pPr>
            <a:r>
              <a:rPr lang="en-US" sz="1750" b="1" dirty="0">
                <a:solidFill>
                  <a:srgbClr val="EBEDF0"/>
                </a:solidFill>
                <a:latin typeface="Geist Bold" pitchFamily="34" charset="0"/>
                <a:ea typeface="Geist Bold" pitchFamily="34" charset="-122"/>
                <a:cs typeface="Geist Bold" pitchFamily="34" charset="-120"/>
              </a:rPr>
              <a:t>Гармонізовані стандарти</a:t>
            </a:r>
            <a:endParaRPr lang="en-US" sz="1750" dirty="0"/>
          </a:p>
        </p:txBody>
      </p:sp>
      <p:sp>
        <p:nvSpPr>
          <p:cNvPr id="15" name="Text 10"/>
          <p:cNvSpPr/>
          <p:nvPr/>
        </p:nvSpPr>
        <p:spPr>
          <a:xfrm>
            <a:off x="983813" y="4816435"/>
            <a:ext cx="6049804" cy="660797"/>
          </a:xfrm>
          <a:prstGeom prst="rect">
            <a:avLst/>
          </a:prstGeom>
          <a:noFill/>
          <a:ln/>
        </p:spPr>
        <p:txBody>
          <a:bodyPr wrap="square" lIns="0" tIns="0" rIns="0" bIns="0" rtlCol="0" anchor="t"/>
          <a:lstStyle/>
          <a:p>
            <a:pPr marL="0" indent="0" algn="l">
              <a:lnSpc>
                <a:spcPts val="1700"/>
              </a:lnSpc>
              <a:buNone/>
            </a:pPr>
            <a:r>
              <a:rPr lang="en-US" sz="1400" dirty="0">
                <a:solidFill>
                  <a:srgbClr val="EBEDF0"/>
                </a:solidFill>
                <a:latin typeface="Geist" pitchFamily="34" charset="0"/>
                <a:ea typeface="Geist" pitchFamily="34" charset="-122"/>
                <a:cs typeface="Geist" pitchFamily="34" charset="-120"/>
              </a:rPr>
              <a:t>Перенести в українське нормативне поле гармонізовані стандарти ЄС та скасувати суперечливі стандарти, прийняті до 1992 року, зокрема ГОСТ</a:t>
            </a:r>
            <a:endParaRPr lang="en-US" sz="1400" dirty="0"/>
          </a:p>
        </p:txBody>
      </p:sp>
      <p:sp>
        <p:nvSpPr>
          <p:cNvPr id="16" name="Shape 11"/>
          <p:cNvSpPr/>
          <p:nvPr/>
        </p:nvSpPr>
        <p:spPr>
          <a:xfrm>
            <a:off x="7395448" y="4228862"/>
            <a:ext cx="6521053" cy="1449705"/>
          </a:xfrm>
          <a:prstGeom prst="roundRect">
            <a:avLst>
              <a:gd name="adj" fmla="val 7569"/>
            </a:avLst>
          </a:prstGeom>
          <a:solidFill>
            <a:srgbClr val="101620">
              <a:alpha val="95000"/>
            </a:srgbClr>
          </a:solidFill>
          <a:ln w="22860">
            <a:solidFill>
              <a:srgbClr val="002A80"/>
            </a:solidFill>
            <a:prstDash val="solid"/>
          </a:ln>
        </p:spPr>
      </p:sp>
      <p:pic>
        <p:nvPicPr>
          <p:cNvPr id="17" name="Image 3" descr="preencoded.png"/>
          <p:cNvPicPr>
            <a:picLocks noChangeAspect="1"/>
          </p:cNvPicPr>
          <p:nvPr/>
        </p:nvPicPr>
        <p:blipFill>
          <a:blip r:embed="rId3"/>
          <a:stretch>
            <a:fillRect/>
          </a:stretch>
        </p:blipFill>
        <p:spPr>
          <a:xfrm>
            <a:off x="7372588" y="4228862"/>
            <a:ext cx="91440" cy="1449705"/>
          </a:xfrm>
          <a:prstGeom prst="rect">
            <a:avLst/>
          </a:prstGeom>
        </p:spPr>
      </p:pic>
      <p:sp>
        <p:nvSpPr>
          <p:cNvPr id="18" name="Text 12"/>
          <p:cNvSpPr/>
          <p:nvPr/>
        </p:nvSpPr>
        <p:spPr>
          <a:xfrm>
            <a:off x="7665363" y="4430197"/>
            <a:ext cx="2729389" cy="290036"/>
          </a:xfrm>
          <a:prstGeom prst="rect">
            <a:avLst/>
          </a:prstGeom>
          <a:noFill/>
          <a:ln/>
        </p:spPr>
        <p:txBody>
          <a:bodyPr wrap="none" lIns="0" tIns="0" rIns="0" bIns="0" rtlCol="0" anchor="t"/>
          <a:lstStyle/>
          <a:p>
            <a:pPr marL="0" indent="0" algn="l">
              <a:lnSpc>
                <a:spcPts val="2250"/>
              </a:lnSpc>
              <a:buNone/>
            </a:pPr>
            <a:r>
              <a:rPr lang="en-US" sz="1750" b="1" dirty="0">
                <a:solidFill>
                  <a:srgbClr val="EBEDF0"/>
                </a:solidFill>
                <a:latin typeface="Geist Bold" pitchFamily="34" charset="0"/>
                <a:ea typeface="Geist Bold" pitchFamily="34" charset="-122"/>
                <a:cs typeface="Geist Bold" pitchFamily="34" charset="-120"/>
              </a:rPr>
              <a:t>Інституційна розбудова</a:t>
            </a:r>
            <a:endParaRPr lang="en-US" sz="1750" dirty="0"/>
          </a:p>
        </p:txBody>
      </p:sp>
      <p:sp>
        <p:nvSpPr>
          <p:cNvPr id="19" name="Text 13"/>
          <p:cNvSpPr/>
          <p:nvPr/>
        </p:nvSpPr>
        <p:spPr>
          <a:xfrm>
            <a:off x="7665363" y="4816435"/>
            <a:ext cx="6049804" cy="440531"/>
          </a:xfrm>
          <a:prstGeom prst="rect">
            <a:avLst/>
          </a:prstGeom>
          <a:noFill/>
          <a:ln/>
        </p:spPr>
        <p:txBody>
          <a:bodyPr wrap="square" lIns="0" tIns="0" rIns="0" bIns="0" rtlCol="0" anchor="t"/>
          <a:lstStyle/>
          <a:p>
            <a:pPr marL="0" indent="0" algn="l">
              <a:lnSpc>
                <a:spcPts val="1700"/>
              </a:lnSpc>
              <a:buNone/>
            </a:pPr>
            <a:r>
              <a:rPr lang="en-US" sz="1400" dirty="0">
                <a:solidFill>
                  <a:srgbClr val="EBEDF0"/>
                </a:solidFill>
                <a:latin typeface="Geist" pitchFamily="34" charset="0"/>
                <a:ea typeface="Geist" pitchFamily="34" charset="-122"/>
                <a:cs typeface="Geist" pitchFamily="34" charset="-120"/>
              </a:rPr>
              <a:t>Створити інституції, які забезпечуватимуть ефективне виконання законодавства</a:t>
            </a:r>
            <a:endParaRPr lang="en-US" sz="1400" dirty="0"/>
          </a:p>
        </p:txBody>
      </p:sp>
      <p:sp>
        <p:nvSpPr>
          <p:cNvPr id="20" name="Text 14"/>
          <p:cNvSpPr/>
          <p:nvPr/>
        </p:nvSpPr>
        <p:spPr>
          <a:xfrm>
            <a:off x="713899" y="5948243"/>
            <a:ext cx="4267081" cy="588883"/>
          </a:xfrm>
          <a:prstGeom prst="rect">
            <a:avLst/>
          </a:prstGeom>
          <a:noFill/>
          <a:ln/>
        </p:spPr>
        <p:txBody>
          <a:bodyPr wrap="none" lIns="0" tIns="0" rIns="0" bIns="0" rtlCol="0" anchor="t"/>
          <a:lstStyle/>
          <a:p>
            <a:pPr marL="0" indent="0" algn="ctr">
              <a:lnSpc>
                <a:spcPts val="4600"/>
              </a:lnSpc>
              <a:buNone/>
            </a:pPr>
            <a:r>
              <a:rPr lang="en-US" sz="4600" b="1" dirty="0">
                <a:solidFill>
                  <a:srgbClr val="EBEDF0"/>
                </a:solidFill>
                <a:latin typeface="Geist Bold" pitchFamily="34" charset="0"/>
                <a:ea typeface="Geist Bold" pitchFamily="34" charset="-122"/>
                <a:cs typeface="Geist Bold" pitchFamily="34" charset="-120"/>
              </a:rPr>
              <a:t>827</a:t>
            </a:r>
            <a:endParaRPr lang="en-US" sz="4600" dirty="0"/>
          </a:p>
        </p:txBody>
      </p:sp>
      <p:sp>
        <p:nvSpPr>
          <p:cNvPr id="21" name="Text 15"/>
          <p:cNvSpPr/>
          <p:nvPr/>
        </p:nvSpPr>
        <p:spPr>
          <a:xfrm>
            <a:off x="786765" y="6746677"/>
            <a:ext cx="4121348" cy="290036"/>
          </a:xfrm>
          <a:prstGeom prst="rect">
            <a:avLst/>
          </a:prstGeom>
          <a:noFill/>
          <a:ln/>
        </p:spPr>
        <p:txBody>
          <a:bodyPr wrap="none" lIns="0" tIns="0" rIns="0" bIns="0" rtlCol="0" anchor="t"/>
          <a:lstStyle/>
          <a:p>
            <a:pPr marL="0" indent="0" algn="ctr">
              <a:lnSpc>
                <a:spcPts val="2250"/>
              </a:lnSpc>
              <a:buNone/>
            </a:pPr>
            <a:r>
              <a:rPr lang="en-US" sz="1750" b="1" dirty="0">
                <a:solidFill>
                  <a:srgbClr val="EBEDF0"/>
                </a:solidFill>
                <a:latin typeface="Geist Bold" pitchFamily="34" charset="0"/>
                <a:ea typeface="Geist Bold" pitchFamily="34" charset="-122"/>
                <a:cs typeface="Geist Bold" pitchFamily="34" charset="-120"/>
              </a:rPr>
              <a:t>Перевірок характеристик продукції</a:t>
            </a:r>
            <a:endParaRPr lang="en-US" sz="1750" dirty="0"/>
          </a:p>
        </p:txBody>
      </p:sp>
      <p:sp>
        <p:nvSpPr>
          <p:cNvPr id="22" name="Text 16"/>
          <p:cNvSpPr/>
          <p:nvPr/>
        </p:nvSpPr>
        <p:spPr>
          <a:xfrm>
            <a:off x="713899" y="7132915"/>
            <a:ext cx="4267081" cy="220266"/>
          </a:xfrm>
          <a:prstGeom prst="rect">
            <a:avLst/>
          </a:prstGeom>
          <a:noFill/>
          <a:ln/>
        </p:spPr>
        <p:txBody>
          <a:bodyPr wrap="none" lIns="0" tIns="0" rIns="0" bIns="0" rtlCol="0" anchor="t"/>
          <a:lstStyle/>
          <a:p>
            <a:pPr marL="0" indent="0" algn="ctr">
              <a:lnSpc>
                <a:spcPts val="1700"/>
              </a:lnSpc>
              <a:buNone/>
            </a:pPr>
            <a:r>
              <a:rPr lang="en-US" sz="1400" dirty="0">
                <a:solidFill>
                  <a:srgbClr val="EBEDF0"/>
                </a:solidFill>
                <a:latin typeface="Geist" pitchFamily="34" charset="0"/>
                <a:ea typeface="Geist" pitchFamily="34" charset="-122"/>
                <a:cs typeface="Geist" pitchFamily="34" charset="-120"/>
              </a:rPr>
              <a:t>Проведено за перше півріччя 2025 року</a:t>
            </a:r>
            <a:endParaRPr lang="en-US" sz="1400" dirty="0"/>
          </a:p>
        </p:txBody>
      </p:sp>
      <p:sp>
        <p:nvSpPr>
          <p:cNvPr id="23" name="Text 17"/>
          <p:cNvSpPr/>
          <p:nvPr/>
        </p:nvSpPr>
        <p:spPr>
          <a:xfrm>
            <a:off x="5181600" y="5948243"/>
            <a:ext cx="4267081" cy="588883"/>
          </a:xfrm>
          <a:prstGeom prst="rect">
            <a:avLst/>
          </a:prstGeom>
          <a:noFill/>
          <a:ln/>
        </p:spPr>
        <p:txBody>
          <a:bodyPr wrap="none" lIns="0" tIns="0" rIns="0" bIns="0" rtlCol="0" anchor="t"/>
          <a:lstStyle/>
          <a:p>
            <a:pPr marL="0" indent="0" algn="ctr">
              <a:lnSpc>
                <a:spcPts val="4600"/>
              </a:lnSpc>
              <a:buNone/>
            </a:pPr>
            <a:r>
              <a:rPr lang="en-US" sz="4600" b="1" dirty="0">
                <a:solidFill>
                  <a:srgbClr val="EBEDF0"/>
                </a:solidFill>
                <a:latin typeface="Geist Bold" pitchFamily="34" charset="0"/>
                <a:ea typeface="Geist Bold" pitchFamily="34" charset="-122"/>
                <a:cs typeface="Geist Bold" pitchFamily="34" charset="-120"/>
              </a:rPr>
              <a:t>403</a:t>
            </a:r>
            <a:endParaRPr lang="en-US" sz="4600" dirty="0"/>
          </a:p>
        </p:txBody>
      </p:sp>
      <p:sp>
        <p:nvSpPr>
          <p:cNvPr id="24" name="Text 18"/>
          <p:cNvSpPr/>
          <p:nvPr/>
        </p:nvSpPr>
        <p:spPr>
          <a:xfrm>
            <a:off x="6199703" y="6746677"/>
            <a:ext cx="2230874" cy="290036"/>
          </a:xfrm>
          <a:prstGeom prst="rect">
            <a:avLst/>
          </a:prstGeom>
          <a:noFill/>
          <a:ln/>
        </p:spPr>
        <p:txBody>
          <a:bodyPr wrap="none" lIns="0" tIns="0" rIns="0" bIns="0" rtlCol="0" anchor="t"/>
          <a:lstStyle/>
          <a:p>
            <a:pPr marL="0" indent="0" algn="ctr">
              <a:lnSpc>
                <a:spcPts val="2250"/>
              </a:lnSpc>
              <a:buNone/>
            </a:pPr>
            <a:r>
              <a:rPr lang="en-US" sz="1750" b="1" dirty="0">
                <a:solidFill>
                  <a:srgbClr val="EBEDF0"/>
                </a:solidFill>
                <a:latin typeface="Geist Bold" pitchFamily="34" charset="0"/>
                <a:ea typeface="Geist Bold" pitchFamily="34" charset="-122"/>
                <a:cs typeface="Geist Bold" pitchFamily="34" charset="-120"/>
              </a:rPr>
              <a:t>Планові перевірки</a:t>
            </a:r>
            <a:endParaRPr lang="en-US" sz="1750" dirty="0"/>
          </a:p>
        </p:txBody>
      </p:sp>
      <p:sp>
        <p:nvSpPr>
          <p:cNvPr id="25" name="Text 19"/>
          <p:cNvSpPr/>
          <p:nvPr/>
        </p:nvSpPr>
        <p:spPr>
          <a:xfrm>
            <a:off x="9649301" y="5948243"/>
            <a:ext cx="4267200" cy="588883"/>
          </a:xfrm>
          <a:prstGeom prst="rect">
            <a:avLst/>
          </a:prstGeom>
          <a:noFill/>
          <a:ln/>
        </p:spPr>
        <p:txBody>
          <a:bodyPr wrap="none" lIns="0" tIns="0" rIns="0" bIns="0" rtlCol="0" anchor="t"/>
          <a:lstStyle/>
          <a:p>
            <a:pPr marL="0" indent="0" algn="ctr">
              <a:lnSpc>
                <a:spcPts val="4600"/>
              </a:lnSpc>
              <a:buNone/>
            </a:pPr>
            <a:r>
              <a:rPr lang="en-US" sz="4600" b="1" dirty="0">
                <a:solidFill>
                  <a:srgbClr val="EBEDF0"/>
                </a:solidFill>
                <a:latin typeface="Geist Bold" pitchFamily="34" charset="0"/>
                <a:ea typeface="Geist Bold" pitchFamily="34" charset="-122"/>
                <a:cs typeface="Geist Bold" pitchFamily="34" charset="-120"/>
              </a:rPr>
              <a:t>424</a:t>
            </a:r>
            <a:endParaRPr lang="en-US" sz="4600" dirty="0"/>
          </a:p>
        </p:txBody>
      </p:sp>
      <p:sp>
        <p:nvSpPr>
          <p:cNvPr id="26" name="Text 20"/>
          <p:cNvSpPr/>
          <p:nvPr/>
        </p:nvSpPr>
        <p:spPr>
          <a:xfrm>
            <a:off x="10465951" y="6746677"/>
            <a:ext cx="2633782" cy="290036"/>
          </a:xfrm>
          <a:prstGeom prst="rect">
            <a:avLst/>
          </a:prstGeom>
          <a:noFill/>
          <a:ln/>
        </p:spPr>
        <p:txBody>
          <a:bodyPr wrap="none" lIns="0" tIns="0" rIns="0" bIns="0" rtlCol="0" anchor="t"/>
          <a:lstStyle/>
          <a:p>
            <a:pPr marL="0" indent="0" algn="ctr">
              <a:lnSpc>
                <a:spcPts val="2250"/>
              </a:lnSpc>
              <a:buNone/>
            </a:pPr>
            <a:r>
              <a:rPr lang="en-US" sz="1750" b="1" dirty="0">
                <a:solidFill>
                  <a:srgbClr val="EBEDF0"/>
                </a:solidFill>
                <a:latin typeface="Geist Bold" pitchFamily="34" charset="0"/>
                <a:ea typeface="Geist Bold" pitchFamily="34" charset="-122"/>
                <a:cs typeface="Geist Bold" pitchFamily="34" charset="-120"/>
              </a:rPr>
              <a:t>Позапланові перевірки</a:t>
            </a:r>
            <a:endParaRPr lang="en-US" sz="17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3464838"/>
            <a:ext cx="8591074"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Митниця та Правила Походження</a:t>
            </a:r>
            <a:endParaRPr lang="en-US" sz="3900" dirty="0"/>
          </a:p>
        </p:txBody>
      </p:sp>
      <p:sp>
        <p:nvSpPr>
          <p:cNvPr id="3" name="Text 1"/>
          <p:cNvSpPr/>
          <p:nvPr/>
        </p:nvSpPr>
        <p:spPr>
          <a:xfrm>
            <a:off x="793790" y="4506635"/>
            <a:ext cx="1304282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Ключові аспекти нетарифного регулювання торгівлі в Україні</a:t>
            </a:r>
            <a:endParaRPr lang="en-US" sz="15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837259"/>
            <a:ext cx="4961811"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Що таке митниця?</a:t>
            </a:r>
            <a:endParaRPr lang="en-US" sz="3900" dirty="0"/>
          </a:p>
        </p:txBody>
      </p:sp>
      <p:sp>
        <p:nvSpPr>
          <p:cNvPr id="3" name="Text 1"/>
          <p:cNvSpPr/>
          <p:nvPr/>
        </p:nvSpPr>
        <p:spPr>
          <a:xfrm>
            <a:off x="793790" y="3879056"/>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Митниця — це процес переміщення товарів через митний кордон країни, тобто проходження митного та інших видів контролю. Від того, наскільки швидко, просто та дешево можна переміщувати товари між країнами, багато в чому залежить успішність зовнішньої торгівлі країни, зокрема й можливість вбудовуватись у глобальні ланцюги вартості.</a:t>
            </a:r>
            <a:endParaRPr lang="en-US" sz="1550" dirty="0"/>
          </a:p>
        </p:txBody>
      </p:sp>
      <p:sp>
        <p:nvSpPr>
          <p:cNvPr id="4" name="Text 2"/>
          <p:cNvSpPr/>
          <p:nvPr/>
        </p:nvSpPr>
        <p:spPr>
          <a:xfrm>
            <a:off x="793790" y="4876324"/>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межах ПВЗВТ Україна зобов'язалася застосовувати митні процедури, які будуть стабільними, всеосяжними, пропорційними, прозорими, передбачуваними, недискримінаційними, неупередженими, та які будуть застосовувати уніфіковано та ефективно.</a:t>
            </a:r>
            <a:endParaRPr lang="en-US" sz="15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61035"/>
            <a:ext cx="8268653"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Ключові кроки реформи митниці</a:t>
            </a:r>
            <a:endParaRPr lang="en-US" sz="3900" dirty="0"/>
          </a:p>
        </p:txBody>
      </p:sp>
      <p:sp>
        <p:nvSpPr>
          <p:cNvPr id="3" name="Text 1"/>
          <p:cNvSpPr/>
          <p:nvPr/>
        </p:nvSpPr>
        <p:spPr>
          <a:xfrm>
            <a:off x="793790" y="1702832"/>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01</a:t>
            </a:r>
            <a:endParaRPr lang="en-US" sz="1550" dirty="0"/>
          </a:p>
        </p:txBody>
      </p:sp>
      <p:pic>
        <p:nvPicPr>
          <p:cNvPr id="4" name="Image 0" descr="preencoded.png"/>
          <p:cNvPicPr>
            <a:picLocks noChangeAspect="1"/>
          </p:cNvPicPr>
          <p:nvPr/>
        </p:nvPicPr>
        <p:blipFill>
          <a:blip r:embed="rId3"/>
          <a:stretch>
            <a:fillRect/>
          </a:stretch>
        </p:blipFill>
        <p:spPr>
          <a:xfrm>
            <a:off x="793790" y="2027158"/>
            <a:ext cx="6422231" cy="22860"/>
          </a:xfrm>
          <a:prstGeom prst="rect">
            <a:avLst/>
          </a:prstGeom>
        </p:spPr>
      </p:pic>
      <p:sp>
        <p:nvSpPr>
          <p:cNvPr id="5" name="Text 2"/>
          <p:cNvSpPr/>
          <p:nvPr/>
        </p:nvSpPr>
        <p:spPr>
          <a:xfrm>
            <a:off x="793790" y="2172057"/>
            <a:ext cx="3671054"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Гармонізація законодавства</a:t>
            </a:r>
            <a:endParaRPr lang="en-US" sz="1950" dirty="0"/>
          </a:p>
        </p:txBody>
      </p:sp>
      <p:sp>
        <p:nvSpPr>
          <p:cNvPr id="6" name="Text 3"/>
          <p:cNvSpPr/>
          <p:nvPr/>
        </p:nvSpPr>
        <p:spPr>
          <a:xfrm>
            <a:off x="793790" y="2613660"/>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Наближення українського законодавства до європейського</a:t>
            </a:r>
            <a:endParaRPr lang="en-US" sz="1550" dirty="0"/>
          </a:p>
        </p:txBody>
      </p:sp>
      <p:sp>
        <p:nvSpPr>
          <p:cNvPr id="7" name="Text 4"/>
          <p:cNvSpPr/>
          <p:nvPr/>
        </p:nvSpPr>
        <p:spPr>
          <a:xfrm>
            <a:off x="7414379" y="1702832"/>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02</a:t>
            </a:r>
            <a:endParaRPr lang="en-US" sz="1550" dirty="0"/>
          </a:p>
        </p:txBody>
      </p:sp>
      <p:pic>
        <p:nvPicPr>
          <p:cNvPr id="8" name="Image 1" descr="preencoded.png"/>
          <p:cNvPicPr>
            <a:picLocks noChangeAspect="1"/>
          </p:cNvPicPr>
          <p:nvPr/>
        </p:nvPicPr>
        <p:blipFill>
          <a:blip r:embed="rId3"/>
          <a:stretch>
            <a:fillRect/>
          </a:stretch>
        </p:blipFill>
        <p:spPr>
          <a:xfrm>
            <a:off x="7414379" y="2027158"/>
            <a:ext cx="6422231" cy="22860"/>
          </a:xfrm>
          <a:prstGeom prst="rect">
            <a:avLst/>
          </a:prstGeom>
        </p:spPr>
      </p:pic>
      <p:sp>
        <p:nvSpPr>
          <p:cNvPr id="9" name="Text 5"/>
          <p:cNvSpPr/>
          <p:nvPr/>
        </p:nvSpPr>
        <p:spPr>
          <a:xfrm>
            <a:off x="7414379" y="2172057"/>
            <a:ext cx="3211473"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Автоматизація процедур</a:t>
            </a:r>
            <a:endParaRPr lang="en-US" sz="1950" dirty="0"/>
          </a:p>
        </p:txBody>
      </p:sp>
      <p:sp>
        <p:nvSpPr>
          <p:cNvPr id="10" name="Text 6"/>
          <p:cNvSpPr/>
          <p:nvPr/>
        </p:nvSpPr>
        <p:spPr>
          <a:xfrm>
            <a:off x="7414379" y="2613660"/>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Впровадження сучасних технологій для швидкого оброблення</a:t>
            </a:r>
            <a:endParaRPr lang="en-US" sz="1550" dirty="0"/>
          </a:p>
        </p:txBody>
      </p:sp>
      <p:sp>
        <p:nvSpPr>
          <p:cNvPr id="11" name="Text 7"/>
          <p:cNvSpPr/>
          <p:nvPr/>
        </p:nvSpPr>
        <p:spPr>
          <a:xfrm>
            <a:off x="793790" y="3218855"/>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03</a:t>
            </a:r>
            <a:endParaRPr lang="en-US" sz="1550" dirty="0"/>
          </a:p>
        </p:txBody>
      </p:sp>
      <p:pic>
        <p:nvPicPr>
          <p:cNvPr id="12" name="Image 2" descr="preencoded.png"/>
          <p:cNvPicPr>
            <a:picLocks noChangeAspect="1"/>
          </p:cNvPicPr>
          <p:nvPr/>
        </p:nvPicPr>
        <p:blipFill>
          <a:blip r:embed="rId3"/>
          <a:stretch>
            <a:fillRect/>
          </a:stretch>
        </p:blipFill>
        <p:spPr>
          <a:xfrm>
            <a:off x="793790" y="3523298"/>
            <a:ext cx="6422231" cy="22860"/>
          </a:xfrm>
          <a:prstGeom prst="rect">
            <a:avLst/>
          </a:prstGeom>
        </p:spPr>
      </p:pic>
      <p:sp>
        <p:nvSpPr>
          <p:cNvPr id="13" name="Text 8"/>
          <p:cNvSpPr/>
          <p:nvPr/>
        </p:nvSpPr>
        <p:spPr>
          <a:xfrm>
            <a:off x="793790" y="3688080"/>
            <a:ext cx="3594140"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Електронний документообіг</a:t>
            </a:r>
            <a:endParaRPr lang="en-US" sz="1950" dirty="0"/>
          </a:p>
        </p:txBody>
      </p:sp>
      <p:sp>
        <p:nvSpPr>
          <p:cNvPr id="14" name="Text 9"/>
          <p:cNvSpPr/>
          <p:nvPr/>
        </p:nvSpPr>
        <p:spPr>
          <a:xfrm>
            <a:off x="793790" y="4129683"/>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Перехід на цифрові формати документів</a:t>
            </a:r>
            <a:endParaRPr lang="en-US" sz="1550" dirty="0"/>
          </a:p>
        </p:txBody>
      </p:sp>
      <p:sp>
        <p:nvSpPr>
          <p:cNvPr id="15" name="Text 10"/>
          <p:cNvSpPr/>
          <p:nvPr/>
        </p:nvSpPr>
        <p:spPr>
          <a:xfrm>
            <a:off x="7414379" y="3218855"/>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04</a:t>
            </a:r>
            <a:endParaRPr lang="en-US" sz="1550" dirty="0"/>
          </a:p>
        </p:txBody>
      </p:sp>
      <p:pic>
        <p:nvPicPr>
          <p:cNvPr id="16" name="Image 3" descr="preencoded.png"/>
          <p:cNvPicPr>
            <a:picLocks noChangeAspect="1"/>
          </p:cNvPicPr>
          <p:nvPr/>
        </p:nvPicPr>
        <p:blipFill>
          <a:blip r:embed="rId3"/>
          <a:stretch>
            <a:fillRect/>
          </a:stretch>
        </p:blipFill>
        <p:spPr>
          <a:xfrm>
            <a:off x="7414379" y="3523298"/>
            <a:ext cx="6422231" cy="22860"/>
          </a:xfrm>
          <a:prstGeom prst="rect">
            <a:avLst/>
          </a:prstGeom>
        </p:spPr>
      </p:pic>
      <p:sp>
        <p:nvSpPr>
          <p:cNvPr id="17" name="Text 11"/>
          <p:cNvSpPr/>
          <p:nvPr/>
        </p:nvSpPr>
        <p:spPr>
          <a:xfrm>
            <a:off x="7414379" y="3688080"/>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Єдині документи</a:t>
            </a:r>
            <a:endParaRPr lang="en-US" sz="1950" dirty="0"/>
          </a:p>
        </p:txBody>
      </p:sp>
      <p:sp>
        <p:nvSpPr>
          <p:cNvPr id="18" name="Text 12"/>
          <p:cNvSpPr/>
          <p:nvPr/>
        </p:nvSpPr>
        <p:spPr>
          <a:xfrm>
            <a:off x="7414379" y="4129683"/>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Використання стандартизованих адміністративних документів</a:t>
            </a:r>
            <a:endParaRPr lang="en-US" sz="1550" dirty="0"/>
          </a:p>
        </p:txBody>
      </p:sp>
      <p:sp>
        <p:nvSpPr>
          <p:cNvPr id="19" name="Text 13"/>
          <p:cNvSpPr/>
          <p:nvPr/>
        </p:nvSpPr>
        <p:spPr>
          <a:xfrm>
            <a:off x="793790" y="4734878"/>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05</a:t>
            </a:r>
            <a:endParaRPr lang="en-US" sz="1550" dirty="0"/>
          </a:p>
        </p:txBody>
      </p:sp>
      <p:pic>
        <p:nvPicPr>
          <p:cNvPr id="20" name="Image 4" descr="preencoded.png"/>
          <p:cNvPicPr>
            <a:picLocks noChangeAspect="1"/>
          </p:cNvPicPr>
          <p:nvPr/>
        </p:nvPicPr>
        <p:blipFill>
          <a:blip r:embed="rId3"/>
          <a:stretch>
            <a:fillRect/>
          </a:stretch>
        </p:blipFill>
        <p:spPr>
          <a:xfrm>
            <a:off x="793790" y="5019556"/>
            <a:ext cx="6422231" cy="22860"/>
          </a:xfrm>
          <a:prstGeom prst="rect">
            <a:avLst/>
          </a:prstGeom>
        </p:spPr>
      </p:pic>
      <p:sp>
        <p:nvSpPr>
          <p:cNvPr id="21" name="Text 14"/>
          <p:cNvSpPr/>
          <p:nvPr/>
        </p:nvSpPr>
        <p:spPr>
          <a:xfrm>
            <a:off x="793790" y="5204103"/>
            <a:ext cx="3092410"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Нова транзитна система</a:t>
            </a:r>
            <a:endParaRPr lang="en-US" sz="1950" dirty="0"/>
          </a:p>
        </p:txBody>
      </p:sp>
      <p:sp>
        <p:nvSpPr>
          <p:cNvPr id="22" name="Text 15"/>
          <p:cNvSpPr/>
          <p:nvPr/>
        </p:nvSpPr>
        <p:spPr>
          <a:xfrm>
            <a:off x="793790" y="5645706"/>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Приєднання до комп'ютеризованої транзитної системи ЄС</a:t>
            </a:r>
            <a:endParaRPr lang="en-US" sz="1550" dirty="0"/>
          </a:p>
        </p:txBody>
      </p:sp>
      <p:sp>
        <p:nvSpPr>
          <p:cNvPr id="23" name="Text 16"/>
          <p:cNvSpPr/>
          <p:nvPr/>
        </p:nvSpPr>
        <p:spPr>
          <a:xfrm>
            <a:off x="7414379" y="4734878"/>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06</a:t>
            </a:r>
            <a:endParaRPr lang="en-US" sz="1550" dirty="0"/>
          </a:p>
        </p:txBody>
      </p:sp>
      <p:pic>
        <p:nvPicPr>
          <p:cNvPr id="24" name="Image 5" descr="preencoded.png"/>
          <p:cNvPicPr>
            <a:picLocks noChangeAspect="1"/>
          </p:cNvPicPr>
          <p:nvPr/>
        </p:nvPicPr>
        <p:blipFill>
          <a:blip r:embed="rId3"/>
          <a:stretch>
            <a:fillRect/>
          </a:stretch>
        </p:blipFill>
        <p:spPr>
          <a:xfrm>
            <a:off x="7414379" y="5019556"/>
            <a:ext cx="6422231" cy="22860"/>
          </a:xfrm>
          <a:prstGeom prst="rect">
            <a:avLst/>
          </a:prstGeom>
        </p:spPr>
      </p:pic>
      <p:sp>
        <p:nvSpPr>
          <p:cNvPr id="25" name="Text 17"/>
          <p:cNvSpPr/>
          <p:nvPr/>
        </p:nvSpPr>
        <p:spPr>
          <a:xfrm>
            <a:off x="7414379" y="5204103"/>
            <a:ext cx="2682240"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Спрощені процедури</a:t>
            </a:r>
            <a:endParaRPr lang="en-US" sz="1950" dirty="0"/>
          </a:p>
        </p:txBody>
      </p:sp>
      <p:sp>
        <p:nvSpPr>
          <p:cNvPr id="26" name="Text 18"/>
          <p:cNvSpPr/>
          <p:nvPr/>
        </p:nvSpPr>
        <p:spPr>
          <a:xfrm>
            <a:off x="7414379" y="5645706"/>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Застосування для компаній з бездоганною репутацією</a:t>
            </a:r>
            <a:endParaRPr lang="en-US" sz="1550" dirty="0"/>
          </a:p>
        </p:txBody>
      </p:sp>
      <p:sp>
        <p:nvSpPr>
          <p:cNvPr id="27" name="Text 19"/>
          <p:cNvSpPr/>
          <p:nvPr/>
        </p:nvSpPr>
        <p:spPr>
          <a:xfrm>
            <a:off x="793790" y="6250900"/>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07</a:t>
            </a:r>
            <a:endParaRPr lang="en-US" sz="1550" dirty="0"/>
          </a:p>
        </p:txBody>
      </p:sp>
      <p:pic>
        <p:nvPicPr>
          <p:cNvPr id="28" name="Image 6" descr="preencoded.png"/>
          <p:cNvPicPr>
            <a:picLocks noChangeAspect="1"/>
          </p:cNvPicPr>
          <p:nvPr/>
        </p:nvPicPr>
        <p:blipFill>
          <a:blip r:embed="rId3"/>
          <a:stretch>
            <a:fillRect/>
          </a:stretch>
        </p:blipFill>
        <p:spPr>
          <a:xfrm>
            <a:off x="793790" y="6515695"/>
            <a:ext cx="6422231" cy="22860"/>
          </a:xfrm>
          <a:prstGeom prst="rect">
            <a:avLst/>
          </a:prstGeom>
        </p:spPr>
      </p:pic>
      <p:sp>
        <p:nvSpPr>
          <p:cNvPr id="29" name="Text 20"/>
          <p:cNvSpPr/>
          <p:nvPr/>
        </p:nvSpPr>
        <p:spPr>
          <a:xfrm>
            <a:off x="793790" y="672012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Співпраця органів</a:t>
            </a:r>
            <a:endParaRPr lang="en-US" sz="1950" dirty="0"/>
          </a:p>
        </p:txBody>
      </p:sp>
      <p:sp>
        <p:nvSpPr>
          <p:cNvPr id="30" name="Text 21"/>
          <p:cNvSpPr/>
          <p:nvPr/>
        </p:nvSpPr>
        <p:spPr>
          <a:xfrm>
            <a:off x="793790" y="7161728"/>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Посилення взаємодії митних служб</a:t>
            </a:r>
            <a:endParaRPr lang="en-US" sz="1550" dirty="0"/>
          </a:p>
        </p:txBody>
      </p:sp>
      <p:sp>
        <p:nvSpPr>
          <p:cNvPr id="31" name="Text 22"/>
          <p:cNvSpPr/>
          <p:nvPr/>
        </p:nvSpPr>
        <p:spPr>
          <a:xfrm>
            <a:off x="7414379" y="6250900"/>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08</a:t>
            </a:r>
            <a:endParaRPr lang="en-US" sz="1550" dirty="0"/>
          </a:p>
        </p:txBody>
      </p:sp>
      <p:pic>
        <p:nvPicPr>
          <p:cNvPr id="32" name="Image 7" descr="preencoded.png"/>
          <p:cNvPicPr>
            <a:picLocks noChangeAspect="1"/>
          </p:cNvPicPr>
          <p:nvPr/>
        </p:nvPicPr>
        <p:blipFill>
          <a:blip r:embed="rId3"/>
          <a:stretch>
            <a:fillRect/>
          </a:stretch>
        </p:blipFill>
        <p:spPr>
          <a:xfrm>
            <a:off x="7414379" y="6515695"/>
            <a:ext cx="6422231" cy="22860"/>
          </a:xfrm>
          <a:prstGeom prst="rect">
            <a:avLst/>
          </a:prstGeom>
        </p:spPr>
      </p:pic>
      <p:sp>
        <p:nvSpPr>
          <p:cNvPr id="33" name="Text 23"/>
          <p:cNvSpPr/>
          <p:nvPr/>
        </p:nvSpPr>
        <p:spPr>
          <a:xfrm>
            <a:off x="7414379" y="672012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Обмін інформацією</a:t>
            </a:r>
            <a:endParaRPr lang="en-US" sz="1950" dirty="0"/>
          </a:p>
        </p:txBody>
      </p:sp>
      <p:sp>
        <p:nvSpPr>
          <p:cNvPr id="34" name="Text 24"/>
          <p:cNvSpPr/>
          <p:nvPr/>
        </p:nvSpPr>
        <p:spPr>
          <a:xfrm>
            <a:off x="7414379" y="7161728"/>
            <a:ext cx="6422231"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Спільний контроль та обмін даними</a:t>
            </a:r>
            <a:endParaRPr lang="en-US" sz="15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601516"/>
            <a:ext cx="907934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Авторизовані економічні оператори</a:t>
            </a:r>
            <a:endParaRPr lang="en-US" sz="3900" dirty="0"/>
          </a:p>
        </p:txBody>
      </p:sp>
      <p:sp>
        <p:nvSpPr>
          <p:cNvPr id="3" name="Text 1"/>
          <p:cNvSpPr/>
          <p:nvPr/>
        </p:nvSpPr>
        <p:spPr>
          <a:xfrm>
            <a:off x="793790" y="3722727"/>
            <a:ext cx="763202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Інститут авторизованих економічних операторів — це компанії з бездоганної репутацією, для яких митні процедури максимально спрощують, якщо ці компанії визнаються такими відповідно до певних критеріїв.</a:t>
            </a:r>
            <a:endParaRPr lang="en-US" sz="1550" dirty="0"/>
          </a:p>
        </p:txBody>
      </p:sp>
      <p:sp>
        <p:nvSpPr>
          <p:cNvPr id="4" name="Text 2"/>
          <p:cNvSpPr/>
          <p:nvPr/>
        </p:nvSpPr>
        <p:spPr>
          <a:xfrm>
            <a:off x="793790" y="4675346"/>
            <a:ext cx="763202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Україна зобов'язалася наблизити своє законодавство у цій сфері до європейського й нарешті почати використовувати цей інструмент зниження нетарифних обмежень торгівлі.</a:t>
            </a:r>
            <a:endParaRPr lang="en-US" sz="1550" dirty="0"/>
          </a:p>
        </p:txBody>
      </p:sp>
      <p:sp>
        <p:nvSpPr>
          <p:cNvPr id="5" name="Shape 3"/>
          <p:cNvSpPr/>
          <p:nvPr/>
        </p:nvSpPr>
        <p:spPr>
          <a:xfrm>
            <a:off x="8774668" y="3544133"/>
            <a:ext cx="5212318" cy="2083832"/>
          </a:xfrm>
          <a:prstGeom prst="roundRect">
            <a:avLst>
              <a:gd name="adj" fmla="val 6858"/>
            </a:avLst>
          </a:prstGeom>
          <a:solidFill>
            <a:srgbClr val="6296FF">
              <a:alpha val="95000"/>
            </a:srgbClr>
          </a:solidFill>
          <a:ln/>
        </p:spPr>
      </p:sp>
      <p:sp>
        <p:nvSpPr>
          <p:cNvPr id="6" name="Text 4"/>
          <p:cNvSpPr/>
          <p:nvPr/>
        </p:nvSpPr>
        <p:spPr>
          <a:xfrm>
            <a:off x="8973026" y="374249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000000"/>
                </a:solidFill>
                <a:latin typeface="Geist Bold" pitchFamily="34" charset="0"/>
                <a:ea typeface="Geist Bold" pitchFamily="34" charset="-122"/>
                <a:cs typeface="Geist Bold" pitchFamily="34" charset="-120"/>
              </a:rPr>
              <a:t>Взаємне визнання</a:t>
            </a:r>
            <a:endParaRPr lang="en-US" sz="1950" dirty="0"/>
          </a:p>
        </p:txBody>
      </p:sp>
      <p:sp>
        <p:nvSpPr>
          <p:cNvPr id="7" name="Text 5"/>
          <p:cNvSpPr/>
          <p:nvPr/>
        </p:nvSpPr>
        <p:spPr>
          <a:xfrm>
            <a:off x="8973026" y="4263390"/>
            <a:ext cx="4815602" cy="1032034"/>
          </a:xfrm>
          <a:prstGeom prst="rect">
            <a:avLst/>
          </a:prstGeom>
          <a:noFill/>
          <a:ln/>
        </p:spPr>
        <p:txBody>
          <a:bodyPr wrap="square" lIns="0" tIns="0" rIns="0" bIns="0" rtlCol="0" anchor="t"/>
          <a:lstStyle/>
          <a:p>
            <a:pPr marL="0" indent="0" algn="l">
              <a:lnSpc>
                <a:spcPts val="2000"/>
              </a:lnSpc>
              <a:buNone/>
            </a:pPr>
            <a:r>
              <a:rPr lang="en-US" sz="1550" dirty="0">
                <a:solidFill>
                  <a:srgbClr val="000000"/>
                </a:solidFill>
                <a:latin typeface="Geist" pitchFamily="34" charset="0"/>
                <a:ea typeface="Geist" pitchFamily="34" charset="-122"/>
                <a:cs typeface="Geist" pitchFamily="34" charset="-120"/>
              </a:rPr>
              <a:t>Україна та ЄС домовилися про можливість взаємного визнання авторизованих економічних операторів, що значно полегшує зовнішню торгівлю.</a:t>
            </a:r>
            <a:endParaRPr lang="en-US" sz="15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474595"/>
            <a:ext cx="573928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Європейські конвенції</a:t>
            </a:r>
            <a:endParaRPr lang="en-US" sz="3900" dirty="0"/>
          </a:p>
        </p:txBody>
      </p:sp>
      <p:sp>
        <p:nvSpPr>
          <p:cNvPr id="3" name="Shape 1"/>
          <p:cNvSpPr/>
          <p:nvPr/>
        </p:nvSpPr>
        <p:spPr>
          <a:xfrm>
            <a:off x="793790" y="3516392"/>
            <a:ext cx="4215289" cy="2238613"/>
          </a:xfrm>
          <a:prstGeom prst="roundRect">
            <a:avLst>
              <a:gd name="adj" fmla="val 3724"/>
            </a:avLst>
          </a:prstGeom>
          <a:solidFill>
            <a:srgbClr val="101620"/>
          </a:solidFill>
          <a:ln w="22860">
            <a:solidFill>
              <a:srgbClr val="002A80"/>
            </a:solidFill>
            <a:prstDash val="solid"/>
          </a:ln>
        </p:spPr>
      </p:sp>
      <p:sp>
        <p:nvSpPr>
          <p:cNvPr id="4" name="Text 2"/>
          <p:cNvSpPr/>
          <p:nvPr/>
        </p:nvSpPr>
        <p:spPr>
          <a:xfrm>
            <a:off x="1015008" y="3737610"/>
            <a:ext cx="3772853" cy="645081"/>
          </a:xfrm>
          <a:prstGeom prst="rect">
            <a:avLst/>
          </a:prstGeom>
          <a:noFill/>
          <a:ln/>
        </p:spPr>
        <p:txBody>
          <a:bodyPr wrap="squar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Конвенція про єдиний режим транзиту</a:t>
            </a:r>
            <a:endParaRPr lang="en-US" sz="1950" dirty="0"/>
          </a:p>
        </p:txBody>
      </p:sp>
      <p:sp>
        <p:nvSpPr>
          <p:cNvPr id="5" name="Text 3"/>
          <p:cNvSpPr/>
          <p:nvPr/>
        </p:nvSpPr>
        <p:spPr>
          <a:xfrm>
            <a:off x="1015008" y="4501753"/>
            <a:ext cx="377285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Стандартизація процедур транзиту товарів між країнами-учасницями</a:t>
            </a:r>
            <a:endParaRPr lang="en-US" sz="1550" dirty="0"/>
          </a:p>
        </p:txBody>
      </p:sp>
      <p:sp>
        <p:nvSpPr>
          <p:cNvPr id="6" name="Shape 4"/>
          <p:cNvSpPr/>
          <p:nvPr/>
        </p:nvSpPr>
        <p:spPr>
          <a:xfrm>
            <a:off x="5207437" y="3516392"/>
            <a:ext cx="4215408" cy="2238613"/>
          </a:xfrm>
          <a:prstGeom prst="roundRect">
            <a:avLst>
              <a:gd name="adj" fmla="val 3724"/>
            </a:avLst>
          </a:prstGeom>
          <a:solidFill>
            <a:srgbClr val="101620"/>
          </a:solidFill>
          <a:ln w="22860">
            <a:solidFill>
              <a:srgbClr val="002A80"/>
            </a:solidFill>
            <a:prstDash val="solid"/>
          </a:ln>
        </p:spPr>
      </p:sp>
      <p:sp>
        <p:nvSpPr>
          <p:cNvPr id="7" name="Text 5"/>
          <p:cNvSpPr/>
          <p:nvPr/>
        </p:nvSpPr>
        <p:spPr>
          <a:xfrm>
            <a:off x="5428655" y="3737610"/>
            <a:ext cx="3772972" cy="645081"/>
          </a:xfrm>
          <a:prstGeom prst="rect">
            <a:avLst/>
          </a:prstGeom>
          <a:noFill/>
          <a:ln/>
        </p:spPr>
        <p:txBody>
          <a:bodyPr wrap="squar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Конвенція про спрощення формальностей</a:t>
            </a:r>
            <a:endParaRPr lang="en-US" sz="1950" dirty="0"/>
          </a:p>
        </p:txBody>
      </p:sp>
      <p:sp>
        <p:nvSpPr>
          <p:cNvPr id="8" name="Text 6"/>
          <p:cNvSpPr/>
          <p:nvPr/>
        </p:nvSpPr>
        <p:spPr>
          <a:xfrm>
            <a:off x="5428655" y="4501753"/>
            <a:ext cx="3772972"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Зменшення бюрократичних бар'єрів у торгівлі товарами</a:t>
            </a:r>
            <a:endParaRPr lang="en-US" sz="1550" dirty="0"/>
          </a:p>
        </p:txBody>
      </p:sp>
      <p:sp>
        <p:nvSpPr>
          <p:cNvPr id="9" name="Shape 7"/>
          <p:cNvSpPr/>
          <p:nvPr/>
        </p:nvSpPr>
        <p:spPr>
          <a:xfrm>
            <a:off x="9621203" y="3516392"/>
            <a:ext cx="4215289" cy="2238613"/>
          </a:xfrm>
          <a:prstGeom prst="roundRect">
            <a:avLst>
              <a:gd name="adj" fmla="val 3724"/>
            </a:avLst>
          </a:prstGeom>
          <a:solidFill>
            <a:srgbClr val="101620"/>
          </a:solidFill>
          <a:ln w="22860">
            <a:solidFill>
              <a:srgbClr val="002A80"/>
            </a:solidFill>
            <a:prstDash val="solid"/>
          </a:ln>
        </p:spPr>
      </p:sp>
      <p:sp>
        <p:nvSpPr>
          <p:cNvPr id="10" name="Text 8"/>
          <p:cNvSpPr/>
          <p:nvPr/>
        </p:nvSpPr>
        <p:spPr>
          <a:xfrm>
            <a:off x="9842421" y="3737610"/>
            <a:ext cx="3772853" cy="645081"/>
          </a:xfrm>
          <a:prstGeom prst="rect">
            <a:avLst/>
          </a:prstGeom>
          <a:noFill/>
          <a:ln/>
        </p:spPr>
        <p:txBody>
          <a:bodyPr wrap="squar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Нова комп'ютеризована транзитна система</a:t>
            </a:r>
            <a:endParaRPr lang="en-US" sz="1950" dirty="0"/>
          </a:p>
        </p:txBody>
      </p:sp>
      <p:sp>
        <p:nvSpPr>
          <p:cNvPr id="11" name="Text 9"/>
          <p:cNvSpPr/>
          <p:nvPr/>
        </p:nvSpPr>
        <p:spPr>
          <a:xfrm>
            <a:off x="9842421" y="4501753"/>
            <a:ext cx="3772853"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Дозволяє подавати стандартні транзитні декларації в електронному вигляді, підвищуючи прослідковуваність товарів</a:t>
            </a:r>
            <a:endParaRPr lang="en-US" sz="15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837259"/>
            <a:ext cx="5468422"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Правила походження</a:t>
            </a:r>
            <a:endParaRPr lang="en-US" sz="3900" dirty="0"/>
          </a:p>
        </p:txBody>
      </p:sp>
      <p:sp>
        <p:nvSpPr>
          <p:cNvPr id="3" name="Text 1"/>
          <p:cNvSpPr/>
          <p:nvPr/>
        </p:nvSpPr>
        <p:spPr>
          <a:xfrm>
            <a:off x="793790" y="3879056"/>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Створення зони вільної торгівлі передбачає скасування ввізних мит між країнами. Очевидно, що такими можливостями хочуть скористатися не лише виробники країн, які уклали преференційну угоду, але й виробники інших країн, які не мають аналогічних преференцій.</a:t>
            </a:r>
            <a:endParaRPr lang="en-US" sz="1550" dirty="0"/>
          </a:p>
        </p:txBody>
      </p:sp>
      <p:sp>
        <p:nvSpPr>
          <p:cNvPr id="4" name="Text 2"/>
          <p:cNvSpPr/>
          <p:nvPr/>
        </p:nvSpPr>
        <p:spPr>
          <a:xfrm>
            <a:off x="793790" y="4876324"/>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Саме тому кожна угода про вільну торгівлю містить чіткі </a:t>
            </a:r>
            <a:r>
              <a:rPr lang="en-US" sz="1550" b="1" dirty="0">
                <a:solidFill>
                  <a:srgbClr val="6296FF"/>
                </a:solidFill>
                <a:latin typeface="Geist" pitchFamily="34" charset="0"/>
                <a:ea typeface="Geist" pitchFamily="34" charset="-122"/>
                <a:cs typeface="Geist" pitchFamily="34" charset="-120"/>
              </a:rPr>
              <a:t>правила походження</a:t>
            </a:r>
            <a:r>
              <a:rPr lang="en-US" sz="1550" dirty="0">
                <a:solidFill>
                  <a:srgbClr val="EBEDF0"/>
                </a:solidFill>
                <a:latin typeface="Geist" pitchFamily="34" charset="0"/>
                <a:ea typeface="Geist" pitchFamily="34" charset="-122"/>
                <a:cs typeface="Geist" pitchFamily="34" charset="-120"/>
              </a:rPr>
              <a:t>, які дозволяють відрізнити товари, на які поширюються надані взаємні торговельні преференції, від тих, на які вони не поширюються.</a:t>
            </a:r>
            <a:endParaRPr lang="en-US" sz="15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651516"/>
            <a:ext cx="8024098"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Правило «достатньої обробки»</a:t>
            </a:r>
            <a:endParaRPr lang="en-US" sz="3900" dirty="0"/>
          </a:p>
        </p:txBody>
      </p:sp>
      <p:pic>
        <p:nvPicPr>
          <p:cNvPr id="3" name="Image 0" descr="preencoded.png"/>
          <p:cNvPicPr>
            <a:picLocks noChangeAspect="1"/>
          </p:cNvPicPr>
          <p:nvPr/>
        </p:nvPicPr>
        <p:blipFill>
          <a:blip r:embed="rId3"/>
          <a:stretch>
            <a:fillRect/>
          </a:stretch>
        </p:blipFill>
        <p:spPr>
          <a:xfrm>
            <a:off x="793790" y="2693313"/>
            <a:ext cx="4347567" cy="793790"/>
          </a:xfrm>
          <a:prstGeom prst="rect">
            <a:avLst/>
          </a:prstGeom>
        </p:spPr>
      </p:pic>
      <p:sp>
        <p:nvSpPr>
          <p:cNvPr id="4" name="Text 1"/>
          <p:cNvSpPr/>
          <p:nvPr/>
        </p:nvSpPr>
        <p:spPr>
          <a:xfrm>
            <a:off x="992148" y="3685461"/>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Цілком вироблені</a:t>
            </a:r>
            <a:endParaRPr lang="en-US" sz="1950" dirty="0"/>
          </a:p>
        </p:txBody>
      </p:sp>
      <p:sp>
        <p:nvSpPr>
          <p:cNvPr id="5" name="Text 2"/>
          <p:cNvSpPr/>
          <p:nvPr/>
        </p:nvSpPr>
        <p:spPr>
          <a:xfrm>
            <a:off x="992148" y="4127063"/>
            <a:ext cx="395085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Товари, які повністю вироблені в країні-учасниці</a:t>
            </a:r>
            <a:endParaRPr lang="en-US" sz="1550" dirty="0"/>
          </a:p>
        </p:txBody>
      </p:sp>
      <p:pic>
        <p:nvPicPr>
          <p:cNvPr id="6" name="Image 1" descr="preencoded.png"/>
          <p:cNvPicPr>
            <a:picLocks noChangeAspect="1"/>
          </p:cNvPicPr>
          <p:nvPr/>
        </p:nvPicPr>
        <p:blipFill>
          <a:blip r:embed="rId4"/>
          <a:stretch>
            <a:fillRect/>
          </a:stretch>
        </p:blipFill>
        <p:spPr>
          <a:xfrm>
            <a:off x="5141357" y="2693313"/>
            <a:ext cx="4347567" cy="793790"/>
          </a:xfrm>
          <a:prstGeom prst="rect">
            <a:avLst/>
          </a:prstGeom>
        </p:spPr>
      </p:pic>
      <p:sp>
        <p:nvSpPr>
          <p:cNvPr id="7" name="Text 3"/>
          <p:cNvSpPr/>
          <p:nvPr/>
        </p:nvSpPr>
        <p:spPr>
          <a:xfrm>
            <a:off x="5339715" y="3685461"/>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Достатня обробка</a:t>
            </a:r>
            <a:endParaRPr lang="en-US" sz="1950" dirty="0"/>
          </a:p>
        </p:txBody>
      </p:sp>
      <p:sp>
        <p:nvSpPr>
          <p:cNvPr id="8" name="Text 4"/>
          <p:cNvSpPr/>
          <p:nvPr/>
        </p:nvSpPr>
        <p:spPr>
          <a:xfrm>
            <a:off x="5339715" y="4127063"/>
            <a:ext cx="395085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Товари з матеріалів, які пройшли достатню обробку в країні</a:t>
            </a:r>
            <a:endParaRPr lang="en-US" sz="1550" dirty="0"/>
          </a:p>
        </p:txBody>
      </p:sp>
      <p:pic>
        <p:nvPicPr>
          <p:cNvPr id="9" name="Image 2" descr="preencoded.png"/>
          <p:cNvPicPr>
            <a:picLocks noChangeAspect="1"/>
          </p:cNvPicPr>
          <p:nvPr/>
        </p:nvPicPr>
        <p:blipFill>
          <a:blip r:embed="rId5"/>
          <a:stretch>
            <a:fillRect/>
          </a:stretch>
        </p:blipFill>
        <p:spPr>
          <a:xfrm>
            <a:off x="9488924" y="2693313"/>
            <a:ext cx="4347567" cy="793790"/>
          </a:xfrm>
          <a:prstGeom prst="rect">
            <a:avLst/>
          </a:prstGeom>
        </p:spPr>
      </p:pic>
      <p:sp>
        <p:nvSpPr>
          <p:cNvPr id="10" name="Text 5"/>
          <p:cNvSpPr/>
          <p:nvPr/>
        </p:nvSpPr>
        <p:spPr>
          <a:xfrm>
            <a:off x="9687282" y="3685461"/>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Преференції</a:t>
            </a:r>
            <a:endParaRPr lang="en-US" sz="1950" dirty="0"/>
          </a:p>
        </p:txBody>
      </p:sp>
      <p:sp>
        <p:nvSpPr>
          <p:cNvPr id="11" name="Text 6"/>
          <p:cNvSpPr/>
          <p:nvPr/>
        </p:nvSpPr>
        <p:spPr>
          <a:xfrm>
            <a:off x="9687282" y="4127063"/>
            <a:ext cx="395085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Можливість використання торговельних преференцій</a:t>
            </a:r>
            <a:endParaRPr lang="en-US" sz="1550" dirty="0"/>
          </a:p>
        </p:txBody>
      </p:sp>
      <p:sp>
        <p:nvSpPr>
          <p:cNvPr id="12" name="Text 7"/>
          <p:cNvSpPr/>
          <p:nvPr/>
        </p:nvSpPr>
        <p:spPr>
          <a:xfrm>
            <a:off x="793790" y="5064681"/>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Вимога «цілком вироблені або вирощені» досить сильно обмежує, особливо у наш час, коли значно дешевше купити і привезти матеріали та запчастини з багатьох країн світу, аніж виробляти все у себе.</a:t>
            </a:r>
            <a:endParaRPr lang="en-US" sz="1550" dirty="0"/>
          </a:p>
        </p:txBody>
      </p:sp>
      <p:sp>
        <p:nvSpPr>
          <p:cNvPr id="13" name="Text 8"/>
          <p:cNvSpPr/>
          <p:nvPr/>
        </p:nvSpPr>
        <p:spPr>
          <a:xfrm>
            <a:off x="793790" y="5803940"/>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Тому в правилах походження використовують правило «достатньої обробки». Це може бути вимога зміни коду товару у товарній класифікації, вимога щодо рівня переробки іноземних матеріалів, встановлення максимального відсотка вартості товару, який може припадати на іноземні складники, або їхня комбінація.</a:t>
            </a:r>
            <a:endParaRPr lang="en-US" sz="15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712952"/>
            <a:ext cx="12743259"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Пан-Європейсько-Середземноморська конвенція</a:t>
            </a:r>
            <a:endParaRPr lang="en-US" sz="3900" dirty="0"/>
          </a:p>
        </p:txBody>
      </p:sp>
      <p:sp>
        <p:nvSpPr>
          <p:cNvPr id="3" name="Text 1"/>
          <p:cNvSpPr/>
          <p:nvPr/>
        </p:nvSpPr>
        <p:spPr>
          <a:xfrm>
            <a:off x="793790" y="2437209"/>
            <a:ext cx="298132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Діагональна кумуляція</a:t>
            </a:r>
            <a:endParaRPr lang="en-US" sz="1950" dirty="0"/>
          </a:p>
        </p:txBody>
      </p:sp>
      <p:sp>
        <p:nvSpPr>
          <p:cNvPr id="4" name="Text 2"/>
          <p:cNvSpPr/>
          <p:nvPr/>
        </p:nvSpPr>
        <p:spPr>
          <a:xfrm>
            <a:off x="793790" y="3057406"/>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Пан-Євро-Мед — це наступний крок у спрощенні виконання правил походження. Вона дозволяє розглядати матеріали з країн-учасниць конвенції, як «неіноземні» під час визначення походження товарів.</a:t>
            </a:r>
            <a:endParaRPr lang="en-US" sz="1550" dirty="0"/>
          </a:p>
        </p:txBody>
      </p:sp>
      <p:sp>
        <p:nvSpPr>
          <p:cNvPr id="5" name="Shape 3"/>
          <p:cNvSpPr/>
          <p:nvPr/>
        </p:nvSpPr>
        <p:spPr>
          <a:xfrm>
            <a:off x="793790" y="3796665"/>
            <a:ext cx="4215289" cy="1722596"/>
          </a:xfrm>
          <a:prstGeom prst="roundRect">
            <a:avLst>
              <a:gd name="adj" fmla="val 6370"/>
            </a:avLst>
          </a:prstGeom>
          <a:solidFill>
            <a:srgbClr val="101620">
              <a:alpha val="95000"/>
            </a:srgbClr>
          </a:solidFill>
          <a:ln w="22860">
            <a:solidFill>
              <a:srgbClr val="002A80"/>
            </a:solidFill>
            <a:prstDash val="solid"/>
          </a:ln>
        </p:spPr>
      </p:sp>
      <p:pic>
        <p:nvPicPr>
          <p:cNvPr id="6" name="Image 0" descr="preencoded.png"/>
          <p:cNvPicPr>
            <a:picLocks noChangeAspect="1"/>
          </p:cNvPicPr>
          <p:nvPr/>
        </p:nvPicPr>
        <p:blipFill>
          <a:blip r:embed="rId3"/>
          <a:stretch>
            <a:fillRect/>
          </a:stretch>
        </p:blipFill>
        <p:spPr>
          <a:xfrm>
            <a:off x="770930" y="3796665"/>
            <a:ext cx="91440" cy="1722596"/>
          </a:xfrm>
          <a:prstGeom prst="rect">
            <a:avLst/>
          </a:prstGeom>
        </p:spPr>
      </p:pic>
      <p:sp>
        <p:nvSpPr>
          <p:cNvPr id="7" name="Text 4"/>
          <p:cNvSpPr/>
          <p:nvPr/>
        </p:nvSpPr>
        <p:spPr>
          <a:xfrm>
            <a:off x="1083588" y="4017883"/>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Стати учасником</a:t>
            </a:r>
            <a:endParaRPr lang="en-US" sz="1950" dirty="0"/>
          </a:p>
        </p:txBody>
      </p:sp>
      <p:sp>
        <p:nvSpPr>
          <p:cNvPr id="8" name="Text 5"/>
          <p:cNvSpPr/>
          <p:nvPr/>
        </p:nvSpPr>
        <p:spPr>
          <a:xfrm>
            <a:off x="1083588" y="4459486"/>
            <a:ext cx="3704273"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Приєднання до Конвенції</a:t>
            </a:r>
            <a:endParaRPr lang="en-US" sz="1550" dirty="0"/>
          </a:p>
        </p:txBody>
      </p:sp>
      <p:sp>
        <p:nvSpPr>
          <p:cNvPr id="9" name="Shape 6"/>
          <p:cNvSpPr/>
          <p:nvPr/>
        </p:nvSpPr>
        <p:spPr>
          <a:xfrm>
            <a:off x="5207437" y="3796665"/>
            <a:ext cx="4215408" cy="1722596"/>
          </a:xfrm>
          <a:prstGeom prst="roundRect">
            <a:avLst>
              <a:gd name="adj" fmla="val 6370"/>
            </a:avLst>
          </a:prstGeom>
          <a:solidFill>
            <a:srgbClr val="101620">
              <a:alpha val="95000"/>
            </a:srgbClr>
          </a:solidFill>
          <a:ln w="22860">
            <a:solidFill>
              <a:srgbClr val="002A80"/>
            </a:solidFill>
            <a:prstDash val="solid"/>
          </a:ln>
        </p:spPr>
      </p:sp>
      <p:pic>
        <p:nvPicPr>
          <p:cNvPr id="10" name="Image 1" descr="preencoded.png"/>
          <p:cNvPicPr>
            <a:picLocks noChangeAspect="1"/>
          </p:cNvPicPr>
          <p:nvPr/>
        </p:nvPicPr>
        <p:blipFill>
          <a:blip r:embed="rId3"/>
          <a:stretch>
            <a:fillRect/>
          </a:stretch>
        </p:blipFill>
        <p:spPr>
          <a:xfrm>
            <a:off x="5184577" y="3796665"/>
            <a:ext cx="91440" cy="1722596"/>
          </a:xfrm>
          <a:prstGeom prst="rect">
            <a:avLst/>
          </a:prstGeom>
        </p:spPr>
      </p:pic>
      <p:sp>
        <p:nvSpPr>
          <p:cNvPr id="11" name="Text 7"/>
          <p:cNvSpPr/>
          <p:nvPr/>
        </p:nvSpPr>
        <p:spPr>
          <a:xfrm>
            <a:off x="5497235" y="4017883"/>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Угоди про ЗВТ</a:t>
            </a:r>
            <a:endParaRPr lang="en-US" sz="1950" dirty="0"/>
          </a:p>
        </p:txBody>
      </p:sp>
      <p:sp>
        <p:nvSpPr>
          <p:cNvPr id="12" name="Text 8"/>
          <p:cNvSpPr/>
          <p:nvPr/>
        </p:nvSpPr>
        <p:spPr>
          <a:xfrm>
            <a:off x="5497235" y="4459486"/>
            <a:ext cx="3704392"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Укладення угод між країнами-учасницями</a:t>
            </a:r>
            <a:endParaRPr lang="en-US" sz="1550" dirty="0"/>
          </a:p>
        </p:txBody>
      </p:sp>
      <p:sp>
        <p:nvSpPr>
          <p:cNvPr id="13" name="Shape 9"/>
          <p:cNvSpPr/>
          <p:nvPr/>
        </p:nvSpPr>
        <p:spPr>
          <a:xfrm>
            <a:off x="9621203" y="3796665"/>
            <a:ext cx="4215289" cy="1722596"/>
          </a:xfrm>
          <a:prstGeom prst="roundRect">
            <a:avLst>
              <a:gd name="adj" fmla="val 6370"/>
            </a:avLst>
          </a:prstGeom>
          <a:solidFill>
            <a:srgbClr val="101620">
              <a:alpha val="95000"/>
            </a:srgbClr>
          </a:solidFill>
          <a:ln w="22860">
            <a:solidFill>
              <a:srgbClr val="002A80"/>
            </a:solidFill>
            <a:prstDash val="solid"/>
          </a:ln>
        </p:spPr>
      </p:sp>
      <p:pic>
        <p:nvPicPr>
          <p:cNvPr id="14" name="Image 2" descr="preencoded.png"/>
          <p:cNvPicPr>
            <a:picLocks noChangeAspect="1"/>
          </p:cNvPicPr>
          <p:nvPr/>
        </p:nvPicPr>
        <p:blipFill>
          <a:blip r:embed="rId3"/>
          <a:stretch>
            <a:fillRect/>
          </a:stretch>
        </p:blipFill>
        <p:spPr>
          <a:xfrm>
            <a:off x="9598343" y="3796665"/>
            <a:ext cx="91440" cy="1722596"/>
          </a:xfrm>
          <a:prstGeom prst="rect">
            <a:avLst/>
          </a:prstGeom>
        </p:spPr>
      </p:pic>
      <p:sp>
        <p:nvSpPr>
          <p:cNvPr id="15" name="Text 10"/>
          <p:cNvSpPr/>
          <p:nvPr/>
        </p:nvSpPr>
        <p:spPr>
          <a:xfrm>
            <a:off x="9911001" y="4017883"/>
            <a:ext cx="3704273" cy="645081"/>
          </a:xfrm>
          <a:prstGeom prst="rect">
            <a:avLst/>
          </a:prstGeom>
          <a:noFill/>
          <a:ln/>
        </p:spPr>
        <p:txBody>
          <a:bodyPr wrap="squar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Використання Пан-Євро-Мед</a:t>
            </a:r>
            <a:endParaRPr lang="en-US" sz="1950" dirty="0"/>
          </a:p>
        </p:txBody>
      </p:sp>
      <p:sp>
        <p:nvSpPr>
          <p:cNvPr id="16" name="Text 11"/>
          <p:cNvSpPr/>
          <p:nvPr/>
        </p:nvSpPr>
        <p:spPr>
          <a:xfrm>
            <a:off x="9911001" y="4782026"/>
            <a:ext cx="3704273"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Передбачення можливості використання конвенції в угодах</a:t>
            </a:r>
            <a:endParaRPr lang="en-US" sz="1550" dirty="0"/>
          </a:p>
        </p:txBody>
      </p:sp>
      <p:sp>
        <p:nvSpPr>
          <p:cNvPr id="17" name="Text 12"/>
          <p:cNvSpPr/>
          <p:nvPr/>
        </p:nvSpPr>
        <p:spPr>
          <a:xfrm>
            <a:off x="793790" y="5742503"/>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Україна приєдналася до Пан-Євро-Мед у 2019 році. Діагональна кумуляція діє для торгівлі з ЄС та ЄАВТ. Після ратифікації запрацює в межах ЗВТ з Ізраїлем. Ще в декількох ЗВТ треба додати можливість використання Пан-Євро-Мед: Північна Македонія, Чорногорія, Грузія, Молдова, Туреччина.</a:t>
            </a:r>
            <a:endParaRPr lang="en-US" sz="15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86320"/>
            <a:ext cx="5115163"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Позитивні зрушення</a:t>
            </a:r>
            <a:endParaRPr lang="en-US" sz="3900" dirty="0"/>
          </a:p>
        </p:txBody>
      </p:sp>
      <p:sp>
        <p:nvSpPr>
          <p:cNvPr id="3" name="Text 1"/>
          <p:cNvSpPr/>
          <p:nvPr/>
        </p:nvSpPr>
        <p:spPr>
          <a:xfrm>
            <a:off x="793790" y="3127296"/>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2x</a:t>
            </a:r>
            <a:endParaRPr lang="en-US" sz="5150" dirty="0"/>
          </a:p>
        </p:txBody>
      </p:sp>
      <p:sp>
        <p:nvSpPr>
          <p:cNvPr id="4" name="Text 2"/>
          <p:cNvSpPr/>
          <p:nvPr/>
        </p:nvSpPr>
        <p:spPr>
          <a:xfrm>
            <a:off x="957263" y="4030266"/>
            <a:ext cx="2747724"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Швидкість зростання</a:t>
            </a:r>
            <a:endParaRPr lang="en-US" sz="1950" dirty="0"/>
          </a:p>
        </p:txBody>
      </p:sp>
      <p:sp>
        <p:nvSpPr>
          <p:cNvPr id="5" name="Text 3"/>
          <p:cNvSpPr/>
          <p:nvPr/>
        </p:nvSpPr>
        <p:spPr>
          <a:xfrm>
            <a:off x="793790" y="4471868"/>
            <a:ext cx="3074670" cy="774025"/>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У 2017-2018 роках український експорт в ЄС зростав вдвічі швидше, ніж в інші країни світу</a:t>
            </a:r>
            <a:endParaRPr lang="en-US" sz="1550" dirty="0"/>
          </a:p>
        </p:txBody>
      </p:sp>
      <p:sp>
        <p:nvSpPr>
          <p:cNvPr id="6" name="Text 4"/>
          <p:cNvSpPr/>
          <p:nvPr/>
        </p:nvSpPr>
        <p:spPr>
          <a:xfrm>
            <a:off x="4116467" y="3127296"/>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33%</a:t>
            </a:r>
            <a:endParaRPr lang="en-US" sz="5150" dirty="0"/>
          </a:p>
        </p:txBody>
      </p:sp>
      <p:sp>
        <p:nvSpPr>
          <p:cNvPr id="7" name="Text 5"/>
          <p:cNvSpPr/>
          <p:nvPr/>
        </p:nvSpPr>
        <p:spPr>
          <a:xfrm>
            <a:off x="4413290" y="4030266"/>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Виграла від Угоди</a:t>
            </a:r>
            <a:endParaRPr lang="en-US" sz="1950" dirty="0"/>
          </a:p>
        </p:txBody>
      </p:sp>
      <p:sp>
        <p:nvSpPr>
          <p:cNvPr id="8" name="Text 6"/>
          <p:cNvSpPr/>
          <p:nvPr/>
        </p:nvSpPr>
        <p:spPr>
          <a:xfrm>
            <a:off x="4116467" y="4471868"/>
            <a:ext cx="3074670" cy="1032034"/>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Приблизно третина респондентів вже виграла від запровадження Угоди про асоціацію</a:t>
            </a:r>
            <a:endParaRPr lang="en-US" sz="1550" dirty="0"/>
          </a:p>
        </p:txBody>
      </p:sp>
      <p:sp>
        <p:nvSpPr>
          <p:cNvPr id="9" name="Text 7"/>
          <p:cNvSpPr/>
          <p:nvPr/>
        </p:nvSpPr>
        <p:spPr>
          <a:xfrm>
            <a:off x="7439144" y="3127296"/>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6%</a:t>
            </a:r>
            <a:endParaRPr lang="en-US" sz="5150" dirty="0"/>
          </a:p>
        </p:txBody>
      </p:sp>
      <p:sp>
        <p:nvSpPr>
          <p:cNvPr id="10" name="Text 8"/>
          <p:cNvSpPr/>
          <p:nvPr/>
        </p:nvSpPr>
        <p:spPr>
          <a:xfrm>
            <a:off x="7735967" y="4030266"/>
            <a:ext cx="248090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Програла від Угоди</a:t>
            </a:r>
            <a:endParaRPr lang="en-US" sz="1950" dirty="0"/>
          </a:p>
        </p:txBody>
      </p:sp>
      <p:sp>
        <p:nvSpPr>
          <p:cNvPr id="11" name="Text 9"/>
          <p:cNvSpPr/>
          <p:nvPr/>
        </p:nvSpPr>
        <p:spPr>
          <a:xfrm>
            <a:off x="7439144" y="4471868"/>
            <a:ext cx="3074670" cy="516017"/>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Лише 6% респондентів програли від Угоди</a:t>
            </a:r>
            <a:endParaRPr lang="en-US" sz="1550" dirty="0"/>
          </a:p>
        </p:txBody>
      </p:sp>
      <p:sp>
        <p:nvSpPr>
          <p:cNvPr id="12" name="Text 10"/>
          <p:cNvSpPr/>
          <p:nvPr/>
        </p:nvSpPr>
        <p:spPr>
          <a:xfrm>
            <a:off x="10761821" y="3127296"/>
            <a:ext cx="3074789" cy="654963"/>
          </a:xfrm>
          <a:prstGeom prst="rect">
            <a:avLst/>
          </a:prstGeom>
          <a:noFill/>
          <a:ln/>
        </p:spPr>
        <p:txBody>
          <a:bodyPr wrap="none" lIns="0" tIns="0" rIns="0" bIns="0" rtlCol="0" anchor="t"/>
          <a:lstStyle/>
          <a:p>
            <a:pPr marL="0" indent="0" algn="ctr">
              <a:lnSpc>
                <a:spcPts val="5150"/>
              </a:lnSpc>
              <a:buNone/>
            </a:pPr>
            <a:r>
              <a:rPr lang="en-US" sz="5150" b="1" dirty="0">
                <a:solidFill>
                  <a:srgbClr val="EBEDF0"/>
                </a:solidFill>
                <a:latin typeface="Geist Bold" pitchFamily="34" charset="0"/>
                <a:ea typeface="Geist Bold" pitchFamily="34" charset="-122"/>
                <a:cs typeface="Geist Bold" pitchFamily="34" charset="-120"/>
              </a:rPr>
              <a:t>50%+</a:t>
            </a:r>
            <a:endParaRPr lang="en-US" sz="5150" dirty="0"/>
          </a:p>
        </p:txBody>
      </p:sp>
      <p:sp>
        <p:nvSpPr>
          <p:cNvPr id="13" name="Text 11"/>
          <p:cNvSpPr/>
          <p:nvPr/>
        </p:nvSpPr>
        <p:spPr>
          <a:xfrm>
            <a:off x="10959703" y="4030266"/>
            <a:ext cx="2679025" cy="322540"/>
          </a:xfrm>
          <a:prstGeom prst="rect">
            <a:avLst/>
          </a:prstGeom>
          <a:noFill/>
          <a:ln/>
        </p:spPr>
        <p:txBody>
          <a:bodyPr wrap="none" lIns="0" tIns="0" rIns="0" bIns="0" rtlCol="0" anchor="t"/>
          <a:lstStyle/>
          <a:p>
            <a:pPr marL="0" indent="0" algn="ctr">
              <a:lnSpc>
                <a:spcPts val="2500"/>
              </a:lnSpc>
              <a:buNone/>
            </a:pPr>
            <a:r>
              <a:rPr lang="en-US" sz="1950" b="1" dirty="0">
                <a:solidFill>
                  <a:srgbClr val="EBEDF0"/>
                </a:solidFill>
                <a:latin typeface="Geist Bold" pitchFamily="34" charset="0"/>
                <a:ea typeface="Geist Bold" pitchFamily="34" charset="-122"/>
                <a:cs typeface="Geist Bold" pitchFamily="34" charset="-120"/>
              </a:rPr>
              <a:t>Очікування позитиву</a:t>
            </a:r>
            <a:endParaRPr lang="en-US" sz="1950" dirty="0"/>
          </a:p>
        </p:txBody>
      </p:sp>
      <p:sp>
        <p:nvSpPr>
          <p:cNvPr id="14" name="Text 12"/>
          <p:cNvSpPr/>
          <p:nvPr/>
        </p:nvSpPr>
        <p:spPr>
          <a:xfrm>
            <a:off x="10761821" y="4471868"/>
            <a:ext cx="3074789" cy="774025"/>
          </a:xfrm>
          <a:prstGeom prst="rect">
            <a:avLst/>
          </a:prstGeom>
          <a:noFill/>
          <a:ln/>
        </p:spPr>
        <p:txBody>
          <a:bodyPr wrap="square" lIns="0" tIns="0" rIns="0" bIns="0" rtlCol="0" anchor="t"/>
          <a:lstStyle/>
          <a:p>
            <a:pPr marL="0" indent="0" algn="ctr">
              <a:lnSpc>
                <a:spcPts val="2000"/>
              </a:lnSpc>
              <a:buNone/>
            </a:pPr>
            <a:r>
              <a:rPr lang="en-US" sz="1550" dirty="0">
                <a:solidFill>
                  <a:srgbClr val="EBEDF0"/>
                </a:solidFill>
                <a:latin typeface="Geist" pitchFamily="34" charset="0"/>
                <a:ea typeface="Geist" pitchFamily="34" charset="-122"/>
                <a:cs typeface="Geist" pitchFamily="34" charset="-120"/>
              </a:rPr>
              <a:t>Більше половини очікують, що Угода матиме позитивний вплив на бізнес</a:t>
            </a:r>
            <a:endParaRPr lang="en-US" sz="1550" dirty="0"/>
          </a:p>
        </p:txBody>
      </p:sp>
      <p:sp>
        <p:nvSpPr>
          <p:cNvPr id="15" name="Text 13"/>
          <p:cNvSpPr/>
          <p:nvPr/>
        </p:nvSpPr>
        <p:spPr>
          <a:xfrm>
            <a:off x="793790" y="5727144"/>
            <a:ext cx="1304282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Щоб ці очікування справдилися, треба повністю реалізувати всі можливості, закладені в Угоду: зниження нетарифних бар'єрів, здешевлення переміщення товарів через кордон, використання діагональної кумуляції.</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301948"/>
            <a:ext cx="8496300"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Митний союз: відмінності від ЗВТ</a:t>
            </a:r>
            <a:endParaRPr lang="en-US" sz="3900" dirty="0"/>
          </a:p>
        </p:txBody>
      </p:sp>
      <p:sp>
        <p:nvSpPr>
          <p:cNvPr id="3" name="Text 1"/>
          <p:cNvSpPr/>
          <p:nvPr/>
        </p:nvSpPr>
        <p:spPr>
          <a:xfrm>
            <a:off x="793790" y="2442924"/>
            <a:ext cx="3175040" cy="386953"/>
          </a:xfrm>
          <a:prstGeom prst="rect">
            <a:avLst/>
          </a:prstGeom>
          <a:noFill/>
          <a:ln/>
        </p:spPr>
        <p:txBody>
          <a:bodyPr wrap="none" lIns="0" tIns="0" rIns="0" bIns="0" rtlCol="0" anchor="t"/>
          <a:lstStyle/>
          <a:p>
            <a:pPr marL="0" indent="0" algn="l">
              <a:lnSpc>
                <a:spcPts val="3000"/>
              </a:lnSpc>
              <a:buNone/>
            </a:pPr>
            <a:r>
              <a:rPr lang="en-US" sz="2300" b="1" dirty="0">
                <a:solidFill>
                  <a:srgbClr val="F2F5FA"/>
                </a:solidFill>
                <a:latin typeface="Geist Bold" pitchFamily="34" charset="0"/>
                <a:ea typeface="Geist Bold" pitchFamily="34" charset="-122"/>
                <a:cs typeface="Geist Bold" pitchFamily="34" charset="-120"/>
              </a:rPr>
              <a:t>Зона вільної торгівлі</a:t>
            </a:r>
            <a:endParaRPr lang="en-US" sz="2300" dirty="0"/>
          </a:p>
        </p:txBody>
      </p:sp>
      <p:sp>
        <p:nvSpPr>
          <p:cNvPr id="4" name="Text 2"/>
          <p:cNvSpPr/>
          <p:nvPr/>
        </p:nvSpPr>
        <p:spPr>
          <a:xfrm>
            <a:off x="793790" y="3028236"/>
            <a:ext cx="6279356" cy="1290085"/>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Скасування митних бар'єрів між учасниками</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Кожна країна зберігає власну торговельну політику</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Можливість одночасно бути в декількох ЗВТ</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Незалежність у визначенні митних ставок для третіх країн</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Відсутність наднаціональних органів управління</a:t>
            </a:r>
            <a:endParaRPr lang="en-US" sz="1550" dirty="0"/>
          </a:p>
        </p:txBody>
      </p:sp>
      <p:sp>
        <p:nvSpPr>
          <p:cNvPr id="5" name="Text 3"/>
          <p:cNvSpPr/>
          <p:nvPr/>
        </p:nvSpPr>
        <p:spPr>
          <a:xfrm>
            <a:off x="7564874" y="2442924"/>
            <a:ext cx="2977039" cy="386953"/>
          </a:xfrm>
          <a:prstGeom prst="rect">
            <a:avLst/>
          </a:prstGeom>
          <a:noFill/>
          <a:ln/>
        </p:spPr>
        <p:txBody>
          <a:bodyPr wrap="none" lIns="0" tIns="0" rIns="0" bIns="0" rtlCol="0" anchor="t"/>
          <a:lstStyle/>
          <a:p>
            <a:pPr marL="0" indent="0" algn="l">
              <a:lnSpc>
                <a:spcPts val="3000"/>
              </a:lnSpc>
              <a:buNone/>
            </a:pPr>
            <a:r>
              <a:rPr lang="en-US" sz="2300" b="1" dirty="0">
                <a:solidFill>
                  <a:srgbClr val="F2F5FA"/>
                </a:solidFill>
                <a:latin typeface="Geist Bold" pitchFamily="34" charset="0"/>
                <a:ea typeface="Geist Bold" pitchFamily="34" charset="-122"/>
                <a:cs typeface="Geist Bold" pitchFamily="34" charset="-120"/>
              </a:rPr>
              <a:t>Митний союз</a:t>
            </a:r>
            <a:endParaRPr lang="en-US" sz="2300" dirty="0"/>
          </a:p>
        </p:txBody>
      </p:sp>
      <p:sp>
        <p:nvSpPr>
          <p:cNvPr id="6" name="Text 4"/>
          <p:cNvSpPr/>
          <p:nvPr/>
        </p:nvSpPr>
        <p:spPr>
          <a:xfrm>
            <a:off x="7564874" y="3028236"/>
            <a:ext cx="6279356" cy="1290085"/>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Створення зони вільної торгівлі між учасниками</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Єдина торговельна політика щодо інших країн</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Можливість бути лише в одному митному союзі</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Уніфікація ввізних мит щодо третіх країн</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Створення наднаціонального органу регулювання</a:t>
            </a:r>
            <a:endParaRPr lang="en-US" sz="1550" dirty="0"/>
          </a:p>
        </p:txBody>
      </p:sp>
      <p:sp>
        <p:nvSpPr>
          <p:cNvPr id="7" name="Shape 5"/>
          <p:cNvSpPr/>
          <p:nvPr/>
        </p:nvSpPr>
        <p:spPr>
          <a:xfrm>
            <a:off x="793790" y="4333365"/>
            <a:ext cx="13042821" cy="1041678"/>
          </a:xfrm>
          <a:prstGeom prst="roundRect">
            <a:avLst>
              <a:gd name="adj" fmla="val 8002"/>
            </a:avLst>
          </a:prstGeom>
          <a:solidFill>
            <a:srgbClr val="00194D"/>
          </a:solidFill>
          <a:ln/>
        </p:spPr>
      </p:sp>
      <p:pic>
        <p:nvPicPr>
          <p:cNvPr id="8" name="Image 0" descr="preencoded.png"/>
          <p:cNvPicPr>
            <a:picLocks noChangeAspect="1"/>
          </p:cNvPicPr>
          <p:nvPr/>
        </p:nvPicPr>
        <p:blipFill>
          <a:blip r:embed="rId3"/>
          <a:stretch>
            <a:fillRect/>
          </a:stretch>
        </p:blipFill>
        <p:spPr>
          <a:xfrm>
            <a:off x="992148" y="4598160"/>
            <a:ext cx="248007" cy="198358"/>
          </a:xfrm>
          <a:prstGeom prst="rect">
            <a:avLst/>
          </a:prstGeom>
        </p:spPr>
      </p:pic>
      <p:sp>
        <p:nvSpPr>
          <p:cNvPr id="9" name="Text 6"/>
          <p:cNvSpPr/>
          <p:nvPr/>
        </p:nvSpPr>
        <p:spPr>
          <a:xfrm>
            <a:off x="1438513" y="4581254"/>
            <a:ext cx="12199739" cy="516017"/>
          </a:xfrm>
          <a:prstGeom prst="rect">
            <a:avLst/>
          </a:prstGeom>
          <a:noFill/>
          <a:ln/>
        </p:spPr>
        <p:txBody>
          <a:bodyPr wrap="square" lIns="0" tIns="0" rIns="0" bIns="0" rtlCol="0" anchor="t"/>
          <a:lstStyle/>
          <a:p>
            <a:pPr marL="0" indent="0" algn="l">
              <a:lnSpc>
                <a:spcPts val="2000"/>
              </a:lnSpc>
              <a:buNone/>
            </a:pPr>
            <a:r>
              <a:rPr lang="en-US" sz="1550" b="1" dirty="0">
                <a:solidFill>
                  <a:srgbClr val="FFFFFF"/>
                </a:solidFill>
                <a:latin typeface="Geist" pitchFamily="34" charset="0"/>
                <a:ea typeface="Geist" pitchFamily="34" charset="-122"/>
                <a:cs typeface="Geist" pitchFamily="34" charset="-120"/>
              </a:rPr>
              <a:t>Важливо!</a:t>
            </a:r>
            <a:r>
              <a:rPr lang="en-US" sz="1550" dirty="0">
                <a:solidFill>
                  <a:srgbClr val="FFFFFF"/>
                </a:solidFill>
                <a:latin typeface="Geist" pitchFamily="34" charset="0"/>
                <a:ea typeface="Geist" pitchFamily="34" charset="-122"/>
                <a:cs typeface="Geist" pitchFamily="34" charset="-120"/>
              </a:rPr>
              <a:t> Країна може одночасно бути лише в одному митному союзі. Якщо Зона вільної торгівлі – це «дружба», митний союз – це «моногамний шлюб». І хоча «розлучення» можливе, воно дорого коштуватиме.</a:t>
            </a:r>
            <a:endParaRPr lang="en-US" sz="1550" dirty="0"/>
          </a:p>
        </p:txBody>
      </p:sp>
      <p:sp>
        <p:nvSpPr>
          <p:cNvPr id="10" name="Text 7"/>
          <p:cNvSpPr/>
          <p:nvPr/>
        </p:nvSpPr>
        <p:spPr>
          <a:xfrm>
            <a:off x="793790" y="5598285"/>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Саме до такого союзу разом з Росією, Білоруссю і Казахстаном Росія закликала приєднатися Україну. Якщо А та В створять митний союз, їхні взаємні ввізні мита зникають, а їхні ввізні мита щодо інших країн уніфікуються. Створюється наднаціональний орган, який регулює їхню спільну торговельну політику. Тепер торговельним партнером країни С стає митний союз країн А та В.</a:t>
            </a:r>
            <a:endParaRPr lang="en-US" sz="15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162175"/>
            <a:ext cx="4961811"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Шлях до успіху</a:t>
            </a:r>
            <a:endParaRPr lang="en-US" sz="3900" dirty="0"/>
          </a:p>
        </p:txBody>
      </p:sp>
      <p:sp>
        <p:nvSpPr>
          <p:cNvPr id="3" name="Text 1"/>
          <p:cNvSpPr/>
          <p:nvPr/>
        </p:nvSpPr>
        <p:spPr>
          <a:xfrm>
            <a:off x="1091446" y="3427214"/>
            <a:ext cx="1274516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Сама собою Угода мало що змінює, якщо за нею не стоїть сумлінна праця, яка і є запорукою успіху.</a:t>
            </a:r>
            <a:endParaRPr lang="en-US" sz="1550" dirty="0"/>
          </a:p>
        </p:txBody>
      </p:sp>
      <p:sp>
        <p:nvSpPr>
          <p:cNvPr id="4" name="Shape 2"/>
          <p:cNvSpPr/>
          <p:nvPr/>
        </p:nvSpPr>
        <p:spPr>
          <a:xfrm>
            <a:off x="793790" y="3203972"/>
            <a:ext cx="22860" cy="704493"/>
          </a:xfrm>
          <a:prstGeom prst="rect">
            <a:avLst/>
          </a:prstGeom>
          <a:solidFill>
            <a:srgbClr val="6296FF"/>
          </a:solidFill>
          <a:ln/>
        </p:spPr>
      </p:sp>
      <p:sp>
        <p:nvSpPr>
          <p:cNvPr id="5" name="Shape 3"/>
          <p:cNvSpPr/>
          <p:nvPr/>
        </p:nvSpPr>
        <p:spPr>
          <a:xfrm>
            <a:off x="793790" y="4131707"/>
            <a:ext cx="4215289" cy="1935718"/>
          </a:xfrm>
          <a:prstGeom prst="roundRect">
            <a:avLst>
              <a:gd name="adj" fmla="val 4306"/>
            </a:avLst>
          </a:prstGeom>
          <a:solidFill>
            <a:srgbClr val="101620"/>
          </a:solidFill>
          <a:ln w="22860">
            <a:solidFill>
              <a:srgbClr val="002A80"/>
            </a:solidFill>
            <a:prstDash val="solid"/>
          </a:ln>
        </p:spPr>
      </p:sp>
      <p:pic>
        <p:nvPicPr>
          <p:cNvPr id="6" name="Image 0" descr="preencoded.png"/>
          <p:cNvPicPr>
            <a:picLocks noChangeAspect="1"/>
          </p:cNvPicPr>
          <p:nvPr/>
        </p:nvPicPr>
        <p:blipFill>
          <a:blip r:embed="rId3"/>
          <a:stretch>
            <a:fillRect/>
          </a:stretch>
        </p:blipFill>
        <p:spPr>
          <a:xfrm>
            <a:off x="1015008" y="4352925"/>
            <a:ext cx="595313" cy="595313"/>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719" y="4516517"/>
            <a:ext cx="267891" cy="267891"/>
          </a:xfrm>
          <a:prstGeom prst="rect">
            <a:avLst/>
          </a:prstGeom>
        </p:spPr>
      </p:pic>
      <p:sp>
        <p:nvSpPr>
          <p:cNvPr id="8" name="Text 4"/>
          <p:cNvSpPr/>
          <p:nvPr/>
        </p:nvSpPr>
        <p:spPr>
          <a:xfrm>
            <a:off x="1015008" y="514659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Повна реалізація</a:t>
            </a:r>
            <a:endParaRPr lang="en-US" sz="1950" dirty="0"/>
          </a:p>
        </p:txBody>
      </p:sp>
      <p:sp>
        <p:nvSpPr>
          <p:cNvPr id="9" name="Text 5"/>
          <p:cNvSpPr/>
          <p:nvPr/>
        </p:nvSpPr>
        <p:spPr>
          <a:xfrm>
            <a:off x="1015008" y="5588198"/>
            <a:ext cx="3772853"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Виконання всіх зобов'язань ПВЗВТ</a:t>
            </a:r>
            <a:endParaRPr lang="en-US" sz="1550" dirty="0"/>
          </a:p>
        </p:txBody>
      </p:sp>
      <p:sp>
        <p:nvSpPr>
          <p:cNvPr id="10" name="Shape 6"/>
          <p:cNvSpPr/>
          <p:nvPr/>
        </p:nvSpPr>
        <p:spPr>
          <a:xfrm>
            <a:off x="5207437" y="4131707"/>
            <a:ext cx="4215408" cy="1935718"/>
          </a:xfrm>
          <a:prstGeom prst="roundRect">
            <a:avLst>
              <a:gd name="adj" fmla="val 4306"/>
            </a:avLst>
          </a:prstGeom>
          <a:solidFill>
            <a:srgbClr val="101620"/>
          </a:solidFill>
          <a:ln w="22860">
            <a:solidFill>
              <a:srgbClr val="002A80"/>
            </a:solidFill>
            <a:prstDash val="solid"/>
          </a:ln>
        </p:spPr>
      </p:sp>
      <p:pic>
        <p:nvPicPr>
          <p:cNvPr id="11" name="Image 2" descr="preencoded.png"/>
          <p:cNvPicPr>
            <a:picLocks noChangeAspect="1"/>
          </p:cNvPicPr>
          <p:nvPr/>
        </p:nvPicPr>
        <p:blipFill>
          <a:blip r:embed="rId6"/>
          <a:stretch>
            <a:fillRect/>
          </a:stretch>
        </p:blipFill>
        <p:spPr>
          <a:xfrm>
            <a:off x="5428655" y="4352925"/>
            <a:ext cx="595313" cy="595313"/>
          </a:xfrm>
          <a:prstGeom prst="rect">
            <a:avLst/>
          </a:prstGeom>
        </p:spPr>
      </p:pic>
      <p:pic>
        <p:nvPicPr>
          <p:cNvPr id="12"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2366" y="4516517"/>
            <a:ext cx="267891" cy="267891"/>
          </a:xfrm>
          <a:prstGeom prst="rect">
            <a:avLst/>
          </a:prstGeom>
        </p:spPr>
      </p:pic>
      <p:sp>
        <p:nvSpPr>
          <p:cNvPr id="13" name="Text 7"/>
          <p:cNvSpPr/>
          <p:nvPr/>
        </p:nvSpPr>
        <p:spPr>
          <a:xfrm>
            <a:off x="5428655" y="514659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Співпраця</a:t>
            </a:r>
            <a:endParaRPr lang="en-US" sz="1950" dirty="0"/>
          </a:p>
        </p:txBody>
      </p:sp>
      <p:sp>
        <p:nvSpPr>
          <p:cNvPr id="14" name="Text 8"/>
          <p:cNvSpPr/>
          <p:nvPr/>
        </p:nvSpPr>
        <p:spPr>
          <a:xfrm>
            <a:off x="5428655" y="5588198"/>
            <a:ext cx="3772972"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Взаємодія між бізнесом та владою</a:t>
            </a:r>
            <a:endParaRPr lang="en-US" sz="1550" dirty="0"/>
          </a:p>
        </p:txBody>
      </p:sp>
      <p:sp>
        <p:nvSpPr>
          <p:cNvPr id="15" name="Shape 9"/>
          <p:cNvSpPr/>
          <p:nvPr/>
        </p:nvSpPr>
        <p:spPr>
          <a:xfrm>
            <a:off x="9621203" y="4131707"/>
            <a:ext cx="4215289" cy="1935718"/>
          </a:xfrm>
          <a:prstGeom prst="roundRect">
            <a:avLst>
              <a:gd name="adj" fmla="val 4306"/>
            </a:avLst>
          </a:prstGeom>
          <a:solidFill>
            <a:srgbClr val="101620"/>
          </a:solidFill>
          <a:ln w="22860">
            <a:solidFill>
              <a:srgbClr val="002A80"/>
            </a:solidFill>
            <a:prstDash val="solid"/>
          </a:ln>
        </p:spPr>
      </p:sp>
      <p:pic>
        <p:nvPicPr>
          <p:cNvPr id="16" name="Image 4" descr="preencoded.png"/>
          <p:cNvPicPr>
            <a:picLocks noChangeAspect="1"/>
          </p:cNvPicPr>
          <p:nvPr/>
        </p:nvPicPr>
        <p:blipFill>
          <a:blip r:embed="rId9"/>
          <a:stretch>
            <a:fillRect/>
          </a:stretch>
        </p:blipFill>
        <p:spPr>
          <a:xfrm>
            <a:off x="9842421" y="4352925"/>
            <a:ext cx="595313" cy="595313"/>
          </a:xfrm>
          <a:prstGeom prst="rect">
            <a:avLst/>
          </a:prstGeom>
        </p:spPr>
      </p:pic>
      <p:pic>
        <p:nvPicPr>
          <p:cNvPr id="17"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132" y="4516517"/>
            <a:ext cx="267891" cy="267891"/>
          </a:xfrm>
          <a:prstGeom prst="rect">
            <a:avLst/>
          </a:prstGeom>
        </p:spPr>
      </p:pic>
      <p:sp>
        <p:nvSpPr>
          <p:cNvPr id="18" name="Text 10"/>
          <p:cNvSpPr/>
          <p:nvPr/>
        </p:nvSpPr>
        <p:spPr>
          <a:xfrm>
            <a:off x="9842421" y="5146596"/>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Розвиток</a:t>
            </a:r>
            <a:endParaRPr lang="en-US" sz="1950" dirty="0"/>
          </a:p>
        </p:txBody>
      </p:sp>
      <p:sp>
        <p:nvSpPr>
          <p:cNvPr id="19" name="Text 11"/>
          <p:cNvSpPr/>
          <p:nvPr/>
        </p:nvSpPr>
        <p:spPr>
          <a:xfrm>
            <a:off x="9842421" y="5588198"/>
            <a:ext cx="3772853"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Використання всіх можливостей Угоди</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91352"/>
            <a:ext cx="9297114"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Перші кроки України у створенні ЗВТ</a:t>
            </a:r>
            <a:endParaRPr lang="en-US" sz="3900" dirty="0"/>
          </a:p>
        </p:txBody>
      </p:sp>
      <p:sp>
        <p:nvSpPr>
          <p:cNvPr id="3" name="Text 1"/>
          <p:cNvSpPr/>
          <p:nvPr/>
        </p:nvSpPr>
        <p:spPr>
          <a:xfrm>
            <a:off x="793790" y="2333149"/>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01</a:t>
            </a:r>
            <a:endParaRPr lang="en-US" sz="1550" dirty="0"/>
          </a:p>
        </p:txBody>
      </p:sp>
      <p:pic>
        <p:nvPicPr>
          <p:cNvPr id="4" name="Image 0" descr="preencoded.png"/>
          <p:cNvPicPr>
            <a:picLocks noChangeAspect="1"/>
          </p:cNvPicPr>
          <p:nvPr/>
        </p:nvPicPr>
        <p:blipFill>
          <a:blip r:embed="rId3"/>
          <a:stretch>
            <a:fillRect/>
          </a:stretch>
        </p:blipFill>
        <p:spPr>
          <a:xfrm>
            <a:off x="793790" y="2657475"/>
            <a:ext cx="4215289" cy="22860"/>
          </a:xfrm>
          <a:prstGeom prst="rect">
            <a:avLst/>
          </a:prstGeom>
        </p:spPr>
      </p:pic>
      <p:sp>
        <p:nvSpPr>
          <p:cNvPr id="5" name="Text 2"/>
          <p:cNvSpPr/>
          <p:nvPr/>
        </p:nvSpPr>
        <p:spPr>
          <a:xfrm>
            <a:off x="793790" y="280237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1994 рік</a:t>
            </a:r>
            <a:endParaRPr lang="en-US" sz="1950" dirty="0"/>
          </a:p>
        </p:txBody>
      </p:sp>
      <p:sp>
        <p:nvSpPr>
          <p:cNvPr id="6" name="Text 3"/>
          <p:cNvSpPr/>
          <p:nvPr/>
        </p:nvSpPr>
        <p:spPr>
          <a:xfrm>
            <a:off x="793790" y="3243977"/>
            <a:ext cx="4215289"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Угода про зону вільної торгівлі з Росією</a:t>
            </a:r>
            <a:endParaRPr lang="en-US" sz="1550" dirty="0"/>
          </a:p>
        </p:txBody>
      </p:sp>
      <p:sp>
        <p:nvSpPr>
          <p:cNvPr id="7" name="Text 4"/>
          <p:cNvSpPr/>
          <p:nvPr/>
        </p:nvSpPr>
        <p:spPr>
          <a:xfrm>
            <a:off x="5207437" y="2333149"/>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02</a:t>
            </a:r>
            <a:endParaRPr lang="en-US" sz="1550" dirty="0"/>
          </a:p>
        </p:txBody>
      </p:sp>
      <p:pic>
        <p:nvPicPr>
          <p:cNvPr id="8" name="Image 1" descr="preencoded.png"/>
          <p:cNvPicPr>
            <a:picLocks noChangeAspect="1"/>
          </p:cNvPicPr>
          <p:nvPr/>
        </p:nvPicPr>
        <p:blipFill>
          <a:blip r:embed="rId3"/>
          <a:stretch>
            <a:fillRect/>
          </a:stretch>
        </p:blipFill>
        <p:spPr>
          <a:xfrm>
            <a:off x="5207437" y="2657475"/>
            <a:ext cx="4215408" cy="22860"/>
          </a:xfrm>
          <a:prstGeom prst="rect">
            <a:avLst/>
          </a:prstGeom>
        </p:spPr>
      </p:pic>
      <p:sp>
        <p:nvSpPr>
          <p:cNvPr id="9" name="Text 5"/>
          <p:cNvSpPr/>
          <p:nvPr/>
        </p:nvSpPr>
        <p:spPr>
          <a:xfrm>
            <a:off x="5207437" y="280237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1995 рік</a:t>
            </a:r>
            <a:endParaRPr lang="en-US" sz="1950" dirty="0"/>
          </a:p>
        </p:txBody>
      </p:sp>
      <p:sp>
        <p:nvSpPr>
          <p:cNvPr id="10" name="Text 6"/>
          <p:cNvSpPr/>
          <p:nvPr/>
        </p:nvSpPr>
        <p:spPr>
          <a:xfrm>
            <a:off x="5207437" y="3243977"/>
            <a:ext cx="421540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Угоди з Туркменістаном та Молдовою</a:t>
            </a:r>
            <a:endParaRPr lang="en-US" sz="1550" dirty="0"/>
          </a:p>
        </p:txBody>
      </p:sp>
      <p:sp>
        <p:nvSpPr>
          <p:cNvPr id="11" name="Text 7"/>
          <p:cNvSpPr/>
          <p:nvPr/>
        </p:nvSpPr>
        <p:spPr>
          <a:xfrm>
            <a:off x="9621203" y="2333149"/>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03</a:t>
            </a:r>
            <a:endParaRPr lang="en-US" sz="1550" dirty="0"/>
          </a:p>
        </p:txBody>
      </p:sp>
      <p:pic>
        <p:nvPicPr>
          <p:cNvPr id="12" name="Image 2" descr="preencoded.png"/>
          <p:cNvPicPr>
            <a:picLocks noChangeAspect="1"/>
          </p:cNvPicPr>
          <p:nvPr/>
        </p:nvPicPr>
        <p:blipFill>
          <a:blip r:embed="rId3"/>
          <a:stretch>
            <a:fillRect/>
          </a:stretch>
        </p:blipFill>
        <p:spPr>
          <a:xfrm>
            <a:off x="9621203" y="2657475"/>
            <a:ext cx="4215289" cy="22860"/>
          </a:xfrm>
          <a:prstGeom prst="rect">
            <a:avLst/>
          </a:prstGeom>
        </p:spPr>
      </p:pic>
      <p:sp>
        <p:nvSpPr>
          <p:cNvPr id="13" name="Text 8"/>
          <p:cNvSpPr/>
          <p:nvPr/>
        </p:nvSpPr>
        <p:spPr>
          <a:xfrm>
            <a:off x="9621203" y="280237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1996 рік</a:t>
            </a:r>
            <a:endParaRPr lang="en-US" sz="1950" dirty="0"/>
          </a:p>
        </p:txBody>
      </p:sp>
      <p:sp>
        <p:nvSpPr>
          <p:cNvPr id="14" name="Text 9"/>
          <p:cNvSpPr/>
          <p:nvPr/>
        </p:nvSpPr>
        <p:spPr>
          <a:xfrm>
            <a:off x="9621203" y="3243977"/>
            <a:ext cx="4215289"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Розширення мережі: Азербайджан, Вірменія, Грузія, Узбекистан</a:t>
            </a:r>
            <a:endParaRPr lang="en-US" sz="1550" dirty="0"/>
          </a:p>
        </p:txBody>
      </p:sp>
      <p:sp>
        <p:nvSpPr>
          <p:cNvPr id="15" name="Text 10"/>
          <p:cNvSpPr/>
          <p:nvPr/>
        </p:nvSpPr>
        <p:spPr>
          <a:xfrm>
            <a:off x="793790" y="4107180"/>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04</a:t>
            </a:r>
            <a:endParaRPr lang="en-US" sz="1550" dirty="0"/>
          </a:p>
        </p:txBody>
      </p:sp>
      <p:pic>
        <p:nvPicPr>
          <p:cNvPr id="16" name="Image 3" descr="preencoded.png"/>
          <p:cNvPicPr>
            <a:picLocks noChangeAspect="1"/>
          </p:cNvPicPr>
          <p:nvPr/>
        </p:nvPicPr>
        <p:blipFill>
          <a:blip r:embed="rId4"/>
          <a:stretch>
            <a:fillRect/>
          </a:stretch>
        </p:blipFill>
        <p:spPr>
          <a:xfrm>
            <a:off x="793790" y="4411742"/>
            <a:ext cx="6422112" cy="22860"/>
          </a:xfrm>
          <a:prstGeom prst="rect">
            <a:avLst/>
          </a:prstGeom>
        </p:spPr>
      </p:pic>
      <p:sp>
        <p:nvSpPr>
          <p:cNvPr id="17" name="Text 11"/>
          <p:cNvSpPr/>
          <p:nvPr/>
        </p:nvSpPr>
        <p:spPr>
          <a:xfrm>
            <a:off x="793790" y="4576405"/>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1998 рік</a:t>
            </a:r>
            <a:endParaRPr lang="en-US" sz="1950" dirty="0"/>
          </a:p>
        </p:txBody>
      </p:sp>
      <p:sp>
        <p:nvSpPr>
          <p:cNvPr id="18" name="Text 12"/>
          <p:cNvSpPr/>
          <p:nvPr/>
        </p:nvSpPr>
        <p:spPr>
          <a:xfrm>
            <a:off x="793790" y="5018008"/>
            <a:ext cx="6422112"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Угоди з Казахстаном та Киргизстаном</a:t>
            </a:r>
            <a:endParaRPr lang="en-US" sz="1550" dirty="0"/>
          </a:p>
        </p:txBody>
      </p:sp>
      <p:sp>
        <p:nvSpPr>
          <p:cNvPr id="19" name="Text 13"/>
          <p:cNvSpPr/>
          <p:nvPr/>
        </p:nvSpPr>
        <p:spPr>
          <a:xfrm>
            <a:off x="7414260" y="4107180"/>
            <a:ext cx="198358"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Light" pitchFamily="34" charset="0"/>
                <a:ea typeface="Geist Light" pitchFamily="34" charset="-122"/>
                <a:cs typeface="Geist Light" pitchFamily="34" charset="-120"/>
              </a:rPr>
              <a:t>05</a:t>
            </a:r>
            <a:endParaRPr lang="en-US" sz="1550" dirty="0"/>
          </a:p>
        </p:txBody>
      </p:sp>
      <p:pic>
        <p:nvPicPr>
          <p:cNvPr id="20" name="Image 4" descr="preencoded.png"/>
          <p:cNvPicPr>
            <a:picLocks noChangeAspect="1"/>
          </p:cNvPicPr>
          <p:nvPr/>
        </p:nvPicPr>
        <p:blipFill>
          <a:blip r:embed="rId4"/>
          <a:stretch>
            <a:fillRect/>
          </a:stretch>
        </p:blipFill>
        <p:spPr>
          <a:xfrm>
            <a:off x="7414260" y="4411742"/>
            <a:ext cx="6422231" cy="22860"/>
          </a:xfrm>
          <a:prstGeom prst="rect">
            <a:avLst/>
          </a:prstGeom>
        </p:spPr>
      </p:pic>
      <p:sp>
        <p:nvSpPr>
          <p:cNvPr id="21" name="Text 14"/>
          <p:cNvSpPr/>
          <p:nvPr/>
        </p:nvSpPr>
        <p:spPr>
          <a:xfrm>
            <a:off x="7414260" y="4576405"/>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1999 рік</a:t>
            </a:r>
            <a:endParaRPr lang="en-US" sz="1950" dirty="0"/>
          </a:p>
        </p:txBody>
      </p:sp>
      <p:sp>
        <p:nvSpPr>
          <p:cNvPr id="22" name="Text 15"/>
          <p:cNvSpPr/>
          <p:nvPr/>
        </p:nvSpPr>
        <p:spPr>
          <a:xfrm>
            <a:off x="7414260" y="5018008"/>
            <a:ext cx="6422231"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Угода з Білоруссю та набуття чинності багатосторонньої угоди СНД 1994 року</a:t>
            </a:r>
            <a:endParaRPr lang="en-US" sz="1550" dirty="0"/>
          </a:p>
        </p:txBody>
      </p:sp>
      <p:sp>
        <p:nvSpPr>
          <p:cNvPr id="23" name="Text 16"/>
          <p:cNvSpPr/>
          <p:nvPr/>
        </p:nvSpPr>
        <p:spPr>
          <a:xfrm>
            <a:off x="793790" y="5906095"/>
            <a:ext cx="13042821" cy="1032034"/>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1999 році набула чинності угода з Білоруссю та багатостороння угода з СНД 1994 року. Цю угоду підписали та поступово ратифікували Азербайджан, Вірменія, Білорусь, Грузія, Молдова, Казахстан, Киргизстан, Таджикистан, Туркменістан, Узбекистан. Росія підписала, але не ратифікувала Угоду, тому на її території вона не діяла. Україна також підписала Угоду про ЗВТ з Македонією (2001), Таджикистаном та з ГУАМ (багатостороння угода з Грузією, Молдовою та Азербайджаном) (2002), а також з Чорногорією (2013).</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466969"/>
            <a:ext cx="6248400"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Розвиток у 2010-х роках</a:t>
            </a:r>
            <a:endParaRPr lang="en-US" sz="3900" dirty="0"/>
          </a:p>
        </p:txBody>
      </p:sp>
      <p:sp>
        <p:nvSpPr>
          <p:cNvPr id="3" name="Shape 1"/>
          <p:cNvSpPr/>
          <p:nvPr/>
        </p:nvSpPr>
        <p:spPr>
          <a:xfrm>
            <a:off x="793790" y="2508766"/>
            <a:ext cx="6422231" cy="1658064"/>
          </a:xfrm>
          <a:prstGeom prst="roundRect">
            <a:avLst>
              <a:gd name="adj" fmla="val 6618"/>
            </a:avLst>
          </a:prstGeom>
          <a:solidFill>
            <a:srgbClr val="101620">
              <a:alpha val="95000"/>
            </a:srgbClr>
          </a:solidFill>
          <a:ln w="22860">
            <a:solidFill>
              <a:srgbClr val="002A80"/>
            </a:solidFill>
            <a:prstDash val="solid"/>
          </a:ln>
        </p:spPr>
      </p:sp>
      <p:pic>
        <p:nvPicPr>
          <p:cNvPr id="4" name="Image 0" descr="preencoded.png"/>
          <p:cNvPicPr>
            <a:picLocks noChangeAspect="1"/>
          </p:cNvPicPr>
          <p:nvPr/>
        </p:nvPicPr>
        <p:blipFill>
          <a:blip r:embed="rId3"/>
          <a:stretch>
            <a:fillRect/>
          </a:stretch>
        </p:blipFill>
        <p:spPr>
          <a:xfrm>
            <a:off x="770930" y="2508766"/>
            <a:ext cx="91440" cy="1658064"/>
          </a:xfrm>
          <a:prstGeom prst="rect">
            <a:avLst/>
          </a:prstGeom>
        </p:spPr>
      </p:pic>
      <p:sp>
        <p:nvSpPr>
          <p:cNvPr id="5" name="Text 2"/>
          <p:cNvSpPr/>
          <p:nvPr/>
        </p:nvSpPr>
        <p:spPr>
          <a:xfrm>
            <a:off x="1083588" y="27299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2012 рік</a:t>
            </a:r>
            <a:endParaRPr lang="en-US" sz="1950" dirty="0"/>
          </a:p>
        </p:txBody>
      </p:sp>
      <p:sp>
        <p:nvSpPr>
          <p:cNvPr id="6" name="Text 3"/>
          <p:cNvSpPr/>
          <p:nvPr/>
        </p:nvSpPr>
        <p:spPr>
          <a:xfrm>
            <a:off x="1083588" y="3171587"/>
            <a:ext cx="591121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Набуття чинності угоди з Європейською асоціацією вільної торгівлі (ЄАВТ) – Норвегія, Швейцарія, Ісландія та Ліхтенштейн</a:t>
            </a:r>
            <a:endParaRPr lang="en-US" sz="1550" dirty="0"/>
          </a:p>
        </p:txBody>
      </p:sp>
      <p:sp>
        <p:nvSpPr>
          <p:cNvPr id="7" name="Shape 4"/>
          <p:cNvSpPr/>
          <p:nvPr/>
        </p:nvSpPr>
        <p:spPr>
          <a:xfrm>
            <a:off x="7414379" y="2508766"/>
            <a:ext cx="6422231" cy="1658064"/>
          </a:xfrm>
          <a:prstGeom prst="roundRect">
            <a:avLst>
              <a:gd name="adj" fmla="val 6618"/>
            </a:avLst>
          </a:prstGeom>
          <a:solidFill>
            <a:srgbClr val="101620">
              <a:alpha val="95000"/>
            </a:srgbClr>
          </a:solidFill>
          <a:ln w="22860">
            <a:solidFill>
              <a:srgbClr val="002A80"/>
            </a:solidFill>
            <a:prstDash val="solid"/>
          </a:ln>
        </p:spPr>
      </p:sp>
      <p:pic>
        <p:nvPicPr>
          <p:cNvPr id="8" name="Image 1" descr="preencoded.png"/>
          <p:cNvPicPr>
            <a:picLocks noChangeAspect="1"/>
          </p:cNvPicPr>
          <p:nvPr/>
        </p:nvPicPr>
        <p:blipFill>
          <a:blip r:embed="rId3"/>
          <a:stretch>
            <a:fillRect/>
          </a:stretch>
        </p:blipFill>
        <p:spPr>
          <a:xfrm>
            <a:off x="7391519" y="2508766"/>
            <a:ext cx="91440" cy="1658064"/>
          </a:xfrm>
          <a:prstGeom prst="rect">
            <a:avLst/>
          </a:prstGeom>
        </p:spPr>
      </p:pic>
      <p:sp>
        <p:nvSpPr>
          <p:cNvPr id="9" name="Text 5"/>
          <p:cNvSpPr/>
          <p:nvPr/>
        </p:nvSpPr>
        <p:spPr>
          <a:xfrm>
            <a:off x="7704177" y="2729984"/>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2012 рік</a:t>
            </a:r>
            <a:endParaRPr lang="en-US" sz="1950" dirty="0"/>
          </a:p>
        </p:txBody>
      </p:sp>
      <p:sp>
        <p:nvSpPr>
          <p:cNvPr id="10" name="Text 6"/>
          <p:cNvSpPr/>
          <p:nvPr/>
        </p:nvSpPr>
        <p:spPr>
          <a:xfrm>
            <a:off x="7704177" y="3171587"/>
            <a:ext cx="5911215"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Нова угода з СНД 2011 року (Вірменія, Білорусь, Казахстан, Киргизстан, Молдова, Росія, Таджикистан, Узбекистан). Відповідно, припинила дію угода з СНД 1994 року</a:t>
            </a:r>
            <a:endParaRPr lang="en-US" sz="1550" dirty="0"/>
          </a:p>
        </p:txBody>
      </p:sp>
      <p:sp>
        <p:nvSpPr>
          <p:cNvPr id="11" name="Shape 7"/>
          <p:cNvSpPr/>
          <p:nvPr/>
        </p:nvSpPr>
        <p:spPr>
          <a:xfrm>
            <a:off x="793790" y="4365188"/>
            <a:ext cx="6422231" cy="1400056"/>
          </a:xfrm>
          <a:prstGeom prst="roundRect">
            <a:avLst>
              <a:gd name="adj" fmla="val 7837"/>
            </a:avLst>
          </a:prstGeom>
          <a:solidFill>
            <a:srgbClr val="101620">
              <a:alpha val="95000"/>
            </a:srgbClr>
          </a:solidFill>
          <a:ln w="22860">
            <a:solidFill>
              <a:srgbClr val="002A80"/>
            </a:solidFill>
            <a:prstDash val="solid"/>
          </a:ln>
        </p:spPr>
      </p:sp>
      <p:pic>
        <p:nvPicPr>
          <p:cNvPr id="12" name="Image 2" descr="preencoded.png"/>
          <p:cNvPicPr>
            <a:picLocks noChangeAspect="1"/>
          </p:cNvPicPr>
          <p:nvPr/>
        </p:nvPicPr>
        <p:blipFill>
          <a:blip r:embed="rId4"/>
          <a:stretch>
            <a:fillRect/>
          </a:stretch>
        </p:blipFill>
        <p:spPr>
          <a:xfrm>
            <a:off x="770930" y="4365188"/>
            <a:ext cx="91440" cy="1400056"/>
          </a:xfrm>
          <a:prstGeom prst="rect">
            <a:avLst/>
          </a:prstGeom>
        </p:spPr>
      </p:pic>
      <p:sp>
        <p:nvSpPr>
          <p:cNvPr id="13" name="Text 8"/>
          <p:cNvSpPr/>
          <p:nvPr/>
        </p:nvSpPr>
        <p:spPr>
          <a:xfrm>
            <a:off x="1083588" y="4586407"/>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2015 рік</a:t>
            </a:r>
            <a:endParaRPr lang="en-US" sz="1950" dirty="0"/>
          </a:p>
        </p:txBody>
      </p:sp>
      <p:sp>
        <p:nvSpPr>
          <p:cNvPr id="14" name="Text 9"/>
          <p:cNvSpPr/>
          <p:nvPr/>
        </p:nvSpPr>
        <p:spPr>
          <a:xfrm>
            <a:off x="1083588" y="5028009"/>
            <a:ext cx="5911215"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Припинення дії двосторонньої угоди з Росією через політичні конфлікти та військові дії</a:t>
            </a:r>
            <a:endParaRPr lang="en-US" sz="1550" dirty="0"/>
          </a:p>
        </p:txBody>
      </p:sp>
      <p:sp>
        <p:nvSpPr>
          <p:cNvPr id="15" name="Shape 10"/>
          <p:cNvSpPr/>
          <p:nvPr/>
        </p:nvSpPr>
        <p:spPr>
          <a:xfrm>
            <a:off x="7414379" y="4365188"/>
            <a:ext cx="6422231" cy="1400056"/>
          </a:xfrm>
          <a:prstGeom prst="roundRect">
            <a:avLst>
              <a:gd name="adj" fmla="val 7837"/>
            </a:avLst>
          </a:prstGeom>
          <a:solidFill>
            <a:srgbClr val="101620">
              <a:alpha val="95000"/>
            </a:srgbClr>
          </a:solidFill>
          <a:ln w="22860">
            <a:solidFill>
              <a:srgbClr val="002A80"/>
            </a:solidFill>
            <a:prstDash val="solid"/>
          </a:ln>
        </p:spPr>
      </p:sp>
      <p:pic>
        <p:nvPicPr>
          <p:cNvPr id="16" name="Image 3" descr="preencoded.png"/>
          <p:cNvPicPr>
            <a:picLocks noChangeAspect="1"/>
          </p:cNvPicPr>
          <p:nvPr/>
        </p:nvPicPr>
        <p:blipFill>
          <a:blip r:embed="rId4"/>
          <a:stretch>
            <a:fillRect/>
          </a:stretch>
        </p:blipFill>
        <p:spPr>
          <a:xfrm>
            <a:off x="7391519" y="4365188"/>
            <a:ext cx="91440" cy="1400056"/>
          </a:xfrm>
          <a:prstGeom prst="rect">
            <a:avLst/>
          </a:prstGeom>
        </p:spPr>
      </p:pic>
      <p:sp>
        <p:nvSpPr>
          <p:cNvPr id="17" name="Text 11"/>
          <p:cNvSpPr/>
          <p:nvPr/>
        </p:nvSpPr>
        <p:spPr>
          <a:xfrm>
            <a:off x="7704177" y="4586407"/>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2017 рік</a:t>
            </a:r>
            <a:endParaRPr lang="en-US" sz="1950" dirty="0"/>
          </a:p>
        </p:txBody>
      </p:sp>
      <p:sp>
        <p:nvSpPr>
          <p:cNvPr id="18" name="Text 12"/>
          <p:cNvSpPr/>
          <p:nvPr/>
        </p:nvSpPr>
        <p:spPr>
          <a:xfrm>
            <a:off x="7704177" y="5028009"/>
            <a:ext cx="5911215" cy="516017"/>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Набуття чинності угод з Канадою та з ЄС, припинення дії режиму вільної торгівлі в межах СНД 2011 року з Росією</a:t>
            </a:r>
            <a:endParaRPr lang="en-US" sz="1550" dirty="0"/>
          </a:p>
        </p:txBody>
      </p:sp>
      <p:sp>
        <p:nvSpPr>
          <p:cNvPr id="19" name="Text 13"/>
          <p:cNvSpPr/>
          <p:nvPr/>
        </p:nvSpPr>
        <p:spPr>
          <a:xfrm>
            <a:off x="793790" y="5988487"/>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 2012 році Україна досягла значного прогресу у розширенні своєї торговельної мережі. Угода з ЄАВТ відкрила доступ до ринків розвинених європейських країн, які не входять до ЄС, але є важливими торговельними партнерами. Це була стратегічна крок, який дозволив Україні диверсифікувати свої торговельні зв'язки та зменшити залежність від окремих ринків.</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15854"/>
            <a:ext cx="7002542"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Мережа ЗВТ України: огляд</a:t>
            </a:r>
            <a:endParaRPr lang="en-US" sz="3900" dirty="0"/>
          </a:p>
        </p:txBody>
      </p:sp>
      <p:sp>
        <p:nvSpPr>
          <p:cNvPr id="3" name="Text 1"/>
          <p:cNvSpPr/>
          <p:nvPr/>
        </p:nvSpPr>
        <p:spPr>
          <a:xfrm>
            <a:off x="793790" y="2256830"/>
            <a:ext cx="2977039" cy="386953"/>
          </a:xfrm>
          <a:prstGeom prst="rect">
            <a:avLst/>
          </a:prstGeom>
          <a:noFill/>
          <a:ln/>
        </p:spPr>
        <p:txBody>
          <a:bodyPr wrap="none" lIns="0" tIns="0" rIns="0" bIns="0" rtlCol="0" anchor="t"/>
          <a:lstStyle/>
          <a:p>
            <a:pPr marL="0" indent="0" algn="l">
              <a:lnSpc>
                <a:spcPts val="3000"/>
              </a:lnSpc>
              <a:buNone/>
            </a:pPr>
            <a:r>
              <a:rPr lang="en-US" sz="2300" b="1" dirty="0">
                <a:solidFill>
                  <a:srgbClr val="F2F5FA"/>
                </a:solidFill>
                <a:latin typeface="Geist Bold" pitchFamily="34" charset="0"/>
                <a:ea typeface="Geist Bold" pitchFamily="34" charset="-122"/>
                <a:cs typeface="Geist Bold" pitchFamily="34" charset="-120"/>
              </a:rPr>
              <a:t>Країни та регіони</a:t>
            </a:r>
            <a:endParaRPr lang="en-US" sz="2300" dirty="0"/>
          </a:p>
        </p:txBody>
      </p:sp>
      <p:sp>
        <p:nvSpPr>
          <p:cNvPr id="4" name="Text 2"/>
          <p:cNvSpPr/>
          <p:nvPr/>
        </p:nvSpPr>
        <p:spPr>
          <a:xfrm>
            <a:off x="793790" y="2842141"/>
            <a:ext cx="6279356" cy="2580170"/>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Європейський Союз (2017)</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Європейська асоціація вільної торгівлі – ЄАВТ (2012)</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Росія (1994-2015)</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СНД (1999-2017)</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Канада (2017)</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Грузія (1996)</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Молдова (1995)</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Азербайджан (1996)</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Вірменія (1996)</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Узбекистан (1996)</a:t>
            </a:r>
            <a:endParaRPr lang="en-US" sz="1550" dirty="0"/>
          </a:p>
        </p:txBody>
      </p:sp>
      <p:sp>
        <p:nvSpPr>
          <p:cNvPr id="5" name="Text 3"/>
          <p:cNvSpPr/>
          <p:nvPr/>
        </p:nvSpPr>
        <p:spPr>
          <a:xfrm>
            <a:off x="7564874" y="2256830"/>
            <a:ext cx="3324463" cy="386953"/>
          </a:xfrm>
          <a:prstGeom prst="rect">
            <a:avLst/>
          </a:prstGeom>
          <a:noFill/>
          <a:ln/>
        </p:spPr>
        <p:txBody>
          <a:bodyPr wrap="none" lIns="0" tIns="0" rIns="0" bIns="0" rtlCol="0" anchor="t"/>
          <a:lstStyle/>
          <a:p>
            <a:pPr marL="0" indent="0" algn="l">
              <a:lnSpc>
                <a:spcPts val="3000"/>
              </a:lnSpc>
              <a:buNone/>
            </a:pPr>
            <a:r>
              <a:rPr lang="en-US" sz="2300" b="1" dirty="0">
                <a:solidFill>
                  <a:srgbClr val="F2F5FA"/>
                </a:solidFill>
                <a:latin typeface="Geist Bold" pitchFamily="34" charset="0"/>
                <a:ea typeface="Geist Bold" pitchFamily="34" charset="-122"/>
                <a:cs typeface="Geist Bold" pitchFamily="34" charset="-120"/>
              </a:rPr>
              <a:t>Переговорний процес</a:t>
            </a:r>
            <a:endParaRPr lang="en-US" sz="2300" dirty="0"/>
          </a:p>
        </p:txBody>
      </p:sp>
      <p:sp>
        <p:nvSpPr>
          <p:cNvPr id="6" name="Text 4"/>
          <p:cNvSpPr/>
          <p:nvPr/>
        </p:nvSpPr>
        <p:spPr>
          <a:xfrm>
            <a:off x="7564874" y="2842141"/>
            <a:ext cx="6279356" cy="1290085"/>
          </a:xfrm>
          <a:prstGeom prst="rect">
            <a:avLst/>
          </a:prstGeom>
          <a:noFill/>
          <a:ln/>
        </p:spPr>
        <p:txBody>
          <a:bodyPr wrap="square" lIns="0" tIns="0" rIns="0" bIns="0" rtlCol="0" anchor="t"/>
          <a:lstStyle/>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Ізраїль – завершення переговорів</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Туреччина – активні переговори</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Сінгапур – переговори призупинені</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Сербія – переговори призупинені</a:t>
            </a:r>
            <a:endParaRPr lang="en-US" sz="1550" dirty="0"/>
          </a:p>
          <a:p>
            <a:pPr marL="342900" indent="-342900" algn="l">
              <a:lnSpc>
                <a:spcPts val="2000"/>
              </a:lnSpc>
              <a:buSzPct val="100000"/>
              <a:buChar char="•"/>
            </a:pPr>
            <a:r>
              <a:rPr lang="en-US" sz="1550" dirty="0">
                <a:solidFill>
                  <a:srgbClr val="EBEDF0"/>
                </a:solidFill>
                <a:latin typeface="Geist" pitchFamily="34" charset="0"/>
                <a:ea typeface="Geist" pitchFamily="34" charset="-122"/>
                <a:cs typeface="Geist" pitchFamily="34" charset="-120"/>
              </a:rPr>
              <a:t>Китай – ініційовані переговори (2018)</a:t>
            </a:r>
            <a:endParaRPr lang="en-US" sz="1550" dirty="0"/>
          </a:p>
        </p:txBody>
      </p:sp>
      <p:sp>
        <p:nvSpPr>
          <p:cNvPr id="7" name="Text 5"/>
          <p:cNvSpPr/>
          <p:nvPr/>
        </p:nvSpPr>
        <p:spPr>
          <a:xfrm>
            <a:off x="793790" y="5437356"/>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Як бачимо, мережа зон вільної торгівлі України є досить значною та швидко розвивається. Україна прагне до максимальної інтеграції з глобальною економікою та диверсифікації своїх торговельних зв'язків. Це особливо важливо в умовах геополітичних викликів та необхідності зменшення залежності від окремих торговельних партнерів.</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85267"/>
            <a:ext cx="8278058"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Порівняння: ЗВТ vs Митний союз</a:t>
            </a:r>
            <a:endParaRPr lang="en-US" sz="3900" dirty="0"/>
          </a:p>
        </p:txBody>
      </p:sp>
      <p:pic>
        <p:nvPicPr>
          <p:cNvPr id="3" name="Image 0" descr="preencoded.png"/>
          <p:cNvPicPr>
            <a:picLocks noChangeAspect="1"/>
          </p:cNvPicPr>
          <p:nvPr/>
        </p:nvPicPr>
        <p:blipFill>
          <a:blip r:embed="rId3"/>
          <a:stretch>
            <a:fillRect/>
          </a:stretch>
        </p:blipFill>
        <p:spPr>
          <a:xfrm>
            <a:off x="793790" y="2227064"/>
            <a:ext cx="6521410" cy="793790"/>
          </a:xfrm>
          <a:prstGeom prst="rect">
            <a:avLst/>
          </a:prstGeom>
        </p:spPr>
      </p:pic>
      <p:sp>
        <p:nvSpPr>
          <p:cNvPr id="4" name="Text 1"/>
          <p:cNvSpPr/>
          <p:nvPr/>
        </p:nvSpPr>
        <p:spPr>
          <a:xfrm>
            <a:off x="992148" y="3219212"/>
            <a:ext cx="2646521"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Зона вільної торгівлі</a:t>
            </a:r>
            <a:endParaRPr lang="en-US" sz="1950" dirty="0"/>
          </a:p>
        </p:txBody>
      </p:sp>
      <p:sp>
        <p:nvSpPr>
          <p:cNvPr id="5" name="Text 2"/>
          <p:cNvSpPr/>
          <p:nvPr/>
        </p:nvSpPr>
        <p:spPr>
          <a:xfrm>
            <a:off x="992148" y="3660815"/>
            <a:ext cx="612469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Країна може бути в декількох ЗВТ одночасно</a:t>
            </a:r>
            <a:endParaRPr lang="en-US" sz="1550" dirty="0"/>
          </a:p>
        </p:txBody>
      </p:sp>
      <p:pic>
        <p:nvPicPr>
          <p:cNvPr id="6" name="Image 1" descr="preencoded.png"/>
          <p:cNvPicPr>
            <a:picLocks noChangeAspect="1"/>
          </p:cNvPicPr>
          <p:nvPr/>
        </p:nvPicPr>
        <p:blipFill>
          <a:blip r:embed="rId4"/>
          <a:stretch>
            <a:fillRect/>
          </a:stretch>
        </p:blipFill>
        <p:spPr>
          <a:xfrm>
            <a:off x="7315200" y="2227064"/>
            <a:ext cx="6521410" cy="793790"/>
          </a:xfrm>
          <a:prstGeom prst="rect">
            <a:avLst/>
          </a:prstGeom>
        </p:spPr>
      </p:pic>
      <p:sp>
        <p:nvSpPr>
          <p:cNvPr id="7" name="Text 3"/>
          <p:cNvSpPr/>
          <p:nvPr/>
        </p:nvSpPr>
        <p:spPr>
          <a:xfrm>
            <a:off x="7513558" y="321921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Митний союз</a:t>
            </a:r>
            <a:endParaRPr lang="en-US" sz="1950" dirty="0"/>
          </a:p>
        </p:txBody>
      </p:sp>
      <p:sp>
        <p:nvSpPr>
          <p:cNvPr id="8" name="Text 4"/>
          <p:cNvSpPr/>
          <p:nvPr/>
        </p:nvSpPr>
        <p:spPr>
          <a:xfrm>
            <a:off x="7513558" y="3660815"/>
            <a:ext cx="6124694" cy="258008"/>
          </a:xfrm>
          <a:prstGeom prst="rect">
            <a:avLst/>
          </a:prstGeom>
          <a:noFill/>
          <a:ln/>
        </p:spPr>
        <p:txBody>
          <a:bodyPr wrap="non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Країна може бути лише в одному митному союзі</a:t>
            </a:r>
            <a:endParaRPr lang="en-US" sz="1550" dirty="0"/>
          </a:p>
        </p:txBody>
      </p:sp>
      <p:sp>
        <p:nvSpPr>
          <p:cNvPr id="9" name="Text 5"/>
          <p:cNvSpPr/>
          <p:nvPr/>
        </p:nvSpPr>
        <p:spPr>
          <a:xfrm>
            <a:off x="793790" y="4538782"/>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Гнучкість ЗВТ</a:t>
            </a:r>
            <a:endParaRPr lang="en-US" sz="1950" dirty="0"/>
          </a:p>
        </p:txBody>
      </p:sp>
      <p:sp>
        <p:nvSpPr>
          <p:cNvPr id="10" name="Text 6"/>
          <p:cNvSpPr/>
          <p:nvPr/>
        </p:nvSpPr>
        <p:spPr>
          <a:xfrm>
            <a:off x="793790" y="5059680"/>
            <a:ext cx="6279356" cy="1548051"/>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Зона вільної торгівлі надає країнам значну гнучкість у веденні зовнішньої торгівлі. Кожна країна зберігає повний контроль над своєю торговельною політикою щодо третіх країн, може встановлювати власні митні ставки та вимоги до імпорту. Це дозволяє адаптувати торговельну політику до поточних економічних та політичних умов.</a:t>
            </a:r>
            <a:endParaRPr lang="en-US" sz="1550" dirty="0"/>
          </a:p>
        </p:txBody>
      </p:sp>
      <p:sp>
        <p:nvSpPr>
          <p:cNvPr id="11" name="Text 7"/>
          <p:cNvSpPr/>
          <p:nvPr/>
        </p:nvSpPr>
        <p:spPr>
          <a:xfrm>
            <a:off x="7564874" y="4538782"/>
            <a:ext cx="3428762" cy="322540"/>
          </a:xfrm>
          <a:prstGeom prst="rect">
            <a:avLst/>
          </a:prstGeom>
          <a:noFill/>
          <a:ln/>
        </p:spPr>
        <p:txBody>
          <a:bodyPr wrap="none" lIns="0" tIns="0" rIns="0" bIns="0" rtlCol="0" anchor="t"/>
          <a:lstStyle/>
          <a:p>
            <a:pPr marL="0" indent="0" algn="l">
              <a:lnSpc>
                <a:spcPts val="2500"/>
              </a:lnSpc>
              <a:buNone/>
            </a:pPr>
            <a:r>
              <a:rPr lang="en-US" sz="1950" b="1" dirty="0">
                <a:solidFill>
                  <a:srgbClr val="F2F5FA"/>
                </a:solidFill>
                <a:latin typeface="Geist Bold" pitchFamily="34" charset="0"/>
                <a:ea typeface="Geist Bold" pitchFamily="34" charset="-122"/>
                <a:cs typeface="Geist Bold" pitchFamily="34" charset="-120"/>
              </a:rPr>
              <a:t>Обмеження митного союзу</a:t>
            </a:r>
            <a:endParaRPr lang="en-US" sz="1950" dirty="0"/>
          </a:p>
        </p:txBody>
      </p:sp>
      <p:sp>
        <p:nvSpPr>
          <p:cNvPr id="12" name="Text 8"/>
          <p:cNvSpPr/>
          <p:nvPr/>
        </p:nvSpPr>
        <p:spPr>
          <a:xfrm>
            <a:off x="7564874" y="5059680"/>
            <a:ext cx="6279356" cy="1806059"/>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Митний союз накладає значні обмеження на учасників. Вони втрачають незалежність у визначенні торговельної політики щодо третіх країн, оскільки всі рішення приймаються колективно. Створення наднаціонального органу означає передачу частини суверенітету. Вихід з митного союзу потребує складних переговорів та може мати серйозні економічні наслідки.</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37843"/>
            <a:ext cx="8729067" cy="644962"/>
          </a:xfrm>
          <a:prstGeom prst="rect">
            <a:avLst/>
          </a:prstGeom>
          <a:noFill/>
          <a:ln/>
        </p:spPr>
        <p:txBody>
          <a:bodyPr wrap="none" lIns="0" tIns="0" rIns="0" bIns="0" rtlCol="0" anchor="t"/>
          <a:lstStyle/>
          <a:p>
            <a:pPr marL="0" indent="0" algn="l">
              <a:lnSpc>
                <a:spcPts val="5050"/>
              </a:lnSpc>
              <a:buNone/>
            </a:pPr>
            <a:r>
              <a:rPr lang="en-US" sz="3900" b="1" dirty="0">
                <a:solidFill>
                  <a:srgbClr val="F2F5FA"/>
                </a:solidFill>
                <a:latin typeface="Geist Bold" pitchFamily="34" charset="0"/>
                <a:ea typeface="Geist Bold" pitchFamily="34" charset="-122"/>
                <a:cs typeface="Geist Bold" pitchFamily="34" charset="-120"/>
              </a:rPr>
              <a:t>Стратегічне значення для України</a:t>
            </a:r>
            <a:endParaRPr lang="en-US" sz="390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1879640"/>
            <a:ext cx="595313" cy="595313"/>
          </a:xfrm>
          <a:prstGeom prst="rect">
            <a:avLst/>
          </a:prstGeom>
        </p:spPr>
      </p:pic>
      <p:sp>
        <p:nvSpPr>
          <p:cNvPr id="4" name="Text 1"/>
          <p:cNvSpPr/>
          <p:nvPr/>
        </p:nvSpPr>
        <p:spPr>
          <a:xfrm>
            <a:off x="793790" y="2722959"/>
            <a:ext cx="2849880"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Економічний розвиток</a:t>
            </a:r>
            <a:endParaRPr lang="en-US" sz="1950" dirty="0"/>
          </a:p>
        </p:txBody>
      </p:sp>
      <p:sp>
        <p:nvSpPr>
          <p:cNvPr id="5" name="Text 2"/>
          <p:cNvSpPr/>
          <p:nvPr/>
        </p:nvSpPr>
        <p:spPr>
          <a:xfrm>
            <a:off x="793790" y="3164562"/>
            <a:ext cx="6397347"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Зони вільної торгівлі створюють умови для зростання експорту, залучення іноземних інвестицій та модернізації виробництва через збільшення конкуренції</a:t>
            </a:r>
            <a:endParaRPr lang="en-US" sz="1550" dirty="0"/>
          </a:p>
        </p:txBody>
      </p:sp>
      <p:pic>
        <p:nvPicPr>
          <p:cNvPr id="6"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439144" y="1879640"/>
            <a:ext cx="595313" cy="595313"/>
          </a:xfrm>
          <a:prstGeom prst="rect">
            <a:avLst/>
          </a:prstGeom>
        </p:spPr>
      </p:pic>
      <p:sp>
        <p:nvSpPr>
          <p:cNvPr id="7" name="Text 3"/>
          <p:cNvSpPr/>
          <p:nvPr/>
        </p:nvSpPr>
        <p:spPr>
          <a:xfrm>
            <a:off x="7439144" y="2722959"/>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Інтеграція з ЄС</a:t>
            </a:r>
            <a:endParaRPr lang="en-US" sz="1950" dirty="0"/>
          </a:p>
        </p:txBody>
      </p:sp>
      <p:sp>
        <p:nvSpPr>
          <p:cNvPr id="8" name="Text 4"/>
          <p:cNvSpPr/>
          <p:nvPr/>
        </p:nvSpPr>
        <p:spPr>
          <a:xfrm>
            <a:off x="7439144" y="3164562"/>
            <a:ext cx="6397466"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ПВЗВТ з ЄС є ключовим елементом євроінтеграційного шляху України, забезпечуючи поступове наближення до європейських стандартів та правил</a:t>
            </a:r>
            <a:endParaRPr lang="en-US" sz="1550" dirty="0"/>
          </a:p>
        </p:txBody>
      </p:sp>
      <p:pic>
        <p:nvPicPr>
          <p:cNvPr id="9"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793790" y="4335423"/>
            <a:ext cx="595313" cy="595313"/>
          </a:xfrm>
          <a:prstGeom prst="rect">
            <a:avLst/>
          </a:prstGeom>
        </p:spPr>
      </p:pic>
      <p:sp>
        <p:nvSpPr>
          <p:cNvPr id="10" name="Text 5"/>
          <p:cNvSpPr/>
          <p:nvPr/>
        </p:nvSpPr>
        <p:spPr>
          <a:xfrm>
            <a:off x="793790" y="5178743"/>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Диверсифікація</a:t>
            </a:r>
            <a:endParaRPr lang="en-US" sz="1950" dirty="0"/>
          </a:p>
        </p:txBody>
      </p:sp>
      <p:sp>
        <p:nvSpPr>
          <p:cNvPr id="11" name="Text 6"/>
          <p:cNvSpPr/>
          <p:nvPr/>
        </p:nvSpPr>
        <p:spPr>
          <a:xfrm>
            <a:off x="793790" y="5620345"/>
            <a:ext cx="6397347"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Мережа ЗВТ з різними країнами та регіонами зменшує ризики, пов'язані з надмірною залежністю від окремих торговельних партнерів</a:t>
            </a:r>
            <a:endParaRPr lang="en-US" sz="1550" dirty="0"/>
          </a:p>
        </p:txBody>
      </p:sp>
      <p:pic>
        <p:nvPicPr>
          <p:cNvPr id="12"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439144" y="4335423"/>
            <a:ext cx="595313" cy="595313"/>
          </a:xfrm>
          <a:prstGeom prst="rect">
            <a:avLst/>
          </a:prstGeom>
        </p:spPr>
      </p:pic>
      <p:sp>
        <p:nvSpPr>
          <p:cNvPr id="13" name="Text 7"/>
          <p:cNvSpPr/>
          <p:nvPr/>
        </p:nvSpPr>
        <p:spPr>
          <a:xfrm>
            <a:off x="7439144" y="5178743"/>
            <a:ext cx="2480905" cy="322540"/>
          </a:xfrm>
          <a:prstGeom prst="rect">
            <a:avLst/>
          </a:prstGeom>
          <a:noFill/>
          <a:ln/>
        </p:spPr>
        <p:txBody>
          <a:bodyPr wrap="none" lIns="0" tIns="0" rIns="0" bIns="0" rtlCol="0" anchor="t"/>
          <a:lstStyle/>
          <a:p>
            <a:pPr marL="0" indent="0" algn="l">
              <a:lnSpc>
                <a:spcPts val="2500"/>
              </a:lnSpc>
              <a:buNone/>
            </a:pPr>
            <a:r>
              <a:rPr lang="en-US" sz="1950" b="1" dirty="0">
                <a:solidFill>
                  <a:srgbClr val="EBEDF0"/>
                </a:solidFill>
                <a:latin typeface="Geist Bold" pitchFamily="34" charset="0"/>
                <a:ea typeface="Geist Bold" pitchFamily="34" charset="-122"/>
                <a:cs typeface="Geist Bold" pitchFamily="34" charset="-120"/>
              </a:rPr>
              <a:t>Партнерство</a:t>
            </a:r>
            <a:endParaRPr lang="en-US" sz="1950" dirty="0"/>
          </a:p>
        </p:txBody>
      </p:sp>
      <p:sp>
        <p:nvSpPr>
          <p:cNvPr id="14" name="Text 8"/>
          <p:cNvSpPr/>
          <p:nvPr/>
        </p:nvSpPr>
        <p:spPr>
          <a:xfrm>
            <a:off x="7439144" y="5620345"/>
            <a:ext cx="6397466"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Угоди про ЗВТ створюють правову основу для довгострокового співробітництва та поглиблення економічних зв'язків з торговельними партнерами</a:t>
            </a:r>
            <a:endParaRPr lang="en-US" sz="1550" dirty="0"/>
          </a:p>
        </p:txBody>
      </p:sp>
      <p:sp>
        <p:nvSpPr>
          <p:cNvPr id="15" name="Text 9"/>
          <p:cNvSpPr/>
          <p:nvPr/>
        </p:nvSpPr>
        <p:spPr>
          <a:xfrm>
            <a:off x="793790" y="6617613"/>
            <a:ext cx="13042821" cy="774025"/>
          </a:xfrm>
          <a:prstGeom prst="rect">
            <a:avLst/>
          </a:prstGeom>
          <a:noFill/>
          <a:ln/>
        </p:spPr>
        <p:txBody>
          <a:bodyPr wrap="square" lIns="0" tIns="0" rIns="0" bIns="0" rtlCol="0" anchor="t"/>
          <a:lstStyle/>
          <a:p>
            <a:pPr marL="0" indent="0" algn="l">
              <a:lnSpc>
                <a:spcPts val="2000"/>
              </a:lnSpc>
              <a:buNone/>
            </a:pPr>
            <a:r>
              <a:rPr lang="en-US" sz="1550" dirty="0">
                <a:solidFill>
                  <a:srgbClr val="EBEDF0"/>
                </a:solidFill>
                <a:latin typeface="Geist" pitchFamily="34" charset="0"/>
                <a:ea typeface="Geist" pitchFamily="34" charset="-122"/>
                <a:cs typeface="Geist" pitchFamily="34" charset="-120"/>
              </a:rPr>
              <a:t>Створення зон вільної торгівлі є важливим інструментом економічної політики України. Це не лише механізм зниження митних бар'єрів, але й стратегічний інструмент інтеграції в глобальну економіку, модернізації національної економіки та забезпечення економічної безпеки через диверсифікацію торговельних зв'язків.</a:t>
            </a:r>
            <a:endParaRPr lang="en-US" sz="155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Небесная">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ная">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{CF56F828-A528-FC4F-A0DF-B7CCCAA1D342}tf10001058</Template>
  <TotalTime>20</TotalTime>
  <Words>3683</Words>
  <Application>Microsoft Macintosh PowerPoint</Application>
  <PresentationFormat>Произвольный</PresentationFormat>
  <Paragraphs>417</Paragraphs>
  <Slides>40</Slides>
  <Notes>40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Geist</vt:lpstr>
      <vt:lpstr>Calibri</vt:lpstr>
      <vt:lpstr>Geist Bold</vt:lpstr>
      <vt:lpstr>Arial</vt:lpstr>
      <vt:lpstr>Geist Light</vt:lpstr>
      <vt:lpstr>Calibri Light</vt:lpstr>
      <vt:lpstr>Небесная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Microsoft Office User</cp:lastModifiedBy>
  <cp:revision>2</cp:revision>
  <dcterms:created xsi:type="dcterms:W3CDTF">2026-02-08T09:04:41Z</dcterms:created>
  <dcterms:modified xsi:type="dcterms:W3CDTF">2026-02-08T09:41:48Z</dcterms:modified>
</cp:coreProperties>
</file>