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4630400" cy="8229600"/>
  <p:notesSz cx="8229600" cy="146304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libri Light" panose="020F0302020204030204" pitchFamily="34" charset="0"/>
      <p:regular r:id="rId37"/>
      <p:italic r:id="rId38"/>
    </p:embeddedFont>
    <p:embeddedFont>
      <p:font typeface="Geist" pitchFamily="2" charset="0"/>
      <p:regular r:id="rId39"/>
    </p:embeddedFont>
  </p:embeddedFontLst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64"/>
    <p:restoredTop sz="94610"/>
  </p:normalViewPr>
  <p:slideViewPr>
    <p:cSldViewPr snapToGrid="0" snapToObjects="1">
      <p:cViewPr varScale="1">
        <p:scale>
          <a:sx n="73" d="100"/>
          <a:sy n="73" d="100"/>
        </p:scale>
        <p:origin x="208" y="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167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626590" cy="82274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4879" y="2357120"/>
            <a:ext cx="8637271" cy="2905757"/>
          </a:xfrm>
        </p:spPr>
        <p:txBody>
          <a:bodyPr anchor="b">
            <a:normAutofit/>
          </a:bodyPr>
          <a:lstStyle>
            <a:lvl1pPr algn="r">
              <a:defRPr sz="576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54879" y="5262879"/>
            <a:ext cx="8637271" cy="1686560"/>
          </a:xfrm>
        </p:spPr>
        <p:txBody>
          <a:bodyPr anchor="t">
            <a:normAutofit/>
          </a:bodyPr>
          <a:lstStyle>
            <a:lvl1pPr marL="0" indent="0" algn="r">
              <a:buNone/>
              <a:defRPr sz="2160" cap="all">
                <a:solidFill>
                  <a:schemeClr val="tx1"/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19070" y="7044691"/>
            <a:ext cx="1920240" cy="45339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2/8/26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54879" y="7044691"/>
            <a:ext cx="5872750" cy="45339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730750" y="7044691"/>
            <a:ext cx="661400" cy="45339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251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626590" cy="82274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1" y="5679438"/>
            <a:ext cx="12157712" cy="680086"/>
          </a:xfrm>
        </p:spPr>
        <p:txBody>
          <a:bodyPr anchor="b">
            <a:normAutofit/>
          </a:bodyPr>
          <a:lstStyle>
            <a:lvl1pPr algn="l">
              <a:defRPr sz="288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45921" y="1118535"/>
            <a:ext cx="10511792" cy="3797971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1" y="6359524"/>
            <a:ext cx="12157712" cy="592454"/>
          </a:xfrm>
        </p:spPr>
        <p:txBody>
          <a:bodyPr anchor="t"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63753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626590" cy="82274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2" y="731522"/>
            <a:ext cx="12157712" cy="3749039"/>
          </a:xfrm>
        </p:spPr>
        <p:txBody>
          <a:bodyPr anchor="ctr">
            <a:normAutofit/>
          </a:bodyPr>
          <a:lstStyle>
            <a:lvl1pPr algn="l">
              <a:defRPr sz="384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5212080"/>
            <a:ext cx="12157714" cy="173736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43152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626590" cy="822745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285440" y="3291840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96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5930" y="988005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96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721" y="731522"/>
            <a:ext cx="11460479" cy="3291839"/>
          </a:xfrm>
        </p:spPr>
        <p:txBody>
          <a:bodyPr anchor="ctr">
            <a:normAutofit/>
          </a:bodyPr>
          <a:lstStyle>
            <a:lvl1pPr algn="l">
              <a:defRPr sz="384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17450" y="4023360"/>
            <a:ext cx="11207021" cy="4572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959" y="5212080"/>
            <a:ext cx="12182840" cy="173736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36495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626590" cy="82274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3" y="3970297"/>
            <a:ext cx="12157710" cy="1762560"/>
          </a:xfrm>
        </p:spPr>
        <p:txBody>
          <a:bodyPr anchor="b">
            <a:normAutofit/>
          </a:bodyPr>
          <a:lstStyle>
            <a:lvl1pPr algn="l">
              <a:defRPr sz="384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1" y="5732857"/>
            <a:ext cx="12157711" cy="1032480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6115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626590" cy="822745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285440" y="3291840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96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5930" y="988005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96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190721" y="731522"/>
            <a:ext cx="11460479" cy="3291839"/>
          </a:xfrm>
        </p:spPr>
        <p:txBody>
          <a:bodyPr anchor="ctr">
            <a:normAutofit/>
          </a:bodyPr>
          <a:lstStyle>
            <a:lvl1pPr algn="l">
              <a:defRPr sz="384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2960" y="4663440"/>
            <a:ext cx="12162523" cy="10668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8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5730240"/>
            <a:ext cx="12162523" cy="1219200"/>
          </a:xfrm>
        </p:spPr>
        <p:txBody>
          <a:bodyPr anchor="t">
            <a:normAutofit/>
          </a:bodyPr>
          <a:lstStyle>
            <a:lvl1pPr marL="0" indent="0" algn="l">
              <a:buNone/>
              <a:defRPr sz="216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63526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626590" cy="82274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2" y="731522"/>
            <a:ext cx="12157712" cy="329183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2961" y="4206240"/>
            <a:ext cx="12157714" cy="100584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336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5212080"/>
            <a:ext cx="12157714" cy="1737360"/>
          </a:xfrm>
        </p:spPr>
        <p:txBody>
          <a:bodyPr anchor="t">
            <a:normAutofit/>
          </a:bodyPr>
          <a:lstStyle>
            <a:lvl1pPr marL="0" indent="0" algn="l">
              <a:buNone/>
              <a:defRPr sz="216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24010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626590" cy="8227457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22962" y="731521"/>
            <a:ext cx="12157710" cy="174752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02877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626590" cy="8227457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90410" y="731520"/>
            <a:ext cx="2590262" cy="62179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2960" y="731520"/>
            <a:ext cx="9398539" cy="621792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548584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95896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3742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626590" cy="82274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307071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4783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1942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63173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74608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77762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35552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88837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8707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626590" cy="82274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1" y="3970297"/>
            <a:ext cx="12157712" cy="1762560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5732857"/>
            <a:ext cx="12157714" cy="1032480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all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68215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626590" cy="82274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2" y="2570480"/>
            <a:ext cx="5994401" cy="437896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86274" y="2570481"/>
            <a:ext cx="5994398" cy="43789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29104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8404" y="2661921"/>
            <a:ext cx="5650865" cy="691514"/>
          </a:xfrm>
        </p:spPr>
        <p:txBody>
          <a:bodyPr anchor="b">
            <a:noAutofit/>
          </a:bodyPr>
          <a:lstStyle>
            <a:lvl1pPr marL="0" indent="0">
              <a:buNone/>
              <a:defRPr sz="3360" b="0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2" y="3444241"/>
            <a:ext cx="5996308" cy="35051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315204" y="2672081"/>
            <a:ext cx="5667376" cy="691514"/>
          </a:xfrm>
        </p:spPr>
        <p:txBody>
          <a:bodyPr anchor="b">
            <a:noAutofit/>
          </a:bodyPr>
          <a:lstStyle>
            <a:lvl1pPr marL="0" indent="0">
              <a:buNone/>
              <a:defRPr sz="3360" b="0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88180" y="3444241"/>
            <a:ext cx="5994401" cy="35051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1263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626590" cy="82274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58709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626590" cy="822745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62444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626590" cy="82274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1" y="2489200"/>
            <a:ext cx="4417062" cy="1645920"/>
          </a:xfrm>
        </p:spPr>
        <p:txBody>
          <a:bodyPr anchor="b">
            <a:normAutofit/>
          </a:bodyPr>
          <a:lstStyle>
            <a:lvl1pPr algn="l">
              <a:defRPr sz="288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7841" y="731521"/>
            <a:ext cx="7402831" cy="621792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1" y="4135120"/>
            <a:ext cx="4417062" cy="2194560"/>
          </a:xfrm>
        </p:spPr>
        <p:txBody>
          <a:bodyPr anchor="t">
            <a:normAutofit/>
          </a:bodyPr>
          <a:lstStyle>
            <a:lvl1pPr marL="0" indent="0">
              <a:buNone/>
              <a:defRPr sz="192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12013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626590" cy="82274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920240"/>
            <a:ext cx="7397584" cy="1645920"/>
          </a:xfrm>
        </p:spPr>
        <p:txBody>
          <a:bodyPr anchor="b">
            <a:normAutofit/>
          </a:bodyPr>
          <a:lstStyle>
            <a:lvl1pPr algn="l">
              <a:defRPr sz="336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43504" y="1097280"/>
            <a:ext cx="3937169" cy="54864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3566160"/>
            <a:ext cx="7397584" cy="2194560"/>
          </a:xfrm>
        </p:spPr>
        <p:txBody>
          <a:bodyPr anchor="t">
            <a:normAutofit/>
          </a:bodyPr>
          <a:lstStyle>
            <a:lvl1pPr marL="0" indent="0">
              <a:buNone/>
              <a:defRPr sz="216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85374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2" y="731521"/>
            <a:ext cx="12157710" cy="174752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2" y="2570481"/>
            <a:ext cx="12157710" cy="4378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07592" y="7044691"/>
            <a:ext cx="1920240" cy="4533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2/8/26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1" y="7044691"/>
            <a:ext cx="9393191" cy="4533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319273" y="7044691"/>
            <a:ext cx="661400" cy="4533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1630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hf sldNum="0" hdr="0" ftr="0" dt="0"/>
  <p:txStyles>
    <p:titleStyle>
      <a:lvl1pPr algn="l" defTabSz="548640" rtl="0" eaLnBrk="1" latinLnBrk="0" hangingPunct="1">
        <a:spcBef>
          <a:spcPct val="0"/>
        </a:spcBef>
        <a:buNone/>
        <a:defRPr sz="432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548640" rtl="0" eaLnBrk="1" latinLnBrk="0" hangingPunct="1">
        <a:spcBef>
          <a:spcPts val="0"/>
        </a:spcBef>
        <a:spcAft>
          <a:spcPts val="1200"/>
        </a:spcAft>
        <a:buClr>
          <a:schemeClr val="tx1"/>
        </a:buClr>
        <a:buSzPct val="100000"/>
        <a:buFont typeface="Arial"/>
        <a:buChar char="•"/>
        <a:defRPr sz="216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891540" indent="-342900" algn="l" defTabSz="548640" rtl="0" eaLnBrk="1" latinLnBrk="0" hangingPunct="1">
        <a:spcBef>
          <a:spcPts val="0"/>
        </a:spcBef>
        <a:spcAft>
          <a:spcPts val="1200"/>
        </a:spcAft>
        <a:buClr>
          <a:schemeClr val="tx1"/>
        </a:buClr>
        <a:buSzPct val="100000"/>
        <a:buFont typeface="Arial"/>
        <a:buChar char="•"/>
        <a:defRPr sz="192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440180" indent="-342900" algn="l" defTabSz="548640" rtl="0" eaLnBrk="1" latinLnBrk="0" hangingPunct="1">
        <a:spcBef>
          <a:spcPts val="0"/>
        </a:spcBef>
        <a:spcAft>
          <a:spcPts val="1200"/>
        </a:spcAft>
        <a:buClr>
          <a:schemeClr val="tx1"/>
        </a:buClr>
        <a:buSzPct val="100000"/>
        <a:buFont typeface="Arial"/>
        <a:buChar char="•"/>
        <a:defRPr sz="16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851660" indent="-205740" algn="l" defTabSz="548640" rtl="0" eaLnBrk="1" latinLnBrk="0" hangingPunct="1">
        <a:spcBef>
          <a:spcPts val="0"/>
        </a:spcBef>
        <a:spcAft>
          <a:spcPts val="1200"/>
        </a:spcAft>
        <a:buClr>
          <a:schemeClr val="tx1"/>
        </a:buClr>
        <a:buSzPct val="100000"/>
        <a:buFont typeface="Arial"/>
        <a:buChar char="•"/>
        <a:defRPr sz="144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400300" indent="-205740" algn="l" defTabSz="548640" rtl="0" eaLnBrk="1" latinLnBrk="0" hangingPunct="1">
        <a:spcBef>
          <a:spcPts val="0"/>
        </a:spcBef>
        <a:spcAft>
          <a:spcPts val="1200"/>
        </a:spcAft>
        <a:buClr>
          <a:schemeClr val="tx1"/>
        </a:buClr>
        <a:buSzPct val="100000"/>
        <a:buFont typeface="Arial"/>
        <a:buChar char="•"/>
        <a:defRPr sz="144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017520" indent="-274320" algn="l" defTabSz="548640" rtl="0" eaLnBrk="1" latinLnBrk="0" hangingPunct="1">
        <a:spcBef>
          <a:spcPts val="0"/>
        </a:spcBef>
        <a:spcAft>
          <a:spcPts val="1200"/>
        </a:spcAft>
        <a:buClr>
          <a:schemeClr val="tx1"/>
        </a:buClr>
        <a:buSzPct val="100000"/>
        <a:buFont typeface="Arial"/>
        <a:buChar char="•"/>
        <a:defRPr sz="144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ts val="0"/>
        </a:spcBef>
        <a:spcAft>
          <a:spcPts val="1200"/>
        </a:spcAft>
        <a:buClr>
          <a:schemeClr val="tx1"/>
        </a:buClr>
        <a:buSzPct val="100000"/>
        <a:buFont typeface="Arial"/>
        <a:buChar char="•"/>
        <a:defRPr sz="144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ts val="0"/>
        </a:spcBef>
        <a:spcAft>
          <a:spcPts val="1200"/>
        </a:spcAft>
        <a:buClr>
          <a:schemeClr val="tx1"/>
        </a:buClr>
        <a:buSzPct val="100000"/>
        <a:buFont typeface="Arial"/>
        <a:buChar char="•"/>
        <a:defRPr sz="144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ts val="0"/>
        </a:spcBef>
        <a:spcAft>
          <a:spcPts val="1200"/>
        </a:spcAft>
        <a:buClr>
          <a:schemeClr val="tx1"/>
        </a:buClr>
        <a:buSzPct val="100000"/>
        <a:buFont typeface="Arial"/>
        <a:buChar char="•"/>
        <a:defRPr sz="144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5" Type="http://schemas.openxmlformats.org/officeDocument/2006/relationships/hyperlink" Target="https://docs.google.com/forms/d/e/1FAIpQLSeJpRlDRu7c_5FWHEQCBHWTNcV5hFwiPCHdrYJpS0bs3-odpw/viewform?pli=1" TargetMode="External"/><Relationship Id="rId4" Type="http://schemas.openxmlformats.org/officeDocument/2006/relationships/hyperlink" Target="https://priorities.gov.ua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26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5.png"/><Relationship Id="rId5" Type="http://schemas.openxmlformats.org/officeDocument/2006/relationships/image" Target="../media/image10.svg"/><Relationship Id="rId4" Type="http://schemas.openxmlformats.org/officeDocument/2006/relationships/image" Target="../media/image5.png"/><Relationship Id="rId9" Type="http://schemas.openxmlformats.org/officeDocument/2006/relationships/image" Target="../media/image28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2.svg"/><Relationship Id="rId5" Type="http://schemas.openxmlformats.org/officeDocument/2006/relationships/image" Target="../media/image31.svg"/><Relationship Id="rId4" Type="http://schemas.openxmlformats.org/officeDocument/2006/relationships/image" Target="../media/image30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0.sv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9.svg"/><Relationship Id="rId5" Type="http://schemas.openxmlformats.org/officeDocument/2006/relationships/image" Target="../media/image38.svg"/><Relationship Id="rId4" Type="http://schemas.openxmlformats.org/officeDocument/2006/relationships/image" Target="../media/image37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sv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53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13" Type="http://schemas.openxmlformats.org/officeDocument/2006/relationships/image" Target="../media/image68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1.png"/><Relationship Id="rId11" Type="http://schemas.openxmlformats.org/officeDocument/2006/relationships/image" Target="../media/image66.svg"/><Relationship Id="rId5" Type="http://schemas.openxmlformats.org/officeDocument/2006/relationships/image" Target="../media/image60.sv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6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1.svg"/><Relationship Id="rId5" Type="http://schemas.openxmlformats.org/officeDocument/2006/relationships/image" Target="../media/image20.svg"/><Relationship Id="rId4" Type="http://schemas.openxmlformats.org/officeDocument/2006/relationships/image" Target="../media/image19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322332" y="3206829"/>
            <a:ext cx="8514278" cy="6449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5050"/>
              </a:lnSpc>
              <a:buNone/>
            </a:pPr>
            <a:r>
              <a:rPr lang="en-US" sz="3900" b="1" dirty="0">
                <a:solidFill>
                  <a:srgbClr val="F2F5FA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Програма дій Уряду України 2025</a:t>
            </a:r>
            <a:endParaRPr lang="en-US" sz="3900" dirty="0"/>
          </a:p>
        </p:txBody>
      </p:sp>
      <p:sp>
        <p:nvSpPr>
          <p:cNvPr id="3" name="Text 1"/>
          <p:cNvSpPr/>
          <p:nvPr/>
        </p:nvSpPr>
        <p:spPr>
          <a:xfrm>
            <a:off x="793790" y="4248626"/>
            <a:ext cx="13042821" cy="774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2000"/>
              </a:lnSpc>
              <a:buNone/>
            </a:pPr>
            <a:r>
              <a:rPr lang="en-US" sz="15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18 серпня 2025 року Кабінет Міністрів України презентував проєкт Програми дій Уряду — стратегічний документ, що визначає пріоритети державної політики на найближчий період. Програма ґрунтується на чотирьох опорах та включає 12 ключових пріоритетів для забезпечення безпеки, економічного зростання та відновлення держави.</a:t>
            </a:r>
            <a:endParaRPr lang="en-US" sz="15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165062" y="1286470"/>
            <a:ext cx="6671548" cy="6449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5050"/>
              </a:lnSpc>
              <a:buNone/>
            </a:pPr>
            <a:r>
              <a:rPr lang="en-US" sz="3900" b="1" dirty="0">
                <a:solidFill>
                  <a:srgbClr val="F2F5FA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Детальніше про Програму</a:t>
            </a:r>
            <a:endParaRPr lang="en-US" sz="3900" dirty="0"/>
          </a:p>
        </p:txBody>
      </p:sp>
      <p:sp>
        <p:nvSpPr>
          <p:cNvPr id="3" name="Text 1"/>
          <p:cNvSpPr/>
          <p:nvPr/>
        </p:nvSpPr>
        <p:spPr>
          <a:xfrm>
            <a:off x="793790" y="2328267"/>
            <a:ext cx="13042821" cy="5160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2000"/>
              </a:lnSpc>
              <a:buNone/>
            </a:pPr>
            <a:r>
              <a:rPr lang="en-US" sz="15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Уряд затвердив Програму дій на 2025 рік і передав її до Верховної Ради. Програма містить 129 операційних цілей, покрокові плани реалізації та чіткі індикатори виконання.</a:t>
            </a:r>
            <a:endParaRPr lang="en-US" sz="1550" dirty="0"/>
          </a:p>
        </p:txBody>
      </p:sp>
      <p:sp>
        <p:nvSpPr>
          <p:cNvPr id="4" name="Shape 2"/>
          <p:cNvSpPr/>
          <p:nvPr/>
        </p:nvSpPr>
        <p:spPr>
          <a:xfrm>
            <a:off x="9621322" y="3067526"/>
            <a:ext cx="4215289" cy="2432090"/>
          </a:xfrm>
          <a:prstGeom prst="roundRect">
            <a:avLst>
              <a:gd name="adj" fmla="val 3427"/>
            </a:avLst>
          </a:prstGeom>
          <a:solidFill>
            <a:srgbClr val="101620">
              <a:alpha val="95000"/>
            </a:srgbClr>
          </a:solidFill>
          <a:ln w="22860">
            <a:solidFill>
              <a:srgbClr val="002A80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11134487" y="3288744"/>
            <a:ext cx="2480905" cy="322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500"/>
              </a:lnSpc>
              <a:buNone/>
            </a:pPr>
            <a:r>
              <a:rPr lang="en-US" sz="195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Прозорість</a:t>
            </a:r>
            <a:endParaRPr lang="en-US" sz="1950" dirty="0"/>
          </a:p>
        </p:txBody>
      </p:sp>
      <p:sp>
        <p:nvSpPr>
          <p:cNvPr id="6" name="Text 4"/>
          <p:cNvSpPr/>
          <p:nvPr/>
        </p:nvSpPr>
        <p:spPr>
          <a:xfrm>
            <a:off x="9842540" y="3730347"/>
            <a:ext cx="3772853" cy="10320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2000"/>
              </a:lnSpc>
              <a:buNone/>
            </a:pPr>
            <a:r>
              <a:rPr lang="en-US" sz="15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Ми дотримувалися максимально прозорого підходу до формування Програми дій. Робота з публічними обговореннями триватиме й надалі.</a:t>
            </a:r>
            <a:endParaRPr lang="en-US" sz="1550" dirty="0"/>
          </a:p>
        </p:txBody>
      </p:sp>
      <p:sp>
        <p:nvSpPr>
          <p:cNvPr id="7" name="Shape 5"/>
          <p:cNvSpPr/>
          <p:nvPr/>
        </p:nvSpPr>
        <p:spPr>
          <a:xfrm>
            <a:off x="5207556" y="3067526"/>
            <a:ext cx="4215408" cy="2432090"/>
          </a:xfrm>
          <a:prstGeom prst="roundRect">
            <a:avLst>
              <a:gd name="adj" fmla="val 3427"/>
            </a:avLst>
          </a:prstGeom>
          <a:solidFill>
            <a:srgbClr val="101620">
              <a:alpha val="95000"/>
            </a:srgbClr>
          </a:solidFill>
          <a:ln w="22860">
            <a:solidFill>
              <a:srgbClr val="002A80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6540103" y="3288744"/>
            <a:ext cx="2661642" cy="322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500"/>
              </a:lnSpc>
              <a:buNone/>
            </a:pPr>
            <a:r>
              <a:rPr lang="en-US" sz="195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Громадський внесок</a:t>
            </a:r>
            <a:endParaRPr lang="en-US" sz="1950" dirty="0"/>
          </a:p>
        </p:txBody>
      </p:sp>
      <p:sp>
        <p:nvSpPr>
          <p:cNvPr id="9" name="Text 7"/>
          <p:cNvSpPr/>
          <p:nvPr/>
        </p:nvSpPr>
        <p:spPr>
          <a:xfrm>
            <a:off x="5428774" y="3730347"/>
            <a:ext cx="3772972" cy="12900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2000"/>
              </a:lnSpc>
              <a:buNone/>
            </a:pPr>
            <a:r>
              <a:rPr lang="en-US" sz="15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Кабінет Міністрів оголосив збір пропозицій для доопрацювання проєкту Програми дій. Отримані пропозиції будуть проаналізовані та враховані у фінальній версії.</a:t>
            </a:r>
            <a:endParaRPr lang="en-US" sz="1550" dirty="0"/>
          </a:p>
        </p:txBody>
      </p:sp>
      <p:sp>
        <p:nvSpPr>
          <p:cNvPr id="10" name="Shape 8"/>
          <p:cNvSpPr/>
          <p:nvPr/>
        </p:nvSpPr>
        <p:spPr>
          <a:xfrm>
            <a:off x="793909" y="3067526"/>
            <a:ext cx="4215289" cy="2432090"/>
          </a:xfrm>
          <a:prstGeom prst="roundRect">
            <a:avLst>
              <a:gd name="adj" fmla="val 3427"/>
            </a:avLst>
          </a:prstGeom>
          <a:solidFill>
            <a:srgbClr val="101620">
              <a:alpha val="95000"/>
            </a:srgbClr>
          </a:solidFill>
          <a:ln w="22860">
            <a:solidFill>
              <a:srgbClr val="002A80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1800463" y="3288744"/>
            <a:ext cx="2987516" cy="322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500"/>
              </a:lnSpc>
              <a:buNone/>
            </a:pPr>
            <a:r>
              <a:rPr lang="en-US" sz="195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Практичний інструмент</a:t>
            </a:r>
            <a:endParaRPr lang="en-US" sz="1950" dirty="0"/>
          </a:p>
        </p:txBody>
      </p:sp>
      <p:sp>
        <p:nvSpPr>
          <p:cNvPr id="12" name="Text 10"/>
          <p:cNvSpPr/>
          <p:nvPr/>
        </p:nvSpPr>
        <p:spPr>
          <a:xfrm>
            <a:off x="1015127" y="3730347"/>
            <a:ext cx="3772853" cy="15480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2000"/>
              </a:lnSpc>
              <a:buNone/>
            </a:pPr>
            <a:r>
              <a:rPr lang="en-US" sz="15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Програма дій допомагає концентрувати зусилля там, де вони найбільше потрібні, і контролювати виконання. Це практичний інструмент, який робить державні рішення прозорими й зрозумілими.</a:t>
            </a:r>
            <a:endParaRPr lang="en-US" sz="1550" dirty="0"/>
          </a:p>
        </p:txBody>
      </p:sp>
      <p:sp>
        <p:nvSpPr>
          <p:cNvPr id="13" name="Shape 11"/>
          <p:cNvSpPr/>
          <p:nvPr/>
        </p:nvSpPr>
        <p:spPr>
          <a:xfrm>
            <a:off x="793790" y="5722858"/>
            <a:ext cx="13042821" cy="1220272"/>
          </a:xfrm>
          <a:prstGeom prst="roundRect">
            <a:avLst>
              <a:gd name="adj" fmla="val 6831"/>
            </a:avLst>
          </a:prstGeom>
          <a:solidFill>
            <a:srgbClr val="00194D"/>
          </a:solidFill>
          <a:ln/>
        </p:spPr>
      </p:sp>
      <p:pic>
        <p:nvPicPr>
          <p:cNvPr id="1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148" y="5987653"/>
            <a:ext cx="248007" cy="198358"/>
          </a:xfrm>
          <a:prstGeom prst="rect">
            <a:avLst/>
          </a:prstGeom>
        </p:spPr>
      </p:pic>
      <p:sp>
        <p:nvSpPr>
          <p:cNvPr id="15" name="Text 12"/>
          <p:cNvSpPr/>
          <p:nvPr/>
        </p:nvSpPr>
        <p:spPr>
          <a:xfrm>
            <a:off x="1438513" y="5970746"/>
            <a:ext cx="12199739" cy="2580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50" b="1" dirty="0">
                <a:solidFill>
                  <a:srgbClr val="FFFFFF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Детальніше про проєкт Програми дій Уряду:</a:t>
            </a:r>
            <a:r>
              <a:rPr lang="en-US" sz="1550" dirty="0">
                <a:solidFill>
                  <a:srgbClr val="FFFFFF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 </a:t>
            </a:r>
            <a:r>
              <a:rPr lang="en-US" sz="1550" u="sng" dirty="0">
                <a:solidFill>
                  <a:srgbClr val="6296FF"/>
                </a:solidFill>
                <a:latin typeface="Geist" pitchFamily="34" charset="0"/>
                <a:ea typeface="Geist" pitchFamily="34" charset="-122"/>
                <a:cs typeface="Geist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https://priorities.gov.ua/</a:t>
            </a:r>
            <a:endParaRPr lang="en-US" sz="1550" dirty="0"/>
          </a:p>
        </p:txBody>
      </p:sp>
      <p:sp>
        <p:nvSpPr>
          <p:cNvPr id="16" name="Text 13"/>
          <p:cNvSpPr/>
          <p:nvPr/>
        </p:nvSpPr>
        <p:spPr>
          <a:xfrm>
            <a:off x="1438513" y="6407348"/>
            <a:ext cx="12199739" cy="2580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50" b="1" dirty="0">
                <a:solidFill>
                  <a:srgbClr val="FFFFFF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Форма для надсилання пропозицій:</a:t>
            </a:r>
            <a:r>
              <a:rPr lang="en-US" sz="1550" dirty="0">
                <a:solidFill>
                  <a:srgbClr val="FFFFFF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 </a:t>
            </a:r>
            <a:r>
              <a:rPr lang="en-US" sz="1550" u="sng" dirty="0">
                <a:solidFill>
                  <a:srgbClr val="6296FF"/>
                </a:solidFill>
                <a:latin typeface="Geist" pitchFamily="34" charset="0"/>
                <a:ea typeface="Geist" pitchFamily="34" charset="-122"/>
                <a:cs typeface="Geist" pitchFamily="34" charset="-12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Заповнити форму</a:t>
            </a:r>
            <a:endParaRPr lang="en-US" sz="15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3335893"/>
            <a:ext cx="11446907" cy="6449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50"/>
              </a:lnSpc>
              <a:buNone/>
            </a:pPr>
            <a:r>
              <a:rPr lang="en-US" sz="3900" b="1" dirty="0">
                <a:solidFill>
                  <a:srgbClr val="F2F5FA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Промисловий безвіз: Україна на шляху до ЄС</a:t>
            </a:r>
            <a:endParaRPr lang="en-US" sz="3900" dirty="0"/>
          </a:p>
        </p:txBody>
      </p:sp>
      <p:sp>
        <p:nvSpPr>
          <p:cNvPr id="3" name="Text 1"/>
          <p:cNvSpPr/>
          <p:nvPr/>
        </p:nvSpPr>
        <p:spPr>
          <a:xfrm>
            <a:off x="793790" y="4377690"/>
            <a:ext cx="13042821" cy="5160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Укладення Угоди АСАА дасть додатковий поштовх розвитку економіки України та сприятиме залученню українського бізнесу в європейські ланцюжки доданої вартості та подальшій економічній інтеграції української економіки в європейський ринок.</a:t>
            </a:r>
            <a:endParaRPr lang="en-US" sz="15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08860"/>
            <a:ext cx="11146750" cy="6449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50"/>
              </a:lnSpc>
              <a:buNone/>
            </a:pPr>
            <a:r>
              <a:rPr lang="en-US" sz="3900" b="1" dirty="0">
                <a:solidFill>
                  <a:srgbClr val="F2F5FA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Міжнародний форум «Промисловий безвіз»</a:t>
            </a:r>
            <a:endParaRPr lang="en-US" sz="3900" dirty="0"/>
          </a:p>
        </p:txBody>
      </p:sp>
      <p:sp>
        <p:nvSpPr>
          <p:cNvPr id="3" name="Text 1"/>
          <p:cNvSpPr/>
          <p:nvPr/>
        </p:nvSpPr>
        <p:spPr>
          <a:xfrm>
            <a:off x="793790" y="3449836"/>
            <a:ext cx="2480905" cy="322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950" b="1" dirty="0">
                <a:solidFill>
                  <a:srgbClr val="F2F5FA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Дата проведення</a:t>
            </a:r>
            <a:endParaRPr lang="en-US" sz="1950" dirty="0"/>
          </a:p>
        </p:txBody>
      </p:sp>
      <p:sp>
        <p:nvSpPr>
          <p:cNvPr id="4" name="Text 2"/>
          <p:cNvSpPr/>
          <p:nvPr/>
        </p:nvSpPr>
        <p:spPr>
          <a:xfrm>
            <a:off x="793790" y="3970734"/>
            <a:ext cx="4024313" cy="2580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13 жовтня 2023 року</a:t>
            </a:r>
            <a:endParaRPr lang="en-US" sz="1550" dirty="0"/>
          </a:p>
        </p:txBody>
      </p:sp>
      <p:sp>
        <p:nvSpPr>
          <p:cNvPr id="5" name="Text 3"/>
          <p:cNvSpPr/>
          <p:nvPr/>
        </p:nvSpPr>
        <p:spPr>
          <a:xfrm>
            <a:off x="5309830" y="3449836"/>
            <a:ext cx="2480905" cy="322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950" b="1" dirty="0">
                <a:solidFill>
                  <a:srgbClr val="F2F5FA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Організатори</a:t>
            </a:r>
            <a:endParaRPr lang="en-US" sz="1950" dirty="0"/>
          </a:p>
        </p:txBody>
      </p:sp>
      <p:sp>
        <p:nvSpPr>
          <p:cNvPr id="6" name="Text 4"/>
          <p:cNvSpPr/>
          <p:nvPr/>
        </p:nvSpPr>
        <p:spPr>
          <a:xfrm>
            <a:off x="5309830" y="3970734"/>
            <a:ext cx="4024313" cy="774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Департамент технічного регулювання Мінекономіки, проект ReACT4UA, GIZ GmbH, Фонд підтримки реформ</a:t>
            </a:r>
            <a:endParaRPr lang="en-US" sz="1550" dirty="0"/>
          </a:p>
        </p:txBody>
      </p:sp>
      <p:sp>
        <p:nvSpPr>
          <p:cNvPr id="7" name="Text 5"/>
          <p:cNvSpPr/>
          <p:nvPr/>
        </p:nvSpPr>
        <p:spPr>
          <a:xfrm>
            <a:off x="9825871" y="3449836"/>
            <a:ext cx="2480905" cy="322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950" b="1" dirty="0">
                <a:solidFill>
                  <a:srgbClr val="F2F5FA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Учасники</a:t>
            </a:r>
            <a:endParaRPr lang="en-US" sz="1950" dirty="0"/>
          </a:p>
        </p:txBody>
      </p:sp>
      <p:sp>
        <p:nvSpPr>
          <p:cNvPr id="8" name="Text 6"/>
          <p:cNvSpPr/>
          <p:nvPr/>
        </p:nvSpPr>
        <p:spPr>
          <a:xfrm>
            <a:off x="9825871" y="3970734"/>
            <a:ext cx="4024313" cy="10320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Представники ЄС, європейських організацій, національних органів стандартизації, акредитації, виробників та бізнесу</a:t>
            </a:r>
            <a:endParaRPr lang="en-US" sz="1550" dirty="0"/>
          </a:p>
        </p:txBody>
      </p:sp>
      <p:sp>
        <p:nvSpPr>
          <p:cNvPr id="9" name="Text 7"/>
          <p:cNvSpPr/>
          <p:nvPr/>
        </p:nvSpPr>
        <p:spPr>
          <a:xfrm>
            <a:off x="793790" y="5404604"/>
            <a:ext cx="13042821" cy="5160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Форум став важливим кроком на шляху до укладення Угоди про оцінку відповідності та прийнятність промислових товарів (АСАА). Захід дозволив звірити позиції з європейськими партнерами та визначити подальші кроки.</a:t>
            </a:r>
            <a:endParaRPr lang="en-US" sz="15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05533"/>
            <a:ext cx="6038017" cy="6449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50"/>
              </a:lnSpc>
              <a:buNone/>
            </a:pPr>
            <a:r>
              <a:rPr lang="en-US" sz="3900" b="1" dirty="0">
                <a:solidFill>
                  <a:srgbClr val="F2F5FA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Стратегічні цілі України</a:t>
            </a:r>
            <a:endParaRPr lang="en-US" sz="3900" dirty="0"/>
          </a:p>
        </p:txBody>
      </p:sp>
      <p:sp>
        <p:nvSpPr>
          <p:cNvPr id="3" name="Shape 1"/>
          <p:cNvSpPr/>
          <p:nvPr/>
        </p:nvSpPr>
        <p:spPr>
          <a:xfrm>
            <a:off x="793790" y="2447330"/>
            <a:ext cx="4215289" cy="2451735"/>
          </a:xfrm>
          <a:prstGeom prst="roundRect">
            <a:avLst>
              <a:gd name="adj" fmla="val 3400"/>
            </a:avLst>
          </a:prstGeom>
          <a:solidFill>
            <a:srgbClr val="101620"/>
          </a:solidFill>
          <a:ln w="22860">
            <a:solidFill>
              <a:srgbClr val="002A80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008" y="2668548"/>
            <a:ext cx="595313" cy="595313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78719" y="2832140"/>
            <a:ext cx="267891" cy="2678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015008" y="3462218"/>
            <a:ext cx="2839760" cy="322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95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Економічне зростання</a:t>
            </a:r>
            <a:endParaRPr lang="en-US" sz="1950" dirty="0"/>
          </a:p>
        </p:txBody>
      </p:sp>
      <p:sp>
        <p:nvSpPr>
          <p:cNvPr id="7" name="Text 3"/>
          <p:cNvSpPr/>
          <p:nvPr/>
        </p:nvSpPr>
        <p:spPr>
          <a:xfrm>
            <a:off x="1015008" y="3903821"/>
            <a:ext cx="3772853" cy="774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Консолідація зусиль щодо збільшення експорту для майбутнього економічного зростання України</a:t>
            </a:r>
            <a:endParaRPr lang="en-US" sz="1550" dirty="0"/>
          </a:p>
        </p:txBody>
      </p:sp>
      <p:sp>
        <p:nvSpPr>
          <p:cNvPr id="8" name="Shape 4"/>
          <p:cNvSpPr/>
          <p:nvPr/>
        </p:nvSpPr>
        <p:spPr>
          <a:xfrm>
            <a:off x="5207437" y="2447330"/>
            <a:ext cx="4215408" cy="2451735"/>
          </a:xfrm>
          <a:prstGeom prst="roundRect">
            <a:avLst>
              <a:gd name="adj" fmla="val 3400"/>
            </a:avLst>
          </a:prstGeom>
          <a:solidFill>
            <a:srgbClr val="101620"/>
          </a:solidFill>
          <a:ln w="22860">
            <a:solidFill>
              <a:srgbClr val="002A80"/>
            </a:solidFill>
            <a:prstDash val="solid"/>
          </a:ln>
        </p:spPr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8655" y="2668548"/>
            <a:ext cx="595313" cy="595313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92366" y="2832140"/>
            <a:ext cx="267891" cy="26789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5428655" y="3462218"/>
            <a:ext cx="3051810" cy="322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95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Європейська інтеграція</a:t>
            </a:r>
            <a:endParaRPr lang="en-US" sz="1950" dirty="0"/>
          </a:p>
        </p:txBody>
      </p:sp>
      <p:sp>
        <p:nvSpPr>
          <p:cNvPr id="12" name="Text 6"/>
          <p:cNvSpPr/>
          <p:nvPr/>
        </p:nvSpPr>
        <p:spPr>
          <a:xfrm>
            <a:off x="5428655" y="3903821"/>
            <a:ext cx="3772972" cy="5160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Використання статусу кандидата на вступ до ЄС для розбудови економіки</a:t>
            </a:r>
            <a:endParaRPr lang="en-US" sz="1550" dirty="0"/>
          </a:p>
        </p:txBody>
      </p:sp>
      <p:sp>
        <p:nvSpPr>
          <p:cNvPr id="13" name="Shape 7"/>
          <p:cNvSpPr/>
          <p:nvPr/>
        </p:nvSpPr>
        <p:spPr>
          <a:xfrm>
            <a:off x="9621203" y="2447330"/>
            <a:ext cx="4215289" cy="2451735"/>
          </a:xfrm>
          <a:prstGeom prst="roundRect">
            <a:avLst>
              <a:gd name="adj" fmla="val 3400"/>
            </a:avLst>
          </a:prstGeom>
          <a:solidFill>
            <a:srgbClr val="101620"/>
          </a:solidFill>
          <a:ln w="22860">
            <a:solidFill>
              <a:srgbClr val="002A80"/>
            </a:solidFill>
            <a:prstDash val="solid"/>
          </a:ln>
        </p:spPr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42421" y="2668548"/>
            <a:ext cx="595313" cy="595313"/>
          </a:xfrm>
          <a:prstGeom prst="rect">
            <a:avLst/>
          </a:prstGeom>
        </p:spPr>
      </p:pic>
      <p:pic>
        <p:nvPicPr>
          <p:cNvPr id="15" name="Image 5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006132" y="2832140"/>
            <a:ext cx="267891" cy="267891"/>
          </a:xfrm>
          <a:prstGeom prst="rect">
            <a:avLst/>
          </a:prstGeom>
        </p:spPr>
      </p:pic>
      <p:sp>
        <p:nvSpPr>
          <p:cNvPr id="16" name="Text 8"/>
          <p:cNvSpPr/>
          <p:nvPr/>
        </p:nvSpPr>
        <p:spPr>
          <a:xfrm>
            <a:off x="9842421" y="3462218"/>
            <a:ext cx="2845951" cy="322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95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Експортні можливості</a:t>
            </a:r>
            <a:endParaRPr lang="en-US" sz="1950" dirty="0"/>
          </a:p>
        </p:txBody>
      </p:sp>
      <p:sp>
        <p:nvSpPr>
          <p:cNvPr id="17" name="Text 9"/>
          <p:cNvSpPr/>
          <p:nvPr/>
        </p:nvSpPr>
        <p:spPr>
          <a:xfrm>
            <a:off x="9842421" y="3903821"/>
            <a:ext cx="3772853" cy="774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Просування українських товарів та послуг за кордоном, розвиток експортних компетенцій</a:t>
            </a:r>
            <a:endParaRPr lang="en-US" sz="1550" dirty="0"/>
          </a:p>
        </p:txBody>
      </p:sp>
      <p:sp>
        <p:nvSpPr>
          <p:cNvPr id="18" name="Text 10"/>
          <p:cNvSpPr/>
          <p:nvPr/>
        </p:nvSpPr>
        <p:spPr>
          <a:xfrm>
            <a:off x="1091446" y="5345549"/>
            <a:ext cx="12745164" cy="774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«Маємо використовувати такі можливості та інструменти, як просування українських товарів та послуг за кордоном, розвиток експортних компетенцій українського бізнесу, дослідження зовнішніх ринків, організація участі українських експортерів у міжнародних заходах»</a:t>
            </a:r>
            <a:endParaRPr lang="en-US" sz="1550" dirty="0"/>
          </a:p>
        </p:txBody>
      </p:sp>
      <p:sp>
        <p:nvSpPr>
          <p:cNvPr id="19" name="Text 11"/>
          <p:cNvSpPr/>
          <p:nvPr/>
        </p:nvSpPr>
        <p:spPr>
          <a:xfrm>
            <a:off x="1091446" y="6342817"/>
            <a:ext cx="12745164" cy="2580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— </a:t>
            </a:r>
            <a:r>
              <a:rPr lang="en-US" sz="1550" b="1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Віталій Кіндратів</a:t>
            </a:r>
            <a:r>
              <a:rPr lang="en-US" sz="15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, заступник Міністра економіки України</a:t>
            </a:r>
            <a:endParaRPr lang="en-US" sz="1550" dirty="0"/>
          </a:p>
        </p:txBody>
      </p:sp>
      <p:sp>
        <p:nvSpPr>
          <p:cNvPr id="20" name="Shape 12"/>
          <p:cNvSpPr/>
          <p:nvPr/>
        </p:nvSpPr>
        <p:spPr>
          <a:xfrm>
            <a:off x="793790" y="5122307"/>
            <a:ext cx="22860" cy="1701760"/>
          </a:xfrm>
          <a:prstGeom prst="rect">
            <a:avLst/>
          </a:prstGeom>
          <a:solidFill>
            <a:srgbClr val="6296FF"/>
          </a:solidFill>
          <a:ln/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72803"/>
            <a:ext cx="8996958" cy="6449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50"/>
              </a:lnSpc>
              <a:buNone/>
            </a:pPr>
            <a:r>
              <a:rPr lang="en-US" sz="3900" b="1" dirty="0">
                <a:solidFill>
                  <a:srgbClr val="F2F5FA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Шлях до готовності: ключові етапи</a:t>
            </a:r>
            <a:endParaRPr lang="en-US" sz="3900" dirty="0"/>
          </a:p>
        </p:txBody>
      </p:sp>
      <p:sp>
        <p:nvSpPr>
          <p:cNvPr id="3" name="Shape 1"/>
          <p:cNvSpPr/>
          <p:nvPr/>
        </p:nvSpPr>
        <p:spPr>
          <a:xfrm>
            <a:off x="793790" y="4266009"/>
            <a:ext cx="13042821" cy="22860"/>
          </a:xfrm>
          <a:prstGeom prst="roundRect">
            <a:avLst>
              <a:gd name="adj" fmla="val 364651"/>
            </a:avLst>
          </a:prstGeom>
          <a:solidFill>
            <a:srgbClr val="002A80"/>
          </a:solidFill>
          <a:ln/>
        </p:spPr>
      </p:sp>
      <p:sp>
        <p:nvSpPr>
          <p:cNvPr id="4" name="Shape 2"/>
          <p:cNvSpPr/>
          <p:nvPr/>
        </p:nvSpPr>
        <p:spPr>
          <a:xfrm>
            <a:off x="3316486" y="3670697"/>
            <a:ext cx="22860" cy="595313"/>
          </a:xfrm>
          <a:prstGeom prst="roundRect">
            <a:avLst>
              <a:gd name="adj" fmla="val 364651"/>
            </a:avLst>
          </a:prstGeom>
          <a:solidFill>
            <a:srgbClr val="002A80"/>
          </a:solidFill>
          <a:ln/>
        </p:spPr>
      </p:sp>
      <p:sp>
        <p:nvSpPr>
          <p:cNvPr id="5" name="Shape 3"/>
          <p:cNvSpPr/>
          <p:nvPr/>
        </p:nvSpPr>
        <p:spPr>
          <a:xfrm>
            <a:off x="3104674" y="4042767"/>
            <a:ext cx="446484" cy="446484"/>
          </a:xfrm>
          <a:prstGeom prst="roundRect">
            <a:avLst>
              <a:gd name="adj" fmla="val 18670"/>
            </a:avLst>
          </a:prstGeom>
          <a:solidFill>
            <a:srgbClr val="101620"/>
          </a:solidFill>
          <a:ln w="22860">
            <a:solidFill>
              <a:srgbClr val="002A80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3179088" y="4072533"/>
            <a:ext cx="297656" cy="3869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1</a:t>
            </a:r>
            <a:endParaRPr lang="en-US" sz="2300" dirty="0"/>
          </a:p>
        </p:txBody>
      </p:sp>
      <p:sp>
        <p:nvSpPr>
          <p:cNvPr id="7" name="Text 5"/>
          <p:cNvSpPr/>
          <p:nvPr/>
        </p:nvSpPr>
        <p:spPr>
          <a:xfrm>
            <a:off x="2087404" y="2514600"/>
            <a:ext cx="2480905" cy="322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195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2020 рік</a:t>
            </a:r>
            <a:endParaRPr lang="en-US" sz="1950" dirty="0"/>
          </a:p>
        </p:txBody>
      </p:sp>
      <p:sp>
        <p:nvSpPr>
          <p:cNvPr id="8" name="Text 6"/>
          <p:cNvSpPr/>
          <p:nvPr/>
        </p:nvSpPr>
        <p:spPr>
          <a:xfrm>
            <a:off x="992148" y="2956203"/>
            <a:ext cx="4671536" cy="5160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15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Початок попередньої оціночної місії ЄС щодо готовності української інфраструктури якості</a:t>
            </a:r>
            <a:endParaRPr lang="en-US" sz="1550" dirty="0"/>
          </a:p>
        </p:txBody>
      </p:sp>
      <p:sp>
        <p:nvSpPr>
          <p:cNvPr id="9" name="Shape 7"/>
          <p:cNvSpPr/>
          <p:nvPr/>
        </p:nvSpPr>
        <p:spPr>
          <a:xfrm>
            <a:off x="5974556" y="4266009"/>
            <a:ext cx="22860" cy="595313"/>
          </a:xfrm>
          <a:prstGeom prst="roundRect">
            <a:avLst>
              <a:gd name="adj" fmla="val 364651"/>
            </a:avLst>
          </a:prstGeom>
          <a:solidFill>
            <a:srgbClr val="002A80"/>
          </a:solidFill>
          <a:ln/>
        </p:spPr>
      </p:sp>
      <p:sp>
        <p:nvSpPr>
          <p:cNvPr id="10" name="Shape 8"/>
          <p:cNvSpPr/>
          <p:nvPr/>
        </p:nvSpPr>
        <p:spPr>
          <a:xfrm>
            <a:off x="5762744" y="4042767"/>
            <a:ext cx="446484" cy="446484"/>
          </a:xfrm>
          <a:prstGeom prst="roundRect">
            <a:avLst>
              <a:gd name="adj" fmla="val 18670"/>
            </a:avLst>
          </a:prstGeom>
          <a:solidFill>
            <a:srgbClr val="101620"/>
          </a:solidFill>
          <a:ln w="22860">
            <a:solidFill>
              <a:srgbClr val="002A80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5837158" y="4072533"/>
            <a:ext cx="297656" cy="3869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2</a:t>
            </a:r>
            <a:endParaRPr lang="en-US" sz="2300" dirty="0"/>
          </a:p>
        </p:txBody>
      </p:sp>
      <p:sp>
        <p:nvSpPr>
          <p:cNvPr id="12" name="Text 10"/>
          <p:cNvSpPr/>
          <p:nvPr/>
        </p:nvSpPr>
        <p:spPr>
          <a:xfrm>
            <a:off x="4745593" y="5059799"/>
            <a:ext cx="2480905" cy="322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195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2020-2023</a:t>
            </a:r>
            <a:endParaRPr lang="en-US" sz="1950" dirty="0"/>
          </a:p>
        </p:txBody>
      </p:sp>
      <p:sp>
        <p:nvSpPr>
          <p:cNvPr id="13" name="Text 11"/>
          <p:cNvSpPr/>
          <p:nvPr/>
        </p:nvSpPr>
        <p:spPr>
          <a:xfrm>
            <a:off x="3650218" y="5501402"/>
            <a:ext cx="4671655" cy="5160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15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Проведення інституційних реформ, адаптація законодавства до стандартів ЄС</a:t>
            </a:r>
            <a:endParaRPr lang="en-US" sz="1550" dirty="0"/>
          </a:p>
        </p:txBody>
      </p:sp>
      <p:sp>
        <p:nvSpPr>
          <p:cNvPr id="14" name="Shape 12"/>
          <p:cNvSpPr/>
          <p:nvPr/>
        </p:nvSpPr>
        <p:spPr>
          <a:xfrm>
            <a:off x="8632746" y="3670697"/>
            <a:ext cx="22860" cy="595313"/>
          </a:xfrm>
          <a:prstGeom prst="roundRect">
            <a:avLst>
              <a:gd name="adj" fmla="val 364651"/>
            </a:avLst>
          </a:prstGeom>
          <a:solidFill>
            <a:srgbClr val="002A80"/>
          </a:solidFill>
          <a:ln/>
        </p:spPr>
      </p:sp>
      <p:sp>
        <p:nvSpPr>
          <p:cNvPr id="15" name="Shape 13"/>
          <p:cNvSpPr/>
          <p:nvPr/>
        </p:nvSpPr>
        <p:spPr>
          <a:xfrm>
            <a:off x="8420933" y="4042767"/>
            <a:ext cx="446484" cy="446484"/>
          </a:xfrm>
          <a:prstGeom prst="roundRect">
            <a:avLst>
              <a:gd name="adj" fmla="val 18670"/>
            </a:avLst>
          </a:prstGeom>
          <a:solidFill>
            <a:srgbClr val="101620"/>
          </a:solidFill>
          <a:ln w="22860">
            <a:solidFill>
              <a:srgbClr val="002A80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8495348" y="4072533"/>
            <a:ext cx="297656" cy="3869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3</a:t>
            </a:r>
            <a:endParaRPr lang="en-US" sz="2300" dirty="0"/>
          </a:p>
        </p:txBody>
      </p:sp>
      <p:sp>
        <p:nvSpPr>
          <p:cNvPr id="17" name="Text 15"/>
          <p:cNvSpPr/>
          <p:nvPr/>
        </p:nvSpPr>
        <p:spPr>
          <a:xfrm>
            <a:off x="7403783" y="2514600"/>
            <a:ext cx="2480905" cy="322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195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Липень 2023</a:t>
            </a:r>
            <a:endParaRPr lang="en-US" sz="1950" dirty="0"/>
          </a:p>
        </p:txBody>
      </p:sp>
      <p:sp>
        <p:nvSpPr>
          <p:cNvPr id="18" name="Text 16"/>
          <p:cNvSpPr/>
          <p:nvPr/>
        </p:nvSpPr>
        <p:spPr>
          <a:xfrm>
            <a:off x="6308408" y="2956203"/>
            <a:ext cx="4671655" cy="2580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15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Завершення попередньої оціночної місії ЄС</a:t>
            </a:r>
            <a:endParaRPr lang="en-US" sz="1550" dirty="0"/>
          </a:p>
        </p:txBody>
      </p:sp>
      <p:sp>
        <p:nvSpPr>
          <p:cNvPr id="19" name="Shape 17"/>
          <p:cNvSpPr/>
          <p:nvPr/>
        </p:nvSpPr>
        <p:spPr>
          <a:xfrm>
            <a:off x="11290935" y="4266009"/>
            <a:ext cx="22860" cy="595313"/>
          </a:xfrm>
          <a:prstGeom prst="roundRect">
            <a:avLst>
              <a:gd name="adj" fmla="val 364651"/>
            </a:avLst>
          </a:prstGeom>
          <a:solidFill>
            <a:srgbClr val="002A80"/>
          </a:solidFill>
          <a:ln/>
        </p:spPr>
      </p:sp>
      <p:sp>
        <p:nvSpPr>
          <p:cNvPr id="20" name="Shape 18"/>
          <p:cNvSpPr/>
          <p:nvPr/>
        </p:nvSpPr>
        <p:spPr>
          <a:xfrm>
            <a:off x="11079123" y="4042767"/>
            <a:ext cx="446484" cy="446484"/>
          </a:xfrm>
          <a:prstGeom prst="roundRect">
            <a:avLst>
              <a:gd name="adj" fmla="val 18670"/>
            </a:avLst>
          </a:prstGeom>
          <a:solidFill>
            <a:srgbClr val="101620"/>
          </a:solidFill>
          <a:ln w="22860">
            <a:solidFill>
              <a:srgbClr val="002A80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11153537" y="4072533"/>
            <a:ext cx="297656" cy="3869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4</a:t>
            </a:r>
            <a:endParaRPr lang="en-US" sz="2300" dirty="0"/>
          </a:p>
        </p:txBody>
      </p:sp>
      <p:sp>
        <p:nvSpPr>
          <p:cNvPr id="22" name="Text 20"/>
          <p:cNvSpPr/>
          <p:nvPr/>
        </p:nvSpPr>
        <p:spPr>
          <a:xfrm>
            <a:off x="10061972" y="5059799"/>
            <a:ext cx="2480905" cy="322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195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2023-2024</a:t>
            </a:r>
            <a:endParaRPr lang="en-US" sz="1950" dirty="0"/>
          </a:p>
        </p:txBody>
      </p:sp>
      <p:sp>
        <p:nvSpPr>
          <p:cNvPr id="23" name="Text 21"/>
          <p:cNvSpPr/>
          <p:nvPr/>
        </p:nvSpPr>
        <p:spPr>
          <a:xfrm>
            <a:off x="8966597" y="5501402"/>
            <a:ext cx="4671655" cy="5160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15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Виконання рекомендацій та підготовка до офіційної оціночної місії</a:t>
            </a:r>
            <a:endParaRPr lang="en-US" sz="1550" dirty="0"/>
          </a:p>
        </p:txBody>
      </p:sp>
      <p:sp>
        <p:nvSpPr>
          <p:cNvPr id="24" name="Text 22"/>
          <p:cNvSpPr/>
          <p:nvPr/>
        </p:nvSpPr>
        <p:spPr>
          <a:xfrm>
            <a:off x="793790" y="6240661"/>
            <a:ext cx="13042821" cy="5160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Україна пройшла довгий шлях підготовки до укладення Угоди АСАА, здійснивши низку суттєвих заходів щодо прийняття базових законів, технічних регламентів на основі актів законодавства ЄС, європейських стандартів.</a:t>
            </a:r>
            <a:endParaRPr lang="en-US" sz="15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633776"/>
            <a:ext cx="10935891" cy="6449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50"/>
              </a:lnSpc>
              <a:buNone/>
            </a:pPr>
            <a:r>
              <a:rPr lang="en-US" sz="3900" b="1" dirty="0">
                <a:solidFill>
                  <a:srgbClr val="F2F5FA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Оціночна місія ЄС: результати та висновки</a:t>
            </a:r>
            <a:endParaRPr lang="en-US" sz="3900" dirty="0"/>
          </a:p>
        </p:txBody>
      </p:sp>
      <p:sp>
        <p:nvSpPr>
          <p:cNvPr id="3" name="Shape 1"/>
          <p:cNvSpPr/>
          <p:nvPr/>
        </p:nvSpPr>
        <p:spPr>
          <a:xfrm>
            <a:off x="793790" y="2675573"/>
            <a:ext cx="4215289" cy="1916073"/>
          </a:xfrm>
          <a:prstGeom prst="roundRect">
            <a:avLst>
              <a:gd name="adj" fmla="val 5727"/>
            </a:avLst>
          </a:prstGeom>
          <a:solidFill>
            <a:srgbClr val="101620">
              <a:alpha val="95000"/>
            </a:srgbClr>
          </a:solidFill>
          <a:ln w="22860">
            <a:solidFill>
              <a:srgbClr val="002A80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930" y="2675573"/>
            <a:ext cx="91440" cy="1916073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083588" y="2896791"/>
            <a:ext cx="2480905" cy="322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95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Період оцінювання</a:t>
            </a:r>
            <a:endParaRPr lang="en-US" sz="1950" dirty="0"/>
          </a:p>
        </p:txBody>
      </p:sp>
      <p:sp>
        <p:nvSpPr>
          <p:cNvPr id="6" name="Text 3"/>
          <p:cNvSpPr/>
          <p:nvPr/>
        </p:nvSpPr>
        <p:spPr>
          <a:xfrm>
            <a:off x="1083588" y="3338393"/>
            <a:ext cx="3704273" cy="2580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Жовтень 2020 – липень 2023 роки</a:t>
            </a:r>
            <a:endParaRPr lang="en-US" sz="1550" dirty="0"/>
          </a:p>
        </p:txBody>
      </p:sp>
      <p:sp>
        <p:nvSpPr>
          <p:cNvPr id="7" name="Shape 4"/>
          <p:cNvSpPr/>
          <p:nvPr/>
        </p:nvSpPr>
        <p:spPr>
          <a:xfrm>
            <a:off x="5207437" y="2675573"/>
            <a:ext cx="4215408" cy="1916073"/>
          </a:xfrm>
          <a:prstGeom prst="roundRect">
            <a:avLst>
              <a:gd name="adj" fmla="val 5727"/>
            </a:avLst>
          </a:prstGeom>
          <a:solidFill>
            <a:srgbClr val="101620">
              <a:alpha val="95000"/>
            </a:srgbClr>
          </a:solidFill>
          <a:ln w="22860">
            <a:solidFill>
              <a:srgbClr val="002A80"/>
            </a:solidFill>
            <a:prstDash val="solid"/>
          </a:ln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4577" y="2675573"/>
            <a:ext cx="91440" cy="1916073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497235" y="2896791"/>
            <a:ext cx="2480905" cy="322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95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Область оцінки</a:t>
            </a:r>
            <a:endParaRPr lang="en-US" sz="1950" dirty="0"/>
          </a:p>
        </p:txBody>
      </p:sp>
      <p:sp>
        <p:nvSpPr>
          <p:cNvPr id="10" name="Text 6"/>
          <p:cNvSpPr/>
          <p:nvPr/>
        </p:nvSpPr>
        <p:spPr>
          <a:xfrm>
            <a:off x="5497235" y="3338393"/>
            <a:ext cx="3704392" cy="10320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Адаптація законодавства, системи стандартизації, метрології, акредитації, оцінки відповідності, ринкового нагляду</a:t>
            </a:r>
            <a:endParaRPr lang="en-US" sz="1550" dirty="0"/>
          </a:p>
        </p:txBody>
      </p:sp>
      <p:sp>
        <p:nvSpPr>
          <p:cNvPr id="11" name="Shape 7"/>
          <p:cNvSpPr/>
          <p:nvPr/>
        </p:nvSpPr>
        <p:spPr>
          <a:xfrm>
            <a:off x="9621203" y="2675573"/>
            <a:ext cx="4215289" cy="1916073"/>
          </a:xfrm>
          <a:prstGeom prst="roundRect">
            <a:avLst>
              <a:gd name="adj" fmla="val 5727"/>
            </a:avLst>
          </a:prstGeom>
          <a:solidFill>
            <a:srgbClr val="101620">
              <a:alpha val="95000"/>
            </a:srgbClr>
          </a:solidFill>
          <a:ln w="22860">
            <a:solidFill>
              <a:srgbClr val="002A80"/>
            </a:solidFill>
            <a:prstDash val="solid"/>
          </a:ln>
        </p:spPr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8343" y="2675573"/>
            <a:ext cx="91440" cy="1916073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9911001" y="2896791"/>
            <a:ext cx="2480905" cy="322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95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Сектори оцінки</a:t>
            </a:r>
            <a:endParaRPr lang="en-US" sz="1950" dirty="0"/>
          </a:p>
        </p:txBody>
      </p:sp>
      <p:sp>
        <p:nvSpPr>
          <p:cNvPr id="14" name="Text 9"/>
          <p:cNvSpPr/>
          <p:nvPr/>
        </p:nvSpPr>
        <p:spPr>
          <a:xfrm>
            <a:off x="9911001" y="3338393"/>
            <a:ext cx="3704273" cy="774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Машини, електромагнітна сумісність обладнання, низьковольтне електричне обладнання</a:t>
            </a:r>
            <a:endParaRPr lang="en-US" sz="1550" dirty="0"/>
          </a:p>
        </p:txBody>
      </p:sp>
      <p:sp>
        <p:nvSpPr>
          <p:cNvPr id="15" name="Text 10"/>
          <p:cNvSpPr/>
          <p:nvPr/>
        </p:nvSpPr>
        <p:spPr>
          <a:xfrm>
            <a:off x="793790" y="4814888"/>
            <a:ext cx="13042821" cy="5160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Отримані результати оцінювання свідчать про прогрес у наближенні законодавства України щодо національної інфраструктури якості та законодавства про промислову продукцію з базовими положеннями ЄС.</a:t>
            </a:r>
            <a:endParaRPr lang="en-US" sz="1550" dirty="0"/>
          </a:p>
        </p:txBody>
      </p:sp>
      <p:sp>
        <p:nvSpPr>
          <p:cNvPr id="16" name="Shape 11"/>
          <p:cNvSpPr/>
          <p:nvPr/>
        </p:nvSpPr>
        <p:spPr>
          <a:xfrm>
            <a:off x="793790" y="5554147"/>
            <a:ext cx="13042821" cy="1041678"/>
          </a:xfrm>
          <a:prstGeom prst="roundRect">
            <a:avLst>
              <a:gd name="adj" fmla="val 8002"/>
            </a:avLst>
          </a:prstGeom>
          <a:solidFill>
            <a:srgbClr val="00194D"/>
          </a:solidFill>
          <a:ln/>
        </p:spPr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48" y="5818942"/>
            <a:ext cx="248007" cy="198358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1438513" y="5802035"/>
            <a:ext cx="12199739" cy="5160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50" b="1" dirty="0">
                <a:solidFill>
                  <a:srgbClr val="FFFFFF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Важливо:</a:t>
            </a:r>
            <a:r>
              <a:rPr lang="en-US" sz="1550" dirty="0">
                <a:solidFill>
                  <a:srgbClr val="FFFFFF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 Українській стороні ще необхідно виконати «домашнє завдання» щодо врахування рекомендацій, наданих експертами ЄС.</a:t>
            </a:r>
            <a:endParaRPr lang="en-US" sz="15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986320"/>
            <a:ext cx="5482352" cy="6449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50"/>
              </a:lnSpc>
              <a:buNone/>
            </a:pPr>
            <a:r>
              <a:rPr lang="en-US" sz="3900" b="1" dirty="0">
                <a:solidFill>
                  <a:srgbClr val="F2F5FA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Що таке Угода АСАА?</a:t>
            </a:r>
            <a:endParaRPr lang="en-US" sz="3900" dirty="0"/>
          </a:p>
        </p:txBody>
      </p:sp>
      <p:sp>
        <p:nvSpPr>
          <p:cNvPr id="3" name="Text 1"/>
          <p:cNvSpPr/>
          <p:nvPr/>
        </p:nvSpPr>
        <p:spPr>
          <a:xfrm>
            <a:off x="793790" y="3028117"/>
            <a:ext cx="13042821" cy="774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Угода про оцінку відповідності та прийнятність промислових товарів (АСАА) передбачає, що торгівля товарами між сторонами в секторах, що охоплені цією Угодою, проводитиметься на тих самих умовах, які застосовуються в торгівлі товарами між державами-членами ЄС.</a:t>
            </a:r>
            <a:endParaRPr lang="en-US" sz="15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3790" y="4025384"/>
            <a:ext cx="496133" cy="496133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93790" y="4769525"/>
            <a:ext cx="2480905" cy="322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95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Ідентичні вимоги</a:t>
            </a:r>
            <a:endParaRPr lang="en-US" sz="1950" dirty="0"/>
          </a:p>
        </p:txBody>
      </p:sp>
      <p:sp>
        <p:nvSpPr>
          <p:cNvPr id="6" name="Text 3"/>
          <p:cNvSpPr/>
          <p:nvPr/>
        </p:nvSpPr>
        <p:spPr>
          <a:xfrm>
            <a:off x="793790" y="5211128"/>
            <a:ext cx="4182189" cy="774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Вимоги українських технічних регламентів до продукції є ідентичними вимогам відповідних директив ЄС</a:t>
            </a:r>
            <a:endParaRPr lang="en-US" sz="155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23986" y="4025384"/>
            <a:ext cx="496133" cy="496133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5223986" y="4769525"/>
            <a:ext cx="3189446" cy="322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95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Гармонізовані стандарти</a:t>
            </a:r>
            <a:endParaRPr lang="en-US" sz="1950" dirty="0"/>
          </a:p>
        </p:txBody>
      </p:sp>
      <p:sp>
        <p:nvSpPr>
          <p:cNvPr id="9" name="Text 5"/>
          <p:cNvSpPr/>
          <p:nvPr/>
        </p:nvSpPr>
        <p:spPr>
          <a:xfrm>
            <a:off x="5223986" y="5211128"/>
            <a:ext cx="4182308" cy="10320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Стандарти, що надають презумпцію відповідності, та їхні переліки є ідентичними відповідним європейським гармонізованим стандартам</a:t>
            </a:r>
            <a:endParaRPr lang="en-US" sz="15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54302" y="4025384"/>
            <a:ext cx="496133" cy="496133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9654302" y="4769525"/>
            <a:ext cx="2480905" cy="322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95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Взаємне визнання</a:t>
            </a:r>
            <a:endParaRPr lang="en-US" sz="1950" dirty="0"/>
          </a:p>
        </p:txBody>
      </p:sp>
      <p:sp>
        <p:nvSpPr>
          <p:cNvPr id="12" name="Text 7"/>
          <p:cNvSpPr/>
          <p:nvPr/>
        </p:nvSpPr>
        <p:spPr>
          <a:xfrm>
            <a:off x="9654302" y="5211128"/>
            <a:ext cx="4182308" cy="10320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Відкриття доступу промислової продукції на ринки України та країн ЄС на основі взаємного визнання результатів оцінки відповідності</a:t>
            </a:r>
            <a:endParaRPr lang="en-US" sz="155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62914"/>
            <a:ext cx="9374505" cy="6449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50"/>
              </a:lnSpc>
              <a:buNone/>
            </a:pPr>
            <a:r>
              <a:rPr lang="en-US" sz="3900" b="1" dirty="0">
                <a:solidFill>
                  <a:srgbClr val="F2F5FA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Пріоритетні сектори для Угоди АСАА</a:t>
            </a:r>
            <a:endParaRPr lang="en-US" sz="3900" dirty="0"/>
          </a:p>
        </p:txBody>
      </p:sp>
      <p:sp>
        <p:nvSpPr>
          <p:cNvPr id="3" name="Shape 1"/>
          <p:cNvSpPr/>
          <p:nvPr/>
        </p:nvSpPr>
        <p:spPr>
          <a:xfrm>
            <a:off x="793790" y="3404711"/>
            <a:ext cx="4215289" cy="1722596"/>
          </a:xfrm>
          <a:prstGeom prst="roundRect">
            <a:avLst>
              <a:gd name="adj" fmla="val 4839"/>
            </a:avLst>
          </a:prstGeom>
          <a:solidFill>
            <a:srgbClr val="101620"/>
          </a:solidFill>
          <a:ln w="22860">
            <a:solidFill>
              <a:srgbClr val="002A80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015008" y="3625929"/>
            <a:ext cx="3772853" cy="645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95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Низьковольтне електричне обладнання</a:t>
            </a:r>
            <a:endParaRPr lang="en-US" sz="1950" dirty="0"/>
          </a:p>
        </p:txBody>
      </p:sp>
      <p:sp>
        <p:nvSpPr>
          <p:cNvPr id="5" name="Text 3"/>
          <p:cNvSpPr/>
          <p:nvPr/>
        </p:nvSpPr>
        <p:spPr>
          <a:xfrm>
            <a:off x="1015008" y="4390073"/>
            <a:ext cx="3772853" cy="5160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Гармонізація вимог безпеки та стандартів для електричних пристроїв</a:t>
            </a:r>
            <a:endParaRPr lang="en-US" sz="1550" dirty="0"/>
          </a:p>
        </p:txBody>
      </p:sp>
      <p:sp>
        <p:nvSpPr>
          <p:cNvPr id="6" name="Shape 4"/>
          <p:cNvSpPr/>
          <p:nvPr/>
        </p:nvSpPr>
        <p:spPr>
          <a:xfrm>
            <a:off x="5207437" y="3404711"/>
            <a:ext cx="4215408" cy="1722596"/>
          </a:xfrm>
          <a:prstGeom prst="roundRect">
            <a:avLst>
              <a:gd name="adj" fmla="val 4839"/>
            </a:avLst>
          </a:prstGeom>
          <a:solidFill>
            <a:srgbClr val="101620"/>
          </a:solidFill>
          <a:ln w="22860">
            <a:solidFill>
              <a:srgbClr val="002A80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428655" y="3625929"/>
            <a:ext cx="3772972" cy="645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95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Електромагнітна сумісність обладнання</a:t>
            </a:r>
            <a:endParaRPr lang="en-US" sz="1950" dirty="0"/>
          </a:p>
        </p:txBody>
      </p:sp>
      <p:sp>
        <p:nvSpPr>
          <p:cNvPr id="8" name="Text 6"/>
          <p:cNvSpPr/>
          <p:nvPr/>
        </p:nvSpPr>
        <p:spPr>
          <a:xfrm>
            <a:off x="5428655" y="4390073"/>
            <a:ext cx="3772972" cy="5160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Забезпечення сумісності електронних пристроїв у роботі</a:t>
            </a:r>
            <a:endParaRPr lang="en-US" sz="1550" dirty="0"/>
          </a:p>
        </p:txBody>
      </p:sp>
      <p:sp>
        <p:nvSpPr>
          <p:cNvPr id="9" name="Shape 7"/>
          <p:cNvSpPr/>
          <p:nvPr/>
        </p:nvSpPr>
        <p:spPr>
          <a:xfrm>
            <a:off x="9621203" y="3404711"/>
            <a:ext cx="4215289" cy="1722596"/>
          </a:xfrm>
          <a:prstGeom prst="roundRect">
            <a:avLst>
              <a:gd name="adj" fmla="val 4839"/>
            </a:avLst>
          </a:prstGeom>
          <a:solidFill>
            <a:srgbClr val="101620"/>
          </a:solidFill>
          <a:ln w="22860">
            <a:solidFill>
              <a:srgbClr val="002A80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9842421" y="3625929"/>
            <a:ext cx="2480905" cy="322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95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Безпека машин</a:t>
            </a:r>
            <a:endParaRPr lang="en-US" sz="1950" dirty="0"/>
          </a:p>
        </p:txBody>
      </p:sp>
      <p:sp>
        <p:nvSpPr>
          <p:cNvPr id="11" name="Text 9"/>
          <p:cNvSpPr/>
          <p:nvPr/>
        </p:nvSpPr>
        <p:spPr>
          <a:xfrm>
            <a:off x="9842421" y="4067532"/>
            <a:ext cx="3772853" cy="774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Впровадження європейських стандартів безпеки промислового обладнання</a:t>
            </a:r>
            <a:endParaRPr lang="en-US" sz="1550" dirty="0"/>
          </a:p>
        </p:txBody>
      </p:sp>
      <p:sp>
        <p:nvSpPr>
          <p:cNvPr id="12" name="Text 10"/>
          <p:cNvSpPr/>
          <p:nvPr/>
        </p:nvSpPr>
        <p:spPr>
          <a:xfrm>
            <a:off x="793790" y="5350550"/>
            <a:ext cx="13042821" cy="5160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Для забезпечення відповідності технічним регламентам ЄС Україна має гармонізувати системи ринкового нагляду, стандартизації та органів оцінки відповідності з вимогами законодавства ЄС.</a:t>
            </a:r>
            <a:endParaRPr lang="en-US" sz="155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021205"/>
            <a:ext cx="9709904" cy="6449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50"/>
              </a:lnSpc>
              <a:buNone/>
            </a:pPr>
            <a:r>
              <a:rPr lang="en-US" sz="3900" b="1" dirty="0">
                <a:solidFill>
                  <a:srgbClr val="F2F5FA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Переваги для українських виробників</a:t>
            </a:r>
            <a:endParaRPr lang="en-US" sz="39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3063002"/>
            <a:ext cx="4347567" cy="79379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92148" y="4055150"/>
            <a:ext cx="2480905" cy="322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95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Знак CE</a:t>
            </a:r>
            <a:endParaRPr lang="en-US" sz="1950" dirty="0"/>
          </a:p>
        </p:txBody>
      </p:sp>
      <p:sp>
        <p:nvSpPr>
          <p:cNvPr id="5" name="Text 2"/>
          <p:cNvSpPr/>
          <p:nvPr/>
        </p:nvSpPr>
        <p:spPr>
          <a:xfrm>
            <a:off x="992148" y="4496753"/>
            <a:ext cx="3950851" cy="774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Українські виробники отримають право нанесення на продукцію європейського знаку відповідності «CE»</a:t>
            </a:r>
            <a:endParaRPr lang="en-US" sz="15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1357" y="3063002"/>
            <a:ext cx="4347567" cy="79379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339715" y="4055150"/>
            <a:ext cx="2480905" cy="322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95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Нові ринки</a:t>
            </a:r>
            <a:endParaRPr lang="en-US" sz="1950" dirty="0"/>
          </a:p>
        </p:txBody>
      </p:sp>
      <p:sp>
        <p:nvSpPr>
          <p:cNvPr id="8" name="Text 4"/>
          <p:cNvSpPr/>
          <p:nvPr/>
        </p:nvSpPr>
        <p:spPr>
          <a:xfrm>
            <a:off x="5339715" y="4496753"/>
            <a:ext cx="3950851" cy="5160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Відкриття експортерам нових ринків збуту в ЄС та за його межами</a:t>
            </a:r>
            <a:endParaRPr lang="en-US" sz="15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8924" y="3063002"/>
            <a:ext cx="4347567" cy="79379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687282" y="4055150"/>
            <a:ext cx="3282434" cy="322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95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Конкурентоспроможність</a:t>
            </a:r>
            <a:endParaRPr lang="en-US" sz="1950" dirty="0"/>
          </a:p>
        </p:txBody>
      </p:sp>
      <p:sp>
        <p:nvSpPr>
          <p:cNvPr id="11" name="Text 6"/>
          <p:cNvSpPr/>
          <p:nvPr/>
        </p:nvSpPr>
        <p:spPr>
          <a:xfrm>
            <a:off x="9687282" y="4496753"/>
            <a:ext cx="3950851" cy="774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Підвищення конкурентоспроможності української продукції на міжнародних ринках</a:t>
            </a:r>
            <a:endParaRPr lang="en-US" sz="1550" dirty="0"/>
          </a:p>
        </p:txBody>
      </p:sp>
      <p:sp>
        <p:nvSpPr>
          <p:cNvPr id="12" name="Text 7"/>
          <p:cNvSpPr/>
          <p:nvPr/>
        </p:nvSpPr>
        <p:spPr>
          <a:xfrm>
            <a:off x="793790" y="5692378"/>
            <a:ext cx="13042821" cy="5160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Адаптація технічних регламентів і впровадження європейських гармонізованих стандартів забезпечить високу якість і безпечність промислових товарів для покупців, сприятиме інноваційному розвитку промисловості.</a:t>
            </a:r>
            <a:endParaRPr lang="en-US" sz="155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92016"/>
            <a:ext cx="10190678" cy="6449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50"/>
              </a:lnSpc>
              <a:buNone/>
            </a:pPr>
            <a:r>
              <a:rPr lang="en-US" sz="3900" b="1" dirty="0">
                <a:solidFill>
                  <a:srgbClr val="F2F5FA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Подолання технічних бар'єрів у торгівлі</a:t>
            </a:r>
            <a:endParaRPr lang="en-US" sz="3900" dirty="0"/>
          </a:p>
        </p:txBody>
      </p:sp>
      <p:sp>
        <p:nvSpPr>
          <p:cNvPr id="3" name="Text 1"/>
          <p:cNvSpPr/>
          <p:nvPr/>
        </p:nvSpPr>
        <p:spPr>
          <a:xfrm>
            <a:off x="793790" y="2032992"/>
            <a:ext cx="2480905" cy="322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950" b="1" dirty="0">
                <a:solidFill>
                  <a:srgbClr val="F2F5FA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Важливість Угоди</a:t>
            </a:r>
            <a:endParaRPr lang="en-US" sz="1950" dirty="0"/>
          </a:p>
        </p:txBody>
      </p:sp>
      <p:sp>
        <p:nvSpPr>
          <p:cNvPr id="4" name="Text 2"/>
          <p:cNvSpPr/>
          <p:nvPr/>
        </p:nvSpPr>
        <p:spPr>
          <a:xfrm>
            <a:off x="793790" y="2553891"/>
            <a:ext cx="6279356" cy="10320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Подолання технічних бар'єрів у торгівлі промисловою продукцією є важливою умовою ефективного функціонування Поглибленої та всеохоплюючої зони вільної торгівлі між Україною та ЄС.</a:t>
            </a:r>
            <a:endParaRPr lang="en-US" sz="1550" dirty="0"/>
          </a:p>
        </p:txBody>
      </p:sp>
      <p:sp>
        <p:nvSpPr>
          <p:cNvPr id="5" name="Text 3"/>
          <p:cNvSpPr/>
          <p:nvPr/>
        </p:nvSpPr>
        <p:spPr>
          <a:xfrm>
            <a:off x="7564874" y="2032992"/>
            <a:ext cx="2480905" cy="322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950" b="1" dirty="0">
                <a:solidFill>
                  <a:srgbClr val="F2F5FA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Економічний ефект</a:t>
            </a:r>
            <a:endParaRPr lang="en-US" sz="1950" dirty="0"/>
          </a:p>
        </p:txBody>
      </p:sp>
      <p:sp>
        <p:nvSpPr>
          <p:cNvPr id="6" name="Text 4"/>
          <p:cNvSpPr/>
          <p:nvPr/>
        </p:nvSpPr>
        <p:spPr>
          <a:xfrm>
            <a:off x="7564874" y="2553891"/>
            <a:ext cx="6279356" cy="774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Збільшення українського експорту товарів з високою доданою вартістю не тільки до Європейського Союзу, але і до інших держав.</a:t>
            </a:r>
            <a:endParaRPr lang="en-US" sz="1550" dirty="0"/>
          </a:p>
        </p:txBody>
      </p:sp>
      <p:sp>
        <p:nvSpPr>
          <p:cNvPr id="7" name="Text 5"/>
          <p:cNvSpPr/>
          <p:nvPr/>
        </p:nvSpPr>
        <p:spPr>
          <a:xfrm>
            <a:off x="793790" y="3987760"/>
            <a:ext cx="198358" cy="2580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50" dirty="0">
                <a:solidFill>
                  <a:srgbClr val="EBEDF0"/>
                </a:solidFill>
                <a:latin typeface="Geist Light" pitchFamily="34" charset="0"/>
                <a:ea typeface="Geist Light" pitchFamily="34" charset="-122"/>
                <a:cs typeface="Geist Light" pitchFamily="34" charset="-120"/>
              </a:rPr>
              <a:t>01</a:t>
            </a:r>
            <a:endParaRPr lang="en-US" sz="1550" dirty="0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4312087"/>
            <a:ext cx="6422231" cy="22860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793790" y="4456986"/>
            <a:ext cx="3537109" cy="322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95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Узгодження законодавства</a:t>
            </a:r>
            <a:endParaRPr lang="en-US" sz="1950" dirty="0"/>
          </a:p>
        </p:txBody>
      </p:sp>
      <p:sp>
        <p:nvSpPr>
          <p:cNvPr id="10" name="Text 7"/>
          <p:cNvSpPr/>
          <p:nvPr/>
        </p:nvSpPr>
        <p:spPr>
          <a:xfrm>
            <a:off x="793790" y="4898588"/>
            <a:ext cx="6422231" cy="5160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Повне узгодження галузевого та горизонтального законодавства України з законодавством ЄС</a:t>
            </a:r>
            <a:endParaRPr lang="en-US" sz="1550" dirty="0"/>
          </a:p>
        </p:txBody>
      </p:sp>
      <p:sp>
        <p:nvSpPr>
          <p:cNvPr id="11" name="Text 8"/>
          <p:cNvSpPr/>
          <p:nvPr/>
        </p:nvSpPr>
        <p:spPr>
          <a:xfrm>
            <a:off x="7414379" y="3987760"/>
            <a:ext cx="198358" cy="2580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50" dirty="0">
                <a:solidFill>
                  <a:srgbClr val="EBEDF0"/>
                </a:solidFill>
                <a:latin typeface="Geist Light" pitchFamily="34" charset="0"/>
                <a:ea typeface="Geist Light" pitchFamily="34" charset="-122"/>
                <a:cs typeface="Geist Light" pitchFamily="34" charset="-120"/>
              </a:rPr>
              <a:t>02</a:t>
            </a:r>
            <a:endParaRPr lang="en-US" sz="1550" dirty="0"/>
          </a:p>
        </p:txBody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4379" y="4312087"/>
            <a:ext cx="6422231" cy="22860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7414379" y="4456986"/>
            <a:ext cx="2712006" cy="322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95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Інституційні реформи</a:t>
            </a:r>
            <a:endParaRPr lang="en-US" sz="1950" dirty="0"/>
          </a:p>
        </p:txBody>
      </p:sp>
      <p:sp>
        <p:nvSpPr>
          <p:cNvPr id="14" name="Text 10"/>
          <p:cNvSpPr/>
          <p:nvPr/>
        </p:nvSpPr>
        <p:spPr>
          <a:xfrm>
            <a:off x="7414379" y="4898588"/>
            <a:ext cx="6422231" cy="5160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Гармонізація інституцій та стандартів з інституціями та стандартами ЄС</a:t>
            </a:r>
            <a:endParaRPr lang="en-US" sz="1550" dirty="0"/>
          </a:p>
        </p:txBody>
      </p:sp>
      <p:sp>
        <p:nvSpPr>
          <p:cNvPr id="15" name="Text 11"/>
          <p:cNvSpPr/>
          <p:nvPr/>
        </p:nvSpPr>
        <p:spPr>
          <a:xfrm>
            <a:off x="793790" y="5761792"/>
            <a:ext cx="198358" cy="2580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50" dirty="0">
                <a:solidFill>
                  <a:srgbClr val="EBEDF0"/>
                </a:solidFill>
                <a:latin typeface="Geist Light" pitchFamily="34" charset="0"/>
                <a:ea typeface="Geist Light" pitchFamily="34" charset="-122"/>
                <a:cs typeface="Geist Light" pitchFamily="34" charset="-120"/>
              </a:rPr>
              <a:t>03</a:t>
            </a:r>
            <a:endParaRPr lang="en-US" sz="1550" dirty="0"/>
          </a:p>
        </p:txBody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6066353"/>
            <a:ext cx="6422231" cy="22860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793790" y="6231017"/>
            <a:ext cx="2480905" cy="322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95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Офіційна місія</a:t>
            </a:r>
            <a:endParaRPr lang="en-US" sz="1950" dirty="0"/>
          </a:p>
        </p:txBody>
      </p:sp>
      <p:sp>
        <p:nvSpPr>
          <p:cNvPr id="18" name="Text 13"/>
          <p:cNvSpPr/>
          <p:nvPr/>
        </p:nvSpPr>
        <p:spPr>
          <a:xfrm>
            <a:off x="793790" y="6672620"/>
            <a:ext cx="6422231" cy="5160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Проведення офіційної оціночної місії ЄС після виконання рекомендацій</a:t>
            </a:r>
            <a:endParaRPr lang="en-US" sz="1550" dirty="0"/>
          </a:p>
        </p:txBody>
      </p:sp>
      <p:sp>
        <p:nvSpPr>
          <p:cNvPr id="19" name="Text 14"/>
          <p:cNvSpPr/>
          <p:nvPr/>
        </p:nvSpPr>
        <p:spPr>
          <a:xfrm>
            <a:off x="7414379" y="5761792"/>
            <a:ext cx="198358" cy="2580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50" dirty="0">
                <a:solidFill>
                  <a:srgbClr val="EBEDF0"/>
                </a:solidFill>
                <a:latin typeface="Geist Light" pitchFamily="34" charset="0"/>
                <a:ea typeface="Geist Light" pitchFamily="34" charset="-122"/>
                <a:cs typeface="Geist Light" pitchFamily="34" charset="-120"/>
              </a:rPr>
              <a:t>04</a:t>
            </a:r>
            <a:endParaRPr lang="en-US" sz="1550" dirty="0"/>
          </a:p>
        </p:txBody>
      </p:sp>
      <p:pic>
        <p:nvPicPr>
          <p:cNvPr id="20" name="Image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4379" y="6066353"/>
            <a:ext cx="6422231" cy="22860"/>
          </a:xfrm>
          <a:prstGeom prst="rect">
            <a:avLst/>
          </a:prstGeom>
        </p:spPr>
      </p:pic>
      <p:sp>
        <p:nvSpPr>
          <p:cNvPr id="21" name="Text 15"/>
          <p:cNvSpPr/>
          <p:nvPr/>
        </p:nvSpPr>
        <p:spPr>
          <a:xfrm>
            <a:off x="7414379" y="6231017"/>
            <a:ext cx="2559010" cy="322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95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Отримання мандату</a:t>
            </a:r>
            <a:endParaRPr lang="en-US" sz="1950" dirty="0"/>
          </a:p>
        </p:txBody>
      </p:sp>
      <p:sp>
        <p:nvSpPr>
          <p:cNvPr id="22" name="Text 16"/>
          <p:cNvSpPr/>
          <p:nvPr/>
        </p:nvSpPr>
        <p:spPr>
          <a:xfrm>
            <a:off x="7414379" y="6672620"/>
            <a:ext cx="6422231" cy="5160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Процедура отримання мандату від держав-членів ЄС на переговори з Україною</a:t>
            </a:r>
            <a:endParaRPr lang="en-US" sz="15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916460" y="913924"/>
            <a:ext cx="6920151" cy="6449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5050"/>
              </a:lnSpc>
              <a:buNone/>
            </a:pPr>
            <a:r>
              <a:rPr lang="en-US" sz="3900" b="1" dirty="0">
                <a:solidFill>
                  <a:srgbClr val="F2F5FA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Чотири опори Програми дій</a:t>
            </a:r>
            <a:endParaRPr lang="en-US" sz="3900" dirty="0"/>
          </a:p>
        </p:txBody>
      </p:sp>
      <p:sp>
        <p:nvSpPr>
          <p:cNvPr id="3" name="Shape 1"/>
          <p:cNvSpPr/>
          <p:nvPr/>
        </p:nvSpPr>
        <p:spPr>
          <a:xfrm>
            <a:off x="7414379" y="1955721"/>
            <a:ext cx="6422231" cy="2451735"/>
          </a:xfrm>
          <a:prstGeom prst="roundRect">
            <a:avLst>
              <a:gd name="adj" fmla="val 3400"/>
            </a:avLst>
          </a:prstGeom>
          <a:solidFill>
            <a:srgbClr val="101620"/>
          </a:solidFill>
          <a:ln w="22860">
            <a:solidFill>
              <a:srgbClr val="002A80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0080" y="2176939"/>
            <a:ext cx="595313" cy="595313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183791" y="2340531"/>
            <a:ext cx="267891" cy="2678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1134487" y="2970609"/>
            <a:ext cx="2480905" cy="322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500"/>
              </a:lnSpc>
              <a:buNone/>
            </a:pPr>
            <a:r>
              <a:rPr lang="en-US" sz="195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Безпека</a:t>
            </a:r>
            <a:endParaRPr lang="en-US" sz="1950" dirty="0"/>
          </a:p>
        </p:txBody>
      </p:sp>
      <p:sp>
        <p:nvSpPr>
          <p:cNvPr id="7" name="Text 3"/>
          <p:cNvSpPr/>
          <p:nvPr/>
        </p:nvSpPr>
        <p:spPr>
          <a:xfrm>
            <a:off x="7635597" y="3412212"/>
            <a:ext cx="5979795" cy="774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2000"/>
              </a:lnSpc>
              <a:buNone/>
            </a:pPr>
            <a:r>
              <a:rPr lang="en-US" sz="15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Розвиток власного виробництва зброї та інтеграція в європейську систему безпеки. Наші воїни мають отримувати все необхідне для оборони, а цивільні — надійний захист.</a:t>
            </a:r>
            <a:endParaRPr lang="en-US" sz="1550" dirty="0"/>
          </a:p>
        </p:txBody>
      </p:sp>
      <p:sp>
        <p:nvSpPr>
          <p:cNvPr id="8" name="Shape 4"/>
          <p:cNvSpPr/>
          <p:nvPr/>
        </p:nvSpPr>
        <p:spPr>
          <a:xfrm>
            <a:off x="793790" y="1955721"/>
            <a:ext cx="6422231" cy="2451735"/>
          </a:xfrm>
          <a:prstGeom prst="roundRect">
            <a:avLst>
              <a:gd name="adj" fmla="val 3400"/>
            </a:avLst>
          </a:prstGeom>
          <a:solidFill>
            <a:srgbClr val="101620"/>
          </a:solidFill>
          <a:ln w="22860">
            <a:solidFill>
              <a:srgbClr val="002A80"/>
            </a:solidFill>
            <a:prstDash val="solid"/>
          </a:ln>
        </p:spPr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9490" y="2176939"/>
            <a:ext cx="595313" cy="595313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63201" y="2340531"/>
            <a:ext cx="267891" cy="26789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4513898" y="2970609"/>
            <a:ext cx="2480905" cy="322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500"/>
              </a:lnSpc>
              <a:buNone/>
            </a:pPr>
            <a:r>
              <a:rPr lang="en-US" sz="195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Гідність</a:t>
            </a:r>
            <a:endParaRPr lang="en-US" sz="1950" dirty="0"/>
          </a:p>
        </p:txBody>
      </p:sp>
      <p:sp>
        <p:nvSpPr>
          <p:cNvPr id="12" name="Text 6"/>
          <p:cNvSpPr/>
          <p:nvPr/>
        </p:nvSpPr>
        <p:spPr>
          <a:xfrm>
            <a:off x="1015008" y="3412212"/>
            <a:ext cx="5979795" cy="774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2000"/>
              </a:lnSpc>
              <a:buNone/>
            </a:pPr>
            <a:r>
              <a:rPr lang="en-US" sz="15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Люди в центрі політики — ветерани, переміщені особи, мешканці прифронтових громад, освітяни і медики, наша молодь та діти. Менше бар'єрів та більше доступних сервісів.</a:t>
            </a:r>
            <a:endParaRPr lang="en-US" sz="1550" dirty="0"/>
          </a:p>
        </p:txBody>
      </p:sp>
      <p:sp>
        <p:nvSpPr>
          <p:cNvPr id="13" name="Shape 7"/>
          <p:cNvSpPr/>
          <p:nvPr/>
        </p:nvSpPr>
        <p:spPr>
          <a:xfrm>
            <a:off x="7414379" y="4605814"/>
            <a:ext cx="6422231" cy="2709743"/>
          </a:xfrm>
          <a:prstGeom prst="roundRect">
            <a:avLst>
              <a:gd name="adj" fmla="val 3076"/>
            </a:avLst>
          </a:prstGeom>
          <a:solidFill>
            <a:srgbClr val="101620"/>
          </a:solidFill>
          <a:ln w="22860">
            <a:solidFill>
              <a:srgbClr val="002A80"/>
            </a:solidFill>
            <a:prstDash val="solid"/>
          </a:ln>
        </p:spPr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20080" y="4827032"/>
            <a:ext cx="595313" cy="595313"/>
          </a:xfrm>
          <a:prstGeom prst="rect">
            <a:avLst/>
          </a:prstGeom>
        </p:spPr>
      </p:pic>
      <p:pic>
        <p:nvPicPr>
          <p:cNvPr id="15" name="Image 5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183791" y="4990624"/>
            <a:ext cx="267891" cy="267891"/>
          </a:xfrm>
          <a:prstGeom prst="rect">
            <a:avLst/>
          </a:prstGeom>
        </p:spPr>
      </p:pic>
      <p:sp>
        <p:nvSpPr>
          <p:cNvPr id="16" name="Text 8"/>
          <p:cNvSpPr/>
          <p:nvPr/>
        </p:nvSpPr>
        <p:spPr>
          <a:xfrm>
            <a:off x="11134487" y="5620703"/>
            <a:ext cx="2480905" cy="322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500"/>
              </a:lnSpc>
              <a:buNone/>
            </a:pPr>
            <a:r>
              <a:rPr lang="en-US" sz="195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Економіка</a:t>
            </a:r>
            <a:endParaRPr lang="en-US" sz="1950" dirty="0"/>
          </a:p>
        </p:txBody>
      </p:sp>
      <p:sp>
        <p:nvSpPr>
          <p:cNvPr id="17" name="Text 9"/>
          <p:cNvSpPr/>
          <p:nvPr/>
        </p:nvSpPr>
        <p:spPr>
          <a:xfrm>
            <a:off x="7635597" y="6062305"/>
            <a:ext cx="5979795" cy="10320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2000"/>
              </a:lnSpc>
              <a:buNone/>
            </a:pPr>
            <a:r>
              <a:rPr lang="en-US" sz="15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Економіка зростає там, де правила прості й зрозумілі: менше зайвих процедур, більше цифрових сервісів та передбачуваних рішень. Держава відкриває можливості для інвестицій.</a:t>
            </a:r>
            <a:endParaRPr lang="en-US" sz="1550" dirty="0"/>
          </a:p>
        </p:txBody>
      </p:sp>
      <p:sp>
        <p:nvSpPr>
          <p:cNvPr id="18" name="Shape 10"/>
          <p:cNvSpPr/>
          <p:nvPr/>
        </p:nvSpPr>
        <p:spPr>
          <a:xfrm>
            <a:off x="793790" y="4605814"/>
            <a:ext cx="6422231" cy="2709743"/>
          </a:xfrm>
          <a:prstGeom prst="roundRect">
            <a:avLst>
              <a:gd name="adj" fmla="val 3076"/>
            </a:avLst>
          </a:prstGeom>
          <a:solidFill>
            <a:srgbClr val="101620"/>
          </a:solidFill>
          <a:ln w="22860">
            <a:solidFill>
              <a:srgbClr val="002A80"/>
            </a:solidFill>
            <a:prstDash val="solid"/>
          </a:ln>
        </p:spPr>
      </p:sp>
      <p:pic>
        <p:nvPicPr>
          <p:cNvPr id="19" name="Image 6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99490" y="4827032"/>
            <a:ext cx="595313" cy="595313"/>
          </a:xfrm>
          <a:prstGeom prst="rect">
            <a:avLst/>
          </a:prstGeom>
        </p:spPr>
      </p:pic>
      <p:pic>
        <p:nvPicPr>
          <p:cNvPr id="20" name="Image 7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563201" y="4990624"/>
            <a:ext cx="267891" cy="267891"/>
          </a:xfrm>
          <a:prstGeom prst="rect">
            <a:avLst/>
          </a:prstGeom>
        </p:spPr>
      </p:pic>
      <p:sp>
        <p:nvSpPr>
          <p:cNvPr id="21" name="Text 11"/>
          <p:cNvSpPr/>
          <p:nvPr/>
        </p:nvSpPr>
        <p:spPr>
          <a:xfrm>
            <a:off x="4513898" y="5620703"/>
            <a:ext cx="2480905" cy="322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500"/>
              </a:lnSpc>
              <a:buNone/>
            </a:pPr>
            <a:r>
              <a:rPr lang="en-US" sz="195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Відбудова</a:t>
            </a:r>
            <a:endParaRPr lang="en-US" sz="1950" dirty="0"/>
          </a:p>
        </p:txBody>
      </p:sp>
      <p:sp>
        <p:nvSpPr>
          <p:cNvPr id="22" name="Text 12"/>
          <p:cNvSpPr/>
          <p:nvPr/>
        </p:nvSpPr>
        <p:spPr>
          <a:xfrm>
            <a:off x="1015008" y="6062305"/>
            <a:ext cx="5979795" cy="774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2000"/>
              </a:lnSpc>
              <a:buNone/>
            </a:pPr>
            <a:r>
              <a:rPr lang="en-US" sz="15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Відбудова — це шанс створити краще, ніж було: безпечні будинки, ефективна енергетика, сучасні школи й лікарні, прозорі процедури за стандартами ЄС.</a:t>
            </a:r>
            <a:endParaRPr lang="en-US" sz="155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6760" y="717471"/>
            <a:ext cx="12058412" cy="606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750"/>
              </a:lnSpc>
              <a:buNone/>
            </a:pPr>
            <a:r>
              <a:rPr lang="en-US" sz="3650" b="1" dirty="0">
                <a:solidFill>
                  <a:srgbClr val="F2F5FA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Наступні кроки на шляху до промислового безвізу</a:t>
            </a:r>
            <a:endParaRPr lang="en-US" sz="3650" dirty="0"/>
          </a:p>
        </p:txBody>
      </p:sp>
      <p:sp>
        <p:nvSpPr>
          <p:cNvPr id="3" name="Shape 1"/>
          <p:cNvSpPr/>
          <p:nvPr/>
        </p:nvSpPr>
        <p:spPr>
          <a:xfrm>
            <a:off x="1026795" y="2142292"/>
            <a:ext cx="6200418" cy="186690"/>
          </a:xfrm>
          <a:prstGeom prst="roundRect">
            <a:avLst>
              <a:gd name="adj" fmla="val 42006"/>
            </a:avLst>
          </a:prstGeom>
          <a:solidFill>
            <a:srgbClr val="101620"/>
          </a:solidFill>
          <a:ln w="22860">
            <a:solidFill>
              <a:srgbClr val="002A80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746760" y="1955602"/>
            <a:ext cx="560070" cy="560070"/>
          </a:xfrm>
          <a:prstGeom prst="roundRect">
            <a:avLst>
              <a:gd name="adj" fmla="val 81633"/>
            </a:avLst>
          </a:prstGeom>
          <a:solidFill>
            <a:srgbClr val="101620"/>
          </a:solidFill>
          <a:ln w="22860">
            <a:solidFill>
              <a:srgbClr val="002A80"/>
            </a:solidFill>
            <a:prstDash val="solid"/>
          </a:ln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6778" y="2095619"/>
            <a:ext cx="280035" cy="28003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933450" y="2691289"/>
            <a:ext cx="3030855" cy="3033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0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Виконання рекомендацій</a:t>
            </a:r>
            <a:endParaRPr lang="en-US" sz="1800" dirty="0"/>
          </a:p>
        </p:txBody>
      </p:sp>
      <p:sp>
        <p:nvSpPr>
          <p:cNvPr id="7" name="Text 4"/>
          <p:cNvSpPr/>
          <p:nvPr/>
        </p:nvSpPr>
        <p:spPr>
          <a:xfrm>
            <a:off x="933450" y="3100030"/>
            <a:ext cx="6107192" cy="4710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Повне виконання рекомендацій, наданих експертами ЄС під час попередньої оціночної місії</a:t>
            </a:r>
            <a:endParaRPr lang="en-US" sz="1450" dirty="0"/>
          </a:p>
        </p:txBody>
      </p:sp>
      <p:sp>
        <p:nvSpPr>
          <p:cNvPr id="8" name="Shape 5"/>
          <p:cNvSpPr/>
          <p:nvPr/>
        </p:nvSpPr>
        <p:spPr>
          <a:xfrm>
            <a:off x="7682984" y="1862257"/>
            <a:ext cx="6200537" cy="186690"/>
          </a:xfrm>
          <a:prstGeom prst="roundRect">
            <a:avLst>
              <a:gd name="adj" fmla="val 42006"/>
            </a:avLst>
          </a:prstGeom>
          <a:solidFill>
            <a:srgbClr val="101620"/>
          </a:solidFill>
          <a:ln w="22860">
            <a:solidFill>
              <a:srgbClr val="002A8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7402949" y="1675567"/>
            <a:ext cx="560070" cy="560070"/>
          </a:xfrm>
          <a:prstGeom prst="roundRect">
            <a:avLst>
              <a:gd name="adj" fmla="val 81633"/>
            </a:avLst>
          </a:prstGeom>
          <a:solidFill>
            <a:srgbClr val="101620"/>
          </a:solidFill>
          <a:ln w="22860">
            <a:solidFill>
              <a:srgbClr val="002A80"/>
            </a:solidFill>
            <a:prstDash val="solid"/>
          </a:ln>
        </p:spPr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42967" y="1815584"/>
            <a:ext cx="280035" cy="280035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7589639" y="2411254"/>
            <a:ext cx="2838807" cy="3033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0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Офіційна оціночна місія</a:t>
            </a:r>
            <a:endParaRPr lang="en-US" sz="1800" dirty="0"/>
          </a:p>
        </p:txBody>
      </p:sp>
      <p:sp>
        <p:nvSpPr>
          <p:cNvPr id="12" name="Text 8"/>
          <p:cNvSpPr/>
          <p:nvPr/>
        </p:nvSpPr>
        <p:spPr>
          <a:xfrm>
            <a:off x="7589639" y="2819995"/>
            <a:ext cx="6107311" cy="4710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Проведення офіційної оціночної місії ЄС після звітування України про виконання рекомендацій</a:t>
            </a:r>
            <a:endParaRPr lang="en-US" sz="1450" dirty="0"/>
          </a:p>
        </p:txBody>
      </p:sp>
      <p:sp>
        <p:nvSpPr>
          <p:cNvPr id="13" name="Shape 9"/>
          <p:cNvSpPr/>
          <p:nvPr/>
        </p:nvSpPr>
        <p:spPr>
          <a:xfrm>
            <a:off x="1026795" y="4400074"/>
            <a:ext cx="6200418" cy="186690"/>
          </a:xfrm>
          <a:prstGeom prst="roundRect">
            <a:avLst>
              <a:gd name="adj" fmla="val 42006"/>
            </a:avLst>
          </a:prstGeom>
          <a:solidFill>
            <a:srgbClr val="101620"/>
          </a:solidFill>
          <a:ln w="22860">
            <a:solidFill>
              <a:srgbClr val="002A80"/>
            </a:solidFill>
            <a:prstDash val="solid"/>
          </a:ln>
        </p:spPr>
      </p:sp>
      <p:sp>
        <p:nvSpPr>
          <p:cNvPr id="14" name="Shape 10"/>
          <p:cNvSpPr/>
          <p:nvPr/>
        </p:nvSpPr>
        <p:spPr>
          <a:xfrm>
            <a:off x="746760" y="4213384"/>
            <a:ext cx="560070" cy="560070"/>
          </a:xfrm>
          <a:prstGeom prst="roundRect">
            <a:avLst>
              <a:gd name="adj" fmla="val 81633"/>
            </a:avLst>
          </a:prstGeom>
          <a:solidFill>
            <a:srgbClr val="101620"/>
          </a:solidFill>
          <a:ln w="22860">
            <a:solidFill>
              <a:srgbClr val="002A80"/>
            </a:solidFill>
            <a:prstDash val="solid"/>
          </a:ln>
        </p:spPr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6778" y="4353401"/>
            <a:ext cx="280035" cy="280035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933450" y="4949071"/>
            <a:ext cx="2406610" cy="3033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0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Отримання мандату</a:t>
            </a:r>
            <a:endParaRPr lang="en-US" sz="1800" dirty="0"/>
          </a:p>
        </p:txBody>
      </p:sp>
      <p:sp>
        <p:nvSpPr>
          <p:cNvPr id="17" name="Text 12"/>
          <p:cNvSpPr/>
          <p:nvPr/>
        </p:nvSpPr>
        <p:spPr>
          <a:xfrm>
            <a:off x="933450" y="5357813"/>
            <a:ext cx="6107192" cy="4710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Запуск процедури отримання мандату від держав-членів ЄС на переговори з Україною щодо АСАА</a:t>
            </a:r>
            <a:endParaRPr lang="en-US" sz="1450" dirty="0"/>
          </a:p>
        </p:txBody>
      </p:sp>
      <p:sp>
        <p:nvSpPr>
          <p:cNvPr id="18" name="Shape 13"/>
          <p:cNvSpPr/>
          <p:nvPr/>
        </p:nvSpPr>
        <p:spPr>
          <a:xfrm>
            <a:off x="7682984" y="4120039"/>
            <a:ext cx="6200537" cy="186690"/>
          </a:xfrm>
          <a:prstGeom prst="roundRect">
            <a:avLst>
              <a:gd name="adj" fmla="val 42006"/>
            </a:avLst>
          </a:prstGeom>
          <a:solidFill>
            <a:srgbClr val="101620"/>
          </a:solidFill>
          <a:ln w="22860">
            <a:solidFill>
              <a:srgbClr val="002A80"/>
            </a:solidFill>
            <a:prstDash val="solid"/>
          </a:ln>
        </p:spPr>
      </p:sp>
      <p:sp>
        <p:nvSpPr>
          <p:cNvPr id="19" name="Shape 14"/>
          <p:cNvSpPr/>
          <p:nvPr/>
        </p:nvSpPr>
        <p:spPr>
          <a:xfrm>
            <a:off x="7402949" y="3933349"/>
            <a:ext cx="560070" cy="560070"/>
          </a:xfrm>
          <a:prstGeom prst="roundRect">
            <a:avLst>
              <a:gd name="adj" fmla="val 81633"/>
            </a:avLst>
          </a:prstGeom>
          <a:solidFill>
            <a:srgbClr val="101620"/>
          </a:solidFill>
          <a:ln w="22860">
            <a:solidFill>
              <a:srgbClr val="002A80"/>
            </a:solidFill>
            <a:prstDash val="solid"/>
          </a:ln>
        </p:spPr>
      </p:sp>
      <p:pic>
        <p:nvPicPr>
          <p:cNvPr id="20" name="Image 3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42967" y="4073366"/>
            <a:ext cx="280035" cy="280035"/>
          </a:xfrm>
          <a:prstGeom prst="rect">
            <a:avLst/>
          </a:prstGeom>
        </p:spPr>
      </p:pic>
      <p:sp>
        <p:nvSpPr>
          <p:cNvPr id="21" name="Text 15"/>
          <p:cNvSpPr/>
          <p:nvPr/>
        </p:nvSpPr>
        <p:spPr>
          <a:xfrm>
            <a:off x="7589639" y="4669036"/>
            <a:ext cx="2333863" cy="3033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0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Підписання Угоди</a:t>
            </a:r>
            <a:endParaRPr lang="en-US" sz="1800" dirty="0"/>
          </a:p>
        </p:txBody>
      </p:sp>
      <p:sp>
        <p:nvSpPr>
          <p:cNvPr id="22" name="Text 16"/>
          <p:cNvSpPr/>
          <p:nvPr/>
        </p:nvSpPr>
        <p:spPr>
          <a:xfrm>
            <a:off x="7589639" y="5077778"/>
            <a:ext cx="6107311" cy="4710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Підписання та виконання процедур з набрання чинності Угоди АСАА</a:t>
            </a:r>
            <a:endParaRPr lang="en-US" sz="1450" dirty="0"/>
          </a:p>
        </p:txBody>
      </p:sp>
      <p:sp>
        <p:nvSpPr>
          <p:cNvPr id="23" name="Text 17"/>
          <p:cNvSpPr/>
          <p:nvPr/>
        </p:nvSpPr>
        <p:spPr>
          <a:xfrm>
            <a:off x="1026795" y="6410563"/>
            <a:ext cx="12856845" cy="4710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«Маємо мету – запровадження «промислового безвізу» з Європейським союзом та йдемо до неї. Відкрита дискусія дозволила вітчизняним підприємцям більш чітко оцінити ризики та переваги «промислового безвізу», отримати орієнтири для подальшої роботи»</a:t>
            </a:r>
            <a:endParaRPr lang="en-US" sz="1450" dirty="0"/>
          </a:p>
        </p:txBody>
      </p:sp>
      <p:sp>
        <p:nvSpPr>
          <p:cNvPr id="24" name="Text 18"/>
          <p:cNvSpPr/>
          <p:nvPr/>
        </p:nvSpPr>
        <p:spPr>
          <a:xfrm>
            <a:off x="1026795" y="7079099"/>
            <a:ext cx="12856845" cy="2355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— </a:t>
            </a:r>
            <a:r>
              <a:rPr lang="en-US" sz="1450" b="1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Віталій Кіндратів</a:t>
            </a:r>
            <a:r>
              <a:rPr lang="en-US" sz="14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, заступник Міністра економіки України</a:t>
            </a:r>
            <a:endParaRPr lang="en-US" sz="1450" dirty="0"/>
          </a:p>
        </p:txBody>
      </p:sp>
      <p:sp>
        <p:nvSpPr>
          <p:cNvPr id="25" name="Shape 19"/>
          <p:cNvSpPr/>
          <p:nvPr/>
        </p:nvSpPr>
        <p:spPr>
          <a:xfrm>
            <a:off x="746760" y="6213038"/>
            <a:ext cx="22860" cy="1299091"/>
          </a:xfrm>
          <a:prstGeom prst="rect">
            <a:avLst/>
          </a:prstGeom>
          <a:solidFill>
            <a:srgbClr val="6296FF"/>
          </a:solidFill>
          <a:ln/>
        </p:spPr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856071"/>
            <a:ext cx="13042821" cy="1474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800"/>
              </a:lnSpc>
              <a:buNone/>
            </a:pPr>
            <a:r>
              <a:rPr lang="en-US" sz="4450" b="1" dirty="0">
                <a:solidFill>
                  <a:srgbClr val="F2F5FA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Україна наближається до європейських стандартів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4783931"/>
            <a:ext cx="13042821" cy="5895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Верховна Рада підтримала законопроєкти, що адаптують українське законодавство у сфері ринкового нагляду, акредитації та технічного регулювання до європейських норм.</a:t>
            </a:r>
            <a:endParaRPr lang="en-US" sz="175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00288"/>
            <a:ext cx="8785860" cy="7371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800"/>
              </a:lnSpc>
              <a:buNone/>
            </a:pPr>
            <a:r>
              <a:rPr lang="en-US" sz="4450" b="1" dirty="0">
                <a:solidFill>
                  <a:srgbClr val="F2F5FA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Два ключових законопроєкти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3491032"/>
            <a:ext cx="6407944" cy="1593533"/>
          </a:xfrm>
          <a:prstGeom prst="roundRect">
            <a:avLst>
              <a:gd name="adj" fmla="val 5978"/>
            </a:avLst>
          </a:prstGeom>
          <a:solidFill>
            <a:srgbClr val="101620"/>
          </a:solidFill>
          <a:ln w="22860">
            <a:solidFill>
              <a:srgbClr val="002A80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043464" y="3740706"/>
            <a:ext cx="3267551" cy="3684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20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Законопроєкт №12221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1043464" y="4245293"/>
            <a:ext cx="5908596" cy="5895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Акредитація органів з оцінки відповідності та технічне регулювання</a:t>
            </a:r>
            <a:endParaRPr lang="en-US" sz="1750" dirty="0"/>
          </a:p>
        </p:txBody>
      </p:sp>
      <p:sp>
        <p:nvSpPr>
          <p:cNvPr id="6" name="Shape 4"/>
          <p:cNvSpPr/>
          <p:nvPr/>
        </p:nvSpPr>
        <p:spPr>
          <a:xfrm>
            <a:off x="7428548" y="3491032"/>
            <a:ext cx="6408063" cy="1593533"/>
          </a:xfrm>
          <a:prstGeom prst="roundRect">
            <a:avLst>
              <a:gd name="adj" fmla="val 5978"/>
            </a:avLst>
          </a:prstGeom>
          <a:solidFill>
            <a:srgbClr val="101620"/>
          </a:solidFill>
          <a:ln w="22860">
            <a:solidFill>
              <a:srgbClr val="002A80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7678222" y="3740706"/>
            <a:ext cx="3318272" cy="3684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20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Законопроєкт №12426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678222" y="4245293"/>
            <a:ext cx="5908715" cy="294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Удосконалення державного ринкового нагляду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93790" y="5339715"/>
            <a:ext cx="13042821" cy="5895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Розроблені Мінекономіки у співпраці з бізнесом, галузевими об'єднаннями, експертним середовищем та міжнародними партнерами.</a:t>
            </a:r>
            <a:endParaRPr lang="en-US" sz="175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680454"/>
            <a:ext cx="6091595" cy="7371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800"/>
              </a:lnSpc>
              <a:buNone/>
            </a:pPr>
            <a:r>
              <a:rPr lang="en-US" sz="4450" b="1" dirty="0">
                <a:solidFill>
                  <a:srgbClr val="F2F5FA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Шлях до Угоди АСАА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961805"/>
            <a:ext cx="8284131" cy="5895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Законопроєкти є важливим кроком на шляху до укладання Угоди про акредитацію та прийнання відповідності (АСАА).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93790" y="4755475"/>
            <a:ext cx="8284131" cy="5895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Документи впроваджують всі рекомендації європейських експертів, містяться в Регламенті 765 та Рішенні 768.</a:t>
            </a:r>
            <a:endParaRPr lang="en-US" sz="1750" dirty="0"/>
          </a:p>
        </p:txBody>
      </p:sp>
      <p:sp>
        <p:nvSpPr>
          <p:cNvPr id="5" name="Shape 3"/>
          <p:cNvSpPr/>
          <p:nvPr/>
        </p:nvSpPr>
        <p:spPr>
          <a:xfrm>
            <a:off x="9475589" y="3757732"/>
            <a:ext cx="4531876" cy="1791414"/>
          </a:xfrm>
          <a:prstGeom prst="roundRect">
            <a:avLst>
              <a:gd name="adj" fmla="val 9117"/>
            </a:avLst>
          </a:prstGeom>
          <a:solidFill>
            <a:srgbClr val="6296FF">
              <a:alpha val="95000"/>
            </a:srgbClr>
          </a:solidFill>
          <a:ln/>
        </p:spPr>
      </p:sp>
      <p:sp>
        <p:nvSpPr>
          <p:cNvPr id="6" name="Text 4"/>
          <p:cNvSpPr/>
          <p:nvPr/>
        </p:nvSpPr>
        <p:spPr>
          <a:xfrm>
            <a:off x="9702403" y="3984546"/>
            <a:ext cx="2835235" cy="3684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Ключова мета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9702403" y="4579858"/>
            <a:ext cx="4078248" cy="5895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Взаємне визнання акредитації між Україною та ЄС</a:t>
            </a:r>
            <a:endParaRPr lang="en-US" sz="175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22045"/>
            <a:ext cx="11172349" cy="7371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800"/>
              </a:lnSpc>
              <a:buNone/>
            </a:pPr>
            <a:r>
              <a:rPr lang="en-US" sz="4450" b="1" dirty="0">
                <a:solidFill>
                  <a:srgbClr val="F2F5FA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Нововведення законопроєкту №12221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312789"/>
            <a:ext cx="226814" cy="294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 Light" pitchFamily="34" charset="0"/>
                <a:ea typeface="Geist Light" pitchFamily="34" charset="-122"/>
                <a:cs typeface="Geist Light" pitchFamily="34" charset="-120"/>
              </a:rPr>
              <a:t>01</a:t>
            </a:r>
            <a:endParaRPr lang="en-US" sz="17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679144"/>
            <a:ext cx="4196358" cy="3048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93790" y="2853452"/>
            <a:ext cx="4196358" cy="7369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20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Взаємне визнання акредитації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93790" y="3726537"/>
            <a:ext cx="4196358" cy="1179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Україна визнаватиме результати акредитації, проведені органами країн ЄС, якщо вони успішно пройшли взаємне оцінювання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5216962" y="2312789"/>
            <a:ext cx="226814" cy="294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 Light" pitchFamily="34" charset="0"/>
                <a:ea typeface="Geist Light" pitchFamily="34" charset="-122"/>
                <a:cs typeface="Geist Light" pitchFamily="34" charset="-120"/>
              </a:rPr>
              <a:t>02</a:t>
            </a:r>
            <a:endParaRPr lang="en-US" sz="17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962" y="2701885"/>
            <a:ext cx="4196358" cy="3048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216962" y="2853452"/>
            <a:ext cx="3695462" cy="3684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20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Відповідальність бізнесу</a:t>
            </a:r>
            <a:endParaRPr lang="en-US" sz="2200" dirty="0"/>
          </a:p>
        </p:txBody>
      </p:sp>
      <p:sp>
        <p:nvSpPr>
          <p:cNvPr id="10" name="Text 6"/>
          <p:cNvSpPr/>
          <p:nvPr/>
        </p:nvSpPr>
        <p:spPr>
          <a:xfrm>
            <a:off x="5216962" y="3358039"/>
            <a:ext cx="4196358" cy="5895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Підвищення відповідальності за достовірність інформації про товари</a:t>
            </a:r>
            <a:endParaRPr lang="en-US" sz="1750" dirty="0"/>
          </a:p>
        </p:txBody>
      </p:sp>
      <p:sp>
        <p:nvSpPr>
          <p:cNvPr id="11" name="Text 7"/>
          <p:cNvSpPr/>
          <p:nvPr/>
        </p:nvSpPr>
        <p:spPr>
          <a:xfrm>
            <a:off x="9640133" y="2312789"/>
            <a:ext cx="226814" cy="294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 Light" pitchFamily="34" charset="0"/>
                <a:ea typeface="Geist Light" pitchFamily="34" charset="-122"/>
                <a:cs typeface="Geist Light" pitchFamily="34" charset="-120"/>
              </a:rPr>
              <a:t>03</a:t>
            </a:r>
            <a:endParaRPr lang="en-US" sz="1750" dirty="0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0133" y="2701885"/>
            <a:ext cx="4196358" cy="30480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9640133" y="2853452"/>
            <a:ext cx="2835235" cy="3684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20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Правила взаємодії</a:t>
            </a:r>
            <a:endParaRPr lang="en-US" sz="2200" dirty="0"/>
          </a:p>
        </p:txBody>
      </p:sp>
      <p:sp>
        <p:nvSpPr>
          <p:cNvPr id="14" name="Text 9"/>
          <p:cNvSpPr/>
          <p:nvPr/>
        </p:nvSpPr>
        <p:spPr>
          <a:xfrm>
            <a:off x="9640133" y="3358039"/>
            <a:ext cx="4196358" cy="8843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Встановлення правил взаємодії з Єврокомісією та органами влади країн ЄС</a:t>
            </a:r>
            <a:endParaRPr lang="en-US" sz="1750" dirty="0"/>
          </a:p>
        </p:txBody>
      </p:sp>
      <p:sp>
        <p:nvSpPr>
          <p:cNvPr id="15" name="Text 10"/>
          <p:cNvSpPr/>
          <p:nvPr/>
        </p:nvSpPr>
        <p:spPr>
          <a:xfrm>
            <a:off x="793790" y="5302568"/>
            <a:ext cx="226814" cy="294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 Light" pitchFamily="34" charset="0"/>
                <a:ea typeface="Geist Light" pitchFamily="34" charset="-122"/>
                <a:cs typeface="Geist Light" pitchFamily="34" charset="-120"/>
              </a:rPr>
              <a:t>04</a:t>
            </a:r>
            <a:endParaRPr lang="en-US" sz="1750" dirty="0"/>
          </a:p>
        </p:txBody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5646301"/>
            <a:ext cx="6407944" cy="30480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793790" y="5843230"/>
            <a:ext cx="4679633" cy="3684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20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Представництво стейкхолдерів</a:t>
            </a:r>
            <a:endParaRPr lang="en-US" sz="2200" dirty="0"/>
          </a:p>
        </p:txBody>
      </p:sp>
      <p:sp>
        <p:nvSpPr>
          <p:cNvPr id="18" name="Text 12"/>
          <p:cNvSpPr/>
          <p:nvPr/>
        </p:nvSpPr>
        <p:spPr>
          <a:xfrm>
            <a:off x="793790" y="6347817"/>
            <a:ext cx="6407944" cy="5895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Збалансоване представництво всіх стейкхолдерів у Національному органі акредитації</a:t>
            </a:r>
            <a:endParaRPr lang="en-US" sz="1750" dirty="0"/>
          </a:p>
        </p:txBody>
      </p:sp>
      <p:sp>
        <p:nvSpPr>
          <p:cNvPr id="19" name="Text 13"/>
          <p:cNvSpPr/>
          <p:nvPr/>
        </p:nvSpPr>
        <p:spPr>
          <a:xfrm>
            <a:off x="7428548" y="5302568"/>
            <a:ext cx="226814" cy="294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 Light" pitchFamily="34" charset="0"/>
                <a:ea typeface="Geist Light" pitchFamily="34" charset="-122"/>
                <a:cs typeface="Geist Light" pitchFamily="34" charset="-120"/>
              </a:rPr>
              <a:t>05</a:t>
            </a:r>
            <a:endParaRPr lang="en-US" sz="1750" dirty="0"/>
          </a:p>
        </p:txBody>
      </p:sp>
      <p:pic>
        <p:nvPicPr>
          <p:cNvPr id="20" name="Image 4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8548" y="5646301"/>
            <a:ext cx="6407944" cy="30480"/>
          </a:xfrm>
          <a:prstGeom prst="rect">
            <a:avLst/>
          </a:prstGeom>
        </p:spPr>
      </p:pic>
      <p:sp>
        <p:nvSpPr>
          <p:cNvPr id="21" name="Text 14"/>
          <p:cNvSpPr/>
          <p:nvPr/>
        </p:nvSpPr>
        <p:spPr>
          <a:xfrm>
            <a:off x="7428548" y="5843230"/>
            <a:ext cx="4152186" cy="3684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20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Транскордонна акредитація</a:t>
            </a:r>
            <a:endParaRPr lang="en-US" sz="2200" dirty="0"/>
          </a:p>
        </p:txBody>
      </p:sp>
      <p:sp>
        <p:nvSpPr>
          <p:cNvPr id="22" name="Text 15"/>
          <p:cNvSpPr/>
          <p:nvPr/>
        </p:nvSpPr>
        <p:spPr>
          <a:xfrm>
            <a:off x="7428548" y="6347817"/>
            <a:ext cx="6407944" cy="5895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Визначення умов для проведення транскордонної акредитації</a:t>
            </a:r>
            <a:endParaRPr lang="en-US" sz="175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99705"/>
            <a:ext cx="10650141" cy="7371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800"/>
              </a:lnSpc>
              <a:buNone/>
            </a:pPr>
            <a:r>
              <a:rPr lang="en-US" sz="4450" b="1" dirty="0">
                <a:solidFill>
                  <a:srgbClr val="F2F5FA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Посилення захисту прав споживачів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3790" y="3590449"/>
            <a:ext cx="566976" cy="56697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4440912"/>
            <a:ext cx="3444716" cy="3684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20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Контроль відповідності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4945499"/>
            <a:ext cx="4158615" cy="8843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Ефективний контроль нехарчової продукції відповідно до європейських норм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35893" y="3590449"/>
            <a:ext cx="566976" cy="56697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35893" y="4440912"/>
            <a:ext cx="4119920" cy="3684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20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Правила для маркетплейсів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235893" y="4945499"/>
            <a:ext cx="4158615" cy="8843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Встановлення правил для платформ, які зберігають, пакують та відправляють товари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77995" y="3590449"/>
            <a:ext cx="566976" cy="56697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677995" y="4440912"/>
            <a:ext cx="2835235" cy="3684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20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Швидка реакція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677995" y="4945499"/>
            <a:ext cx="4158615" cy="5895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Можливість швидше реагувати на скарги та захищати права покупців</a:t>
            </a:r>
            <a:endParaRPr lang="en-US" sz="175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235398"/>
            <a:ext cx="13042821" cy="1474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800"/>
              </a:lnSpc>
              <a:buNone/>
            </a:pPr>
            <a:r>
              <a:rPr lang="en-US" sz="4450" b="1" dirty="0">
                <a:solidFill>
                  <a:srgbClr val="F2F5FA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Обов'язкова наявність уповноважених представників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4276606"/>
            <a:ext cx="2874526" cy="3684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200" b="1" dirty="0">
                <a:solidFill>
                  <a:srgbClr val="F2F5FA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Які товари охоплює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871918"/>
            <a:ext cx="6244709" cy="8846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300"/>
              </a:lnSpc>
              <a:buSzPct val="100000"/>
              <a:buChar char="•"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Електроніка</a:t>
            </a:r>
            <a:endParaRPr lang="en-US" sz="1750" dirty="0"/>
          </a:p>
          <a:p>
            <a:pPr marL="342900" indent="-342900" algn="l">
              <a:lnSpc>
                <a:spcPts val="2300"/>
              </a:lnSpc>
              <a:buSzPct val="100000"/>
              <a:buChar char="•"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Засоби захисту</a:t>
            </a:r>
            <a:endParaRPr lang="en-US" sz="1750" dirty="0"/>
          </a:p>
          <a:p>
            <a:pPr marL="342900" indent="-342900" algn="l">
              <a:lnSpc>
                <a:spcPts val="2300"/>
              </a:lnSpc>
              <a:buSzPct val="100000"/>
              <a:buChar char="•"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Іграшки</a:t>
            </a:r>
            <a:endParaRPr lang="en-US" sz="1750" dirty="0"/>
          </a:p>
        </p:txBody>
      </p:sp>
      <p:sp>
        <p:nvSpPr>
          <p:cNvPr id="5" name="Shape 3"/>
          <p:cNvSpPr/>
          <p:nvPr/>
        </p:nvSpPr>
        <p:spPr>
          <a:xfrm>
            <a:off x="7436168" y="4049792"/>
            <a:ext cx="6571417" cy="1944410"/>
          </a:xfrm>
          <a:prstGeom prst="roundRect">
            <a:avLst>
              <a:gd name="adj" fmla="val 8399"/>
            </a:avLst>
          </a:prstGeom>
          <a:solidFill>
            <a:srgbClr val="FAC496">
              <a:alpha val="95000"/>
            </a:srgbClr>
          </a:solidFill>
          <a:ln/>
        </p:spPr>
      </p:sp>
      <p:sp>
        <p:nvSpPr>
          <p:cNvPr id="6" name="Text 4"/>
          <p:cNvSpPr/>
          <p:nvPr/>
        </p:nvSpPr>
        <p:spPr>
          <a:xfrm>
            <a:off x="7662982" y="4276606"/>
            <a:ext cx="2835235" cy="3684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Чому це важливо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7662982" y="4871918"/>
            <a:ext cx="6117788" cy="8843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Виробник або імпортер повинні мати представника в Україні для швидкого виявлення та розв'язання проблем з небезпечними товарами.</a:t>
            </a:r>
            <a:endParaRPr lang="en-US" sz="175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291834"/>
            <a:ext cx="8772287" cy="7371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800"/>
              </a:lnSpc>
              <a:buNone/>
            </a:pPr>
            <a:r>
              <a:rPr lang="en-US" sz="4450" b="1" dirty="0">
                <a:solidFill>
                  <a:srgbClr val="F2F5FA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Нагляд за онлайн-продажами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3482578"/>
            <a:ext cx="4347567" cy="90725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020604" y="4616648"/>
            <a:ext cx="2835235" cy="3684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20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Однакові правила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1020604" y="5121235"/>
            <a:ext cx="3893939" cy="5895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Як у звичайних магазинах, так і в онлайн-магазинах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1357" y="3482578"/>
            <a:ext cx="4347567" cy="90725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368171" y="4616648"/>
            <a:ext cx="3025616" cy="3684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20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Державна перевірка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368171" y="5121235"/>
            <a:ext cx="3893939" cy="5895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Товари, куплені через інтернет, будуть перевірятися державою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8924" y="3482578"/>
            <a:ext cx="4347567" cy="90725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5738" y="4616648"/>
            <a:ext cx="2835235" cy="3684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20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Чесна конкуренція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715738" y="5121235"/>
            <a:ext cx="3893939" cy="5895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Зробить конкуренцію чеснішою, товари безпечнішими для покупців</a:t>
            </a:r>
            <a:endParaRPr lang="en-US" sz="175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733431"/>
            <a:ext cx="10098405" cy="7371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800"/>
              </a:lnSpc>
              <a:buNone/>
            </a:pPr>
            <a:r>
              <a:rPr lang="en-US" sz="4450" b="1" dirty="0">
                <a:solidFill>
                  <a:srgbClr val="F2F5FA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Нові правила перевірки на митниці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1133951" y="3831431"/>
            <a:ext cx="3856077" cy="226814"/>
          </a:xfrm>
          <a:prstGeom prst="roundRect">
            <a:avLst>
              <a:gd name="adj" fmla="val 42003"/>
            </a:avLst>
          </a:prstGeom>
          <a:solidFill>
            <a:srgbClr val="101620"/>
          </a:solidFill>
          <a:ln w="22860">
            <a:solidFill>
              <a:srgbClr val="002A80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793790" y="3604558"/>
            <a:ext cx="680442" cy="680442"/>
          </a:xfrm>
          <a:prstGeom prst="roundRect">
            <a:avLst>
              <a:gd name="adj" fmla="val 67192"/>
            </a:avLst>
          </a:prstGeom>
          <a:solidFill>
            <a:srgbClr val="101620"/>
          </a:solidFill>
          <a:ln w="22860">
            <a:solidFill>
              <a:srgbClr val="002A80"/>
            </a:solidFill>
            <a:prstDash val="solid"/>
          </a:ln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3930" y="3774698"/>
            <a:ext cx="340162" cy="340162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020604" y="4511873"/>
            <a:ext cx="3742730" cy="7369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20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Співпраця митниці та органів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020604" y="5384959"/>
            <a:ext cx="3742730" cy="8843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Чіткий опис взаємодії між митницею та органами, що перевіряють якість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5557123" y="3491151"/>
            <a:ext cx="3856077" cy="226814"/>
          </a:xfrm>
          <a:prstGeom prst="roundRect">
            <a:avLst>
              <a:gd name="adj" fmla="val 42003"/>
            </a:avLst>
          </a:prstGeom>
          <a:solidFill>
            <a:srgbClr val="101620"/>
          </a:solidFill>
          <a:ln w="22860">
            <a:solidFill>
              <a:srgbClr val="002A8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5216962" y="3264277"/>
            <a:ext cx="680442" cy="680442"/>
          </a:xfrm>
          <a:prstGeom prst="roundRect">
            <a:avLst>
              <a:gd name="adj" fmla="val 67192"/>
            </a:avLst>
          </a:prstGeom>
          <a:solidFill>
            <a:srgbClr val="101620"/>
          </a:solidFill>
          <a:ln w="22860">
            <a:solidFill>
              <a:srgbClr val="002A80"/>
            </a:solidFill>
            <a:prstDash val="solid"/>
          </a:ln>
        </p:spPr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87102" y="3434417"/>
            <a:ext cx="340162" cy="340162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5443776" y="4171593"/>
            <a:ext cx="3742730" cy="7369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20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Автоматичний обмін інформацією</a:t>
            </a:r>
            <a:endParaRPr lang="en-US" sz="2200" dirty="0"/>
          </a:p>
        </p:txBody>
      </p:sp>
      <p:sp>
        <p:nvSpPr>
          <p:cNvPr id="12" name="Text 8"/>
          <p:cNvSpPr/>
          <p:nvPr/>
        </p:nvSpPr>
        <p:spPr>
          <a:xfrm>
            <a:off x="5443776" y="5044678"/>
            <a:ext cx="3742730" cy="8843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Обмін даними між комп'ютерними системами відбуватиметься автоматично</a:t>
            </a:r>
            <a:endParaRPr lang="en-US" sz="1750" dirty="0"/>
          </a:p>
        </p:txBody>
      </p:sp>
      <p:sp>
        <p:nvSpPr>
          <p:cNvPr id="13" name="Shape 9"/>
          <p:cNvSpPr/>
          <p:nvPr/>
        </p:nvSpPr>
        <p:spPr>
          <a:xfrm>
            <a:off x="9980295" y="3150989"/>
            <a:ext cx="3856077" cy="226814"/>
          </a:xfrm>
          <a:prstGeom prst="roundRect">
            <a:avLst>
              <a:gd name="adj" fmla="val 42003"/>
            </a:avLst>
          </a:prstGeom>
          <a:solidFill>
            <a:srgbClr val="101620"/>
          </a:solidFill>
          <a:ln w="22860">
            <a:solidFill>
              <a:srgbClr val="002A80"/>
            </a:solidFill>
            <a:prstDash val="solid"/>
          </a:ln>
        </p:spPr>
      </p:sp>
      <p:sp>
        <p:nvSpPr>
          <p:cNvPr id="14" name="Shape 10"/>
          <p:cNvSpPr/>
          <p:nvPr/>
        </p:nvSpPr>
        <p:spPr>
          <a:xfrm>
            <a:off x="9640133" y="2924115"/>
            <a:ext cx="680442" cy="680442"/>
          </a:xfrm>
          <a:prstGeom prst="roundRect">
            <a:avLst>
              <a:gd name="adj" fmla="val 67192"/>
            </a:avLst>
          </a:prstGeom>
          <a:solidFill>
            <a:srgbClr val="101620"/>
          </a:solidFill>
          <a:ln w="22860">
            <a:solidFill>
              <a:srgbClr val="002A80"/>
            </a:solidFill>
            <a:prstDash val="solid"/>
          </a:ln>
        </p:spPr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10274" y="3094256"/>
            <a:ext cx="340162" cy="340162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9866948" y="3831431"/>
            <a:ext cx="3451741" cy="3684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20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Прискорення перевірок</a:t>
            </a:r>
            <a:endParaRPr lang="en-US" sz="2200" dirty="0"/>
          </a:p>
        </p:txBody>
      </p:sp>
      <p:sp>
        <p:nvSpPr>
          <p:cNvPr id="17" name="Text 12"/>
          <p:cNvSpPr/>
          <p:nvPr/>
        </p:nvSpPr>
        <p:spPr>
          <a:xfrm>
            <a:off x="9866948" y="4336018"/>
            <a:ext cx="3742730" cy="1179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Товар не буде довго затримуватися на митниці, заощадить час та гроші імпортерів</a:t>
            </a:r>
            <a:endParaRPr lang="en-US" sz="175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77240" y="631031"/>
            <a:ext cx="13075920" cy="14432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650"/>
              </a:lnSpc>
              <a:buNone/>
            </a:pPr>
            <a:r>
              <a:rPr lang="en-US" sz="4350" b="1" dirty="0">
                <a:solidFill>
                  <a:srgbClr val="F2F5FA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Співпраця для ефективного ринкового нагляду</a:t>
            </a:r>
            <a:endParaRPr lang="en-US" sz="4350" dirty="0"/>
          </a:p>
        </p:txBody>
      </p:sp>
      <p:sp>
        <p:nvSpPr>
          <p:cNvPr id="3" name="Shape 1"/>
          <p:cNvSpPr/>
          <p:nvPr/>
        </p:nvSpPr>
        <p:spPr>
          <a:xfrm>
            <a:off x="777240" y="2509123"/>
            <a:ext cx="6429256" cy="2436019"/>
          </a:xfrm>
          <a:prstGeom prst="roundRect">
            <a:avLst>
              <a:gd name="adj" fmla="val 3829"/>
            </a:avLst>
          </a:prstGeom>
          <a:solidFill>
            <a:srgbClr val="101620"/>
          </a:solidFill>
          <a:ln w="22860">
            <a:solidFill>
              <a:srgbClr val="002A80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152" y="2754035"/>
            <a:ext cx="666274" cy="666274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05389" y="2937153"/>
            <a:ext cx="299799" cy="299799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022152" y="3637717"/>
            <a:ext cx="2776180" cy="3608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15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Тісна взаємодія</a:t>
            </a:r>
            <a:endParaRPr lang="en-US" sz="2150" dirty="0"/>
          </a:p>
        </p:txBody>
      </p:sp>
      <p:sp>
        <p:nvSpPr>
          <p:cNvPr id="7" name="Text 3"/>
          <p:cNvSpPr/>
          <p:nvPr/>
        </p:nvSpPr>
        <p:spPr>
          <a:xfrm>
            <a:off x="1022152" y="4128968"/>
            <a:ext cx="5939433" cy="5712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0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Бізнес-асоціації, державні органи, митниця та споживачі</a:t>
            </a:r>
            <a:endParaRPr lang="en-US" sz="1700" dirty="0"/>
          </a:p>
        </p:txBody>
      </p:sp>
      <p:sp>
        <p:nvSpPr>
          <p:cNvPr id="8" name="Shape 4"/>
          <p:cNvSpPr/>
          <p:nvPr/>
        </p:nvSpPr>
        <p:spPr>
          <a:xfrm>
            <a:off x="7423904" y="2509123"/>
            <a:ext cx="6429256" cy="2436019"/>
          </a:xfrm>
          <a:prstGeom prst="roundRect">
            <a:avLst>
              <a:gd name="adj" fmla="val 3829"/>
            </a:avLst>
          </a:prstGeom>
          <a:solidFill>
            <a:srgbClr val="101620"/>
          </a:solidFill>
          <a:ln w="22860">
            <a:solidFill>
              <a:srgbClr val="002A80"/>
            </a:solidFill>
            <a:prstDash val="solid"/>
          </a:ln>
        </p:spPr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8816" y="2754035"/>
            <a:ext cx="666274" cy="666274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52053" y="2937153"/>
            <a:ext cx="299799" cy="299799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668816" y="3637717"/>
            <a:ext cx="3186470" cy="3608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15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Ініціювання перевірок</a:t>
            </a:r>
            <a:endParaRPr lang="en-US" sz="2150" dirty="0"/>
          </a:p>
        </p:txBody>
      </p:sp>
      <p:sp>
        <p:nvSpPr>
          <p:cNvPr id="12" name="Text 6"/>
          <p:cNvSpPr/>
          <p:nvPr/>
        </p:nvSpPr>
        <p:spPr>
          <a:xfrm>
            <a:off x="7668816" y="4128968"/>
            <a:ext cx="5939433" cy="5712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0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Підприємства отримають можливість ініціювати перевірки</a:t>
            </a:r>
            <a:endParaRPr lang="en-US" sz="1700" dirty="0"/>
          </a:p>
        </p:txBody>
      </p:sp>
      <p:sp>
        <p:nvSpPr>
          <p:cNvPr id="13" name="Shape 7"/>
          <p:cNvSpPr/>
          <p:nvPr/>
        </p:nvSpPr>
        <p:spPr>
          <a:xfrm>
            <a:off x="777240" y="5162550"/>
            <a:ext cx="6429256" cy="2436019"/>
          </a:xfrm>
          <a:prstGeom prst="roundRect">
            <a:avLst>
              <a:gd name="adj" fmla="val 3829"/>
            </a:avLst>
          </a:prstGeom>
          <a:solidFill>
            <a:srgbClr val="101620"/>
          </a:solidFill>
          <a:ln w="22860">
            <a:solidFill>
              <a:srgbClr val="002A80"/>
            </a:solidFill>
            <a:prstDash val="solid"/>
          </a:ln>
        </p:spPr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2152" y="5407462"/>
            <a:ext cx="666274" cy="666274"/>
          </a:xfrm>
          <a:prstGeom prst="rect">
            <a:avLst/>
          </a:prstGeom>
        </p:spPr>
      </p:pic>
      <p:pic>
        <p:nvPicPr>
          <p:cNvPr id="15" name="Image 5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05389" y="5590580"/>
            <a:ext cx="299799" cy="299799"/>
          </a:xfrm>
          <a:prstGeom prst="rect">
            <a:avLst/>
          </a:prstGeom>
        </p:spPr>
      </p:pic>
      <p:sp>
        <p:nvSpPr>
          <p:cNvPr id="16" name="Text 8"/>
          <p:cNvSpPr/>
          <p:nvPr/>
        </p:nvSpPr>
        <p:spPr>
          <a:xfrm>
            <a:off x="1022152" y="6291143"/>
            <a:ext cx="2776180" cy="3608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15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Меморандуми</a:t>
            </a:r>
            <a:endParaRPr lang="en-US" sz="2150" dirty="0"/>
          </a:p>
        </p:txBody>
      </p:sp>
      <p:sp>
        <p:nvSpPr>
          <p:cNvPr id="17" name="Text 9"/>
          <p:cNvSpPr/>
          <p:nvPr/>
        </p:nvSpPr>
        <p:spPr>
          <a:xfrm>
            <a:off x="1022152" y="6782395"/>
            <a:ext cx="5939433" cy="285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0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Укладання меморандумів з регуляторами</a:t>
            </a:r>
            <a:endParaRPr lang="en-US" sz="1700" dirty="0"/>
          </a:p>
        </p:txBody>
      </p:sp>
      <p:sp>
        <p:nvSpPr>
          <p:cNvPr id="18" name="Shape 10"/>
          <p:cNvSpPr/>
          <p:nvPr/>
        </p:nvSpPr>
        <p:spPr>
          <a:xfrm>
            <a:off x="7423904" y="5162550"/>
            <a:ext cx="6429256" cy="2436019"/>
          </a:xfrm>
          <a:prstGeom prst="roundRect">
            <a:avLst>
              <a:gd name="adj" fmla="val 3829"/>
            </a:avLst>
          </a:prstGeom>
          <a:solidFill>
            <a:srgbClr val="101620"/>
          </a:solidFill>
          <a:ln w="22860">
            <a:solidFill>
              <a:srgbClr val="002A80"/>
            </a:solidFill>
            <a:prstDash val="solid"/>
          </a:ln>
        </p:spPr>
      </p:sp>
      <p:pic>
        <p:nvPicPr>
          <p:cNvPr id="19" name="Image 6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68816" y="5407462"/>
            <a:ext cx="666274" cy="666274"/>
          </a:xfrm>
          <a:prstGeom prst="rect">
            <a:avLst/>
          </a:prstGeom>
        </p:spPr>
      </p:pic>
      <p:pic>
        <p:nvPicPr>
          <p:cNvPr id="20" name="Image 7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852053" y="5590580"/>
            <a:ext cx="299799" cy="299799"/>
          </a:xfrm>
          <a:prstGeom prst="rect">
            <a:avLst/>
          </a:prstGeom>
        </p:spPr>
      </p:pic>
      <p:sp>
        <p:nvSpPr>
          <p:cNvPr id="21" name="Text 11"/>
          <p:cNvSpPr/>
          <p:nvPr/>
        </p:nvSpPr>
        <p:spPr>
          <a:xfrm>
            <a:off x="7668816" y="6291143"/>
            <a:ext cx="2776180" cy="3608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15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Навчальні заходи</a:t>
            </a:r>
            <a:endParaRPr lang="en-US" sz="2150" dirty="0"/>
          </a:p>
        </p:txBody>
      </p:sp>
      <p:sp>
        <p:nvSpPr>
          <p:cNvPr id="22" name="Text 12"/>
          <p:cNvSpPr/>
          <p:nvPr/>
        </p:nvSpPr>
        <p:spPr>
          <a:xfrm>
            <a:off x="7668816" y="6782395"/>
            <a:ext cx="5939433" cy="5712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0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Участь у заходах, спрямованих на підвищення безпеки продукції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414153" y="573524"/>
            <a:ext cx="4529257" cy="5580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4350"/>
              </a:lnSpc>
              <a:buNone/>
            </a:pPr>
            <a:r>
              <a:rPr lang="en-US" sz="3350" b="1" dirty="0">
                <a:solidFill>
                  <a:srgbClr val="F2F5FA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12 пріоритетів Уряду</a:t>
            </a:r>
            <a:endParaRPr lang="en-US" sz="3350" dirty="0"/>
          </a:p>
        </p:txBody>
      </p:sp>
      <p:sp>
        <p:nvSpPr>
          <p:cNvPr id="3" name="Text 1"/>
          <p:cNvSpPr/>
          <p:nvPr/>
        </p:nvSpPr>
        <p:spPr>
          <a:xfrm>
            <a:off x="686991" y="1428750"/>
            <a:ext cx="13256419" cy="416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1600"/>
              </a:lnSpc>
              <a:buNone/>
            </a:pPr>
            <a:r>
              <a:rPr lang="en-US" sz="13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На основі чотирьох опор визначено 12 стратегічних пріоритетів, які охоплюють всі сфери державного управління та забезпечують комплексний розвиток України.</a:t>
            </a:r>
            <a:endParaRPr lang="en-US" sz="1350" dirty="0"/>
          </a:p>
        </p:txBody>
      </p:sp>
      <p:sp>
        <p:nvSpPr>
          <p:cNvPr id="4" name="Text 2"/>
          <p:cNvSpPr/>
          <p:nvPr/>
        </p:nvSpPr>
        <p:spPr>
          <a:xfrm>
            <a:off x="13771721" y="2012394"/>
            <a:ext cx="171688" cy="2232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 rtl="1">
              <a:lnSpc>
                <a:spcPts val="1600"/>
              </a:lnSpc>
              <a:buNone/>
            </a:pPr>
            <a:r>
              <a:rPr lang="en-US" sz="1350" dirty="0">
                <a:solidFill>
                  <a:srgbClr val="EBEDF0"/>
                </a:solidFill>
                <a:latin typeface="Geist Light" pitchFamily="34" charset="0"/>
                <a:ea typeface="Geist Light" pitchFamily="34" charset="-122"/>
                <a:cs typeface="Geist Light" pitchFamily="34" charset="-120"/>
              </a:rPr>
              <a:t>01</a:t>
            </a:r>
            <a:endParaRPr lang="en-US" sz="13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9495" y="2289929"/>
            <a:ext cx="6553914" cy="2286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1780044" y="2421493"/>
            <a:ext cx="2163366" cy="2789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150"/>
              </a:lnSpc>
              <a:buNone/>
            </a:pPr>
            <a:r>
              <a:rPr lang="en-US" sz="165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Безпека та оборона</a:t>
            </a:r>
            <a:endParaRPr lang="en-US" sz="1650" dirty="0"/>
          </a:p>
        </p:txBody>
      </p:sp>
      <p:sp>
        <p:nvSpPr>
          <p:cNvPr id="7" name="Text 4"/>
          <p:cNvSpPr/>
          <p:nvPr/>
        </p:nvSpPr>
        <p:spPr>
          <a:xfrm>
            <a:off x="7069217" y="2012394"/>
            <a:ext cx="171688" cy="2232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 rtl="1">
              <a:lnSpc>
                <a:spcPts val="1600"/>
              </a:lnSpc>
              <a:buNone/>
            </a:pPr>
            <a:r>
              <a:rPr lang="en-US" sz="1350" dirty="0">
                <a:solidFill>
                  <a:srgbClr val="EBEDF0"/>
                </a:solidFill>
                <a:latin typeface="Geist Light" pitchFamily="34" charset="0"/>
                <a:ea typeface="Geist Light" pitchFamily="34" charset="-122"/>
                <a:cs typeface="Geist Light" pitchFamily="34" charset="-120"/>
              </a:rPr>
              <a:t>02</a:t>
            </a:r>
            <a:endParaRPr lang="en-US" sz="13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991" y="2289929"/>
            <a:ext cx="6553914" cy="2286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093970" y="2421493"/>
            <a:ext cx="2146935" cy="2789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150"/>
              </a:lnSpc>
              <a:buNone/>
            </a:pPr>
            <a:r>
              <a:rPr lang="en-US" sz="165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Євроінтеграція</a:t>
            </a:r>
            <a:endParaRPr lang="en-US" sz="1650" dirty="0"/>
          </a:p>
        </p:txBody>
      </p:sp>
      <p:sp>
        <p:nvSpPr>
          <p:cNvPr id="10" name="Text 6"/>
          <p:cNvSpPr/>
          <p:nvPr/>
        </p:nvSpPr>
        <p:spPr>
          <a:xfrm>
            <a:off x="13771721" y="2977753"/>
            <a:ext cx="171688" cy="2232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 rtl="1">
              <a:lnSpc>
                <a:spcPts val="1600"/>
              </a:lnSpc>
              <a:buNone/>
            </a:pPr>
            <a:r>
              <a:rPr lang="en-US" sz="1350" dirty="0">
                <a:solidFill>
                  <a:srgbClr val="EBEDF0"/>
                </a:solidFill>
                <a:latin typeface="Geist Light" pitchFamily="34" charset="0"/>
                <a:ea typeface="Geist Light" pitchFamily="34" charset="-122"/>
                <a:cs typeface="Geist Light" pitchFamily="34" charset="-120"/>
              </a:rPr>
              <a:t>03</a:t>
            </a:r>
            <a:endParaRPr lang="en-US" sz="135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9495" y="3238143"/>
            <a:ext cx="6553914" cy="2286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11796474" y="3386852"/>
            <a:ext cx="2146935" cy="2789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150"/>
              </a:lnSpc>
              <a:buNone/>
            </a:pPr>
            <a:r>
              <a:rPr lang="en-US" sz="165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Антикорупція</a:t>
            </a:r>
            <a:endParaRPr lang="en-US" sz="1650" dirty="0"/>
          </a:p>
        </p:txBody>
      </p:sp>
      <p:sp>
        <p:nvSpPr>
          <p:cNvPr id="13" name="Text 8"/>
          <p:cNvSpPr/>
          <p:nvPr/>
        </p:nvSpPr>
        <p:spPr>
          <a:xfrm>
            <a:off x="7069217" y="2977753"/>
            <a:ext cx="171688" cy="2232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 rtl="1">
              <a:lnSpc>
                <a:spcPts val="1600"/>
              </a:lnSpc>
              <a:buNone/>
            </a:pPr>
            <a:r>
              <a:rPr lang="en-US" sz="1350" dirty="0">
                <a:solidFill>
                  <a:srgbClr val="EBEDF0"/>
                </a:solidFill>
                <a:latin typeface="Geist Light" pitchFamily="34" charset="0"/>
                <a:ea typeface="Geist Light" pitchFamily="34" charset="-122"/>
                <a:cs typeface="Geist Light" pitchFamily="34" charset="-120"/>
              </a:rPr>
              <a:t>04</a:t>
            </a:r>
            <a:endParaRPr lang="en-US" sz="1350" dirty="0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991" y="3238143"/>
            <a:ext cx="6553914" cy="22860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4362450" y="3386852"/>
            <a:ext cx="2878455" cy="2789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150"/>
              </a:lnSpc>
              <a:buNone/>
            </a:pPr>
            <a:r>
              <a:rPr lang="en-US" sz="165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Макрофінанси та реформи</a:t>
            </a:r>
            <a:endParaRPr lang="en-US" sz="1650" dirty="0"/>
          </a:p>
        </p:txBody>
      </p:sp>
      <p:sp>
        <p:nvSpPr>
          <p:cNvPr id="16" name="Text 10"/>
          <p:cNvSpPr/>
          <p:nvPr/>
        </p:nvSpPr>
        <p:spPr>
          <a:xfrm>
            <a:off x="13771721" y="3943112"/>
            <a:ext cx="171688" cy="2232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 rtl="1">
              <a:lnSpc>
                <a:spcPts val="1600"/>
              </a:lnSpc>
              <a:buNone/>
            </a:pPr>
            <a:r>
              <a:rPr lang="en-US" sz="1350" dirty="0">
                <a:solidFill>
                  <a:srgbClr val="EBEDF0"/>
                </a:solidFill>
                <a:latin typeface="Geist Light" pitchFamily="34" charset="0"/>
                <a:ea typeface="Geist Light" pitchFamily="34" charset="-122"/>
                <a:cs typeface="Geist Light" pitchFamily="34" charset="-120"/>
              </a:rPr>
              <a:t>05</a:t>
            </a:r>
            <a:endParaRPr lang="en-US" sz="1350" dirty="0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9495" y="4186357"/>
            <a:ext cx="6553914" cy="22860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11796474" y="4352211"/>
            <a:ext cx="2146935" cy="2789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150"/>
              </a:lnSpc>
              <a:buNone/>
            </a:pPr>
            <a:r>
              <a:rPr lang="en-US" sz="165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Бізнес</a:t>
            </a:r>
            <a:endParaRPr lang="en-US" sz="1650" dirty="0"/>
          </a:p>
        </p:txBody>
      </p:sp>
      <p:sp>
        <p:nvSpPr>
          <p:cNvPr id="19" name="Text 12"/>
          <p:cNvSpPr/>
          <p:nvPr/>
        </p:nvSpPr>
        <p:spPr>
          <a:xfrm>
            <a:off x="7069217" y="3943112"/>
            <a:ext cx="171688" cy="2232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 rtl="1">
              <a:lnSpc>
                <a:spcPts val="1600"/>
              </a:lnSpc>
              <a:buNone/>
            </a:pPr>
            <a:r>
              <a:rPr lang="en-US" sz="1350" dirty="0">
                <a:solidFill>
                  <a:srgbClr val="EBEDF0"/>
                </a:solidFill>
                <a:latin typeface="Geist Light" pitchFamily="34" charset="0"/>
                <a:ea typeface="Geist Light" pitchFamily="34" charset="-122"/>
                <a:cs typeface="Geist Light" pitchFamily="34" charset="-120"/>
              </a:rPr>
              <a:t>06</a:t>
            </a:r>
            <a:endParaRPr lang="en-US" sz="1350" dirty="0"/>
          </a:p>
        </p:txBody>
      </p:sp>
      <p:pic>
        <p:nvPicPr>
          <p:cNvPr id="20" name="Image 5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991" y="4186357"/>
            <a:ext cx="6553914" cy="22860"/>
          </a:xfrm>
          <a:prstGeom prst="rect">
            <a:avLst/>
          </a:prstGeom>
        </p:spPr>
      </p:pic>
      <p:sp>
        <p:nvSpPr>
          <p:cNvPr id="21" name="Text 13"/>
          <p:cNvSpPr/>
          <p:nvPr/>
        </p:nvSpPr>
        <p:spPr>
          <a:xfrm>
            <a:off x="5072777" y="4352211"/>
            <a:ext cx="2168128" cy="2789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150"/>
              </a:lnSpc>
              <a:buNone/>
            </a:pPr>
            <a:r>
              <a:rPr lang="en-US" sz="165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Соціальна політика</a:t>
            </a:r>
            <a:endParaRPr lang="en-US" sz="1650" dirty="0"/>
          </a:p>
        </p:txBody>
      </p:sp>
      <p:sp>
        <p:nvSpPr>
          <p:cNvPr id="22" name="Text 14"/>
          <p:cNvSpPr/>
          <p:nvPr/>
        </p:nvSpPr>
        <p:spPr>
          <a:xfrm>
            <a:off x="13771721" y="4908471"/>
            <a:ext cx="171688" cy="2232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 rtl="1">
              <a:lnSpc>
                <a:spcPts val="1600"/>
              </a:lnSpc>
              <a:buNone/>
            </a:pPr>
            <a:r>
              <a:rPr lang="en-US" sz="1350" dirty="0">
                <a:solidFill>
                  <a:srgbClr val="EBEDF0"/>
                </a:solidFill>
                <a:latin typeface="Geist Light" pitchFamily="34" charset="0"/>
                <a:ea typeface="Geist Light" pitchFamily="34" charset="-122"/>
                <a:cs typeface="Geist Light" pitchFamily="34" charset="-120"/>
              </a:rPr>
              <a:t>07</a:t>
            </a:r>
            <a:endParaRPr lang="en-US" sz="1350" dirty="0"/>
          </a:p>
        </p:txBody>
      </p:sp>
      <p:pic>
        <p:nvPicPr>
          <p:cNvPr id="23" name="Image 6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9495" y="5134570"/>
            <a:ext cx="6553914" cy="22860"/>
          </a:xfrm>
          <a:prstGeom prst="rect">
            <a:avLst/>
          </a:prstGeom>
        </p:spPr>
      </p:pic>
      <p:sp>
        <p:nvSpPr>
          <p:cNvPr id="24" name="Text 15"/>
          <p:cNvSpPr/>
          <p:nvPr/>
        </p:nvSpPr>
        <p:spPr>
          <a:xfrm>
            <a:off x="11513820" y="5317569"/>
            <a:ext cx="2429589" cy="2789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150"/>
              </a:lnSpc>
              <a:buNone/>
            </a:pPr>
            <a:r>
              <a:rPr lang="en-US" sz="165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Ветеранська політика</a:t>
            </a:r>
            <a:endParaRPr lang="en-US" sz="1650" dirty="0"/>
          </a:p>
        </p:txBody>
      </p:sp>
      <p:sp>
        <p:nvSpPr>
          <p:cNvPr id="25" name="Text 16"/>
          <p:cNvSpPr/>
          <p:nvPr/>
        </p:nvSpPr>
        <p:spPr>
          <a:xfrm>
            <a:off x="7069217" y="4908471"/>
            <a:ext cx="171688" cy="2232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 rtl="1">
              <a:lnSpc>
                <a:spcPts val="1600"/>
              </a:lnSpc>
              <a:buNone/>
            </a:pPr>
            <a:r>
              <a:rPr lang="en-US" sz="1350" dirty="0">
                <a:solidFill>
                  <a:srgbClr val="EBEDF0"/>
                </a:solidFill>
                <a:latin typeface="Geist Light" pitchFamily="34" charset="0"/>
                <a:ea typeface="Geist Light" pitchFamily="34" charset="-122"/>
                <a:cs typeface="Geist Light" pitchFamily="34" charset="-120"/>
              </a:rPr>
              <a:t>08</a:t>
            </a:r>
            <a:endParaRPr lang="en-US" sz="1350" dirty="0"/>
          </a:p>
        </p:txBody>
      </p:sp>
      <p:pic>
        <p:nvPicPr>
          <p:cNvPr id="26" name="Image 7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991" y="5134570"/>
            <a:ext cx="6553914" cy="22860"/>
          </a:xfrm>
          <a:prstGeom prst="rect">
            <a:avLst/>
          </a:prstGeom>
        </p:spPr>
      </p:pic>
      <p:sp>
        <p:nvSpPr>
          <p:cNvPr id="27" name="Text 17"/>
          <p:cNvSpPr/>
          <p:nvPr/>
        </p:nvSpPr>
        <p:spPr>
          <a:xfrm>
            <a:off x="5093970" y="5317569"/>
            <a:ext cx="2146935" cy="2789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150"/>
              </a:lnSpc>
              <a:buNone/>
            </a:pPr>
            <a:r>
              <a:rPr lang="en-US" sz="165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Охорона здоров'я</a:t>
            </a:r>
            <a:endParaRPr lang="en-US" sz="1650" dirty="0"/>
          </a:p>
        </p:txBody>
      </p:sp>
      <p:sp>
        <p:nvSpPr>
          <p:cNvPr id="28" name="Text 18"/>
          <p:cNvSpPr/>
          <p:nvPr/>
        </p:nvSpPr>
        <p:spPr>
          <a:xfrm>
            <a:off x="13771721" y="5873829"/>
            <a:ext cx="171688" cy="2232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 rtl="1">
              <a:lnSpc>
                <a:spcPts val="1600"/>
              </a:lnSpc>
              <a:buNone/>
            </a:pPr>
            <a:r>
              <a:rPr lang="en-US" sz="1350" dirty="0">
                <a:solidFill>
                  <a:srgbClr val="EBEDF0"/>
                </a:solidFill>
                <a:latin typeface="Geist Light" pitchFamily="34" charset="0"/>
                <a:ea typeface="Geist Light" pitchFamily="34" charset="-122"/>
                <a:cs typeface="Geist Light" pitchFamily="34" charset="-120"/>
              </a:rPr>
              <a:t>09</a:t>
            </a:r>
            <a:endParaRPr lang="en-US" sz="1350" dirty="0"/>
          </a:p>
        </p:txBody>
      </p:sp>
      <p:pic>
        <p:nvPicPr>
          <p:cNvPr id="29" name="Image 8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9495" y="6082784"/>
            <a:ext cx="6553914" cy="22860"/>
          </a:xfrm>
          <a:prstGeom prst="rect">
            <a:avLst/>
          </a:prstGeom>
        </p:spPr>
      </p:pic>
      <p:sp>
        <p:nvSpPr>
          <p:cNvPr id="30" name="Text 19"/>
          <p:cNvSpPr/>
          <p:nvPr/>
        </p:nvSpPr>
        <p:spPr>
          <a:xfrm>
            <a:off x="11796474" y="6282928"/>
            <a:ext cx="2146935" cy="2789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150"/>
              </a:lnSpc>
              <a:buNone/>
            </a:pPr>
            <a:r>
              <a:rPr lang="en-US" sz="165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Освіта та наука</a:t>
            </a:r>
            <a:endParaRPr lang="en-US" sz="1650" dirty="0"/>
          </a:p>
        </p:txBody>
      </p:sp>
      <p:sp>
        <p:nvSpPr>
          <p:cNvPr id="31" name="Text 20"/>
          <p:cNvSpPr/>
          <p:nvPr/>
        </p:nvSpPr>
        <p:spPr>
          <a:xfrm>
            <a:off x="7069217" y="5873829"/>
            <a:ext cx="171688" cy="2232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 rtl="1">
              <a:lnSpc>
                <a:spcPts val="1600"/>
              </a:lnSpc>
              <a:buNone/>
            </a:pPr>
            <a:r>
              <a:rPr lang="en-US" sz="1350" dirty="0">
                <a:solidFill>
                  <a:srgbClr val="EBEDF0"/>
                </a:solidFill>
                <a:latin typeface="Geist Light" pitchFamily="34" charset="0"/>
                <a:ea typeface="Geist Light" pitchFamily="34" charset="-122"/>
                <a:cs typeface="Geist Light" pitchFamily="34" charset="-120"/>
              </a:rPr>
              <a:t>10</a:t>
            </a:r>
            <a:endParaRPr lang="en-US" sz="1350" dirty="0"/>
          </a:p>
        </p:txBody>
      </p:sp>
      <p:pic>
        <p:nvPicPr>
          <p:cNvPr id="32" name="Image 9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991" y="6082784"/>
            <a:ext cx="6553914" cy="22860"/>
          </a:xfrm>
          <a:prstGeom prst="rect">
            <a:avLst/>
          </a:prstGeom>
        </p:spPr>
      </p:pic>
      <p:sp>
        <p:nvSpPr>
          <p:cNvPr id="33" name="Text 21"/>
          <p:cNvSpPr/>
          <p:nvPr/>
        </p:nvSpPr>
        <p:spPr>
          <a:xfrm>
            <a:off x="5093970" y="6282928"/>
            <a:ext cx="2146935" cy="2789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150"/>
              </a:lnSpc>
              <a:buNone/>
            </a:pPr>
            <a:r>
              <a:rPr lang="en-US" sz="165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Відбудова</a:t>
            </a:r>
            <a:endParaRPr lang="en-US" sz="1650" dirty="0"/>
          </a:p>
        </p:txBody>
      </p:sp>
      <p:sp>
        <p:nvSpPr>
          <p:cNvPr id="34" name="Text 22"/>
          <p:cNvSpPr/>
          <p:nvPr/>
        </p:nvSpPr>
        <p:spPr>
          <a:xfrm>
            <a:off x="13771721" y="6839188"/>
            <a:ext cx="171688" cy="2232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 rtl="1">
              <a:lnSpc>
                <a:spcPts val="1600"/>
              </a:lnSpc>
              <a:buNone/>
            </a:pPr>
            <a:r>
              <a:rPr lang="en-US" sz="1350" dirty="0">
                <a:solidFill>
                  <a:srgbClr val="EBEDF0"/>
                </a:solidFill>
                <a:latin typeface="Geist Light" pitchFamily="34" charset="0"/>
                <a:ea typeface="Geist Light" pitchFamily="34" charset="-122"/>
                <a:cs typeface="Geist Light" pitchFamily="34" charset="-120"/>
              </a:rPr>
              <a:t>11</a:t>
            </a:r>
            <a:endParaRPr lang="en-US" sz="1350" dirty="0"/>
          </a:p>
        </p:txBody>
      </p:sp>
      <p:pic>
        <p:nvPicPr>
          <p:cNvPr id="35" name="Image 1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9495" y="7030998"/>
            <a:ext cx="6553914" cy="22860"/>
          </a:xfrm>
          <a:prstGeom prst="rect">
            <a:avLst/>
          </a:prstGeom>
        </p:spPr>
      </p:pic>
      <p:sp>
        <p:nvSpPr>
          <p:cNvPr id="36" name="Text 23"/>
          <p:cNvSpPr/>
          <p:nvPr/>
        </p:nvSpPr>
        <p:spPr>
          <a:xfrm>
            <a:off x="11796474" y="7248287"/>
            <a:ext cx="2146935" cy="2789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150"/>
              </a:lnSpc>
              <a:buNone/>
            </a:pPr>
            <a:r>
              <a:rPr lang="en-US" sz="165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Культура</a:t>
            </a:r>
            <a:endParaRPr lang="en-US" sz="1650" dirty="0"/>
          </a:p>
        </p:txBody>
      </p:sp>
      <p:sp>
        <p:nvSpPr>
          <p:cNvPr id="37" name="Text 24"/>
          <p:cNvSpPr/>
          <p:nvPr/>
        </p:nvSpPr>
        <p:spPr>
          <a:xfrm>
            <a:off x="7069217" y="6839188"/>
            <a:ext cx="171688" cy="2232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 rtl="1">
              <a:lnSpc>
                <a:spcPts val="1600"/>
              </a:lnSpc>
              <a:buNone/>
            </a:pPr>
            <a:r>
              <a:rPr lang="en-US" sz="1350" dirty="0">
                <a:solidFill>
                  <a:srgbClr val="EBEDF0"/>
                </a:solidFill>
                <a:latin typeface="Geist Light" pitchFamily="34" charset="0"/>
                <a:ea typeface="Geist Light" pitchFamily="34" charset="-122"/>
                <a:cs typeface="Geist Light" pitchFamily="34" charset="-120"/>
              </a:rPr>
              <a:t>12</a:t>
            </a:r>
            <a:endParaRPr lang="en-US" sz="1350" dirty="0"/>
          </a:p>
        </p:txBody>
      </p:sp>
      <p:pic>
        <p:nvPicPr>
          <p:cNvPr id="38" name="Image 1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991" y="7030998"/>
            <a:ext cx="6553914" cy="22860"/>
          </a:xfrm>
          <a:prstGeom prst="rect">
            <a:avLst/>
          </a:prstGeom>
        </p:spPr>
      </p:pic>
      <p:sp>
        <p:nvSpPr>
          <p:cNvPr id="39" name="Text 25"/>
          <p:cNvSpPr/>
          <p:nvPr/>
        </p:nvSpPr>
        <p:spPr>
          <a:xfrm>
            <a:off x="4973955" y="7248287"/>
            <a:ext cx="2266950" cy="2789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150"/>
              </a:lnSpc>
              <a:buNone/>
            </a:pPr>
            <a:r>
              <a:rPr lang="en-US" sz="165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Зимова стабільність</a:t>
            </a:r>
            <a:endParaRPr lang="en-US" sz="165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603897"/>
            <a:ext cx="12262604" cy="7371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800"/>
              </a:lnSpc>
              <a:buNone/>
            </a:pPr>
            <a:r>
              <a:rPr lang="en-US" sz="4450" b="1" dirty="0">
                <a:solidFill>
                  <a:srgbClr val="F2F5FA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Національна стратегія ринкового нагляду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630436" y="3681174"/>
            <a:ext cx="4531876" cy="1944410"/>
          </a:xfrm>
          <a:prstGeom prst="roundRect">
            <a:avLst>
              <a:gd name="adj" fmla="val 8399"/>
            </a:avLst>
          </a:prstGeom>
          <a:solidFill>
            <a:srgbClr val="6296FF">
              <a:alpha val="95000"/>
            </a:srgbClr>
          </a:solidFill>
          <a:ln/>
        </p:spPr>
      </p:sp>
      <p:sp>
        <p:nvSpPr>
          <p:cNvPr id="4" name="Text 2"/>
          <p:cNvSpPr/>
          <p:nvPr/>
        </p:nvSpPr>
        <p:spPr>
          <a:xfrm>
            <a:off x="857250" y="3907988"/>
            <a:ext cx="2835235" cy="3684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Чіткі правила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857250" y="4503301"/>
            <a:ext cx="4078248" cy="5895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Забезпечення прозорості у сфері ринкового нагляду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5559981" y="3907988"/>
            <a:ext cx="3136106" cy="3684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200" b="1" dirty="0">
                <a:solidFill>
                  <a:srgbClr val="F2F5FA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Переваги для бізнесу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5559981" y="4503301"/>
            <a:ext cx="8284131" cy="8846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300"/>
              </a:lnSpc>
              <a:buSzPct val="100000"/>
              <a:buChar char="•"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Розуміння майбутніх вимог та рішень</a:t>
            </a:r>
            <a:endParaRPr lang="en-US" sz="1750" dirty="0"/>
          </a:p>
          <a:p>
            <a:pPr marL="342900" indent="-342900" algn="l">
              <a:lnSpc>
                <a:spcPts val="2300"/>
              </a:lnSpc>
              <a:buSzPct val="100000"/>
              <a:buChar char="•"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Можливість планувати діяльність</a:t>
            </a:r>
            <a:endParaRPr lang="en-US" sz="1750" dirty="0"/>
          </a:p>
          <a:p>
            <a:pPr marL="342900" indent="-342900" algn="l">
              <a:lnSpc>
                <a:spcPts val="2300"/>
              </a:lnSpc>
              <a:buSzPct val="100000"/>
              <a:buChar char="•"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Підвищення рівня безпеки на ринку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8191" y="572572"/>
            <a:ext cx="9766340" cy="6241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900"/>
              </a:lnSpc>
              <a:buNone/>
            </a:pPr>
            <a:r>
              <a:rPr lang="en-US" sz="3750" b="1" dirty="0">
                <a:solidFill>
                  <a:srgbClr val="F2F5FA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Євроінтеграція: стратегічний пріоритет</a:t>
            </a:r>
            <a:endParaRPr lang="en-US" sz="3750" dirty="0"/>
          </a:p>
        </p:txBody>
      </p:sp>
      <p:sp>
        <p:nvSpPr>
          <p:cNvPr id="3" name="Text 1"/>
          <p:cNvSpPr/>
          <p:nvPr/>
        </p:nvSpPr>
        <p:spPr>
          <a:xfrm>
            <a:off x="768191" y="1568410"/>
            <a:ext cx="13094018" cy="4912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0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Європейська інтеграція є важливим елементом відбудови, безпеки та сталого розвитку держави. Прискорення євроінтеграції та комплексна підготовка до переговорів про повноцінний вступ до ЄС є в центрі державної політики.</a:t>
            </a:r>
            <a:endParaRPr lang="en-US" sz="1500" dirty="0"/>
          </a:p>
        </p:txBody>
      </p:sp>
      <p:sp>
        <p:nvSpPr>
          <p:cNvPr id="4" name="Shape 2"/>
          <p:cNvSpPr/>
          <p:nvPr/>
        </p:nvSpPr>
        <p:spPr>
          <a:xfrm>
            <a:off x="768191" y="2268736"/>
            <a:ext cx="4240768" cy="1590318"/>
          </a:xfrm>
          <a:prstGeom prst="roundRect">
            <a:avLst>
              <a:gd name="adj" fmla="val 6900"/>
            </a:avLst>
          </a:prstGeom>
          <a:solidFill>
            <a:srgbClr val="101620">
              <a:alpha val="95000"/>
            </a:srgbClr>
          </a:solidFill>
          <a:ln w="22860">
            <a:solidFill>
              <a:srgbClr val="002A80"/>
            </a:solidFill>
            <a:prstDash val="solid"/>
          </a:ln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331" y="2268736"/>
            <a:ext cx="91440" cy="1590318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051679" y="2483644"/>
            <a:ext cx="3246477" cy="3121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85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Готовність до переговорів</a:t>
            </a:r>
            <a:endParaRPr lang="en-US" sz="1850" dirty="0"/>
          </a:p>
        </p:txBody>
      </p:sp>
      <p:sp>
        <p:nvSpPr>
          <p:cNvPr id="7" name="Text 4"/>
          <p:cNvSpPr/>
          <p:nvPr/>
        </p:nvSpPr>
        <p:spPr>
          <a:xfrm>
            <a:off x="1051679" y="2907268"/>
            <a:ext cx="3742373" cy="7368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0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Готовність до переговорів про вступ до ЄС за всіма 6 Кластерами до кінця 2025 року</a:t>
            </a:r>
            <a:endParaRPr lang="en-US" sz="1500" dirty="0"/>
          </a:p>
        </p:txBody>
      </p:sp>
      <p:sp>
        <p:nvSpPr>
          <p:cNvPr id="8" name="Shape 5"/>
          <p:cNvSpPr/>
          <p:nvPr/>
        </p:nvSpPr>
        <p:spPr>
          <a:xfrm>
            <a:off x="5194816" y="2268736"/>
            <a:ext cx="4240768" cy="1590318"/>
          </a:xfrm>
          <a:prstGeom prst="roundRect">
            <a:avLst>
              <a:gd name="adj" fmla="val 6900"/>
            </a:avLst>
          </a:prstGeom>
          <a:solidFill>
            <a:srgbClr val="101620">
              <a:alpha val="95000"/>
            </a:srgbClr>
          </a:solidFill>
          <a:ln w="22860">
            <a:solidFill>
              <a:srgbClr val="002A80"/>
            </a:solidFill>
            <a:prstDash val="solid"/>
          </a:ln>
        </p:spPr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1956" y="2268736"/>
            <a:ext cx="91440" cy="1590318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478304" y="2483644"/>
            <a:ext cx="2400895" cy="3121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85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Пакет Розширення</a:t>
            </a:r>
            <a:endParaRPr lang="en-US" sz="1850" dirty="0"/>
          </a:p>
        </p:txBody>
      </p:sp>
      <p:sp>
        <p:nvSpPr>
          <p:cNvPr id="11" name="Text 7"/>
          <p:cNvSpPr/>
          <p:nvPr/>
        </p:nvSpPr>
        <p:spPr>
          <a:xfrm>
            <a:off x="5478304" y="2907268"/>
            <a:ext cx="3742373" cy="4912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0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Прогрес в рамках Пакета Розширення — позитивний Звіт Європейської Комісії</a:t>
            </a:r>
            <a:endParaRPr lang="en-US" sz="1500" dirty="0"/>
          </a:p>
        </p:txBody>
      </p:sp>
      <p:sp>
        <p:nvSpPr>
          <p:cNvPr id="12" name="Shape 8"/>
          <p:cNvSpPr/>
          <p:nvPr/>
        </p:nvSpPr>
        <p:spPr>
          <a:xfrm>
            <a:off x="9621441" y="2268736"/>
            <a:ext cx="4240768" cy="1590318"/>
          </a:xfrm>
          <a:prstGeom prst="roundRect">
            <a:avLst>
              <a:gd name="adj" fmla="val 6900"/>
            </a:avLst>
          </a:prstGeom>
          <a:solidFill>
            <a:srgbClr val="101620">
              <a:alpha val="95000"/>
            </a:srgbClr>
          </a:solidFill>
          <a:ln w="22860">
            <a:solidFill>
              <a:srgbClr val="002A80"/>
            </a:solidFill>
            <a:prstDash val="solid"/>
          </a:ln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8581" y="2268736"/>
            <a:ext cx="91440" cy="1590318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9904928" y="2483644"/>
            <a:ext cx="2400895" cy="3121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85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АСАА</a:t>
            </a:r>
            <a:endParaRPr lang="en-US" sz="1850" dirty="0"/>
          </a:p>
        </p:txBody>
      </p:sp>
      <p:sp>
        <p:nvSpPr>
          <p:cNvPr id="15" name="Text 10"/>
          <p:cNvSpPr/>
          <p:nvPr/>
        </p:nvSpPr>
        <p:spPr>
          <a:xfrm>
            <a:off x="9904928" y="2907268"/>
            <a:ext cx="3742373" cy="7368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0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Відкриття переговорів з АСАА — ухвалення двох ключових законопроєктів</a:t>
            </a:r>
            <a:endParaRPr lang="en-US" sz="1500" dirty="0"/>
          </a:p>
        </p:txBody>
      </p:sp>
      <p:sp>
        <p:nvSpPr>
          <p:cNvPr id="16" name="Shape 11"/>
          <p:cNvSpPr/>
          <p:nvPr/>
        </p:nvSpPr>
        <p:spPr>
          <a:xfrm>
            <a:off x="768191" y="4044910"/>
            <a:ext cx="4240768" cy="1590318"/>
          </a:xfrm>
          <a:prstGeom prst="roundRect">
            <a:avLst>
              <a:gd name="adj" fmla="val 6900"/>
            </a:avLst>
          </a:prstGeom>
          <a:solidFill>
            <a:srgbClr val="101620">
              <a:alpha val="95000"/>
            </a:srgbClr>
          </a:solidFill>
          <a:ln w="22860">
            <a:solidFill>
              <a:srgbClr val="002A80"/>
            </a:solidFill>
            <a:prstDash val="solid"/>
          </a:ln>
        </p:spPr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331" y="4044910"/>
            <a:ext cx="91440" cy="1590318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1051679" y="4259818"/>
            <a:ext cx="2589014" cy="3121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85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Лібералізація ринків</a:t>
            </a:r>
            <a:endParaRPr lang="en-US" sz="1850" dirty="0"/>
          </a:p>
        </p:txBody>
      </p:sp>
      <p:sp>
        <p:nvSpPr>
          <p:cNvPr id="19" name="Text 13"/>
          <p:cNvSpPr/>
          <p:nvPr/>
        </p:nvSpPr>
        <p:spPr>
          <a:xfrm>
            <a:off x="1051679" y="4683443"/>
            <a:ext cx="3742373" cy="2456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0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Лібералізація ринків з ЄС</a:t>
            </a:r>
            <a:endParaRPr lang="en-US" sz="1500" dirty="0"/>
          </a:p>
        </p:txBody>
      </p:sp>
      <p:sp>
        <p:nvSpPr>
          <p:cNvPr id="20" name="Shape 14"/>
          <p:cNvSpPr/>
          <p:nvPr/>
        </p:nvSpPr>
        <p:spPr>
          <a:xfrm>
            <a:off x="5194816" y="4044910"/>
            <a:ext cx="4240768" cy="1590318"/>
          </a:xfrm>
          <a:prstGeom prst="roundRect">
            <a:avLst>
              <a:gd name="adj" fmla="val 6900"/>
            </a:avLst>
          </a:prstGeom>
          <a:solidFill>
            <a:srgbClr val="101620">
              <a:alpha val="95000"/>
            </a:srgbClr>
          </a:solidFill>
          <a:ln w="22860">
            <a:solidFill>
              <a:srgbClr val="002A80"/>
            </a:solidFill>
            <a:prstDash val="solid"/>
          </a:ln>
        </p:spPr>
      </p:sp>
      <p:pic>
        <p:nvPicPr>
          <p:cNvPr id="21" name="Image 4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1956" y="4044910"/>
            <a:ext cx="91440" cy="1590318"/>
          </a:xfrm>
          <a:prstGeom prst="rect">
            <a:avLst/>
          </a:prstGeom>
        </p:spPr>
      </p:pic>
      <p:sp>
        <p:nvSpPr>
          <p:cNvPr id="22" name="Text 15"/>
          <p:cNvSpPr/>
          <p:nvPr/>
        </p:nvSpPr>
        <p:spPr>
          <a:xfrm>
            <a:off x="5478304" y="4259818"/>
            <a:ext cx="2801660" cy="3121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85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Національна програма</a:t>
            </a:r>
            <a:endParaRPr lang="en-US" sz="1850" dirty="0"/>
          </a:p>
        </p:txBody>
      </p:sp>
      <p:sp>
        <p:nvSpPr>
          <p:cNvPr id="23" name="Text 16"/>
          <p:cNvSpPr/>
          <p:nvPr/>
        </p:nvSpPr>
        <p:spPr>
          <a:xfrm>
            <a:off x="5478304" y="4683443"/>
            <a:ext cx="3742373" cy="7368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0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Національна програма впровадження acquis — план імплементації всіх актів ЄС</a:t>
            </a:r>
            <a:endParaRPr lang="en-US" sz="1500" dirty="0"/>
          </a:p>
        </p:txBody>
      </p:sp>
      <p:sp>
        <p:nvSpPr>
          <p:cNvPr id="24" name="Shape 17"/>
          <p:cNvSpPr/>
          <p:nvPr/>
        </p:nvSpPr>
        <p:spPr>
          <a:xfrm>
            <a:off x="9621441" y="4044910"/>
            <a:ext cx="4240768" cy="1590318"/>
          </a:xfrm>
          <a:prstGeom prst="roundRect">
            <a:avLst>
              <a:gd name="adj" fmla="val 6900"/>
            </a:avLst>
          </a:prstGeom>
          <a:solidFill>
            <a:srgbClr val="101620">
              <a:alpha val="95000"/>
            </a:srgbClr>
          </a:solidFill>
          <a:ln w="22860">
            <a:solidFill>
              <a:srgbClr val="002A80"/>
            </a:solidFill>
            <a:prstDash val="solid"/>
          </a:ln>
        </p:spPr>
      </p:sp>
      <p:pic>
        <p:nvPicPr>
          <p:cNvPr id="25" name="Image 5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8581" y="4044910"/>
            <a:ext cx="91440" cy="1590318"/>
          </a:xfrm>
          <a:prstGeom prst="rect">
            <a:avLst/>
          </a:prstGeom>
        </p:spPr>
      </p:pic>
      <p:sp>
        <p:nvSpPr>
          <p:cNvPr id="26" name="Text 18"/>
          <p:cNvSpPr/>
          <p:nvPr/>
        </p:nvSpPr>
        <p:spPr>
          <a:xfrm>
            <a:off x="9904928" y="4259818"/>
            <a:ext cx="2598658" cy="3121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85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Переговорна позиція</a:t>
            </a:r>
            <a:endParaRPr lang="en-US" sz="1850" dirty="0"/>
          </a:p>
        </p:txBody>
      </p:sp>
      <p:sp>
        <p:nvSpPr>
          <p:cNvPr id="27" name="Text 19"/>
          <p:cNvSpPr/>
          <p:nvPr/>
        </p:nvSpPr>
        <p:spPr>
          <a:xfrm>
            <a:off x="9904928" y="4683443"/>
            <a:ext cx="3742373" cy="4912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0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Формування переговорної позиції щодо критичних економічних питань</a:t>
            </a:r>
            <a:endParaRPr lang="en-US" sz="1500" dirty="0"/>
          </a:p>
        </p:txBody>
      </p:sp>
      <p:sp>
        <p:nvSpPr>
          <p:cNvPr id="28" name="Shape 20"/>
          <p:cNvSpPr/>
          <p:nvPr/>
        </p:nvSpPr>
        <p:spPr>
          <a:xfrm>
            <a:off x="768191" y="5821085"/>
            <a:ext cx="4240768" cy="1835944"/>
          </a:xfrm>
          <a:prstGeom prst="roundRect">
            <a:avLst>
              <a:gd name="adj" fmla="val 5977"/>
            </a:avLst>
          </a:prstGeom>
          <a:solidFill>
            <a:srgbClr val="101620">
              <a:alpha val="95000"/>
            </a:srgbClr>
          </a:solidFill>
          <a:ln w="22860">
            <a:solidFill>
              <a:srgbClr val="002A80"/>
            </a:solidFill>
            <a:prstDash val="solid"/>
          </a:ln>
        </p:spPr>
      </p:sp>
      <p:pic>
        <p:nvPicPr>
          <p:cNvPr id="29" name="Image 6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331" y="5821085"/>
            <a:ext cx="91440" cy="1835944"/>
          </a:xfrm>
          <a:prstGeom prst="rect">
            <a:avLst/>
          </a:prstGeom>
        </p:spPr>
      </p:pic>
      <p:sp>
        <p:nvSpPr>
          <p:cNvPr id="30" name="Text 21"/>
          <p:cNvSpPr/>
          <p:nvPr/>
        </p:nvSpPr>
        <p:spPr>
          <a:xfrm>
            <a:off x="1051679" y="6035992"/>
            <a:ext cx="2400895" cy="3121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85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Дерегуляція</a:t>
            </a:r>
            <a:endParaRPr lang="en-US" sz="1850" dirty="0"/>
          </a:p>
        </p:txBody>
      </p:sp>
      <p:sp>
        <p:nvSpPr>
          <p:cNvPr id="31" name="Text 22"/>
          <p:cNvSpPr/>
          <p:nvPr/>
        </p:nvSpPr>
        <p:spPr>
          <a:xfrm>
            <a:off x="1051679" y="6459617"/>
            <a:ext cx="3742373" cy="4912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0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Дерегуляція при входженні до ЄС — формування переговорної позиції</a:t>
            </a:r>
            <a:endParaRPr lang="en-US" sz="1500" dirty="0"/>
          </a:p>
        </p:txBody>
      </p:sp>
      <p:sp>
        <p:nvSpPr>
          <p:cNvPr id="32" name="Shape 23"/>
          <p:cNvSpPr/>
          <p:nvPr/>
        </p:nvSpPr>
        <p:spPr>
          <a:xfrm>
            <a:off x="5194816" y="5821085"/>
            <a:ext cx="4240768" cy="1835944"/>
          </a:xfrm>
          <a:prstGeom prst="roundRect">
            <a:avLst>
              <a:gd name="adj" fmla="val 5977"/>
            </a:avLst>
          </a:prstGeom>
          <a:solidFill>
            <a:srgbClr val="101620">
              <a:alpha val="95000"/>
            </a:srgbClr>
          </a:solidFill>
          <a:ln w="22860">
            <a:solidFill>
              <a:srgbClr val="002A80"/>
            </a:solidFill>
            <a:prstDash val="solid"/>
          </a:ln>
        </p:spPr>
      </p:sp>
      <p:pic>
        <p:nvPicPr>
          <p:cNvPr id="33" name="Image 7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956" y="5821085"/>
            <a:ext cx="91440" cy="1835944"/>
          </a:xfrm>
          <a:prstGeom prst="rect">
            <a:avLst/>
          </a:prstGeom>
        </p:spPr>
      </p:pic>
      <p:sp>
        <p:nvSpPr>
          <p:cNvPr id="34" name="Text 24"/>
          <p:cNvSpPr/>
          <p:nvPr/>
        </p:nvSpPr>
        <p:spPr>
          <a:xfrm>
            <a:off x="5478304" y="6035992"/>
            <a:ext cx="2400895" cy="3121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85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CBAM</a:t>
            </a:r>
            <a:endParaRPr lang="en-US" sz="1850" dirty="0"/>
          </a:p>
        </p:txBody>
      </p:sp>
      <p:sp>
        <p:nvSpPr>
          <p:cNvPr id="35" name="Text 25"/>
          <p:cNvSpPr/>
          <p:nvPr/>
        </p:nvSpPr>
        <p:spPr>
          <a:xfrm>
            <a:off x="5478304" y="6459617"/>
            <a:ext cx="3742373" cy="4912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0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Затвердження для України винятку по CBAM для стимулювання економіки</a:t>
            </a:r>
            <a:endParaRPr lang="en-US" sz="1500" dirty="0"/>
          </a:p>
        </p:txBody>
      </p:sp>
      <p:sp>
        <p:nvSpPr>
          <p:cNvPr id="36" name="Shape 26"/>
          <p:cNvSpPr/>
          <p:nvPr/>
        </p:nvSpPr>
        <p:spPr>
          <a:xfrm>
            <a:off x="9621441" y="5821085"/>
            <a:ext cx="4240768" cy="1835944"/>
          </a:xfrm>
          <a:prstGeom prst="roundRect">
            <a:avLst>
              <a:gd name="adj" fmla="val 5977"/>
            </a:avLst>
          </a:prstGeom>
          <a:solidFill>
            <a:srgbClr val="101620">
              <a:alpha val="95000"/>
            </a:srgbClr>
          </a:solidFill>
          <a:ln w="22860">
            <a:solidFill>
              <a:srgbClr val="002A80"/>
            </a:solidFill>
            <a:prstDash val="solid"/>
          </a:ln>
        </p:spPr>
      </p:sp>
      <p:pic>
        <p:nvPicPr>
          <p:cNvPr id="37" name="Image 8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8581" y="5821085"/>
            <a:ext cx="91440" cy="1835944"/>
          </a:xfrm>
          <a:prstGeom prst="rect">
            <a:avLst/>
          </a:prstGeom>
        </p:spPr>
      </p:pic>
      <p:sp>
        <p:nvSpPr>
          <p:cNvPr id="38" name="Text 27"/>
          <p:cNvSpPr/>
          <p:nvPr/>
        </p:nvSpPr>
        <p:spPr>
          <a:xfrm>
            <a:off x="9904928" y="6035992"/>
            <a:ext cx="2400895" cy="3121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85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Міжурядові комісії</a:t>
            </a:r>
            <a:endParaRPr lang="en-US" sz="1850" dirty="0"/>
          </a:p>
        </p:txBody>
      </p:sp>
      <p:sp>
        <p:nvSpPr>
          <p:cNvPr id="39" name="Text 28"/>
          <p:cNvSpPr/>
          <p:nvPr/>
        </p:nvSpPr>
        <p:spPr>
          <a:xfrm>
            <a:off x="9904928" y="6459617"/>
            <a:ext cx="3742373" cy="982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0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Трансформація міжурядових комісій у комісії з питань відбудови і проведення щонайменше 5 комісій з ключовими державами Європи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721435" y="708898"/>
            <a:ext cx="7115175" cy="6449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5050"/>
              </a:lnSpc>
              <a:buNone/>
            </a:pPr>
            <a:r>
              <a:rPr lang="en-US" sz="3900" b="1" dirty="0">
                <a:solidFill>
                  <a:srgbClr val="F2F5FA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Прогрес у переговорах з ЄС</a:t>
            </a:r>
            <a:endParaRPr lang="en-US" sz="3900" dirty="0"/>
          </a:p>
        </p:txBody>
      </p:sp>
      <p:sp>
        <p:nvSpPr>
          <p:cNvPr id="3" name="Text 1"/>
          <p:cNvSpPr/>
          <p:nvPr/>
        </p:nvSpPr>
        <p:spPr>
          <a:xfrm>
            <a:off x="793790" y="1830110"/>
            <a:ext cx="7632025" cy="774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2000"/>
              </a:lnSpc>
              <a:buNone/>
            </a:pPr>
            <a:r>
              <a:rPr lang="en-US" sz="15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Віцепрем'єр-міністр з питань європейської та євроатлантичної інтеграції України Тарас Качка повідомив про значний прогрес у підготовці до переговорів з ЄС.</a:t>
            </a:r>
            <a:endParaRPr lang="en-US" sz="1550" dirty="0"/>
          </a:p>
        </p:txBody>
      </p:sp>
      <p:sp>
        <p:nvSpPr>
          <p:cNvPr id="4" name="Text 2"/>
          <p:cNvSpPr/>
          <p:nvPr/>
        </p:nvSpPr>
        <p:spPr>
          <a:xfrm>
            <a:off x="5789890" y="2802493"/>
            <a:ext cx="2635925" cy="322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500"/>
              </a:lnSpc>
              <a:buNone/>
            </a:pPr>
            <a:r>
              <a:rPr lang="en-US" sz="1950" b="1" dirty="0">
                <a:solidFill>
                  <a:srgbClr val="F2F5FA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Ключові досягнення</a:t>
            </a:r>
            <a:endParaRPr lang="en-US" sz="1950" dirty="0"/>
          </a:p>
        </p:txBody>
      </p:sp>
      <p:sp>
        <p:nvSpPr>
          <p:cNvPr id="5" name="Text 3"/>
          <p:cNvSpPr/>
          <p:nvPr/>
        </p:nvSpPr>
        <p:spPr>
          <a:xfrm>
            <a:off x="793790" y="3323392"/>
            <a:ext cx="7632025" cy="15481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r" rtl="1">
              <a:lnSpc>
                <a:spcPts val="2000"/>
              </a:lnSpc>
              <a:buSzPct val="100000"/>
              <a:buChar char="•"/>
            </a:pPr>
            <a:r>
              <a:rPr lang="en-US" sz="15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Завершення скринінгових зустрічей за останнім переговорним Кластером до кінця вересня 2025 року</a:t>
            </a:r>
            <a:endParaRPr lang="en-US" sz="1550" dirty="0"/>
          </a:p>
          <a:p>
            <a:pPr marL="342900" indent="-342900" algn="r" rtl="1">
              <a:lnSpc>
                <a:spcPts val="2000"/>
              </a:lnSpc>
              <a:buSzPct val="100000"/>
              <a:buChar char="•"/>
            </a:pPr>
            <a:r>
              <a:rPr lang="en-US" sz="15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Направлення проєкту переговорної позиції за Кластером 3 «Конкурентоспроможність та інклюзивний розвиток» до Європейської Комісії</a:t>
            </a:r>
            <a:endParaRPr lang="en-US" sz="1550" dirty="0"/>
          </a:p>
          <a:p>
            <a:pPr marL="342900" indent="-342900" algn="r" rtl="1">
              <a:lnSpc>
                <a:spcPts val="2000"/>
              </a:lnSpc>
              <a:buSzPct val="100000"/>
              <a:buChar char="•"/>
            </a:pPr>
            <a:r>
              <a:rPr lang="en-US" sz="15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Повна готовність до відкриття трьох з шести переговорних Кластерів</a:t>
            </a:r>
            <a:endParaRPr lang="en-US" sz="1550" dirty="0"/>
          </a:p>
        </p:txBody>
      </p:sp>
      <p:sp>
        <p:nvSpPr>
          <p:cNvPr id="6" name="Shape 4"/>
          <p:cNvSpPr/>
          <p:nvPr/>
        </p:nvSpPr>
        <p:spPr>
          <a:xfrm>
            <a:off x="8774668" y="1651516"/>
            <a:ext cx="5212318" cy="3428167"/>
          </a:xfrm>
          <a:prstGeom prst="roundRect">
            <a:avLst>
              <a:gd name="adj" fmla="val 4168"/>
            </a:avLst>
          </a:prstGeom>
          <a:solidFill>
            <a:srgbClr val="6296FF">
              <a:alpha val="95000"/>
            </a:srgbClr>
          </a:solidFill>
          <a:ln/>
        </p:spPr>
      </p:sp>
      <p:sp>
        <p:nvSpPr>
          <p:cNvPr id="7" name="Text 5"/>
          <p:cNvSpPr/>
          <p:nvPr/>
        </p:nvSpPr>
        <p:spPr>
          <a:xfrm>
            <a:off x="11307723" y="1849874"/>
            <a:ext cx="2480905" cy="322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500"/>
              </a:lnSpc>
              <a:buNone/>
            </a:pPr>
            <a:r>
              <a:rPr lang="en-US" sz="1950" b="1" dirty="0">
                <a:solidFill>
                  <a:srgbClr val="00000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Підтримка ЄС</a:t>
            </a:r>
            <a:endParaRPr lang="en-US" sz="1950" dirty="0"/>
          </a:p>
        </p:txBody>
      </p:sp>
      <p:sp>
        <p:nvSpPr>
          <p:cNvPr id="8" name="Text 6"/>
          <p:cNvSpPr/>
          <p:nvPr/>
        </p:nvSpPr>
        <p:spPr>
          <a:xfrm>
            <a:off x="8973026" y="2370773"/>
            <a:ext cx="4815602" cy="10320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2000"/>
              </a:lnSpc>
              <a:buNone/>
            </a:pPr>
            <a:r>
              <a:rPr lang="en-US" sz="1550" dirty="0">
                <a:solidFill>
                  <a:srgbClr val="00000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Україна має підтримку 26 держав-членів ЄС та активно працює з 27-ю державою-членом для отримання необхідної підтримки відкриття переговорів.</a:t>
            </a:r>
            <a:endParaRPr lang="en-US" sz="1550" dirty="0"/>
          </a:p>
        </p:txBody>
      </p:sp>
      <p:sp>
        <p:nvSpPr>
          <p:cNvPr id="9" name="Text 7"/>
          <p:cNvSpPr/>
          <p:nvPr/>
        </p:nvSpPr>
        <p:spPr>
          <a:xfrm>
            <a:off x="793790" y="5387391"/>
            <a:ext cx="12745164" cy="12900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2000"/>
              </a:lnSpc>
              <a:buNone/>
            </a:pPr>
            <a:r>
              <a:rPr lang="en-US" sz="1550" i="1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«Україна повністю готова до відкриття трьох з шести переговорних Кластерів. Однак, аби розпочати ці переговори, нам необхідна підтримка усіх держав-членів ЄС. Ми точно знаємо, що маємо підтримку 26-ти, і зараз активно працюємо із 27-ю державою-членом. Наступна фаза — виконання Національної програми адаптації законодавства України до права ЄС. До кінця року завдання Уряду — спільно з Парламентом розробити цю Програму. Усі ці заходи мають сприяти всебічному розвитку в України, а також повністю відповідати вимогам ЄС»</a:t>
            </a:r>
            <a:endParaRPr lang="en-US" sz="1550" dirty="0"/>
          </a:p>
        </p:txBody>
      </p:sp>
      <p:sp>
        <p:nvSpPr>
          <p:cNvPr id="10" name="Text 8"/>
          <p:cNvSpPr/>
          <p:nvPr/>
        </p:nvSpPr>
        <p:spPr>
          <a:xfrm>
            <a:off x="793790" y="6900676"/>
            <a:ext cx="12745164" cy="2580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000"/>
              </a:lnSpc>
              <a:buNone/>
            </a:pPr>
            <a:r>
              <a:rPr lang="en-US" sz="15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— Віцепрем'єр-міністр Тарас Качка</a:t>
            </a:r>
            <a:endParaRPr lang="en-US" sz="1550" dirty="0"/>
          </a:p>
        </p:txBody>
      </p:sp>
      <p:sp>
        <p:nvSpPr>
          <p:cNvPr id="11" name="Shape 9"/>
          <p:cNvSpPr/>
          <p:nvPr/>
        </p:nvSpPr>
        <p:spPr>
          <a:xfrm>
            <a:off x="13813750" y="5164149"/>
            <a:ext cx="22860" cy="2217777"/>
          </a:xfrm>
          <a:prstGeom prst="rect">
            <a:avLst/>
          </a:prstGeom>
          <a:solidFill>
            <a:srgbClr val="6296FF"/>
          </a:solidFill>
          <a:ln/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150150"/>
            <a:ext cx="4961811" cy="6449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50"/>
              </a:lnSpc>
              <a:buNone/>
            </a:pPr>
            <a:r>
              <a:rPr lang="en-US" sz="3900" b="1" dirty="0">
                <a:solidFill>
                  <a:srgbClr val="F2F5FA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Оборона і безпека</a:t>
            </a:r>
            <a:endParaRPr lang="en-US" sz="3900" dirty="0"/>
          </a:p>
        </p:txBody>
      </p:sp>
      <p:sp>
        <p:nvSpPr>
          <p:cNvPr id="3" name="Text 1"/>
          <p:cNvSpPr/>
          <p:nvPr/>
        </p:nvSpPr>
        <p:spPr>
          <a:xfrm>
            <a:off x="793790" y="3191947"/>
            <a:ext cx="13042821" cy="2580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Зміцнення обороноздатності та розвиток внутрішнього виробництва зброї є пріоритетом для забезпечення національної безпеки.</a:t>
            </a:r>
            <a:endParaRPr lang="en-US" sz="15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3673197"/>
            <a:ext cx="4347567" cy="79379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992148" y="4665345"/>
            <a:ext cx="2657951" cy="322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95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Власне виробництво</a:t>
            </a:r>
            <a:endParaRPr lang="en-US" sz="1950" dirty="0"/>
          </a:p>
        </p:txBody>
      </p:sp>
      <p:sp>
        <p:nvSpPr>
          <p:cNvPr id="6" name="Text 3"/>
          <p:cNvSpPr/>
          <p:nvPr/>
        </p:nvSpPr>
        <p:spPr>
          <a:xfrm>
            <a:off x="992148" y="5106948"/>
            <a:ext cx="3950851" cy="774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Спрямовуємо не менше 50% коштів, які виділяються з бюджету на озброєння, на технології власного виробництва</a:t>
            </a:r>
            <a:endParaRPr lang="en-US" sz="155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1357" y="3673197"/>
            <a:ext cx="4347567" cy="79379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5339715" y="4665345"/>
            <a:ext cx="3076575" cy="322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95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Фінансування партнерів</a:t>
            </a:r>
            <a:endParaRPr lang="en-US" sz="1950" dirty="0"/>
          </a:p>
        </p:txBody>
      </p:sp>
      <p:sp>
        <p:nvSpPr>
          <p:cNvPr id="9" name="Text 5"/>
          <p:cNvSpPr/>
          <p:nvPr/>
        </p:nvSpPr>
        <p:spPr>
          <a:xfrm>
            <a:off x="5339715" y="5106948"/>
            <a:ext cx="3950851" cy="5160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Додаткове фінансування від партнерів для виробництва та забезпечення армії</a:t>
            </a:r>
            <a:endParaRPr lang="en-US" sz="15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8924" y="3673197"/>
            <a:ext cx="4347567" cy="793790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9687282" y="4665345"/>
            <a:ext cx="2480905" cy="322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95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Трансформація сил</a:t>
            </a:r>
            <a:endParaRPr lang="en-US" sz="1950" dirty="0"/>
          </a:p>
        </p:txBody>
      </p:sp>
      <p:sp>
        <p:nvSpPr>
          <p:cNvPr id="12" name="Text 7"/>
          <p:cNvSpPr/>
          <p:nvPr/>
        </p:nvSpPr>
        <p:spPr>
          <a:xfrm>
            <a:off x="9687282" y="5106948"/>
            <a:ext cx="3950851" cy="5160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Запровадження єдиної політики фортифікацій, РЕБ та захисту неба</a:t>
            </a:r>
            <a:endParaRPr lang="en-US" sz="15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77852" y="1939171"/>
            <a:ext cx="6258758" cy="6449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5050"/>
              </a:lnSpc>
              <a:buNone/>
            </a:pPr>
            <a:r>
              <a:rPr lang="en-US" sz="3900" b="1" dirty="0">
                <a:solidFill>
                  <a:srgbClr val="F2F5FA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Антикорупційні реформи</a:t>
            </a:r>
            <a:endParaRPr lang="en-US" sz="3900" dirty="0"/>
          </a:p>
        </p:txBody>
      </p:sp>
      <p:sp>
        <p:nvSpPr>
          <p:cNvPr id="3" name="Text 1"/>
          <p:cNvSpPr/>
          <p:nvPr/>
        </p:nvSpPr>
        <p:spPr>
          <a:xfrm>
            <a:off x="793790" y="2980968"/>
            <a:ext cx="13042821" cy="2580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000"/>
              </a:lnSpc>
              <a:buNone/>
            </a:pPr>
            <a:r>
              <a:rPr lang="en-US" sz="15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Робимо систему прозорішою через цифровізацію та впровадження сучасних технологій у державне управління.</a:t>
            </a:r>
            <a:endParaRPr lang="en-US" sz="15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340477" y="3462218"/>
            <a:ext cx="496133" cy="496133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0611564" y="3462218"/>
            <a:ext cx="2480905" cy="322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500"/>
              </a:lnSpc>
              <a:buNone/>
            </a:pPr>
            <a:r>
              <a:rPr lang="en-US" sz="195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Е-Суд</a:t>
            </a:r>
            <a:endParaRPr lang="en-US" sz="1950" dirty="0"/>
          </a:p>
        </p:txBody>
      </p:sp>
      <p:sp>
        <p:nvSpPr>
          <p:cNvPr id="6" name="Text 3"/>
          <p:cNvSpPr/>
          <p:nvPr/>
        </p:nvSpPr>
        <p:spPr>
          <a:xfrm>
            <a:off x="7439263" y="3903821"/>
            <a:ext cx="5653207" cy="774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2000"/>
              </a:lnSpc>
              <a:buNone/>
            </a:pPr>
            <a:r>
              <a:rPr lang="en-US" sz="15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Запуск електронної системи судочинства для прискорення розгляду справ та підвищення прозорості судових процесів</a:t>
            </a:r>
            <a:endParaRPr lang="en-US" sz="155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95123" y="3462218"/>
            <a:ext cx="496133" cy="496133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3966210" y="3462218"/>
            <a:ext cx="2480905" cy="322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500"/>
              </a:lnSpc>
              <a:buNone/>
            </a:pPr>
            <a:r>
              <a:rPr lang="en-US" sz="195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Е-Акциз</a:t>
            </a:r>
            <a:endParaRPr lang="en-US" sz="1950" dirty="0"/>
          </a:p>
        </p:txBody>
      </p:sp>
      <p:sp>
        <p:nvSpPr>
          <p:cNvPr id="9" name="Text 5"/>
          <p:cNvSpPr/>
          <p:nvPr/>
        </p:nvSpPr>
        <p:spPr>
          <a:xfrm>
            <a:off x="793790" y="3903821"/>
            <a:ext cx="5653326" cy="774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2000"/>
              </a:lnSpc>
              <a:buNone/>
            </a:pPr>
            <a:r>
              <a:rPr lang="en-US" sz="15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Впровадження електронної системи обліку акцизних марок для боротьби з контрабандою та нелегальним виробництвом</a:t>
            </a:r>
            <a:endParaRPr lang="en-US" sz="15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340477" y="5074682"/>
            <a:ext cx="496133" cy="496133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10611564" y="5074682"/>
            <a:ext cx="2480905" cy="322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500"/>
              </a:lnSpc>
              <a:buNone/>
            </a:pPr>
            <a:r>
              <a:rPr lang="en-US" sz="195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ЦНАП 2.0</a:t>
            </a:r>
            <a:endParaRPr lang="en-US" sz="1950" dirty="0"/>
          </a:p>
        </p:txBody>
      </p:sp>
      <p:sp>
        <p:nvSpPr>
          <p:cNvPr id="12" name="Text 7"/>
          <p:cNvSpPr/>
          <p:nvPr/>
        </p:nvSpPr>
        <p:spPr>
          <a:xfrm>
            <a:off x="7439263" y="5516285"/>
            <a:ext cx="5653207" cy="5160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2000"/>
              </a:lnSpc>
              <a:buNone/>
            </a:pPr>
            <a:r>
              <a:rPr lang="en-US" sz="15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Підвищення якості адміністративних послуг через модернізацію Центру надання адміністративних послуг</a:t>
            </a:r>
            <a:endParaRPr lang="en-US" sz="1550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95123" y="5074682"/>
            <a:ext cx="496133" cy="496133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3966210" y="5074682"/>
            <a:ext cx="2480905" cy="322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500"/>
              </a:lnSpc>
              <a:buNone/>
            </a:pPr>
            <a:r>
              <a:rPr lang="en-US" sz="195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Онлайн-моніторинг</a:t>
            </a:r>
            <a:endParaRPr lang="en-US" sz="1950" dirty="0"/>
          </a:p>
        </p:txBody>
      </p:sp>
      <p:sp>
        <p:nvSpPr>
          <p:cNvPr id="15" name="Text 9"/>
          <p:cNvSpPr/>
          <p:nvPr/>
        </p:nvSpPr>
        <p:spPr>
          <a:xfrm>
            <a:off x="793790" y="5516285"/>
            <a:ext cx="5653326" cy="774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2000"/>
              </a:lnSpc>
              <a:buNone/>
            </a:pPr>
            <a:r>
              <a:rPr lang="en-US" sz="15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Впровадження системи онлайн-моніторингу ліцензування грального бізнесу для підвищення прозорості та контролю</a:t>
            </a:r>
            <a:endParaRPr lang="en-US" sz="15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730931"/>
            <a:ext cx="9523333" cy="6449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50"/>
              </a:lnSpc>
              <a:buNone/>
            </a:pPr>
            <a:r>
              <a:rPr lang="en-US" sz="3900" b="1" dirty="0">
                <a:solidFill>
                  <a:srgbClr val="F2F5FA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Макрофінанси та економічні реформи</a:t>
            </a:r>
            <a:endParaRPr lang="en-US" sz="3900" dirty="0"/>
          </a:p>
        </p:txBody>
      </p:sp>
      <p:sp>
        <p:nvSpPr>
          <p:cNvPr id="3" name="Text 1"/>
          <p:cNvSpPr/>
          <p:nvPr/>
        </p:nvSpPr>
        <p:spPr>
          <a:xfrm>
            <a:off x="793790" y="2871907"/>
            <a:ext cx="2995017" cy="322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950" b="1" dirty="0">
                <a:solidFill>
                  <a:srgbClr val="F2F5FA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Фінансова стабільність</a:t>
            </a:r>
            <a:endParaRPr lang="en-US" sz="1950" dirty="0"/>
          </a:p>
        </p:txBody>
      </p:sp>
      <p:sp>
        <p:nvSpPr>
          <p:cNvPr id="4" name="Text 2"/>
          <p:cNvSpPr/>
          <p:nvPr/>
        </p:nvSpPr>
        <p:spPr>
          <a:xfrm>
            <a:off x="793790" y="3392805"/>
            <a:ext cx="6279356" cy="774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Забезпечення стабільності бюджету та проведення системних змін у фінансовій сфері для створення передбачуваного економічного середовища.</a:t>
            </a:r>
            <a:endParaRPr lang="en-US" sz="1550" dirty="0"/>
          </a:p>
        </p:txBody>
      </p:sp>
      <p:sp>
        <p:nvSpPr>
          <p:cNvPr id="5" name="Text 3"/>
          <p:cNvSpPr/>
          <p:nvPr/>
        </p:nvSpPr>
        <p:spPr>
          <a:xfrm>
            <a:off x="793790" y="4345424"/>
            <a:ext cx="6279356" cy="18061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5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Забезпечення $37 млрд макрофінансової допомоги на 2026–2027 роки</a:t>
            </a:r>
            <a:endParaRPr lang="en-US" sz="155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5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Здійснення аудиту видатків та детінізації економіки</a:t>
            </a:r>
            <a:endParaRPr lang="en-US" sz="155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5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Забезпечення нових програм фінансування від міжнародних партнерів</a:t>
            </a:r>
            <a:endParaRPr lang="en-US" sz="155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5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Оновлення митного кодексу</a:t>
            </a:r>
            <a:endParaRPr lang="en-US" sz="155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5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Виконання зобов'язань за програмами підтримки</a:t>
            </a:r>
            <a:endParaRPr lang="en-US" sz="1550" dirty="0"/>
          </a:p>
        </p:txBody>
      </p:sp>
      <p:sp>
        <p:nvSpPr>
          <p:cNvPr id="6" name="Shape 4"/>
          <p:cNvSpPr/>
          <p:nvPr/>
        </p:nvSpPr>
        <p:spPr>
          <a:xfrm>
            <a:off x="7421999" y="2673548"/>
            <a:ext cx="6565106" cy="3825002"/>
          </a:xfrm>
          <a:prstGeom prst="roundRect">
            <a:avLst>
              <a:gd name="adj" fmla="val 3736"/>
            </a:avLst>
          </a:prstGeom>
          <a:solidFill>
            <a:srgbClr val="FAC496">
              <a:alpha val="95000"/>
            </a:srgbClr>
          </a:solidFill>
          <a:ln/>
        </p:spPr>
      </p:sp>
      <p:sp>
        <p:nvSpPr>
          <p:cNvPr id="7" name="Text 5"/>
          <p:cNvSpPr/>
          <p:nvPr/>
        </p:nvSpPr>
        <p:spPr>
          <a:xfrm>
            <a:off x="7620357" y="2871907"/>
            <a:ext cx="2480905" cy="322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950" b="1" dirty="0">
                <a:solidFill>
                  <a:srgbClr val="00000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Підтримка бізнесу</a:t>
            </a:r>
            <a:endParaRPr lang="en-US" sz="1950" dirty="0"/>
          </a:p>
        </p:txBody>
      </p:sp>
      <p:sp>
        <p:nvSpPr>
          <p:cNvPr id="8" name="Text 6"/>
          <p:cNvSpPr/>
          <p:nvPr/>
        </p:nvSpPr>
        <p:spPr>
          <a:xfrm>
            <a:off x="7620357" y="3392805"/>
            <a:ext cx="6168390" cy="5160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50" dirty="0">
                <a:solidFill>
                  <a:srgbClr val="00000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Покращення умов для підприємництва та інвестицій через дерегуляцію та створення сприятливого бізнес-середовища.</a:t>
            </a:r>
            <a:endParaRPr lang="en-US" sz="1550" dirty="0"/>
          </a:p>
        </p:txBody>
      </p:sp>
      <p:sp>
        <p:nvSpPr>
          <p:cNvPr id="9" name="Text 7"/>
          <p:cNvSpPr/>
          <p:nvPr/>
        </p:nvSpPr>
        <p:spPr>
          <a:xfrm>
            <a:off x="7620357" y="4087416"/>
            <a:ext cx="6168390" cy="10320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550" dirty="0">
                <a:solidFill>
                  <a:srgbClr val="00000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Мораторій на перевірки бізнесу на 5 років</a:t>
            </a:r>
            <a:endParaRPr lang="en-US" sz="155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550" dirty="0">
                <a:solidFill>
                  <a:srgbClr val="00000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Прискорення приватизації та стимулювання виробництва</a:t>
            </a:r>
            <a:endParaRPr lang="en-US" sz="155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550" dirty="0">
                <a:solidFill>
                  <a:srgbClr val="00000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Залучення приватного сектору в інфраструктуру</a:t>
            </a:r>
            <a:endParaRPr lang="en-US" sz="155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550" dirty="0">
                <a:solidFill>
                  <a:srgbClr val="00000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Створення інвестфондів за участю США та ЄС</a:t>
            </a:r>
            <a:endParaRPr lang="en-US" sz="15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990844"/>
            <a:ext cx="8860036" cy="6449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50"/>
              </a:lnSpc>
              <a:buNone/>
            </a:pPr>
            <a:r>
              <a:rPr lang="en-US" sz="3900" b="1" dirty="0">
                <a:solidFill>
                  <a:srgbClr val="F2F5FA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Соціальна підтримка та відбудова</a:t>
            </a:r>
            <a:endParaRPr lang="en-US" sz="3900" dirty="0"/>
          </a:p>
        </p:txBody>
      </p:sp>
      <p:sp>
        <p:nvSpPr>
          <p:cNvPr id="3" name="Shape 1"/>
          <p:cNvSpPr/>
          <p:nvPr/>
        </p:nvSpPr>
        <p:spPr>
          <a:xfrm>
            <a:off x="793790" y="3032641"/>
            <a:ext cx="4215289" cy="3206115"/>
          </a:xfrm>
          <a:prstGeom prst="roundRect">
            <a:avLst>
              <a:gd name="adj" fmla="val 2600"/>
            </a:avLst>
          </a:prstGeom>
          <a:solidFill>
            <a:srgbClr val="101620"/>
          </a:solidFill>
          <a:ln w="22860">
            <a:solidFill>
              <a:srgbClr val="002A80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015008" y="3253859"/>
            <a:ext cx="2480905" cy="322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95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Добробут</a:t>
            </a:r>
            <a:endParaRPr lang="en-US" sz="1950" dirty="0"/>
          </a:p>
        </p:txBody>
      </p:sp>
      <p:sp>
        <p:nvSpPr>
          <p:cNvPr id="5" name="Text 3"/>
          <p:cNvSpPr/>
          <p:nvPr/>
        </p:nvSpPr>
        <p:spPr>
          <a:xfrm>
            <a:off x="1015008" y="3695462"/>
            <a:ext cx="3772853" cy="18060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Програма компенсації за втрачене житло для ВПО. Акумулюємо 25 млрд грн у 2025 та понад 50 млрд грн у 2026 на ключові потреби громад. Комплексна програма підтримки прифронтових регіонів та індексація соціальних і пенсійних програм.</a:t>
            </a:r>
            <a:endParaRPr lang="en-US" sz="1550" dirty="0"/>
          </a:p>
        </p:txBody>
      </p:sp>
      <p:sp>
        <p:nvSpPr>
          <p:cNvPr id="6" name="Shape 4"/>
          <p:cNvSpPr/>
          <p:nvPr/>
        </p:nvSpPr>
        <p:spPr>
          <a:xfrm>
            <a:off x="5207437" y="3032641"/>
            <a:ext cx="4215408" cy="3206115"/>
          </a:xfrm>
          <a:prstGeom prst="roundRect">
            <a:avLst>
              <a:gd name="adj" fmla="val 2600"/>
            </a:avLst>
          </a:prstGeom>
          <a:solidFill>
            <a:srgbClr val="101620"/>
          </a:solidFill>
          <a:ln w="22860">
            <a:solidFill>
              <a:srgbClr val="002A80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428655" y="3253859"/>
            <a:ext cx="2808446" cy="322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95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Ветеранська політика</a:t>
            </a:r>
            <a:endParaRPr lang="en-US" sz="1950" dirty="0"/>
          </a:p>
        </p:txBody>
      </p:sp>
      <p:sp>
        <p:nvSpPr>
          <p:cNvPr id="8" name="Text 6"/>
          <p:cNvSpPr/>
          <p:nvPr/>
        </p:nvSpPr>
        <p:spPr>
          <a:xfrm>
            <a:off x="5428655" y="3695462"/>
            <a:ext cx="3772972" cy="12900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Масштабування мережі центрів для ветеранів. Покращення реабілітаційних послуг та фінансової підтримки. Запуск зручних сервісів у «Дії» для військових та ветеранів.</a:t>
            </a:r>
            <a:endParaRPr lang="en-US" sz="1550" dirty="0"/>
          </a:p>
        </p:txBody>
      </p:sp>
      <p:sp>
        <p:nvSpPr>
          <p:cNvPr id="9" name="Shape 7"/>
          <p:cNvSpPr/>
          <p:nvPr/>
        </p:nvSpPr>
        <p:spPr>
          <a:xfrm>
            <a:off x="9621203" y="3032641"/>
            <a:ext cx="4215289" cy="3206115"/>
          </a:xfrm>
          <a:prstGeom prst="roundRect">
            <a:avLst>
              <a:gd name="adj" fmla="val 2600"/>
            </a:avLst>
          </a:prstGeom>
          <a:solidFill>
            <a:srgbClr val="101620"/>
          </a:solidFill>
          <a:ln w="22860">
            <a:solidFill>
              <a:srgbClr val="002A80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9842421" y="3253859"/>
            <a:ext cx="2480905" cy="322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95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Відбудова</a:t>
            </a:r>
            <a:endParaRPr lang="en-US" sz="1950" dirty="0"/>
          </a:p>
        </p:txBody>
      </p:sp>
      <p:sp>
        <p:nvSpPr>
          <p:cNvPr id="11" name="Text 9"/>
          <p:cNvSpPr/>
          <p:nvPr/>
        </p:nvSpPr>
        <p:spPr>
          <a:xfrm>
            <a:off x="9842421" y="3695462"/>
            <a:ext cx="3772853" cy="23220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Створення Фонду та Плану відновлення України. Відновлення житла, логістики та інфраструктури. Реформа управління публічними інвестиціями та Єдиного проєктного портфелю. Програми для повернення українців — житло, робота, соціальна підтримка. Запуск множинного громадянства.</a:t>
            </a:r>
            <a:endParaRPr lang="en-US" sz="155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ная">
  <a:themeElements>
    <a:clrScheme name="Небесная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Небес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2201</Words>
  <Application>Microsoft Macintosh PowerPoint</Application>
  <PresentationFormat>Произвольный</PresentationFormat>
  <Paragraphs>313</Paragraphs>
  <Slides>30</Slides>
  <Notes>30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Geist</vt:lpstr>
      <vt:lpstr>Calibri</vt:lpstr>
      <vt:lpstr>Geist Bold</vt:lpstr>
      <vt:lpstr>Arial</vt:lpstr>
      <vt:lpstr>Geist Light</vt:lpstr>
      <vt:lpstr>Calibri Light</vt:lpstr>
      <vt:lpstr>Небесная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/>
  <cp:lastModifiedBy>Microsoft Office User</cp:lastModifiedBy>
  <cp:revision>2</cp:revision>
  <dcterms:created xsi:type="dcterms:W3CDTF">2026-02-08T09:51:33Z</dcterms:created>
  <dcterms:modified xsi:type="dcterms:W3CDTF">2026-02-08T10:24:35Z</dcterms:modified>
</cp:coreProperties>
</file>