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Geist" pitchFamily="2" charset="0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10"/>
  </p:normalViewPr>
  <p:slideViewPr>
    <p:cSldViewPr snapToGrid="0" snapToObjects="1">
      <p:cViewPr varScale="1">
        <p:scale>
          <a:sx n="75" d="100"/>
          <a:sy n="75" d="100"/>
        </p:scale>
        <p:origin x="184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67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79" y="2357120"/>
            <a:ext cx="8637271" cy="2905757"/>
          </a:xfrm>
        </p:spPr>
        <p:txBody>
          <a:bodyPr anchor="b">
            <a:normAutofit/>
          </a:bodyPr>
          <a:lstStyle>
            <a:lvl1pPr algn="r">
              <a:defRPr sz="576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4879" y="5262879"/>
            <a:ext cx="8637271" cy="1686560"/>
          </a:xfrm>
        </p:spPr>
        <p:txBody>
          <a:bodyPr anchor="t">
            <a:normAutofit/>
          </a:bodyPr>
          <a:lstStyle>
            <a:lvl1pPr marL="0" indent="0" algn="r">
              <a:buNone/>
              <a:defRPr sz="2160" cap="all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19070" y="7044691"/>
            <a:ext cx="1920240" cy="45339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4879" y="7044691"/>
            <a:ext cx="5872750" cy="4533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30750" y="7044691"/>
            <a:ext cx="661400" cy="45339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45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5679438"/>
            <a:ext cx="12157712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45921" y="1118535"/>
            <a:ext cx="10511792" cy="379797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6359524"/>
            <a:ext cx="12157712" cy="592454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576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2" y="731522"/>
            <a:ext cx="12157712" cy="3749039"/>
          </a:xfrm>
        </p:spPr>
        <p:txBody>
          <a:bodyPr anchor="ctr">
            <a:normAutofit/>
          </a:bodyPr>
          <a:lstStyle>
            <a:lvl1pPr algn="l">
              <a:defRPr sz="384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5212080"/>
            <a:ext cx="12157714" cy="17373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753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285440" y="3291840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930" y="988005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721" y="731522"/>
            <a:ext cx="11460479" cy="3291839"/>
          </a:xfrm>
        </p:spPr>
        <p:txBody>
          <a:bodyPr anchor="ctr">
            <a:normAutofit/>
          </a:bodyPr>
          <a:lstStyle>
            <a:lvl1pPr algn="l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17450" y="4023360"/>
            <a:ext cx="11207021" cy="4572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959" y="5212080"/>
            <a:ext cx="12182840" cy="17373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648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3" y="3970297"/>
            <a:ext cx="12157710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5732857"/>
            <a:ext cx="12157711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236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285440" y="3291840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930" y="988005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90721" y="731522"/>
            <a:ext cx="11460479" cy="3291839"/>
          </a:xfrm>
        </p:spPr>
        <p:txBody>
          <a:bodyPr anchor="ctr">
            <a:normAutofit/>
          </a:bodyPr>
          <a:lstStyle>
            <a:lvl1pPr algn="l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2960" y="4663440"/>
            <a:ext cx="12162523" cy="10668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8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5730240"/>
            <a:ext cx="12162523" cy="121920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384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2" y="731522"/>
            <a:ext cx="12157712" cy="329183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2961" y="4206240"/>
            <a:ext cx="12157714" cy="100584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36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5212080"/>
            <a:ext cx="12157714" cy="17373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098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22962" y="731521"/>
            <a:ext cx="12157710" cy="174752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6072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90410" y="731520"/>
            <a:ext cx="2590262" cy="62179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731520"/>
            <a:ext cx="9398539" cy="621792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1733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215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89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1964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183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637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154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659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448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337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5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3970297"/>
            <a:ext cx="12157712" cy="1762560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5732857"/>
            <a:ext cx="12157714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801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2" y="2570480"/>
            <a:ext cx="5994401" cy="437896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86274" y="2570481"/>
            <a:ext cx="5994398" cy="43789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377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404" y="2661921"/>
            <a:ext cx="5650865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2" y="3444241"/>
            <a:ext cx="5996308" cy="35051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204" y="2672081"/>
            <a:ext cx="5667376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88180" y="3444241"/>
            <a:ext cx="5994401" cy="35051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155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916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745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2489200"/>
            <a:ext cx="4417062" cy="1645920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841" y="731521"/>
            <a:ext cx="7402831" cy="621792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4135120"/>
            <a:ext cx="4417062" cy="2194560"/>
          </a:xfrm>
        </p:spPr>
        <p:txBody>
          <a:bodyPr anchor="t">
            <a:normAutofit/>
          </a:bodyPr>
          <a:lstStyle>
            <a:lvl1pPr marL="0" indent="0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17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920240"/>
            <a:ext cx="7397584" cy="164592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43504" y="1097280"/>
            <a:ext cx="3937169" cy="54864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3566160"/>
            <a:ext cx="7397584" cy="2194560"/>
          </a:xfrm>
        </p:spPr>
        <p:txBody>
          <a:bodyPr anchor="t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413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2" y="731521"/>
            <a:ext cx="12157710" cy="17475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2" y="2570481"/>
            <a:ext cx="12157710" cy="4378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07592" y="7044691"/>
            <a:ext cx="1920240" cy="453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1" y="7044691"/>
            <a:ext cx="9393191" cy="453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19273" y="7044691"/>
            <a:ext cx="661400" cy="453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59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21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9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naau.org.u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hyperlink" Target="me.gov.u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377684"/>
            <a:ext cx="13042821" cy="1474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b="1" dirty="0">
                <a:solidFill>
                  <a:srgbClr val="6296FF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Технічне регулювання та "промисловий безвіз" (ACAA)</a:t>
            </a:r>
            <a:r>
              <a:rPr lang="en-US" sz="44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 у відносинах Україна – ЄС</a:t>
            </a:r>
            <a:endParaRPr lang="en-US" sz="44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377684"/>
            <a:ext cx="13042821" cy="1474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Акредитація vs Сертифікація: Фундаментальна різниця</a:t>
            </a:r>
            <a:endParaRPr lang="en-US" sz="44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06316"/>
            <a:ext cx="11193066" cy="589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5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1. Сертифікація (Оцінка відповідності продукції)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2049661"/>
            <a:ext cx="6407944" cy="2493169"/>
          </a:xfrm>
          <a:prstGeom prst="roundRect">
            <a:avLst>
              <a:gd name="adj" fmla="val 5868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10" y="2049661"/>
            <a:ext cx="121920" cy="249316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42524" y="2306955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Що це: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142524" y="2811542"/>
            <a:ext cx="5801916" cy="1473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Процедура, під час якої третя сторона (орган) підтверджує, що продукція, послуга або система управління підприємства відповідає встановленим вимогам (Технічним регламентам або стандартам ISO).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8548" y="2049661"/>
            <a:ext cx="6408063" cy="2493169"/>
          </a:xfrm>
          <a:prstGeom prst="roundRect">
            <a:avLst>
              <a:gd name="adj" fmla="val 5868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067" y="2049661"/>
            <a:ext cx="121920" cy="249316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777282" y="2306955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Хто проходить: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7777282" y="2811542"/>
            <a:ext cx="5802035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Виробники (наприклад, завод, що робить кабелі).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793790" y="4769644"/>
            <a:ext cx="6407944" cy="1608773"/>
          </a:xfrm>
          <a:prstGeom prst="roundRect">
            <a:avLst>
              <a:gd name="adj" fmla="val 9094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10" y="4769644"/>
            <a:ext cx="121920" cy="160877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142524" y="5026938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Результат: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1142524" y="5531525"/>
            <a:ext cx="5801916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Сертифікат відповідності.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7428548" y="4769644"/>
            <a:ext cx="6408063" cy="1608773"/>
          </a:xfrm>
          <a:prstGeom prst="roundRect">
            <a:avLst>
              <a:gd name="adj" fmla="val 9094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067" y="4769644"/>
            <a:ext cx="121920" cy="1608773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7777282" y="5026938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Офіційне джерело: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7777282" y="5531525"/>
            <a:ext cx="5802035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Закон України «Про технічні регламенти та оцінку відповідності».</a:t>
            </a:r>
            <a:endParaRPr lang="en-US" sz="1750" dirty="0"/>
          </a:p>
        </p:txBody>
      </p:sp>
      <p:sp>
        <p:nvSpPr>
          <p:cNvPr id="19" name="Text 13"/>
          <p:cNvSpPr/>
          <p:nvPr/>
        </p:nvSpPr>
        <p:spPr>
          <a:xfrm>
            <a:off x="793790" y="6633567"/>
            <a:ext cx="13042821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Приклад: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Завод "Світло" виготовив партію LED-ламп. Він звертається до лабораторії, щоб та підтвердила, що лампи не перегріваються. Процес перевірки ламп — це сертифікація.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379" y="1108234"/>
            <a:ext cx="9288661" cy="5567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3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2. Акредитація (Визнання компетентності)</a:t>
            </a:r>
            <a:endParaRPr lang="en-US" sz="3350" dirty="0"/>
          </a:p>
        </p:txBody>
      </p:sp>
      <p:sp>
        <p:nvSpPr>
          <p:cNvPr id="3" name="Shape 1"/>
          <p:cNvSpPr/>
          <p:nvPr/>
        </p:nvSpPr>
        <p:spPr>
          <a:xfrm>
            <a:off x="749379" y="2069187"/>
            <a:ext cx="4242435" cy="2581989"/>
          </a:xfrm>
          <a:prstGeom prst="roundRect">
            <a:avLst>
              <a:gd name="adj" fmla="val 5666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99" y="2069187"/>
            <a:ext cx="121920" cy="258198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85374" y="2313742"/>
            <a:ext cx="2676644" cy="3479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Що це: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1085374" y="2782848"/>
            <a:ext cx="3661886" cy="1623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Офіційне визнання національним органом того, що організація (лабораторія або орган сертифікації) є компетентною та має право проводити роботи з оцінки відповідності.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5193863" y="2069187"/>
            <a:ext cx="4242554" cy="2581989"/>
          </a:xfrm>
          <a:prstGeom prst="roundRect">
            <a:avLst>
              <a:gd name="adj" fmla="val 5666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383" y="2069187"/>
            <a:ext cx="121920" cy="258198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529858" y="2313742"/>
            <a:ext cx="2676644" cy="3479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Хто проходить:</a:t>
            </a:r>
            <a:endParaRPr lang="en-US" sz="2100" dirty="0"/>
          </a:p>
        </p:txBody>
      </p:sp>
      <p:sp>
        <p:nvSpPr>
          <p:cNvPr id="10" name="Text 6"/>
          <p:cNvSpPr/>
          <p:nvPr/>
        </p:nvSpPr>
        <p:spPr>
          <a:xfrm>
            <a:off x="5529858" y="2782848"/>
            <a:ext cx="3662005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Органи сертифікації, випробувальні лабораторії.</a:t>
            </a:r>
            <a:endParaRPr lang="en-US" sz="1650" dirty="0"/>
          </a:p>
        </p:txBody>
      </p:sp>
      <p:sp>
        <p:nvSpPr>
          <p:cNvPr id="11" name="Shape 7"/>
          <p:cNvSpPr/>
          <p:nvPr/>
        </p:nvSpPr>
        <p:spPr>
          <a:xfrm>
            <a:off x="9638467" y="2069187"/>
            <a:ext cx="4242554" cy="2581989"/>
          </a:xfrm>
          <a:prstGeom prst="roundRect">
            <a:avLst>
              <a:gd name="adj" fmla="val 5666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987" y="2069187"/>
            <a:ext cx="121920" cy="2581989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974461" y="2313742"/>
            <a:ext cx="2676644" cy="3479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Результат:</a:t>
            </a:r>
            <a:endParaRPr lang="en-US" sz="2100" dirty="0"/>
          </a:p>
        </p:txBody>
      </p:sp>
      <p:sp>
        <p:nvSpPr>
          <p:cNvPr id="14" name="Text 9"/>
          <p:cNvSpPr/>
          <p:nvPr/>
        </p:nvSpPr>
        <p:spPr>
          <a:xfrm>
            <a:off x="9974461" y="2782848"/>
            <a:ext cx="3662005" cy="270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Атестат про акредитацію.</a:t>
            </a:r>
            <a:endParaRPr lang="en-US" sz="1650" dirty="0"/>
          </a:p>
        </p:txBody>
      </p:sp>
      <p:sp>
        <p:nvSpPr>
          <p:cNvPr id="15" name="Shape 10"/>
          <p:cNvSpPr/>
          <p:nvPr/>
        </p:nvSpPr>
        <p:spPr>
          <a:xfrm>
            <a:off x="749379" y="4853226"/>
            <a:ext cx="4242435" cy="1499473"/>
          </a:xfrm>
          <a:prstGeom prst="roundRect">
            <a:avLst>
              <a:gd name="adj" fmla="val 9757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99" y="4853226"/>
            <a:ext cx="121920" cy="1499473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085374" y="5097780"/>
            <a:ext cx="2676644" cy="3479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Офіційне джерело:</a:t>
            </a:r>
            <a:endParaRPr lang="en-US" sz="2100" dirty="0"/>
          </a:p>
        </p:txBody>
      </p:sp>
      <p:sp>
        <p:nvSpPr>
          <p:cNvPr id="18" name="Text 12"/>
          <p:cNvSpPr/>
          <p:nvPr/>
        </p:nvSpPr>
        <p:spPr>
          <a:xfrm>
            <a:off x="1085374" y="5566886"/>
            <a:ext cx="3661886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Закон України «Про акредитацію органів з оцінки відповідності».</a:t>
            </a:r>
            <a:endParaRPr lang="en-US" sz="1650" dirty="0"/>
          </a:p>
        </p:txBody>
      </p:sp>
      <p:sp>
        <p:nvSpPr>
          <p:cNvPr id="19" name="Shape 13"/>
          <p:cNvSpPr/>
          <p:nvPr/>
        </p:nvSpPr>
        <p:spPr>
          <a:xfrm>
            <a:off x="5193863" y="4853226"/>
            <a:ext cx="4242554" cy="1499473"/>
          </a:xfrm>
          <a:prstGeom prst="roundRect">
            <a:avLst>
              <a:gd name="adj" fmla="val 9757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383" y="4853226"/>
            <a:ext cx="121920" cy="1499473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5529858" y="5097780"/>
            <a:ext cx="3444240" cy="3479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Головний орган в Україні:</a:t>
            </a:r>
            <a:endParaRPr lang="en-US" sz="2100" dirty="0"/>
          </a:p>
        </p:txBody>
      </p:sp>
      <p:sp>
        <p:nvSpPr>
          <p:cNvPr id="22" name="Text 15"/>
          <p:cNvSpPr/>
          <p:nvPr/>
        </p:nvSpPr>
        <p:spPr>
          <a:xfrm>
            <a:off x="5529858" y="5566886"/>
            <a:ext cx="3662005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НААУ (Національне агентство з акредитації України).</a:t>
            </a:r>
            <a:endParaRPr lang="en-US" sz="1650" dirty="0"/>
          </a:p>
        </p:txBody>
      </p:sp>
      <p:sp>
        <p:nvSpPr>
          <p:cNvPr id="23" name="Text 16"/>
          <p:cNvSpPr/>
          <p:nvPr/>
        </p:nvSpPr>
        <p:spPr>
          <a:xfrm>
            <a:off x="749379" y="6580108"/>
            <a:ext cx="13131641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Приклад:</a:t>
            </a:r>
            <a:r>
              <a:rPr lang="en-US" sz="16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Щоб лабораторія мала право видати сертифікат заводу "Світло", її саму спочатку має перевірити НААУ. Експерти НААУ приходять в лабораторію, перевіряють кваліфікацію персоналу та точність приладів. Це — акредитація.</a:t>
            </a:r>
            <a:endParaRPr lang="en-US" sz="16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83901"/>
            <a:ext cx="9126498" cy="597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550" b="1" dirty="0">
                <a:solidFill>
                  <a:srgbClr val="00000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📊</a:t>
            </a:r>
            <a:r>
              <a:rPr lang="en-US" sz="35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 Порівняльна таблиця для студентів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2734866"/>
            <a:ext cx="13042821" cy="3810714"/>
          </a:xfrm>
          <a:prstGeom prst="roundRect">
            <a:avLst>
              <a:gd name="adj" fmla="val 2500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2742486"/>
            <a:ext cx="13027581" cy="87701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8462" y="2886194"/>
            <a:ext cx="2799397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Об'єкт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4289108" y="2886194"/>
            <a:ext cx="435887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Продукція, процеси, послуги, персонал.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109234" y="2886194"/>
            <a:ext cx="4492943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Органи з оцінки відповідності (лабораторії).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801410" y="3619500"/>
            <a:ext cx="13027581" cy="87701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028462" y="3763208"/>
            <a:ext cx="2799397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Хто здійснює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4289108" y="3763208"/>
            <a:ext cx="435887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Акредитовані органи (третя сторона).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109234" y="3763208"/>
            <a:ext cx="4492943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Національний орган з акредитації (НААУ).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801410" y="4496514"/>
            <a:ext cx="13027581" cy="87701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028462" y="4640223"/>
            <a:ext cx="2799397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Мета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4289108" y="4640223"/>
            <a:ext cx="435887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Підтвердити безпеку та якість товару.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9109234" y="4640223"/>
            <a:ext cx="4492943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Підтвердити фаховість тих, хто перевіряє.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801410" y="5373529"/>
            <a:ext cx="13027581" cy="58221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28462" y="5517237"/>
            <a:ext cx="2799397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Документ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4289108" y="5517237"/>
            <a:ext cx="435887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Сертифікат відповідності.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9109234" y="5517237"/>
            <a:ext cx="4492943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Атестат акредитації.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801410" y="5955744"/>
            <a:ext cx="13027581" cy="58221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1028462" y="6099453"/>
            <a:ext cx="2799397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Зв'язок з АСАА</a:t>
            </a:r>
            <a:endParaRPr lang="en-US" sz="1750" dirty="0"/>
          </a:p>
        </p:txBody>
      </p:sp>
      <p:sp>
        <p:nvSpPr>
          <p:cNvPr id="22" name="Text 20"/>
          <p:cNvSpPr/>
          <p:nvPr/>
        </p:nvSpPr>
        <p:spPr>
          <a:xfrm>
            <a:off x="4289108" y="6099453"/>
            <a:ext cx="435887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Визнання сертифікатів.</a:t>
            </a:r>
            <a:endParaRPr lang="en-US" sz="1750" dirty="0"/>
          </a:p>
        </p:txBody>
      </p:sp>
      <p:sp>
        <p:nvSpPr>
          <p:cNvPr id="23" name="Text 21"/>
          <p:cNvSpPr/>
          <p:nvPr/>
        </p:nvSpPr>
        <p:spPr>
          <a:xfrm>
            <a:off x="9109234" y="6099453"/>
            <a:ext cx="4492943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Визнання системи акредитації.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17151"/>
            <a:ext cx="13042821" cy="1187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550" b="1" dirty="0">
                <a:solidFill>
                  <a:srgbClr val="00000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🛠</a:t>
            </a:r>
            <a:r>
              <a:rPr lang="en-US" sz="35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 Практичний кейс: Як це працює в реальності (Інтеграція в ЄС)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657832"/>
            <a:ext cx="13042821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Уявімо українське підприємство "ХарчоТех", яке виробляє професійні печі для пекарень і хоче експортувати їх у Францію.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502581"/>
            <a:ext cx="22681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01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868936"/>
            <a:ext cx="4196358" cy="304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93790" y="4043243"/>
            <a:ext cx="3123367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Крок 1 (Акредитація):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93790" y="4547830"/>
            <a:ext cx="4196358" cy="1768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Національне агентство з акредитації України (НААУ) перевіряє український орган сертифікації "ПромБезпека" за стандартом ISO/IEC 17065. Тепер "ПромБезпека" офіційно визнана державою.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6452711"/>
            <a:ext cx="4196358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Сайт для перевірки: Реєстр акредитованих органів НААУ.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5216962" y="3502581"/>
            <a:ext cx="22681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02</a:t>
            </a:r>
            <a:endParaRPr lang="en-US" sz="175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962" y="3891677"/>
            <a:ext cx="4196358" cy="3048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216962" y="4043243"/>
            <a:ext cx="325052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Крок 2 (Сертифікація):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5216962" y="4547830"/>
            <a:ext cx="4196358" cy="1473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Підприємство "ХарчоТех" подає заявку в "ПромБезпеку". Експерти випробовують піч на відповідність ТР безпеки низьковольтного обладнання.</a:t>
            </a:r>
            <a:endParaRPr lang="en-US" sz="1750" dirty="0"/>
          </a:p>
        </p:txBody>
      </p:sp>
      <p:sp>
        <p:nvSpPr>
          <p:cNvPr id="13" name="Text 9"/>
          <p:cNvSpPr/>
          <p:nvPr/>
        </p:nvSpPr>
        <p:spPr>
          <a:xfrm>
            <a:off x="9640133" y="3502581"/>
            <a:ext cx="22681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03</a:t>
            </a:r>
            <a:endParaRPr lang="en-US" sz="175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133" y="3891677"/>
            <a:ext cx="4196358" cy="3048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9640133" y="4043243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Крок 3 (Результат):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9640133" y="4547830"/>
            <a:ext cx="4196358" cy="1768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"ХарчоТех" отримує сертифікат. Оскільки НААУ є членом міжнародних організацій (EA, ILAC), цей сертифікат (після підписання АСАА або через угоди про визнання) стає "квитком" на ринок ЄС.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78167"/>
            <a:ext cx="12121039" cy="597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550" b="1" dirty="0">
                <a:solidFill>
                  <a:srgbClr val="00000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🔗</a:t>
            </a:r>
            <a:r>
              <a:rPr lang="en-US" sz="35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 Офіційні сайти для аналізу (джерела інформації):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3529132"/>
            <a:ext cx="13042821" cy="2064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НААУ (</a:t>
            </a:r>
            <a:r>
              <a:rPr lang="en-US" sz="1750" b="1" u="sng" dirty="0">
                <a:solidFill>
                  <a:srgbClr val="6296FF"/>
                </a:solidFill>
                <a:latin typeface="Geist" pitchFamily="34" charset="0"/>
                <a:ea typeface="Geist" pitchFamily="34" charset="-122"/>
                <a:cs typeface="Geist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naau.org.ua</a:t>
            </a: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):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Тут можна знайти перелік усіх лабораторій України, які мають право проводити випробування. Якщо лабораторії немає в цьому реєстрі — її сертифікат не має юридичної сили для експорту.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Мінекономіки (</a:t>
            </a:r>
            <a:r>
              <a:rPr lang="en-US" sz="1750" b="1" u="sng" dirty="0">
                <a:solidFill>
                  <a:srgbClr val="6296FF"/>
                </a:solidFill>
                <a:latin typeface="Geist" pitchFamily="34" charset="0"/>
                <a:ea typeface="Geist" pitchFamily="34" charset="-122"/>
                <a:cs typeface="Geist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me.gov.ua</a:t>
            </a: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):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Розділ "Технічне регулювання" містить реєстр призначених органів, яким держава дозволила працювати з конкретними Технічними регламентами.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EA (European co-operation for Accreditation):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Європейська організація з акредитації. Студенти можуть побачити там Україну (НААУ) у списку підписантів Багатосторонньої угоди (MLA), що є основою для визнання наших документів у Європі.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66079"/>
            <a:ext cx="10214015" cy="589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5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Технічне регулювання як ключ до ринку ЄС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3009424"/>
            <a:ext cx="13042821" cy="884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Інтеграція України до внутрішнього ринку ЄС неможлива без подолання технічних бар’єрів. Якщо мита скасовуються угодою про ЗСТ, то технічні бар'єри (різниця в стандартах та методах випробувань) долаються через гармонізацію законодавства.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148971"/>
            <a:ext cx="13042821" cy="884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Технічний регламент (ТР)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— це закон, що встановлює обов'язкові вимоги до безпеки продукції.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Стандарт (ДСТУ/EN)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— це технічне рішення, як виконати вимоги регламенту. Стандарти зазвичай добровільні, але їх дотримання дає «презумпцію відповідності».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5288751"/>
            <a:ext cx="13042821" cy="895707"/>
          </a:xfrm>
          <a:prstGeom prst="roundRect">
            <a:avLst>
              <a:gd name="adj" fmla="val 10636"/>
            </a:avLst>
          </a:prstGeom>
          <a:solidFill>
            <a:srgbClr val="00194D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5594742"/>
            <a:ext cx="283488" cy="22681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530906" y="5572239"/>
            <a:ext cx="12078891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База знань:</a:t>
            </a:r>
            <a:r>
              <a:rPr lang="en-US" sz="1750" dirty="0">
                <a:solidFill>
                  <a:srgbClr val="FFFFFF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Усі чинні ТР України, адаптовані до європейських, розміщені на порталі Мінекономіки.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85142"/>
            <a:ext cx="10134600" cy="589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5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Модель "Нового підходу" та маркування CE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3128486"/>
            <a:ext cx="13042821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ЄС не диктує, як робити товар, він диктує, яким безпечним він має бути.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1133951" y="4018598"/>
            <a:ext cx="6688574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🏭</a:t>
            </a:r>
            <a:r>
              <a:rPr lang="en-US" sz="22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 Кейс №1: Виробництво світлодіодних ламп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133951" y="4727257"/>
            <a:ext cx="12702659" cy="11795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Регламенти: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ТР з низьковольтного обладнання та ТР з електромагнітної сумісності.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Практика: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Виробник не зобов'язаний узгоджувати дизайн лампи. Але він має довести, що лампа не спричиняє пожежу і не створює перешкод для Wi-Fi мереж.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Результат: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Нанесення знаку CE (для експорту в ЄС) або Трилисника (для ринку України).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3678436"/>
            <a:ext cx="30480" cy="2465903"/>
          </a:xfrm>
          <a:prstGeom prst="rect">
            <a:avLst/>
          </a:prstGeom>
          <a:solidFill>
            <a:srgbClr val="6296FF"/>
          </a:solidFill>
          <a:ln/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8380"/>
            <a:ext cx="8040291" cy="589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5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Угода ACAA: "Промисловий безвіз"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371725"/>
            <a:ext cx="13042821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ACAA (Agreement on Conformity Assessment and Acceptance of Industrial Products) — це визнання еквівалентності систем технічного регулювання.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216473"/>
            <a:ext cx="13042821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Суть для магістрів: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Після підписання ACAA, український державний орган зможе акредитувати лабораторію в Україні, чиї протоколи випробувань будуть прийматися в Парижі чи Берліні без додаткових перевірок.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1133951" y="4401383"/>
            <a:ext cx="8563332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⚙️</a:t>
            </a:r>
            <a:r>
              <a:rPr lang="en-US" sz="22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 Кейс №2: Промислові насоси та верстати (Сектор ACAA)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133951" y="5110043"/>
            <a:ext cx="12702659" cy="14743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Ситуація: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Український завод "Проммаш" виготовляє гідравлічні преси.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До АСАА: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Завод має запросити експерта з Німеччини (TÜV) для сертифікації, що коштує тисячі євро.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Після АСАА: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Завод звертається до українського ДП «Укрметртестстандарт», отримує сертифікат, який автоматично діє в ЄС.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Посилання: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Пріоритетні сектори АСАА на сайті Мінекономіки.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93790" y="4061222"/>
            <a:ext cx="30480" cy="2839998"/>
          </a:xfrm>
          <a:prstGeom prst="rect">
            <a:avLst/>
          </a:prstGeom>
          <a:solidFill>
            <a:srgbClr val="6296FF"/>
          </a:solidFill>
          <a:ln/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23179"/>
            <a:ext cx="12190809" cy="589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5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Процедура оцінки відповідності: Модульна система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666524"/>
            <a:ext cx="13042821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Вибір "модуля" залежить від ризику продукції.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216473"/>
            <a:ext cx="13042821" cy="5897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Модуль А (Внутрішній контроль):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Виробник сам гарантує безпеку.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Модуль B + D (Залучення органу):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Потрібна перевірка зразка в лабораторії.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1133951" y="4401539"/>
            <a:ext cx="6019324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🧸</a:t>
            </a:r>
            <a:r>
              <a:rPr lang="en-US" sz="22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 Кейс №3: Виробництво м'яких іграшок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133951" y="5110199"/>
            <a:ext cx="12702659" cy="11795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Регламент: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ТР безпеки іграшок (Директива 2009/48/EC).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Вимога: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Перевірка на вогнестійкість та хімічний склад матеріалів.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Практичний крок: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Виробник має створити "Технічний файл", де зберігатиметься інформація про склад тканини та сертифікати на фарби протягом 10 років.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93790" y="4061377"/>
            <a:ext cx="30480" cy="2465903"/>
          </a:xfrm>
          <a:prstGeom prst="rect">
            <a:avLst/>
          </a:prstGeom>
          <a:solidFill>
            <a:srgbClr val="6296FF"/>
          </a:solidFill>
          <a:ln/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78775"/>
            <a:ext cx="9824442" cy="589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5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Алгоритм дій підприємства (Step-by-Step)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1722120"/>
            <a:ext cx="13042821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Для успішної інтеграції підприємство має пройти 6 кроків: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2272070"/>
            <a:ext cx="22681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01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38425"/>
            <a:ext cx="6407944" cy="304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93790" y="2812733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Пошук ТР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93790" y="3317319"/>
            <a:ext cx="6407944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Визначити, під які регламенти підпадає товар (на сайті Мінекономіки).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428548" y="2272070"/>
            <a:ext cx="22681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02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548" y="2638425"/>
            <a:ext cx="6408063" cy="3048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428548" y="2812733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Вибір стандарту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7428548" y="3317319"/>
            <a:ext cx="6408063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Знайти перелік гармонізованих стандартів (наприклад, ДСТУ EN).</a:t>
            </a:r>
            <a:endParaRPr lang="en-US" sz="1750" dirty="0"/>
          </a:p>
        </p:txBody>
      </p:sp>
      <p:sp>
        <p:nvSpPr>
          <p:cNvPr id="12" name="Text 8"/>
          <p:cNvSpPr/>
          <p:nvPr/>
        </p:nvSpPr>
        <p:spPr>
          <a:xfrm>
            <a:off x="793790" y="4303752"/>
            <a:ext cx="22681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03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647486"/>
            <a:ext cx="6407944" cy="3048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93790" y="4844415"/>
            <a:ext cx="3068122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Оцінка відповідності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93790" y="5349002"/>
            <a:ext cx="640794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Провести випробування (самостійно або в лабораторії).</a:t>
            </a:r>
            <a:endParaRPr lang="en-US" sz="1750" dirty="0"/>
          </a:p>
        </p:txBody>
      </p:sp>
      <p:sp>
        <p:nvSpPr>
          <p:cNvPr id="16" name="Text 11"/>
          <p:cNvSpPr/>
          <p:nvPr/>
        </p:nvSpPr>
        <p:spPr>
          <a:xfrm>
            <a:off x="7428548" y="4303752"/>
            <a:ext cx="22681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04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548" y="4647486"/>
            <a:ext cx="6408063" cy="3048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428548" y="4844415"/>
            <a:ext cx="335089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Технічна документація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428548" y="5349002"/>
            <a:ext cx="6408063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Скласти інструкції, опис ризиків та креслення.</a:t>
            </a:r>
            <a:endParaRPr lang="en-US" sz="1750" dirty="0"/>
          </a:p>
        </p:txBody>
      </p:sp>
      <p:sp>
        <p:nvSpPr>
          <p:cNvPr id="20" name="Text 14"/>
          <p:cNvSpPr/>
          <p:nvPr/>
        </p:nvSpPr>
        <p:spPr>
          <a:xfrm>
            <a:off x="793790" y="6040636"/>
            <a:ext cx="22681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05</a:t>
            </a:r>
            <a:endParaRPr lang="en-US" sz="175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6361628"/>
            <a:ext cx="6407944" cy="3048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793790" y="6581299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Декларування</a:t>
            </a:r>
            <a:endParaRPr lang="en-US" sz="2200" dirty="0"/>
          </a:p>
        </p:txBody>
      </p:sp>
      <p:sp>
        <p:nvSpPr>
          <p:cNvPr id="23" name="Text 16"/>
          <p:cNvSpPr/>
          <p:nvPr/>
        </p:nvSpPr>
        <p:spPr>
          <a:xfrm>
            <a:off x="793790" y="7085886"/>
            <a:ext cx="640794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Підписати EU Declaration of Conformity.</a:t>
            </a:r>
            <a:endParaRPr lang="en-US" sz="1750" dirty="0"/>
          </a:p>
        </p:txBody>
      </p:sp>
      <p:sp>
        <p:nvSpPr>
          <p:cNvPr id="24" name="Text 17"/>
          <p:cNvSpPr/>
          <p:nvPr/>
        </p:nvSpPr>
        <p:spPr>
          <a:xfrm>
            <a:off x="7428548" y="6040636"/>
            <a:ext cx="22681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06</a:t>
            </a:r>
            <a:endParaRPr lang="en-US" sz="1750" dirty="0"/>
          </a:p>
        </p:txBody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548" y="6361628"/>
            <a:ext cx="6408063" cy="3048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7428548" y="6581299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Маркування</a:t>
            </a:r>
            <a:endParaRPr lang="en-US" sz="2200" dirty="0"/>
          </a:p>
        </p:txBody>
      </p:sp>
      <p:sp>
        <p:nvSpPr>
          <p:cNvPr id="27" name="Text 19"/>
          <p:cNvSpPr/>
          <p:nvPr/>
        </p:nvSpPr>
        <p:spPr>
          <a:xfrm>
            <a:off x="7428548" y="7085886"/>
            <a:ext cx="6408063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Нанести знак відповідності.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45513"/>
            <a:ext cx="13042821" cy="1179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5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Порівняльна таблиця для аналізу (для самостійної роботи)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2878574"/>
            <a:ext cx="13042821" cy="4105513"/>
          </a:xfrm>
          <a:prstGeom prst="roundRect">
            <a:avLst>
              <a:gd name="adj" fmla="val 2320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2886194"/>
            <a:ext cx="13027581" cy="87701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8462" y="3029902"/>
            <a:ext cx="2799397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Категорія товару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4289108" y="3029902"/>
            <a:ext cx="279558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Чи потрібен знак СЕ?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45943" y="3029902"/>
            <a:ext cx="279558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Чи входить в АСАА?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10802779" y="3029902"/>
            <a:ext cx="2799397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Основне джерело вимог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801410" y="3763208"/>
            <a:ext cx="13027581" cy="87701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028462" y="3906917"/>
            <a:ext cx="2799397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Електроніка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4289108" y="3906917"/>
            <a:ext cx="279558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Так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45943" y="3906917"/>
            <a:ext cx="279558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Так (Пріоритет)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10802779" y="3906917"/>
            <a:ext cx="2799397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ТР з низьковольтного обладнання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801410" y="4640223"/>
            <a:ext cx="13027581" cy="87701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028462" y="4783931"/>
            <a:ext cx="2799397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Меблі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4289108" y="4783931"/>
            <a:ext cx="279558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Ні (зазвичай)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7545943" y="4783931"/>
            <a:ext cx="279558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Ні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10802779" y="4783931"/>
            <a:ext cx="2799397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ТР загальної безпеки продукції</a:t>
            </a:r>
            <a:endParaRPr lang="en-US" sz="1750" dirty="0"/>
          </a:p>
        </p:txBody>
      </p:sp>
      <p:sp>
        <p:nvSpPr>
          <p:cNvPr id="19" name="Shape 17"/>
          <p:cNvSpPr/>
          <p:nvPr/>
        </p:nvSpPr>
        <p:spPr>
          <a:xfrm>
            <a:off x="801410" y="5517237"/>
            <a:ext cx="13027581" cy="87701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1028462" y="5660946"/>
            <a:ext cx="2799397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Медичні вироби</a:t>
            </a:r>
            <a:endParaRPr lang="en-US" sz="1750" dirty="0"/>
          </a:p>
        </p:txBody>
      </p:sp>
      <p:sp>
        <p:nvSpPr>
          <p:cNvPr id="21" name="Text 19"/>
          <p:cNvSpPr/>
          <p:nvPr/>
        </p:nvSpPr>
        <p:spPr>
          <a:xfrm>
            <a:off x="4289108" y="5660946"/>
            <a:ext cx="279558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Так</a:t>
            </a:r>
            <a:endParaRPr lang="en-US" sz="1750" dirty="0"/>
          </a:p>
        </p:txBody>
      </p:sp>
      <p:sp>
        <p:nvSpPr>
          <p:cNvPr id="22" name="Text 20"/>
          <p:cNvSpPr/>
          <p:nvPr/>
        </p:nvSpPr>
        <p:spPr>
          <a:xfrm>
            <a:off x="7545943" y="5660946"/>
            <a:ext cx="279558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У перспективі</a:t>
            </a:r>
            <a:endParaRPr lang="en-US" sz="1750" dirty="0"/>
          </a:p>
        </p:txBody>
      </p:sp>
      <p:sp>
        <p:nvSpPr>
          <p:cNvPr id="23" name="Text 21"/>
          <p:cNvSpPr/>
          <p:nvPr/>
        </p:nvSpPr>
        <p:spPr>
          <a:xfrm>
            <a:off x="10802779" y="5660946"/>
            <a:ext cx="2799397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ТР щодо медичних виробів</a:t>
            </a:r>
            <a:endParaRPr lang="en-US" sz="1750" dirty="0"/>
          </a:p>
        </p:txBody>
      </p:sp>
      <p:sp>
        <p:nvSpPr>
          <p:cNvPr id="24" name="Shape 22"/>
          <p:cNvSpPr/>
          <p:nvPr/>
        </p:nvSpPr>
        <p:spPr>
          <a:xfrm>
            <a:off x="801410" y="6394252"/>
            <a:ext cx="13027581" cy="58221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1028462" y="6537960"/>
            <a:ext cx="2799397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Харчові продукти</a:t>
            </a:r>
            <a:endParaRPr lang="en-US" sz="1750" dirty="0"/>
          </a:p>
        </p:txBody>
      </p:sp>
      <p:sp>
        <p:nvSpPr>
          <p:cNvPr id="26" name="Text 24"/>
          <p:cNvSpPr/>
          <p:nvPr/>
        </p:nvSpPr>
        <p:spPr>
          <a:xfrm>
            <a:off x="4289108" y="6537960"/>
            <a:ext cx="279558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Ні (інше регулювання)</a:t>
            </a:r>
            <a:endParaRPr lang="en-US" sz="1750" dirty="0"/>
          </a:p>
        </p:txBody>
      </p:sp>
      <p:sp>
        <p:nvSpPr>
          <p:cNvPr id="27" name="Text 25"/>
          <p:cNvSpPr/>
          <p:nvPr/>
        </p:nvSpPr>
        <p:spPr>
          <a:xfrm>
            <a:off x="7545943" y="6537960"/>
            <a:ext cx="279558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Ні</a:t>
            </a:r>
            <a:endParaRPr lang="en-US" sz="1750" dirty="0"/>
          </a:p>
        </p:txBody>
      </p:sp>
      <p:sp>
        <p:nvSpPr>
          <p:cNvPr id="28" name="Text 26"/>
          <p:cNvSpPr/>
          <p:nvPr/>
        </p:nvSpPr>
        <p:spPr>
          <a:xfrm>
            <a:off x="10802779" y="6537960"/>
            <a:ext cx="2799397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Регламент 178/2002 (ЄС)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071574"/>
            <a:ext cx="10913745" cy="589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5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Рекомендовані цифрові ресурси для магістрів: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4114919"/>
            <a:ext cx="13042821" cy="884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Access2Markets: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Головний портал ЄС для перевірки вимог до конкретного коду товару.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Технічне регулювання в Україні: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Інформаційний ресурс про стандартизацію та метрологію.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Blue Guide ЄС: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Детальна інструкція з впровадження правил ЄС щодо продукції (англомовний оригінал).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298269"/>
            <a:ext cx="7028974" cy="589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5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Завдання для самоперевірки: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4341614"/>
            <a:ext cx="13042821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Оберіть будь-який побутовий прилад у себе вдома. Знайдіть на ньому маркування (CE або Трилисник) та спробуйте знайти на сайті Мінекономіки назву Технічного регламенту, якому він має відповідати.</a:t>
            </a:r>
            <a:endParaRPr lang="en-US" sz="175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{CF56F828-A528-FC4F-A0DF-B7CCCAA1D342}tf10001058</Template>
  <TotalTime>5</TotalTime>
  <Words>1222</Words>
  <Application>Microsoft Macintosh PowerPoint</Application>
  <PresentationFormat>Произвольный</PresentationFormat>
  <Paragraphs>145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Geist</vt:lpstr>
      <vt:lpstr>Calibri</vt:lpstr>
      <vt:lpstr>Geist Bold</vt:lpstr>
      <vt:lpstr>Arial</vt:lpstr>
      <vt:lpstr>Geist Light</vt:lpstr>
      <vt:lpstr>Calibri Light</vt:lpstr>
      <vt:lpstr>Небесная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Microsoft Office User</cp:lastModifiedBy>
  <cp:revision>2</cp:revision>
  <dcterms:created xsi:type="dcterms:W3CDTF">2026-02-08T10:33:35Z</dcterms:created>
  <dcterms:modified xsi:type="dcterms:W3CDTF">2026-02-08T10:40:23Z</dcterms:modified>
</cp:coreProperties>
</file>