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4630400" cy="8229600"/>
  <p:notesSz cx="8229600" cy="146304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Geist" pitchFamily="2" charset="0"/>
      <p:regular r:id="rId35"/>
    </p:embeddedFont>
  </p:embeddedFontLst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10"/>
  </p:normalViewPr>
  <p:slideViewPr>
    <p:cSldViewPr snapToGrid="0" snapToObjects="1">
      <p:cViewPr varScale="1">
        <p:scale>
          <a:sx n="75" d="100"/>
          <a:sy n="75" d="100"/>
        </p:scale>
        <p:origin x="184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94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79" y="2357120"/>
            <a:ext cx="8637271" cy="2905757"/>
          </a:xfrm>
        </p:spPr>
        <p:txBody>
          <a:bodyPr anchor="b">
            <a:normAutofit/>
          </a:bodyPr>
          <a:lstStyle>
            <a:lvl1pPr algn="r">
              <a:defRPr sz="576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4879" y="5262879"/>
            <a:ext cx="8637271" cy="1686560"/>
          </a:xfrm>
        </p:spPr>
        <p:txBody>
          <a:bodyPr anchor="t">
            <a:normAutofit/>
          </a:bodyPr>
          <a:lstStyle>
            <a:lvl1pPr marL="0" indent="0" algn="r">
              <a:buNone/>
              <a:defRPr sz="2160" cap="all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19070" y="7044691"/>
            <a:ext cx="1920240" cy="453390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4879" y="7044691"/>
            <a:ext cx="5872750" cy="4533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730750" y="7044691"/>
            <a:ext cx="661400" cy="45339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58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5679438"/>
            <a:ext cx="12157712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45921" y="1118535"/>
            <a:ext cx="10511792" cy="379797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1" y="6359524"/>
            <a:ext cx="12157712" cy="592454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2/8/26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617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2" y="731522"/>
            <a:ext cx="12157712" cy="3749039"/>
          </a:xfrm>
        </p:spPr>
        <p:txBody>
          <a:bodyPr anchor="ctr">
            <a:normAutofit/>
          </a:bodyPr>
          <a:lstStyle>
            <a:lvl1pPr algn="l">
              <a:defRPr sz="384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5212080"/>
            <a:ext cx="12157714" cy="173736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957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285440" y="3291840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930" y="988005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721" y="731522"/>
            <a:ext cx="11460479" cy="3291839"/>
          </a:xfrm>
        </p:spPr>
        <p:txBody>
          <a:bodyPr anchor="ctr">
            <a:normAutofit/>
          </a:bodyPr>
          <a:lstStyle>
            <a:lvl1pPr algn="l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17450" y="4023360"/>
            <a:ext cx="11207021" cy="4572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959" y="5212080"/>
            <a:ext cx="12182840" cy="173736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614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3" y="3970297"/>
            <a:ext cx="12157710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5732857"/>
            <a:ext cx="12157711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064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285440" y="3291840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930" y="988005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90721" y="731522"/>
            <a:ext cx="11460479" cy="3291839"/>
          </a:xfrm>
        </p:spPr>
        <p:txBody>
          <a:bodyPr anchor="ctr">
            <a:normAutofit/>
          </a:bodyPr>
          <a:lstStyle>
            <a:lvl1pPr algn="l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2960" y="4663440"/>
            <a:ext cx="12162523" cy="10668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8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5730240"/>
            <a:ext cx="12162523" cy="121920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888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2" y="731522"/>
            <a:ext cx="12157712" cy="329183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2961" y="4206240"/>
            <a:ext cx="12157714" cy="100584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36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5212080"/>
            <a:ext cx="12157714" cy="17373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7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22962" y="731521"/>
            <a:ext cx="12157710" cy="174752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501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90410" y="731520"/>
            <a:ext cx="2590262" cy="62179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731520"/>
            <a:ext cx="9398539" cy="621792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3193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996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96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8064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333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145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367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141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719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741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306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198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57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3970297"/>
            <a:ext cx="12157712" cy="1762560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5732857"/>
            <a:ext cx="12157714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8868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2" y="2570480"/>
            <a:ext cx="5994401" cy="437896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86274" y="2570481"/>
            <a:ext cx="5994398" cy="43789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1019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404" y="2661921"/>
            <a:ext cx="5650865" cy="691514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2" y="3444241"/>
            <a:ext cx="5996308" cy="35051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5204" y="2672081"/>
            <a:ext cx="5667376" cy="691514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88180" y="3444241"/>
            <a:ext cx="5994401" cy="35051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2/8/26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504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2/8/26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817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2/8/26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4714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2489200"/>
            <a:ext cx="4417062" cy="1645920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841" y="731521"/>
            <a:ext cx="7402831" cy="621792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1" y="4135120"/>
            <a:ext cx="4417062" cy="2194560"/>
          </a:xfrm>
        </p:spPr>
        <p:txBody>
          <a:bodyPr anchor="t">
            <a:normAutofit/>
          </a:bodyPr>
          <a:lstStyle>
            <a:lvl1pPr marL="0" indent="0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766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626590" cy="822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920240"/>
            <a:ext cx="7397584" cy="164592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43504" y="1097280"/>
            <a:ext cx="3937169" cy="54864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3566160"/>
            <a:ext cx="7397584" cy="2194560"/>
          </a:xfrm>
        </p:spPr>
        <p:txBody>
          <a:bodyPr anchor="t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2/8/26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545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2" y="731521"/>
            <a:ext cx="12157710" cy="174752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2" y="2570481"/>
            <a:ext cx="12157710" cy="4378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07592" y="7044691"/>
            <a:ext cx="1920240" cy="453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1" y="7044691"/>
            <a:ext cx="9393191" cy="453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19273" y="7044691"/>
            <a:ext cx="661400" cy="4533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7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21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9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4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4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4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4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4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SzPct val="100000"/>
        <a:buFont typeface="Arial"/>
        <a:buChar char="•"/>
        <a:defRPr sz="14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svg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26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5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8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naau.org.u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hyperlink" Target="me.gov.u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377684"/>
            <a:ext cx="13042821" cy="1474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Акредитація vs Сертифікація: Фундаментальна різниця</a:t>
            </a:r>
            <a:endParaRPr lang="en-US" sz="44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05683" y="811411"/>
            <a:ext cx="817483" cy="318968"/>
          </a:xfrm>
          <a:prstGeom prst="roundRect">
            <a:avLst>
              <a:gd name="adj" fmla="val 21239"/>
            </a:avLst>
          </a:prstGeom>
          <a:solidFill>
            <a:srgbClr val="00194D"/>
          </a:solidFill>
          <a:ln/>
        </p:spPr>
      </p:sp>
      <p:sp>
        <p:nvSpPr>
          <p:cNvPr id="3" name="Text 1"/>
          <p:cNvSpPr/>
          <p:nvPr/>
        </p:nvSpPr>
        <p:spPr>
          <a:xfrm>
            <a:off x="826651" y="871895"/>
            <a:ext cx="575548" cy="1980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ДЕТАЛІ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705683" y="1202055"/>
            <a:ext cx="10235208" cy="6553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39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Важливі особливості сертифіката EUR.1</a:t>
            </a:r>
            <a:endParaRPr lang="en-US" sz="3950" dirty="0"/>
          </a:p>
        </p:txBody>
      </p:sp>
      <p:sp>
        <p:nvSpPr>
          <p:cNvPr id="5" name="Text 3"/>
          <p:cNvSpPr/>
          <p:nvPr/>
        </p:nvSpPr>
        <p:spPr>
          <a:xfrm>
            <a:off x="705683" y="2126099"/>
            <a:ext cx="13219033" cy="2474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Розуміння ключових аспектів сертифіката EUR.1 дозволяє ефективно використовувати його для оптимізації експортних операцій.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05683" y="2877503"/>
            <a:ext cx="6519863" cy="1905833"/>
          </a:xfrm>
          <a:prstGeom prst="roundRect">
            <a:avLst>
              <a:gd name="adj" fmla="val 5757"/>
            </a:avLst>
          </a:prstGeom>
          <a:solidFill>
            <a:srgbClr val="101620">
              <a:alpha val="95000"/>
            </a:srgbClr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83" y="2854643"/>
            <a:ext cx="6519863" cy="91440"/>
          </a:xfrm>
          <a:prstGeom prst="rect">
            <a:avLst/>
          </a:prstGeom>
        </p:spPr>
      </p:pic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196" y="2575084"/>
            <a:ext cx="604837" cy="60483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44647" y="2720221"/>
            <a:ext cx="241935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1</a:t>
            </a:r>
            <a:endParaRPr lang="en-US" sz="1900" dirty="0"/>
          </a:p>
        </p:txBody>
      </p:sp>
      <p:sp>
        <p:nvSpPr>
          <p:cNvPr id="10" name="Text 6"/>
          <p:cNvSpPr/>
          <p:nvPr/>
        </p:nvSpPr>
        <p:spPr>
          <a:xfrm>
            <a:off x="930116" y="3381494"/>
            <a:ext cx="2520196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Термін дії</a:t>
            </a:r>
            <a:endParaRPr lang="en-US" sz="1950" dirty="0"/>
          </a:p>
        </p:txBody>
      </p:sp>
      <p:sp>
        <p:nvSpPr>
          <p:cNvPr id="11" name="Text 7"/>
          <p:cNvSpPr/>
          <p:nvPr/>
        </p:nvSpPr>
        <p:spPr>
          <a:xfrm>
            <a:off x="930116" y="3816668"/>
            <a:ext cx="6070997" cy="742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Сертифікат дійсний протягом 4 місяців з дати видачі. Важливо враховувати цей термін при плануванні експортних поставок.</a:t>
            </a:r>
            <a:endParaRPr lang="en-US" sz="1550" dirty="0"/>
          </a:p>
        </p:txBody>
      </p:sp>
      <p:sp>
        <p:nvSpPr>
          <p:cNvPr id="12" name="Shape 8"/>
          <p:cNvSpPr/>
          <p:nvPr/>
        </p:nvSpPr>
        <p:spPr>
          <a:xfrm>
            <a:off x="7404735" y="2877503"/>
            <a:ext cx="6519982" cy="1905833"/>
          </a:xfrm>
          <a:prstGeom prst="roundRect">
            <a:avLst>
              <a:gd name="adj" fmla="val 5757"/>
            </a:avLst>
          </a:prstGeom>
          <a:solidFill>
            <a:srgbClr val="101620">
              <a:alpha val="95000"/>
            </a:srgbClr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735" y="2854643"/>
            <a:ext cx="6519982" cy="91440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2248" y="2575084"/>
            <a:ext cx="604837" cy="60483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543699" y="2720221"/>
            <a:ext cx="241935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2</a:t>
            </a:r>
            <a:endParaRPr lang="en-US" sz="1900" dirty="0"/>
          </a:p>
        </p:txBody>
      </p:sp>
      <p:sp>
        <p:nvSpPr>
          <p:cNvPr id="16" name="Text 10"/>
          <p:cNvSpPr/>
          <p:nvPr/>
        </p:nvSpPr>
        <p:spPr>
          <a:xfrm>
            <a:off x="7629168" y="3381494"/>
            <a:ext cx="2520196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Партія товарів</a:t>
            </a:r>
            <a:endParaRPr lang="en-US" sz="1950" dirty="0"/>
          </a:p>
        </p:txBody>
      </p:sp>
      <p:sp>
        <p:nvSpPr>
          <p:cNvPr id="17" name="Text 11"/>
          <p:cNvSpPr/>
          <p:nvPr/>
        </p:nvSpPr>
        <p:spPr>
          <a:xfrm>
            <a:off x="7629168" y="3816668"/>
            <a:ext cx="6071116" cy="494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Документ може бути оформлений на кілька товарів однієї партії, за умови, що відправник і отримувач є однаковими.</a:t>
            </a:r>
            <a:endParaRPr lang="en-US" sz="1550" dirty="0"/>
          </a:p>
        </p:txBody>
      </p:sp>
      <p:sp>
        <p:nvSpPr>
          <p:cNvPr id="18" name="Shape 12"/>
          <p:cNvSpPr/>
          <p:nvPr/>
        </p:nvSpPr>
        <p:spPr>
          <a:xfrm>
            <a:off x="705683" y="5264944"/>
            <a:ext cx="6519863" cy="2153245"/>
          </a:xfrm>
          <a:prstGeom prst="roundRect">
            <a:avLst>
              <a:gd name="adj" fmla="val 5096"/>
            </a:avLst>
          </a:prstGeom>
          <a:solidFill>
            <a:srgbClr val="101620">
              <a:alpha val="95000"/>
            </a:srgbClr>
          </a:solidFill>
          <a:ln/>
        </p:spPr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83" y="5242084"/>
            <a:ext cx="6519863" cy="91440"/>
          </a:xfrm>
          <a:prstGeom prst="rect">
            <a:avLst/>
          </a:prstGeom>
        </p:spPr>
      </p:pic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196" y="4962525"/>
            <a:ext cx="604837" cy="604838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3844647" y="5107662"/>
            <a:ext cx="241935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3</a:t>
            </a:r>
            <a:endParaRPr lang="en-US" sz="1900" dirty="0"/>
          </a:p>
        </p:txBody>
      </p:sp>
      <p:sp>
        <p:nvSpPr>
          <p:cNvPr id="22" name="Text 14"/>
          <p:cNvSpPr/>
          <p:nvPr/>
        </p:nvSpPr>
        <p:spPr>
          <a:xfrm>
            <a:off x="930116" y="5768935"/>
            <a:ext cx="2520196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Порогова вартість</a:t>
            </a:r>
            <a:endParaRPr lang="en-US" sz="1950" dirty="0"/>
          </a:p>
        </p:txBody>
      </p:sp>
      <p:sp>
        <p:nvSpPr>
          <p:cNvPr id="23" name="Text 15"/>
          <p:cNvSpPr/>
          <p:nvPr/>
        </p:nvSpPr>
        <p:spPr>
          <a:xfrm>
            <a:off x="930116" y="6204109"/>
            <a:ext cx="6070997" cy="989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Якщо вартість партії товарів не перевищує 6000 євро, сертифікат EUR.1 не є обов'язковим. У цьому випадку експортер може самостійно задекларувати походження товару у рахунку-фактурі.</a:t>
            </a:r>
            <a:endParaRPr lang="en-US" sz="1550" dirty="0"/>
          </a:p>
        </p:txBody>
      </p:sp>
      <p:sp>
        <p:nvSpPr>
          <p:cNvPr id="24" name="Shape 16"/>
          <p:cNvSpPr/>
          <p:nvPr/>
        </p:nvSpPr>
        <p:spPr>
          <a:xfrm>
            <a:off x="7404735" y="5264944"/>
            <a:ext cx="6519982" cy="2153245"/>
          </a:xfrm>
          <a:prstGeom prst="roundRect">
            <a:avLst>
              <a:gd name="adj" fmla="val 5096"/>
            </a:avLst>
          </a:prstGeom>
          <a:solidFill>
            <a:srgbClr val="101620">
              <a:alpha val="95000"/>
            </a:srgbClr>
          </a:solidFill>
          <a:ln/>
        </p:spPr>
      </p:sp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735" y="5242084"/>
            <a:ext cx="6519982" cy="91440"/>
          </a:xfrm>
          <a:prstGeom prst="rect">
            <a:avLst/>
          </a:prstGeom>
        </p:spPr>
      </p:pic>
      <p:pic>
        <p:nvPicPr>
          <p:cNvPr id="26" name="Image 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2248" y="4962525"/>
            <a:ext cx="604837" cy="604838"/>
          </a:xfrm>
          <a:prstGeom prst="rect">
            <a:avLst/>
          </a:prstGeom>
        </p:spPr>
      </p:pic>
      <p:sp>
        <p:nvSpPr>
          <p:cNvPr id="27" name="Text 17"/>
          <p:cNvSpPr/>
          <p:nvPr/>
        </p:nvSpPr>
        <p:spPr>
          <a:xfrm>
            <a:off x="10543699" y="5107662"/>
            <a:ext cx="241935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4</a:t>
            </a:r>
            <a:endParaRPr lang="en-US" sz="1900" dirty="0"/>
          </a:p>
        </p:txBody>
      </p:sp>
      <p:sp>
        <p:nvSpPr>
          <p:cNvPr id="28" name="Text 18"/>
          <p:cNvSpPr/>
          <p:nvPr/>
        </p:nvSpPr>
        <p:spPr>
          <a:xfrm>
            <a:off x="7629168" y="5768935"/>
            <a:ext cx="2520196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9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Час оформлення</a:t>
            </a:r>
            <a:endParaRPr lang="en-US" sz="1950" dirty="0"/>
          </a:p>
        </p:txBody>
      </p:sp>
      <p:sp>
        <p:nvSpPr>
          <p:cNvPr id="29" name="Text 19"/>
          <p:cNvSpPr/>
          <p:nvPr/>
        </p:nvSpPr>
        <p:spPr>
          <a:xfrm>
            <a:off x="7629168" y="6204109"/>
            <a:ext cx="6071116" cy="494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Сертифікат можна отримати як до, так і після фактичного експорту товару, що надає гнучкість у логістичних процесах.</a:t>
            </a:r>
            <a:endParaRPr lang="en-US" sz="15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84384" y="798909"/>
            <a:ext cx="1077158" cy="293846"/>
          </a:xfrm>
          <a:prstGeom prst="roundRect">
            <a:avLst>
              <a:gd name="adj" fmla="val 21646"/>
            </a:avLst>
          </a:prstGeom>
          <a:solidFill>
            <a:srgbClr val="00194D"/>
          </a:solidFill>
          <a:ln/>
        </p:spPr>
      </p:sp>
      <p:sp>
        <p:nvSpPr>
          <p:cNvPr id="3" name="Text 1"/>
          <p:cNvSpPr/>
          <p:nvPr/>
        </p:nvSpPr>
        <p:spPr>
          <a:xfrm>
            <a:off x="897850" y="855583"/>
            <a:ext cx="850225" cy="1804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АНАЛІТИКА</a:t>
            </a:r>
            <a:endParaRPr lang="en-US" sz="1150" dirty="0"/>
          </a:p>
        </p:txBody>
      </p:sp>
      <p:sp>
        <p:nvSpPr>
          <p:cNvPr id="4" name="Text 2"/>
          <p:cNvSpPr/>
          <p:nvPr/>
        </p:nvSpPr>
        <p:spPr>
          <a:xfrm>
            <a:off x="784384" y="1155859"/>
            <a:ext cx="13048178" cy="6151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7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Статистика використання сертифікатів EUR.1 в Україні</a:t>
            </a:r>
            <a:endParaRPr lang="en-US" sz="3700" dirty="0"/>
          </a:p>
        </p:txBody>
      </p:sp>
      <p:sp>
        <p:nvSpPr>
          <p:cNvPr id="5" name="Text 3"/>
          <p:cNvSpPr/>
          <p:nvPr/>
        </p:nvSpPr>
        <p:spPr>
          <a:xfrm>
            <a:off x="784384" y="2007989"/>
            <a:ext cx="13061633" cy="2257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Зростання кількості виданих сертифікатів EUR.1 свідчить про активізацію українського експорту та його інтеграцію у світові ринки.</a:t>
            </a:r>
            <a:endParaRPr lang="en-US" sz="14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84" y="2589014"/>
            <a:ext cx="8328422" cy="4663916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9445823" y="2411373"/>
            <a:ext cx="4544020" cy="5019199"/>
          </a:xfrm>
          <a:prstGeom prst="roundRect">
            <a:avLst>
              <a:gd name="adj" fmla="val 2999"/>
            </a:avLst>
          </a:prstGeom>
          <a:solidFill>
            <a:srgbClr val="6296FF">
              <a:alpha val="95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9635014" y="3566517"/>
            <a:ext cx="4165640" cy="2708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За період 2016-2022 років було видано понад 823 тисячі сертифікатів, що підкреслює зростаючу важливість цього документа для українських експортерів. Лише у 2022 році кількість виданих сертифікатів досягла 269,7 тис., що у 5 разів перевищує показники 2016 року. </a:t>
            </a:r>
            <a:endParaRPr lang="en-US" sz="1450" dirty="0"/>
          </a:p>
          <a:p>
            <a:pPr marL="0" indent="0" algn="l">
              <a:lnSpc>
                <a:spcPts val="17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Лідерами за обсягами використання сертифікатів є країни Європейського Союзу, зокрема Польща, Румунія та Угорщина, що відображає основні торговельні потоки.</a:t>
            </a:r>
            <a:endParaRPr lang="en-US" sz="14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176337"/>
            <a:ext cx="1025962" cy="371832"/>
          </a:xfrm>
          <a:prstGeom prst="roundRect">
            <a:avLst>
              <a:gd name="adj" fmla="val 20497"/>
            </a:avLst>
          </a:prstGeom>
          <a:solidFill>
            <a:srgbClr val="00194D"/>
          </a:solidFill>
          <a:ln/>
        </p:spPr>
      </p:sp>
      <p:sp>
        <p:nvSpPr>
          <p:cNvPr id="3" name="Text 1"/>
          <p:cNvSpPr/>
          <p:nvPr/>
        </p:nvSpPr>
        <p:spPr>
          <a:xfrm>
            <a:off x="929878" y="1244322"/>
            <a:ext cx="753785" cy="235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ВИГОДИ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1638895"/>
            <a:ext cx="11704082" cy="7371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Переваги для експортерів та імпортерів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793790" y="2716173"/>
            <a:ext cx="13042821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Сертифікат EUR.1 надає значні переваги обом сторонам міжнародної торгівлі, сприяючи зниженню витрат та підвищенню ефективності.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790" y="3560921"/>
            <a:ext cx="566976" cy="56697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93790" y="4411385"/>
            <a:ext cx="4012763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Зниження митних платежів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793790" y="4915972"/>
            <a:ext cx="4158615" cy="20635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Можливість отримати суттєві знижки або повне звільнення від ввізного мита, що безпосередньо впливає на собівартість товару. Наприклад, мито може знизитись з 12% до 0%, роблячи українські товари більш конкурентоспроможними.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5893" y="3560921"/>
            <a:ext cx="566976" cy="566976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235893" y="4411385"/>
            <a:ext cx="4158615" cy="7369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Підвищення конкурентоспроможності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235893" y="5284470"/>
            <a:ext cx="4158615" cy="1768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Зниження ціни за рахунок митних преференцій дозволяє українським товарам успішніше конкурувати на ринках ЄС та інших країн-партнерів, збільшуючи їхню привабливість для покупців.</a:t>
            </a:r>
            <a:endParaRPr lang="en-US" sz="17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77995" y="3560921"/>
            <a:ext cx="566976" cy="566976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677995" y="4411385"/>
            <a:ext cx="3611047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Прискорене оформлення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9677995" y="4915972"/>
            <a:ext cx="4158615" cy="1473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Наявність сертифіката EUR.1 спрощує та прискорює процес митного оформлення, мінімізуючи затримки на кордоні та оптимізуючи логістичні ланцюжки.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1647" y="624126"/>
            <a:ext cx="2775347" cy="370403"/>
          </a:xfrm>
          <a:prstGeom prst="roundRect">
            <a:avLst>
              <a:gd name="adj" fmla="val 20519"/>
            </a:avLst>
          </a:prstGeom>
          <a:solidFill>
            <a:srgbClr val="00194D"/>
          </a:solidFill>
          <a:ln/>
        </p:spPr>
      </p:sp>
      <p:sp>
        <p:nvSpPr>
          <p:cNvPr id="3" name="Text 1"/>
          <p:cNvSpPr/>
          <p:nvPr/>
        </p:nvSpPr>
        <p:spPr>
          <a:xfrm>
            <a:off x="927259" y="691872"/>
            <a:ext cx="2504123" cy="234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ПРАКТИЧНЕ ЗАСТОСУВАННЯ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1647" y="1084659"/>
            <a:ext cx="10734675" cy="7352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750"/>
              </a:lnSpc>
              <a:buNone/>
            </a:pPr>
            <a:r>
              <a:rPr lang="en-US" sz="44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Приклад: EUR.1 при розмитненні авто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791647" y="2158127"/>
            <a:ext cx="13047107" cy="587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Сертифікат EUR.1 відіграє ключову роль у процесі розмитнення транспортних засобів, імпортованих з країн ЄС, суттєво впливаючи на розмір митних платежів.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1647" y="2999065"/>
            <a:ext cx="6410801" cy="2190393"/>
          </a:xfrm>
          <a:prstGeom prst="roundRect">
            <a:avLst>
              <a:gd name="adj" fmla="val 6679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7" y="2999065"/>
            <a:ext cx="121920" cy="2190393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139666" y="3255645"/>
            <a:ext cx="4164092" cy="3675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Підтвердження походження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139666" y="3758446"/>
            <a:ext cx="5806202" cy="880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Сертифікат EUR.1 підтверджує європейське походження автомобіля, що є необхідною умовою для застосування преференційних ставок мита.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427952" y="2999065"/>
            <a:ext cx="6410801" cy="2190393"/>
          </a:xfrm>
          <a:prstGeom prst="roundRect">
            <a:avLst>
              <a:gd name="adj" fmla="val 6679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472" y="2999065"/>
            <a:ext cx="121920" cy="2190393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775972" y="3255645"/>
            <a:ext cx="4508897" cy="3675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Зниження мита на легкові авто</a:t>
            </a:r>
            <a:endParaRPr lang="en-US" sz="2200" dirty="0"/>
          </a:p>
        </p:txBody>
      </p:sp>
      <p:sp>
        <p:nvSpPr>
          <p:cNvPr id="13" name="Text 9"/>
          <p:cNvSpPr/>
          <p:nvPr/>
        </p:nvSpPr>
        <p:spPr>
          <a:xfrm>
            <a:off x="7775972" y="3758446"/>
            <a:ext cx="5806202" cy="1174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Наприклад, для легкових автомобілів з дизельним двигуном об’ємом 1500-2500 см³ мито може знизитись з 10% до 3,6%, що дозволяє значно заощадити на імпорті.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791647" y="5414963"/>
            <a:ext cx="6410801" cy="2190393"/>
          </a:xfrm>
          <a:prstGeom prst="roundRect">
            <a:avLst>
              <a:gd name="adj" fmla="val 6679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67" y="5414963"/>
            <a:ext cx="121920" cy="2190393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139666" y="5671542"/>
            <a:ext cx="3772019" cy="3675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Нульове мито для тягачів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1139666" y="6174343"/>
            <a:ext cx="5806202" cy="1174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Для деяких видів комерційного транспорту, таких як тягачі, наявність сертифіката EUR.1 може забезпечити повне звільнення від мита (0% замість 10%).</a:t>
            </a:r>
            <a:endParaRPr lang="en-US" sz="1750" dirty="0"/>
          </a:p>
        </p:txBody>
      </p:sp>
      <p:sp>
        <p:nvSpPr>
          <p:cNvPr id="18" name="Shape 13"/>
          <p:cNvSpPr/>
          <p:nvPr/>
        </p:nvSpPr>
        <p:spPr>
          <a:xfrm>
            <a:off x="7427952" y="5414963"/>
            <a:ext cx="6410801" cy="2190393"/>
          </a:xfrm>
          <a:prstGeom prst="roundRect">
            <a:avLst>
              <a:gd name="adj" fmla="val 6679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472" y="5414963"/>
            <a:ext cx="121920" cy="2190393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775972" y="5671542"/>
            <a:ext cx="3047881" cy="3675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Необхідні документи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775972" y="6174343"/>
            <a:ext cx="5806202" cy="1174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Сертифікат видається на підставі рахунку-фактури, технічного паспорта та експортної декларації, які підтверджують відповідність автомобіля правилам походження.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745331"/>
            <a:ext cx="1895475" cy="371832"/>
          </a:xfrm>
          <a:prstGeom prst="roundRect">
            <a:avLst>
              <a:gd name="adj" fmla="val 20497"/>
            </a:avLst>
          </a:prstGeom>
          <a:solidFill>
            <a:srgbClr val="00194D"/>
          </a:solidFill>
          <a:ln/>
        </p:spPr>
      </p:sp>
      <p:sp>
        <p:nvSpPr>
          <p:cNvPr id="3" name="Text 1"/>
          <p:cNvSpPr/>
          <p:nvPr/>
        </p:nvSpPr>
        <p:spPr>
          <a:xfrm>
            <a:off x="929878" y="813316"/>
            <a:ext cx="1623298" cy="235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СУЧАСНІ РІШЕННЯ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1207889"/>
            <a:ext cx="13042821" cy="1474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Електронний сервіс та перевірка сертифікатів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793790" y="3022283"/>
            <a:ext cx="13042821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Впровадження електронних сервісів значно спростило процес отримання та перевірки сертифікатів EUR.1, роблячи його більш доступним та прозорим.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630436" y="3867031"/>
            <a:ext cx="6571417" cy="3617119"/>
          </a:xfrm>
          <a:prstGeom prst="roundRect">
            <a:avLst>
              <a:gd name="adj" fmla="val 4515"/>
            </a:avLst>
          </a:prstGeom>
          <a:solidFill>
            <a:srgbClr val="FAC496">
              <a:alpha val="95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857250" y="4093845"/>
            <a:ext cx="3600212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Електронна подача заяв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857250" y="4689158"/>
            <a:ext cx="6117788" cy="1179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 2021 року українські експортери мають можливість подавати заяви на сертифікат EUR.1 через систему «Єдине вікно для міжнародної торгівлі», що дозволяє уникнути паперової тяганини та економить час.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093845"/>
            <a:ext cx="4025622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Онлайн перевірка дійсності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99521" y="4689158"/>
            <a:ext cx="6244709" cy="884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Існує можливість онлайн перевірки дійсності виданих сертифікатів у режимі реального часу. Це підвищує довіру до документа та мінімізує ризики шахрайства.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5800368"/>
            <a:ext cx="3496270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Зручність та прозорість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7599521" y="6395680"/>
            <a:ext cx="6244709" cy="884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Всі ці нововведення сприяють підвищенню прозорості та зручності оформлення документів, що є важливим для сучасного міжнародного бізнесу.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88062" y="1085255"/>
            <a:ext cx="1980248" cy="308610"/>
          </a:xfrm>
          <a:prstGeom prst="roundRect">
            <a:avLst>
              <a:gd name="adj" fmla="val 21406"/>
            </a:avLst>
          </a:prstGeom>
          <a:solidFill>
            <a:srgbClr val="00194D"/>
          </a:solidFill>
          <a:ln/>
        </p:spPr>
      </p:sp>
      <p:sp>
        <p:nvSpPr>
          <p:cNvPr id="3" name="Text 1"/>
          <p:cNvSpPr/>
          <p:nvPr/>
        </p:nvSpPr>
        <p:spPr>
          <a:xfrm>
            <a:off x="805934" y="1144191"/>
            <a:ext cx="1744504" cy="1907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2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УНИКНЕННЯ ПРОБЛЕМ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688062" y="1461968"/>
            <a:ext cx="7797046" cy="6388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38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Часті помилки та рекомендації</a:t>
            </a:r>
            <a:endParaRPr lang="en-US" sz="3850" dirty="0"/>
          </a:p>
        </p:txBody>
      </p:sp>
      <p:sp>
        <p:nvSpPr>
          <p:cNvPr id="5" name="Text 3"/>
          <p:cNvSpPr/>
          <p:nvPr/>
        </p:nvSpPr>
        <p:spPr>
          <a:xfrm>
            <a:off x="688062" y="2356366"/>
            <a:ext cx="13254276" cy="2384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Щоб уникнути затримок та відмов у видачі сертифіката EUR.1, важливо знати типові помилки та дотримуватися рекомендацій фахівців.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688062" y="2786539"/>
            <a:ext cx="6541889" cy="589717"/>
          </a:xfrm>
          <a:prstGeom prst="roundRect">
            <a:avLst>
              <a:gd name="adj" fmla="val 480089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1548" y="2933938"/>
            <a:ext cx="294799" cy="294799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84634" y="3546634"/>
            <a:ext cx="3199686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Неправильне заповнення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884634" y="3968234"/>
            <a:ext cx="6148745" cy="7154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Найчастішою причиною відмов є некоректне або неповне заповнення заяви чи доданих документів. Кожна графа повинна бути заповнена чітко та відповідно до вимог.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7400330" y="2786539"/>
            <a:ext cx="6542008" cy="589717"/>
          </a:xfrm>
          <a:prstGeom prst="roundRect">
            <a:avLst>
              <a:gd name="adj" fmla="val 480089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3934" y="2933938"/>
            <a:ext cx="294799" cy="294799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596902" y="3546634"/>
            <a:ext cx="4153853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Дотримання правил походження</a:t>
            </a:r>
            <a:endParaRPr lang="en-US" sz="1900" dirty="0"/>
          </a:p>
        </p:txBody>
      </p:sp>
      <p:sp>
        <p:nvSpPr>
          <p:cNvPr id="13" name="Text 9"/>
          <p:cNvSpPr/>
          <p:nvPr/>
        </p:nvSpPr>
        <p:spPr>
          <a:xfrm>
            <a:off x="7596902" y="3968234"/>
            <a:ext cx="6148864" cy="7154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Важливо ретельно перевіряти, чи відповідає товар правилам походження, встановленим відповідними угодами про вільну торгівлю. Недотримання цих правил призводить до відмови.</a:t>
            </a:r>
            <a:endParaRPr lang="en-US" sz="1500" dirty="0"/>
          </a:p>
        </p:txBody>
      </p:sp>
      <p:sp>
        <p:nvSpPr>
          <p:cNvPr id="14" name="Shape 10"/>
          <p:cNvSpPr/>
          <p:nvPr/>
        </p:nvSpPr>
        <p:spPr>
          <a:xfrm>
            <a:off x="688062" y="5050631"/>
            <a:ext cx="6541889" cy="589717"/>
          </a:xfrm>
          <a:prstGeom prst="roundRect">
            <a:avLst>
              <a:gd name="adj" fmla="val 480089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1548" y="5198031"/>
            <a:ext cx="294799" cy="294799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884634" y="5810726"/>
            <a:ext cx="3222069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Консультації з фахівцями</a:t>
            </a:r>
            <a:endParaRPr lang="en-US" sz="1900" dirty="0"/>
          </a:p>
        </p:txBody>
      </p:sp>
      <p:sp>
        <p:nvSpPr>
          <p:cNvPr id="17" name="Text 12"/>
          <p:cNvSpPr/>
          <p:nvPr/>
        </p:nvSpPr>
        <p:spPr>
          <a:xfrm>
            <a:off x="884634" y="6232327"/>
            <a:ext cx="6148745" cy="7154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Для уникнення помилок рекомендується звертатися за консультаціями до митних брокерів, юристів або фахівців Митної служби України.</a:t>
            </a:r>
            <a:endParaRPr lang="en-US" sz="1500" dirty="0"/>
          </a:p>
        </p:txBody>
      </p:sp>
      <p:sp>
        <p:nvSpPr>
          <p:cNvPr id="18" name="Shape 13"/>
          <p:cNvSpPr/>
          <p:nvPr/>
        </p:nvSpPr>
        <p:spPr>
          <a:xfrm>
            <a:off x="7400330" y="5050631"/>
            <a:ext cx="6542008" cy="589717"/>
          </a:xfrm>
          <a:prstGeom prst="roundRect">
            <a:avLst>
              <a:gd name="adj" fmla="val 480089"/>
            </a:avLst>
          </a:prstGeom>
          <a:solidFill>
            <a:srgbClr val="101620"/>
          </a:solidFill>
          <a:ln w="22860">
            <a:solidFill>
              <a:srgbClr val="002A80"/>
            </a:solidFill>
            <a:prstDash val="solid"/>
          </a:ln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23934" y="5198031"/>
            <a:ext cx="294799" cy="294799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96902" y="5810726"/>
            <a:ext cx="2770346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9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Своєчасне оновлення</a:t>
            </a:r>
            <a:endParaRPr lang="en-US" sz="1900" dirty="0"/>
          </a:p>
        </p:txBody>
      </p:sp>
      <p:sp>
        <p:nvSpPr>
          <p:cNvPr id="21" name="Text 15"/>
          <p:cNvSpPr/>
          <p:nvPr/>
        </p:nvSpPr>
        <p:spPr>
          <a:xfrm>
            <a:off x="7596902" y="6232327"/>
            <a:ext cx="6148864" cy="7154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5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Якщо термін дії сертифіката закінчився, його необхідно оновити. Використання недійсного документа може призвести до відмови в преференціях.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108353"/>
            <a:ext cx="1211342" cy="371832"/>
          </a:xfrm>
          <a:prstGeom prst="roundRect">
            <a:avLst>
              <a:gd name="adj" fmla="val 20497"/>
            </a:avLst>
          </a:prstGeom>
          <a:solidFill>
            <a:srgbClr val="00194D"/>
          </a:solidFill>
          <a:ln/>
        </p:spPr>
      </p:sp>
      <p:sp>
        <p:nvSpPr>
          <p:cNvPr id="3" name="Text 1"/>
          <p:cNvSpPr/>
          <p:nvPr/>
        </p:nvSpPr>
        <p:spPr>
          <a:xfrm>
            <a:off x="929878" y="1176337"/>
            <a:ext cx="939165" cy="235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ПІДСУМКИ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1570911"/>
            <a:ext cx="13042821" cy="1474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Висновок: EUR.1 — ключ до успішного експорту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793790" y="3385304"/>
            <a:ext cx="13042821" cy="884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Сертифікат EUR.1 є потужним інструментом для українських експортерів, що відкриває широкі можливості на міжнародних ринках. Його правильне використання не тільки знижує витрати, а й підвищує конкурентоспроможність української продукції.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524851"/>
            <a:ext cx="13042821" cy="23590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Відкриває доступ: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Сертифікат EUR.1 забезпечує доступ до преференційних митних режимів, що є критично важливим для експорту в країни-партнери.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Підтримка експорту: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Це ефективний інструмент підтримки українського експорту, який допомагає компаніям виходити на нові ринки та розширювати свою присутність.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Зниження витрат: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Правильне оформлення та використання сертифіката дозволяє значно знизити митні витрати, що безпосередньо впливає на прибутковість бізнесу.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Професійна допомога: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У разі виникнення питань чи складнощів, завжди можна звернутися до митних органів або спеціалістів для отримання кваліфікованих консультацій та допомоги в оформленні.</a:t>
            </a:r>
            <a:endParaRPr lang="en-US" sz="17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9144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700" y="2731770"/>
            <a:ext cx="1143000" cy="1143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465326" y="4229101"/>
            <a:ext cx="11699748" cy="10858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/>
            <a:r>
              <a:rPr lang="en-US" sz="7650" b="1" dirty="0">
                <a:solidFill>
                  <a:srgbClr val="1E40AF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Вихід на ринок ЄС</a:t>
            </a:r>
            <a:endParaRPr lang="en-US" sz="7650" dirty="0"/>
          </a:p>
        </p:txBody>
      </p:sp>
      <p:sp>
        <p:nvSpPr>
          <p:cNvPr id="6" name="Text 1"/>
          <p:cNvSpPr/>
          <p:nvPr/>
        </p:nvSpPr>
        <p:spPr>
          <a:xfrm>
            <a:off x="1465326" y="5543550"/>
            <a:ext cx="11699748" cy="5486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4320"/>
              </a:lnSpc>
            </a:pPr>
            <a:r>
              <a:rPr lang="en-US" sz="2880" dirty="0">
                <a:solidFill>
                  <a:srgbClr val="2563EB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Покроковий алгоритм для українського бізнесу</a:t>
            </a:r>
            <a:endParaRPr lang="en-US" sz="288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9144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3183256"/>
            <a:ext cx="13716000" cy="8915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/>
            <a:r>
              <a:rPr lang="en-US" sz="6300" b="1" dirty="0">
                <a:solidFill>
                  <a:srgbClr val="2563EB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Вступ</a:t>
            </a:r>
            <a:endParaRPr lang="en-US" sz="6300" dirty="0"/>
          </a:p>
        </p:txBody>
      </p:sp>
      <p:sp>
        <p:nvSpPr>
          <p:cNvPr id="5" name="Text 1"/>
          <p:cNvSpPr/>
          <p:nvPr/>
        </p:nvSpPr>
        <p:spPr>
          <a:xfrm>
            <a:off x="-914400" y="5103496"/>
            <a:ext cx="16459200" cy="5143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4050"/>
              </a:lnSpc>
            </a:pPr>
            <a:r>
              <a:rPr lang="en-US" sz="270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Від аналізу вимог до митного оформлення та галузевих стандартів.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9144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1" y="3028950"/>
            <a:ext cx="6572250" cy="39776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0426" y="5783580"/>
            <a:ext cx="685800" cy="685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0951" y="3028950"/>
            <a:ext cx="6572250" cy="397764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4176" y="5783580"/>
            <a:ext cx="685800" cy="68580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457200" y="914400"/>
            <a:ext cx="16459200" cy="6629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r>
              <a:rPr lang="en-US" sz="4680" b="1" dirty="0">
                <a:solidFill>
                  <a:srgbClr val="1E40AF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Крок 1. Аналітика (Access2Markets)</a:t>
            </a:r>
            <a:endParaRPr lang="en-US" sz="4680" dirty="0"/>
          </a:p>
        </p:txBody>
      </p:sp>
      <p:sp>
        <p:nvSpPr>
          <p:cNvPr id="9" name="Text 1"/>
          <p:cNvSpPr/>
          <p:nvPr/>
        </p:nvSpPr>
        <p:spPr>
          <a:xfrm>
            <a:off x="914401" y="3486150"/>
            <a:ext cx="5657850" cy="5029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/>
            <a:r>
              <a:rPr lang="en-US" sz="3600" b="1" dirty="0">
                <a:solidFill>
                  <a:srgbClr val="EA580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Аналітика</a:t>
            </a:r>
            <a:endParaRPr lang="en-US" sz="3600" dirty="0"/>
          </a:p>
        </p:txBody>
      </p:sp>
      <p:sp>
        <p:nvSpPr>
          <p:cNvPr id="10" name="Text 2"/>
          <p:cNvSpPr/>
          <p:nvPr/>
        </p:nvSpPr>
        <p:spPr>
          <a:xfrm>
            <a:off x="914401" y="4434840"/>
            <a:ext cx="5657850" cy="8229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3240"/>
              </a:lnSpc>
            </a:pPr>
            <a:r>
              <a:rPr lang="en-US" sz="216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Використовуйте портал </a:t>
            </a:r>
            <a:r>
              <a:rPr lang="en-US" sz="2160" b="1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Access2Markets</a:t>
            </a:r>
            <a:r>
              <a:rPr lang="en-US" sz="216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 для перевірки тарифів та квот.</a:t>
            </a:r>
            <a:endParaRPr lang="en-US" sz="2160" dirty="0"/>
          </a:p>
        </p:txBody>
      </p:sp>
      <p:sp>
        <p:nvSpPr>
          <p:cNvPr id="11" name="Text 3"/>
          <p:cNvSpPr/>
          <p:nvPr/>
        </p:nvSpPr>
        <p:spPr>
          <a:xfrm>
            <a:off x="8058151" y="3486150"/>
            <a:ext cx="5657850" cy="5029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/>
            <a:r>
              <a:rPr lang="en-US" sz="3600" b="1" dirty="0">
                <a:solidFill>
                  <a:srgbClr val="EA580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Вимоги</a:t>
            </a:r>
            <a:endParaRPr lang="en-US" sz="3600" dirty="0"/>
          </a:p>
        </p:txBody>
      </p:sp>
      <p:sp>
        <p:nvSpPr>
          <p:cNvPr id="12" name="Text 4"/>
          <p:cNvSpPr/>
          <p:nvPr/>
        </p:nvSpPr>
        <p:spPr>
          <a:xfrm>
            <a:off x="8058151" y="4434840"/>
            <a:ext cx="5657850" cy="8229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3240"/>
              </a:lnSpc>
            </a:pPr>
            <a:r>
              <a:rPr lang="en-US" sz="216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Перевіряйте правила походження та ставки ПДВ у країні призначення.</a:t>
            </a:r>
            <a:endParaRPr lang="en-US" sz="216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06316"/>
            <a:ext cx="11193066" cy="5897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5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1. Сертифікація (Оцінка відповідності продукції)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2049661"/>
            <a:ext cx="6407944" cy="2493169"/>
          </a:xfrm>
          <a:prstGeom prst="roundRect">
            <a:avLst>
              <a:gd name="adj" fmla="val 5868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10" y="2049661"/>
            <a:ext cx="121920" cy="249316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42524" y="2306955"/>
            <a:ext cx="283523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Що це: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142524" y="2811542"/>
            <a:ext cx="5801916" cy="1473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Процедура, під час якої третя сторона (орган) підтверджує, що продукція, послуга або система управління підприємства відповідає встановленим вимогам (Технічним регламентам або стандартам ISO).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28548" y="2049661"/>
            <a:ext cx="6408063" cy="2493169"/>
          </a:xfrm>
          <a:prstGeom prst="roundRect">
            <a:avLst>
              <a:gd name="adj" fmla="val 5868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067" y="2049661"/>
            <a:ext cx="121920" cy="249316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777282" y="2306955"/>
            <a:ext cx="283523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Хто проходить: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7777282" y="2811542"/>
            <a:ext cx="5802035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Виробники (наприклад, завод, що робить кабелі).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793790" y="4769644"/>
            <a:ext cx="6407944" cy="1608773"/>
          </a:xfrm>
          <a:prstGeom prst="roundRect">
            <a:avLst>
              <a:gd name="adj" fmla="val 9094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10" y="4769644"/>
            <a:ext cx="121920" cy="160877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142524" y="5026938"/>
            <a:ext cx="283523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Результат: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1142524" y="5531525"/>
            <a:ext cx="5801916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Сертифікат відповідності.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7428548" y="4769644"/>
            <a:ext cx="6408063" cy="1608773"/>
          </a:xfrm>
          <a:prstGeom prst="roundRect">
            <a:avLst>
              <a:gd name="adj" fmla="val 9094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067" y="4769644"/>
            <a:ext cx="121920" cy="1608773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7777282" y="5026938"/>
            <a:ext cx="283523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Офіційне джерело: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7777282" y="5531525"/>
            <a:ext cx="5802035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Закон України «Про технічні регламенти та оцінку відповідності».</a:t>
            </a:r>
            <a:endParaRPr lang="en-US" sz="1750" dirty="0"/>
          </a:p>
        </p:txBody>
      </p:sp>
      <p:sp>
        <p:nvSpPr>
          <p:cNvPr id="19" name="Text 13"/>
          <p:cNvSpPr/>
          <p:nvPr/>
        </p:nvSpPr>
        <p:spPr>
          <a:xfrm>
            <a:off x="793790" y="6633567"/>
            <a:ext cx="13042821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Приклад: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Завод "Світло" виготовив партію LED-ламп. Він звертається до лабораторії, щоб та підтвердила, що лампи не перегріваються. Процес перевірки ламп — це сертифікація.</a:t>
            </a:r>
            <a:endParaRPr lang="en-US" sz="17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9144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951" y="2446020"/>
            <a:ext cx="657225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951" y="2446020"/>
            <a:ext cx="6572250" cy="51435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457200" y="914400"/>
            <a:ext cx="16459200" cy="6629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r>
              <a:rPr lang="en-US" sz="4680" b="1" dirty="0">
                <a:solidFill>
                  <a:srgbClr val="1E40AF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Крок 2. Технічна адаптація</a:t>
            </a:r>
            <a:endParaRPr lang="en-US" sz="4680" dirty="0"/>
          </a:p>
        </p:txBody>
      </p:sp>
      <p:sp>
        <p:nvSpPr>
          <p:cNvPr id="7" name="Text 1"/>
          <p:cNvSpPr/>
          <p:nvPr/>
        </p:nvSpPr>
        <p:spPr>
          <a:xfrm>
            <a:off x="457200" y="3228976"/>
            <a:ext cx="7886700" cy="4114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216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Підтвердження безпеки товару:</a:t>
            </a:r>
            <a:endParaRPr lang="en-US" sz="2160" dirty="0"/>
          </a:p>
        </p:txBody>
      </p:sp>
      <p:sp>
        <p:nvSpPr>
          <p:cNvPr id="8" name="Text 2"/>
          <p:cNvSpPr/>
          <p:nvPr/>
        </p:nvSpPr>
        <p:spPr>
          <a:xfrm>
            <a:off x="457201" y="3914776"/>
            <a:ext cx="6572250" cy="88011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411480" indent="-411480">
              <a:lnSpc>
                <a:spcPts val="3240"/>
              </a:lnSpc>
              <a:buSzPct val="100000"/>
              <a:buChar char="•"/>
            </a:pPr>
            <a:r>
              <a:rPr lang="en-US" sz="2160" b="1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Промисловість:</a:t>
            </a:r>
            <a:r>
              <a:rPr lang="en-US" sz="216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 Технічні регламенти та маркування CE.</a:t>
            </a:r>
            <a:endParaRPr lang="en-US" sz="2160" dirty="0"/>
          </a:p>
        </p:txBody>
      </p:sp>
      <p:sp>
        <p:nvSpPr>
          <p:cNvPr id="9" name="Text 3"/>
          <p:cNvSpPr/>
          <p:nvPr/>
        </p:nvSpPr>
        <p:spPr>
          <a:xfrm>
            <a:off x="457201" y="4966336"/>
            <a:ext cx="6572250" cy="88011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411480" indent="-411480">
              <a:lnSpc>
                <a:spcPts val="3240"/>
              </a:lnSpc>
              <a:buSzPct val="100000"/>
              <a:buChar char="•"/>
            </a:pPr>
            <a:r>
              <a:rPr lang="en-US" sz="2160" b="1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Харчування:</a:t>
            </a:r>
            <a:r>
              <a:rPr lang="en-US" sz="216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 Система HACCP та фітосанітарний контроль.</a:t>
            </a:r>
            <a:endParaRPr lang="en-US" sz="2160" dirty="0"/>
          </a:p>
        </p:txBody>
      </p:sp>
      <p:sp>
        <p:nvSpPr>
          <p:cNvPr id="10" name="Text 4"/>
          <p:cNvSpPr/>
          <p:nvPr/>
        </p:nvSpPr>
        <p:spPr>
          <a:xfrm>
            <a:off x="457201" y="6017896"/>
            <a:ext cx="6572250" cy="88011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411480" indent="-411480">
              <a:lnSpc>
                <a:spcPts val="3240"/>
              </a:lnSpc>
              <a:buSzPct val="100000"/>
              <a:buChar char="•"/>
            </a:pPr>
            <a:r>
              <a:rPr lang="en-US" sz="2160" b="1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Реєстрація:</a:t>
            </a:r>
            <a:r>
              <a:rPr lang="en-US" sz="216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 Потужності у Держпродспоживслужбі.</a:t>
            </a:r>
            <a:endParaRPr lang="en-US" sz="216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9144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269230"/>
            <a:ext cx="13716000" cy="6858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1" y="4418946"/>
            <a:ext cx="2816245" cy="1769149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2853" y="4418946"/>
            <a:ext cx="2816245" cy="1769149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1305" y="4418946"/>
            <a:ext cx="2816245" cy="1769149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756" y="4418946"/>
            <a:ext cx="2816245" cy="1769149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457200" y="914400"/>
            <a:ext cx="16459200" cy="6629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r>
              <a:rPr lang="en-US" sz="4680" b="1" dirty="0">
                <a:solidFill>
                  <a:srgbClr val="1E40AF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Крок 3. Митне оформлення</a:t>
            </a:r>
            <a:endParaRPr lang="en-US" sz="4680" dirty="0"/>
          </a:p>
        </p:txBody>
      </p:sp>
      <p:sp>
        <p:nvSpPr>
          <p:cNvPr id="10" name="Text 1"/>
          <p:cNvSpPr/>
          <p:nvPr/>
        </p:nvSpPr>
        <p:spPr>
          <a:xfrm>
            <a:off x="1143001" y="4647545"/>
            <a:ext cx="2359045" cy="3657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/>
            <a:r>
              <a:rPr lang="en-US" sz="2520" b="1" dirty="0">
                <a:solidFill>
                  <a:srgbClr val="2563EB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EUR.1</a:t>
            </a:r>
            <a:endParaRPr lang="en-US" sz="2520" dirty="0"/>
          </a:p>
        </p:txBody>
      </p:sp>
      <p:sp>
        <p:nvSpPr>
          <p:cNvPr id="11" name="Text 2"/>
          <p:cNvSpPr/>
          <p:nvPr/>
        </p:nvSpPr>
        <p:spPr>
          <a:xfrm>
            <a:off x="1143001" y="5219046"/>
            <a:ext cx="2359045" cy="53470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2106"/>
              </a:lnSpc>
            </a:pPr>
            <a:r>
              <a:rPr lang="en-US" sz="162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Сертифікат походження від митниці</a:t>
            </a:r>
            <a:endParaRPr lang="en-US" sz="1620" dirty="0"/>
          </a:p>
        </p:txBody>
      </p:sp>
      <p:sp>
        <p:nvSpPr>
          <p:cNvPr id="12" name="Text 3"/>
          <p:cNvSpPr/>
          <p:nvPr/>
        </p:nvSpPr>
        <p:spPr>
          <a:xfrm>
            <a:off x="4235548" y="4647545"/>
            <a:ext cx="2830854" cy="3657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/>
            <a:r>
              <a:rPr lang="en-US" sz="2520" b="1" dirty="0">
                <a:solidFill>
                  <a:srgbClr val="2563EB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Авторизація</a:t>
            </a:r>
            <a:endParaRPr lang="en-US" sz="2520" dirty="0"/>
          </a:p>
        </p:txBody>
      </p:sp>
      <p:sp>
        <p:nvSpPr>
          <p:cNvPr id="13" name="Text 4"/>
          <p:cNvSpPr/>
          <p:nvPr/>
        </p:nvSpPr>
        <p:spPr>
          <a:xfrm>
            <a:off x="4471453" y="5219046"/>
            <a:ext cx="2359045" cy="53470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2106"/>
              </a:lnSpc>
            </a:pPr>
            <a:r>
              <a:rPr lang="en-US" sz="162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Статус авторизованого експортера</a:t>
            </a:r>
            <a:endParaRPr lang="en-US" sz="1620" dirty="0"/>
          </a:p>
        </p:txBody>
      </p:sp>
      <p:sp>
        <p:nvSpPr>
          <p:cNvPr id="14" name="Text 5"/>
          <p:cNvSpPr/>
          <p:nvPr/>
        </p:nvSpPr>
        <p:spPr>
          <a:xfrm>
            <a:off x="7563999" y="4647545"/>
            <a:ext cx="2830854" cy="3657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/>
            <a:r>
              <a:rPr lang="en-US" sz="2520" b="1" dirty="0">
                <a:solidFill>
                  <a:srgbClr val="2563EB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Декларування</a:t>
            </a:r>
            <a:endParaRPr lang="en-US" sz="2520" dirty="0"/>
          </a:p>
        </p:txBody>
      </p:sp>
      <p:sp>
        <p:nvSpPr>
          <p:cNvPr id="15" name="Text 6"/>
          <p:cNvSpPr/>
          <p:nvPr/>
        </p:nvSpPr>
        <p:spPr>
          <a:xfrm>
            <a:off x="7799905" y="5219046"/>
            <a:ext cx="2359045" cy="53470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2106"/>
              </a:lnSpc>
            </a:pPr>
            <a:r>
              <a:rPr lang="en-US" sz="162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Самостійне підтвердження в інвойсі</a:t>
            </a:r>
            <a:endParaRPr lang="en-US" sz="1620" dirty="0"/>
          </a:p>
        </p:txBody>
      </p:sp>
      <p:sp>
        <p:nvSpPr>
          <p:cNvPr id="16" name="Text 7"/>
          <p:cNvSpPr/>
          <p:nvPr/>
        </p:nvSpPr>
        <p:spPr>
          <a:xfrm>
            <a:off x="10892451" y="4647545"/>
            <a:ext cx="2830854" cy="3657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/>
            <a:r>
              <a:rPr lang="en-US" sz="2520" b="1" dirty="0">
                <a:solidFill>
                  <a:srgbClr val="2563EB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Логістика</a:t>
            </a:r>
            <a:endParaRPr lang="en-US" sz="2520" dirty="0"/>
          </a:p>
        </p:txBody>
      </p:sp>
      <p:sp>
        <p:nvSpPr>
          <p:cNvPr id="17" name="Text 8"/>
          <p:cNvSpPr/>
          <p:nvPr/>
        </p:nvSpPr>
        <p:spPr>
          <a:xfrm>
            <a:off x="11128356" y="5219046"/>
            <a:ext cx="2359045" cy="53470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2106"/>
              </a:lnSpc>
            </a:pPr>
            <a:r>
              <a:rPr lang="en-US" sz="162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Оформлення накладної CMR</a:t>
            </a:r>
            <a:endParaRPr lang="en-US" sz="162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9144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343276"/>
            <a:ext cx="4343400" cy="334899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8856" y="3709036"/>
            <a:ext cx="720090" cy="571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0" y="3343276"/>
            <a:ext cx="4343400" cy="334899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9450" y="3709036"/>
            <a:ext cx="571500" cy="571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9800" y="3343276"/>
            <a:ext cx="4343400" cy="334899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41456" y="3709036"/>
            <a:ext cx="720090" cy="571500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457200" y="914400"/>
            <a:ext cx="16459200" cy="6629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r>
              <a:rPr lang="en-US" sz="4680" b="1" dirty="0">
                <a:solidFill>
                  <a:srgbClr val="1E40AF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Галузеві специфікації</a:t>
            </a:r>
            <a:endParaRPr lang="en-US" sz="4680" dirty="0"/>
          </a:p>
        </p:txBody>
      </p:sp>
      <p:sp>
        <p:nvSpPr>
          <p:cNvPr id="11" name="Text 1"/>
          <p:cNvSpPr/>
          <p:nvPr/>
        </p:nvSpPr>
        <p:spPr>
          <a:xfrm>
            <a:off x="800100" y="4577716"/>
            <a:ext cx="3657600" cy="4000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/>
            <a:r>
              <a:rPr lang="en-US" sz="2880" b="1" dirty="0">
                <a:solidFill>
                  <a:srgbClr val="2563EB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Машини</a:t>
            </a:r>
            <a:endParaRPr lang="en-US" sz="2880" dirty="0"/>
          </a:p>
        </p:txBody>
      </p:sp>
      <p:sp>
        <p:nvSpPr>
          <p:cNvPr id="12" name="Text 2"/>
          <p:cNvSpPr/>
          <p:nvPr/>
        </p:nvSpPr>
        <p:spPr>
          <a:xfrm>
            <a:off x="800100" y="5252086"/>
            <a:ext cx="3657600" cy="8229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3240"/>
              </a:lnSpc>
            </a:pPr>
            <a:r>
              <a:rPr lang="en-US" sz="216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Маркування CE та складання технічного файлу безпеки.</a:t>
            </a:r>
            <a:endParaRPr lang="en-US" sz="2160" dirty="0"/>
          </a:p>
        </p:txBody>
      </p:sp>
      <p:sp>
        <p:nvSpPr>
          <p:cNvPr id="13" name="Text 3"/>
          <p:cNvSpPr/>
          <p:nvPr/>
        </p:nvSpPr>
        <p:spPr>
          <a:xfrm>
            <a:off x="5486400" y="4577716"/>
            <a:ext cx="3657600" cy="4000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/>
            <a:r>
              <a:rPr lang="en-US" sz="2880" b="1" dirty="0">
                <a:solidFill>
                  <a:srgbClr val="2563EB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Харчова</a:t>
            </a:r>
            <a:endParaRPr lang="en-US" sz="2880" dirty="0"/>
          </a:p>
        </p:txBody>
      </p:sp>
      <p:sp>
        <p:nvSpPr>
          <p:cNvPr id="14" name="Text 4"/>
          <p:cNvSpPr/>
          <p:nvPr/>
        </p:nvSpPr>
        <p:spPr>
          <a:xfrm>
            <a:off x="5486400" y="5252086"/>
            <a:ext cx="3657600" cy="8229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3240"/>
              </a:lnSpc>
            </a:pPr>
            <a:r>
              <a:rPr lang="en-US" sz="216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Реєстрація в TRACES та лабораторні тести.</a:t>
            </a:r>
            <a:endParaRPr lang="en-US" sz="2160" dirty="0"/>
          </a:p>
        </p:txBody>
      </p:sp>
      <p:sp>
        <p:nvSpPr>
          <p:cNvPr id="15" name="Text 5"/>
          <p:cNvSpPr/>
          <p:nvPr/>
        </p:nvSpPr>
        <p:spPr>
          <a:xfrm>
            <a:off x="9806940" y="4577716"/>
            <a:ext cx="4389120" cy="4000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/>
            <a:r>
              <a:rPr lang="en-US" sz="2880" b="1" dirty="0">
                <a:solidFill>
                  <a:srgbClr val="2563EB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IT Послуги</a:t>
            </a:r>
            <a:endParaRPr lang="en-US" sz="2880" dirty="0"/>
          </a:p>
        </p:txBody>
      </p:sp>
      <p:sp>
        <p:nvSpPr>
          <p:cNvPr id="16" name="Text 6"/>
          <p:cNvSpPr/>
          <p:nvPr/>
        </p:nvSpPr>
        <p:spPr>
          <a:xfrm>
            <a:off x="10172700" y="5252086"/>
            <a:ext cx="3657600" cy="8229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3240"/>
              </a:lnSpc>
            </a:pPr>
            <a:r>
              <a:rPr lang="en-US" sz="216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Відповідність GDPR та реєстрація в системі MOSS.</a:t>
            </a:r>
            <a:endParaRPr lang="en-US" sz="216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9144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1" y="3028950"/>
            <a:ext cx="6572250" cy="39776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6151" y="5783580"/>
            <a:ext cx="514350" cy="685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0951" y="3028950"/>
            <a:ext cx="6572250" cy="397764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8451" y="5783580"/>
            <a:ext cx="857250" cy="68580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457200" y="914400"/>
            <a:ext cx="16459200" cy="6629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r>
              <a:rPr lang="en-US" sz="4680" b="1" dirty="0">
                <a:solidFill>
                  <a:srgbClr val="1E40AF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Пакет документів для експорту</a:t>
            </a:r>
            <a:endParaRPr lang="en-US" sz="4680" dirty="0"/>
          </a:p>
        </p:txBody>
      </p:sp>
      <p:sp>
        <p:nvSpPr>
          <p:cNvPr id="9" name="Text 1"/>
          <p:cNvSpPr/>
          <p:nvPr/>
        </p:nvSpPr>
        <p:spPr>
          <a:xfrm>
            <a:off x="914401" y="3486150"/>
            <a:ext cx="5657850" cy="5029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/>
            <a:r>
              <a:rPr lang="en-US" sz="3600" b="1" dirty="0">
                <a:solidFill>
                  <a:srgbClr val="EA580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Комерційні</a:t>
            </a:r>
            <a:endParaRPr lang="en-US" sz="3600" dirty="0"/>
          </a:p>
        </p:txBody>
      </p:sp>
      <p:sp>
        <p:nvSpPr>
          <p:cNvPr id="10" name="Text 2"/>
          <p:cNvSpPr/>
          <p:nvPr/>
        </p:nvSpPr>
        <p:spPr>
          <a:xfrm>
            <a:off x="914401" y="4434840"/>
            <a:ext cx="5657850" cy="8229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3240"/>
              </a:lnSpc>
            </a:pPr>
            <a:r>
              <a:rPr lang="en-US" sz="216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Зовнішньоекономічний контракт та рахунок-фактура (інвойс).</a:t>
            </a:r>
            <a:endParaRPr lang="en-US" sz="2160" dirty="0"/>
          </a:p>
        </p:txBody>
      </p:sp>
      <p:sp>
        <p:nvSpPr>
          <p:cNvPr id="11" name="Text 3"/>
          <p:cNvSpPr/>
          <p:nvPr/>
        </p:nvSpPr>
        <p:spPr>
          <a:xfrm>
            <a:off x="8058151" y="3486150"/>
            <a:ext cx="5657850" cy="5029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/>
            <a:r>
              <a:rPr lang="en-US" sz="3600" b="1" dirty="0">
                <a:solidFill>
                  <a:srgbClr val="EA580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Супровідні</a:t>
            </a:r>
            <a:endParaRPr lang="en-US" sz="3600" dirty="0"/>
          </a:p>
        </p:txBody>
      </p:sp>
      <p:sp>
        <p:nvSpPr>
          <p:cNvPr id="12" name="Text 4"/>
          <p:cNvSpPr/>
          <p:nvPr/>
        </p:nvSpPr>
        <p:spPr>
          <a:xfrm>
            <a:off x="8058151" y="4434840"/>
            <a:ext cx="5657850" cy="8229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3240"/>
              </a:lnSpc>
            </a:pPr>
            <a:r>
              <a:rPr lang="en-US" sz="216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Сертифікат EUR.1, декларація відповідності та накладна CMR.</a:t>
            </a:r>
            <a:endParaRPr lang="en-US" sz="216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9144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269230"/>
            <a:ext cx="13716000" cy="6858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1" y="4418946"/>
            <a:ext cx="2816245" cy="1769149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2853" y="4418946"/>
            <a:ext cx="2816245" cy="1769149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1305" y="4418946"/>
            <a:ext cx="2816245" cy="1769149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756" y="4552534"/>
            <a:ext cx="2816245" cy="1501795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457200" y="914400"/>
            <a:ext cx="16459200" cy="6629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r>
              <a:rPr lang="en-US" sz="4680" b="1" dirty="0">
                <a:solidFill>
                  <a:srgbClr val="1E40AF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Корисні ресурси для бізнесу</a:t>
            </a:r>
            <a:endParaRPr lang="en-US" sz="4680" dirty="0"/>
          </a:p>
        </p:txBody>
      </p:sp>
      <p:sp>
        <p:nvSpPr>
          <p:cNvPr id="10" name="Text 1"/>
          <p:cNvSpPr/>
          <p:nvPr/>
        </p:nvSpPr>
        <p:spPr>
          <a:xfrm>
            <a:off x="907096" y="4647545"/>
            <a:ext cx="2830854" cy="3657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/>
            <a:r>
              <a:rPr lang="en-US" sz="2520" b="1" dirty="0">
                <a:solidFill>
                  <a:srgbClr val="2563EB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Export.gov.ua</a:t>
            </a:r>
            <a:endParaRPr lang="en-US" sz="2520" dirty="0"/>
          </a:p>
        </p:txBody>
      </p:sp>
      <p:sp>
        <p:nvSpPr>
          <p:cNvPr id="11" name="Text 2"/>
          <p:cNvSpPr/>
          <p:nvPr/>
        </p:nvSpPr>
        <p:spPr>
          <a:xfrm>
            <a:off x="1143001" y="5219046"/>
            <a:ext cx="2359045" cy="53470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2106"/>
              </a:lnSpc>
            </a:pPr>
            <a:r>
              <a:rPr lang="en-US" sz="162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Аналітика ринків та підтримка</a:t>
            </a:r>
            <a:endParaRPr lang="en-US" sz="1620" dirty="0"/>
          </a:p>
        </p:txBody>
      </p:sp>
      <p:sp>
        <p:nvSpPr>
          <p:cNvPr id="12" name="Text 3"/>
          <p:cNvSpPr/>
          <p:nvPr/>
        </p:nvSpPr>
        <p:spPr>
          <a:xfrm>
            <a:off x="4235548" y="4647545"/>
            <a:ext cx="2830854" cy="3657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/>
            <a:r>
              <a:rPr lang="en-US" sz="2520" b="1" dirty="0">
                <a:solidFill>
                  <a:srgbClr val="2563EB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Дія.Бізнес</a:t>
            </a:r>
            <a:endParaRPr lang="en-US" sz="2520" dirty="0"/>
          </a:p>
        </p:txBody>
      </p:sp>
      <p:sp>
        <p:nvSpPr>
          <p:cNvPr id="13" name="Text 4"/>
          <p:cNvSpPr/>
          <p:nvPr/>
        </p:nvSpPr>
        <p:spPr>
          <a:xfrm>
            <a:off x="4471453" y="5219046"/>
            <a:ext cx="2359045" cy="53470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2106"/>
              </a:lnSpc>
            </a:pPr>
            <a:r>
              <a:rPr lang="en-US" sz="162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Експортні гайди та консультації</a:t>
            </a:r>
            <a:endParaRPr lang="en-US" sz="1620" dirty="0"/>
          </a:p>
        </p:txBody>
      </p:sp>
      <p:sp>
        <p:nvSpPr>
          <p:cNvPr id="14" name="Text 5"/>
          <p:cNvSpPr/>
          <p:nvPr/>
        </p:nvSpPr>
        <p:spPr>
          <a:xfrm>
            <a:off x="7799905" y="4647545"/>
            <a:ext cx="2359045" cy="3657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/>
            <a:r>
              <a:rPr lang="en-US" sz="2520" b="1" dirty="0">
                <a:solidFill>
                  <a:srgbClr val="2563EB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EEN</a:t>
            </a:r>
            <a:endParaRPr lang="en-US" sz="2520" dirty="0"/>
          </a:p>
        </p:txBody>
      </p:sp>
      <p:sp>
        <p:nvSpPr>
          <p:cNvPr id="15" name="Text 6"/>
          <p:cNvSpPr/>
          <p:nvPr/>
        </p:nvSpPr>
        <p:spPr>
          <a:xfrm>
            <a:off x="7799905" y="5219046"/>
            <a:ext cx="2359045" cy="53470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2106"/>
              </a:lnSpc>
            </a:pPr>
            <a:r>
              <a:rPr lang="en-US" sz="162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Пошук бізнес-партнерів у ЄС</a:t>
            </a:r>
            <a:endParaRPr lang="en-US" sz="1620" dirty="0"/>
          </a:p>
        </p:txBody>
      </p:sp>
      <p:sp>
        <p:nvSpPr>
          <p:cNvPr id="16" name="Text 7"/>
          <p:cNvSpPr/>
          <p:nvPr/>
        </p:nvSpPr>
        <p:spPr>
          <a:xfrm>
            <a:off x="10892451" y="4781134"/>
            <a:ext cx="2830854" cy="3657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/>
            <a:r>
              <a:rPr lang="en-US" sz="2520" b="1" dirty="0">
                <a:solidFill>
                  <a:srgbClr val="2563EB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Access2Markets</a:t>
            </a:r>
            <a:endParaRPr lang="en-US" sz="2520" dirty="0"/>
          </a:p>
        </p:txBody>
      </p:sp>
      <p:sp>
        <p:nvSpPr>
          <p:cNvPr id="17" name="Text 8"/>
          <p:cNvSpPr/>
          <p:nvPr/>
        </p:nvSpPr>
        <p:spPr>
          <a:xfrm>
            <a:off x="10892451" y="5352634"/>
            <a:ext cx="2830854" cy="26735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2106"/>
              </a:lnSpc>
            </a:pPr>
            <a:r>
              <a:rPr lang="en-US" sz="162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База митних вимог ЄС</a:t>
            </a:r>
            <a:endParaRPr lang="en-US" sz="162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9144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7200" y="914400"/>
            <a:ext cx="13716000" cy="6629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r>
              <a:rPr lang="en-US" sz="4680" b="1" dirty="0">
                <a:solidFill>
                  <a:srgbClr val="1E40AF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Ключові висновки</a:t>
            </a:r>
            <a:endParaRPr lang="en-US" sz="4680" dirty="0"/>
          </a:p>
        </p:txBody>
      </p:sp>
      <p:sp>
        <p:nvSpPr>
          <p:cNvPr id="5" name="Text 1"/>
          <p:cNvSpPr/>
          <p:nvPr/>
        </p:nvSpPr>
        <p:spPr>
          <a:xfrm>
            <a:off x="457200" y="3177540"/>
            <a:ext cx="13716000" cy="1600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12600"/>
              </a:lnSpc>
            </a:pPr>
            <a:r>
              <a:rPr lang="en-US" sz="12600" b="1" dirty="0">
                <a:solidFill>
                  <a:srgbClr val="2563EB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0%</a:t>
            </a:r>
            <a:endParaRPr lang="en-US" sz="12600" dirty="0"/>
          </a:p>
        </p:txBody>
      </p:sp>
      <p:sp>
        <p:nvSpPr>
          <p:cNvPr id="6" name="Text 2"/>
          <p:cNvSpPr/>
          <p:nvPr/>
        </p:nvSpPr>
        <p:spPr>
          <a:xfrm>
            <a:off x="457200" y="4892040"/>
            <a:ext cx="13716000" cy="3886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/>
            <a:r>
              <a:rPr lang="en-US" sz="2700" b="1" dirty="0">
                <a:solidFill>
                  <a:srgbClr val="9A3412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Митна ставка для України</a:t>
            </a:r>
            <a:endParaRPr lang="en-US" sz="2700" dirty="0"/>
          </a:p>
        </p:txBody>
      </p:sp>
      <p:sp>
        <p:nvSpPr>
          <p:cNvPr id="7" name="Text 3"/>
          <p:cNvSpPr/>
          <p:nvPr/>
        </p:nvSpPr>
        <p:spPr>
          <a:xfrm>
            <a:off x="2743200" y="5623560"/>
            <a:ext cx="9144000" cy="12344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3240"/>
              </a:lnSpc>
            </a:pPr>
            <a:r>
              <a:rPr lang="en-US" sz="216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Завдяки Угоді про ЗВТ та належному підтвердженню походження, український бізнес має преференційний доступ до ринку Європейського Союзу.</a:t>
            </a:r>
            <a:endParaRPr lang="en-US" sz="216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9144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"/>
            <a:ext cx="14630400" cy="8229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2966086"/>
            <a:ext cx="914400" cy="9144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457200" y="4337686"/>
            <a:ext cx="13716000" cy="89154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/>
            <a:r>
              <a:rPr lang="en-US" sz="6300" b="1" dirty="0">
                <a:solidFill>
                  <a:srgbClr val="2563EB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Запитання?</a:t>
            </a:r>
            <a:endParaRPr lang="en-US" sz="6300" dirty="0"/>
          </a:p>
        </p:txBody>
      </p:sp>
      <p:sp>
        <p:nvSpPr>
          <p:cNvPr id="6" name="Text 1"/>
          <p:cNvSpPr/>
          <p:nvPr/>
        </p:nvSpPr>
        <p:spPr>
          <a:xfrm>
            <a:off x="-914400" y="5503546"/>
            <a:ext cx="16459200" cy="4114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algn="ctr">
              <a:lnSpc>
                <a:spcPts val="3240"/>
              </a:lnSpc>
            </a:pPr>
            <a:r>
              <a:rPr lang="en-US" sz="2160" dirty="0">
                <a:solidFill>
                  <a:srgbClr val="572E26"/>
                </a:solidFill>
                <a:latin typeface="Afacad Flux" pitchFamily="34" charset="0"/>
                <a:ea typeface="Afacad Flux" pitchFamily="34" charset="-122"/>
                <a:cs typeface="Afacad Flux" pitchFamily="34" charset="-120"/>
              </a:rPr>
              <a:t>Готові до масштабування вашого бізнесу на ринку ЄС?</a:t>
            </a:r>
            <a:endParaRPr lang="en-US" sz="216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379" y="1108234"/>
            <a:ext cx="9288661" cy="5567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3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2. Акредитація (Визнання компетентності)</a:t>
            </a:r>
            <a:endParaRPr lang="en-US" sz="3350" dirty="0"/>
          </a:p>
        </p:txBody>
      </p:sp>
      <p:sp>
        <p:nvSpPr>
          <p:cNvPr id="3" name="Shape 1"/>
          <p:cNvSpPr/>
          <p:nvPr/>
        </p:nvSpPr>
        <p:spPr>
          <a:xfrm>
            <a:off x="749379" y="2069187"/>
            <a:ext cx="4242435" cy="2581989"/>
          </a:xfrm>
          <a:prstGeom prst="roundRect">
            <a:avLst>
              <a:gd name="adj" fmla="val 5666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99" y="2069187"/>
            <a:ext cx="121920" cy="258198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85374" y="2313742"/>
            <a:ext cx="2676644" cy="3479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Що це: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1085374" y="2782848"/>
            <a:ext cx="3661886" cy="16237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Офіційне визнання національним органом того, що організація (лабораторія або орган сертифікації) є компетентною та має право проводити роботи з оцінки відповідності.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5193863" y="2069187"/>
            <a:ext cx="4242554" cy="2581989"/>
          </a:xfrm>
          <a:prstGeom prst="roundRect">
            <a:avLst>
              <a:gd name="adj" fmla="val 5666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383" y="2069187"/>
            <a:ext cx="121920" cy="258198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529858" y="2313742"/>
            <a:ext cx="2676644" cy="3479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Хто проходить:</a:t>
            </a:r>
            <a:endParaRPr lang="en-US" sz="2100" dirty="0"/>
          </a:p>
        </p:txBody>
      </p:sp>
      <p:sp>
        <p:nvSpPr>
          <p:cNvPr id="10" name="Text 6"/>
          <p:cNvSpPr/>
          <p:nvPr/>
        </p:nvSpPr>
        <p:spPr>
          <a:xfrm>
            <a:off x="5529858" y="2782848"/>
            <a:ext cx="3662005" cy="541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Органи сертифікації, випробувальні лабораторії.</a:t>
            </a:r>
            <a:endParaRPr lang="en-US" sz="1650" dirty="0"/>
          </a:p>
        </p:txBody>
      </p:sp>
      <p:sp>
        <p:nvSpPr>
          <p:cNvPr id="11" name="Shape 7"/>
          <p:cNvSpPr/>
          <p:nvPr/>
        </p:nvSpPr>
        <p:spPr>
          <a:xfrm>
            <a:off x="9638467" y="2069187"/>
            <a:ext cx="4242554" cy="2581989"/>
          </a:xfrm>
          <a:prstGeom prst="roundRect">
            <a:avLst>
              <a:gd name="adj" fmla="val 5666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987" y="2069187"/>
            <a:ext cx="121920" cy="2581989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974461" y="2313742"/>
            <a:ext cx="2676644" cy="3479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Результат:</a:t>
            </a:r>
            <a:endParaRPr lang="en-US" sz="2100" dirty="0"/>
          </a:p>
        </p:txBody>
      </p:sp>
      <p:sp>
        <p:nvSpPr>
          <p:cNvPr id="14" name="Text 9"/>
          <p:cNvSpPr/>
          <p:nvPr/>
        </p:nvSpPr>
        <p:spPr>
          <a:xfrm>
            <a:off x="9974461" y="2782848"/>
            <a:ext cx="3662005" cy="270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Атестат про акредитацію.</a:t>
            </a:r>
            <a:endParaRPr lang="en-US" sz="1650" dirty="0"/>
          </a:p>
        </p:txBody>
      </p:sp>
      <p:sp>
        <p:nvSpPr>
          <p:cNvPr id="15" name="Shape 10"/>
          <p:cNvSpPr/>
          <p:nvPr/>
        </p:nvSpPr>
        <p:spPr>
          <a:xfrm>
            <a:off x="749379" y="4853226"/>
            <a:ext cx="4242435" cy="1499473"/>
          </a:xfrm>
          <a:prstGeom prst="roundRect">
            <a:avLst>
              <a:gd name="adj" fmla="val 9757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99" y="4853226"/>
            <a:ext cx="121920" cy="1499473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085374" y="5097780"/>
            <a:ext cx="2676644" cy="3479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Офіційне джерело:</a:t>
            </a:r>
            <a:endParaRPr lang="en-US" sz="2100" dirty="0"/>
          </a:p>
        </p:txBody>
      </p:sp>
      <p:sp>
        <p:nvSpPr>
          <p:cNvPr id="18" name="Text 12"/>
          <p:cNvSpPr/>
          <p:nvPr/>
        </p:nvSpPr>
        <p:spPr>
          <a:xfrm>
            <a:off x="1085374" y="5566886"/>
            <a:ext cx="3661886" cy="541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Закон України «Про акредитацію органів з оцінки відповідності».</a:t>
            </a:r>
            <a:endParaRPr lang="en-US" sz="1650" dirty="0"/>
          </a:p>
        </p:txBody>
      </p:sp>
      <p:sp>
        <p:nvSpPr>
          <p:cNvPr id="19" name="Shape 13"/>
          <p:cNvSpPr/>
          <p:nvPr/>
        </p:nvSpPr>
        <p:spPr>
          <a:xfrm>
            <a:off x="5193863" y="4853226"/>
            <a:ext cx="4242554" cy="1499473"/>
          </a:xfrm>
          <a:prstGeom prst="roundRect">
            <a:avLst>
              <a:gd name="adj" fmla="val 9757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383" y="4853226"/>
            <a:ext cx="121920" cy="1499473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5529858" y="5097780"/>
            <a:ext cx="3444240" cy="3479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Головний орган в Україні:</a:t>
            </a:r>
            <a:endParaRPr lang="en-US" sz="2100" dirty="0"/>
          </a:p>
        </p:txBody>
      </p:sp>
      <p:sp>
        <p:nvSpPr>
          <p:cNvPr id="22" name="Text 15"/>
          <p:cNvSpPr/>
          <p:nvPr/>
        </p:nvSpPr>
        <p:spPr>
          <a:xfrm>
            <a:off x="5529858" y="5566886"/>
            <a:ext cx="3662005" cy="541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НААУ (Національне агентство з акредитації України).</a:t>
            </a:r>
            <a:endParaRPr lang="en-US" sz="1650" dirty="0"/>
          </a:p>
        </p:txBody>
      </p:sp>
      <p:sp>
        <p:nvSpPr>
          <p:cNvPr id="23" name="Text 16"/>
          <p:cNvSpPr/>
          <p:nvPr/>
        </p:nvSpPr>
        <p:spPr>
          <a:xfrm>
            <a:off x="749379" y="6580108"/>
            <a:ext cx="13131641" cy="541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Приклад:</a:t>
            </a:r>
            <a:r>
              <a:rPr lang="en-US" sz="16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Щоб лабораторія мала право видати сертифікат заводу "Світло", її саму спочатку має перевірити НААУ. Експерти НААУ приходять в лабораторію, перевіряють кваліфікацію персоналу та точність приладів. Це — акредитація.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83901"/>
            <a:ext cx="9126498" cy="597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550" b="1" dirty="0">
                <a:solidFill>
                  <a:srgbClr val="00000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📊</a:t>
            </a:r>
            <a:r>
              <a:rPr lang="en-US" sz="35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 Порівняльна таблиця для студентів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2734866"/>
            <a:ext cx="13042821" cy="3810714"/>
          </a:xfrm>
          <a:prstGeom prst="roundRect">
            <a:avLst>
              <a:gd name="adj" fmla="val 2500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2742486"/>
            <a:ext cx="13027581" cy="87701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28462" y="2886194"/>
            <a:ext cx="2799397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Об'єкт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4289108" y="2886194"/>
            <a:ext cx="4358878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Продукція, процеси, послуги, персонал.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109234" y="2886194"/>
            <a:ext cx="4492943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Органи з оцінки відповідності (лабораторії).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801410" y="3619500"/>
            <a:ext cx="13027581" cy="87701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028462" y="3763208"/>
            <a:ext cx="2799397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Хто здійснює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4289108" y="3763208"/>
            <a:ext cx="4358878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Акредитовані органи (третя сторона).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109234" y="3763208"/>
            <a:ext cx="4492943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Національний орган з акредитації (НААУ).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801410" y="4496514"/>
            <a:ext cx="13027581" cy="87701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028462" y="4640223"/>
            <a:ext cx="2799397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Мета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4289108" y="4640223"/>
            <a:ext cx="4358878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Підтвердити безпеку та якість товару.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9109234" y="4640223"/>
            <a:ext cx="4492943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Підтвердити фаховість тих, хто перевіряє.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801410" y="5373529"/>
            <a:ext cx="13027581" cy="58221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028462" y="5517237"/>
            <a:ext cx="2799397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Документ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4289108" y="5517237"/>
            <a:ext cx="4358878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Сертифікат відповідності.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9109234" y="5517237"/>
            <a:ext cx="4492943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Атестат акредитації.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801410" y="5955744"/>
            <a:ext cx="13027581" cy="58221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1028462" y="6099453"/>
            <a:ext cx="2799397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Зв'язок з АСАА</a:t>
            </a:r>
            <a:endParaRPr lang="en-US" sz="1750" dirty="0"/>
          </a:p>
        </p:txBody>
      </p:sp>
      <p:sp>
        <p:nvSpPr>
          <p:cNvPr id="22" name="Text 20"/>
          <p:cNvSpPr/>
          <p:nvPr/>
        </p:nvSpPr>
        <p:spPr>
          <a:xfrm>
            <a:off x="4289108" y="6099453"/>
            <a:ext cx="4358878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Визнання сертифікатів.</a:t>
            </a:r>
            <a:endParaRPr lang="en-US" sz="1750" dirty="0"/>
          </a:p>
        </p:txBody>
      </p:sp>
      <p:sp>
        <p:nvSpPr>
          <p:cNvPr id="23" name="Text 21"/>
          <p:cNvSpPr/>
          <p:nvPr/>
        </p:nvSpPr>
        <p:spPr>
          <a:xfrm>
            <a:off x="9109234" y="6099453"/>
            <a:ext cx="4492943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Визнання системи акредитації.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17151"/>
            <a:ext cx="13042821" cy="1187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550" b="1" dirty="0">
                <a:solidFill>
                  <a:srgbClr val="00000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🛠</a:t>
            </a:r>
            <a:r>
              <a:rPr lang="en-US" sz="35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 Практичний кейс: Як це працює в реальності (Інтеграція в ЄС)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2657832"/>
            <a:ext cx="13042821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Уявімо українське підприємство "ХарчоТех", яке виробляє професійні печі для пекарень і хоче експортувати їх у Францію.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502581"/>
            <a:ext cx="226814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01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868936"/>
            <a:ext cx="4196358" cy="304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93790" y="4043243"/>
            <a:ext cx="3123367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Крок 1 (Акредитація):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93790" y="4547830"/>
            <a:ext cx="4196358" cy="1768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Національне агентство з акредитації України (НААУ) перевіряє український орган сертифікації "ПромБезпека" за стандартом ISO/IEC 17065. Тепер "ПромБезпека" офіційно визнана державою.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6452711"/>
            <a:ext cx="4196358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Сайт для перевірки: Реєстр акредитованих органів НААУ.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5216962" y="3502581"/>
            <a:ext cx="226814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02</a:t>
            </a:r>
            <a:endParaRPr lang="en-US" sz="175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962" y="3891677"/>
            <a:ext cx="4196358" cy="3048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216962" y="4043243"/>
            <a:ext cx="325052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Крок 2 (Сертифікація):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5216962" y="4547830"/>
            <a:ext cx="4196358" cy="1473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Підприємство "ХарчоТех" подає заявку в "ПромБезпеку". Експерти випробовують піч на відповідність ТР безпеки низьковольтного обладнання.</a:t>
            </a:r>
            <a:endParaRPr lang="en-US" sz="1750" dirty="0"/>
          </a:p>
        </p:txBody>
      </p:sp>
      <p:sp>
        <p:nvSpPr>
          <p:cNvPr id="13" name="Text 9"/>
          <p:cNvSpPr/>
          <p:nvPr/>
        </p:nvSpPr>
        <p:spPr>
          <a:xfrm>
            <a:off x="9640133" y="3502581"/>
            <a:ext cx="226814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 Light" pitchFamily="34" charset="0"/>
                <a:ea typeface="Geist Light" pitchFamily="34" charset="-122"/>
                <a:cs typeface="Geist Light" pitchFamily="34" charset="-120"/>
              </a:rPr>
              <a:t>03</a:t>
            </a:r>
            <a:endParaRPr lang="en-US" sz="175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133" y="3891677"/>
            <a:ext cx="4196358" cy="3048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9640133" y="4043243"/>
            <a:ext cx="283523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Крок 3 (Результат):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9640133" y="4547830"/>
            <a:ext cx="4196358" cy="1768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"ХарчоТех" отримує сертифікат. Оскільки НААУ є членом міжнародних організацій (EA, ILAC), цей сертифікат (після підписання АСАА або через угоди про визнання) стає "квитком" на ринок ЄС.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78167"/>
            <a:ext cx="12121039" cy="597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550" b="1" dirty="0">
                <a:solidFill>
                  <a:srgbClr val="00000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🔗</a:t>
            </a:r>
            <a:r>
              <a:rPr lang="en-US" sz="35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 Офіційні сайти для аналізу (джерела інформації):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3529132"/>
            <a:ext cx="13042821" cy="2064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НААУ (</a:t>
            </a:r>
            <a:r>
              <a:rPr lang="en-US" sz="1750" b="1" u="sng" dirty="0">
                <a:solidFill>
                  <a:srgbClr val="6296FF"/>
                </a:solidFill>
                <a:latin typeface="Geist" pitchFamily="34" charset="0"/>
                <a:ea typeface="Geist" pitchFamily="34" charset="-122"/>
                <a:cs typeface="Geist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naau.org.ua</a:t>
            </a: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):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Тут можна знайти перелік усіх лабораторій України, які мають право проводити випробування. Якщо лабораторії немає в цьому реєстрі — її сертифікат не має юридичної сили для експорту.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Мінекономіки (</a:t>
            </a:r>
            <a:r>
              <a:rPr lang="en-US" sz="1750" b="1" u="sng" dirty="0">
                <a:solidFill>
                  <a:srgbClr val="6296FF"/>
                </a:solidFill>
                <a:latin typeface="Geist" pitchFamily="34" charset="0"/>
                <a:ea typeface="Geist" pitchFamily="34" charset="-122"/>
                <a:cs typeface="Geist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me.gov.ua</a:t>
            </a: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):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Розділ "Технічне регулювання" містить реєстр призначених органів, яким держава дозволила працювати з конкретними Технічними регламентами.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EA (European co-operation for Accreditation):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Європейська організація з акредитації. Студенти можуть побачити там Україну (НААУ) у списку підписантів Багатосторонньої угоди (MLA), що є основою для визнання наших документів у Європі.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012508"/>
            <a:ext cx="976908" cy="371832"/>
          </a:xfrm>
          <a:prstGeom prst="roundRect">
            <a:avLst>
              <a:gd name="adj" fmla="val 20497"/>
            </a:avLst>
          </a:prstGeom>
          <a:solidFill>
            <a:srgbClr val="00194D"/>
          </a:solidFill>
          <a:ln/>
        </p:spPr>
      </p:sp>
      <p:sp>
        <p:nvSpPr>
          <p:cNvPr id="3" name="Text 1"/>
          <p:cNvSpPr/>
          <p:nvPr/>
        </p:nvSpPr>
        <p:spPr>
          <a:xfrm>
            <a:off x="929878" y="1080492"/>
            <a:ext cx="704731" cy="235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ЩО ЦЕ?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1475065"/>
            <a:ext cx="13042821" cy="1474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Сертифікат EUR.1: ключ до преференційної торгівлі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793790" y="3289459"/>
            <a:ext cx="13042821" cy="884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Сертифікат EUR.1 — це офіційний документ, який підтверджує преференційне походження товару, тобто його виробництво або достатню переробку на території України, країн ЄС або інших держав-партнерів. Цей сертифікат є критично важливим для експортерів, оскільки дозволяє скористатися перевагами угод про вільну торгівлю.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4429006"/>
            <a:ext cx="4196358" cy="2787968"/>
          </a:xfrm>
          <a:prstGeom prst="roundRect">
            <a:avLst>
              <a:gd name="adj" fmla="val 3417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51084" y="4686300"/>
            <a:ext cx="3669387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Зниження митних ставок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051084" y="5190887"/>
            <a:ext cx="3681770" cy="1768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Забезпечує знижені або нульові ставки ввізного мита при експорті до країн-партнерів, включаючи ЄС, ЄАВТ, Велику Британію, Грузію, Ізраїль та Чорногорію.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5216962" y="4429006"/>
            <a:ext cx="4196358" cy="2787968"/>
          </a:xfrm>
          <a:prstGeom prst="roundRect">
            <a:avLst>
              <a:gd name="adj" fmla="val 3417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474256" y="4686300"/>
            <a:ext cx="3061573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Безкоштовна видача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474256" y="5190887"/>
            <a:ext cx="3681770" cy="1473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Видається безкоштовно митними органами України, що робить його доступним інструментом для бізнесу будь-якого розміру.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9640133" y="4429006"/>
            <a:ext cx="4196358" cy="2787968"/>
          </a:xfrm>
          <a:prstGeom prst="roundRect">
            <a:avLst>
              <a:gd name="adj" fmla="val 3417"/>
            </a:avLst>
          </a:prstGeom>
          <a:solidFill>
            <a:srgbClr val="101620">
              <a:alpha val="95000"/>
            </a:srgbClr>
          </a:solidFill>
          <a:ln w="30480">
            <a:solidFill>
              <a:srgbClr val="002A8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897427" y="4686300"/>
            <a:ext cx="2835235" cy="368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Для кожної партії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9897427" y="5190887"/>
            <a:ext cx="3681770" cy="1179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Оформлюється на одну партію товарів, що дозволяє гнучко адаптуватися до потреб експорту.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932736"/>
            <a:ext cx="2018228" cy="371832"/>
          </a:xfrm>
          <a:prstGeom prst="roundRect">
            <a:avLst>
              <a:gd name="adj" fmla="val 20497"/>
            </a:avLst>
          </a:prstGeom>
          <a:solidFill>
            <a:srgbClr val="00194D"/>
          </a:solidFill>
          <a:ln/>
        </p:spPr>
      </p:sp>
      <p:sp>
        <p:nvSpPr>
          <p:cNvPr id="3" name="Text 1"/>
          <p:cNvSpPr/>
          <p:nvPr/>
        </p:nvSpPr>
        <p:spPr>
          <a:xfrm>
            <a:off x="929878" y="1000720"/>
            <a:ext cx="1746052" cy="235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НОРМАТИВНА БАЗА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1395293"/>
            <a:ext cx="11560612" cy="7371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Правове підґрунтя та міжнародні угоди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793790" y="2472571"/>
            <a:ext cx="13042821" cy="589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Видача сертифіката EUR.1 ґрунтується на чіткій правовій базі, що забезпечує його легітимність та визнання на міжнародному рівні.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3521393"/>
            <a:ext cx="6244709" cy="35385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Митний кодекс України: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Видача регламентується статтею 46 Митного кодексу України, що визначає загальні положення щодо підтвердження походження товарів.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Наказ Мінфіну №139: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Детальний порядок оформлення та видачі сертифікатів EUR.1 затверджений наказом Міністерства фінансів України №139 від 02.03.2021.</a:t>
            </a:r>
            <a:endParaRPr lang="en-US" sz="1750" dirty="0"/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750" b="1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Угода про асоціацію:</a:t>
            </a:r>
            <a:r>
              <a:rPr lang="en-US" sz="175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 Сертифікат видається відповідно до Угоди про асоціацію між Україною та Європейським Союзом, а також численних угод про вільну торгівлю з іншими країнами-партнерами.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436168" y="3317319"/>
            <a:ext cx="6571417" cy="3979545"/>
          </a:xfrm>
          <a:prstGeom prst="roundRect">
            <a:avLst>
              <a:gd name="adj" fmla="val 4104"/>
            </a:avLst>
          </a:prstGeom>
          <a:solidFill>
            <a:srgbClr val="6296FF">
              <a:alpha val="95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7662982" y="3521393"/>
            <a:ext cx="6117788" cy="1179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Ці нормативні акти підтверджують відповідність товарів правилам походження, що є обов'язковою умовою для отримання преференційного митного режиму.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77873" y="1135261"/>
            <a:ext cx="1080135" cy="277297"/>
          </a:xfrm>
          <a:prstGeom prst="roundRect">
            <a:avLst>
              <a:gd name="adj" fmla="val 21907"/>
            </a:avLst>
          </a:prstGeom>
          <a:solidFill>
            <a:srgbClr val="00194D"/>
          </a:solidFill>
          <a:ln/>
        </p:spPr>
      </p:sp>
      <p:sp>
        <p:nvSpPr>
          <p:cNvPr id="3" name="Text 1"/>
          <p:cNvSpPr/>
          <p:nvPr/>
        </p:nvSpPr>
        <p:spPr>
          <a:xfrm>
            <a:off x="1186339" y="1189434"/>
            <a:ext cx="863203" cy="168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1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ПРОЦЕДУРА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1077873" y="1470184"/>
            <a:ext cx="12227243" cy="5874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550" b="1" dirty="0">
                <a:solidFill>
                  <a:srgbClr val="F2F5FA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Як отримати сертифікат EUR.1: покрокова процедура</a:t>
            </a:r>
            <a:endParaRPr lang="en-US" sz="3550" dirty="0"/>
          </a:p>
        </p:txBody>
      </p:sp>
      <p:sp>
        <p:nvSpPr>
          <p:cNvPr id="5" name="Text 3"/>
          <p:cNvSpPr/>
          <p:nvPr/>
        </p:nvSpPr>
        <p:spPr>
          <a:xfrm>
            <a:off x="1077873" y="2273737"/>
            <a:ext cx="12474654" cy="4221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4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Процес отримання сертифіката EUR.1 є чітко регламентованим і вимагає уважного дотримання всіх етапів. Правильне оформлення гарантує швидке отримання документа.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1348978" y="3309818"/>
            <a:ext cx="5894070" cy="180737"/>
          </a:xfrm>
          <a:prstGeom prst="roundRect">
            <a:avLst>
              <a:gd name="adj" fmla="val 42013"/>
            </a:avLst>
          </a:prstGeom>
          <a:solidFill>
            <a:srgbClr val="101620"/>
          </a:solidFill>
          <a:ln w="15240">
            <a:solidFill>
              <a:srgbClr val="002A8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077873" y="3129022"/>
            <a:ext cx="542330" cy="542330"/>
          </a:xfrm>
          <a:prstGeom prst="roundRect">
            <a:avLst>
              <a:gd name="adj" fmla="val 84303"/>
            </a:avLst>
          </a:prstGeom>
          <a:solidFill>
            <a:srgbClr val="101620"/>
          </a:solidFill>
          <a:ln w="15240">
            <a:solidFill>
              <a:srgbClr val="002A80"/>
            </a:solidFill>
            <a:prstDash val="solid"/>
          </a:ln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3485" y="3264634"/>
            <a:ext cx="271105" cy="271105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258610" y="3815477"/>
            <a:ext cx="2259806" cy="293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Подання заяви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258610" y="4195643"/>
            <a:ext cx="5803821" cy="6332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4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Експортер подає письмову заяву до митниці за місцем оформлення експорту. Це можна зробити особисто або через електронні системи.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7658338" y="3038713"/>
            <a:ext cx="5894070" cy="180737"/>
          </a:xfrm>
          <a:prstGeom prst="roundRect">
            <a:avLst>
              <a:gd name="adj" fmla="val 42013"/>
            </a:avLst>
          </a:prstGeom>
          <a:solidFill>
            <a:srgbClr val="101620"/>
          </a:solidFill>
          <a:ln w="15240">
            <a:solidFill>
              <a:srgbClr val="002A80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7387233" y="2857917"/>
            <a:ext cx="542330" cy="542330"/>
          </a:xfrm>
          <a:prstGeom prst="roundRect">
            <a:avLst>
              <a:gd name="adj" fmla="val 84303"/>
            </a:avLst>
          </a:prstGeom>
          <a:solidFill>
            <a:srgbClr val="101620"/>
          </a:solidFill>
          <a:ln w="15240">
            <a:solidFill>
              <a:srgbClr val="002A80"/>
            </a:solidFill>
            <a:prstDash val="solid"/>
          </a:ln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22845" y="2993529"/>
            <a:ext cx="271105" cy="271105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567970" y="3544372"/>
            <a:ext cx="2672715" cy="293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Підготовка документів</a:t>
            </a:r>
            <a:endParaRPr lang="en-US" sz="1750" dirty="0"/>
          </a:p>
        </p:txBody>
      </p:sp>
      <p:sp>
        <p:nvSpPr>
          <p:cNvPr id="15" name="Text 11"/>
          <p:cNvSpPr/>
          <p:nvPr/>
        </p:nvSpPr>
        <p:spPr>
          <a:xfrm>
            <a:off x="7567970" y="3924538"/>
            <a:ext cx="5803821" cy="6332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4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Необхідно надати повний пакет документів: декларацію про походження, рахунки-фактури, експортну декларацію та інші підтверджуючі документи.</a:t>
            </a:r>
            <a:endParaRPr lang="en-US" sz="1400" dirty="0"/>
          </a:p>
        </p:txBody>
      </p:sp>
      <p:sp>
        <p:nvSpPr>
          <p:cNvPr id="16" name="Shape 12"/>
          <p:cNvSpPr/>
          <p:nvPr/>
        </p:nvSpPr>
        <p:spPr>
          <a:xfrm>
            <a:off x="1348978" y="5605582"/>
            <a:ext cx="5894070" cy="180737"/>
          </a:xfrm>
          <a:prstGeom prst="roundRect">
            <a:avLst>
              <a:gd name="adj" fmla="val 42013"/>
            </a:avLst>
          </a:prstGeom>
          <a:solidFill>
            <a:srgbClr val="101620"/>
          </a:solidFill>
          <a:ln w="15240">
            <a:solidFill>
              <a:srgbClr val="002A80"/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1077873" y="5424785"/>
            <a:ext cx="542330" cy="542330"/>
          </a:xfrm>
          <a:prstGeom prst="roundRect">
            <a:avLst>
              <a:gd name="adj" fmla="val 84303"/>
            </a:avLst>
          </a:prstGeom>
          <a:solidFill>
            <a:srgbClr val="101620"/>
          </a:solidFill>
          <a:ln w="15240">
            <a:solidFill>
              <a:srgbClr val="002A80"/>
            </a:solidFill>
            <a:prstDash val="solid"/>
          </a:ln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3485" y="5560397"/>
            <a:ext cx="271105" cy="271105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258610" y="6111240"/>
            <a:ext cx="2259806" cy="293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Заповнення мовою</a:t>
            </a:r>
            <a:endParaRPr lang="en-US" sz="1750" dirty="0"/>
          </a:p>
        </p:txBody>
      </p:sp>
      <p:sp>
        <p:nvSpPr>
          <p:cNvPr id="20" name="Text 15"/>
          <p:cNvSpPr/>
          <p:nvPr/>
        </p:nvSpPr>
        <p:spPr>
          <a:xfrm>
            <a:off x="1258610" y="6491407"/>
            <a:ext cx="5803821" cy="4221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4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Сертифікат заповнюється англійською мовою або мовою країни-імпортера, що є важливим для міжнародного визнання.</a:t>
            </a:r>
            <a:endParaRPr lang="en-US" sz="1400" dirty="0"/>
          </a:p>
        </p:txBody>
      </p:sp>
      <p:sp>
        <p:nvSpPr>
          <p:cNvPr id="21" name="Shape 16"/>
          <p:cNvSpPr/>
          <p:nvPr/>
        </p:nvSpPr>
        <p:spPr>
          <a:xfrm>
            <a:off x="7658338" y="5334476"/>
            <a:ext cx="5894070" cy="180737"/>
          </a:xfrm>
          <a:prstGeom prst="roundRect">
            <a:avLst>
              <a:gd name="adj" fmla="val 42013"/>
            </a:avLst>
          </a:prstGeom>
          <a:solidFill>
            <a:srgbClr val="101620"/>
          </a:solidFill>
          <a:ln w="15240">
            <a:solidFill>
              <a:srgbClr val="002A80"/>
            </a:solidFill>
            <a:prstDash val="solid"/>
          </a:ln>
        </p:spPr>
      </p:sp>
      <p:sp>
        <p:nvSpPr>
          <p:cNvPr id="22" name="Shape 17"/>
          <p:cNvSpPr/>
          <p:nvPr/>
        </p:nvSpPr>
        <p:spPr>
          <a:xfrm>
            <a:off x="7387233" y="5153680"/>
            <a:ext cx="542330" cy="542330"/>
          </a:xfrm>
          <a:prstGeom prst="roundRect">
            <a:avLst>
              <a:gd name="adj" fmla="val 84303"/>
            </a:avLst>
          </a:prstGeom>
          <a:solidFill>
            <a:srgbClr val="101620"/>
          </a:solidFill>
          <a:ln w="15240">
            <a:solidFill>
              <a:srgbClr val="002A80"/>
            </a:solidFill>
            <a:prstDash val="solid"/>
          </a:ln>
        </p:spPr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2845" y="5289292"/>
            <a:ext cx="271105" cy="271105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7567970" y="5840135"/>
            <a:ext cx="2259806" cy="293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750" b="1" dirty="0">
                <a:solidFill>
                  <a:srgbClr val="EBEDF0"/>
                </a:solidFill>
                <a:latin typeface="Geist Bold" pitchFamily="34" charset="0"/>
                <a:ea typeface="Geist Bold" pitchFamily="34" charset="-122"/>
                <a:cs typeface="Geist Bold" pitchFamily="34" charset="-120"/>
              </a:rPr>
              <a:t>Видача</a:t>
            </a:r>
            <a:endParaRPr lang="en-US" sz="1750" dirty="0"/>
          </a:p>
        </p:txBody>
      </p:sp>
      <p:sp>
        <p:nvSpPr>
          <p:cNvPr id="25" name="Text 19"/>
          <p:cNvSpPr/>
          <p:nvPr/>
        </p:nvSpPr>
        <p:spPr>
          <a:xfrm>
            <a:off x="7567970" y="6220301"/>
            <a:ext cx="5803821" cy="6332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400" dirty="0">
                <a:solidFill>
                  <a:srgbClr val="EBEDF0"/>
                </a:solidFill>
                <a:latin typeface="Geist" pitchFamily="34" charset="0"/>
                <a:ea typeface="Geist" pitchFamily="34" charset="-122"/>
                <a:cs typeface="Geist" pitchFamily="34" charset="-120"/>
              </a:rPr>
              <a:t>Видача сертифіката відбувається протягом 8 робочих годин з моменту реєстрації заяви, за умови правильного заповнення всіх документів.</a:t>
            </a:r>
            <a:endParaRPr lang="en-US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1992</Words>
  <Application>Microsoft Macintosh PowerPoint</Application>
  <PresentationFormat>Произвольный</PresentationFormat>
  <Paragraphs>225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Times New Roman</vt:lpstr>
      <vt:lpstr>Geist</vt:lpstr>
      <vt:lpstr>Calibri</vt:lpstr>
      <vt:lpstr>Comfortaa</vt:lpstr>
      <vt:lpstr>Geist Bold</vt:lpstr>
      <vt:lpstr>Arial</vt:lpstr>
      <vt:lpstr>Geist Light</vt:lpstr>
      <vt:lpstr>Afacad Flux</vt:lpstr>
      <vt:lpstr>Calibri Light</vt:lpstr>
      <vt:lpstr>Небесная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Microsoft Office User</cp:lastModifiedBy>
  <cp:revision>2</cp:revision>
  <dcterms:created xsi:type="dcterms:W3CDTF">2026-02-08T10:37:39Z</dcterms:created>
  <dcterms:modified xsi:type="dcterms:W3CDTF">2026-02-08T10:59:43Z</dcterms:modified>
</cp:coreProperties>
</file>