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err="1" smtClean="0"/>
              <a:t>Теоретико</a:t>
            </a:r>
            <a:r>
              <a:rPr lang="uk-UA" sz="3200" dirty="0" smtClean="0"/>
              <a:t> - методичні аспекти визначення сутності поняття ринку.</a:t>
            </a:r>
            <a:br>
              <a:rPr lang="uk-UA" sz="3200" dirty="0" smtClean="0"/>
            </a:br>
            <a:r>
              <a:rPr lang="uk-UA" sz="3200" dirty="0" smtClean="0"/>
              <a:t>2. Структура, функції та види ринків.</a:t>
            </a:r>
            <a:br>
              <a:rPr lang="uk-UA" sz="3200" dirty="0" smtClean="0"/>
            </a:br>
            <a:r>
              <a:rPr lang="uk-UA" sz="3200" dirty="0" smtClean="0"/>
              <a:t>3. Підходи до вивчення ринків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 smtClean="0"/>
              <a:t>Сутність, ознаки та види ринків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96944" cy="6552728"/>
          </a:xfrm>
        </p:spPr>
        <p:txBody>
          <a:bodyPr>
            <a:normAutofit/>
          </a:bodyPr>
          <a:lstStyle/>
          <a:p>
            <a:r>
              <a:rPr lang="uk-UA" sz="1800" b="1" dirty="0">
                <a:solidFill>
                  <a:schemeClr val="tx1"/>
                </a:solidFill>
              </a:rPr>
              <a:t>Ринок </a:t>
            </a:r>
            <a:r>
              <a:rPr lang="uk-UA" sz="1800" dirty="0">
                <a:solidFill>
                  <a:schemeClr val="tx1"/>
                </a:solidFill>
              </a:rPr>
              <a:t>– сукупність всіх потенційних споживачів, які відчувають потребу в деякому товарі та мають можливість для задоволення цієї потреби, та продавців, що працюють у рамках законодавства та пов’язані певними фінансово-економічними відносинами.</a:t>
            </a:r>
            <a:endParaRPr lang="uk-UA" sz="1800" dirty="0" smtClean="0">
              <a:solidFill>
                <a:schemeClr val="tx1"/>
              </a:solidFill>
            </a:endParaRPr>
          </a:p>
          <a:p>
            <a:endParaRPr lang="uk-UA" sz="4500" b="1" dirty="0" smtClean="0">
              <a:solidFill>
                <a:schemeClr val="tx1"/>
              </a:solidFill>
            </a:endParaRPr>
          </a:p>
          <a:p>
            <a:endParaRPr lang="uk-UA" sz="4500" b="1" dirty="0">
              <a:solidFill>
                <a:schemeClr val="tx1"/>
              </a:solidFill>
            </a:endParaRPr>
          </a:p>
          <a:p>
            <a:endParaRPr lang="uk-UA" sz="4500" b="1" dirty="0" smtClean="0">
              <a:solidFill>
                <a:schemeClr val="tx1"/>
              </a:solidFill>
            </a:endParaRPr>
          </a:p>
          <a:p>
            <a:endParaRPr lang="uk-UA" sz="1800" b="1" dirty="0">
              <a:solidFill>
                <a:schemeClr val="tx1"/>
              </a:solidFill>
            </a:endParaRPr>
          </a:p>
          <a:p>
            <a:r>
              <a:rPr lang="uk-UA" sz="1800" b="1" dirty="0" smtClean="0">
                <a:solidFill>
                  <a:schemeClr val="tx1"/>
                </a:solidFill>
              </a:rPr>
              <a:t>Рис. 1. Властивості ринку</a:t>
            </a:r>
            <a:endParaRPr lang="uk-UA" sz="18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127" y="1628800"/>
            <a:ext cx="61626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47500" lnSpcReduction="20000"/>
          </a:bodyPr>
          <a:lstStyle/>
          <a:p>
            <a:pPr marL="0" indent="0" algn="r">
              <a:buNone/>
            </a:pPr>
            <a:r>
              <a:rPr lang="uk-UA" sz="2300" b="1" dirty="0"/>
              <a:t>Таблиця 1</a:t>
            </a:r>
          </a:p>
          <a:p>
            <a:pPr marL="0" indent="0" algn="ctr">
              <a:buNone/>
            </a:pPr>
            <a:r>
              <a:rPr lang="uk-UA" sz="2300" b="1" dirty="0"/>
              <a:t>Учасники </a:t>
            </a:r>
            <a:r>
              <a:rPr lang="uk-UA" sz="2300" b="1" dirty="0" smtClean="0"/>
              <a:t>ринку</a:t>
            </a:r>
          </a:p>
          <a:p>
            <a:pPr marL="0" indent="0" algn="ctr">
              <a:buNone/>
            </a:pPr>
            <a:endParaRPr lang="uk-UA" sz="2300" b="1" dirty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/>
              <a:t>До структури ринку належать такі елементи: </a:t>
            </a:r>
            <a:r>
              <a:rPr lang="uk-UA" dirty="0"/>
              <a:t>суб’єкти ринку (покупці, продавці, посередники); об’єкти ринку; ринковий механізм (попит, пропозиція, ринкова ціна, конкуренція).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Структура </a:t>
            </a:r>
            <a:r>
              <a:rPr lang="uk-UA" b="1" dirty="0"/>
              <a:t>ринку за різними критеріями:</a:t>
            </a:r>
          </a:p>
          <a:p>
            <a:pPr marL="0" indent="0" algn="just">
              <a:buNone/>
            </a:pPr>
            <a:r>
              <a:rPr lang="uk-UA" b="1" dirty="0"/>
              <a:t>а) за об’єктами обміну:</a:t>
            </a:r>
          </a:p>
          <a:p>
            <a:pPr marL="0" indent="0" algn="just">
              <a:buNone/>
            </a:pPr>
            <a:r>
              <a:rPr lang="uk-UA" b="1" dirty="0"/>
              <a:t>- ринок ресурсів, </a:t>
            </a:r>
            <a:r>
              <a:rPr lang="uk-UA" dirty="0"/>
              <a:t>який набуває форм: ринку праці; ринку капіталу; ринку землі та нерухомості;</a:t>
            </a:r>
          </a:p>
          <a:p>
            <a:pPr marL="0" indent="0" algn="just">
              <a:buNone/>
            </a:pPr>
            <a:r>
              <a:rPr lang="uk-UA" b="1" dirty="0"/>
              <a:t>- товарний ринок, </a:t>
            </a:r>
            <a:r>
              <a:rPr lang="uk-UA" dirty="0"/>
              <a:t>який набуває форм: ринку споживчих товарів; ринку послуг; ринку науково-технічних розробок та інформації;</a:t>
            </a:r>
          </a:p>
          <a:p>
            <a:pPr marL="0" indent="0" algn="just">
              <a:buNone/>
            </a:pPr>
            <a:r>
              <a:rPr lang="uk-UA" b="1" dirty="0"/>
              <a:t>- фінансовий ринок, </a:t>
            </a:r>
            <a:r>
              <a:rPr lang="uk-UA" dirty="0"/>
              <a:t>що набуває форм: грошового ринку, </a:t>
            </a:r>
            <a:r>
              <a:rPr lang="uk-UA" dirty="0" err="1"/>
              <a:t>ринку</a:t>
            </a:r>
            <a:r>
              <a:rPr lang="uk-UA" dirty="0"/>
              <a:t> цінних паперів, валютного ринку;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 </a:t>
            </a:r>
            <a:r>
              <a:rPr lang="uk-UA" b="1" dirty="0"/>
              <a:t>б) залежно від умов, у яких діють суб'єкти господарювання:</a:t>
            </a:r>
          </a:p>
          <a:p>
            <a:pPr marL="0" indent="0" algn="just">
              <a:buNone/>
            </a:pPr>
            <a:r>
              <a:rPr lang="uk-UA" b="1" dirty="0"/>
              <a:t>- вільний ринок </a:t>
            </a:r>
            <a:r>
              <a:rPr lang="uk-UA" dirty="0"/>
              <a:t>(багато продавців, багато покупців, товари однорідні, вхід і вихід на ринок вільний, інформація доступна);</a:t>
            </a:r>
          </a:p>
          <a:p>
            <a:pPr marL="0" indent="0" algn="just">
              <a:buNone/>
            </a:pPr>
            <a:r>
              <a:rPr lang="uk-UA" b="1" dirty="0"/>
              <a:t>- монополізований (олігополія, монополія) </a:t>
            </a:r>
            <a:r>
              <a:rPr lang="uk-UA" dirty="0"/>
              <a:t>(один продавець або обмежена їх кількість, багато покупців, доступ на ринок до інформації обмежений);</a:t>
            </a:r>
          </a:p>
          <a:p>
            <a:pPr marL="0" indent="0" algn="just">
              <a:buNone/>
            </a:pPr>
            <a:r>
              <a:rPr lang="uk-UA" b="1" dirty="0"/>
              <a:t>- монополістична конкуренція </a:t>
            </a:r>
            <a:r>
              <a:rPr lang="uk-UA" dirty="0"/>
              <a:t>(відносно велика кількість продавців, диференціація товару, вільні вхід на ринок і вихід);</a:t>
            </a:r>
          </a:p>
          <a:p>
            <a:pPr marL="0" indent="0" algn="just">
              <a:buNone/>
            </a:pPr>
            <a:r>
              <a:rPr lang="uk-UA" b="1" dirty="0"/>
              <a:t>- регульований </a:t>
            </a:r>
            <a:r>
              <a:rPr lang="uk-UA" dirty="0"/>
              <a:t>(держава законодавчо обмежує економічну свободу окремих суб'єктів господарювання, формуючи та захищаючи конкурентне середовище);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692696"/>
            <a:ext cx="6965950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sz="2400" b="1" dirty="0"/>
              <a:t>в) за територіальною ознакою: місцевий; регіональний; національний; світовий; </a:t>
            </a:r>
          </a:p>
          <a:p>
            <a:pPr marL="0" indent="0" algn="just">
              <a:buNone/>
            </a:pPr>
            <a:r>
              <a:rPr lang="uk-UA" sz="2400" b="1" dirty="0"/>
              <a:t>г) щодо відповідності чинному законодавству:</a:t>
            </a:r>
          </a:p>
          <a:p>
            <a:pPr marL="0" indent="0" algn="just">
              <a:buNone/>
            </a:pPr>
            <a:r>
              <a:rPr lang="uk-UA" sz="2400" b="1" dirty="0"/>
              <a:t>- легальний </a:t>
            </a:r>
            <a:r>
              <a:rPr lang="uk-UA" sz="2400" dirty="0"/>
              <a:t>(дозволений законом і відкритий для оподаткування);</a:t>
            </a:r>
          </a:p>
          <a:p>
            <a:pPr marL="0" indent="0" algn="just">
              <a:buNone/>
            </a:pPr>
            <a:r>
              <a:rPr lang="uk-UA" sz="2400" b="1" dirty="0"/>
              <a:t>- тіньовий </a:t>
            </a:r>
            <a:r>
              <a:rPr lang="uk-UA" sz="2400" dirty="0"/>
              <a:t>(не зареєстрований, ухиляння від сплати податків);</a:t>
            </a:r>
          </a:p>
          <a:p>
            <a:pPr marL="0" indent="0" algn="just">
              <a:buNone/>
            </a:pPr>
            <a:r>
              <a:rPr lang="uk-UA" sz="2400" b="1" dirty="0"/>
              <a:t>д) стосовно способу формування: стихійний; організований.</a:t>
            </a:r>
          </a:p>
          <a:p>
            <a:pPr marL="0" indent="0" algn="just">
              <a:buNone/>
            </a:pPr>
            <a:r>
              <a:rPr lang="uk-UA" sz="2400" b="1" dirty="0"/>
              <a:t>Залежно від виду споживачів розрізняють такі типи ринків:</a:t>
            </a:r>
          </a:p>
          <a:p>
            <a:pPr marL="0" indent="0" algn="just">
              <a:buNone/>
            </a:pPr>
            <a:r>
              <a:rPr lang="uk-UA" sz="2400" b="1" dirty="0"/>
              <a:t>- споживчий ринок;</a:t>
            </a:r>
          </a:p>
          <a:p>
            <a:pPr marL="0" indent="0" algn="just">
              <a:buNone/>
            </a:pPr>
            <a:r>
              <a:rPr lang="uk-UA" sz="2400" b="1" dirty="0"/>
              <a:t>- ринки організацій (ринки продукції виробничо-технічного призначення, ринки перепродажів і ринки державних установ)</a:t>
            </a:r>
          </a:p>
          <a:p>
            <a:pPr marL="0" indent="0" algn="just">
              <a:buNone/>
            </a:pPr>
            <a:r>
              <a:rPr lang="uk-UA" sz="2400" b="1" dirty="0"/>
              <a:t>Споживчий ринок </a:t>
            </a:r>
            <a:r>
              <a:rPr lang="uk-UA" sz="2400" dirty="0"/>
              <a:t>– сукупність індивідів і родин, що купують товари та послуги для особистого споживання.</a:t>
            </a:r>
          </a:p>
          <a:p>
            <a:pPr marL="0" indent="0" algn="just">
              <a:buNone/>
            </a:pPr>
            <a:r>
              <a:rPr lang="uk-UA" sz="2400" b="1" dirty="0"/>
              <a:t>Ринок продукції виробничо-технічного призначення </a:t>
            </a:r>
            <a:r>
              <a:rPr lang="uk-UA" sz="2400" dirty="0"/>
              <a:t>- сукупність організацій і приватних осіб, які купують товари та послуги, що використовуються під час виробництва інших продуктів. </a:t>
            </a:r>
          </a:p>
          <a:p>
            <a:pPr marL="0" indent="0" algn="just">
              <a:buNone/>
            </a:pPr>
            <a:r>
              <a:rPr lang="uk-UA" sz="2400" b="1" dirty="0"/>
              <a:t>Ринок перепродажів </a:t>
            </a:r>
            <a:r>
              <a:rPr lang="uk-UA" sz="2400" dirty="0"/>
              <a:t>– сукупність організацій і індивідуальних осіб, що здобувають товари з метою їх перепродажу або здачі в оренду.</a:t>
            </a:r>
          </a:p>
          <a:p>
            <a:pPr marL="0" indent="0" algn="just">
              <a:buNone/>
            </a:pPr>
            <a:r>
              <a:rPr lang="uk-UA" sz="2400" b="1" dirty="0"/>
              <a:t>Ринок державних установ </a:t>
            </a:r>
            <a:r>
              <a:rPr lang="uk-UA" sz="2400" dirty="0"/>
              <a:t>– державні установи всіх рівнів (із загальнодержавного до місцевого), що купують чи орендують товари і послуги для виконання своїх функцій.</a:t>
            </a:r>
          </a:p>
          <a:p>
            <a:pPr marL="0" indent="0" algn="just">
              <a:buNone/>
            </a:pPr>
            <a:r>
              <a:rPr lang="uk-UA" sz="2400" b="1" dirty="0"/>
              <a:t>Залежно від того, хто домінує на ринку, виділяють ринок продавця і ринок покупця.</a:t>
            </a:r>
          </a:p>
          <a:p>
            <a:pPr marL="0" indent="0" algn="just">
              <a:buNone/>
            </a:pPr>
            <a:r>
              <a:rPr lang="uk-UA" sz="2400" b="1" dirty="0"/>
              <a:t>Ринок продавця </a:t>
            </a:r>
            <a:r>
              <a:rPr lang="uk-UA" sz="2400" dirty="0"/>
              <a:t>характеризується більш сильною позицією на ньому продавців порівняно з покупцями.</a:t>
            </a:r>
          </a:p>
          <a:p>
            <a:pPr marL="0" indent="0" algn="just">
              <a:buNone/>
            </a:pPr>
            <a:r>
              <a:rPr lang="uk-UA" sz="2400" b="1" dirty="0"/>
              <a:t>Ринок покупця </a:t>
            </a:r>
            <a:r>
              <a:rPr lang="uk-UA" sz="2400" dirty="0"/>
              <a:t>характеризується більш сильною позицією на ньому покупців порівняно з продавцями.</a:t>
            </a:r>
          </a:p>
          <a:p>
            <a:pPr marL="0" indent="0" algn="just">
              <a:buNone/>
            </a:pPr>
            <a:r>
              <a:rPr lang="uk-UA" sz="2400" b="1" dirty="0"/>
              <a:t>Функції ринку:</a:t>
            </a:r>
          </a:p>
          <a:p>
            <a:pPr marL="0" indent="0" algn="just">
              <a:buNone/>
            </a:pPr>
            <a:r>
              <a:rPr lang="uk-UA" sz="2400" b="1" dirty="0"/>
              <a:t>Функція регулювання. </a:t>
            </a:r>
          </a:p>
          <a:p>
            <a:pPr marL="0" indent="0" algn="just">
              <a:buNone/>
            </a:pPr>
            <a:r>
              <a:rPr lang="uk-UA" sz="2400" b="1" dirty="0"/>
              <a:t>Функція стимулювання. </a:t>
            </a:r>
          </a:p>
          <a:p>
            <a:pPr marL="0" indent="0" algn="just">
              <a:buNone/>
            </a:pPr>
            <a:r>
              <a:rPr lang="uk-UA" sz="2400" b="1" dirty="0"/>
              <a:t>Розподільча функція. </a:t>
            </a:r>
          </a:p>
          <a:p>
            <a:pPr marL="0" indent="0" algn="just">
              <a:buNone/>
            </a:pPr>
            <a:r>
              <a:rPr lang="uk-UA" sz="2400" b="1" dirty="0"/>
              <a:t>Функція санації. </a:t>
            </a:r>
          </a:p>
          <a:p>
            <a:pPr marL="0" indent="0" algn="just">
              <a:buNone/>
            </a:pPr>
            <a:r>
              <a:rPr lang="uk-UA" sz="2400" b="1" dirty="0" err="1"/>
              <a:t>Алокаційна</a:t>
            </a:r>
            <a:r>
              <a:rPr lang="uk-UA" sz="2400" b="1" dirty="0"/>
              <a:t> функція. </a:t>
            </a:r>
            <a:r>
              <a:rPr lang="uk-UA" sz="2400" dirty="0"/>
              <a:t>Ринок забезпечує виробництво оптимальної комбінації товарів та послуг за допомогою найефективнішої комбінації ресурсів. </a:t>
            </a:r>
          </a:p>
          <a:p>
            <a:pPr marL="0" indent="0" algn="just">
              <a:buNone/>
            </a:pPr>
            <a:r>
              <a:rPr lang="uk-UA" sz="2400" b="1" dirty="0"/>
              <a:t>Інформативна функція. </a:t>
            </a:r>
            <a:r>
              <a:rPr lang="uk-UA" sz="2400" dirty="0"/>
              <a:t>Ринок через ціни інформує виробника, торговця, споживача про те, що вигідно виробляти й купувати, а що – ні, скільки чого потрібно запропонувати, на які верстви населення варто орієнтуватися у своїй господарській діяльності тощо.</a:t>
            </a:r>
          </a:p>
          <a:p>
            <a:pPr marL="0" indent="0" algn="just">
              <a:buNone/>
            </a:pPr>
            <a:r>
              <a:rPr lang="uk-UA" sz="2400" b="1" dirty="0"/>
              <a:t>Функція інтеграції. </a:t>
            </a:r>
            <a:r>
              <a:rPr lang="uk-UA" sz="2400" dirty="0"/>
              <a:t>Ринок об'єднує суб'єктів економічної системи в одне ціле, сприяючи формуванню єдиного економічного простору як у межах окремої держави, так і в межах світової економіки.</a:t>
            </a:r>
          </a:p>
          <a:p>
            <a:pPr marL="0" indent="0" algn="ctr">
              <a:buNone/>
            </a:pPr>
            <a:endParaRPr lang="uk-UA" sz="2400" b="1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sz="2100" b="1" dirty="0"/>
              <a:t>Залежно від ступеня </a:t>
            </a:r>
            <a:r>
              <a:rPr lang="uk-UA" sz="2100" b="1" dirty="0" err="1"/>
              <a:t>залученості</a:t>
            </a:r>
            <a:r>
              <a:rPr lang="uk-UA" sz="2100" b="1" dirty="0"/>
              <a:t> споживача в процес продажів виділяють такі види ринку:</a:t>
            </a:r>
          </a:p>
          <a:p>
            <a:pPr marL="0" indent="0" algn="just">
              <a:buNone/>
            </a:pPr>
            <a:r>
              <a:rPr lang="uk-UA" sz="2100" b="1" dirty="0"/>
              <a:t>Потенційний ринок </a:t>
            </a:r>
            <a:r>
              <a:rPr lang="uk-UA" sz="2100" dirty="0"/>
              <a:t>– це частка населення, споживачів, що виявляють достатній інтерес до придбання відповідного товару або послуги. </a:t>
            </a:r>
          </a:p>
          <a:p>
            <a:pPr marL="0" indent="0" algn="just">
              <a:buNone/>
            </a:pPr>
            <a:r>
              <a:rPr lang="uk-UA" sz="2100" b="1" dirty="0"/>
              <a:t>Дійсний ринок </a:t>
            </a:r>
            <a:r>
              <a:rPr lang="uk-UA" sz="2100" dirty="0"/>
              <a:t>– частка потенційних покупців, які прийняли рішення щодо купівлі товару.</a:t>
            </a:r>
          </a:p>
          <a:p>
            <a:pPr marL="0" indent="0" algn="just">
              <a:buNone/>
            </a:pPr>
            <a:r>
              <a:rPr lang="uk-UA" sz="2100" b="1" dirty="0"/>
              <a:t>Кваліфікований ринок </a:t>
            </a:r>
            <a:r>
              <a:rPr lang="uk-UA" sz="2100" dirty="0"/>
              <a:t>– частка потенційних покупців, які можуть купити цей товар, тобто не мають фінансових, законодавчих обмежень, </a:t>
            </a:r>
            <a:r>
              <a:rPr lang="uk-UA" sz="2100" dirty="0" err="1"/>
              <a:t>обмежень</a:t>
            </a:r>
            <a:r>
              <a:rPr lang="uk-UA" sz="2100" dirty="0"/>
              <a:t> за станом здоров’я.</a:t>
            </a:r>
          </a:p>
          <a:p>
            <a:pPr marL="0" indent="0" algn="just">
              <a:buNone/>
            </a:pPr>
            <a:r>
              <a:rPr lang="uk-UA" sz="2100" b="1" dirty="0"/>
              <a:t>Обслуговуваний ринок </a:t>
            </a:r>
            <a:r>
              <a:rPr lang="uk-UA" sz="2100" dirty="0"/>
              <a:t>– частина дійсного ринку, потенційних покупців, які раніше придбали подібний товар.</a:t>
            </a:r>
          </a:p>
          <a:p>
            <a:pPr marL="0" indent="0" algn="just">
              <a:buNone/>
            </a:pPr>
            <a:r>
              <a:rPr lang="uk-UA" sz="2100" b="1" dirty="0"/>
              <a:t>Освоєний ринок </a:t>
            </a:r>
            <a:r>
              <a:rPr lang="uk-UA" sz="2100" dirty="0"/>
              <a:t>– частина покупців, які вже купували товар цього виробника, віддають йому перевагу.</a:t>
            </a:r>
          </a:p>
          <a:p>
            <a:pPr marL="0" indent="0" algn="just">
              <a:buNone/>
            </a:pPr>
            <a:r>
              <a:rPr lang="uk-UA" sz="2100" b="1" dirty="0"/>
              <a:t>Ключовими категоріями ринку є попит і пропозиція.</a:t>
            </a:r>
          </a:p>
          <a:p>
            <a:pPr marL="0" indent="0" algn="just">
              <a:buNone/>
            </a:pPr>
            <a:r>
              <a:rPr lang="uk-UA" sz="2100" b="1" dirty="0"/>
              <a:t>Попит </a:t>
            </a:r>
            <a:r>
              <a:rPr lang="uk-UA" sz="2100" dirty="0"/>
              <a:t>– це потреба в товарі та послугах, забезпечена необхідними грошовими та іншими платіжними засобами.</a:t>
            </a:r>
          </a:p>
          <a:p>
            <a:pPr marL="0" indent="0" algn="just">
              <a:buNone/>
            </a:pPr>
            <a:r>
              <a:rPr lang="uk-UA" sz="2100" b="1" dirty="0"/>
              <a:t>Ринковий попит </a:t>
            </a:r>
            <a:r>
              <a:rPr lang="uk-UA" sz="2100" dirty="0"/>
              <a:t>– це кількість товару, яку всі споживачі готові придбати за тими чи іншими цінами.</a:t>
            </a:r>
          </a:p>
          <a:p>
            <a:pPr marL="0" indent="0" algn="just">
              <a:buNone/>
            </a:pPr>
            <a:r>
              <a:rPr lang="uk-UA" sz="2100" b="1" dirty="0"/>
              <a:t>Пропозиція </a:t>
            </a:r>
            <a:r>
              <a:rPr lang="uk-UA" sz="2100" dirty="0"/>
              <a:t>– це кількість товарів і послуг, яке виробник бажає продати на ринку.</a:t>
            </a:r>
          </a:p>
          <a:p>
            <a:pPr marL="0" indent="0" algn="just">
              <a:buNone/>
            </a:pPr>
            <a:r>
              <a:rPr lang="uk-UA" sz="2100" b="1" dirty="0"/>
              <a:t>Ринкова пропозиція </a:t>
            </a:r>
            <a:r>
              <a:rPr lang="uk-UA" sz="2100" dirty="0"/>
              <a:t>– блага, що складаються із суми індивідуальних пропозицій, блага за кожною конкретною ціною.</a:t>
            </a:r>
          </a:p>
          <a:p>
            <a:pPr marL="0" indent="0" algn="just">
              <a:buNone/>
            </a:pPr>
            <a:r>
              <a:rPr lang="uk-UA" sz="2100" b="1" dirty="0"/>
              <a:t>Дослідження ринку включає вивчення та прогнозування його кон’юнктури, розрахунок його місткості, визначення прогнозних показників збуту продукції, аналіз поведінки споживачів і конкурентів, а також конкурентного середовища в цілому.</a:t>
            </a:r>
          </a:p>
          <a:p>
            <a:pPr marL="0" indent="0" algn="just">
              <a:buNone/>
            </a:pPr>
            <a:r>
              <a:rPr lang="uk-UA" sz="2100" b="1" dirty="0"/>
              <a:t>Кон’юнктура ринку </a:t>
            </a:r>
            <a:r>
              <a:rPr lang="uk-UA" sz="2100" dirty="0"/>
              <a:t>– це реальна економічна ситуація, яку характеризують співвідношення між попитом та пропозицією, рівень і динаміка цін, товарних запасів, а також інші показники та чинники (історичні, національні, природно-кліматичні, територіальні, політичні, соціально-економічні тощо). У процесі досліджень ринку вивчається як загальноекономічна кон’юнктура, так і кон’юнктура конкретних товарних ринків.</a:t>
            </a:r>
          </a:p>
          <a:p>
            <a:pPr marL="0" indent="0" algn="just">
              <a:buNone/>
            </a:pPr>
            <a:r>
              <a:rPr lang="uk-UA" sz="2100" b="1" dirty="0"/>
              <a:t>Місткість ринку </a:t>
            </a:r>
            <a:r>
              <a:rPr lang="uk-UA" sz="2100" dirty="0"/>
              <a:t>– це обсяги продажу товарів на конкретному ринку (продажу конкретній групі споживачів даного регіону в заданий проміжок часу в тому самому бізнес-середовищі в рамках конкретної маркетингової програми). </a:t>
            </a:r>
          </a:p>
          <a:p>
            <a:pPr marL="0" indent="0" algn="just">
              <a:buNone/>
            </a:pPr>
            <a:r>
              <a:rPr lang="uk-UA" sz="2100" b="1" dirty="0"/>
              <a:t>Реальна місткість ринку </a:t>
            </a:r>
            <a:r>
              <a:rPr lang="uk-UA" sz="2100" dirty="0"/>
              <a:t>– це обсяги продажу товарів у даний час конкретній групі споживачів.</a:t>
            </a:r>
          </a:p>
          <a:p>
            <a:pPr marL="0" indent="0" algn="just">
              <a:buNone/>
            </a:pPr>
            <a:r>
              <a:rPr lang="uk-UA" sz="2100" b="1" dirty="0"/>
              <a:t>Прогноз збуту (продажу) </a:t>
            </a:r>
            <a:r>
              <a:rPr lang="uk-UA" sz="2100" dirty="0"/>
              <a:t>– це визначення того, що підприємство розраховує продати, виходячи із існуючої кон’юнктури, ринкового потенціалу і власних можливостей. Відомі некількісні та кількісні методи прогнозування збуту.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Ринки вивчаються на основі використання трьох підходів:</a:t>
            </a:r>
          </a:p>
          <a:p>
            <a:pPr marL="0" indent="0" algn="just">
              <a:buNone/>
            </a:pPr>
            <a:r>
              <a:rPr lang="uk-UA" sz="2100" b="1" dirty="0"/>
              <a:t>1) за допомогою аналізу вторинної інформації;</a:t>
            </a:r>
          </a:p>
          <a:p>
            <a:pPr marL="0" indent="0" algn="just">
              <a:buNone/>
            </a:pPr>
            <a:r>
              <a:rPr lang="uk-UA" sz="2100" b="1" dirty="0"/>
              <a:t>2) шляхом дослідження мотивації та поводження споживачів;</a:t>
            </a:r>
          </a:p>
          <a:p>
            <a:pPr marL="0" indent="0" algn="just">
              <a:buNone/>
            </a:pPr>
            <a:r>
              <a:rPr lang="uk-UA" sz="2100" b="1" dirty="0"/>
              <a:t>3) шляхом аналізу випущеної і реалізованої продукції.</a:t>
            </a:r>
          </a:p>
          <a:p>
            <a:pPr marL="0" indent="0" algn="ctr">
              <a:buNone/>
            </a:pPr>
            <a:r>
              <a:rPr lang="uk-UA" sz="2100" b="1" dirty="0"/>
              <a:t>У рамках першого підходу </a:t>
            </a:r>
            <a:r>
              <a:rPr lang="uk-UA" sz="2100" dirty="0"/>
              <a:t>вивчаються всі документи, що представляють інтерес для підприємства, видані статистичними органами, різними міністерствами, торговельними палатами, регіональними органами управління, а також є результатом спеціальних не маркетингових досліджень. Така інформація є досить дешевою та відносно легко доступною. Очевидно, що інформація може бути закритою, неповною, недостатньо деталізованою.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Другий </a:t>
            </a:r>
            <a:r>
              <a:rPr lang="uk-UA" sz="2100" b="1" dirty="0"/>
              <a:t>підхід </a:t>
            </a:r>
            <a:r>
              <a:rPr lang="uk-UA" sz="2100" dirty="0"/>
              <a:t>до вивчення ринку припускає дослідження мотивації і поводження споживачів шляхом проведення спеціальних обстежень: інтерв'ювання, співбесід, заповнення анкет, тобто тут застосовуються як методи соціологічних досліджень, так і експертні оцінки. Тут необхідно мати на увазі, що мотивація покупок продукції виробничо-технічного призначення є раціональною, і в істотно меншому ступені емоційною, у порівняно з покупкою споживчих товарів.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Третій </a:t>
            </a:r>
            <a:r>
              <a:rPr lang="uk-UA" sz="2100" b="1" dirty="0"/>
              <a:t>підхід до вивчення ринку </a:t>
            </a:r>
            <a:r>
              <a:rPr lang="uk-UA" sz="2100" dirty="0"/>
              <a:t>є складним та стикається з проблемами отримання інформації, що може складати комерційну таємницю. Однак він є найбільш надійним з точки зору дослідження виходу на нові ринки збуту та купівлі (будівництва) нових виробничих потужностей.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1137</Words>
  <Application>Microsoft Office PowerPoint</Application>
  <PresentationFormat>Экран (4:3)</PresentationFormat>
  <Paragraphs>91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1. Теоретико - методичні аспекти визначення сутності поняття ринку. 2. Структура, функції та види ринків. 3. Підходи до вивчення ринків.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15</cp:revision>
  <dcterms:created xsi:type="dcterms:W3CDTF">2020-08-26T06:53:27Z</dcterms:created>
  <dcterms:modified xsi:type="dcterms:W3CDTF">2026-02-09T07:03:45Z</dcterms:modified>
</cp:coreProperties>
</file>