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8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7A82-45E9-4159-A00D-FE6E59FBDF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4AD1-9F7E-4AC0-B086-89563143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2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Продаж у </a:t>
            </a:r>
            <a:r>
              <a:rPr lang="ru-RU" dirty="0" err="1" smtClean="0"/>
              <a:t>системі</a:t>
            </a:r>
            <a:r>
              <a:rPr lang="ru-RU" dirty="0" smtClean="0"/>
              <a:t> маркетингу </a:t>
            </a:r>
            <a:r>
              <a:rPr lang="ru-RU" dirty="0" err="1" smtClean="0"/>
              <a:t>підприємства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8489"/>
            <a:ext cx="1191332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Єдина</a:t>
            </a:r>
            <a:r>
              <a:rPr lang="ru-RU" b="1" dirty="0" smtClean="0"/>
              <a:t> </a:t>
            </a:r>
            <a:r>
              <a:rPr lang="ru-RU" b="1" dirty="0" err="1" smtClean="0"/>
              <a:t>сегментація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Часта </a:t>
            </a:r>
            <a:r>
              <a:rPr lang="ru-RU" dirty="0" err="1" smtClean="0"/>
              <a:t>помилка</a:t>
            </a:r>
            <a:r>
              <a:rPr lang="ru-RU" dirty="0" smtClean="0"/>
              <a:t> — маркетинг </a:t>
            </a:r>
            <a:r>
              <a:rPr lang="ru-RU" dirty="0" err="1" smtClean="0"/>
              <a:t>орієнтується</a:t>
            </a:r>
            <a:r>
              <a:rPr lang="ru-RU" dirty="0" smtClean="0"/>
              <a:t> на одну </a:t>
            </a:r>
            <a:r>
              <a:rPr lang="ru-RU" dirty="0" err="1" smtClean="0"/>
              <a:t>аудиторію</a:t>
            </a:r>
            <a:r>
              <a:rPr lang="ru-RU" dirty="0" smtClean="0"/>
              <a:t>, а </a:t>
            </a:r>
            <a:r>
              <a:rPr lang="ru-RU" dirty="0" err="1" smtClean="0"/>
              <a:t>продажі</a:t>
            </a:r>
            <a:r>
              <a:rPr lang="ru-RU" dirty="0" smtClean="0"/>
              <a:t> — на </a:t>
            </a:r>
            <a:r>
              <a:rPr lang="ru-RU" dirty="0" err="1" smtClean="0"/>
              <a:t>іншу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— </a:t>
            </a:r>
            <a:r>
              <a:rPr lang="ru-RU" dirty="0" err="1" smtClean="0"/>
              <a:t>порожні</a:t>
            </a:r>
            <a:r>
              <a:rPr lang="ru-RU" dirty="0" smtClean="0"/>
              <a:t> </a:t>
            </a:r>
            <a:r>
              <a:rPr lang="ru-RU" dirty="0" err="1" smtClean="0"/>
              <a:t>ліди</a:t>
            </a:r>
            <a:r>
              <a:rPr lang="ru-RU" dirty="0" smtClean="0"/>
              <a:t>,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конверсія</a:t>
            </a:r>
            <a:r>
              <a:rPr lang="ru-RU" dirty="0" smtClean="0"/>
              <a:t> та </a:t>
            </a:r>
            <a:r>
              <a:rPr lang="ru-RU" dirty="0" err="1" smtClean="0"/>
              <a:t>злитий</a:t>
            </a:r>
            <a:r>
              <a:rPr lang="ru-RU" dirty="0" smtClean="0"/>
              <a:t> бюджет.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за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моделлю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, а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: </a:t>
            </a:r>
            <a:r>
              <a:rPr lang="ru-RU" dirty="0" err="1" smtClean="0"/>
              <a:t>Визначте</a:t>
            </a:r>
            <a:r>
              <a:rPr lang="ru-RU" dirty="0" smtClean="0"/>
              <a:t> 3-5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клієнтських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</a:t>
            </a:r>
            <a:r>
              <a:rPr lang="ru-RU" dirty="0" err="1" smtClean="0"/>
              <a:t>спільно</a:t>
            </a:r>
            <a:r>
              <a:rPr lang="ru-RU" dirty="0" smtClean="0"/>
              <a:t> з </a:t>
            </a:r>
            <a:r>
              <a:rPr lang="ru-RU" dirty="0" err="1" smtClean="0"/>
              <a:t>обома</a:t>
            </a:r>
            <a:r>
              <a:rPr lang="ru-RU" dirty="0" smtClean="0"/>
              <a:t> командами. </a:t>
            </a:r>
            <a:r>
              <a:rPr lang="ru-RU" dirty="0" err="1" smtClean="0"/>
              <a:t>Створіть</a:t>
            </a:r>
            <a:r>
              <a:rPr lang="ru-RU" dirty="0" smtClean="0"/>
              <a:t> для кожного сегмента </a:t>
            </a:r>
            <a:r>
              <a:rPr lang="ru-RU" dirty="0" err="1" smtClean="0"/>
              <a:t>детальний</a:t>
            </a:r>
            <a:r>
              <a:rPr lang="ru-RU" dirty="0" smtClean="0"/>
              <a:t> портрет: 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болі</a:t>
            </a:r>
            <a:r>
              <a:rPr lang="ru-RU" dirty="0" smtClean="0"/>
              <a:t>, </a:t>
            </a:r>
            <a:r>
              <a:rPr lang="ru-RU" dirty="0" err="1" smtClean="0"/>
              <a:t>мотивації</a:t>
            </a:r>
            <a:r>
              <a:rPr lang="ru-RU" dirty="0" smtClean="0"/>
              <a:t>. </a:t>
            </a:r>
            <a:r>
              <a:rPr lang="ru-RU" dirty="0" err="1" smtClean="0"/>
              <a:t>Розробіть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кожного сегмента — контент, </a:t>
            </a:r>
            <a:r>
              <a:rPr lang="ru-RU" dirty="0" err="1" smtClean="0"/>
              <a:t>оффери</a:t>
            </a:r>
            <a:r>
              <a:rPr lang="ru-RU" dirty="0" smtClean="0"/>
              <a:t>, </a:t>
            </a:r>
            <a:r>
              <a:rPr lang="ru-RU" dirty="0" err="1" smtClean="0"/>
              <a:t>скрипти</a:t>
            </a:r>
            <a:r>
              <a:rPr lang="ru-RU" dirty="0" smtClean="0"/>
              <a:t>. Регулярно </a:t>
            </a:r>
            <a:r>
              <a:rPr lang="ru-RU" dirty="0" err="1" smtClean="0"/>
              <a:t>аналізуйте</a:t>
            </a:r>
            <a:r>
              <a:rPr lang="ru-RU" dirty="0" smtClean="0"/>
              <a:t>, як </a:t>
            </a:r>
            <a:r>
              <a:rPr lang="ru-RU" dirty="0" err="1" smtClean="0"/>
              <a:t>кожна</a:t>
            </a:r>
            <a:r>
              <a:rPr lang="ru-RU" dirty="0" smtClean="0"/>
              <a:t> команда </a:t>
            </a:r>
            <a:r>
              <a:rPr lang="ru-RU" dirty="0" err="1" smtClean="0"/>
              <a:t>працює</a:t>
            </a:r>
            <a:r>
              <a:rPr lang="ru-RU" dirty="0" smtClean="0"/>
              <a:t> з </a:t>
            </a:r>
            <a:r>
              <a:rPr lang="ru-RU" dirty="0" err="1" smtClean="0"/>
              <a:t>цими</a:t>
            </a:r>
            <a:r>
              <a:rPr lang="ru-RU" dirty="0" smtClean="0"/>
              <a:t> сегментами 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/>
              <a:t>Планування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спільного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сам по </a:t>
            </a:r>
            <a:r>
              <a:rPr lang="ru-RU" dirty="0" err="1" smtClean="0"/>
              <a:t>собі</a:t>
            </a:r>
            <a:r>
              <a:rPr lang="ru-RU" dirty="0" smtClean="0"/>
              <a:t> — </a:t>
            </a:r>
            <a:r>
              <a:rPr lang="ru-RU" dirty="0" err="1" smtClean="0"/>
              <a:t>зростання</a:t>
            </a:r>
            <a:r>
              <a:rPr lang="ru-RU" dirty="0" smtClean="0"/>
              <a:t> не буде.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прозорість</a:t>
            </a:r>
            <a:r>
              <a:rPr lang="ru-RU" dirty="0" smtClean="0"/>
              <a:t>, </a:t>
            </a:r>
            <a:r>
              <a:rPr lang="ru-RU" dirty="0" err="1" smtClean="0"/>
              <a:t>прискорює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і </a:t>
            </a:r>
            <a:r>
              <a:rPr lang="ru-RU" dirty="0" err="1" smtClean="0"/>
              <a:t>виявляє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точки </a:t>
            </a:r>
            <a:r>
              <a:rPr lang="ru-RU" dirty="0" err="1" smtClean="0"/>
              <a:t>зростання</a:t>
            </a:r>
            <a:r>
              <a:rPr lang="ru-RU" dirty="0" smtClean="0"/>
              <a:t>. Ми з командою </a:t>
            </a:r>
            <a:r>
              <a:rPr lang="en-US" dirty="0" err="1" smtClean="0"/>
              <a:t>Raketa</a:t>
            </a:r>
            <a:r>
              <a:rPr lang="en-US" dirty="0" smtClean="0"/>
              <a:t> </a:t>
            </a:r>
            <a:r>
              <a:rPr lang="en-US" dirty="0" err="1" smtClean="0"/>
              <a:t>Prodazh</a:t>
            </a:r>
            <a:r>
              <a:rPr lang="en-US" dirty="0" smtClean="0"/>
              <a:t> </a:t>
            </a:r>
            <a:r>
              <a:rPr lang="ru-RU" dirty="0" err="1" smtClean="0"/>
              <a:t>рекомендуємо</a:t>
            </a:r>
            <a:r>
              <a:rPr lang="ru-RU" dirty="0" smtClean="0"/>
              <a:t> </a:t>
            </a:r>
            <a:r>
              <a:rPr lang="ru-RU" dirty="0" err="1" smtClean="0"/>
              <a:t>впровадити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Квартальні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—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планували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разом і </a:t>
            </a:r>
            <a:r>
              <a:rPr lang="ru-RU" dirty="0" err="1" smtClean="0"/>
              <a:t>ґрунтувалися</a:t>
            </a:r>
            <a:r>
              <a:rPr lang="ru-RU" dirty="0" smtClean="0"/>
              <a:t> на </a:t>
            </a:r>
            <a:r>
              <a:rPr lang="ru-RU" dirty="0" err="1" smtClean="0"/>
              <a:t>спільній</a:t>
            </a:r>
            <a:r>
              <a:rPr lang="ru-RU" dirty="0" smtClean="0"/>
              <a:t> </a:t>
            </a:r>
            <a:r>
              <a:rPr lang="ru-RU" dirty="0" err="1" smtClean="0"/>
              <a:t>аналітиці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Загальну</a:t>
            </a:r>
            <a:r>
              <a:rPr lang="ru-RU" dirty="0" smtClean="0"/>
              <a:t> систему </a:t>
            </a:r>
            <a:r>
              <a:rPr lang="en-US" dirty="0" smtClean="0"/>
              <a:t>KPI — </a:t>
            </a:r>
            <a:r>
              <a:rPr lang="ru-RU" dirty="0" err="1" smtClean="0"/>
              <a:t>щоб</a:t>
            </a:r>
            <a:r>
              <a:rPr lang="ru-RU" dirty="0" smtClean="0"/>
              <a:t> і маркетинг, і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розуміли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одного.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Спільний</a:t>
            </a:r>
            <a:r>
              <a:rPr lang="ru-RU" dirty="0" smtClean="0"/>
              <a:t> доступ до </a:t>
            </a:r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—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чули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реально </a:t>
            </a:r>
            <a:r>
              <a:rPr lang="ru-RU" dirty="0" err="1" smtClean="0"/>
              <a:t>кажуть</a:t>
            </a:r>
            <a:r>
              <a:rPr lang="ru-RU" dirty="0" smtClean="0"/>
              <a:t> </a:t>
            </a:r>
            <a:r>
              <a:rPr lang="ru-RU" dirty="0" err="1" smtClean="0"/>
              <a:t>покупці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Організація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ефективної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комунікації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Налагоджена</a:t>
            </a:r>
            <a:r>
              <a:rPr lang="ru-RU" dirty="0" smtClean="0"/>
              <a:t> </a:t>
            </a:r>
            <a:r>
              <a:rPr lang="ru-RU" dirty="0" err="1" smtClean="0"/>
              <a:t>комунікація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не просто </a:t>
            </a:r>
            <a:r>
              <a:rPr lang="ru-RU" dirty="0" err="1" smtClean="0"/>
              <a:t>зустрічі</a:t>
            </a:r>
            <a:r>
              <a:rPr lang="ru-RU" dirty="0" smtClean="0"/>
              <a:t>, а </a:t>
            </a:r>
            <a:r>
              <a:rPr lang="ru-RU" dirty="0" err="1" smtClean="0"/>
              <a:t>побудована</a:t>
            </a:r>
            <a:r>
              <a:rPr lang="ru-RU" dirty="0" smtClean="0"/>
              <a:t> система </a:t>
            </a:r>
            <a:r>
              <a:rPr lang="ru-RU" dirty="0" err="1" smtClean="0"/>
              <a:t>синхронності</a:t>
            </a:r>
            <a:r>
              <a:rPr lang="ru-RU" dirty="0" smtClean="0"/>
              <a:t>, де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 і маркетингу </a:t>
            </a:r>
            <a:r>
              <a:rPr lang="ru-RU" dirty="0" err="1" smtClean="0"/>
              <a:t>діють</a:t>
            </a:r>
            <a:r>
              <a:rPr lang="ru-RU" dirty="0" smtClean="0"/>
              <a:t> як </a:t>
            </a:r>
            <a:r>
              <a:rPr lang="ru-RU" dirty="0" err="1" smtClean="0"/>
              <a:t>єдина</a:t>
            </a:r>
            <a:r>
              <a:rPr lang="ru-RU" dirty="0" smtClean="0"/>
              <a:t> команда.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точно </a:t>
            </a:r>
            <a:r>
              <a:rPr lang="ru-RU" dirty="0" err="1" smtClean="0"/>
              <a:t>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маркетингу і </a:t>
            </a:r>
            <a:r>
              <a:rPr lang="ru-RU" dirty="0" err="1" smtClean="0"/>
              <a:t>хто</a:t>
            </a:r>
            <a:r>
              <a:rPr lang="ru-RU" dirty="0" smtClean="0"/>
              <a:t> за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узгодити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метрики, але й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чіткий</a:t>
            </a:r>
            <a:r>
              <a:rPr lang="ru-RU" dirty="0" smtClean="0"/>
              <a:t> </a:t>
            </a:r>
            <a:r>
              <a:rPr lang="ru-RU" dirty="0" err="1" smtClean="0"/>
              <a:t>клієнтський</a:t>
            </a:r>
            <a:r>
              <a:rPr lang="ru-RU" dirty="0" smtClean="0"/>
              <a:t> маршрут: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дотику</a:t>
            </a:r>
            <a:r>
              <a:rPr lang="ru-RU" dirty="0" smtClean="0"/>
              <a:t> до </a:t>
            </a:r>
            <a:r>
              <a:rPr lang="ru-RU" dirty="0" err="1" smtClean="0"/>
              <a:t>повторної</a:t>
            </a:r>
            <a:r>
              <a:rPr lang="ru-RU" dirty="0" smtClean="0"/>
              <a:t> покупки.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6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72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3" y="0"/>
            <a:ext cx="1208749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Формалізація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передачі</a:t>
            </a:r>
            <a:r>
              <a:rPr lang="ru-RU" b="1" dirty="0" smtClean="0"/>
              <a:t> </a:t>
            </a:r>
            <a:r>
              <a:rPr lang="ru-RU" b="1" dirty="0" err="1" smtClean="0"/>
              <a:t>лідів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прозорі</a:t>
            </a:r>
            <a:r>
              <a:rPr lang="ru-RU" dirty="0" smtClean="0"/>
              <a:t> правила,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маркетингу, а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і як </a:t>
            </a:r>
            <a:r>
              <a:rPr lang="ru-RU" dirty="0" err="1" smtClean="0"/>
              <a:t>лід</a:t>
            </a:r>
            <a:r>
              <a:rPr lang="ru-RU" dirty="0" smtClean="0"/>
              <a:t> доходить до результату. Для </a:t>
            </a:r>
            <a:r>
              <a:rPr lang="ru-RU" dirty="0" err="1" smtClean="0"/>
              <a:t>цього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кваліфікованого</a:t>
            </a:r>
            <a:r>
              <a:rPr lang="ru-RU" dirty="0" smtClean="0"/>
              <a:t> </a:t>
            </a:r>
            <a:r>
              <a:rPr lang="ru-RU" dirty="0" err="1" smtClean="0"/>
              <a:t>ліда</a:t>
            </a:r>
            <a:r>
              <a:rPr lang="ru-RU" dirty="0" smtClean="0"/>
              <a:t> — </a:t>
            </a:r>
            <a:r>
              <a:rPr lang="ru-RU" dirty="0" err="1" smtClean="0"/>
              <a:t>встановіть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лід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готовим до </a:t>
            </a:r>
            <a:r>
              <a:rPr lang="ru-RU" dirty="0" err="1" smtClean="0"/>
              <a:t>передачі</a:t>
            </a:r>
            <a:r>
              <a:rPr lang="ru-RU" dirty="0" smtClean="0"/>
              <a:t> у </a:t>
            </a:r>
            <a:r>
              <a:rPr lang="ru-RU" dirty="0" err="1" smtClean="0"/>
              <a:t>продажі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Встановіть</a:t>
            </a:r>
            <a:r>
              <a:rPr lang="ru-RU" dirty="0" smtClean="0"/>
              <a:t> </a:t>
            </a:r>
            <a:r>
              <a:rPr lang="ru-RU" dirty="0" err="1" smtClean="0"/>
              <a:t>часові</a:t>
            </a:r>
            <a:r>
              <a:rPr lang="ru-RU" dirty="0" smtClean="0"/>
              <a:t> рамки </a:t>
            </a:r>
            <a:r>
              <a:rPr lang="ru-RU" dirty="0" err="1" smtClean="0"/>
              <a:t>реакції</a:t>
            </a:r>
            <a:r>
              <a:rPr lang="ru-RU" dirty="0" smtClean="0"/>
              <a:t> — </a:t>
            </a:r>
            <a:r>
              <a:rPr lang="ru-RU" dirty="0" err="1" smtClean="0"/>
              <a:t>наприклад</a:t>
            </a:r>
            <a:r>
              <a:rPr lang="ru-RU" dirty="0" smtClean="0"/>
              <a:t>, перший контакт з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лідом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відбутися</a:t>
            </a:r>
            <a:r>
              <a:rPr lang="ru-RU" dirty="0" smtClean="0"/>
              <a:t> не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за 2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Опишіть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відмов</a:t>
            </a:r>
            <a:r>
              <a:rPr lang="ru-RU" dirty="0" smtClean="0"/>
              <a:t> —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 err="1" smtClean="0"/>
              <a:t>ліди</a:t>
            </a:r>
            <a:r>
              <a:rPr lang="ru-RU" dirty="0" smtClean="0"/>
              <a:t>, не </a:t>
            </a:r>
            <a:r>
              <a:rPr lang="ru-RU" dirty="0" err="1" smtClean="0"/>
              <a:t>готові</a:t>
            </a:r>
            <a:r>
              <a:rPr lang="ru-RU" dirty="0" smtClean="0"/>
              <a:t> до покупки зараз.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Впровадьте</a:t>
            </a:r>
            <a:r>
              <a:rPr lang="ru-RU" dirty="0" smtClean="0"/>
              <a:t> систему </a:t>
            </a:r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—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маркетингу </a:t>
            </a:r>
            <a:r>
              <a:rPr lang="ru-RU" dirty="0" err="1" smtClean="0"/>
              <a:t>реальну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Таким чином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вибудовуєте</a:t>
            </a:r>
            <a:r>
              <a:rPr lang="ru-RU" dirty="0" smtClean="0"/>
              <a:t> </a:t>
            </a:r>
            <a:r>
              <a:rPr lang="ru-RU" dirty="0" err="1" smtClean="0"/>
              <a:t>зрозумілу</a:t>
            </a:r>
            <a:r>
              <a:rPr lang="ru-RU" dirty="0" smtClean="0"/>
              <a:t> структуру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і маркетингу,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виключити</a:t>
            </a:r>
            <a:r>
              <a:rPr lang="ru-RU" dirty="0" smtClean="0"/>
              <a:t> </a:t>
            </a:r>
            <a:r>
              <a:rPr lang="ru-RU" dirty="0" err="1" smtClean="0"/>
              <a:t>непорозуміння</a:t>
            </a:r>
            <a:r>
              <a:rPr lang="ru-RU" dirty="0" smtClean="0"/>
              <a:t> і “</a:t>
            </a:r>
            <a:r>
              <a:rPr lang="ru-RU" dirty="0" err="1" smtClean="0"/>
              <a:t>витік</a:t>
            </a:r>
            <a:r>
              <a:rPr lang="ru-RU" dirty="0" smtClean="0"/>
              <a:t>” </a:t>
            </a:r>
            <a:r>
              <a:rPr lang="ru-RU" dirty="0" err="1" smtClean="0"/>
              <a:t>потенціалу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Інструменти</a:t>
            </a:r>
            <a:r>
              <a:rPr lang="ru-RU" b="1" dirty="0" smtClean="0"/>
              <a:t> для </a:t>
            </a:r>
            <a:r>
              <a:rPr lang="ru-RU" b="1" dirty="0" err="1" smtClean="0"/>
              <a:t>спільної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трансформувати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та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команд. Тому ми </a:t>
            </a:r>
            <a:r>
              <a:rPr lang="ru-RU" dirty="0" err="1" smtClean="0"/>
              <a:t>рекомендуємо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smtClean="0"/>
              <a:t>систему, </a:t>
            </a:r>
            <a:r>
              <a:rPr lang="ru-RU" dirty="0" err="1" smtClean="0"/>
              <a:t>доступну</a:t>
            </a:r>
            <a:r>
              <a:rPr lang="ru-RU" dirty="0" smtClean="0"/>
              <a:t> як для маркетингу, так і для </a:t>
            </a:r>
            <a:r>
              <a:rPr lang="ru-RU" dirty="0" err="1" smtClean="0"/>
              <a:t>продажів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Впровадити</a:t>
            </a:r>
            <a:r>
              <a:rPr lang="ru-RU" dirty="0" smtClean="0"/>
              <a:t> </a:t>
            </a:r>
            <a:r>
              <a:rPr lang="ru-RU" dirty="0" err="1" smtClean="0"/>
              <a:t>наскрізну</a:t>
            </a:r>
            <a:r>
              <a:rPr lang="ru-RU" dirty="0" smtClean="0"/>
              <a:t> </a:t>
            </a:r>
            <a:r>
              <a:rPr lang="ru-RU" dirty="0" err="1" smtClean="0"/>
              <a:t>аналітику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 smtClean="0"/>
              <a:t> весь шлях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дотику</a:t>
            </a:r>
            <a:r>
              <a:rPr lang="ru-RU" dirty="0" smtClean="0"/>
              <a:t> до </a:t>
            </a:r>
            <a:r>
              <a:rPr lang="ru-RU" dirty="0" err="1" smtClean="0"/>
              <a:t>закриття</a:t>
            </a:r>
            <a:r>
              <a:rPr lang="ru-RU" dirty="0" smtClean="0"/>
              <a:t> угоди.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для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синхронізовано</a:t>
            </a:r>
            <a:r>
              <a:rPr lang="ru-RU" dirty="0" smtClean="0"/>
              <a:t> </a:t>
            </a:r>
            <a:r>
              <a:rPr lang="ru-RU" dirty="0" err="1" smtClean="0"/>
              <a:t>запускати</a:t>
            </a:r>
            <a:r>
              <a:rPr lang="ru-RU" dirty="0" smtClean="0"/>
              <a:t> </a:t>
            </a:r>
            <a:r>
              <a:rPr lang="ru-RU" dirty="0" err="1" smtClean="0"/>
              <a:t>рекламні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та </a:t>
            </a:r>
            <a:r>
              <a:rPr lang="ru-RU" dirty="0" err="1" smtClean="0"/>
              <a:t>акції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en-US" b="1" dirty="0" err="1" smtClean="0"/>
              <a:t>SalesDrive</a:t>
            </a:r>
            <a:r>
              <a:rPr lang="en-US" b="1" dirty="0" smtClean="0"/>
              <a:t> CRM </a:t>
            </a:r>
            <a:r>
              <a:rPr lang="ru-RU" b="1" dirty="0" smtClean="0"/>
              <a:t>і </a:t>
            </a:r>
            <a:r>
              <a:rPr lang="en-US" b="1" dirty="0" err="1" smtClean="0"/>
              <a:t>SendPulse</a:t>
            </a:r>
            <a:r>
              <a:rPr lang="en-US" b="1" dirty="0" smtClean="0"/>
              <a:t> CRM — </a:t>
            </a:r>
            <a:r>
              <a:rPr lang="ru-RU" b="1" dirty="0" err="1" smtClean="0"/>
              <a:t>популярні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дозволяють</a:t>
            </a:r>
            <a:r>
              <a:rPr lang="ru-RU" b="1" dirty="0" smtClean="0"/>
              <a:t> </a:t>
            </a:r>
            <a:r>
              <a:rPr lang="ru-RU" b="1" dirty="0" err="1" smtClean="0"/>
              <a:t>інтегрувати</a:t>
            </a:r>
            <a:r>
              <a:rPr lang="ru-RU" b="1" dirty="0" smtClean="0"/>
              <a:t> </a:t>
            </a:r>
            <a:r>
              <a:rPr lang="ru-RU" b="1" dirty="0" err="1" smtClean="0"/>
              <a:t>відділ</a:t>
            </a:r>
            <a:r>
              <a:rPr lang="ru-RU" b="1" dirty="0" smtClean="0"/>
              <a:t> </a:t>
            </a:r>
            <a:r>
              <a:rPr lang="ru-RU" b="1" dirty="0" err="1" smtClean="0"/>
              <a:t>реклами</a:t>
            </a:r>
            <a:r>
              <a:rPr lang="ru-RU" b="1" dirty="0" smtClean="0"/>
              <a:t> і маркетингу з продажами і </a:t>
            </a:r>
            <a:r>
              <a:rPr lang="ru-RU" b="1" dirty="0" err="1" smtClean="0"/>
              <a:t>побудувати</a:t>
            </a:r>
            <a:r>
              <a:rPr lang="ru-RU" b="1" dirty="0" smtClean="0"/>
              <a:t> </a:t>
            </a:r>
            <a:r>
              <a:rPr lang="ru-RU" b="1" dirty="0" err="1" smtClean="0"/>
              <a:t>прозорі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481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440" y="0"/>
            <a:ext cx="12187646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Спільні</a:t>
            </a:r>
            <a:r>
              <a:rPr lang="ru-RU" b="1" dirty="0" smtClean="0"/>
              <a:t> </a:t>
            </a:r>
            <a:r>
              <a:rPr lang="uk-UA" b="1" dirty="0" smtClean="0"/>
              <a:t>зустрічі</a:t>
            </a:r>
            <a:endParaRPr lang="ru-RU" b="1" dirty="0" smtClean="0"/>
          </a:p>
          <a:p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спільний</a:t>
            </a:r>
            <a:r>
              <a:rPr lang="ru-RU" dirty="0" smtClean="0"/>
              <a:t> фокус і </a:t>
            </a:r>
            <a:r>
              <a:rPr lang="ru-RU" dirty="0" err="1" smtClean="0"/>
              <a:t>ефективність</a:t>
            </a:r>
            <a:r>
              <a:rPr lang="ru-RU" dirty="0" smtClean="0"/>
              <a:t>. Ми </a:t>
            </a:r>
            <a:r>
              <a:rPr lang="ru-RU" dirty="0" err="1" smtClean="0"/>
              <a:t>рекомендуємо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мітинги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    </a:t>
            </a:r>
            <a:r>
              <a:rPr lang="ru-RU" dirty="0" err="1" smtClean="0"/>
              <a:t>Щотижневий</a:t>
            </a:r>
            <a:r>
              <a:rPr lang="ru-RU" dirty="0" smtClean="0"/>
              <a:t> статус-</a:t>
            </a:r>
            <a:r>
              <a:rPr lang="ru-RU" dirty="0" err="1" smtClean="0"/>
              <a:t>мітинг</a:t>
            </a:r>
            <a:r>
              <a:rPr lang="ru-RU" dirty="0" smtClean="0"/>
              <a:t> (15-20 </a:t>
            </a:r>
            <a:r>
              <a:rPr lang="ru-RU" dirty="0" err="1" smtClean="0"/>
              <a:t>хвилин</a:t>
            </a:r>
            <a:r>
              <a:rPr lang="ru-RU" dirty="0" smtClean="0"/>
              <a:t>) — </a:t>
            </a:r>
            <a:r>
              <a:rPr lang="ru-RU" dirty="0" err="1" smtClean="0"/>
              <a:t>оперативний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поточних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і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вузьких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    </a:t>
            </a:r>
            <a:r>
              <a:rPr lang="ru-RU" dirty="0" err="1" smtClean="0"/>
              <a:t>Щомісячний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(1-2 </a:t>
            </a:r>
            <a:r>
              <a:rPr lang="ru-RU" dirty="0" err="1" smtClean="0"/>
              <a:t>години</a:t>
            </a:r>
            <a:r>
              <a:rPr lang="ru-RU" dirty="0" smtClean="0"/>
              <a:t>) — </a:t>
            </a:r>
            <a:r>
              <a:rPr lang="ru-RU" dirty="0" err="1" smtClean="0"/>
              <a:t>детальний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проєктів</a:t>
            </a:r>
            <a:r>
              <a:rPr lang="ru-RU" dirty="0" smtClean="0"/>
              <a:t>, </a:t>
            </a:r>
            <a:r>
              <a:rPr lang="ru-RU" dirty="0" err="1" smtClean="0"/>
              <a:t>помилок</a:t>
            </a:r>
            <a:r>
              <a:rPr lang="ru-RU" dirty="0" smtClean="0"/>
              <a:t> і перемог.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    </a:t>
            </a:r>
            <a:r>
              <a:rPr lang="ru-RU" dirty="0" err="1" smtClean="0"/>
              <a:t>Квартальна</a:t>
            </a:r>
            <a:r>
              <a:rPr lang="ru-RU" dirty="0" smtClean="0"/>
              <a:t> </a:t>
            </a:r>
            <a:r>
              <a:rPr lang="ru-RU" dirty="0" err="1" smtClean="0"/>
              <a:t>стратегічна</a:t>
            </a:r>
            <a:r>
              <a:rPr lang="ru-RU" dirty="0" smtClean="0"/>
              <a:t> </a:t>
            </a:r>
            <a:r>
              <a:rPr lang="ru-RU" dirty="0" err="1" smtClean="0"/>
              <a:t>сесія</a:t>
            </a:r>
            <a:r>
              <a:rPr lang="ru-RU" dirty="0" smtClean="0"/>
              <a:t> (</a:t>
            </a:r>
            <a:r>
              <a:rPr lang="ru-RU" dirty="0" err="1" smtClean="0"/>
              <a:t>півдня</a:t>
            </a:r>
            <a:r>
              <a:rPr lang="ru-RU" dirty="0" smtClean="0"/>
              <a:t>) —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, бюджету та </a:t>
            </a:r>
            <a:r>
              <a:rPr lang="ru-RU" dirty="0" err="1" smtClean="0"/>
              <a:t>пріоритетів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Практики для </a:t>
            </a:r>
            <a:r>
              <a:rPr lang="ru-RU" b="1" dirty="0" err="1" smtClean="0"/>
              <a:t>покращення</a:t>
            </a:r>
            <a:r>
              <a:rPr lang="ru-RU" b="1" dirty="0" smtClean="0"/>
              <a:t> </a:t>
            </a:r>
            <a:r>
              <a:rPr lang="ru-RU" b="1" dirty="0" err="1" smtClean="0"/>
              <a:t>взаєморозуміння</a:t>
            </a:r>
            <a:endParaRPr lang="ru-RU" b="1" dirty="0" smtClean="0"/>
          </a:p>
          <a:p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структура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і маркетингу </a:t>
            </a:r>
            <a:r>
              <a:rPr lang="ru-RU" dirty="0" err="1" smtClean="0"/>
              <a:t>вибудована</a:t>
            </a:r>
            <a:r>
              <a:rPr lang="ru-RU" dirty="0" smtClean="0"/>
              <a:t>, а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формалізовані</a:t>
            </a:r>
            <a:r>
              <a:rPr lang="ru-RU" dirty="0" smtClean="0"/>
              <a:t> — без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відкритого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та </a:t>
            </a:r>
            <a:r>
              <a:rPr lang="ru-RU" dirty="0" err="1" smtClean="0"/>
              <a:t>командної</a:t>
            </a:r>
            <a:r>
              <a:rPr lang="ru-RU" dirty="0" smtClean="0"/>
              <a:t> </a:t>
            </a:r>
            <a:r>
              <a:rPr lang="ru-RU" dirty="0" err="1" smtClean="0"/>
              <a:t>синхронності</a:t>
            </a:r>
            <a:r>
              <a:rPr lang="ru-RU" dirty="0" smtClean="0"/>
              <a:t> все легко </a:t>
            </a:r>
            <a:r>
              <a:rPr lang="ru-RU" dirty="0" err="1" smtClean="0"/>
              <a:t>розвалиться</a:t>
            </a:r>
            <a:r>
              <a:rPr lang="ru-RU" dirty="0" smtClean="0"/>
              <a:t>. У </a:t>
            </a:r>
            <a:r>
              <a:rPr lang="ru-RU" dirty="0" err="1" smtClean="0"/>
              <a:t>реальності</a:t>
            </a:r>
            <a:r>
              <a:rPr lang="ru-RU" dirty="0" smtClean="0"/>
              <a:t> все </a:t>
            </a:r>
            <a:r>
              <a:rPr lang="ru-RU" dirty="0" err="1" smtClean="0"/>
              <a:t>вирішують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, а люди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повсякденні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r>
              <a:rPr lang="ru-RU" dirty="0" err="1" smtClean="0"/>
              <a:t>Комунікація</a:t>
            </a:r>
            <a:r>
              <a:rPr lang="ru-RU" dirty="0" smtClean="0"/>
              <a:t> не </a:t>
            </a:r>
            <a:r>
              <a:rPr lang="ru-RU" dirty="0" err="1" smtClean="0"/>
              <a:t>будується</a:t>
            </a:r>
            <a:r>
              <a:rPr lang="ru-RU" dirty="0" smtClean="0"/>
              <a:t> за один день, але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практичні</a:t>
            </a:r>
            <a:r>
              <a:rPr lang="ru-RU" dirty="0" smtClean="0"/>
              <a:t> кроки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 err="1" smtClean="0"/>
              <a:t>реальне</a:t>
            </a:r>
            <a:r>
              <a:rPr lang="ru-RU" dirty="0" smtClean="0"/>
              <a:t> </a:t>
            </a:r>
            <a:r>
              <a:rPr lang="ru-RU" dirty="0" err="1" smtClean="0"/>
              <a:t>взаєморозуміння</a:t>
            </a:r>
            <a:r>
              <a:rPr lang="ru-RU" dirty="0" smtClean="0"/>
              <a:t> та </a:t>
            </a:r>
            <a:r>
              <a:rPr lang="ru-RU" dirty="0" err="1" smtClean="0"/>
              <a:t>усунути</a:t>
            </a:r>
            <a:r>
              <a:rPr lang="ru-RU" dirty="0" smtClean="0"/>
              <a:t> “</a:t>
            </a:r>
            <a:r>
              <a:rPr lang="ru-RU" dirty="0" err="1" smtClean="0"/>
              <a:t>німі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” </a:t>
            </a:r>
            <a:r>
              <a:rPr lang="ru-RU" dirty="0" err="1" smtClean="0"/>
              <a:t>між</a:t>
            </a:r>
            <a:r>
              <a:rPr lang="ru-RU" dirty="0" smtClean="0"/>
              <a:t> командами. Ось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живою, </a:t>
            </a:r>
            <a:r>
              <a:rPr lang="ru-RU" dirty="0" err="1" smtClean="0"/>
              <a:t>гнучкою</a:t>
            </a:r>
            <a:r>
              <a:rPr lang="ru-RU" dirty="0" smtClean="0"/>
              <a:t> та </a:t>
            </a:r>
            <a:r>
              <a:rPr lang="ru-RU" dirty="0" err="1" smtClean="0"/>
              <a:t>по-справжньому</a:t>
            </a:r>
            <a:r>
              <a:rPr lang="ru-RU" dirty="0" smtClean="0"/>
              <a:t> </a:t>
            </a:r>
            <a:r>
              <a:rPr lang="ru-RU" dirty="0" err="1" smtClean="0"/>
              <a:t>ефективною</a:t>
            </a:r>
            <a:r>
              <a:rPr lang="ru-RU" dirty="0" smtClean="0"/>
              <a:t>: </a:t>
            </a:r>
            <a:r>
              <a:rPr lang="ru-RU" dirty="0" err="1" smtClean="0"/>
              <a:t>Спільний</a:t>
            </a:r>
            <a:r>
              <a:rPr lang="ru-RU" dirty="0" smtClean="0"/>
              <a:t> доступ до </a:t>
            </a:r>
            <a:r>
              <a:rPr lang="ru-RU" dirty="0" err="1" smtClean="0"/>
              <a:t>клієнтської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Маркетологи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, як </a:t>
            </a:r>
            <a:r>
              <a:rPr lang="ru-RU" dirty="0" err="1" smtClean="0"/>
              <a:t>лід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по </a:t>
            </a:r>
            <a:r>
              <a:rPr lang="ru-RU" dirty="0" err="1" smtClean="0"/>
              <a:t>воронці</a:t>
            </a:r>
            <a:r>
              <a:rPr lang="ru-RU" dirty="0" smtClean="0"/>
              <a:t>, а </a:t>
            </a:r>
            <a:r>
              <a:rPr lang="ru-RU" dirty="0" err="1" smtClean="0"/>
              <a:t>продавці</a:t>
            </a:r>
            <a:r>
              <a:rPr lang="ru-RU" dirty="0" smtClean="0"/>
              <a:t> —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, через яку рекламу і з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пропозицією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дублювання</a:t>
            </a:r>
            <a:r>
              <a:rPr lang="ru-RU" dirty="0" smtClean="0"/>
              <a:t> і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спільної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та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мотивації</a:t>
            </a:r>
            <a:endParaRPr lang="ru-RU" b="1" dirty="0" smtClean="0"/>
          </a:p>
          <a:p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</a:t>
            </a:r>
            <a:r>
              <a:rPr lang="ru-RU" dirty="0" err="1" smtClean="0"/>
              <a:t>народжується</a:t>
            </a:r>
            <a:r>
              <a:rPr lang="ru-RU" dirty="0" smtClean="0"/>
              <a:t> в </a:t>
            </a:r>
            <a:r>
              <a:rPr lang="ru-RU" dirty="0" err="1" smtClean="0"/>
              <a:t>культурі</a:t>
            </a:r>
            <a:r>
              <a:rPr lang="ru-RU" dirty="0" smtClean="0"/>
              <a:t>, де команда </a:t>
            </a:r>
            <a:r>
              <a:rPr lang="ru-RU" dirty="0" err="1" smtClean="0"/>
              <a:t>розуміє</a:t>
            </a:r>
            <a:r>
              <a:rPr lang="ru-RU" dirty="0" smtClean="0"/>
              <a:t>: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, а шлях — один.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  </a:t>
            </a:r>
            <a:r>
              <a:rPr lang="ru-RU" dirty="0" err="1" smtClean="0"/>
              <a:t>Підкреслювати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</a:t>
            </a:r>
            <a:r>
              <a:rPr lang="ru-RU" dirty="0" err="1" smtClean="0"/>
              <a:t>місію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Регулярно </a:t>
            </a:r>
            <a:r>
              <a:rPr lang="ru-RU" dirty="0" err="1" smtClean="0"/>
              <a:t>нагадуйте</a:t>
            </a:r>
            <a:r>
              <a:rPr lang="ru-RU" dirty="0" smtClean="0"/>
              <a:t> </a:t>
            </a:r>
            <a:r>
              <a:rPr lang="ru-RU" dirty="0" err="1" smtClean="0"/>
              <a:t>обом</a:t>
            </a:r>
            <a:r>
              <a:rPr lang="ru-RU" dirty="0" smtClean="0"/>
              <a:t> </a:t>
            </a:r>
            <a:r>
              <a:rPr lang="ru-RU" dirty="0" err="1" smtClean="0"/>
              <a:t>відділам</a:t>
            </a:r>
            <a:r>
              <a:rPr lang="ru-RU" dirty="0" smtClean="0"/>
              <a:t> про </a:t>
            </a:r>
            <a:r>
              <a:rPr lang="ru-RU" dirty="0" err="1" smtClean="0"/>
              <a:t>головну</a:t>
            </a:r>
            <a:r>
              <a:rPr lang="ru-RU" dirty="0" smtClean="0"/>
              <a:t> мету, до </a:t>
            </a:r>
            <a:r>
              <a:rPr lang="ru-RU" dirty="0" err="1" smtClean="0"/>
              <a:t>якої</a:t>
            </a:r>
            <a:r>
              <a:rPr lang="ru-RU" dirty="0" smtClean="0"/>
              <a:t> вони </a:t>
            </a:r>
            <a:r>
              <a:rPr lang="ru-RU" dirty="0" err="1" smtClean="0"/>
              <a:t>йдуть</a:t>
            </a:r>
            <a:r>
              <a:rPr lang="ru-RU" dirty="0" smtClean="0"/>
              <a:t> разом.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  </a:t>
            </a:r>
            <a:r>
              <a:rPr lang="ru-RU" dirty="0" err="1" smtClean="0"/>
              <a:t>Визнавати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кожного </a:t>
            </a:r>
            <a:r>
              <a:rPr lang="ru-RU" dirty="0" err="1" smtClean="0"/>
              <a:t>відділу</a:t>
            </a:r>
            <a:r>
              <a:rPr lang="ru-RU" dirty="0" smtClean="0"/>
              <a:t>. </a:t>
            </a:r>
            <a:r>
              <a:rPr lang="ru-RU" dirty="0" err="1" smtClean="0"/>
              <a:t>Відзначайте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закриті</a:t>
            </a:r>
            <a:r>
              <a:rPr lang="ru-RU" dirty="0" smtClean="0"/>
              <a:t> угоди, але й </a:t>
            </a:r>
            <a:r>
              <a:rPr lang="ru-RU" dirty="0" err="1" smtClean="0"/>
              <a:t>успішні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  </a:t>
            </a:r>
            <a:r>
              <a:rPr lang="ru-RU" dirty="0" err="1" smtClean="0"/>
              <a:t>Розміщувати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 </a:t>
            </a:r>
            <a:r>
              <a:rPr lang="ru-RU" dirty="0" err="1" smtClean="0"/>
              <a:t>фізично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розташовуйте</a:t>
            </a:r>
            <a:r>
              <a:rPr lang="ru-RU" dirty="0" smtClean="0"/>
              <a:t> маркетинг і продаж в одному </a:t>
            </a:r>
            <a:r>
              <a:rPr lang="ru-RU" dirty="0" err="1" smtClean="0"/>
              <a:t>просторі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неформальному </a:t>
            </a:r>
            <a:r>
              <a:rPr lang="ru-RU" dirty="0" err="1" smtClean="0"/>
              <a:t>спілкуванню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  </a:t>
            </a:r>
            <a:r>
              <a:rPr lang="ru-RU" dirty="0" err="1" smtClean="0"/>
              <a:t>Заохочувати</a:t>
            </a:r>
            <a:r>
              <a:rPr lang="ru-RU" dirty="0" smtClean="0"/>
              <a:t> </a:t>
            </a:r>
            <a:r>
              <a:rPr lang="ru-RU" dirty="0" err="1" smtClean="0"/>
              <a:t>взаємодопомогу</a:t>
            </a:r>
            <a:r>
              <a:rPr lang="ru-RU" dirty="0" smtClean="0"/>
              <a:t>. </a:t>
            </a:r>
            <a:r>
              <a:rPr lang="ru-RU" dirty="0" err="1" smtClean="0"/>
              <a:t>Створюйте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де маркетологи і </a:t>
            </a:r>
            <a:r>
              <a:rPr lang="ru-RU" dirty="0" err="1" smtClean="0"/>
              <a:t>продавці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одному й </a:t>
            </a: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в одного.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04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0"/>
            <a:ext cx="1191332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Інтегрована</a:t>
            </a:r>
            <a:r>
              <a:rPr lang="ru-RU" b="1" dirty="0" smtClean="0"/>
              <a:t> система </a:t>
            </a:r>
            <a:r>
              <a:rPr lang="ru-RU" b="1" dirty="0" err="1" smtClean="0"/>
              <a:t>мотивації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err="1" smtClean="0"/>
              <a:t>Традиційно</a:t>
            </a:r>
            <a:r>
              <a:rPr lang="ru-RU" dirty="0" smtClean="0"/>
              <a:t> маркетологи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фіксовану</a:t>
            </a:r>
            <a:r>
              <a:rPr lang="ru-RU" dirty="0" smtClean="0"/>
              <a:t> зарплату, а </a:t>
            </a:r>
            <a:r>
              <a:rPr lang="ru-RU" dirty="0" err="1" smtClean="0"/>
              <a:t>продавці</a:t>
            </a:r>
            <a:r>
              <a:rPr lang="ru-RU" dirty="0" smtClean="0"/>
              <a:t> —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</a:t>
            </a:r>
            <a:r>
              <a:rPr lang="ru-RU" dirty="0" err="1" smtClean="0"/>
              <a:t>мотивацію</a:t>
            </a:r>
            <a:r>
              <a:rPr lang="ru-RU" dirty="0" smtClean="0"/>
              <a:t>. </a:t>
            </a:r>
            <a:r>
              <a:rPr lang="ru-RU" dirty="0" err="1" smtClean="0"/>
              <a:t>Розгляньте</a:t>
            </a:r>
            <a:r>
              <a:rPr lang="ru-RU" dirty="0" smtClean="0"/>
              <a:t> </a:t>
            </a:r>
            <a:r>
              <a:rPr lang="ru-RU" dirty="0" err="1" smtClean="0"/>
              <a:t>альтернативні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бонусний</a:t>
            </a:r>
            <a:r>
              <a:rPr lang="ru-RU" dirty="0" smtClean="0"/>
              <a:t> пул для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,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досягненні</a:t>
            </a:r>
            <a:r>
              <a:rPr lang="ru-RU" dirty="0" smtClean="0"/>
              <a:t> </a:t>
            </a:r>
            <a:r>
              <a:rPr lang="ru-RU" dirty="0" err="1" smtClean="0"/>
              <a:t>бізнес-показників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Перехресні</a:t>
            </a:r>
            <a:r>
              <a:rPr lang="ru-RU" dirty="0" smtClean="0"/>
              <a:t> </a:t>
            </a:r>
            <a:r>
              <a:rPr lang="en-US" dirty="0" smtClean="0"/>
              <a:t>KPI: </a:t>
            </a:r>
            <a:r>
              <a:rPr lang="ru-RU" dirty="0" err="1" smtClean="0"/>
              <a:t>частина</a:t>
            </a:r>
            <a:r>
              <a:rPr lang="ru-RU" dirty="0" smtClean="0"/>
              <a:t> бонусу </a:t>
            </a:r>
            <a:r>
              <a:rPr lang="ru-RU" dirty="0" err="1" smtClean="0"/>
              <a:t>маркетологів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а </a:t>
            </a:r>
            <a:r>
              <a:rPr lang="ru-RU" dirty="0" err="1" smtClean="0"/>
              <a:t>частина</a:t>
            </a:r>
            <a:r>
              <a:rPr lang="ru-RU" dirty="0" smtClean="0"/>
              <a:t> бонусу </a:t>
            </a:r>
            <a:r>
              <a:rPr lang="ru-RU" dirty="0" err="1" smtClean="0"/>
              <a:t>продавців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метрик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проєкти</a:t>
            </a:r>
            <a:r>
              <a:rPr lang="ru-RU" dirty="0" smtClean="0"/>
              <a:t> з </a:t>
            </a:r>
            <a:r>
              <a:rPr lang="ru-RU" dirty="0" err="1" smtClean="0"/>
              <a:t>окремим</a:t>
            </a:r>
            <a:r>
              <a:rPr lang="ru-RU" dirty="0" smtClean="0"/>
              <a:t> </a:t>
            </a:r>
            <a:r>
              <a:rPr lang="ru-RU" dirty="0" err="1" smtClean="0"/>
              <a:t>преміюванням</a:t>
            </a:r>
            <a:r>
              <a:rPr lang="ru-RU" dirty="0" smtClean="0"/>
              <a:t> за </a:t>
            </a:r>
            <a:r>
              <a:rPr lang="ru-RU" dirty="0" err="1" smtClean="0"/>
              <a:t>успішну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успішних</a:t>
            </a:r>
            <a:r>
              <a:rPr lang="ru-RU" b="1" dirty="0" smtClean="0"/>
              <a:t> </a:t>
            </a:r>
            <a:r>
              <a:rPr lang="ru-RU" b="1" dirty="0" err="1" smtClean="0"/>
              <a:t>програм</a:t>
            </a:r>
            <a:r>
              <a:rPr lang="ru-RU" b="1" dirty="0" smtClean="0"/>
              <a:t> </a:t>
            </a:r>
            <a:r>
              <a:rPr lang="ru-RU" b="1" dirty="0" err="1" smtClean="0"/>
              <a:t>мотивації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b="1" dirty="0" smtClean="0"/>
              <a:t>“</a:t>
            </a:r>
            <a:r>
              <a:rPr lang="ru-RU" b="1" dirty="0" err="1" smtClean="0"/>
              <a:t>Спільна</a:t>
            </a:r>
            <a:r>
              <a:rPr lang="ru-RU" b="1" dirty="0" smtClean="0"/>
              <a:t> воронка”: </a:t>
            </a:r>
            <a:r>
              <a:rPr lang="ru-RU" dirty="0" smtClean="0"/>
              <a:t>Маркетинг </a:t>
            </a:r>
            <a:r>
              <a:rPr lang="ru-RU" dirty="0" err="1" smtClean="0"/>
              <a:t>отримує</a:t>
            </a:r>
            <a:r>
              <a:rPr lang="ru-RU" dirty="0" smtClean="0"/>
              <a:t> бонус не за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, а за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кваліфікованих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дійшли</a:t>
            </a:r>
            <a:r>
              <a:rPr lang="ru-RU" dirty="0" smtClean="0"/>
              <a:t> до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етапу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“Партнерство</a:t>
            </a:r>
            <a:r>
              <a:rPr lang="ru-RU" dirty="0" smtClean="0"/>
              <a:t>”: </a:t>
            </a:r>
            <a:r>
              <a:rPr lang="ru-RU" dirty="0" err="1" smtClean="0"/>
              <a:t>Кожен</a:t>
            </a:r>
            <a:r>
              <a:rPr lang="ru-RU" dirty="0" smtClean="0"/>
              <a:t> маркетолог “</a:t>
            </a:r>
            <a:r>
              <a:rPr lang="ru-RU" dirty="0" err="1" smtClean="0"/>
              <a:t>прикріплений</a:t>
            </a:r>
            <a:r>
              <a:rPr lang="ru-RU" dirty="0" smtClean="0"/>
              <a:t>” до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з продажу, і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бонусу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“</a:t>
            </a:r>
            <a:r>
              <a:rPr lang="ru-RU" b="1" dirty="0" err="1" smtClean="0"/>
              <a:t>Спільний</a:t>
            </a:r>
            <a:r>
              <a:rPr lang="ru-RU" b="1" dirty="0" smtClean="0"/>
              <a:t> </a:t>
            </a:r>
            <a:r>
              <a:rPr lang="ru-RU" b="1" dirty="0" err="1" smtClean="0"/>
              <a:t>успіх</a:t>
            </a:r>
            <a:r>
              <a:rPr lang="ru-RU" dirty="0" smtClean="0"/>
              <a:t>”: 70% бонусу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, 30% 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Нематеріальна</a:t>
            </a:r>
            <a:r>
              <a:rPr lang="ru-RU" b="1" dirty="0" smtClean="0"/>
              <a:t> </a:t>
            </a:r>
            <a:r>
              <a:rPr lang="ru-RU" b="1" dirty="0" err="1" smtClean="0"/>
              <a:t>мотивація</a:t>
            </a:r>
            <a:endParaRPr lang="ru-RU" b="1" dirty="0" smtClean="0"/>
          </a:p>
          <a:p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святкування</a:t>
            </a:r>
            <a:r>
              <a:rPr lang="ru-RU" dirty="0" smtClean="0"/>
              <a:t> </a:t>
            </a:r>
            <a:r>
              <a:rPr lang="ru-RU" dirty="0" err="1" smtClean="0"/>
              <a:t>успіхів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внеску</a:t>
            </a:r>
            <a:r>
              <a:rPr lang="ru-RU" dirty="0" smtClean="0"/>
              <a:t> кожного </a:t>
            </a:r>
            <a:r>
              <a:rPr lang="ru-RU" dirty="0" err="1" smtClean="0"/>
              <a:t>відділу</a:t>
            </a:r>
            <a:r>
              <a:rPr lang="ru-RU" dirty="0" smtClean="0"/>
              <a:t> у </a:t>
            </a:r>
            <a:r>
              <a:rPr lang="ru-RU" dirty="0" err="1" smtClean="0"/>
              <a:t>загальний</a:t>
            </a:r>
            <a:r>
              <a:rPr lang="ru-RU" dirty="0" smtClean="0"/>
              <a:t> результат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Корпоративні</a:t>
            </a:r>
            <a:r>
              <a:rPr lang="ru-RU" dirty="0" smtClean="0"/>
              <a:t> заходи,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зміцнення</a:t>
            </a:r>
            <a:r>
              <a:rPr lang="ru-RU" dirty="0" smtClean="0"/>
              <a:t> командного духу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8516"/>
            <a:ext cx="12083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Протистояння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маркетингом і продажами — </a:t>
            </a:r>
            <a:r>
              <a:rPr lang="ru-RU" dirty="0" err="1" smtClean="0"/>
              <a:t>це</a:t>
            </a:r>
            <a:r>
              <a:rPr lang="ru-RU" dirty="0" smtClean="0"/>
              <a:t> системна проблема, яка </a:t>
            </a:r>
            <a:r>
              <a:rPr lang="ru-RU" dirty="0" err="1" smtClean="0"/>
              <a:t>вимагає</a:t>
            </a:r>
            <a:r>
              <a:rPr lang="ru-RU" dirty="0" smtClean="0"/>
              <a:t> комплексного </a:t>
            </a:r>
            <a:r>
              <a:rPr lang="ru-RU" dirty="0" err="1" smtClean="0"/>
              <a:t>рішення</a:t>
            </a:r>
            <a:r>
              <a:rPr lang="ru-RU" dirty="0" smtClean="0"/>
              <a:t>. Але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винних</a:t>
            </a:r>
            <a:r>
              <a:rPr lang="ru-RU" dirty="0" smtClean="0"/>
              <a:t> пора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єдину</a:t>
            </a:r>
            <a:r>
              <a:rPr lang="ru-RU" dirty="0" smtClean="0"/>
              <a:t> </a:t>
            </a:r>
            <a:r>
              <a:rPr lang="ru-RU" dirty="0" err="1" smtClean="0"/>
              <a:t>екосистему</a:t>
            </a:r>
            <a:r>
              <a:rPr lang="ru-RU" dirty="0" smtClean="0"/>
              <a:t>, де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як </a:t>
            </a:r>
            <a:r>
              <a:rPr lang="ru-RU" dirty="0" err="1" smtClean="0"/>
              <a:t>частини</a:t>
            </a:r>
            <a:r>
              <a:rPr lang="ru-RU" dirty="0" smtClean="0"/>
              <a:t> одного </a:t>
            </a:r>
            <a:r>
              <a:rPr lang="ru-RU" dirty="0" err="1" smtClean="0"/>
              <a:t>механізму</a:t>
            </a:r>
            <a:endParaRPr lang="ru-RU" dirty="0" smtClean="0"/>
          </a:p>
          <a:p>
            <a:r>
              <a:rPr lang="ru-RU" dirty="0" err="1" smtClean="0"/>
              <a:t>Вибудовуючи</a:t>
            </a:r>
            <a:r>
              <a:rPr lang="ru-RU" dirty="0" smtClean="0"/>
              <a:t> </a:t>
            </a:r>
            <a:r>
              <a:rPr lang="ru-RU" dirty="0" err="1" smtClean="0"/>
              <a:t>єдині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синхронізуючи</a:t>
            </a:r>
            <a:r>
              <a:rPr lang="ru-RU" dirty="0" smtClean="0"/>
              <a:t> метрики та </a:t>
            </a:r>
            <a:r>
              <a:rPr lang="ru-RU" dirty="0" err="1" smtClean="0"/>
              <a:t>налагоджуючи</a:t>
            </a:r>
            <a:r>
              <a:rPr lang="ru-RU" dirty="0" smtClean="0"/>
              <a:t> </a:t>
            </a:r>
            <a:r>
              <a:rPr lang="ru-RU" dirty="0" err="1" smtClean="0"/>
              <a:t>регулярну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створюєте</a:t>
            </a:r>
            <a:r>
              <a:rPr lang="ru-RU" dirty="0" smtClean="0"/>
              <a:t> не просто союз </a:t>
            </a:r>
            <a:r>
              <a:rPr lang="ru-RU" dirty="0" err="1" smtClean="0"/>
              <a:t>відділів</a:t>
            </a:r>
            <a:r>
              <a:rPr lang="ru-RU" dirty="0" smtClean="0"/>
              <a:t>, а </a:t>
            </a:r>
            <a:r>
              <a:rPr lang="ru-RU" dirty="0" err="1" smtClean="0"/>
              <a:t>потужну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-машину, де маркетинг </a:t>
            </a:r>
            <a:r>
              <a:rPr lang="ru-RU" dirty="0" err="1" smtClean="0"/>
              <a:t>підігріває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, а </a:t>
            </a:r>
            <a:r>
              <a:rPr lang="ru-RU" dirty="0" err="1" smtClean="0"/>
              <a:t>продажі</a:t>
            </a:r>
            <a:r>
              <a:rPr lang="ru-RU" dirty="0" smtClean="0"/>
              <a:t> точно </a:t>
            </a:r>
            <a:r>
              <a:rPr lang="ru-RU" dirty="0" err="1" smtClean="0"/>
              <a:t>влучають</a:t>
            </a:r>
            <a:r>
              <a:rPr lang="ru-RU" dirty="0" smtClean="0"/>
              <a:t> у </a:t>
            </a:r>
            <a:r>
              <a:rPr lang="ru-RU" dirty="0" err="1" smtClean="0"/>
              <a:t>ціль</a:t>
            </a:r>
            <a:r>
              <a:rPr lang="ru-RU" dirty="0" smtClean="0"/>
              <a:t>. Не </a:t>
            </a:r>
            <a:r>
              <a:rPr lang="ru-RU" dirty="0" err="1" smtClean="0"/>
              <a:t>бійтеся</a:t>
            </a:r>
            <a:r>
              <a:rPr lang="ru-RU" dirty="0" smtClean="0"/>
              <a:t> </a:t>
            </a:r>
            <a:r>
              <a:rPr lang="ru-RU" dirty="0" err="1" smtClean="0"/>
              <a:t>ламати</a:t>
            </a:r>
            <a:r>
              <a:rPr lang="ru-RU" dirty="0" smtClean="0"/>
              <a:t> </a:t>
            </a:r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бар’єри</a:t>
            </a:r>
            <a:r>
              <a:rPr lang="ru-RU" dirty="0" smtClean="0"/>
              <a:t> —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прориву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9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-180975"/>
            <a:ext cx="10515600" cy="1325563"/>
          </a:xfrm>
        </p:spPr>
        <p:txBody>
          <a:bodyPr/>
          <a:lstStyle/>
          <a:p>
            <a:r>
              <a:rPr lang="uk-UA" dirty="0" smtClean="0"/>
              <a:t>Блок 2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144588"/>
            <a:ext cx="10515600" cy="4351338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продажу: </a:t>
            </a:r>
            <a:r>
              <a:rPr lang="ru-RU" dirty="0" err="1" smtClean="0"/>
              <a:t>класичний</a:t>
            </a:r>
            <a:r>
              <a:rPr lang="ru-RU" dirty="0" smtClean="0"/>
              <a:t> і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endParaRPr lang="ru-RU" dirty="0" smtClean="0"/>
          </a:p>
          <a:p>
            <a:r>
              <a:rPr lang="ru-RU" dirty="0" smtClean="0"/>
              <a:t>Роль продажу в 4</a:t>
            </a:r>
            <a:r>
              <a:rPr lang="en-US" dirty="0" smtClean="0"/>
              <a:t>P: Product, Price, Place, Promotion</a:t>
            </a:r>
            <a:endParaRPr lang="uk-UA" dirty="0" smtClean="0"/>
          </a:p>
          <a:p>
            <a:r>
              <a:rPr lang="ru-RU" dirty="0" smtClean="0"/>
              <a:t>Продаж у </a:t>
            </a:r>
            <a:r>
              <a:rPr lang="ru-RU" dirty="0" err="1" smtClean="0"/>
              <a:t>сервісному</a:t>
            </a:r>
            <a:r>
              <a:rPr lang="ru-RU" dirty="0" smtClean="0"/>
              <a:t> маркетингу (7</a:t>
            </a:r>
            <a:r>
              <a:rPr lang="en-US" dirty="0" smtClean="0"/>
              <a:t>P)</a:t>
            </a:r>
            <a:endParaRPr lang="uk-UA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7" y="2863443"/>
            <a:ext cx="5206636" cy="384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19" y="3230836"/>
            <a:ext cx="5986053" cy="34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6"/>
            <a:ext cx="10515600" cy="9207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5" y="444136"/>
            <a:ext cx="11456125" cy="6230983"/>
          </a:xfrm>
        </p:spPr>
        <p:txBody>
          <a:bodyPr/>
          <a:lstStyle/>
          <a:p>
            <a:r>
              <a:rPr lang="ru-RU" b="1" dirty="0" err="1" smtClean="0"/>
              <a:t>Маркетплейс</a:t>
            </a:r>
            <a:r>
              <a:rPr lang="ru-RU" b="1" dirty="0" smtClean="0"/>
              <a:t> та </a:t>
            </a:r>
            <a:r>
              <a:rPr lang="ru-RU" b="1" dirty="0" err="1" smtClean="0"/>
              <a:t>інтерактивний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</a:t>
            </a:r>
            <a:r>
              <a:rPr lang="ru-RU" b="1" dirty="0" smtClean="0"/>
              <a:t>: </a:t>
            </a:r>
            <a:r>
              <a:rPr lang="ru-RU" b="1" dirty="0" err="1" smtClean="0"/>
              <a:t>відмінності</a:t>
            </a:r>
            <a:r>
              <a:rPr lang="ru-RU" b="1" dirty="0" smtClean="0"/>
              <a:t> у </a:t>
            </a:r>
            <a:r>
              <a:rPr lang="ru-RU" b="1" dirty="0" err="1" smtClean="0"/>
              <a:t>визначенні</a:t>
            </a:r>
            <a:endParaRPr lang="ru-RU" b="1" dirty="0" smtClean="0"/>
          </a:p>
          <a:p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та </a:t>
            </a:r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</a:t>
            </a:r>
            <a:r>
              <a:rPr lang="ru-RU" dirty="0" err="1" smtClean="0"/>
              <a:t>формати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продажу/</a:t>
            </a:r>
            <a:r>
              <a:rPr lang="ru-RU" dirty="0" err="1" smtClean="0"/>
              <a:t>купівлі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Та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є </a:t>
            </a:r>
            <a:r>
              <a:rPr lang="ru-RU" dirty="0" err="1" smtClean="0"/>
              <a:t>принципова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b="1" dirty="0" err="1" smtClean="0"/>
              <a:t>Класичний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платформа,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для покупки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: каталог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кошик</a:t>
            </a:r>
            <a:r>
              <a:rPr lang="ru-RU" dirty="0" smtClean="0"/>
              <a:t> для покупок та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Інтерактивний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функціональна</a:t>
            </a:r>
            <a:r>
              <a:rPr lang="ru-RU" dirty="0" smtClean="0"/>
              <a:t> платформа, яка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зазначеного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чати</a:t>
            </a:r>
            <a:r>
              <a:rPr lang="ru-RU" dirty="0" smtClean="0"/>
              <a:t> з </a:t>
            </a:r>
            <a:r>
              <a:rPr lang="ru-RU" dirty="0" err="1" smtClean="0"/>
              <a:t>продавцями</a:t>
            </a:r>
            <a:r>
              <a:rPr lang="ru-RU" dirty="0" smtClean="0"/>
              <a:t>, онлайн-</a:t>
            </a:r>
            <a:r>
              <a:rPr lang="ru-RU" dirty="0" err="1" smtClean="0"/>
              <a:t>консультації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віртуальні</a:t>
            </a:r>
            <a:r>
              <a:rPr lang="ru-RU" dirty="0" smtClean="0"/>
              <a:t> тури по товарах.</a:t>
            </a:r>
          </a:p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коротко </a:t>
            </a:r>
            <a:r>
              <a:rPr lang="ru-RU" dirty="0" err="1" smtClean="0"/>
              <a:t>порівнювати</a:t>
            </a:r>
            <a:r>
              <a:rPr lang="ru-RU" dirty="0" smtClean="0"/>
              <a:t> </a:t>
            </a:r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та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, то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елементах</a:t>
            </a:r>
            <a:r>
              <a:rPr lang="ru-RU" dirty="0" smtClean="0"/>
              <a:t> </a:t>
            </a:r>
            <a:r>
              <a:rPr lang="ru-RU" dirty="0" err="1" smtClean="0"/>
              <a:t>інтерактивності</a:t>
            </a:r>
            <a:r>
              <a:rPr lang="ru-RU" dirty="0" smtClean="0"/>
              <a:t> та </a:t>
            </a:r>
            <a:r>
              <a:rPr lang="ru-RU" dirty="0" err="1" smtClean="0"/>
              <a:t>зручності</a:t>
            </a:r>
            <a:r>
              <a:rPr lang="ru-RU" dirty="0" smtClean="0"/>
              <a:t> для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7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0"/>
            <a:ext cx="119133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Функціональність</a:t>
            </a:r>
            <a:r>
              <a:rPr lang="ru-RU" b="1" dirty="0" smtClean="0"/>
              <a:t> та </a:t>
            </a:r>
            <a:r>
              <a:rPr lang="ru-RU" b="1" dirty="0" err="1" smtClean="0"/>
              <a:t>можливості</a:t>
            </a:r>
            <a:endParaRPr lang="ru-RU" b="1" dirty="0" smtClean="0"/>
          </a:p>
          <a:p>
            <a:r>
              <a:rPr lang="ru-RU" b="1" dirty="0" err="1" smtClean="0"/>
              <a:t>класичний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</a:t>
            </a:r>
            <a:r>
              <a:rPr lang="ru-RU" b="1" dirty="0" err="1" smtClean="0"/>
              <a:t>базовий</a:t>
            </a:r>
            <a:r>
              <a:rPr lang="ru-RU" b="1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.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переглядати</a:t>
            </a:r>
            <a:r>
              <a:rPr lang="ru-RU" dirty="0" smtClean="0"/>
              <a:t> каталог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кошик</a:t>
            </a:r>
            <a:r>
              <a:rPr lang="ru-RU" dirty="0" smtClean="0"/>
              <a:t> та </a:t>
            </a:r>
            <a:r>
              <a:rPr lang="ru-RU" dirty="0" err="1" smtClean="0"/>
              <a:t>оформлювати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простий</a:t>
            </a:r>
            <a:r>
              <a:rPr lang="ru-RU" dirty="0" smtClean="0"/>
              <a:t> та </a:t>
            </a:r>
            <a:r>
              <a:rPr lang="ru-RU" dirty="0" err="1" smtClean="0"/>
              <a:t>зрозумілий</a:t>
            </a:r>
            <a:r>
              <a:rPr lang="ru-RU" dirty="0" smtClean="0"/>
              <a:t> </a:t>
            </a:r>
            <a:r>
              <a:rPr lang="ru-RU" dirty="0" err="1" smtClean="0"/>
              <a:t>інтерфейс</a:t>
            </a:r>
            <a:r>
              <a:rPr lang="ru-RU" dirty="0" smtClean="0"/>
              <a:t>, вони </a:t>
            </a:r>
            <a:r>
              <a:rPr lang="ru-RU" dirty="0" err="1" smtClean="0"/>
              <a:t>орієнтовані</a:t>
            </a:r>
            <a:r>
              <a:rPr lang="ru-RU" dirty="0" smtClean="0"/>
              <a:t> на </a:t>
            </a:r>
            <a:r>
              <a:rPr lang="ru-RU" dirty="0" err="1" smtClean="0"/>
              <a:t>швидкість</a:t>
            </a:r>
            <a:r>
              <a:rPr lang="ru-RU" dirty="0" smtClean="0"/>
              <a:t> та </a:t>
            </a:r>
            <a:r>
              <a:rPr lang="ru-RU" dirty="0" err="1" smtClean="0"/>
              <a:t>ефективність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обмежені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переліченими</a:t>
            </a:r>
            <a:r>
              <a:rPr lang="ru-RU" dirty="0" smtClean="0"/>
              <a:t> </a:t>
            </a:r>
            <a:r>
              <a:rPr lang="ru-RU" dirty="0" err="1" smtClean="0"/>
              <a:t>функціями</a:t>
            </a:r>
            <a:r>
              <a:rPr lang="ru-RU" dirty="0" smtClean="0"/>
              <a:t>. Вони оптимально </a:t>
            </a:r>
            <a:r>
              <a:rPr lang="ru-RU" dirty="0" err="1" smtClean="0"/>
              <a:t>підходять</a:t>
            </a:r>
            <a:r>
              <a:rPr lang="ru-RU" dirty="0" smtClean="0"/>
              <a:t> для тих </a:t>
            </a:r>
            <a:r>
              <a:rPr lang="ru-RU" dirty="0" err="1" smtClean="0"/>
              <a:t>відвідувачів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точно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хочуть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Інтерактивний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</a:t>
            </a:r>
            <a:r>
              <a:rPr lang="ru-RU" b="1" dirty="0" smtClean="0"/>
              <a:t> </a:t>
            </a:r>
            <a:r>
              <a:rPr lang="ru-RU" b="1" dirty="0" err="1" smtClean="0"/>
              <a:t>додає</a:t>
            </a:r>
            <a:r>
              <a:rPr lang="ru-RU" b="1" dirty="0" smtClean="0"/>
              <a:t> </a:t>
            </a:r>
            <a:r>
              <a:rPr lang="ru-RU" b="1" dirty="0" err="1" smtClean="0"/>
              <a:t>новий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функціональності</a:t>
            </a:r>
            <a:r>
              <a:rPr lang="ru-RU" dirty="0" smtClean="0"/>
              <a:t>, </a:t>
            </a:r>
            <a:r>
              <a:rPr lang="ru-RU" dirty="0" err="1" smtClean="0"/>
              <a:t>інтегруючи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живого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продавцями</a:t>
            </a:r>
            <a:r>
              <a:rPr lang="ru-RU" dirty="0" smtClean="0"/>
              <a:t>, онлайн-</a:t>
            </a:r>
            <a:r>
              <a:rPr lang="ru-RU" dirty="0" err="1" smtClean="0"/>
              <a:t>консультацій</a:t>
            </a:r>
            <a:r>
              <a:rPr lang="ru-RU" dirty="0" smtClean="0"/>
              <a:t> та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турів</a:t>
            </a:r>
            <a:r>
              <a:rPr lang="ru-RU" dirty="0" smtClean="0"/>
              <a:t> по товарах.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продукт й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експертні</a:t>
            </a:r>
            <a:r>
              <a:rPr lang="ru-RU" dirty="0" smtClean="0"/>
              <a:t> </a:t>
            </a:r>
            <a:r>
              <a:rPr lang="ru-RU" dirty="0" err="1" smtClean="0"/>
              <a:t>поради</a:t>
            </a:r>
            <a:r>
              <a:rPr lang="ru-RU" dirty="0" smtClean="0"/>
              <a:t> в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. Таким чином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довірі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до </a:t>
            </a:r>
            <a:r>
              <a:rPr lang="ru-RU" dirty="0" err="1" smtClean="0"/>
              <a:t>продавця</a:t>
            </a:r>
            <a:r>
              <a:rPr lang="ru-RU" dirty="0" smtClean="0"/>
              <a:t>. 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складнішими</a:t>
            </a:r>
            <a:r>
              <a:rPr lang="ru-RU" dirty="0" smtClean="0"/>
              <a:t> для </a:t>
            </a:r>
            <a:r>
              <a:rPr lang="ru-RU" dirty="0" err="1" smtClean="0"/>
              <a:t>взаємодії</a:t>
            </a:r>
            <a:r>
              <a:rPr lang="ru-RU" dirty="0" smtClean="0"/>
              <a:t>, тому 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підійдуть</a:t>
            </a:r>
            <a:r>
              <a:rPr lang="ru-RU" dirty="0" smtClean="0"/>
              <a:t> для </a:t>
            </a:r>
            <a:r>
              <a:rPr lang="ru-RU" dirty="0" err="1" smtClean="0"/>
              <a:t>недосвідчених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94" y="3139320"/>
            <a:ext cx="5792289" cy="34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4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45719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287383"/>
            <a:ext cx="11887200" cy="640080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Користувацький</a:t>
            </a:r>
            <a:r>
              <a:rPr lang="ru-RU" b="1" dirty="0" smtClean="0"/>
              <a:t> </a:t>
            </a:r>
            <a:r>
              <a:rPr lang="ru-RU" b="1" dirty="0" err="1" smtClean="0"/>
              <a:t>досвід</a:t>
            </a:r>
            <a:r>
              <a:rPr lang="ru-RU" b="1" dirty="0" smtClean="0"/>
              <a:t> (</a:t>
            </a:r>
            <a:r>
              <a:rPr lang="en-US" b="1" dirty="0" smtClean="0"/>
              <a:t>UX)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класичному</a:t>
            </a:r>
            <a:r>
              <a:rPr lang="ru-RU" dirty="0" smtClean="0"/>
              <a:t> </a:t>
            </a:r>
            <a:r>
              <a:rPr lang="ru-RU" dirty="0" err="1" smtClean="0"/>
              <a:t>маркетплейсі</a:t>
            </a:r>
            <a:r>
              <a:rPr lang="ru-RU" dirty="0" smtClean="0"/>
              <a:t> </a:t>
            </a:r>
            <a:r>
              <a:rPr lang="ru-RU" dirty="0" err="1" smtClean="0"/>
              <a:t>користувацький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простоту та </a:t>
            </a:r>
            <a:r>
              <a:rPr lang="ru-RU" dirty="0" err="1" smtClean="0"/>
              <a:t>зручність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.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інтерфейсу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мінімалізм</a:t>
            </a:r>
            <a:r>
              <a:rPr lang="ru-RU" dirty="0" smtClean="0"/>
              <a:t> та </a:t>
            </a:r>
            <a:r>
              <a:rPr lang="ru-RU" dirty="0" err="1" smtClean="0"/>
              <a:t>інтуїтивність</a:t>
            </a:r>
            <a:r>
              <a:rPr lang="ru-RU" dirty="0" smtClean="0"/>
              <a:t>. </a:t>
            </a:r>
            <a:r>
              <a:rPr lang="ru-RU" dirty="0" err="1" smtClean="0"/>
              <a:t>Користувач</a:t>
            </a:r>
            <a:r>
              <a:rPr lang="ru-RU" dirty="0" smtClean="0"/>
              <a:t> просто </a:t>
            </a:r>
            <a:r>
              <a:rPr lang="ru-RU" dirty="0" err="1" smtClean="0"/>
              <a:t>обирає</a:t>
            </a:r>
            <a:r>
              <a:rPr lang="ru-RU" dirty="0" smtClean="0"/>
              <a:t> товар, </a:t>
            </a:r>
            <a:r>
              <a:rPr lang="ru-RU" dirty="0" err="1" smtClean="0"/>
              <a:t>додає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кошика</a:t>
            </a:r>
            <a:r>
              <a:rPr lang="ru-RU" dirty="0" smtClean="0"/>
              <a:t> та </a:t>
            </a:r>
            <a:r>
              <a:rPr lang="ru-RU" dirty="0" err="1" smtClean="0"/>
              <a:t>оформляє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 Тому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для тих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цінують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та </a:t>
            </a:r>
            <a:r>
              <a:rPr lang="ru-RU" dirty="0" err="1" smtClean="0"/>
              <a:t>мінімалізм</a:t>
            </a:r>
            <a:r>
              <a:rPr lang="ru-RU" dirty="0" smtClean="0"/>
              <a:t> в </a:t>
            </a:r>
            <a:r>
              <a:rPr lang="ru-RU" dirty="0" err="1" smtClean="0"/>
              <a:t>роботі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покращений</a:t>
            </a:r>
            <a:r>
              <a:rPr lang="ru-RU" dirty="0" smtClean="0"/>
              <a:t> </a:t>
            </a:r>
            <a:r>
              <a:rPr lang="ru-RU" dirty="0" err="1" smtClean="0"/>
              <a:t>користувацький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інтерактивних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активніше</a:t>
            </a:r>
            <a:r>
              <a:rPr lang="ru-RU" dirty="0" smtClean="0"/>
              <a:t> </a:t>
            </a:r>
            <a:r>
              <a:rPr lang="ru-RU" dirty="0" err="1" smtClean="0"/>
              <a:t>залучають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до </a:t>
            </a:r>
            <a:r>
              <a:rPr lang="ru-RU" dirty="0" err="1" smtClean="0"/>
              <a:t>процесу</a:t>
            </a:r>
            <a:r>
              <a:rPr lang="ru-RU" dirty="0" smtClean="0"/>
              <a:t> покупки.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спілкуватися</a:t>
            </a:r>
            <a:r>
              <a:rPr lang="ru-RU" dirty="0" smtClean="0"/>
              <a:t> з </a:t>
            </a:r>
            <a:r>
              <a:rPr lang="ru-RU" dirty="0" err="1" smtClean="0"/>
              <a:t>продавцем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онлайн, </a:t>
            </a:r>
            <a:r>
              <a:rPr lang="ru-RU" dirty="0" err="1" smtClean="0"/>
              <a:t>миттєві</a:t>
            </a:r>
            <a:r>
              <a:rPr lang="ru-RU" dirty="0" smtClean="0"/>
              <a:t> </a:t>
            </a:r>
            <a:r>
              <a:rPr lang="ru-RU" dirty="0" err="1" smtClean="0"/>
              <a:t>консультації</a:t>
            </a:r>
            <a:r>
              <a:rPr lang="ru-RU" dirty="0" smtClean="0"/>
              <a:t> та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персоналізованого</a:t>
            </a:r>
            <a:r>
              <a:rPr lang="ru-RU" dirty="0" smtClean="0"/>
              <a:t> та </a:t>
            </a:r>
            <a:r>
              <a:rPr lang="ru-RU" dirty="0" err="1" smtClean="0"/>
              <a:t>ретельного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.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полегшує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інформативним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інтерактивного</a:t>
            </a:r>
            <a:r>
              <a:rPr lang="ru-RU" dirty="0" smtClean="0"/>
              <a:t> та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маркетплейсу</a:t>
            </a:r>
            <a:r>
              <a:rPr lang="ru-RU" dirty="0" smtClean="0"/>
              <a:t> не </a:t>
            </a:r>
            <a:r>
              <a:rPr lang="ru-RU" dirty="0" err="1" smtClean="0"/>
              <a:t>роблять</a:t>
            </a:r>
            <a:r>
              <a:rPr lang="ru-RU" dirty="0" smtClean="0"/>
              <a:t> той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вид однозначно </a:t>
            </a:r>
            <a:r>
              <a:rPr lang="ru-RU" dirty="0" err="1" smtClean="0"/>
              <a:t>кращим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однозначно </a:t>
            </a:r>
            <a:r>
              <a:rPr lang="ru-RU" dirty="0" err="1" smtClean="0"/>
              <a:t>гіршим</a:t>
            </a:r>
            <a:r>
              <a:rPr lang="ru-RU" dirty="0" smtClean="0"/>
              <a:t>. У них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і вони </a:t>
            </a:r>
            <a:r>
              <a:rPr lang="ru-RU" dirty="0" err="1" smtClean="0"/>
              <a:t>орієнтовані</a:t>
            </a:r>
            <a:r>
              <a:rPr lang="ru-RU" dirty="0" smtClean="0"/>
              <a:t> на </a:t>
            </a:r>
            <a:r>
              <a:rPr lang="ru-RU" dirty="0" err="1" smtClean="0"/>
              <a:t>різну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6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Блок 1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Значення</a:t>
            </a:r>
            <a:r>
              <a:rPr lang="ru-RU" b="1" dirty="0" smtClean="0"/>
              <a:t> продажу в </a:t>
            </a:r>
            <a:r>
              <a:rPr lang="ru-RU" b="1" dirty="0" err="1" smtClean="0"/>
              <a:t>сучасному</a:t>
            </a:r>
            <a:r>
              <a:rPr lang="ru-RU" b="1" dirty="0" smtClean="0"/>
              <a:t> маркетингу</a:t>
            </a:r>
          </a:p>
          <a:p>
            <a:r>
              <a:rPr lang="ru-RU" b="1" dirty="0" err="1" smtClean="0"/>
              <a:t>Чому</a:t>
            </a:r>
            <a:r>
              <a:rPr lang="ru-RU" b="1" dirty="0" smtClean="0"/>
              <a:t> маркетолог повинен </a:t>
            </a:r>
            <a:r>
              <a:rPr lang="ru-RU" b="1" dirty="0" err="1" smtClean="0"/>
              <a:t>розуміти</a:t>
            </a:r>
            <a:r>
              <a:rPr lang="ru-RU" b="1" dirty="0" smtClean="0"/>
              <a:t> продаж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2202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30999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Персоналізація</a:t>
            </a:r>
            <a:endParaRPr lang="ru-RU" b="1" dirty="0" smtClean="0"/>
          </a:p>
          <a:p>
            <a:r>
              <a:rPr lang="ru-RU" b="1" dirty="0" err="1" smtClean="0"/>
              <a:t>Класичний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</a:t>
            </a:r>
            <a:r>
              <a:rPr lang="ru-RU" b="1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бачать</a:t>
            </a:r>
            <a:r>
              <a:rPr lang="ru-RU" dirty="0" smtClean="0"/>
              <a:t> </a:t>
            </a:r>
            <a:r>
              <a:rPr lang="ru-RU" dirty="0" err="1" smtClean="0"/>
              <a:t>однаковий</a:t>
            </a:r>
            <a:r>
              <a:rPr lang="ru-RU" dirty="0" smtClean="0"/>
              <a:t> каталог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однаковий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попередніх</a:t>
            </a:r>
            <a:r>
              <a:rPr lang="ru-RU" dirty="0" smtClean="0"/>
              <a:t> </a:t>
            </a:r>
            <a:r>
              <a:rPr lang="ru-RU" dirty="0" err="1" smtClean="0"/>
              <a:t>уподобань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для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стандартний</a:t>
            </a:r>
            <a:r>
              <a:rPr lang="ru-RU" dirty="0" smtClean="0"/>
              <a:t>, </a:t>
            </a:r>
            <a:r>
              <a:rPr lang="ru-RU" dirty="0" err="1" smtClean="0"/>
              <a:t>незмінний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покупки.</a:t>
            </a:r>
          </a:p>
          <a:p>
            <a:r>
              <a:rPr lang="ru-RU" b="1" dirty="0" err="1" smtClean="0"/>
              <a:t>Своєю</a:t>
            </a:r>
            <a:r>
              <a:rPr lang="ru-RU" b="1" dirty="0" smtClean="0"/>
              <a:t> </a:t>
            </a:r>
            <a:r>
              <a:rPr lang="ru-RU" b="1" dirty="0" err="1" smtClean="0"/>
              <a:t>чергою</a:t>
            </a:r>
            <a:r>
              <a:rPr lang="ru-RU" b="1" dirty="0" smtClean="0"/>
              <a:t> </a:t>
            </a:r>
            <a:r>
              <a:rPr lang="ru-RU" b="1" dirty="0" err="1" smtClean="0"/>
              <a:t>інтерактивний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</a:t>
            </a:r>
            <a:r>
              <a:rPr lang="ru-RU" b="1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фокусується</a:t>
            </a:r>
            <a:r>
              <a:rPr lang="ru-RU" dirty="0" smtClean="0"/>
              <a:t> на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поведінці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уподобаннях</a:t>
            </a:r>
            <a:r>
              <a:rPr lang="ru-RU" dirty="0" smtClean="0"/>
              <a:t>. Система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відвідувача</a:t>
            </a:r>
            <a:r>
              <a:rPr lang="ru-RU" dirty="0" smtClean="0"/>
              <a:t> на </a:t>
            </a:r>
            <a:r>
              <a:rPr lang="ru-RU" dirty="0" err="1" smtClean="0"/>
              <a:t>платформі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пропонувати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релевантні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для кожного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платформу </a:t>
            </a:r>
            <a:r>
              <a:rPr lang="ru-RU" dirty="0" err="1" smtClean="0"/>
              <a:t>зручнішою</a:t>
            </a:r>
            <a:r>
              <a:rPr lang="ru-RU" dirty="0" smtClean="0"/>
              <a:t>, але й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покупцям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. </a:t>
            </a:r>
            <a:r>
              <a:rPr lang="ru-RU" dirty="0" err="1" smtClean="0"/>
              <a:t>Звісно</a:t>
            </a:r>
            <a:r>
              <a:rPr lang="ru-RU" dirty="0" smtClean="0"/>
              <a:t> ж, все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й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комплексний</a:t>
            </a:r>
            <a:r>
              <a:rPr lang="ru-RU" dirty="0" smtClean="0"/>
              <a:t> та </a:t>
            </a:r>
            <a:r>
              <a:rPr lang="ru-RU" dirty="0" err="1" smtClean="0"/>
              <a:t>пропрацьований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функціонал</a:t>
            </a:r>
            <a:r>
              <a:rPr lang="ru-RU" dirty="0" smtClean="0"/>
              <a:t> та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відповідально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зобовʼязань</a:t>
            </a:r>
            <a:r>
              <a:rPr lang="ru-RU" dirty="0" smtClean="0"/>
              <a:t> </a:t>
            </a:r>
            <a:r>
              <a:rPr lang="ru-RU" dirty="0" err="1" smtClean="0"/>
              <a:t>продавці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2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410844"/>
            <a:ext cx="11573692" cy="64471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Взаємодія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клієнтом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на </a:t>
            </a:r>
            <a:r>
              <a:rPr lang="ru-RU" dirty="0" err="1" smtClean="0"/>
              <a:t>односторонній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 </a:t>
            </a:r>
            <a:r>
              <a:rPr lang="ru-RU" dirty="0" err="1" smtClean="0"/>
              <a:t>Покупець</a:t>
            </a:r>
            <a:r>
              <a:rPr lang="ru-RU" dirty="0" smtClean="0"/>
              <a:t> просто </a:t>
            </a:r>
            <a:r>
              <a:rPr lang="ru-RU" dirty="0" err="1" smtClean="0"/>
              <a:t>обирає</a:t>
            </a:r>
            <a:r>
              <a:rPr lang="ru-RU" dirty="0" smtClean="0"/>
              <a:t> </a:t>
            </a:r>
            <a:r>
              <a:rPr lang="ru-RU" dirty="0" err="1" smtClean="0"/>
              <a:t>потрібний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товар та </a:t>
            </a:r>
            <a:r>
              <a:rPr lang="ru-RU" dirty="0" err="1" smtClean="0"/>
              <a:t>оформляє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 Контакт з </a:t>
            </a:r>
            <a:r>
              <a:rPr lang="ru-RU" dirty="0" err="1" smtClean="0"/>
              <a:t>продавцем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відсутній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обмежений</a:t>
            </a:r>
            <a:r>
              <a:rPr lang="ru-RU" dirty="0" smtClean="0"/>
              <a:t> </a:t>
            </a:r>
            <a:r>
              <a:rPr lang="ru-RU" dirty="0" err="1" smtClean="0"/>
              <a:t>мінімальними</a:t>
            </a:r>
            <a:r>
              <a:rPr lang="ru-RU" dirty="0" smtClean="0"/>
              <a:t> </a:t>
            </a:r>
            <a:r>
              <a:rPr lang="ru-RU" dirty="0" err="1" smtClean="0"/>
              <a:t>простими</a:t>
            </a:r>
            <a:r>
              <a:rPr lang="ru-RU" dirty="0" smtClean="0"/>
              <a:t> </a:t>
            </a:r>
            <a:r>
              <a:rPr lang="ru-RU" dirty="0" err="1" smtClean="0"/>
              <a:t>запитами</a:t>
            </a:r>
            <a:r>
              <a:rPr lang="ru-RU" dirty="0" smtClean="0"/>
              <a:t> через </a:t>
            </a:r>
            <a:r>
              <a:rPr lang="ru-RU" dirty="0" err="1" smtClean="0"/>
              <a:t>стандартні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звʼязку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для тих, кому не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консультації</a:t>
            </a:r>
            <a:r>
              <a:rPr lang="ru-RU" dirty="0" smtClean="0"/>
              <a:t> і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впевнений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виборі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Відмінності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класичного</a:t>
            </a:r>
            <a:r>
              <a:rPr lang="ru-RU" b="1" dirty="0" smtClean="0"/>
              <a:t> та </a:t>
            </a:r>
            <a:r>
              <a:rPr lang="ru-RU" b="1" dirty="0" err="1" smtClean="0"/>
              <a:t>інтерактивного</a:t>
            </a:r>
            <a:r>
              <a:rPr lang="ru-RU" b="1" dirty="0" smtClean="0"/>
              <a:t> </a:t>
            </a:r>
            <a:r>
              <a:rPr lang="ru-RU" b="1" dirty="0" err="1" smtClean="0"/>
              <a:t>маркетплейсу</a:t>
            </a:r>
            <a:r>
              <a:rPr lang="ru-RU" b="1" dirty="0" smtClean="0"/>
              <a:t> у </a:t>
            </a:r>
            <a:r>
              <a:rPr lang="ru-RU" b="1" dirty="0" err="1" smtClean="0"/>
              <a:t>контексті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взаємодії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клієнтом</a:t>
            </a:r>
            <a:r>
              <a:rPr lang="ru-RU" b="1" dirty="0" smtClean="0"/>
              <a:t> </a:t>
            </a:r>
            <a:r>
              <a:rPr lang="ru-RU" b="1" dirty="0" err="1" smtClean="0"/>
              <a:t>полягають</a:t>
            </a:r>
            <a:r>
              <a:rPr lang="ru-RU" b="1" dirty="0" smtClean="0"/>
              <a:t> у тому,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останній</a:t>
            </a:r>
            <a:r>
              <a:rPr lang="ru-RU" b="1" dirty="0" smtClean="0"/>
              <a:t> </a:t>
            </a:r>
            <a:r>
              <a:rPr lang="ru-RU" b="1" dirty="0" err="1" smtClean="0"/>
              <a:t>дає</a:t>
            </a:r>
            <a:r>
              <a:rPr lang="ru-RU" b="1" dirty="0" smtClean="0"/>
              <a:t> </a:t>
            </a:r>
            <a:r>
              <a:rPr lang="ru-RU" b="1" dirty="0" err="1" smtClean="0"/>
              <a:t>змогу</a:t>
            </a:r>
            <a:r>
              <a:rPr lang="ru-RU" b="1" dirty="0" smtClean="0"/>
              <a:t> у </a:t>
            </a:r>
            <a:r>
              <a:rPr lang="ru-RU" b="1" dirty="0" err="1" smtClean="0"/>
              <a:t>зручному</a:t>
            </a:r>
            <a:r>
              <a:rPr lang="ru-RU" b="1" dirty="0" smtClean="0"/>
              <a:t> </a:t>
            </a:r>
            <a:r>
              <a:rPr lang="ru-RU" b="1" dirty="0" err="1" smtClean="0"/>
              <a:t>форматі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взаємодіяти</a:t>
            </a:r>
            <a:r>
              <a:rPr lang="ru-RU" b="1" dirty="0" smtClean="0"/>
              <a:t> з </a:t>
            </a:r>
            <a:r>
              <a:rPr lang="ru-RU" b="1" dirty="0" err="1" smtClean="0"/>
              <a:t>продавцями</a:t>
            </a:r>
            <a:r>
              <a:rPr lang="ru-RU" b="1" dirty="0" smtClean="0"/>
              <a:t> в </a:t>
            </a:r>
            <a:r>
              <a:rPr lang="ru-RU" b="1" dirty="0" err="1" smtClean="0"/>
              <a:t>режимі</a:t>
            </a:r>
            <a:r>
              <a:rPr lang="ru-RU" b="1" dirty="0" smtClean="0"/>
              <a:t> реального часу, </a:t>
            </a:r>
            <a:r>
              <a:rPr lang="ru-RU" b="1" dirty="0" err="1" smtClean="0"/>
              <a:t>отримувати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кваліфіковані</a:t>
            </a:r>
            <a:r>
              <a:rPr lang="ru-RU" b="1" dirty="0" smtClean="0"/>
              <a:t> </a:t>
            </a:r>
            <a:r>
              <a:rPr lang="ru-RU" b="1" dirty="0" err="1" smtClean="0"/>
              <a:t>поради</a:t>
            </a:r>
            <a:r>
              <a:rPr lang="ru-RU" b="1" dirty="0" smtClean="0"/>
              <a:t>.</a:t>
            </a:r>
            <a:r>
              <a:rPr lang="ru-RU" dirty="0" smtClean="0"/>
              <a:t> Таким чином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на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,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довірчих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покупцем</a:t>
            </a:r>
            <a:r>
              <a:rPr lang="ru-RU" dirty="0" smtClean="0"/>
              <a:t> і </a:t>
            </a:r>
            <a:r>
              <a:rPr lang="ru-RU" dirty="0" err="1" smtClean="0"/>
              <a:t>продавцем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особливо </a:t>
            </a:r>
            <a:r>
              <a:rPr lang="ru-RU" dirty="0" err="1" smtClean="0"/>
              <a:t>важливо</a:t>
            </a:r>
            <a:r>
              <a:rPr lang="ru-RU" dirty="0" smtClean="0"/>
              <a:t> у </a:t>
            </a:r>
            <a:r>
              <a:rPr lang="ru-RU" dirty="0" err="1" smtClean="0"/>
              <a:t>випадку</a:t>
            </a:r>
            <a:r>
              <a:rPr lang="ru-RU" dirty="0" smtClean="0"/>
              <a:t> дорогих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продукти</a:t>
            </a:r>
            <a:r>
              <a:rPr lang="ru-RU" dirty="0" smtClean="0"/>
              <a:t> максимально </a:t>
            </a:r>
            <a:r>
              <a:rPr lang="ru-RU" dirty="0" err="1" smtClean="0"/>
              <a:t>прості</a:t>
            </a:r>
            <a:r>
              <a:rPr lang="ru-RU" dirty="0" smtClean="0"/>
              <a:t> та </a:t>
            </a:r>
            <a:r>
              <a:rPr lang="ru-RU" dirty="0" err="1" smtClean="0"/>
              <a:t>інтуїтивні</a:t>
            </a:r>
            <a:r>
              <a:rPr lang="ru-RU" dirty="0" smtClean="0"/>
              <a:t>,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інтерактивного</a:t>
            </a:r>
            <a:r>
              <a:rPr lang="ru-RU" dirty="0" smtClean="0"/>
              <a:t> </a:t>
            </a:r>
            <a:r>
              <a:rPr lang="ru-RU" dirty="0" err="1" smtClean="0"/>
              <a:t>маркетплейсу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виявитися</a:t>
            </a:r>
            <a:r>
              <a:rPr lang="ru-RU" dirty="0" smtClean="0"/>
              <a:t> </a:t>
            </a:r>
            <a:r>
              <a:rPr lang="ru-RU" dirty="0" err="1" smtClean="0"/>
              <a:t>надлишковими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1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92240" cy="96665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інтерактивний</a:t>
            </a:r>
            <a:r>
              <a:rPr lang="ru-RU" dirty="0" smtClean="0"/>
              <a:t>: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обрати?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937" y="561702"/>
            <a:ext cx="4637314" cy="51771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7383" y="966651"/>
            <a:ext cx="6061165" cy="5551715"/>
          </a:xfrm>
        </p:spPr>
        <p:txBody>
          <a:bodyPr>
            <a:normAutofit/>
          </a:bodyPr>
          <a:lstStyle/>
          <a:p>
            <a:r>
              <a:rPr lang="ru-RU" b="1" dirty="0" smtClean="0"/>
              <a:t>    </a:t>
            </a:r>
            <a:r>
              <a:rPr lang="ru-RU" b="1" dirty="0" err="1" smtClean="0"/>
              <a:t>Складність</a:t>
            </a:r>
            <a:r>
              <a:rPr lang="ru-RU" b="1" dirty="0" smtClean="0"/>
              <a:t> та </a:t>
            </a:r>
            <a:r>
              <a:rPr lang="ru-RU" b="1" dirty="0" err="1" smtClean="0"/>
              <a:t>специфіка</a:t>
            </a:r>
            <a:r>
              <a:rPr lang="ru-RU" b="1" dirty="0" smtClean="0"/>
              <a:t> продукту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продаєте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та </a:t>
            </a:r>
            <a:r>
              <a:rPr lang="ru-RU" dirty="0" err="1" smtClean="0"/>
              <a:t>недорогі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надаєте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для ваших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абсолютно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інтерфейсу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ваш продукт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та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пояснень</a:t>
            </a:r>
            <a:r>
              <a:rPr lang="ru-RU" dirty="0" smtClean="0"/>
              <a:t>, у такому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обрати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з </a:t>
            </a:r>
            <a:r>
              <a:rPr lang="ru-RU" dirty="0" err="1" smtClean="0"/>
              <a:t>розширеним</a:t>
            </a:r>
            <a:r>
              <a:rPr lang="ru-RU" dirty="0" smtClean="0"/>
              <a:t> </a:t>
            </a:r>
            <a:r>
              <a:rPr lang="ru-RU" dirty="0" err="1" smtClean="0"/>
              <a:t>функціоналом</a:t>
            </a:r>
            <a:r>
              <a:rPr lang="ru-RU" dirty="0" smtClean="0"/>
              <a:t>. </a:t>
            </a:r>
            <a:r>
              <a:rPr lang="ru-RU" dirty="0" err="1" smtClean="0"/>
              <a:t>Звісно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для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. Та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вам все ж </a:t>
            </a:r>
            <a:r>
              <a:rPr lang="ru-RU" dirty="0" err="1" smtClean="0"/>
              <a:t>потрібно</a:t>
            </a:r>
            <a:r>
              <a:rPr lang="ru-RU" dirty="0" smtClean="0"/>
              <a:t> буде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консультації</a:t>
            </a:r>
            <a:r>
              <a:rPr lang="ru-RU" dirty="0" smtClean="0"/>
              <a:t> та </a:t>
            </a:r>
            <a:r>
              <a:rPr lang="ru-RU" dirty="0" err="1" smtClean="0"/>
              <a:t>допомагати</a:t>
            </a:r>
            <a:r>
              <a:rPr lang="ru-RU" dirty="0" smtClean="0"/>
              <a:t> з </a:t>
            </a:r>
            <a:r>
              <a:rPr lang="ru-RU" dirty="0" err="1" smtClean="0"/>
              <a:t>вибором</a:t>
            </a:r>
            <a:r>
              <a:rPr lang="ru-RU" dirty="0" smtClean="0"/>
              <a:t>. </a:t>
            </a:r>
            <a:r>
              <a:rPr lang="ru-RU" dirty="0" err="1" smtClean="0"/>
              <a:t>Інтерактивна</a:t>
            </a:r>
            <a:r>
              <a:rPr lang="ru-RU" dirty="0" smtClean="0"/>
              <a:t> платформа просто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зручнішим</a:t>
            </a:r>
            <a:r>
              <a:rPr lang="ru-RU" dirty="0" smtClean="0"/>
              <a:t>, 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—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пришвидшує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практично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Цільова</a:t>
            </a:r>
            <a:r>
              <a:rPr lang="ru-RU" b="1" dirty="0" smtClean="0"/>
              <a:t> </a:t>
            </a:r>
            <a:r>
              <a:rPr lang="ru-RU" b="1" dirty="0" err="1" smtClean="0"/>
              <a:t>аудиторія</a:t>
            </a:r>
            <a:endParaRPr lang="ru-RU" b="1" dirty="0" smtClean="0"/>
          </a:p>
          <a:p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підходять</a:t>
            </a:r>
            <a:r>
              <a:rPr lang="ru-RU" dirty="0" smtClean="0"/>
              <a:t> для </a:t>
            </a:r>
            <a:r>
              <a:rPr lang="ru-RU" dirty="0" err="1" smtClean="0"/>
              <a:t>технологічно</a:t>
            </a:r>
            <a:r>
              <a:rPr lang="ru-RU" dirty="0" smtClean="0"/>
              <a:t> </a:t>
            </a:r>
            <a:r>
              <a:rPr lang="ru-RU" dirty="0" err="1" smtClean="0"/>
              <a:t>підкованих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та </a:t>
            </a:r>
            <a:r>
              <a:rPr lang="ru-RU" dirty="0" err="1" smtClean="0"/>
              <a:t>молоді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тих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добре </a:t>
            </a:r>
            <a:r>
              <a:rPr lang="ru-RU" dirty="0" err="1" smtClean="0"/>
              <a:t>орієнтуються</a:t>
            </a:r>
            <a:r>
              <a:rPr lang="ru-RU" dirty="0" smtClean="0"/>
              <a:t> в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вебресурсах</a:t>
            </a:r>
            <a:r>
              <a:rPr lang="ru-RU" dirty="0" smtClean="0"/>
              <a:t>, </a:t>
            </a:r>
            <a:r>
              <a:rPr lang="ru-RU" dirty="0" err="1" smtClean="0"/>
              <a:t>вміють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та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детальніше</a:t>
            </a:r>
            <a:r>
              <a:rPr lang="ru-RU" dirty="0" smtClean="0"/>
              <a:t> </a:t>
            </a:r>
            <a:r>
              <a:rPr lang="ru-RU" dirty="0" err="1" smtClean="0"/>
              <a:t>вивчити</a:t>
            </a:r>
            <a:r>
              <a:rPr lang="ru-RU" dirty="0" smtClean="0"/>
              <a:t> продукт перед </a:t>
            </a:r>
            <a:r>
              <a:rPr lang="ru-RU" dirty="0" err="1" smtClean="0"/>
              <a:t>купівлею</a:t>
            </a:r>
            <a:r>
              <a:rPr lang="ru-RU" dirty="0" smtClean="0"/>
              <a:t>.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оптимальним</a:t>
            </a:r>
            <a:r>
              <a:rPr lang="ru-RU" dirty="0" smtClean="0"/>
              <a:t> </a:t>
            </a:r>
            <a:r>
              <a:rPr lang="ru-RU" dirty="0" err="1" smtClean="0"/>
              <a:t>варіантом</a:t>
            </a:r>
            <a:r>
              <a:rPr lang="ru-RU" dirty="0" smtClean="0"/>
              <a:t> для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підкованої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для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найважливіше</a:t>
            </a:r>
            <a:r>
              <a:rPr lang="ru-RU" dirty="0" smtClean="0"/>
              <a:t> — </a:t>
            </a:r>
            <a:r>
              <a:rPr lang="ru-RU" dirty="0" err="1" smtClean="0"/>
              <a:t>інтуїтивність</a:t>
            </a:r>
            <a:r>
              <a:rPr lang="ru-RU" dirty="0" smtClean="0"/>
              <a:t> та простота. </a:t>
            </a:r>
            <a:r>
              <a:rPr lang="ru-RU" dirty="0" err="1" smtClean="0"/>
              <a:t>Звісно</a:t>
            </a:r>
            <a:r>
              <a:rPr lang="ru-RU" dirty="0" smtClean="0"/>
              <a:t>, </a:t>
            </a:r>
            <a:r>
              <a:rPr lang="ru-RU" dirty="0" err="1" smtClean="0"/>
              <a:t>винятки</a:t>
            </a:r>
            <a:r>
              <a:rPr lang="ru-RU" dirty="0" smtClean="0"/>
              <a:t> з правил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, але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робиться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таким чином.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5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92240" cy="96665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інтерактивний</a:t>
            </a:r>
            <a:r>
              <a:rPr lang="ru-RU" dirty="0" smtClean="0"/>
              <a:t>: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обрати?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937" y="561702"/>
            <a:ext cx="4637314" cy="51771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7383" y="966651"/>
            <a:ext cx="6061165" cy="5551715"/>
          </a:xfrm>
        </p:spPr>
        <p:txBody>
          <a:bodyPr>
            <a:normAutofit/>
          </a:bodyPr>
          <a:lstStyle/>
          <a:p>
            <a:r>
              <a:rPr lang="ru-RU" b="1" dirty="0" smtClean="0"/>
              <a:t>   </a:t>
            </a:r>
            <a:r>
              <a:rPr lang="ru-RU" dirty="0" smtClean="0"/>
              <a:t>    </a:t>
            </a:r>
            <a:r>
              <a:rPr lang="ru-RU" b="1" dirty="0" err="1" smtClean="0"/>
              <a:t>Конкурентність</a:t>
            </a:r>
            <a:r>
              <a:rPr lang="ru-RU" b="1" dirty="0" smtClean="0"/>
              <a:t> </a:t>
            </a:r>
            <a:r>
              <a:rPr lang="ru-RU" b="1" dirty="0" err="1" smtClean="0"/>
              <a:t>ніші</a:t>
            </a:r>
            <a:endParaRPr lang="ru-RU" b="1" dirty="0" smtClean="0"/>
          </a:p>
          <a:p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оптимальним</a:t>
            </a:r>
            <a:r>
              <a:rPr lang="ru-RU" dirty="0" smtClean="0"/>
              <a:t> </a:t>
            </a:r>
            <a:r>
              <a:rPr lang="ru-RU" dirty="0" err="1" smtClean="0"/>
              <a:t>рішенням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працюєте</a:t>
            </a:r>
            <a:r>
              <a:rPr lang="ru-RU" dirty="0" smtClean="0"/>
              <a:t> на </a:t>
            </a:r>
            <a:r>
              <a:rPr lang="ru-RU" dirty="0" err="1" smtClean="0"/>
              <a:t>перенасиченому</a:t>
            </a:r>
            <a:r>
              <a:rPr lang="ru-RU" dirty="0" smtClean="0"/>
              <a:t> ринку. </a:t>
            </a:r>
            <a:r>
              <a:rPr lang="ru-RU" dirty="0" err="1" smtClean="0"/>
              <a:t>Така</a:t>
            </a:r>
            <a:r>
              <a:rPr lang="ru-RU" dirty="0" smtClean="0"/>
              <a:t> платформа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виділится</a:t>
            </a:r>
            <a:r>
              <a:rPr lang="ru-RU" dirty="0" smtClean="0"/>
              <a:t>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та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зацікавленої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У </a:t>
            </a:r>
            <a:r>
              <a:rPr lang="ru-RU" dirty="0" err="1" smtClean="0"/>
              <a:t>нішах</a:t>
            </a:r>
            <a:r>
              <a:rPr lang="ru-RU" dirty="0" smtClean="0"/>
              <a:t> з </a:t>
            </a:r>
            <a:r>
              <a:rPr lang="ru-RU" dirty="0" err="1" smtClean="0"/>
              <a:t>невисокою</a:t>
            </a:r>
            <a:r>
              <a:rPr lang="ru-RU" dirty="0" smtClean="0"/>
              <a:t> </a:t>
            </a:r>
            <a:r>
              <a:rPr lang="ru-RU" dirty="0" err="1" smtClean="0"/>
              <a:t>конкуренцією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обмежитися</a:t>
            </a:r>
            <a:r>
              <a:rPr lang="ru-RU" dirty="0" smtClean="0"/>
              <a:t> </a:t>
            </a:r>
            <a:r>
              <a:rPr lang="ru-RU" dirty="0" err="1" smtClean="0"/>
              <a:t>класичним</a:t>
            </a:r>
            <a:r>
              <a:rPr lang="ru-RU" dirty="0" smtClean="0"/>
              <a:t> </a:t>
            </a:r>
            <a:r>
              <a:rPr lang="ru-RU" dirty="0" err="1" smtClean="0"/>
              <a:t>маркетплейсом</a:t>
            </a:r>
            <a:r>
              <a:rPr lang="ru-RU" dirty="0" smtClean="0"/>
              <a:t>. </a:t>
            </a:r>
            <a:r>
              <a:rPr lang="ru-RU" dirty="0" err="1" smtClean="0"/>
              <a:t>Втім</a:t>
            </a:r>
            <a:r>
              <a:rPr lang="ru-RU" dirty="0" smtClean="0"/>
              <a:t>, з </a:t>
            </a:r>
            <a:r>
              <a:rPr lang="ru-RU" dirty="0" err="1" smtClean="0"/>
              <a:t>іншого</a:t>
            </a:r>
            <a:r>
              <a:rPr lang="ru-RU" dirty="0" smtClean="0"/>
              <a:t> боку, часто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коли </a:t>
            </a:r>
            <a:r>
              <a:rPr lang="ru-RU" dirty="0" err="1" smtClean="0"/>
              <a:t>конкуренція</a:t>
            </a:r>
            <a:r>
              <a:rPr lang="ru-RU" dirty="0" smtClean="0"/>
              <a:t> в </a:t>
            </a:r>
            <a:r>
              <a:rPr lang="ru-RU" dirty="0" err="1" smtClean="0"/>
              <a:t>ніші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, але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пропонуєте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продукт,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пояснень</a:t>
            </a:r>
            <a:r>
              <a:rPr lang="ru-RU" dirty="0" smtClean="0"/>
              <a:t>, </a:t>
            </a:r>
            <a:r>
              <a:rPr lang="ru-RU" dirty="0" err="1" smtClean="0"/>
              <a:t>консультацій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В такому </a:t>
            </a:r>
            <a:r>
              <a:rPr lang="ru-RU" dirty="0" err="1" smtClean="0"/>
              <a:t>разі</a:t>
            </a:r>
            <a:r>
              <a:rPr lang="ru-RU" dirty="0" smtClean="0"/>
              <a:t> все ж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орієнтуватися</a:t>
            </a:r>
            <a:r>
              <a:rPr lang="ru-RU" dirty="0" smtClean="0"/>
              <a:t> на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ефективніше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, </a:t>
            </a:r>
            <a:r>
              <a:rPr lang="ru-RU" dirty="0" err="1" smtClean="0"/>
              <a:t>консультувати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давати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 та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взаємодії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клієнтом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У тих </a:t>
            </a:r>
            <a:r>
              <a:rPr lang="ru-RU" dirty="0" err="1" smtClean="0"/>
              <a:t>випадках</a:t>
            </a:r>
            <a:r>
              <a:rPr lang="ru-RU" dirty="0" smtClean="0"/>
              <a:t>, коли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підвищеного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,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у </a:t>
            </a:r>
            <a:r>
              <a:rPr lang="ru-RU" dirty="0" err="1" smtClean="0"/>
              <a:t>прийнятті</a:t>
            </a:r>
            <a:r>
              <a:rPr lang="ru-RU" dirty="0" smtClean="0"/>
              <a:t> правильного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консультацій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не </a:t>
            </a:r>
            <a:r>
              <a:rPr lang="ru-RU" dirty="0" err="1" smtClean="0"/>
              <a:t>вимагається</a:t>
            </a:r>
            <a:r>
              <a:rPr lang="ru-RU" dirty="0" smtClean="0"/>
              <a:t> і </a:t>
            </a:r>
            <a:r>
              <a:rPr lang="ru-RU" dirty="0" err="1" smtClean="0"/>
              <a:t>клієнтам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базової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в такому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обмежитись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варіанту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1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92240" cy="96665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інтерактивний</a:t>
            </a:r>
            <a:r>
              <a:rPr lang="ru-RU" dirty="0" smtClean="0"/>
              <a:t>: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обрати?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937" y="561702"/>
            <a:ext cx="4637314" cy="51771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7383" y="966651"/>
            <a:ext cx="6061165" cy="5551715"/>
          </a:xfrm>
        </p:spPr>
        <p:txBody>
          <a:bodyPr>
            <a:normAutofit/>
          </a:bodyPr>
          <a:lstStyle/>
          <a:p>
            <a:r>
              <a:rPr lang="ru-RU" b="1" dirty="0" smtClean="0"/>
              <a:t>   </a:t>
            </a:r>
            <a:r>
              <a:rPr lang="ru-RU" dirty="0" smtClean="0"/>
              <a:t>    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Готовність</a:t>
            </a:r>
            <a:r>
              <a:rPr lang="ru-RU" b="1" dirty="0" smtClean="0"/>
              <a:t> до </a:t>
            </a:r>
            <a:r>
              <a:rPr lang="ru-RU" b="1" dirty="0" err="1" smtClean="0"/>
              <a:t>інвестицій</a:t>
            </a:r>
            <a:r>
              <a:rPr lang="ru-RU" b="1" dirty="0" smtClean="0"/>
              <a:t> та </a:t>
            </a:r>
            <a:r>
              <a:rPr lang="ru-RU" b="1" dirty="0" err="1" smtClean="0"/>
              <a:t>технічних</a:t>
            </a:r>
            <a:r>
              <a:rPr lang="ru-RU" b="1" dirty="0" smtClean="0"/>
              <a:t> </a:t>
            </a:r>
            <a:r>
              <a:rPr lang="ru-RU" b="1" dirty="0" err="1" smtClean="0"/>
              <a:t>інновацій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інтерактивного</a:t>
            </a:r>
            <a:r>
              <a:rPr lang="ru-RU" dirty="0" smtClean="0"/>
              <a:t> </a:t>
            </a:r>
            <a:r>
              <a:rPr lang="ru-RU" dirty="0" err="1" smtClean="0"/>
              <a:t>маркетплейса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коштувати</a:t>
            </a:r>
            <a:r>
              <a:rPr lang="ru-RU" dirty="0" smtClean="0"/>
              <a:t> </a:t>
            </a:r>
            <a:r>
              <a:rPr lang="ru-RU" dirty="0" err="1" smtClean="0"/>
              <a:t>дорожче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інвестувати</a:t>
            </a:r>
            <a:r>
              <a:rPr lang="ru-RU" dirty="0" smtClean="0"/>
              <a:t> у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розробку</a:t>
            </a:r>
            <a:r>
              <a:rPr lang="ru-RU" dirty="0" smtClean="0"/>
              <a:t> та </a:t>
            </a:r>
            <a:r>
              <a:rPr lang="ru-RU" dirty="0" err="1" smtClean="0"/>
              <a:t>підтримку</a:t>
            </a:r>
            <a:r>
              <a:rPr lang="ru-RU" dirty="0" smtClean="0"/>
              <a:t> контенту, в такому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</a:t>
            </a:r>
            <a:r>
              <a:rPr lang="ru-RU" dirty="0" err="1" smtClean="0"/>
              <a:t>маркетплейс</a:t>
            </a:r>
            <a:r>
              <a:rPr lang="ru-RU" dirty="0" smtClean="0"/>
              <a:t> — ваш </a:t>
            </a:r>
            <a:r>
              <a:rPr lang="ru-RU" dirty="0" err="1" smtClean="0"/>
              <a:t>вибір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ваш бюджет </a:t>
            </a:r>
            <a:r>
              <a:rPr lang="ru-RU" dirty="0" err="1" smtClean="0"/>
              <a:t>обмежений</a:t>
            </a:r>
            <a:r>
              <a:rPr lang="ru-RU" dirty="0" smtClean="0"/>
              <a:t> і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шукаєте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—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та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коштувати</a:t>
            </a:r>
            <a:r>
              <a:rPr lang="ru-RU" dirty="0" smtClean="0"/>
              <a:t> </a:t>
            </a:r>
            <a:r>
              <a:rPr lang="ru-RU" dirty="0" err="1" smtClean="0"/>
              <a:t>дешевше</a:t>
            </a:r>
            <a:r>
              <a:rPr lang="ru-RU" dirty="0" smtClean="0"/>
              <a:t>. Але </a:t>
            </a:r>
            <a:r>
              <a:rPr lang="ru-RU" dirty="0" err="1" smtClean="0"/>
              <a:t>враховуйте</a:t>
            </a:r>
            <a:r>
              <a:rPr lang="ru-RU" dirty="0" smtClean="0"/>
              <a:t> і </a:t>
            </a:r>
            <a:r>
              <a:rPr lang="ru-RU" dirty="0" err="1" smtClean="0"/>
              <a:t>обмеження</a:t>
            </a:r>
            <a:r>
              <a:rPr lang="ru-RU" dirty="0" smtClean="0"/>
              <a:t>, 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доведеться</a:t>
            </a:r>
            <a:r>
              <a:rPr lang="ru-RU" dirty="0" smtClean="0"/>
              <a:t> </a:t>
            </a:r>
            <a:r>
              <a:rPr lang="ru-RU" dirty="0" err="1" smtClean="0"/>
              <a:t>змиритися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з </a:t>
            </a:r>
            <a:r>
              <a:rPr lang="ru-RU" dirty="0" err="1" smtClean="0"/>
              <a:t>інтерактивними</a:t>
            </a:r>
            <a:r>
              <a:rPr lang="ru-RU" dirty="0" smtClean="0"/>
              <a:t> платформами.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335846"/>
            <a:ext cx="11704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Висновки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класичним</a:t>
            </a:r>
            <a:r>
              <a:rPr lang="ru-RU" dirty="0" smtClean="0"/>
              <a:t> та </a:t>
            </a:r>
            <a:r>
              <a:rPr lang="ru-RU" dirty="0" err="1" smtClean="0"/>
              <a:t>інтерактивним</a:t>
            </a:r>
            <a:r>
              <a:rPr lang="ru-RU" dirty="0" smtClean="0"/>
              <a:t> </a:t>
            </a:r>
            <a:r>
              <a:rPr lang="ru-RU" dirty="0" err="1" smtClean="0"/>
              <a:t>маркетплейсом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ваших </a:t>
            </a:r>
            <a:r>
              <a:rPr lang="ru-RU" dirty="0" err="1" smtClean="0"/>
              <a:t>конкретних</a:t>
            </a:r>
            <a:r>
              <a:rPr lang="ru-RU" dirty="0" smtClean="0"/>
              <a:t> потреб та </a:t>
            </a:r>
            <a:r>
              <a:rPr lang="ru-RU" dirty="0" err="1" smtClean="0"/>
              <a:t>очікувань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бюджету,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на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простоту, </a:t>
            </a:r>
            <a:r>
              <a:rPr lang="ru-RU" dirty="0" err="1" smtClean="0"/>
              <a:t>зрозумілий</a:t>
            </a:r>
            <a:r>
              <a:rPr lang="ru-RU" dirty="0" smtClean="0"/>
              <a:t> </a:t>
            </a:r>
            <a:r>
              <a:rPr lang="ru-RU" dirty="0" err="1" smtClean="0"/>
              <a:t>інтерфейс</a:t>
            </a:r>
            <a:r>
              <a:rPr lang="ru-RU" dirty="0" smtClean="0"/>
              <a:t> і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для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і </a:t>
            </a:r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покупки без </a:t>
            </a:r>
            <a:r>
              <a:rPr lang="ru-RU" dirty="0" err="1" smtClean="0"/>
              <a:t>зайвих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r>
              <a:rPr lang="ru-RU" dirty="0" smtClean="0"/>
              <a:t>, </a:t>
            </a:r>
            <a:r>
              <a:rPr lang="ru-RU" dirty="0" err="1" smtClean="0"/>
              <a:t>налаштувань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 Вони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  <a:r>
              <a:rPr lang="ru-RU" dirty="0" err="1" smtClean="0"/>
              <a:t>користувацький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без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маркетплейси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багатший</a:t>
            </a:r>
            <a:r>
              <a:rPr lang="ru-RU" dirty="0" smtClean="0"/>
              <a:t> </a:t>
            </a:r>
            <a:r>
              <a:rPr lang="ru-RU" dirty="0" err="1" smtClean="0"/>
              <a:t>користувацький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та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залучати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. Вони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чати</a:t>
            </a:r>
            <a:r>
              <a:rPr lang="ru-RU" dirty="0" smtClean="0"/>
              <a:t>, онлайн-</a:t>
            </a:r>
            <a:r>
              <a:rPr lang="ru-RU" dirty="0" err="1" smtClean="0"/>
              <a:t>консультації</a:t>
            </a:r>
            <a:r>
              <a:rPr lang="ru-RU" dirty="0" smtClean="0"/>
              <a:t> та </a:t>
            </a:r>
            <a:r>
              <a:rPr lang="ru-RU" dirty="0" err="1" smtClean="0"/>
              <a:t>віртуальні</a:t>
            </a:r>
            <a:r>
              <a:rPr lang="ru-RU" dirty="0" smtClean="0"/>
              <a:t> тури,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 smtClean="0"/>
              <a:t>розумінню</a:t>
            </a:r>
            <a:r>
              <a:rPr lang="ru-RU" dirty="0" smtClean="0"/>
              <a:t> продукту та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для кожного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9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9784"/>
            <a:ext cx="10515600" cy="5763895"/>
          </a:xfrm>
        </p:spPr>
        <p:txBody>
          <a:bodyPr/>
          <a:lstStyle/>
          <a:p>
            <a:r>
              <a:rPr lang="en-US" dirty="0" smtClean="0"/>
              <a:t>4P — </a:t>
            </a:r>
            <a:r>
              <a:rPr lang="ru-RU" dirty="0" err="1" smtClean="0"/>
              <a:t>це</a:t>
            </a:r>
            <a:r>
              <a:rPr lang="ru-RU" dirty="0" smtClean="0"/>
              <a:t> формула </a:t>
            </a:r>
            <a:r>
              <a:rPr lang="ru-RU" dirty="0" err="1" smtClean="0"/>
              <a:t>продажів</a:t>
            </a:r>
            <a:r>
              <a:rPr lang="ru-RU" dirty="0" smtClean="0"/>
              <a:t>, яка </a:t>
            </a:r>
            <a:r>
              <a:rPr lang="ru-RU" dirty="0" err="1" smtClean="0"/>
              <a:t>з’явилася</a:t>
            </a:r>
            <a:r>
              <a:rPr lang="ru-RU" dirty="0" smtClean="0"/>
              <a:t> у 1960-х роках. </a:t>
            </a:r>
            <a:r>
              <a:rPr lang="ru-RU" dirty="0" err="1" smtClean="0"/>
              <a:t>Абревіатура</a:t>
            </a:r>
            <a:r>
              <a:rPr lang="ru-RU" dirty="0" smtClean="0"/>
              <a:t> </a:t>
            </a:r>
            <a:r>
              <a:rPr lang="ru-RU" dirty="0" err="1" smtClean="0"/>
              <a:t>розшифровується</a:t>
            </a:r>
            <a:r>
              <a:rPr lang="ru-RU" dirty="0" smtClean="0"/>
              <a:t>, як </a:t>
            </a:r>
            <a:r>
              <a:rPr lang="en-US" dirty="0" smtClean="0"/>
              <a:t>Product, Price, Promotion </a:t>
            </a:r>
            <a:r>
              <a:rPr lang="ru-RU" dirty="0" smtClean="0"/>
              <a:t>та </a:t>
            </a:r>
            <a:r>
              <a:rPr lang="en-US" dirty="0" smtClean="0"/>
              <a:t>Place.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головну</a:t>
            </a:r>
            <a:r>
              <a:rPr lang="ru-RU" dirty="0" smtClean="0"/>
              <a:t> роль тут </a:t>
            </a:r>
            <a:r>
              <a:rPr lang="ru-RU" dirty="0" err="1" smtClean="0"/>
              <a:t>відіграє</a:t>
            </a:r>
            <a:r>
              <a:rPr lang="ru-RU" dirty="0" smtClean="0"/>
              <a:t> продукт.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, </a:t>
            </a:r>
            <a:r>
              <a:rPr lang="ru-RU" dirty="0" err="1" smtClean="0"/>
              <a:t>вартість</a:t>
            </a:r>
            <a:r>
              <a:rPr lang="ru-RU" dirty="0" smtClean="0"/>
              <a:t>, канали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та </a:t>
            </a:r>
            <a:r>
              <a:rPr lang="ru-RU" dirty="0" err="1" smtClean="0"/>
              <a:t>просування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612571"/>
            <a:ext cx="9048750" cy="40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121648"/>
            <a:ext cx="118218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Правило 4</a:t>
            </a:r>
            <a:r>
              <a:rPr lang="en-US" b="1" dirty="0" smtClean="0"/>
              <a:t>P </a:t>
            </a:r>
            <a:r>
              <a:rPr lang="ru-RU" b="1" dirty="0" smtClean="0"/>
              <a:t>у маркетингу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Product — </a:t>
            </a:r>
            <a:r>
              <a:rPr lang="ru-RU" dirty="0" smtClean="0"/>
              <a:t>Продукт. </a:t>
            </a:r>
            <a:r>
              <a:rPr lang="ru-RU" dirty="0" err="1" smtClean="0"/>
              <a:t>Це</a:t>
            </a:r>
            <a:r>
              <a:rPr lang="ru-RU" dirty="0" smtClean="0"/>
              <a:t> основа для </a:t>
            </a:r>
            <a:r>
              <a:rPr lang="ru-RU" dirty="0" err="1" smtClean="0"/>
              <a:t>продажів</a:t>
            </a:r>
            <a:r>
              <a:rPr lang="ru-RU" dirty="0" smtClean="0"/>
              <a:t> як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(</a:t>
            </a:r>
            <a:r>
              <a:rPr lang="ru-RU" dirty="0" err="1" smtClean="0"/>
              <a:t>апельсинів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яхт), так і </a:t>
            </a:r>
            <a:r>
              <a:rPr lang="ru-RU" dirty="0" err="1" smtClean="0"/>
              <a:t>послуг</a:t>
            </a:r>
            <a:r>
              <a:rPr lang="ru-RU" dirty="0" smtClean="0"/>
              <a:t> (</a:t>
            </a:r>
            <a:r>
              <a:rPr lang="ru-RU" dirty="0" err="1" smtClean="0"/>
              <a:t>екскурсій</a:t>
            </a:r>
            <a:r>
              <a:rPr lang="ru-RU" dirty="0" smtClean="0"/>
              <a:t>,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</a:t>
            </a:r>
            <a:r>
              <a:rPr lang="ru-RU" dirty="0" err="1" smtClean="0"/>
              <a:t>тренінгів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манікюру</a:t>
            </a:r>
            <a:r>
              <a:rPr lang="ru-RU" dirty="0" smtClean="0"/>
              <a:t>).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, характеристик та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продукту є першим </a:t>
            </a:r>
            <a:r>
              <a:rPr lang="ru-RU" dirty="0" err="1" smtClean="0"/>
              <a:t>кроком</a:t>
            </a:r>
            <a:r>
              <a:rPr lang="ru-RU" dirty="0" smtClean="0"/>
              <a:t> до </a:t>
            </a:r>
            <a:r>
              <a:rPr lang="ru-RU" dirty="0" err="1" smtClean="0"/>
              <a:t>успішних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Price — </a:t>
            </a:r>
            <a:r>
              <a:rPr lang="ru-RU" dirty="0" err="1" smtClean="0"/>
              <a:t>Ціна</a:t>
            </a:r>
            <a:r>
              <a:rPr lang="ru-RU" dirty="0" smtClean="0"/>
              <a:t>. На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: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бажаний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, </a:t>
            </a:r>
            <a:r>
              <a:rPr lang="ru-RU" dirty="0" err="1" smtClean="0"/>
              <a:t>ситуація</a:t>
            </a:r>
            <a:r>
              <a:rPr lang="ru-RU" dirty="0" smtClean="0"/>
              <a:t> на ринку, система </a:t>
            </a:r>
            <a:r>
              <a:rPr lang="ru-RU" dirty="0" err="1" smtClean="0"/>
              <a:t>знижок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Ціну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знижувати</a:t>
            </a:r>
            <a:r>
              <a:rPr lang="ru-RU" dirty="0" smtClean="0"/>
              <a:t> і не </a:t>
            </a:r>
            <a:r>
              <a:rPr lang="ru-RU" dirty="0" err="1" smtClean="0"/>
              <a:t>завищувати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відштовхнути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покупки.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Promotion — </a:t>
            </a:r>
            <a:r>
              <a:rPr lang="ru-RU" dirty="0" err="1" smtClean="0"/>
              <a:t>Просування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комплекс </a:t>
            </a:r>
            <a:r>
              <a:rPr lang="ru-RU" dirty="0" err="1" smtClean="0"/>
              <a:t>рекламних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товар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пізнаваним</a:t>
            </a:r>
            <a:r>
              <a:rPr lang="ru-RU" dirty="0" smtClean="0"/>
              <a:t> на ринку, а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— </a:t>
            </a:r>
            <a:r>
              <a:rPr lang="ru-RU" dirty="0" err="1" smtClean="0"/>
              <a:t>зростають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Place —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локація</a:t>
            </a:r>
            <a:r>
              <a:rPr lang="ru-RU" dirty="0" smtClean="0"/>
              <a:t>, де </a:t>
            </a:r>
            <a:r>
              <a:rPr lang="ru-RU" dirty="0" err="1" smtClean="0"/>
              <a:t>споживач</a:t>
            </a:r>
            <a:r>
              <a:rPr lang="ru-RU" dirty="0" smtClean="0"/>
              <a:t> </a:t>
            </a:r>
            <a:r>
              <a:rPr lang="ru-RU" dirty="0" err="1" smtClean="0"/>
              <a:t>гарантовано</a:t>
            </a:r>
            <a:r>
              <a:rPr lang="ru-RU" dirty="0" smtClean="0"/>
              <a:t> </a:t>
            </a:r>
            <a:r>
              <a:rPr lang="ru-RU" dirty="0" err="1" smtClean="0"/>
              <a:t>знайде</a:t>
            </a:r>
            <a:r>
              <a:rPr lang="ru-RU" dirty="0" smtClean="0"/>
              <a:t> і купить товар. Для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(</a:t>
            </a:r>
            <a:r>
              <a:rPr lang="ru-RU" dirty="0" err="1" smtClean="0"/>
              <a:t>фізичного</a:t>
            </a:r>
            <a:r>
              <a:rPr lang="ru-RU" dirty="0" smtClean="0"/>
              <a:t> магазину </a:t>
            </a:r>
            <a:r>
              <a:rPr lang="ru-RU" dirty="0" err="1" smtClean="0"/>
              <a:t>чи</a:t>
            </a:r>
            <a:r>
              <a:rPr lang="ru-RU" dirty="0" smtClean="0"/>
              <a:t> онлайн-</a:t>
            </a:r>
            <a:r>
              <a:rPr lang="ru-RU" dirty="0" err="1" smtClean="0"/>
              <a:t>майданчику</a:t>
            </a:r>
            <a:r>
              <a:rPr lang="ru-RU" dirty="0" smtClean="0"/>
              <a:t>) та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(</a:t>
            </a:r>
            <a:r>
              <a:rPr lang="ru-RU" dirty="0" err="1" smtClean="0"/>
              <a:t>напряму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через </a:t>
            </a:r>
            <a:r>
              <a:rPr lang="ru-RU" dirty="0" err="1" smtClean="0"/>
              <a:t>посередників</a:t>
            </a:r>
            <a:r>
              <a:rPr lang="ru-RU" dirty="0" smtClean="0"/>
              <a:t>)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свою </a:t>
            </a:r>
            <a:r>
              <a:rPr lang="ru-RU" dirty="0" err="1" smtClean="0"/>
              <a:t>цільову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та </a:t>
            </a:r>
            <a:r>
              <a:rPr lang="ru-RU" dirty="0" err="1" smtClean="0"/>
              <a:t>очікування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3472826"/>
            <a:ext cx="10534801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0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2" y="0"/>
            <a:ext cx="117696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Приклад</a:t>
            </a:r>
          </a:p>
          <a:p>
            <a:endParaRPr lang="ru-RU" dirty="0" smtClean="0"/>
          </a:p>
          <a:p>
            <a:r>
              <a:rPr lang="ru-RU" dirty="0" err="1" smtClean="0"/>
              <a:t>Приміром</a:t>
            </a:r>
            <a:r>
              <a:rPr lang="ru-RU" dirty="0" smtClean="0"/>
              <a:t>, у </a:t>
            </a:r>
            <a:r>
              <a:rPr lang="ru-RU" dirty="0" err="1" smtClean="0"/>
              <a:t>районі</a:t>
            </a:r>
            <a:r>
              <a:rPr lang="ru-RU" dirty="0" smtClean="0"/>
              <a:t> є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м’ясні</a:t>
            </a:r>
            <a:r>
              <a:rPr lang="ru-RU" dirty="0" smtClean="0"/>
              <a:t> лавки.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ідентичний</a:t>
            </a:r>
            <a:r>
              <a:rPr lang="ru-RU" dirty="0" smtClean="0"/>
              <a:t>, </a:t>
            </a:r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 err="1" smtClean="0"/>
              <a:t>усереднені</a:t>
            </a:r>
            <a:r>
              <a:rPr lang="ru-RU" dirty="0" smtClean="0"/>
              <a:t>, </a:t>
            </a:r>
            <a:r>
              <a:rPr lang="ru-RU" dirty="0" err="1" smtClean="0"/>
              <a:t>покупці</a:t>
            </a:r>
            <a:r>
              <a:rPr lang="ru-RU" dirty="0" smtClean="0"/>
              <a:t> </a:t>
            </a:r>
            <a:r>
              <a:rPr lang="ru-RU" dirty="0" err="1" smtClean="0"/>
              <a:t>заходять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звичніше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по </a:t>
            </a:r>
            <a:r>
              <a:rPr lang="ru-RU" dirty="0" err="1" smtClean="0"/>
              <a:t>дорозі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Почнемо</a:t>
            </a:r>
            <a:r>
              <a:rPr lang="ru-RU" dirty="0" smtClean="0"/>
              <a:t> з 4</a:t>
            </a:r>
            <a:r>
              <a:rPr lang="en-US" dirty="0" smtClean="0"/>
              <a:t>p </a:t>
            </a:r>
            <a:r>
              <a:rPr lang="ru-RU" dirty="0" smtClean="0"/>
              <a:t>маркетинг приклад. Так,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магазині</a:t>
            </a:r>
            <a:r>
              <a:rPr lang="ru-RU" dirty="0" smtClean="0"/>
              <a:t> раз на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продають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товарних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на 10% </a:t>
            </a:r>
            <a:r>
              <a:rPr lang="ru-RU" dirty="0" err="1" smtClean="0"/>
              <a:t>дешевше</a:t>
            </a:r>
            <a:r>
              <a:rPr lang="ru-RU" dirty="0" smtClean="0"/>
              <a:t>. Про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повідомляється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— на </a:t>
            </a:r>
            <a:r>
              <a:rPr lang="ru-RU" dirty="0" err="1" smtClean="0"/>
              <a:t>дошці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входу.</a:t>
            </a:r>
          </a:p>
          <a:p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: у «</a:t>
            </a:r>
            <a:r>
              <a:rPr lang="ru-RU" dirty="0" err="1" smtClean="0"/>
              <a:t>знижковий</a:t>
            </a:r>
            <a:r>
              <a:rPr lang="ru-RU" dirty="0" smtClean="0"/>
              <a:t> день» у </a:t>
            </a:r>
            <a:r>
              <a:rPr lang="ru-RU" dirty="0" err="1" smtClean="0"/>
              <a:t>лавці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ажіотаж</a:t>
            </a:r>
            <a:r>
              <a:rPr lang="ru-RU" dirty="0" smtClean="0"/>
              <a:t> і,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виторг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люди </a:t>
            </a:r>
            <a:r>
              <a:rPr lang="ru-RU" dirty="0" err="1" smtClean="0"/>
              <a:t>купують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акційні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магазині</a:t>
            </a:r>
            <a:r>
              <a:rPr lang="ru-RU" dirty="0" smtClean="0"/>
              <a:t> </a:t>
            </a:r>
            <a:r>
              <a:rPr lang="ru-RU" dirty="0" err="1" smtClean="0"/>
              <a:t>власники</a:t>
            </a:r>
            <a:r>
              <a:rPr lang="ru-RU" dirty="0" smtClean="0"/>
              <a:t> створили </a:t>
            </a:r>
            <a:r>
              <a:rPr lang="ru-RU" dirty="0" err="1" smtClean="0"/>
              <a:t>спільноту</a:t>
            </a:r>
            <a:r>
              <a:rPr lang="ru-RU" dirty="0" smtClean="0"/>
              <a:t> у </a:t>
            </a:r>
            <a:r>
              <a:rPr lang="ru-RU" dirty="0" err="1" smtClean="0"/>
              <a:t>Вайбері</a:t>
            </a:r>
            <a:r>
              <a:rPr lang="ru-RU" dirty="0" smtClean="0"/>
              <a:t>. Там </a:t>
            </a:r>
            <a:r>
              <a:rPr lang="ru-RU" dirty="0" err="1" smtClean="0"/>
              <a:t>щоранку</a:t>
            </a:r>
            <a:r>
              <a:rPr lang="ru-RU" dirty="0" smtClean="0"/>
              <a:t> </a:t>
            </a:r>
            <a:r>
              <a:rPr lang="ru-RU" dirty="0" err="1" smtClean="0"/>
              <a:t>повідомляють</a:t>
            </a:r>
            <a:r>
              <a:rPr lang="ru-RU" dirty="0" smtClean="0"/>
              <a:t> про </a:t>
            </a:r>
            <a:r>
              <a:rPr lang="ru-RU" dirty="0" err="1" smtClean="0"/>
              <a:t>тільки-що</a:t>
            </a:r>
            <a:r>
              <a:rPr lang="ru-RU" dirty="0" smtClean="0"/>
              <a:t> </a:t>
            </a:r>
            <a:r>
              <a:rPr lang="ru-RU" dirty="0" err="1" smtClean="0"/>
              <a:t>завезений</a:t>
            </a:r>
            <a:r>
              <a:rPr lang="ru-RU" dirty="0" smtClean="0"/>
              <a:t> товар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. </a:t>
            </a:r>
            <a:r>
              <a:rPr lang="ru-RU" dirty="0" err="1" smtClean="0"/>
              <a:t>Покупці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, — так,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відклали</a:t>
            </a:r>
            <a:r>
              <a:rPr lang="ru-RU" dirty="0" smtClean="0"/>
              <a:t> до </a:t>
            </a:r>
            <a:r>
              <a:rPr lang="ru-RU" dirty="0" err="1" smtClean="0"/>
              <a:t>вечора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Деталь: </a:t>
            </a:r>
            <a:r>
              <a:rPr lang="ru-RU" dirty="0" err="1" smtClean="0"/>
              <a:t>замовити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куряче</a:t>
            </a:r>
            <a:r>
              <a:rPr lang="ru-RU" dirty="0" smtClean="0"/>
              <a:t> </a:t>
            </a:r>
            <a:r>
              <a:rPr lang="ru-RU" dirty="0" err="1" smtClean="0"/>
              <a:t>крильце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як у </a:t>
            </a:r>
            <a:r>
              <a:rPr lang="ru-RU" dirty="0" err="1" smtClean="0"/>
              <a:t>спільноті</a:t>
            </a:r>
            <a:r>
              <a:rPr lang="ru-RU" dirty="0" smtClean="0"/>
              <a:t>, так і телефоном.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людей старшого </a:t>
            </a:r>
            <a:r>
              <a:rPr lang="ru-RU" dirty="0" err="1" smtClean="0"/>
              <a:t>віку</a:t>
            </a:r>
            <a:r>
              <a:rPr lang="ru-RU" dirty="0" smtClean="0"/>
              <a:t>, і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простіше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подзвонити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якісного</a:t>
            </a:r>
            <a:r>
              <a:rPr lang="ru-RU" dirty="0" smtClean="0"/>
              <a:t> товару тут </a:t>
            </a:r>
            <a:r>
              <a:rPr lang="ru-RU" dirty="0" err="1" smtClean="0"/>
              <a:t>простежується</a:t>
            </a:r>
            <a:r>
              <a:rPr lang="ru-RU" dirty="0" smtClean="0"/>
              <a:t> робота з </a:t>
            </a:r>
            <a:r>
              <a:rPr lang="ru-RU" dirty="0" err="1" smtClean="0"/>
              <a:t>цінностями</a:t>
            </a:r>
            <a:r>
              <a:rPr lang="ru-RU" dirty="0" smtClean="0"/>
              <a:t>. Такими, як «</a:t>
            </a:r>
            <a:r>
              <a:rPr lang="ru-RU" dirty="0" err="1" smtClean="0"/>
              <a:t>зручність</a:t>
            </a:r>
            <a:r>
              <a:rPr lang="ru-RU" dirty="0" smtClean="0"/>
              <a:t>», «</a:t>
            </a:r>
            <a:r>
              <a:rPr lang="ru-RU" dirty="0" err="1" smtClean="0"/>
              <a:t>душевність</a:t>
            </a:r>
            <a:r>
              <a:rPr lang="ru-RU" dirty="0" smtClean="0"/>
              <a:t>», «</a:t>
            </a:r>
            <a:r>
              <a:rPr lang="ru-RU" dirty="0" err="1" smtClean="0"/>
              <a:t>стабільність</a:t>
            </a:r>
            <a:r>
              <a:rPr lang="ru-RU" dirty="0" smtClean="0"/>
              <a:t>». </a:t>
            </a:r>
            <a:r>
              <a:rPr lang="ru-RU" dirty="0" err="1" smtClean="0"/>
              <a:t>Це</a:t>
            </a:r>
            <a:r>
              <a:rPr lang="ru-RU" dirty="0" smtClean="0"/>
              <a:t> — </a:t>
            </a:r>
            <a:r>
              <a:rPr lang="ru-RU" dirty="0" err="1" smtClean="0"/>
              <a:t>історія</a:t>
            </a:r>
            <a:r>
              <a:rPr lang="ru-RU" dirty="0" smtClean="0"/>
              <a:t>, </a:t>
            </a:r>
            <a:r>
              <a:rPr lang="ru-RU" dirty="0" err="1" smtClean="0"/>
              <a:t>типова</a:t>
            </a:r>
            <a:r>
              <a:rPr lang="ru-RU" dirty="0" smtClean="0"/>
              <a:t> для 4с маркетингу.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магазині</a:t>
            </a:r>
            <a:r>
              <a:rPr lang="ru-RU" dirty="0" smtClean="0"/>
              <a:t> —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комунікація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3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" y="158821"/>
            <a:ext cx="11900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7P </a:t>
            </a:r>
            <a:r>
              <a:rPr lang="ru-RU" dirty="0" err="1" smtClean="0"/>
              <a:t>розширює</a:t>
            </a:r>
            <a:r>
              <a:rPr lang="ru-RU" dirty="0" smtClean="0"/>
              <a:t> </a:t>
            </a:r>
            <a:r>
              <a:rPr lang="ru-RU" dirty="0" err="1" smtClean="0"/>
              <a:t>базову</a:t>
            </a:r>
            <a:r>
              <a:rPr lang="ru-RU" dirty="0" smtClean="0"/>
              <a:t> модель 4</a:t>
            </a:r>
            <a:r>
              <a:rPr lang="en-US" dirty="0" smtClean="0"/>
              <a:t>P, </a:t>
            </a:r>
            <a:r>
              <a:rPr lang="ru-RU" dirty="0" err="1" smtClean="0"/>
              <a:t>додаючи</a:t>
            </a:r>
            <a:r>
              <a:rPr lang="ru-RU" dirty="0" smtClean="0"/>
              <a:t> три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корисно</a:t>
            </a:r>
            <a:r>
              <a:rPr lang="ru-RU" dirty="0" smtClean="0"/>
              <a:t> для </a:t>
            </a:r>
            <a:r>
              <a:rPr lang="ru-RU" dirty="0" err="1" smtClean="0"/>
              <a:t>компаній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де </a:t>
            </a:r>
            <a:r>
              <a:rPr lang="ru-RU" dirty="0" err="1" smtClean="0"/>
              <a:t>взаємодія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роль.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494" y="-207869"/>
            <a:ext cx="14630400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522514"/>
            <a:ext cx="11795760" cy="62309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Коли маркетинг і </a:t>
            </a:r>
            <a:r>
              <a:rPr lang="ru-RU" dirty="0" err="1" smtClean="0"/>
              <a:t>продажі</a:t>
            </a:r>
            <a:r>
              <a:rPr lang="ru-RU" dirty="0" smtClean="0"/>
              <a:t> не </a:t>
            </a:r>
            <a:r>
              <a:rPr lang="ru-RU" dirty="0" err="1" smtClean="0"/>
              <a:t>домовились</a:t>
            </a:r>
            <a:r>
              <a:rPr lang="ru-RU" dirty="0" smtClean="0"/>
              <a:t> — </a:t>
            </a:r>
            <a:r>
              <a:rPr lang="ru-RU" dirty="0" err="1" smtClean="0"/>
              <a:t>страждає</a:t>
            </a:r>
            <a:r>
              <a:rPr lang="ru-RU" dirty="0" smtClean="0"/>
              <a:t> не KPI, а </a:t>
            </a:r>
            <a:r>
              <a:rPr lang="ru-RU" dirty="0" err="1" smtClean="0"/>
              <a:t>прибуток</a:t>
            </a:r>
            <a:r>
              <a:rPr lang="ru-RU" dirty="0" smtClean="0"/>
              <a:t>.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винен</a:t>
            </a:r>
            <a:r>
              <a:rPr lang="ru-RU" dirty="0" smtClean="0"/>
              <a:t>: </a:t>
            </a:r>
            <a:r>
              <a:rPr lang="ru-RU" dirty="0" err="1" smtClean="0"/>
              <a:t>креативний</a:t>
            </a:r>
            <a:r>
              <a:rPr lang="ru-RU" dirty="0" smtClean="0"/>
              <a:t> </a:t>
            </a:r>
            <a:r>
              <a:rPr lang="ru-RU" dirty="0" err="1" smtClean="0"/>
              <a:t>оффер</a:t>
            </a:r>
            <a:r>
              <a:rPr lang="ru-RU" dirty="0" smtClean="0"/>
              <a:t>, “</a:t>
            </a:r>
            <a:r>
              <a:rPr lang="ru-RU" dirty="0" err="1" smtClean="0"/>
              <a:t>холодний</a:t>
            </a:r>
            <a:r>
              <a:rPr lang="ru-RU" dirty="0" smtClean="0"/>
              <a:t>” </a:t>
            </a:r>
            <a:r>
              <a:rPr lang="ru-RU" dirty="0" err="1" smtClean="0"/>
              <a:t>лід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менеджер без скрипту?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Уявіть</a:t>
            </a:r>
            <a:r>
              <a:rPr lang="ru-RU" dirty="0" smtClean="0"/>
              <a:t>: ваш </a:t>
            </a:r>
            <a:r>
              <a:rPr lang="ru-RU" dirty="0" err="1" smtClean="0"/>
              <a:t>бізнес</a:t>
            </a:r>
            <a:r>
              <a:rPr lang="ru-RU" dirty="0" smtClean="0"/>
              <a:t> як </a:t>
            </a:r>
            <a:r>
              <a:rPr lang="ru-RU" dirty="0" err="1" smtClean="0"/>
              <a:t>механізм</a:t>
            </a:r>
            <a:r>
              <a:rPr lang="ru-RU" dirty="0" smtClean="0"/>
              <a:t>, де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і маркетингу —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шестерні</a:t>
            </a:r>
            <a:r>
              <a:rPr lang="ru-RU" dirty="0" smtClean="0"/>
              <a:t> одного </a:t>
            </a:r>
            <a:r>
              <a:rPr lang="ru-RU" dirty="0" err="1" smtClean="0"/>
              <a:t>механізму</a:t>
            </a:r>
            <a:r>
              <a:rPr lang="ru-RU" dirty="0" smtClean="0"/>
              <a:t>. Коли вони </a:t>
            </a:r>
            <a:r>
              <a:rPr lang="ru-RU" dirty="0" err="1" smtClean="0"/>
              <a:t>крутяться</a:t>
            </a:r>
            <a:r>
              <a:rPr lang="ru-RU" dirty="0" smtClean="0"/>
              <a:t> </a:t>
            </a:r>
            <a:r>
              <a:rPr lang="ru-RU" dirty="0" err="1" smtClean="0"/>
              <a:t>злагоджено</a:t>
            </a:r>
            <a:r>
              <a:rPr lang="ru-RU" dirty="0" smtClean="0"/>
              <a:t>, машина </a:t>
            </a:r>
            <a:r>
              <a:rPr lang="ru-RU" dirty="0" err="1" smtClean="0"/>
              <a:t>працює</a:t>
            </a:r>
            <a:r>
              <a:rPr lang="ru-RU" dirty="0" smtClean="0"/>
              <a:t> як </a:t>
            </a:r>
            <a:r>
              <a:rPr lang="ru-RU" dirty="0" err="1" smtClean="0"/>
              <a:t>годинник</a:t>
            </a:r>
            <a:r>
              <a:rPr lang="ru-RU" dirty="0" smtClean="0"/>
              <a:t>. А коли </a:t>
            </a:r>
            <a:r>
              <a:rPr lang="ru-RU" dirty="0" err="1" smtClean="0"/>
              <a:t>ні</a:t>
            </a:r>
            <a:r>
              <a:rPr lang="ru-RU" dirty="0" smtClean="0"/>
              <a:t>? </a:t>
            </a:r>
            <a:r>
              <a:rPr lang="ru-RU" dirty="0" err="1" smtClean="0"/>
              <a:t>Починається</a:t>
            </a:r>
            <a:r>
              <a:rPr lang="ru-RU" dirty="0" smtClean="0"/>
              <a:t> скрип, і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— </a:t>
            </a:r>
            <a:r>
              <a:rPr lang="ru-RU" dirty="0" err="1" smtClean="0"/>
              <a:t>взаємні</a:t>
            </a:r>
            <a:r>
              <a:rPr lang="ru-RU" dirty="0" smtClean="0"/>
              <a:t> </a:t>
            </a:r>
            <a:r>
              <a:rPr lang="ru-RU" dirty="0" err="1" smtClean="0"/>
              <a:t>звинувачення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“У нас мало </a:t>
            </a:r>
            <a:r>
              <a:rPr lang="ru-RU" dirty="0" err="1" smtClean="0"/>
              <a:t>продажів</a:t>
            </a:r>
            <a:r>
              <a:rPr lang="ru-RU" dirty="0" smtClean="0"/>
              <a:t>? </a:t>
            </a:r>
            <a:r>
              <a:rPr lang="ru-RU" dirty="0" err="1" smtClean="0"/>
              <a:t>Це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маркетологи не </a:t>
            </a:r>
            <a:r>
              <a:rPr lang="ru-RU" dirty="0" err="1" smtClean="0"/>
              <a:t>приводять</a:t>
            </a:r>
            <a:r>
              <a:rPr lang="ru-RU" dirty="0" smtClean="0"/>
              <a:t> </a:t>
            </a:r>
            <a:r>
              <a:rPr lang="ru-RU" dirty="0" err="1" smtClean="0"/>
              <a:t>нормальних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!”</a:t>
            </a:r>
          </a:p>
          <a:p>
            <a:pPr marL="0" indent="0">
              <a:buNone/>
            </a:pPr>
            <a:r>
              <a:rPr lang="ru-RU" dirty="0" smtClean="0"/>
              <a:t>“Так ми приводимо </a:t>
            </a:r>
            <a:r>
              <a:rPr lang="ru-RU" dirty="0" err="1" smtClean="0"/>
              <a:t>чудових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просто </a:t>
            </a:r>
            <a:r>
              <a:rPr lang="ru-RU" dirty="0" err="1" smtClean="0"/>
              <a:t>продавці</a:t>
            </a:r>
            <a:r>
              <a:rPr lang="ru-RU" dirty="0" smtClean="0"/>
              <a:t> не </a:t>
            </a:r>
            <a:r>
              <a:rPr lang="ru-RU" dirty="0" err="1" smtClean="0"/>
              <a:t>вміють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закривати</a:t>
            </a:r>
            <a:r>
              <a:rPr lang="ru-RU" dirty="0" smtClean="0"/>
              <a:t>!”</a:t>
            </a:r>
          </a:p>
          <a:p>
            <a:pPr marL="0" indent="0">
              <a:buNone/>
            </a:pPr>
            <a:r>
              <a:rPr lang="ru-RU" dirty="0" err="1" smtClean="0"/>
              <a:t>Знайомо</a:t>
            </a:r>
            <a:r>
              <a:rPr lang="ru-RU" dirty="0" smtClean="0"/>
              <a:t>?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розмови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 у коридорах </a:t>
            </a:r>
            <a:r>
              <a:rPr lang="ru-RU" dirty="0" err="1" smtClean="0"/>
              <a:t>офісів</a:t>
            </a:r>
            <a:r>
              <a:rPr lang="ru-RU" dirty="0" smtClean="0"/>
              <a:t> і в чатах. За статистикою, до 75%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підприємців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 канали для </a:t>
            </a:r>
            <a:r>
              <a:rPr lang="ru-RU" dirty="0" err="1" smtClean="0"/>
              <a:t>продажів</a:t>
            </a:r>
            <a:r>
              <a:rPr lang="ru-RU" dirty="0" smtClean="0"/>
              <a:t>, але </a:t>
            </a:r>
            <a:r>
              <a:rPr lang="ru-RU" dirty="0" err="1" smtClean="0"/>
              <a:t>лише</a:t>
            </a:r>
            <a:r>
              <a:rPr lang="ru-RU" dirty="0" smtClean="0"/>
              <a:t> 21% </a:t>
            </a:r>
            <a:r>
              <a:rPr lang="ru-RU" dirty="0" err="1" smtClean="0"/>
              <a:t>впроваджують</a:t>
            </a:r>
            <a:r>
              <a:rPr lang="ru-RU" dirty="0" smtClean="0"/>
              <a:t> </a:t>
            </a:r>
            <a:r>
              <a:rPr lang="ru-RU" dirty="0" err="1" smtClean="0"/>
              <a:t>інноваційні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. І 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r>
              <a:rPr lang="ru-RU" dirty="0" smtClean="0"/>
              <a:t> часто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</a:t>
            </a:r>
            <a:r>
              <a:rPr lang="ru-RU" dirty="0" err="1" smtClean="0"/>
              <a:t>справжню</a:t>
            </a:r>
            <a:r>
              <a:rPr lang="ru-RU" dirty="0" smtClean="0"/>
              <a:t> </a:t>
            </a:r>
            <a:r>
              <a:rPr lang="ru-RU" dirty="0" err="1" smtClean="0"/>
              <a:t>прірву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0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0"/>
            <a:ext cx="104502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7</a:t>
            </a:r>
            <a:r>
              <a:rPr lang="en-US" b="1" dirty="0" smtClean="0"/>
              <a:t>P </a:t>
            </a:r>
            <a:r>
              <a:rPr lang="ru-RU" b="1" dirty="0" err="1" smtClean="0"/>
              <a:t>зʼявляються</a:t>
            </a:r>
            <a:r>
              <a:rPr lang="ru-RU" b="1" dirty="0" smtClean="0"/>
              <a:t> три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,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немає</a:t>
            </a:r>
            <a:r>
              <a:rPr lang="ru-RU" b="1" dirty="0" smtClean="0"/>
              <a:t> у 4</a:t>
            </a:r>
            <a:r>
              <a:rPr lang="en-US" b="1" dirty="0" smtClean="0"/>
              <a:t>P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</a:t>
            </a:r>
            <a:r>
              <a:rPr lang="ru-RU" dirty="0" smtClean="0"/>
              <a:t>Люди (</a:t>
            </a:r>
            <a:r>
              <a:rPr lang="en-US" dirty="0" smtClean="0"/>
              <a:t>People): </a:t>
            </a:r>
            <a:r>
              <a:rPr lang="ru-RU" dirty="0" smtClean="0"/>
              <a:t>усе,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у кафе,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те, </a:t>
            </a:r>
            <a:r>
              <a:rPr lang="ru-RU" dirty="0" err="1" smtClean="0"/>
              <a:t>чи</a:t>
            </a:r>
            <a:r>
              <a:rPr lang="ru-RU" dirty="0" smtClean="0"/>
              <a:t> повернуться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Процеси</a:t>
            </a:r>
            <a:r>
              <a:rPr lang="ru-RU" dirty="0" smtClean="0"/>
              <a:t> (</a:t>
            </a:r>
            <a:r>
              <a:rPr lang="en-US" dirty="0" smtClean="0"/>
              <a:t>Process) — </a:t>
            </a:r>
            <a:r>
              <a:rPr lang="ru-RU" dirty="0" smtClean="0"/>
              <a:t>як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надавались </a:t>
            </a:r>
            <a:r>
              <a:rPr lang="ru-RU" dirty="0" err="1" smtClean="0"/>
              <a:t>швидко</a:t>
            </a:r>
            <a:r>
              <a:rPr lang="ru-RU" dirty="0" smtClean="0"/>
              <a:t> і </a:t>
            </a:r>
            <a:r>
              <a:rPr lang="ru-RU" dirty="0" err="1" smtClean="0"/>
              <a:t>якісно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є </a:t>
            </a:r>
            <a:r>
              <a:rPr lang="ru-RU" dirty="0" err="1" smtClean="0"/>
              <a:t>швидка</a:t>
            </a:r>
            <a:r>
              <a:rPr lang="ru-RU" dirty="0" smtClean="0"/>
              <a:t> доставка,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добре </a:t>
            </a:r>
            <a:r>
              <a:rPr lang="ru-RU" dirty="0" err="1" smtClean="0"/>
              <a:t>налагоджені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отримували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вчасно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докази</a:t>
            </a:r>
            <a:r>
              <a:rPr lang="ru-RU" dirty="0" smtClean="0"/>
              <a:t> (</a:t>
            </a:r>
            <a:r>
              <a:rPr lang="en-US" dirty="0" smtClean="0"/>
              <a:t>Physical Evidence): </a:t>
            </a:r>
            <a:r>
              <a:rPr lang="ru-RU" dirty="0" smtClean="0"/>
              <a:t>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підтверджує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продукту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відгуки</a:t>
            </a:r>
            <a:r>
              <a:rPr lang="ru-RU" dirty="0" smtClean="0"/>
              <a:t> про кафе на </a:t>
            </a:r>
            <a:r>
              <a:rPr lang="en-US" dirty="0" smtClean="0"/>
              <a:t>Google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фотографії</a:t>
            </a:r>
            <a:r>
              <a:rPr lang="ru-RU" dirty="0" smtClean="0"/>
              <a:t> в </a:t>
            </a:r>
            <a:r>
              <a:rPr lang="ru-RU" dirty="0" err="1" smtClean="0"/>
              <a:t>соцмережах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відмітки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Цю</a:t>
            </a:r>
            <a:r>
              <a:rPr lang="ru-RU" dirty="0" smtClean="0"/>
              <a:t> модель </a:t>
            </a:r>
            <a:r>
              <a:rPr lang="ru-RU" dirty="0" err="1" smtClean="0"/>
              <a:t>розробили</a:t>
            </a:r>
            <a:r>
              <a:rPr lang="ru-RU" dirty="0" smtClean="0"/>
              <a:t> </a:t>
            </a:r>
            <a:r>
              <a:rPr lang="ru-RU" dirty="0" err="1" smtClean="0"/>
              <a:t>спеціально</a:t>
            </a:r>
            <a:r>
              <a:rPr lang="ru-RU" dirty="0" smtClean="0"/>
              <a:t> для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де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продаєте</a:t>
            </a:r>
            <a:r>
              <a:rPr lang="ru-RU" dirty="0" smtClean="0"/>
              <a:t>, але і як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робите</a:t>
            </a:r>
            <a:r>
              <a:rPr lang="ru-RU" dirty="0" smtClean="0"/>
              <a:t>, і яку атмосферу </a:t>
            </a:r>
            <a:r>
              <a:rPr lang="ru-RU" dirty="0" err="1" smtClean="0"/>
              <a:t>створюєте</a:t>
            </a:r>
            <a:r>
              <a:rPr lang="ru-RU" dirty="0" smtClean="0"/>
              <a:t> для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en-US" b="1" dirty="0" smtClean="0"/>
              <a:t>8P — </a:t>
            </a:r>
            <a:r>
              <a:rPr lang="ru-RU" b="1" dirty="0" err="1" smtClean="0"/>
              <a:t>ще</a:t>
            </a:r>
            <a:r>
              <a:rPr lang="ru-RU" b="1" dirty="0" smtClean="0"/>
              <a:t> одна </a:t>
            </a:r>
            <a:r>
              <a:rPr lang="ru-RU" b="1" dirty="0" err="1" smtClean="0"/>
              <a:t>еволюція</a:t>
            </a:r>
            <a:r>
              <a:rPr lang="ru-RU" b="1" dirty="0" smtClean="0"/>
              <a:t> </a:t>
            </a:r>
            <a:r>
              <a:rPr lang="ru-RU" b="1" dirty="0" err="1" smtClean="0"/>
              <a:t>відомої</a:t>
            </a:r>
            <a:r>
              <a:rPr lang="ru-RU" b="1" dirty="0" smtClean="0"/>
              <a:t> </a:t>
            </a:r>
            <a:r>
              <a:rPr lang="ru-RU" b="1" dirty="0" err="1" smtClean="0"/>
              <a:t>моделі</a:t>
            </a:r>
            <a:endParaRPr lang="ru-RU" b="1" dirty="0" smtClean="0"/>
          </a:p>
          <a:p>
            <a:r>
              <a:rPr lang="ru-RU" dirty="0" smtClean="0"/>
              <a:t>8</a:t>
            </a:r>
            <a:r>
              <a:rPr lang="en-US" dirty="0" smtClean="0"/>
              <a:t>P </a:t>
            </a:r>
            <a:r>
              <a:rPr lang="ru-RU" dirty="0" err="1" smtClean="0"/>
              <a:t>додає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елемент</a:t>
            </a:r>
            <a:r>
              <a:rPr lang="ru-RU" dirty="0" smtClean="0"/>
              <a:t> — Партнерства (</a:t>
            </a:r>
            <a:r>
              <a:rPr lang="en-US" dirty="0" smtClean="0"/>
              <a:t>Partnerships).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для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розширює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через </a:t>
            </a:r>
            <a:r>
              <a:rPr lang="ru-RU" dirty="0" err="1" smtClean="0"/>
              <a:t>співпрацю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компаніями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18" y="3617259"/>
            <a:ext cx="9695329" cy="39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5" y="0"/>
            <a:ext cx="1163900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потрібні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моделі</a:t>
            </a:r>
            <a:endParaRPr lang="ru-RU" b="1" dirty="0" smtClean="0"/>
          </a:p>
          <a:p>
            <a:r>
              <a:rPr lang="ru-RU" dirty="0" err="1" smtClean="0"/>
              <a:t>Моделі</a:t>
            </a:r>
            <a:r>
              <a:rPr lang="ru-RU" dirty="0" smtClean="0"/>
              <a:t> 4</a:t>
            </a:r>
            <a:r>
              <a:rPr lang="en-US" dirty="0" smtClean="0"/>
              <a:t>P, 7P </a:t>
            </a:r>
            <a:r>
              <a:rPr lang="ru-RU" dirty="0" smtClean="0"/>
              <a:t>та 8</a:t>
            </a:r>
            <a:r>
              <a:rPr lang="en-US" dirty="0" smtClean="0"/>
              <a:t>P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як 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і як донести свою </a:t>
            </a:r>
            <a:r>
              <a:rPr lang="ru-RU" dirty="0" err="1" smtClean="0"/>
              <a:t>пропозицію</a:t>
            </a:r>
            <a:r>
              <a:rPr lang="ru-RU" dirty="0" smtClean="0"/>
              <a:t> до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Вони </a:t>
            </a:r>
            <a:r>
              <a:rPr lang="ru-RU" dirty="0" err="1" smtClean="0"/>
              <a:t>дозволяють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систематизувати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та </a:t>
            </a:r>
            <a:r>
              <a:rPr lang="ru-RU" dirty="0" err="1" smtClean="0"/>
              <a:t>розібратися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для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бізнесу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адаптувати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ринку,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працюєте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потреб.</a:t>
            </a:r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вектори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початку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модель 4</a:t>
            </a:r>
            <a:r>
              <a:rPr lang="en-US" dirty="0" smtClean="0"/>
              <a:t>P, </a:t>
            </a:r>
            <a:r>
              <a:rPr lang="ru-RU" dirty="0" smtClean="0"/>
              <a:t>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, у кафе є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десерти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давати</a:t>
            </a:r>
            <a:r>
              <a:rPr lang="ru-RU" dirty="0" smtClean="0"/>
              <a:t> </a:t>
            </a:r>
            <a:r>
              <a:rPr lang="ru-RU" dirty="0" err="1" smtClean="0"/>
              <a:t>домашнім</a:t>
            </a:r>
            <a:r>
              <a:rPr lang="ru-RU" dirty="0" smtClean="0"/>
              <a:t> </a:t>
            </a:r>
            <a:r>
              <a:rPr lang="ru-RU" dirty="0" err="1" smtClean="0"/>
              <a:t>улюбленцям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непрямих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продавати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десерти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 кафе </a:t>
            </a:r>
            <a:r>
              <a:rPr lang="ru-RU" dirty="0" err="1" smtClean="0"/>
              <a:t>позиціонується</a:t>
            </a:r>
            <a:r>
              <a:rPr lang="ru-RU" dirty="0" smtClean="0"/>
              <a:t> як заклад для </a:t>
            </a:r>
            <a:r>
              <a:rPr lang="ru-RU" dirty="0" err="1" smtClean="0"/>
              <a:t>дорослих</a:t>
            </a:r>
            <a:r>
              <a:rPr lang="ru-RU" dirty="0" smtClean="0"/>
              <a:t> у </a:t>
            </a:r>
            <a:r>
              <a:rPr lang="ru-RU" dirty="0" err="1" smtClean="0"/>
              <a:t>яких</a:t>
            </a:r>
            <a:r>
              <a:rPr lang="ru-RU" dirty="0" smtClean="0"/>
              <a:t> є </a:t>
            </a:r>
            <a:r>
              <a:rPr lang="ru-RU" dirty="0" err="1" smtClean="0"/>
              <a:t>домашні</a:t>
            </a:r>
            <a:r>
              <a:rPr lang="ru-RU" dirty="0" smtClean="0"/>
              <a:t> </a:t>
            </a:r>
            <a:r>
              <a:rPr lang="ru-RU" dirty="0" err="1" smtClean="0"/>
              <a:t>улюбленці</a:t>
            </a:r>
            <a:r>
              <a:rPr lang="ru-RU" dirty="0" smtClean="0"/>
              <a:t>. </a:t>
            </a:r>
            <a:r>
              <a:rPr lang="ru-RU" dirty="0" err="1" smtClean="0"/>
              <a:t>Місце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локація</a:t>
            </a:r>
            <a:r>
              <a:rPr lang="ru-RU" dirty="0" smtClean="0"/>
              <a:t> у </a:t>
            </a:r>
            <a:r>
              <a:rPr lang="ru-RU" dirty="0" err="1" smtClean="0"/>
              <a:t>популярній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але й сайт, </a:t>
            </a:r>
            <a:r>
              <a:rPr lang="ru-RU" dirty="0" err="1" smtClean="0"/>
              <a:t>соцмережі</a:t>
            </a:r>
            <a:r>
              <a:rPr lang="ru-RU" dirty="0" smtClean="0"/>
              <a:t> та </a:t>
            </a:r>
            <a:r>
              <a:rPr lang="ru-RU" dirty="0" err="1" smtClean="0"/>
              <a:t>застосунок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доставку. Для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таргетовані</a:t>
            </a:r>
            <a:r>
              <a:rPr lang="ru-RU" dirty="0" smtClean="0"/>
              <a:t> </a:t>
            </a:r>
            <a:r>
              <a:rPr lang="ru-RU" dirty="0" err="1" smtClean="0"/>
              <a:t>рекламні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мережах, </a:t>
            </a:r>
            <a:r>
              <a:rPr lang="ru-RU" dirty="0" err="1" smtClean="0"/>
              <a:t>акції</a:t>
            </a:r>
            <a:r>
              <a:rPr lang="ru-RU" dirty="0" smtClean="0"/>
              <a:t> для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та </a:t>
            </a:r>
            <a:r>
              <a:rPr lang="ru-RU" dirty="0" err="1" smtClean="0"/>
              <a:t>співпраця</a:t>
            </a:r>
            <a:r>
              <a:rPr lang="ru-RU" dirty="0" smtClean="0"/>
              <a:t> з </a:t>
            </a:r>
            <a:r>
              <a:rPr lang="ru-RU" dirty="0" err="1" smtClean="0"/>
              <a:t>місцевими</a:t>
            </a:r>
            <a:r>
              <a:rPr lang="ru-RU" dirty="0" smtClean="0"/>
              <a:t> </a:t>
            </a:r>
            <a:r>
              <a:rPr lang="ru-RU" dirty="0" err="1" smtClean="0"/>
              <a:t>блогерами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впізнаваності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Коли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,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зосередитися</a:t>
            </a:r>
            <a:r>
              <a:rPr lang="ru-RU" dirty="0" smtClean="0"/>
              <a:t> на </a:t>
            </a:r>
            <a:r>
              <a:rPr lang="ru-RU" dirty="0" err="1" smtClean="0"/>
              <a:t>покращенні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та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модель 7</a:t>
            </a:r>
            <a:r>
              <a:rPr lang="en-US" dirty="0" smtClean="0"/>
              <a:t>P.</a:t>
            </a:r>
          </a:p>
          <a:p>
            <a:r>
              <a:rPr lang="ru-RU" dirty="0" smtClean="0"/>
              <a:t>Люди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ключовий</a:t>
            </a:r>
            <a:r>
              <a:rPr lang="ru-RU" dirty="0" smtClean="0"/>
              <a:t> фактор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Навчений</a:t>
            </a:r>
            <a:r>
              <a:rPr lang="ru-RU" dirty="0" smtClean="0"/>
              <a:t> персонал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автоматизуються</a:t>
            </a:r>
            <a:r>
              <a:rPr lang="ru-RU" dirty="0" smtClean="0"/>
              <a:t>: </a:t>
            </a:r>
            <a:r>
              <a:rPr lang="ru-RU" dirty="0" err="1" smtClean="0"/>
              <a:t>впроваджується</a:t>
            </a:r>
            <a:r>
              <a:rPr lang="ru-RU" dirty="0" smtClean="0"/>
              <a:t> </a:t>
            </a:r>
            <a:r>
              <a:rPr lang="ru-RU" dirty="0" err="1" smtClean="0"/>
              <a:t>мобільний</a:t>
            </a:r>
            <a:r>
              <a:rPr lang="ru-RU" dirty="0" smtClean="0"/>
              <a:t> </a:t>
            </a:r>
            <a:r>
              <a:rPr lang="ru-RU" dirty="0" err="1" smtClean="0"/>
              <a:t>застосунок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 і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стандарти</a:t>
            </a:r>
            <a:r>
              <a:rPr lang="ru-RU" dirty="0" smtClean="0"/>
              <a:t> для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час </a:t>
            </a:r>
            <a:r>
              <a:rPr lang="ru-RU" dirty="0" err="1" smtClean="0"/>
              <a:t>очікування</a:t>
            </a:r>
            <a:r>
              <a:rPr lang="ru-RU" dirty="0" smtClean="0"/>
              <a:t>.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докази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стильний</a:t>
            </a:r>
            <a:r>
              <a:rPr lang="ru-RU" dirty="0" smtClean="0"/>
              <a:t> </a:t>
            </a:r>
            <a:r>
              <a:rPr lang="ru-RU" dirty="0" err="1" smtClean="0"/>
              <a:t>інтер’єр</a:t>
            </a:r>
            <a:r>
              <a:rPr lang="ru-RU" dirty="0" smtClean="0"/>
              <a:t>, чистоту у </a:t>
            </a:r>
            <a:r>
              <a:rPr lang="ru-RU" dirty="0" err="1" smtClean="0"/>
              <a:t>приміщенні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закладу.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модель 8</a:t>
            </a:r>
            <a:r>
              <a:rPr lang="en-US" dirty="0" smtClean="0"/>
              <a:t>P, </a:t>
            </a:r>
            <a:r>
              <a:rPr lang="ru-RU" dirty="0" smtClean="0"/>
              <a:t>яка </a:t>
            </a:r>
            <a:r>
              <a:rPr lang="ru-RU" dirty="0" err="1" smtClean="0"/>
              <a:t>додає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партнерства.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співпраця</a:t>
            </a:r>
            <a:r>
              <a:rPr lang="ru-RU" dirty="0" smtClean="0"/>
              <a:t> з </a:t>
            </a:r>
            <a:r>
              <a:rPr lang="ru-RU" dirty="0" err="1" smtClean="0"/>
              <a:t>місцевими</a:t>
            </a:r>
            <a:r>
              <a:rPr lang="ru-RU" dirty="0" smtClean="0"/>
              <a:t>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інгредієнтів</a:t>
            </a:r>
            <a:r>
              <a:rPr lang="ru-RU" dirty="0" smtClean="0"/>
              <a:t> </a:t>
            </a:r>
            <a:r>
              <a:rPr lang="ru-RU" dirty="0" err="1" smtClean="0"/>
              <a:t>підкреслює</a:t>
            </a:r>
            <a:r>
              <a:rPr lang="ru-RU" dirty="0" smtClean="0"/>
              <a:t> </a:t>
            </a:r>
            <a:r>
              <a:rPr lang="ru-RU" dirty="0" err="1" smtClean="0"/>
              <a:t>унікальність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кафе, а партнерство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бізнесами</a:t>
            </a:r>
            <a:r>
              <a:rPr lang="ru-RU" dirty="0" smtClean="0"/>
              <a:t> — </a:t>
            </a:r>
            <a:r>
              <a:rPr lang="ru-RU" dirty="0" err="1" smtClean="0"/>
              <a:t>книгарні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квіткові</a:t>
            </a:r>
            <a:r>
              <a:rPr lang="ru-RU" dirty="0" smtClean="0"/>
              <a:t> </a:t>
            </a:r>
            <a:r>
              <a:rPr lang="ru-RU" dirty="0" err="1" smtClean="0"/>
              <a:t>магазини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заходи.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розширити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, але й </a:t>
            </a:r>
            <a:r>
              <a:rPr lang="ru-RU" dirty="0" err="1" smtClean="0"/>
              <a:t>зміцнити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кафе на ринку.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5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2704"/>
            <a:ext cx="10515600" cy="1325563"/>
          </a:xfrm>
        </p:spPr>
        <p:txBody>
          <a:bodyPr/>
          <a:lstStyle/>
          <a:p>
            <a:r>
              <a:rPr lang="uk-UA" dirty="0" smtClean="0"/>
              <a:t>БЛОК 3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068" y="819785"/>
            <a:ext cx="10515600" cy="4351338"/>
          </a:xfrm>
        </p:spPr>
        <p:txBody>
          <a:bodyPr/>
          <a:lstStyle/>
          <a:p>
            <a:r>
              <a:rPr lang="ru-RU" dirty="0" err="1" smtClean="0"/>
              <a:t>Еволюція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 до </a:t>
            </a:r>
            <a:r>
              <a:rPr lang="ru-RU" dirty="0" err="1" smtClean="0"/>
              <a:t>продажів</a:t>
            </a:r>
            <a:endParaRPr lang="ru-RU" dirty="0" smtClean="0"/>
          </a:p>
          <a:p>
            <a:r>
              <a:rPr lang="ru-RU" dirty="0" smtClean="0"/>
              <a:t>Продаж як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клієнтського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6" y="1981200"/>
            <a:ext cx="651619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28" y="1852749"/>
            <a:ext cx="47418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3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290"/>
            <a:ext cx="120352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Характеристика </a:t>
            </a:r>
            <a:r>
              <a:rPr lang="ru-RU" b="1" dirty="0" err="1" smtClean="0"/>
              <a:t>традиційних</a:t>
            </a:r>
            <a:r>
              <a:rPr lang="ru-RU" b="1" dirty="0" smtClean="0"/>
              <a:t> </a:t>
            </a:r>
            <a:r>
              <a:rPr lang="ru-RU" b="1" dirty="0" err="1" smtClean="0"/>
              <a:t>технік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на простому </a:t>
            </a:r>
            <a:r>
              <a:rPr lang="ru-RU" dirty="0" err="1" smtClean="0"/>
              <a:t>принципі</a:t>
            </a:r>
            <a:r>
              <a:rPr lang="ru-RU" dirty="0" smtClean="0"/>
              <a:t> – </a:t>
            </a:r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тиск</a:t>
            </a:r>
            <a:r>
              <a:rPr lang="ru-RU" b="1" dirty="0" smtClean="0"/>
              <a:t> та </a:t>
            </a:r>
            <a:r>
              <a:rPr lang="ru-RU" b="1" dirty="0" err="1" smtClean="0"/>
              <a:t>наполегливість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Агресивні</a:t>
            </a:r>
            <a:r>
              <a:rPr lang="ru-RU" dirty="0" smtClean="0"/>
              <a:t> </a:t>
            </a:r>
            <a:r>
              <a:rPr lang="ru-RU" dirty="0" err="1" smtClean="0"/>
              <a:t>скрипти</a:t>
            </a:r>
            <a:r>
              <a:rPr lang="ru-RU" dirty="0" smtClean="0"/>
              <a:t> з </a:t>
            </a:r>
            <a:r>
              <a:rPr lang="ru-RU" dirty="0" err="1" smtClean="0"/>
              <a:t>готовими</a:t>
            </a:r>
            <a:r>
              <a:rPr lang="ru-RU" dirty="0" smtClean="0"/>
              <a:t> </a:t>
            </a:r>
            <a:r>
              <a:rPr lang="ru-RU" dirty="0" err="1" smtClean="0"/>
              <a:t>відповідями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передбачав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в одному </a:t>
            </a:r>
            <a:r>
              <a:rPr lang="ru-RU" dirty="0" err="1" smtClean="0"/>
              <a:t>напрямку</a:t>
            </a:r>
            <a:r>
              <a:rPr lang="ru-RU" dirty="0" smtClean="0"/>
              <a:t>: </a:t>
            </a:r>
            <a:r>
              <a:rPr lang="ru-RU" dirty="0" err="1" smtClean="0"/>
              <a:t>продавець</a:t>
            </a:r>
            <a:r>
              <a:rPr lang="ru-RU" dirty="0" smtClean="0"/>
              <a:t> говорить,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слухає</a:t>
            </a:r>
            <a:r>
              <a:rPr lang="ru-RU" dirty="0" smtClean="0"/>
              <a:t>.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розглядалися</a:t>
            </a:r>
            <a:r>
              <a:rPr lang="ru-RU" dirty="0" smtClean="0"/>
              <a:t> не як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потреби, а як </a:t>
            </a:r>
            <a:r>
              <a:rPr lang="ru-RU" dirty="0" err="1" smtClean="0"/>
              <a:t>перешкоди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підготовлених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Холодні</a:t>
            </a:r>
            <a:r>
              <a:rPr lang="ru-RU" dirty="0" smtClean="0"/>
              <a:t> </a:t>
            </a:r>
            <a:r>
              <a:rPr lang="ru-RU" dirty="0" err="1" smtClean="0"/>
              <a:t>дзвінки</a:t>
            </a:r>
            <a:r>
              <a:rPr lang="ru-RU" dirty="0" smtClean="0"/>
              <a:t> без </a:t>
            </a:r>
            <a:r>
              <a:rPr lang="ru-RU" dirty="0" err="1" smtClean="0"/>
              <a:t>попередньої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попередньої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означала,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продавці</a:t>
            </a:r>
            <a:r>
              <a:rPr lang="ru-RU" dirty="0" smtClean="0"/>
              <a:t> часто не знали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базової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компанію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особу,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телефонували</a:t>
            </a:r>
            <a:r>
              <a:rPr lang="ru-RU" dirty="0" smtClean="0"/>
              <a:t>. Вони </a:t>
            </a:r>
            <a:r>
              <a:rPr lang="ru-RU" dirty="0" err="1" smtClean="0"/>
              <a:t>розпочинали</a:t>
            </a:r>
            <a:r>
              <a:rPr lang="ru-RU" dirty="0" smtClean="0"/>
              <a:t> </a:t>
            </a:r>
            <a:r>
              <a:rPr lang="ru-RU" dirty="0" err="1" smtClean="0"/>
              <a:t>розмову</a:t>
            </a:r>
            <a:r>
              <a:rPr lang="ru-RU" dirty="0" smtClean="0"/>
              <a:t> з </a:t>
            </a:r>
            <a:r>
              <a:rPr lang="ru-RU" dirty="0" err="1" smtClean="0"/>
              <a:t>загальних</a:t>
            </a:r>
            <a:r>
              <a:rPr lang="ru-RU" dirty="0" smtClean="0"/>
              <a:t> фраз, </a:t>
            </a:r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перейти до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товару. </a:t>
            </a:r>
            <a:r>
              <a:rPr lang="ru-RU" dirty="0" err="1" smtClean="0"/>
              <a:t>Ефективність</a:t>
            </a:r>
            <a:r>
              <a:rPr lang="ru-RU" dirty="0" smtClean="0"/>
              <a:t> таких </a:t>
            </a:r>
            <a:r>
              <a:rPr lang="ru-RU" dirty="0" err="1" smtClean="0"/>
              <a:t>дзвінків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 — </a:t>
            </a:r>
            <a:r>
              <a:rPr lang="ru-RU" dirty="0" err="1" smtClean="0"/>
              <a:t>лише</a:t>
            </a:r>
            <a:r>
              <a:rPr lang="ru-RU" dirty="0" smtClean="0"/>
              <a:t> 1-2% з них </a:t>
            </a:r>
            <a:r>
              <a:rPr lang="ru-RU" dirty="0" err="1" smtClean="0"/>
              <a:t>призводили</a:t>
            </a:r>
            <a:r>
              <a:rPr lang="ru-RU" dirty="0" smtClean="0"/>
              <a:t> до результату.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Філософія</a:t>
            </a:r>
            <a:r>
              <a:rPr lang="ru-RU" dirty="0" smtClean="0"/>
              <a:t> “</a:t>
            </a:r>
            <a:r>
              <a:rPr lang="ru-RU" dirty="0" err="1" smtClean="0"/>
              <a:t>закриття</a:t>
            </a:r>
            <a:r>
              <a:rPr lang="ru-RU" dirty="0" smtClean="0"/>
              <a:t> угоди будь-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” без </a:t>
            </a:r>
            <a:r>
              <a:rPr lang="ru-RU" dirty="0" err="1" smtClean="0"/>
              <a:t>врахування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потреб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часто включав </a:t>
            </a:r>
            <a:r>
              <a:rPr lang="ru-RU" dirty="0" err="1" smtClean="0"/>
              <a:t>маніпулятивні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: </a:t>
            </a:r>
            <a:r>
              <a:rPr lang="ru-RU" dirty="0" err="1" smtClean="0"/>
              <a:t>створення</a:t>
            </a:r>
            <a:r>
              <a:rPr lang="ru-RU" dirty="0" smtClean="0"/>
              <a:t> штучного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терміновості</a:t>
            </a:r>
            <a:r>
              <a:rPr lang="ru-RU" dirty="0" smtClean="0"/>
              <a:t> (“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”), </a:t>
            </a:r>
            <a:r>
              <a:rPr lang="ru-RU" dirty="0" err="1" smtClean="0"/>
              <a:t>применшення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проблем з товаром, </a:t>
            </a:r>
            <a:r>
              <a:rPr lang="ru-RU" dirty="0" err="1" smtClean="0"/>
              <a:t>перебільшення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виразно</a:t>
            </a:r>
            <a:r>
              <a:rPr lang="ru-RU" dirty="0" smtClean="0"/>
              <a:t> </a:t>
            </a:r>
            <a:r>
              <a:rPr lang="ru-RU" dirty="0" err="1" smtClean="0"/>
              <a:t>рекламний</a:t>
            </a:r>
            <a:r>
              <a:rPr lang="ru-RU" dirty="0" smtClean="0"/>
              <a:t> характер, з </a:t>
            </a:r>
            <a:r>
              <a:rPr lang="ru-RU" dirty="0" err="1" smtClean="0"/>
              <a:t>надмірним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вигуків</a:t>
            </a:r>
            <a:r>
              <a:rPr lang="ru-RU" dirty="0" smtClean="0"/>
              <a:t>, великих </a:t>
            </a:r>
            <a:r>
              <a:rPr lang="ru-RU" dirty="0" err="1" smtClean="0"/>
              <a:t>літер</a:t>
            </a:r>
            <a:r>
              <a:rPr lang="ru-RU" dirty="0" smtClean="0"/>
              <a:t> і </a:t>
            </a:r>
            <a:r>
              <a:rPr lang="ru-RU" dirty="0" err="1" smtClean="0"/>
              <a:t>яскравих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. Вони </a:t>
            </a:r>
            <a:r>
              <a:rPr lang="ru-RU" dirty="0" err="1" smtClean="0"/>
              <a:t>наголошували</a:t>
            </a:r>
            <a:r>
              <a:rPr lang="ru-RU" dirty="0" smtClean="0"/>
              <a:t> на </a:t>
            </a:r>
            <a:r>
              <a:rPr lang="ru-RU" dirty="0" err="1" smtClean="0"/>
              <a:t>терміновості</a:t>
            </a:r>
            <a:r>
              <a:rPr lang="ru-RU" dirty="0" smtClean="0"/>
              <a:t>, та часто </a:t>
            </a:r>
            <a:r>
              <a:rPr lang="ru-RU" dirty="0" err="1" smtClean="0"/>
              <a:t>містили</a:t>
            </a:r>
            <a:r>
              <a:rPr lang="ru-RU" dirty="0" smtClean="0"/>
              <a:t> </a:t>
            </a:r>
            <a:r>
              <a:rPr lang="ru-RU" dirty="0" err="1" smtClean="0"/>
              <a:t>перебільшені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про товар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Маніпулятивні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штучного </a:t>
            </a:r>
            <a:r>
              <a:rPr lang="ru-RU" dirty="0" err="1" smtClean="0"/>
              <a:t>дефіциту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терміновості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продажу </a:t>
            </a:r>
            <a:r>
              <a:rPr lang="ru-RU" dirty="0" err="1" smtClean="0"/>
              <a:t>зосереджувалися</a:t>
            </a:r>
            <a:r>
              <a:rPr lang="ru-RU" dirty="0" smtClean="0"/>
              <a:t> на </a:t>
            </a:r>
            <a:r>
              <a:rPr lang="ru-RU" dirty="0" err="1" smtClean="0"/>
              <a:t>короткострокових</a:t>
            </a:r>
            <a:r>
              <a:rPr lang="ru-RU" dirty="0" smtClean="0"/>
              <a:t> результатах, часто </a:t>
            </a:r>
            <a:r>
              <a:rPr lang="ru-RU" dirty="0" err="1" smtClean="0"/>
              <a:t>жертвуючи</a:t>
            </a:r>
            <a:r>
              <a:rPr lang="ru-RU" dirty="0" smtClean="0"/>
              <a:t> </a:t>
            </a:r>
            <a:r>
              <a:rPr lang="ru-RU" dirty="0" err="1" smtClean="0"/>
              <a:t>репутацією</a:t>
            </a:r>
            <a:r>
              <a:rPr lang="ru-RU" dirty="0" smtClean="0"/>
              <a:t> та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довгострокової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r>
              <a:rPr lang="ru-RU" b="1" dirty="0" smtClean="0"/>
              <a:t>Будь-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підхід</a:t>
            </a:r>
            <a:r>
              <a:rPr lang="ru-RU" b="1" dirty="0" smtClean="0"/>
              <a:t>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не </a:t>
            </a:r>
            <a:r>
              <a:rPr lang="ru-RU" b="1" dirty="0" err="1" smtClean="0"/>
              <a:t>враховані</a:t>
            </a:r>
            <a:r>
              <a:rPr lang="ru-RU" b="1" dirty="0" smtClean="0"/>
              <a:t> </a:t>
            </a:r>
            <a:r>
              <a:rPr lang="ru-RU" b="1" dirty="0" err="1" smtClean="0"/>
              <a:t>реальні</a:t>
            </a:r>
            <a:r>
              <a:rPr lang="ru-RU" b="1" dirty="0" smtClean="0"/>
              <a:t> потреби </a:t>
            </a:r>
            <a:r>
              <a:rPr lang="ru-RU" b="1" dirty="0" err="1" smtClean="0"/>
              <a:t>клієнта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застаріла</a:t>
            </a:r>
            <a:r>
              <a:rPr lang="ru-RU" b="1" dirty="0" smtClean="0"/>
              <a:t> </a:t>
            </a:r>
            <a:r>
              <a:rPr lang="ru-RU" b="1" dirty="0" err="1" smtClean="0"/>
              <a:t>техніка</a:t>
            </a:r>
            <a:r>
              <a:rPr lang="ru-RU" b="1" dirty="0" smtClean="0"/>
              <a:t>, з </a:t>
            </a:r>
            <a:r>
              <a:rPr lang="ru-RU" b="1" dirty="0" err="1" smtClean="0"/>
              <a:t>якою</a:t>
            </a:r>
            <a:r>
              <a:rPr lang="ru-RU" b="1" dirty="0" smtClean="0"/>
              <a:t> </a:t>
            </a:r>
            <a:r>
              <a:rPr lang="ru-RU" b="1" dirty="0" err="1" smtClean="0"/>
              <a:t>зробити</a:t>
            </a:r>
            <a:r>
              <a:rPr lang="ru-RU" b="1" dirty="0" smtClean="0"/>
              <a:t> продаж у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</a:t>
            </a:r>
            <a:r>
              <a:rPr lang="ru-RU" b="1" dirty="0" err="1" smtClean="0"/>
              <a:t>неможливо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4310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4503" y="0"/>
            <a:ext cx="121615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технік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коротко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факторами: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Обмежений</a:t>
            </a:r>
            <a:r>
              <a:rPr lang="ru-RU" dirty="0" smtClean="0"/>
              <a:t> доступ </a:t>
            </a:r>
            <a:r>
              <a:rPr lang="ru-RU" dirty="0" err="1" smtClean="0"/>
              <a:t>покупців</a:t>
            </a:r>
            <a:r>
              <a:rPr lang="ru-RU" dirty="0" smtClean="0"/>
              <a:t> до </a:t>
            </a:r>
            <a:r>
              <a:rPr lang="ru-RU" dirty="0" err="1" smtClean="0"/>
              <a:t>інформації</a:t>
            </a:r>
            <a:r>
              <a:rPr lang="ru-RU" dirty="0" smtClean="0"/>
              <a:t> —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залежали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продавців</a:t>
            </a:r>
            <a:r>
              <a:rPr lang="ru-RU" dirty="0" smtClean="0"/>
              <a:t> як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про продукт.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Менша</a:t>
            </a:r>
            <a:r>
              <a:rPr lang="ru-RU" dirty="0" smtClean="0"/>
              <a:t>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 — </a:t>
            </a:r>
            <a:r>
              <a:rPr lang="ru-RU" dirty="0" err="1" smtClean="0"/>
              <a:t>покупці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Відсутність</a:t>
            </a:r>
            <a:r>
              <a:rPr lang="ru-RU" dirty="0" smtClean="0"/>
              <a:t> онлайн-</a:t>
            </a:r>
            <a:r>
              <a:rPr lang="ru-RU" dirty="0" err="1" smtClean="0"/>
              <a:t>відгуків</a:t>
            </a:r>
            <a:r>
              <a:rPr lang="ru-RU" dirty="0" smtClean="0"/>
              <a:t> — </a:t>
            </a:r>
            <a:r>
              <a:rPr lang="ru-RU" dirty="0" err="1" smtClean="0"/>
              <a:t>складніше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 err="1" smtClean="0"/>
              <a:t>репутацію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Звичка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до </a:t>
            </a:r>
            <a:r>
              <a:rPr lang="ru-RU" dirty="0" err="1" smtClean="0"/>
              <a:t>прямих</a:t>
            </a:r>
            <a:r>
              <a:rPr lang="ru-RU" dirty="0" smtClean="0"/>
              <a:t> і </a:t>
            </a:r>
            <a:r>
              <a:rPr lang="ru-RU" dirty="0" err="1" smtClean="0"/>
              <a:t>наполегливих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endParaRPr lang="ru-RU" dirty="0" smtClean="0"/>
          </a:p>
          <a:p>
            <a:r>
              <a:rPr lang="ru-RU" b="1" dirty="0" smtClean="0"/>
              <a:t>Попри </a:t>
            </a:r>
            <a:r>
              <a:rPr lang="ru-RU" b="1" dirty="0" err="1" smtClean="0"/>
              <a:t>еволюцію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, </a:t>
            </a:r>
            <a:r>
              <a:rPr lang="ru-RU" b="1" dirty="0" err="1" smtClean="0"/>
              <a:t>традиційні</a:t>
            </a:r>
            <a:r>
              <a:rPr lang="ru-RU" b="1" dirty="0" smtClean="0"/>
              <a:t> </a:t>
            </a:r>
            <a:r>
              <a:rPr lang="ru-RU" b="1" dirty="0" err="1" smtClean="0"/>
              <a:t>підходи</a:t>
            </a:r>
            <a:r>
              <a:rPr lang="ru-RU" b="1" dirty="0" smtClean="0"/>
              <a:t> все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зберігають</a:t>
            </a:r>
            <a:r>
              <a:rPr lang="ru-RU" b="1" dirty="0" smtClean="0"/>
              <a:t> </a:t>
            </a:r>
            <a:r>
              <a:rPr lang="ru-RU" b="1" dirty="0" err="1" smtClean="0"/>
              <a:t>певну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ефективність</a:t>
            </a:r>
            <a:r>
              <a:rPr lang="ru-RU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У </a:t>
            </a:r>
            <a:r>
              <a:rPr lang="ru-RU" dirty="0" err="1" smtClean="0"/>
              <a:t>нішах</a:t>
            </a:r>
            <a:r>
              <a:rPr lang="ru-RU" dirty="0" smtClean="0"/>
              <a:t> з </a:t>
            </a:r>
            <a:r>
              <a:rPr lang="ru-RU" dirty="0" err="1" smtClean="0"/>
              <a:t>низькою</a:t>
            </a:r>
            <a:r>
              <a:rPr lang="ru-RU" dirty="0" smtClean="0"/>
              <a:t> </a:t>
            </a:r>
            <a:r>
              <a:rPr lang="ru-RU" dirty="0" err="1" smtClean="0"/>
              <a:t>діджиталізацією</a:t>
            </a:r>
            <a:r>
              <a:rPr lang="ru-RU" dirty="0" smtClean="0"/>
              <a:t>, де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очікують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контакту.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При продажу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en-US" dirty="0" smtClean="0"/>
              <a:t>B2B-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детального </a:t>
            </a:r>
            <a:r>
              <a:rPr lang="ru-RU" dirty="0" err="1" smtClean="0"/>
              <a:t>роз’яснення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нішеві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, про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великого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онлайн.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У </a:t>
            </a:r>
            <a:r>
              <a:rPr lang="ru-RU" dirty="0" err="1" smtClean="0"/>
              <a:t>кризових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, коли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короткострокових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Для </a:t>
            </a:r>
            <a:r>
              <a:rPr lang="ru-RU" dirty="0" err="1" smtClean="0"/>
              <a:t>старшої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яка </a:t>
            </a:r>
            <a:r>
              <a:rPr lang="ru-RU" dirty="0" err="1" smtClean="0"/>
              <a:t>звикла</a:t>
            </a:r>
            <a:r>
              <a:rPr lang="ru-RU" dirty="0" smtClean="0"/>
              <a:t> до </a:t>
            </a:r>
            <a:r>
              <a:rPr lang="ru-RU" dirty="0" err="1" smtClean="0"/>
              <a:t>традиційного</a:t>
            </a:r>
            <a:r>
              <a:rPr lang="ru-RU" dirty="0" smtClean="0"/>
              <a:t> формату </a:t>
            </a:r>
            <a:r>
              <a:rPr lang="ru-RU" dirty="0" err="1" smtClean="0"/>
              <a:t>взаємодії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 err="1" smtClean="0"/>
              <a:t>Нові</a:t>
            </a:r>
            <a:r>
              <a:rPr lang="ru-RU" b="1" dirty="0" smtClean="0"/>
              <a:t>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 —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працює</a:t>
            </a:r>
            <a:r>
              <a:rPr lang="ru-RU" b="1" dirty="0" smtClean="0"/>
              <a:t> </a:t>
            </a:r>
            <a:r>
              <a:rPr lang="ru-RU" b="1" dirty="0" err="1" smtClean="0"/>
              <a:t>сьогодні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1. Продаж через </a:t>
            </a:r>
            <a:r>
              <a:rPr lang="ru-RU" dirty="0" err="1" smtClean="0"/>
              <a:t>цінність</a:t>
            </a:r>
            <a:endParaRPr lang="ru-RU" dirty="0" smtClean="0"/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фокусуються</a:t>
            </a:r>
            <a:r>
              <a:rPr lang="ru-RU" dirty="0" smtClean="0"/>
              <a:t> на </a:t>
            </a:r>
            <a:r>
              <a:rPr lang="ru-RU" dirty="0" err="1" smtClean="0"/>
              <a:t>створенні</a:t>
            </a:r>
            <a:r>
              <a:rPr lang="ru-RU" dirty="0" smtClean="0"/>
              <a:t> та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реальної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для </a:t>
            </a:r>
            <a:r>
              <a:rPr lang="ru-RU" dirty="0" err="1" smtClean="0"/>
              <a:t>потенційного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,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не на </a:t>
            </a:r>
            <a:r>
              <a:rPr lang="ru-RU" dirty="0" err="1" smtClean="0"/>
              <a:t>нав’язування</a:t>
            </a:r>
            <a:r>
              <a:rPr lang="ru-RU" dirty="0" smtClean="0"/>
              <a:t> товару, а на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у </a:t>
            </a:r>
            <a:r>
              <a:rPr lang="ru-RU" dirty="0" err="1" smtClean="0"/>
              <a:t>вирішенні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проблем. </a:t>
            </a:r>
            <a:r>
              <a:rPr lang="ru-RU" dirty="0" err="1" smtClean="0"/>
              <a:t>Ключовим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такого </a:t>
            </a:r>
            <a:r>
              <a:rPr lang="ru-RU" dirty="0" err="1" smtClean="0"/>
              <a:t>підходу</a:t>
            </a:r>
            <a:r>
              <a:rPr lang="ru-RU" dirty="0" smtClean="0"/>
              <a:t> є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болей </a:t>
            </a:r>
            <a:r>
              <a:rPr lang="ru-RU" dirty="0" err="1" smtClean="0"/>
              <a:t>клієнта</a:t>
            </a:r>
            <a:r>
              <a:rPr lang="ru-RU" dirty="0" smtClean="0"/>
              <a:t>.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презентувати</a:t>
            </a:r>
            <a:r>
              <a:rPr lang="ru-RU" dirty="0" smtClean="0"/>
              <a:t> будь-</a:t>
            </a:r>
            <a:r>
              <a:rPr lang="ru-RU" dirty="0" err="1" smtClean="0"/>
              <a:t>який</a:t>
            </a:r>
            <a:r>
              <a:rPr lang="ru-RU" dirty="0" smtClean="0"/>
              <a:t> продукт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, </a:t>
            </a:r>
            <a:r>
              <a:rPr lang="ru-RU" dirty="0" err="1" smtClean="0"/>
              <a:t>продавець</a:t>
            </a:r>
            <a:r>
              <a:rPr lang="ru-RU" dirty="0" smtClean="0"/>
              <a:t> повинен детально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виклики</a:t>
            </a:r>
            <a:r>
              <a:rPr lang="ru-RU" dirty="0" smtClean="0"/>
              <a:t> та потреби </a:t>
            </a:r>
            <a:r>
              <a:rPr lang="ru-RU" dirty="0" err="1" smtClean="0"/>
              <a:t>клієнта</a:t>
            </a:r>
            <a:r>
              <a:rPr lang="ru-RU" dirty="0" smtClean="0"/>
              <a:t> через </a:t>
            </a:r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розмови</a:t>
            </a:r>
            <a:r>
              <a:rPr lang="ru-RU" dirty="0" smtClean="0"/>
              <a:t>,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та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чіткого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очікуваної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. Тому </a:t>
            </a:r>
            <a:r>
              <a:rPr lang="ru-RU" dirty="0" err="1" smtClean="0"/>
              <a:t>продавці</a:t>
            </a:r>
            <a:r>
              <a:rPr lang="ru-RU" dirty="0" smtClean="0"/>
              <a:t> </a:t>
            </a:r>
            <a:r>
              <a:rPr lang="ru-RU" dirty="0" err="1" smtClean="0"/>
              <a:t>зосереджуються</a:t>
            </a:r>
            <a:r>
              <a:rPr lang="ru-RU" dirty="0" smtClean="0"/>
              <a:t> на: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en-US" dirty="0" smtClean="0"/>
              <a:t>ROI (</a:t>
            </a:r>
            <a:r>
              <a:rPr lang="ru-RU" dirty="0" err="1" smtClean="0"/>
              <a:t>прибутку</a:t>
            </a:r>
            <a:r>
              <a:rPr lang="ru-RU" dirty="0" smtClean="0"/>
              <a:t> на </a:t>
            </a:r>
            <a:r>
              <a:rPr lang="ru-RU" dirty="0" err="1" smtClean="0"/>
              <a:t>інвестиції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Поясненні</a:t>
            </a:r>
            <a:r>
              <a:rPr lang="ru-RU" dirty="0" smtClean="0"/>
              <a:t>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конкретних</a:t>
            </a:r>
            <a:r>
              <a:rPr lang="ru-RU" dirty="0" smtClean="0"/>
              <a:t> метрик </a:t>
            </a:r>
            <a:r>
              <a:rPr lang="ru-RU" dirty="0" err="1" smtClean="0"/>
              <a:t>успіху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“</a:t>
            </a:r>
            <a:r>
              <a:rPr lang="ru-RU" b="1" dirty="0" err="1" smtClean="0"/>
              <a:t>Найкраще</a:t>
            </a:r>
            <a:r>
              <a:rPr lang="ru-RU" b="1" dirty="0" smtClean="0"/>
              <a:t> </a:t>
            </a:r>
            <a:r>
              <a:rPr lang="ru-RU" b="1" dirty="0" err="1" smtClean="0"/>
              <a:t>співвідношення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r>
              <a:rPr lang="ru-RU" b="1" dirty="0" smtClean="0"/>
              <a:t> і </a:t>
            </a:r>
            <a:r>
              <a:rPr lang="ru-RU" b="1" dirty="0" err="1" smtClean="0"/>
              <a:t>якості</a:t>
            </a:r>
            <a:r>
              <a:rPr lang="ru-RU" b="1" dirty="0" smtClean="0"/>
              <a:t>” </a:t>
            </a:r>
            <a:r>
              <a:rPr lang="ru-RU" b="1" dirty="0" err="1" smtClean="0"/>
              <a:t>більше</a:t>
            </a:r>
            <a:r>
              <a:rPr lang="ru-RU" b="1" dirty="0" smtClean="0"/>
              <a:t> не </a:t>
            </a:r>
            <a:r>
              <a:rPr lang="ru-RU" b="1" dirty="0" err="1" smtClean="0"/>
              <a:t>зачіпає</a:t>
            </a:r>
            <a:r>
              <a:rPr lang="ru-RU" b="1" dirty="0" smtClean="0"/>
              <a:t> </a:t>
            </a:r>
            <a:r>
              <a:rPr lang="ru-RU" b="1" dirty="0" err="1" smtClean="0"/>
              <a:t>аудиторію</a:t>
            </a:r>
            <a:r>
              <a:rPr lang="ru-RU" b="1" dirty="0" smtClean="0"/>
              <a:t>, </a:t>
            </a:r>
            <a:r>
              <a:rPr lang="ru-RU" b="1" dirty="0" err="1" smtClean="0"/>
              <a:t>бо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не говорить про те, </a:t>
            </a:r>
            <a:r>
              <a:rPr lang="ru-RU" b="1" dirty="0" err="1" smtClean="0"/>
              <a:t>який</a:t>
            </a:r>
            <a:r>
              <a:rPr lang="ru-RU" b="1" dirty="0" smtClean="0"/>
              <a:t> результат </a:t>
            </a:r>
            <a:r>
              <a:rPr lang="ru-RU" b="1" dirty="0" err="1" smtClean="0"/>
              <a:t>клієнт</a:t>
            </a:r>
            <a:r>
              <a:rPr lang="ru-RU" b="1" dirty="0" smtClean="0"/>
              <a:t> </a:t>
            </a:r>
            <a:r>
              <a:rPr lang="ru-RU" b="1" dirty="0" err="1" smtClean="0"/>
              <a:t>отримає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співпраці</a:t>
            </a:r>
            <a:r>
              <a:rPr lang="ru-RU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25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46" y="0"/>
            <a:ext cx="116520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Прогрівання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 через контент</a:t>
            </a:r>
          </a:p>
          <a:p>
            <a:r>
              <a:rPr lang="ru-RU" dirty="0" smtClean="0"/>
              <a:t>Контент-маркетинг </a:t>
            </a:r>
            <a:r>
              <a:rPr lang="ru-RU" dirty="0" err="1" smtClean="0"/>
              <a:t>трансформував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залучення</a:t>
            </a:r>
            <a:r>
              <a:rPr lang="ru-RU" dirty="0" smtClean="0"/>
              <a:t> та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воронки 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блогів</a:t>
            </a:r>
            <a:r>
              <a:rPr lang="ru-RU" dirty="0" smtClean="0"/>
              <a:t> і </a:t>
            </a:r>
            <a:r>
              <a:rPr lang="ru-RU" dirty="0" err="1" smtClean="0"/>
              <a:t>кейсів</a:t>
            </a:r>
            <a:r>
              <a:rPr lang="ru-RU" dirty="0" smtClean="0"/>
              <a:t> до </a:t>
            </a:r>
            <a:r>
              <a:rPr lang="ru-RU" dirty="0" err="1" smtClean="0"/>
              <a:t>електронних</a:t>
            </a:r>
            <a:r>
              <a:rPr lang="ru-RU" dirty="0" smtClean="0"/>
              <a:t> книг,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формувати</a:t>
            </a:r>
            <a:r>
              <a:rPr lang="ru-RU" dirty="0" smtClean="0"/>
              <a:t> базу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зацікавлені</a:t>
            </a:r>
            <a:r>
              <a:rPr lang="ru-RU" dirty="0" smtClean="0"/>
              <a:t> в </a:t>
            </a:r>
            <a:r>
              <a:rPr lang="ru-RU" dirty="0" err="1" smtClean="0"/>
              <a:t>їхніх</a:t>
            </a:r>
            <a:r>
              <a:rPr lang="ru-RU" dirty="0" smtClean="0"/>
              <a:t> продуктах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послугах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реальну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потенційним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, </a:t>
            </a:r>
            <a:r>
              <a:rPr lang="ru-RU" dirty="0" err="1" smtClean="0"/>
              <a:t>демонструючи</a:t>
            </a:r>
            <a:r>
              <a:rPr lang="ru-RU" dirty="0" smtClean="0"/>
              <a:t> </a:t>
            </a:r>
            <a:r>
              <a:rPr lang="ru-RU" dirty="0" err="1" smtClean="0"/>
              <a:t>експертизу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без прямого продажу.</a:t>
            </a:r>
          </a:p>
          <a:p>
            <a:r>
              <a:rPr lang="ru-RU" dirty="0" smtClean="0"/>
              <a:t>Особливо </a:t>
            </a:r>
            <a:r>
              <a:rPr lang="ru-RU" dirty="0" err="1" smtClean="0"/>
              <a:t>ефективними</a:t>
            </a:r>
            <a:r>
              <a:rPr lang="ru-RU" dirty="0" smtClean="0"/>
              <a:t> стали </a:t>
            </a: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формати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  </a:t>
            </a:r>
            <a:r>
              <a:rPr lang="ru-RU" dirty="0" err="1" smtClean="0"/>
              <a:t>Вебінари</a:t>
            </a:r>
            <a:r>
              <a:rPr lang="ru-RU" dirty="0" smtClean="0"/>
              <a:t> та </a:t>
            </a:r>
            <a:r>
              <a:rPr lang="ru-RU" dirty="0" err="1" smtClean="0"/>
              <a:t>майстер-класи</a:t>
            </a:r>
            <a:r>
              <a:rPr lang="ru-RU" dirty="0" smtClean="0"/>
              <a:t>, де </a:t>
            </a:r>
            <a:r>
              <a:rPr lang="ru-RU" dirty="0" err="1" smtClean="0"/>
              <a:t>експерти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  </a:t>
            </a:r>
            <a:r>
              <a:rPr lang="ru-RU" dirty="0" err="1" smtClean="0"/>
              <a:t>Відео</a:t>
            </a:r>
            <a:r>
              <a:rPr lang="ru-RU" dirty="0" smtClean="0"/>
              <a:t>-контент,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продукт у </a:t>
            </a:r>
            <a:r>
              <a:rPr lang="ru-RU" dirty="0" err="1" smtClean="0"/>
              <a:t>дії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  </a:t>
            </a:r>
            <a:r>
              <a:rPr lang="en-US" dirty="0" smtClean="0"/>
              <a:t>Email-</a:t>
            </a:r>
            <a:r>
              <a:rPr lang="ru-RU" dirty="0" err="1" smtClean="0"/>
              <a:t>ланцюжки</a:t>
            </a:r>
            <a:r>
              <a:rPr lang="ru-RU" dirty="0" smtClean="0"/>
              <a:t> для </a:t>
            </a:r>
            <a:r>
              <a:rPr lang="ru-RU" dirty="0" err="1" smtClean="0"/>
              <a:t>поступового</a:t>
            </a:r>
            <a:r>
              <a:rPr lang="ru-RU" dirty="0" smtClean="0"/>
              <a:t> </a:t>
            </a:r>
            <a:r>
              <a:rPr lang="ru-RU" dirty="0" err="1" smtClean="0"/>
              <a:t>знайомства</a:t>
            </a:r>
            <a:r>
              <a:rPr lang="ru-RU" dirty="0" smtClean="0"/>
              <a:t> з продуктом.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 err="1" smtClean="0"/>
              <a:t>підхід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клієнту</a:t>
            </a:r>
            <a:r>
              <a:rPr lang="ru-RU" b="1" dirty="0" smtClean="0"/>
              <a:t> </a:t>
            </a:r>
            <a:r>
              <a:rPr lang="ru-RU" b="1" dirty="0" err="1" smtClean="0"/>
              <a:t>самостійно</a:t>
            </a:r>
            <a:r>
              <a:rPr lang="ru-RU" b="1" dirty="0" smtClean="0"/>
              <a:t> </a:t>
            </a:r>
            <a:r>
              <a:rPr lang="ru-RU" b="1" dirty="0" err="1" smtClean="0"/>
              <a:t>просуватися</a:t>
            </a:r>
            <a:r>
              <a:rPr lang="ru-RU" b="1" dirty="0" smtClean="0"/>
              <a:t> </a:t>
            </a:r>
            <a:r>
              <a:rPr lang="ru-RU" b="1" dirty="0" err="1" smtClean="0"/>
              <a:t>воронкою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, </a:t>
            </a:r>
            <a:r>
              <a:rPr lang="ru-RU" b="1" dirty="0" err="1" smtClean="0"/>
              <a:t>отримуючи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 в </a:t>
            </a:r>
            <a:r>
              <a:rPr lang="ru-RU" b="1" dirty="0" err="1" smtClean="0"/>
              <a:t>зручному</a:t>
            </a:r>
            <a:r>
              <a:rPr lang="ru-RU" b="1" dirty="0" smtClean="0"/>
              <a:t> </a:t>
            </a:r>
            <a:r>
              <a:rPr lang="ru-RU" b="1" dirty="0" err="1" smtClean="0"/>
              <a:t>темпі</a:t>
            </a:r>
            <a:r>
              <a:rPr lang="ru-RU" b="1" dirty="0" smtClean="0"/>
              <a:t> та </a:t>
            </a:r>
            <a:r>
              <a:rPr lang="ru-RU" b="1" dirty="0" err="1" smtClean="0"/>
              <a:t>форматі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слухання</a:t>
            </a:r>
            <a:r>
              <a:rPr lang="ru-RU" dirty="0" smtClean="0"/>
              <a:t> та </a:t>
            </a:r>
            <a:r>
              <a:rPr lang="ru-RU" dirty="0" err="1" smtClean="0"/>
              <a:t>консультаційний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консультування</a:t>
            </a:r>
            <a:r>
              <a:rPr lang="ru-RU" dirty="0" smtClean="0"/>
              <a:t>, де роль </a:t>
            </a:r>
            <a:r>
              <a:rPr lang="ru-RU" dirty="0" err="1" smtClean="0"/>
              <a:t>продавця</a:t>
            </a:r>
            <a:r>
              <a:rPr lang="ru-RU" dirty="0" smtClean="0"/>
              <a:t> </a:t>
            </a:r>
            <a:r>
              <a:rPr lang="ru-RU" dirty="0" err="1" smtClean="0"/>
              <a:t>трансформується</a:t>
            </a:r>
            <a:r>
              <a:rPr lang="ru-RU" dirty="0" smtClean="0"/>
              <a:t> в роль </a:t>
            </a:r>
            <a:r>
              <a:rPr lang="ru-RU" dirty="0" err="1" smtClean="0"/>
              <a:t>експерта-радника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монологу про характеристики продукту,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продавці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сформулювати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потреби.</a:t>
            </a:r>
          </a:p>
          <a:p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не просто </a:t>
            </a:r>
            <a:r>
              <a:rPr lang="ru-RU" dirty="0" err="1" smtClean="0"/>
              <a:t>технікою</a:t>
            </a:r>
            <a:r>
              <a:rPr lang="ru-RU" dirty="0" smtClean="0"/>
              <a:t>, а </a:t>
            </a:r>
            <a:r>
              <a:rPr lang="ru-RU" dirty="0" err="1" smtClean="0"/>
              <a:t>філософією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глибинні</a:t>
            </a:r>
            <a:r>
              <a:rPr lang="ru-RU" dirty="0" smtClean="0"/>
              <a:t> потреби, часто </a:t>
            </a:r>
            <a:r>
              <a:rPr lang="ru-RU" dirty="0" err="1" smtClean="0"/>
              <a:t>неусвідомлені</a:t>
            </a:r>
            <a:r>
              <a:rPr lang="ru-RU" dirty="0" smtClean="0"/>
              <a:t> самим </a:t>
            </a:r>
            <a:r>
              <a:rPr lang="ru-RU" dirty="0" err="1" smtClean="0"/>
              <a:t>клієнтом</a:t>
            </a:r>
            <a:r>
              <a:rPr lang="ru-RU" dirty="0" smtClean="0"/>
              <a:t>. </a:t>
            </a: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 smtClean="0"/>
              <a:t>фокусується</a:t>
            </a:r>
            <a:r>
              <a:rPr lang="ru-RU" dirty="0" smtClean="0"/>
              <a:t> на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виклики</a:t>
            </a:r>
            <a:r>
              <a:rPr lang="ru-RU" dirty="0" smtClean="0"/>
              <a:t> і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Обмеження</a:t>
            </a:r>
            <a:r>
              <a:rPr lang="ru-RU" dirty="0" smtClean="0"/>
              <a:t> та </a:t>
            </a:r>
            <a:r>
              <a:rPr lang="ru-RU" dirty="0" err="1" smtClean="0"/>
              <a:t>бар’єри</a:t>
            </a:r>
            <a:r>
              <a:rPr lang="ru-RU" dirty="0" smtClean="0"/>
              <a:t>, 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стикається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Процес</a:t>
            </a:r>
            <a:r>
              <a:rPr lang="ru-RU" b="1" dirty="0" smtClean="0"/>
              <a:t> продажу </a:t>
            </a:r>
            <a:r>
              <a:rPr lang="ru-RU" b="1" dirty="0" err="1" smtClean="0"/>
              <a:t>перетворюється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спільний</a:t>
            </a:r>
            <a:r>
              <a:rPr lang="ru-RU" b="1" dirty="0" smtClean="0"/>
              <a:t> </a:t>
            </a:r>
            <a:r>
              <a:rPr lang="ru-RU" b="1" dirty="0" err="1" smtClean="0"/>
              <a:t>пошук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. </a:t>
            </a:r>
            <a:r>
              <a:rPr lang="ru-RU" b="1" dirty="0" err="1" smtClean="0"/>
              <a:t>Продавець</a:t>
            </a:r>
            <a:r>
              <a:rPr lang="ru-RU" b="1" dirty="0" smtClean="0"/>
              <a:t> і </a:t>
            </a:r>
            <a:r>
              <a:rPr lang="ru-RU" b="1" dirty="0" err="1" smtClean="0"/>
              <a:t>клієнт</a:t>
            </a:r>
            <a:r>
              <a:rPr lang="ru-RU" b="1" dirty="0" smtClean="0"/>
              <a:t> разом </a:t>
            </a:r>
            <a:r>
              <a:rPr lang="ru-RU" b="1" dirty="0" err="1" smtClean="0"/>
              <a:t>аналізують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ситуацію</a:t>
            </a:r>
            <a:r>
              <a:rPr lang="ru-RU" b="1" dirty="0" smtClean="0"/>
              <a:t>, </a:t>
            </a:r>
            <a:r>
              <a:rPr lang="ru-RU" b="1" dirty="0" err="1" smtClean="0"/>
              <a:t>розглядають</a:t>
            </a:r>
            <a:r>
              <a:rPr lang="ru-RU" b="1" dirty="0" smtClean="0"/>
              <a:t> </a:t>
            </a:r>
            <a:r>
              <a:rPr lang="ru-RU" b="1" dirty="0" err="1" smtClean="0"/>
              <a:t>можливі</a:t>
            </a:r>
            <a:r>
              <a:rPr lang="ru-RU" b="1" dirty="0" smtClean="0"/>
              <a:t> </a:t>
            </a:r>
            <a:r>
              <a:rPr lang="ru-RU" b="1" dirty="0" err="1" smtClean="0"/>
              <a:t>варіанти</a:t>
            </a:r>
            <a:r>
              <a:rPr lang="ru-RU" b="1" dirty="0" smtClean="0"/>
              <a:t> та </a:t>
            </a:r>
            <a:r>
              <a:rPr lang="ru-RU" b="1" dirty="0" err="1" smtClean="0"/>
              <a:t>обирають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оптимальне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67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263158"/>
            <a:ext cx="116520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докази</a:t>
            </a:r>
            <a:r>
              <a:rPr lang="ru-RU" dirty="0" smtClean="0"/>
              <a:t>, </a:t>
            </a:r>
            <a:r>
              <a:rPr lang="ru-RU" dirty="0" err="1" smtClean="0"/>
              <a:t>репутація</a:t>
            </a:r>
            <a:r>
              <a:rPr lang="ru-RU" dirty="0" smtClean="0"/>
              <a:t> та </a:t>
            </a:r>
            <a:r>
              <a:rPr lang="ru-RU" dirty="0" err="1" smtClean="0"/>
              <a:t>особистий</a:t>
            </a:r>
            <a:r>
              <a:rPr lang="ru-RU" dirty="0" smtClean="0"/>
              <a:t> бренд</a:t>
            </a:r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покупці</a:t>
            </a:r>
            <a:r>
              <a:rPr lang="ru-RU" dirty="0" smtClean="0"/>
              <a:t> </a:t>
            </a:r>
            <a:r>
              <a:rPr lang="ru-RU" dirty="0" err="1" smtClean="0"/>
              <a:t>довіряють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покупцям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компаніям</a:t>
            </a:r>
            <a:r>
              <a:rPr lang="ru-RU" dirty="0" smtClean="0"/>
              <a:t>. Тому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стало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відгуків</a:t>
            </a:r>
            <a:r>
              <a:rPr lang="ru-RU" dirty="0" smtClean="0"/>
              <a:t> та </a:t>
            </a:r>
            <a:r>
              <a:rPr lang="ru-RU" dirty="0" err="1" smtClean="0"/>
              <a:t>історій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як </a:t>
            </a:r>
            <a:r>
              <a:rPr lang="ru-RU" dirty="0" err="1" smtClean="0"/>
              <a:t>інструменту</a:t>
            </a:r>
            <a:r>
              <a:rPr lang="ru-RU" dirty="0" smtClean="0"/>
              <a:t> </a:t>
            </a:r>
            <a:r>
              <a:rPr lang="ru-RU" dirty="0" err="1" smtClean="0"/>
              <a:t>переконання</a:t>
            </a:r>
            <a:r>
              <a:rPr lang="ru-RU" dirty="0" smtClean="0"/>
              <a:t>. </a:t>
            </a:r>
            <a:r>
              <a:rPr lang="ru-RU" dirty="0" err="1" smtClean="0"/>
              <a:t>Реальний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часто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вирішальним</a:t>
            </a:r>
            <a:r>
              <a:rPr lang="ru-RU" dirty="0" smtClean="0"/>
              <a:t> фактором при </a:t>
            </a:r>
            <a:r>
              <a:rPr lang="ru-RU" dirty="0" err="1" smtClean="0"/>
              <a:t>прийнятті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покупку.</a:t>
            </a:r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бренду </a:t>
            </a:r>
            <a:r>
              <a:rPr lang="ru-RU" dirty="0" err="1" smtClean="0"/>
              <a:t>продавців</a:t>
            </a:r>
            <a:r>
              <a:rPr lang="ru-RU" dirty="0" smtClean="0"/>
              <a:t> у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з </a:t>
            </a:r>
            <a:r>
              <a:rPr lang="ru-RU" dirty="0" err="1" smtClean="0"/>
              <a:t>потенційними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  <a:r>
              <a:rPr lang="ru-RU" dirty="0" err="1" smtClean="0"/>
              <a:t>Продавці</a:t>
            </a:r>
            <a:r>
              <a:rPr lang="ru-RU" dirty="0" smtClean="0"/>
              <a:t> активно </a:t>
            </a:r>
            <a:r>
              <a:rPr lang="ru-RU" dirty="0" err="1" smtClean="0"/>
              <a:t>діляться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 через:</a:t>
            </a:r>
          </a:p>
          <a:p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Публікації</a:t>
            </a:r>
            <a:r>
              <a:rPr lang="ru-RU" dirty="0" smtClean="0"/>
              <a:t> в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Виступи</a:t>
            </a:r>
            <a:r>
              <a:rPr lang="ru-RU" dirty="0" smtClean="0"/>
              <a:t> на </a:t>
            </a:r>
            <a:r>
              <a:rPr lang="ru-RU" dirty="0" err="1" smtClean="0"/>
              <a:t>галузевих</a:t>
            </a:r>
            <a:r>
              <a:rPr lang="ru-RU" dirty="0" smtClean="0"/>
              <a:t> заходах;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Подкасти</a:t>
            </a:r>
            <a:r>
              <a:rPr lang="ru-RU" dirty="0" smtClean="0"/>
              <a:t> та </a:t>
            </a:r>
            <a:r>
              <a:rPr lang="ru-RU" dirty="0" err="1" smtClean="0"/>
              <a:t>інтерв’ю</a:t>
            </a:r>
            <a:r>
              <a:rPr lang="ru-RU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Участь в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обговореннях</a:t>
            </a:r>
            <a:r>
              <a:rPr lang="ru-RU" dirty="0" smtClean="0"/>
              <a:t> в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блогах і форумах.</a:t>
            </a:r>
          </a:p>
          <a:p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 err="1" smtClean="0"/>
              <a:t>підхід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будувати</a:t>
            </a:r>
            <a:r>
              <a:rPr lang="ru-RU" b="1" dirty="0" smtClean="0"/>
              <a:t> </a:t>
            </a:r>
            <a:r>
              <a:rPr lang="ru-RU" b="1" dirty="0" err="1" smtClean="0"/>
              <a:t>довгострокові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відносини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клієнтами</a:t>
            </a:r>
            <a:r>
              <a:rPr lang="ru-RU" b="1" dirty="0" smtClean="0"/>
              <a:t>, </a:t>
            </a:r>
            <a:r>
              <a:rPr lang="ru-RU" b="1" dirty="0" err="1" smtClean="0"/>
              <a:t>засновані</a:t>
            </a:r>
            <a:r>
              <a:rPr lang="ru-RU" b="1" dirty="0" smtClean="0"/>
              <a:t> на </a:t>
            </a:r>
            <a:r>
              <a:rPr lang="ru-RU" b="1" dirty="0" err="1" smtClean="0"/>
              <a:t>довірі</a:t>
            </a:r>
            <a:r>
              <a:rPr lang="ru-RU" b="1" dirty="0" smtClean="0"/>
              <a:t> та </a:t>
            </a:r>
            <a:r>
              <a:rPr lang="ru-RU" b="1" dirty="0" err="1" smtClean="0"/>
              <a:t>взаємній</a:t>
            </a:r>
            <a:r>
              <a:rPr lang="ru-RU" b="1" dirty="0" smtClean="0"/>
              <a:t> </a:t>
            </a:r>
            <a:r>
              <a:rPr lang="ru-RU" b="1" dirty="0" err="1" smtClean="0"/>
              <a:t>повазі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є основою </a:t>
            </a:r>
            <a:r>
              <a:rPr lang="ru-RU" b="1" dirty="0" err="1" smtClean="0"/>
              <a:t>успішних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 у конкурентному </a:t>
            </a:r>
            <a:r>
              <a:rPr lang="ru-RU" b="1" dirty="0" err="1" smtClean="0"/>
              <a:t>середовищі</a:t>
            </a:r>
            <a:r>
              <a:rPr lang="ru-RU" b="1" dirty="0" smtClean="0"/>
              <a:t>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ми </a:t>
            </a:r>
            <a:r>
              <a:rPr lang="ru-RU" b="1" dirty="0" err="1" smtClean="0"/>
              <a:t>знаходимось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демонструють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впровадили</a:t>
            </a:r>
            <a:r>
              <a:rPr lang="ru-RU" dirty="0" smtClean="0"/>
              <a:t> </a:t>
            </a:r>
            <a:r>
              <a:rPr lang="ru-RU" dirty="0" err="1" smtClean="0"/>
              <a:t>гібридний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продажів</a:t>
            </a:r>
            <a:r>
              <a:rPr lang="ru-RU" dirty="0" smtClean="0"/>
              <a:t>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новітні</a:t>
            </a:r>
            <a:r>
              <a:rPr lang="ru-RU" dirty="0" smtClean="0"/>
              <a:t> </a:t>
            </a:r>
            <a:r>
              <a:rPr lang="ru-RU" dirty="0" err="1" smtClean="0"/>
              <a:t>тренди</a:t>
            </a:r>
            <a:r>
              <a:rPr lang="ru-RU" dirty="0" smtClean="0"/>
              <a:t> у </a:t>
            </a:r>
            <a:r>
              <a:rPr lang="ru-RU" dirty="0" err="1" smtClean="0"/>
              <a:t>споживчій</a:t>
            </a:r>
            <a:r>
              <a:rPr lang="ru-RU" dirty="0" smtClean="0"/>
              <a:t> </a:t>
            </a:r>
            <a:r>
              <a:rPr lang="ru-RU" dirty="0" err="1" smtClean="0"/>
              <a:t>поведінці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адаптувати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до </a:t>
            </a:r>
            <a:r>
              <a:rPr lang="ru-RU" dirty="0" err="1" smtClean="0"/>
              <a:t>змін</a:t>
            </a:r>
            <a:r>
              <a:rPr lang="ru-RU" dirty="0" smtClean="0"/>
              <a:t> ринку.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бізнеси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цілісну</a:t>
            </a:r>
            <a:r>
              <a:rPr lang="ru-RU" dirty="0" smtClean="0"/>
              <a:t> систему, де: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Цифрові</a:t>
            </a:r>
            <a:r>
              <a:rPr lang="ru-RU" dirty="0" smtClean="0"/>
              <a:t> канали </a:t>
            </a:r>
            <a:r>
              <a:rPr lang="ru-RU" dirty="0" err="1" smtClean="0"/>
              <a:t>виконують</a:t>
            </a:r>
            <a:r>
              <a:rPr lang="ru-RU" dirty="0" smtClean="0"/>
              <a:t> роль </a:t>
            </a:r>
            <a:r>
              <a:rPr lang="ru-RU" dirty="0" err="1" smtClean="0"/>
              <a:t>першого</a:t>
            </a:r>
            <a:r>
              <a:rPr lang="ru-RU" dirty="0" smtClean="0"/>
              <a:t> контакту та </a:t>
            </a:r>
            <a:r>
              <a:rPr lang="ru-RU" dirty="0" err="1" smtClean="0"/>
              <a:t>кваліфікації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Контент-маркетинг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обізнаність</a:t>
            </a:r>
            <a:r>
              <a:rPr lang="ru-RU" dirty="0" smtClean="0"/>
              <a:t> і </a:t>
            </a:r>
            <a:r>
              <a:rPr lang="ru-RU" dirty="0" err="1" smtClean="0"/>
              <a:t>готовність</a:t>
            </a:r>
            <a:r>
              <a:rPr lang="ru-RU" dirty="0" smtClean="0"/>
              <a:t> до покупки;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Персональні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</a:t>
            </a:r>
            <a:r>
              <a:rPr lang="ru-RU" dirty="0" err="1" smtClean="0"/>
              <a:t>вступають</a:t>
            </a:r>
            <a:r>
              <a:rPr lang="ru-RU" dirty="0" smtClean="0"/>
              <a:t> у </a:t>
            </a:r>
            <a:r>
              <a:rPr lang="ru-RU" dirty="0" err="1" smtClean="0"/>
              <a:t>гру</a:t>
            </a:r>
            <a:r>
              <a:rPr lang="ru-RU" dirty="0" smtClean="0"/>
              <a:t> на </a:t>
            </a:r>
            <a:r>
              <a:rPr lang="ru-RU" dirty="0" err="1" smtClean="0"/>
              <a:t>етапі</a:t>
            </a:r>
            <a:r>
              <a:rPr lang="ru-RU" dirty="0" smtClean="0"/>
              <a:t>, коли </a:t>
            </a:r>
            <a:r>
              <a:rPr lang="ru-RU" dirty="0" err="1" smtClean="0"/>
              <a:t>клієнт</a:t>
            </a:r>
            <a:r>
              <a:rPr lang="ru-RU" dirty="0" smtClean="0"/>
              <a:t> уже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базове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продукту;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Автоматизація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на себе </a:t>
            </a:r>
            <a:r>
              <a:rPr lang="ru-RU" dirty="0" err="1" smtClean="0"/>
              <a:t>рутинні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вивільняючи</a:t>
            </a:r>
            <a:r>
              <a:rPr lang="ru-RU" dirty="0" smtClean="0"/>
              <a:t> час </a:t>
            </a:r>
            <a:r>
              <a:rPr lang="ru-RU" dirty="0" err="1" smtClean="0"/>
              <a:t>продавців</a:t>
            </a:r>
            <a:r>
              <a:rPr lang="ru-RU" dirty="0" smtClean="0"/>
              <a:t> для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07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0"/>
            <a:ext cx="118088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бізнес-трансформацій</a:t>
            </a:r>
            <a:r>
              <a:rPr lang="ru-RU" dirty="0" smtClean="0"/>
              <a:t> </a:t>
            </a:r>
            <a:r>
              <a:rPr lang="ru-RU" dirty="0" err="1" smtClean="0"/>
              <a:t>адаптивність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вирішальним</a:t>
            </a:r>
            <a:r>
              <a:rPr lang="ru-RU" dirty="0" smtClean="0"/>
              <a:t> фактором </a:t>
            </a:r>
            <a:r>
              <a:rPr lang="ru-RU" dirty="0" err="1" smtClean="0"/>
              <a:t>успіху</a:t>
            </a:r>
            <a:r>
              <a:rPr lang="ru-RU" dirty="0" smtClean="0"/>
              <a:t>.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впровадити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–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кожного члена </a:t>
            </a:r>
            <a:r>
              <a:rPr lang="ru-RU" dirty="0" err="1" smtClean="0"/>
              <a:t>команди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err="1" smtClean="0"/>
              <a:t>Найбільш</a:t>
            </a:r>
            <a:r>
              <a:rPr lang="ru-RU" b="1" dirty="0" smtClean="0"/>
              <a:t> критична </a:t>
            </a:r>
            <a:r>
              <a:rPr lang="ru-RU" b="1" dirty="0" err="1" smtClean="0"/>
              <a:t>помилка</a:t>
            </a:r>
            <a:r>
              <a:rPr lang="ru-RU" b="1" dirty="0" smtClean="0"/>
              <a:t> – </a:t>
            </a:r>
            <a:r>
              <a:rPr lang="ru-RU" b="1" dirty="0" err="1" smtClean="0"/>
              <a:t>запровадження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стратегії</a:t>
            </a:r>
            <a:r>
              <a:rPr lang="ru-RU" b="1" dirty="0" smtClean="0"/>
              <a:t> без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 у </a:t>
            </a:r>
            <a:r>
              <a:rPr lang="ru-RU" b="1" dirty="0" err="1" smtClean="0"/>
              <a:t>свідомості</a:t>
            </a:r>
            <a:r>
              <a:rPr lang="ru-RU" b="1" dirty="0" smtClean="0"/>
              <a:t> </a:t>
            </a:r>
            <a:r>
              <a:rPr lang="ru-RU" b="1" dirty="0" err="1" smtClean="0"/>
              <a:t>менеджерів</a:t>
            </a:r>
            <a:r>
              <a:rPr lang="ru-RU" dirty="0" smtClean="0"/>
              <a:t>. Коли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декларує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, але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за </a:t>
            </a:r>
            <a:r>
              <a:rPr lang="ru-RU" dirty="0" err="1" smtClean="0"/>
              <a:t>старими</a:t>
            </a:r>
            <a:r>
              <a:rPr lang="ru-RU" dirty="0" smtClean="0"/>
              <a:t> схемами, результат буде </a:t>
            </a:r>
            <a:r>
              <a:rPr lang="ru-RU" dirty="0" err="1" smtClean="0"/>
              <a:t>незадовільним</a:t>
            </a:r>
            <a:r>
              <a:rPr lang="ru-RU" dirty="0" smtClean="0"/>
              <a:t>.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усвідомлювати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інновацій</a:t>
            </a:r>
            <a:r>
              <a:rPr lang="ru-RU" dirty="0" smtClean="0"/>
              <a:t>, а не просто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Тренінги</a:t>
            </a:r>
            <a:r>
              <a:rPr lang="ru-RU" dirty="0" smtClean="0"/>
              <a:t> з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en-US" dirty="0" smtClean="0"/>
              <a:t>soft skills;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майстер-класи</a:t>
            </a:r>
            <a:r>
              <a:rPr lang="ru-RU" dirty="0" smtClean="0"/>
              <a:t> з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запереченнями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емпатійній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</a:t>
            </a:r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Інвестиції</a:t>
            </a:r>
            <a:r>
              <a:rPr lang="ru-RU" dirty="0" smtClean="0"/>
              <a:t> в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окупаються</a:t>
            </a:r>
            <a:r>
              <a:rPr lang="ru-RU" dirty="0" smtClean="0"/>
              <a:t> </a:t>
            </a:r>
            <a:r>
              <a:rPr lang="ru-RU" dirty="0" err="1" smtClean="0"/>
              <a:t>підвищенням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кожного </a:t>
            </a:r>
            <a:r>
              <a:rPr lang="ru-RU" dirty="0" err="1" smtClean="0"/>
              <a:t>співробітника</a:t>
            </a:r>
            <a:r>
              <a:rPr lang="ru-RU" dirty="0" smtClean="0"/>
              <a:t> та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Трансформація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smtClean="0"/>
              <a:t>KPI</a:t>
            </a:r>
          </a:p>
          <a:p>
            <a:endParaRPr lang="en-US" dirty="0" smtClean="0"/>
          </a:p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– </a:t>
            </a:r>
            <a:r>
              <a:rPr lang="ru-RU" dirty="0" err="1" smtClean="0"/>
              <a:t>критичний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 </a:t>
            </a:r>
            <a:r>
              <a:rPr lang="ru-RU" dirty="0" err="1" smtClean="0"/>
              <a:t>Сучасна</a:t>
            </a:r>
            <a:r>
              <a:rPr lang="ru-RU" dirty="0" smtClean="0"/>
              <a:t> система </a:t>
            </a:r>
            <a:r>
              <a:rPr lang="en-US" dirty="0" smtClean="0"/>
              <a:t>KPI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зосереджуватись</a:t>
            </a:r>
            <a:r>
              <a:rPr lang="ru-RU" dirty="0" smtClean="0"/>
              <a:t> на:</a:t>
            </a:r>
          </a:p>
          <a:p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залучених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</a:t>
            </a:r>
            <a:r>
              <a:rPr lang="ru-RU" dirty="0" err="1" smtClean="0"/>
              <a:t>клієнта</a:t>
            </a:r>
            <a:r>
              <a:rPr lang="ru-RU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   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задоволеності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Переорієнтація</a:t>
            </a:r>
            <a:r>
              <a:rPr lang="ru-RU" dirty="0" smtClean="0"/>
              <a:t> </a:t>
            </a:r>
            <a:r>
              <a:rPr lang="en-US" dirty="0" smtClean="0"/>
              <a:t>KPI </a:t>
            </a:r>
            <a:r>
              <a:rPr lang="ru-RU" dirty="0" err="1" smtClean="0"/>
              <a:t>сигналізує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про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пріоритетів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та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Усе </a:t>
            </a:r>
            <a:r>
              <a:rPr lang="ru-RU" dirty="0" err="1" smtClean="0"/>
              <a:t>це</a:t>
            </a:r>
            <a:r>
              <a:rPr lang="ru-RU" dirty="0" smtClean="0"/>
              <a:t> приносить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на </a:t>
            </a:r>
            <a:r>
              <a:rPr lang="ru-RU" dirty="0" err="1" smtClean="0"/>
              <a:t>довірі</a:t>
            </a:r>
            <a:r>
              <a:rPr lang="ru-RU" dirty="0" smtClean="0"/>
              <a:t> та </a:t>
            </a:r>
            <a:r>
              <a:rPr lang="ru-RU" dirty="0" err="1" smtClean="0"/>
              <a:t>взаєморозумінні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19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" y="103868"/>
            <a:ext cx="11848012" cy="77134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Старі</a:t>
            </a:r>
            <a:r>
              <a:rPr lang="ru-RU" sz="3600" dirty="0" smtClean="0"/>
              <a:t> VS </a:t>
            </a:r>
            <a:r>
              <a:rPr lang="ru-RU" sz="3600" dirty="0" err="1" smtClean="0"/>
              <a:t>нові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техніки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продажів</a:t>
            </a:r>
            <a:r>
              <a:rPr lang="ru-RU" sz="3600" dirty="0" smtClean="0"/>
              <a:t> — </a:t>
            </a:r>
            <a:r>
              <a:rPr lang="ru-RU" sz="3600" dirty="0" err="1" smtClean="0"/>
              <a:t>коротке</a:t>
            </a:r>
            <a:r>
              <a:rPr lang="ru-RU" sz="3600" dirty="0" smtClean="0"/>
              <a:t> </a:t>
            </a:r>
            <a:r>
              <a:rPr lang="ru-RU" sz="3600" dirty="0" err="1" smtClean="0"/>
              <a:t>порівняння</a:t>
            </a:r>
            <a:endParaRPr lang="en-US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38508"/>
              </p:ext>
            </p:extLst>
          </p:nvPr>
        </p:nvGraphicFramePr>
        <p:xfrm>
          <a:off x="0" y="875211"/>
          <a:ext cx="11848011" cy="5982788"/>
        </p:xfrm>
        <a:graphic>
          <a:graphicData uri="http://schemas.openxmlformats.org/drawingml/2006/table">
            <a:tbl>
              <a:tblPr/>
              <a:tblGrid>
                <a:gridCol w="3949337">
                  <a:extLst>
                    <a:ext uri="{9D8B030D-6E8A-4147-A177-3AD203B41FA5}">
                      <a16:colId xmlns:a16="http://schemas.microsoft.com/office/drawing/2014/main" val="101569464"/>
                    </a:ext>
                  </a:extLst>
                </a:gridCol>
                <a:gridCol w="3949337">
                  <a:extLst>
                    <a:ext uri="{9D8B030D-6E8A-4147-A177-3AD203B41FA5}">
                      <a16:colId xmlns:a16="http://schemas.microsoft.com/office/drawing/2014/main" val="2323085074"/>
                    </a:ext>
                  </a:extLst>
                </a:gridCol>
                <a:gridCol w="3949337">
                  <a:extLst>
                    <a:ext uri="{9D8B030D-6E8A-4147-A177-3AD203B41FA5}">
                      <a16:colId xmlns:a16="http://schemas.microsoft.com/office/drawing/2014/main" val="2709659197"/>
                    </a:ext>
                  </a:extLst>
                </a:gridCol>
              </a:tblGrid>
              <a:tr h="54389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Критерій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Традиційні методи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Сучасні техніки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422666"/>
                  </a:ext>
                </a:extLst>
              </a:tr>
              <a:tr h="543890">
                <a:tc>
                  <a:txBody>
                    <a:bodyPr/>
                    <a:lstStyle/>
                    <a:p>
                      <a:r>
                        <a:rPr lang="ru-RU" b="1" i="1"/>
                        <a:t>Фокус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На продукті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На клієнті та його потребах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79181"/>
                  </a:ext>
                </a:extLst>
              </a:tr>
              <a:tr h="951807">
                <a:tc>
                  <a:txBody>
                    <a:bodyPr/>
                    <a:lstStyle/>
                    <a:p>
                      <a:r>
                        <a:rPr lang="ru-RU" b="1" i="1"/>
                        <a:t>Мета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Закрити угоду швидко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Побудувати довгострокові відносини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886675"/>
                  </a:ext>
                </a:extLst>
              </a:tr>
              <a:tr h="543890">
                <a:tc>
                  <a:txBody>
                    <a:bodyPr/>
                    <a:lstStyle/>
                    <a:p>
                      <a:r>
                        <a:rPr lang="ru-RU" b="1" i="1"/>
                        <a:t>Підхід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Проактивний, часто нав’язливий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Реактивний, допомагаючий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517676"/>
                  </a:ext>
                </a:extLst>
              </a:tr>
              <a:tr h="543890">
                <a:tc>
                  <a:txBody>
                    <a:bodyPr/>
                    <a:lstStyle/>
                    <a:p>
                      <a:r>
                        <a:rPr lang="ru-RU" b="1" i="1"/>
                        <a:t>Комунікація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Одностороння (монолог)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Двостороння (діалог)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07849"/>
                  </a:ext>
                </a:extLst>
              </a:tr>
              <a:tr h="951807">
                <a:tc>
                  <a:txBody>
                    <a:bodyPr/>
                    <a:lstStyle/>
                    <a:p>
                      <a:r>
                        <a:rPr lang="ru-RU" b="1" i="1"/>
                        <a:t>Інформування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Продавець — основне джерело інформації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Клієнт вже інформований, потребує експертизи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09600"/>
                  </a:ext>
                </a:extLst>
              </a:tr>
              <a:tr h="951807">
                <a:tc>
                  <a:txBody>
                    <a:bodyPr/>
                    <a:lstStyle/>
                    <a:p>
                      <a:r>
                        <a:rPr lang="ru-RU" b="1" i="1"/>
                        <a:t>Канали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Переважно офлайн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Омніканальність (онлайн + офлайн)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185700"/>
                  </a:ext>
                </a:extLst>
              </a:tr>
              <a:tr h="951807">
                <a:tc>
                  <a:txBody>
                    <a:bodyPr/>
                    <a:lstStyle/>
                    <a:p>
                      <a:r>
                        <a:rPr lang="ru-RU" b="1" i="1"/>
                        <a:t>Критерії успіху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Кількість угод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Задоволеність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клієнта</a:t>
                      </a:r>
                      <a:r>
                        <a:rPr lang="ru-RU" dirty="0"/>
                        <a:t>, LTV, </a:t>
                      </a:r>
                      <a:r>
                        <a:rPr lang="ru-RU" dirty="0" err="1"/>
                        <a:t>повторні</a:t>
                      </a:r>
                      <a:r>
                        <a:rPr lang="ru-RU" dirty="0"/>
                        <a:t> покупки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28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237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196557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Еволюція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не просто тренд, а </a:t>
            </a:r>
            <a:r>
              <a:rPr lang="ru-RU" dirty="0" err="1" smtClean="0"/>
              <a:t>необхідність</a:t>
            </a:r>
            <a:r>
              <a:rPr lang="ru-RU" dirty="0" smtClean="0"/>
              <a:t> для </a:t>
            </a:r>
            <a:r>
              <a:rPr lang="ru-RU" dirty="0" err="1" smtClean="0"/>
              <a:t>бізнесу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залишатися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конкурентоспроможним</a:t>
            </a:r>
            <a:r>
              <a:rPr lang="ru-RU" dirty="0" smtClean="0"/>
              <a:t>.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за </a:t>
            </a:r>
            <a:r>
              <a:rPr lang="ru-RU" dirty="0" err="1" smtClean="0"/>
              <a:t>підходами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будують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і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для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Успішні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гнучкий</a:t>
            </a:r>
            <a:r>
              <a:rPr lang="ru-RU" dirty="0" smtClean="0"/>
              <a:t> баланс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перевіреними</a:t>
            </a:r>
            <a:r>
              <a:rPr lang="ru-RU" dirty="0" smtClean="0"/>
              <a:t>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техніками</a:t>
            </a:r>
            <a:r>
              <a:rPr lang="ru-RU" dirty="0" smtClean="0"/>
              <a:t> та </a:t>
            </a:r>
            <a:r>
              <a:rPr lang="ru-RU" dirty="0" err="1" smtClean="0"/>
              <a:t>інноваційними</a:t>
            </a:r>
            <a:r>
              <a:rPr lang="ru-RU" dirty="0" smtClean="0"/>
              <a:t> методами, з фокусом на потреби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адаптуватися</a:t>
            </a:r>
            <a:r>
              <a:rPr lang="ru-RU" dirty="0" smtClean="0"/>
              <a:t> до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очікувань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отримають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на ринку.</a:t>
            </a:r>
          </a:p>
          <a:p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регулярно </a:t>
            </a:r>
            <a:r>
              <a:rPr lang="ru-RU" dirty="0" err="1" smtClean="0"/>
              <a:t>переглядати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та </a:t>
            </a:r>
            <a:r>
              <a:rPr lang="ru-RU" dirty="0" err="1" smtClean="0"/>
              <a:t>впроваджувати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резонують</a:t>
            </a:r>
            <a:r>
              <a:rPr lang="ru-RU" dirty="0" smtClean="0"/>
              <a:t> з </a:t>
            </a:r>
            <a:r>
              <a:rPr lang="ru-RU" dirty="0" err="1" smtClean="0"/>
              <a:t>цільовою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ru-RU" b="1" dirty="0" err="1" smtClean="0"/>
              <a:t>клієнтський</a:t>
            </a:r>
            <a:r>
              <a:rPr lang="ru-RU" b="1" dirty="0" smtClean="0"/>
              <a:t> </a:t>
            </a:r>
            <a:r>
              <a:rPr lang="ru-RU" b="1" dirty="0" err="1" smtClean="0"/>
              <a:t>досвід</a:t>
            </a:r>
            <a:r>
              <a:rPr lang="ru-RU" b="1" dirty="0" smtClean="0"/>
              <a:t>?</a:t>
            </a:r>
          </a:p>
          <a:p>
            <a:endParaRPr lang="ru-RU" dirty="0" smtClean="0"/>
          </a:p>
          <a:p>
            <a:r>
              <a:rPr lang="ru-RU" dirty="0" err="1" smtClean="0"/>
              <a:t>Клієнтський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, яке </a:t>
            </a:r>
            <a:r>
              <a:rPr lang="ru-RU" dirty="0" err="1" smtClean="0"/>
              <a:t>справляє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на </a:t>
            </a:r>
            <a:r>
              <a:rPr lang="ru-RU" dirty="0" err="1" smtClean="0"/>
              <a:t>покупця</a:t>
            </a:r>
            <a:r>
              <a:rPr lang="ru-RU" dirty="0" smtClean="0"/>
              <a:t> при </a:t>
            </a:r>
            <a:r>
              <a:rPr lang="ru-RU" dirty="0" err="1" smtClean="0"/>
              <a:t>взаємодії</a:t>
            </a:r>
            <a:r>
              <a:rPr lang="ru-RU" dirty="0" smtClean="0"/>
              <a:t> з ним.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думку про </a:t>
            </a:r>
            <a:r>
              <a:rPr lang="ru-RU" dirty="0" err="1" smtClean="0"/>
              <a:t>компанію</a:t>
            </a:r>
            <a:r>
              <a:rPr lang="ru-RU" dirty="0" smtClean="0"/>
              <a:t> та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Головні</a:t>
            </a:r>
            <a:r>
              <a:rPr lang="ru-RU" b="1" dirty="0" smtClean="0"/>
              <a:t> </a:t>
            </a:r>
            <a:r>
              <a:rPr lang="ru-RU" b="1" dirty="0" err="1" smtClean="0"/>
              <a:t>фактори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визначають</a:t>
            </a:r>
            <a:r>
              <a:rPr lang="ru-RU" b="1" dirty="0" smtClean="0"/>
              <a:t> </a:t>
            </a:r>
            <a:r>
              <a:rPr lang="ru-RU" b="1" dirty="0" err="1" smtClean="0"/>
              <a:t>клієнтський</a:t>
            </a:r>
            <a:r>
              <a:rPr lang="ru-RU" b="1" dirty="0" smtClean="0"/>
              <a:t> </a:t>
            </a:r>
            <a:r>
              <a:rPr lang="ru-RU" b="1" dirty="0" err="1" smtClean="0"/>
              <a:t>досвід</a:t>
            </a:r>
            <a:r>
              <a:rPr lang="ru-RU" b="1" dirty="0" smtClean="0"/>
              <a:t> –  продукт та люди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з </a:t>
            </a:r>
            <a:r>
              <a:rPr lang="ru-RU" dirty="0" err="1" smtClean="0"/>
              <a:t>бізнесом</a:t>
            </a:r>
            <a:r>
              <a:rPr lang="ru-RU" dirty="0" smtClean="0"/>
              <a:t> 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 smtClean="0"/>
              <a:t>впливатимуть</a:t>
            </a:r>
            <a:r>
              <a:rPr lang="ru-RU" dirty="0" smtClean="0"/>
              <a:t> і </a:t>
            </a:r>
            <a:r>
              <a:rPr lang="ru-RU" dirty="0" err="1" smtClean="0"/>
              <a:t>якість</a:t>
            </a:r>
            <a:r>
              <a:rPr lang="ru-RU" dirty="0" smtClean="0"/>
              <a:t> продукту </a:t>
            </a:r>
            <a:r>
              <a:rPr lang="ru-RU" dirty="0" err="1" smtClean="0"/>
              <a:t>компанії</a:t>
            </a:r>
            <a:r>
              <a:rPr lang="ru-RU" dirty="0" smtClean="0"/>
              <a:t>, і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Як </a:t>
            </a:r>
            <a:r>
              <a:rPr lang="ru-RU" b="1" dirty="0" err="1" smtClean="0"/>
              <a:t>вимірюється</a:t>
            </a:r>
            <a:r>
              <a:rPr lang="ru-RU" b="1" dirty="0" smtClean="0"/>
              <a:t> </a:t>
            </a:r>
            <a:r>
              <a:rPr lang="ru-RU" b="1" dirty="0" err="1" smtClean="0"/>
              <a:t>досвід</a:t>
            </a:r>
            <a:r>
              <a:rPr lang="ru-RU" b="1" dirty="0" smtClean="0"/>
              <a:t> </a:t>
            </a:r>
            <a:r>
              <a:rPr lang="ru-RU" b="1" dirty="0" err="1" smtClean="0"/>
              <a:t>клієнта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1. </a:t>
            </a:r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критерію</a:t>
            </a:r>
            <a:r>
              <a:rPr lang="ru-RU" b="1" dirty="0" smtClean="0"/>
              <a:t> </a:t>
            </a:r>
            <a:r>
              <a:rPr lang="ru-RU" b="1" dirty="0" err="1" smtClean="0"/>
              <a:t>задоволеності</a:t>
            </a:r>
            <a:r>
              <a:rPr lang="ru-RU" b="1" dirty="0" smtClean="0"/>
              <a:t> </a:t>
            </a:r>
            <a:r>
              <a:rPr lang="ru-RU" b="1" dirty="0" err="1" smtClean="0"/>
              <a:t>клієнта</a:t>
            </a:r>
            <a:endParaRPr lang="ru-RU" dirty="0" smtClean="0"/>
          </a:p>
          <a:p>
            <a:r>
              <a:rPr lang="ru-RU" dirty="0" err="1" smtClean="0"/>
              <a:t>Прекрасний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з </a:t>
            </a:r>
            <a:r>
              <a:rPr lang="ru-RU" dirty="0" err="1" smtClean="0"/>
              <a:t>бізнесом</a:t>
            </a:r>
            <a:r>
              <a:rPr lang="ru-RU" dirty="0" smtClean="0"/>
              <a:t> – </a:t>
            </a:r>
            <a:r>
              <a:rPr lang="en-US" dirty="0" smtClean="0"/>
              <a:t>Net Promoter Score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en-US" dirty="0" smtClean="0"/>
              <a:t>NPS.</a:t>
            </a:r>
          </a:p>
          <a:p>
            <a:r>
              <a:rPr lang="en-US" dirty="0" smtClean="0"/>
              <a:t>NPS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критерій</a:t>
            </a:r>
            <a:r>
              <a:rPr lang="ru-RU" dirty="0" smtClean="0"/>
              <a:t> </a:t>
            </a:r>
            <a:r>
              <a:rPr lang="ru-RU" dirty="0" err="1" smtClean="0"/>
              <a:t>задоволеності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імовірність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рекомендуватиме</a:t>
            </a:r>
            <a:r>
              <a:rPr lang="ru-RU" dirty="0" smtClean="0"/>
              <a:t> товар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знайомим</a:t>
            </a:r>
            <a:r>
              <a:rPr lang="ru-RU" dirty="0" smtClean="0"/>
              <a:t>. </a:t>
            </a:r>
            <a:r>
              <a:rPr lang="en-US" dirty="0" smtClean="0"/>
              <a:t>NPS </a:t>
            </a:r>
            <a:r>
              <a:rPr lang="ru-RU" dirty="0" err="1" smtClean="0"/>
              <a:t>користуються</a:t>
            </a:r>
            <a:r>
              <a:rPr lang="ru-RU" dirty="0" smtClean="0"/>
              <a:t> для </a:t>
            </a:r>
            <a:r>
              <a:rPr lang="ru-RU" dirty="0" err="1" smtClean="0"/>
              <a:t>оцінки</a:t>
            </a:r>
            <a:r>
              <a:rPr lang="ru-RU" dirty="0" smtClean="0"/>
              <a:t> та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критерій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</a:t>
            </a:r>
            <a:r>
              <a:rPr lang="ru-RU" dirty="0" err="1" smtClean="0"/>
              <a:t>клієнтського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, таких як:</a:t>
            </a:r>
          </a:p>
          <a:p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задоволеності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(</a:t>
            </a:r>
            <a:r>
              <a:rPr lang="en-US" dirty="0" smtClean="0"/>
              <a:t>CSAT)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задоволеності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компанією</a:t>
            </a:r>
            <a:r>
              <a:rPr lang="ru-RU" dirty="0" smtClean="0"/>
              <a:t> на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(</a:t>
            </a:r>
            <a:r>
              <a:rPr lang="en-US" dirty="0" smtClean="0"/>
              <a:t>CES) – </a:t>
            </a:r>
            <a:r>
              <a:rPr lang="ru-RU" dirty="0" smtClean="0"/>
              <a:t>метрика, яка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</a:t>
            </a:r>
            <a:r>
              <a:rPr lang="ru-RU" dirty="0" err="1" smtClean="0"/>
              <a:t>компанією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витрачено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 продукту, </a:t>
            </a:r>
            <a:r>
              <a:rPr lang="ru-RU" dirty="0" err="1" smtClean="0"/>
              <a:t>спілкування</a:t>
            </a:r>
            <a:r>
              <a:rPr lang="ru-RU" dirty="0" smtClean="0"/>
              <a:t> з персоналом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252939"/>
            <a:ext cx="116520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причини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en-US" b="1" dirty="0" smtClean="0"/>
              <a:t>KPI </a:t>
            </a:r>
            <a:r>
              <a:rPr lang="ru-RU" b="1" dirty="0" smtClean="0"/>
              <a:t>та </a:t>
            </a:r>
            <a:r>
              <a:rPr lang="ru-RU" b="1" dirty="0" err="1" smtClean="0"/>
              <a:t>пріоритети</a:t>
            </a:r>
            <a:endParaRPr lang="ru-RU" b="1" dirty="0" smtClean="0"/>
          </a:p>
          <a:p>
            <a:r>
              <a:rPr lang="ru-RU" dirty="0" smtClean="0"/>
              <a:t>    Маркетологи </a:t>
            </a:r>
            <a:r>
              <a:rPr lang="ru-RU" dirty="0" err="1" smtClean="0"/>
              <a:t>оцінюються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, </a:t>
            </a:r>
            <a:r>
              <a:rPr lang="ru-RU" dirty="0" err="1" smtClean="0"/>
              <a:t>охопленням</a:t>
            </a:r>
            <a:r>
              <a:rPr lang="ru-RU" dirty="0" smtClean="0"/>
              <a:t>, </a:t>
            </a:r>
            <a:r>
              <a:rPr lang="ru-RU" dirty="0" err="1" smtClean="0"/>
              <a:t>кліками</a:t>
            </a:r>
            <a:r>
              <a:rPr lang="ru-RU" dirty="0" smtClean="0"/>
              <a:t> та </a:t>
            </a:r>
            <a:r>
              <a:rPr lang="en-US" dirty="0" smtClean="0"/>
              <a:t>CTR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Продавці</a:t>
            </a:r>
            <a:r>
              <a:rPr lang="ru-RU" dirty="0" smtClean="0"/>
              <a:t> — за </a:t>
            </a:r>
            <a:r>
              <a:rPr lang="ru-RU" dirty="0" err="1" smtClean="0"/>
              <a:t>конверсією</a:t>
            </a:r>
            <a:r>
              <a:rPr lang="ru-RU" dirty="0" smtClean="0"/>
              <a:t> у </a:t>
            </a:r>
            <a:r>
              <a:rPr lang="ru-RU" dirty="0" err="1" smtClean="0"/>
              <a:t>продажі</a:t>
            </a:r>
            <a:r>
              <a:rPr lang="ru-RU" dirty="0" smtClean="0"/>
              <a:t> та доходом</a:t>
            </a:r>
          </a:p>
          <a:p>
            <a:r>
              <a:rPr lang="ru-RU" dirty="0" smtClean="0"/>
              <a:t>Коли маркетинг </a:t>
            </a:r>
            <a:r>
              <a:rPr lang="ru-RU" dirty="0" err="1" smtClean="0"/>
              <a:t>радіє</a:t>
            </a:r>
            <a:r>
              <a:rPr lang="ru-RU" dirty="0" smtClean="0"/>
              <a:t> </a:t>
            </a: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 на 30%, а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виросли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на 5%, </a:t>
            </a:r>
            <a:r>
              <a:rPr lang="ru-RU" dirty="0" err="1" smtClean="0"/>
              <a:t>конфлікт</a:t>
            </a:r>
            <a:r>
              <a:rPr lang="ru-RU" dirty="0" smtClean="0"/>
              <a:t> неминучий.</a:t>
            </a:r>
          </a:p>
          <a:p>
            <a:endParaRPr lang="ru-RU" dirty="0" smtClean="0"/>
          </a:p>
          <a:p>
            <a:r>
              <a:rPr lang="ru-RU" b="1" dirty="0" smtClean="0"/>
              <a:t>Брак </a:t>
            </a:r>
            <a:r>
              <a:rPr lang="ru-RU" b="1" dirty="0" err="1" smtClean="0"/>
              <a:t>комунікації</a:t>
            </a:r>
            <a:endParaRPr lang="ru-RU" b="1" dirty="0" smtClean="0"/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62%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в абсолютно </a:t>
            </a:r>
            <a:r>
              <a:rPr lang="ru-RU" dirty="0" err="1" smtClean="0"/>
              <a:t>різних</a:t>
            </a:r>
            <a:r>
              <a:rPr lang="ru-RU" dirty="0" smtClean="0"/>
              <a:t> системах: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Excel-</a:t>
            </a:r>
            <a:r>
              <a:rPr lang="ru-RU" dirty="0" err="1" smtClean="0"/>
              <a:t>таблиць</a:t>
            </a:r>
            <a:r>
              <a:rPr lang="ru-RU" dirty="0" smtClean="0"/>
              <a:t> до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нотаток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Продавці</a:t>
            </a:r>
            <a:r>
              <a:rPr lang="ru-RU" dirty="0" smtClean="0"/>
              <a:t> не </a:t>
            </a:r>
            <a:r>
              <a:rPr lang="ru-RU" dirty="0" err="1" smtClean="0"/>
              <a:t>знають</a:t>
            </a:r>
            <a:r>
              <a:rPr lang="ru-RU" dirty="0" smtClean="0"/>
              <a:t>, яке </a:t>
            </a:r>
            <a:r>
              <a:rPr lang="ru-RU" dirty="0" err="1" smtClean="0"/>
              <a:t>рекламне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бачив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endParaRPr lang="ru-RU" dirty="0" smtClean="0"/>
          </a:p>
          <a:p>
            <a:r>
              <a:rPr lang="ru-RU" dirty="0" smtClean="0"/>
              <a:t>    Маркетологи не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про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неповних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Битва за бюджет</a:t>
            </a:r>
          </a:p>
          <a:p>
            <a:r>
              <a:rPr lang="ru-RU" dirty="0" err="1" smtClean="0"/>
              <a:t>Класичне</a:t>
            </a:r>
            <a:r>
              <a:rPr lang="ru-RU" dirty="0" smtClean="0"/>
              <a:t> </a:t>
            </a:r>
            <a:r>
              <a:rPr lang="ru-RU" dirty="0" err="1" smtClean="0"/>
              <a:t>протистояння</a:t>
            </a:r>
            <a:r>
              <a:rPr lang="ru-RU" dirty="0" smtClean="0"/>
              <a:t>: маркетинг просить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рекламу, </a:t>
            </a:r>
            <a:r>
              <a:rPr lang="ru-RU" dirty="0" err="1" smtClean="0"/>
              <a:t>обіцяючи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, а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вкласти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в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CRM для </a:t>
            </a:r>
            <a:r>
              <a:rPr lang="ru-RU" dirty="0" err="1" smtClean="0"/>
              <a:t>продажів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43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7948"/>
            <a:ext cx="119655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Визначення</a:t>
            </a:r>
            <a:r>
              <a:rPr lang="ru-RU" dirty="0" smtClean="0"/>
              <a:t> причин </a:t>
            </a:r>
            <a:r>
              <a:rPr lang="ru-RU" dirty="0" err="1" smtClean="0"/>
              <a:t>відтоку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Відтік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неминуча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 Але </a:t>
            </a:r>
            <a:r>
              <a:rPr lang="ru-RU" dirty="0" err="1" smtClean="0"/>
              <a:t>аналізуючи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виносити</a:t>
            </a:r>
            <a:r>
              <a:rPr lang="ru-RU" dirty="0" smtClean="0"/>
              <a:t> уроки, </a:t>
            </a:r>
            <a:r>
              <a:rPr lang="ru-RU" dirty="0" err="1" smtClean="0"/>
              <a:t>знаходити</a:t>
            </a:r>
            <a:r>
              <a:rPr lang="ru-RU" dirty="0" smtClean="0"/>
              <a:t> причини та </a:t>
            </a:r>
            <a:r>
              <a:rPr lang="ru-RU" dirty="0" err="1" smtClean="0"/>
              <a:t>працювати</a:t>
            </a:r>
            <a:r>
              <a:rPr lang="ru-RU" dirty="0" smtClean="0"/>
              <a:t> над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усуненням</a:t>
            </a:r>
            <a:r>
              <a:rPr lang="ru-RU" dirty="0" smtClean="0"/>
              <a:t>. </a:t>
            </a:r>
            <a:r>
              <a:rPr lang="ru-RU" dirty="0" err="1" smtClean="0"/>
              <a:t>Проводьте</a:t>
            </a:r>
            <a:r>
              <a:rPr lang="ru-RU" dirty="0" smtClean="0"/>
              <a:t> </a:t>
            </a:r>
            <a:r>
              <a:rPr lang="ru-RU" dirty="0" err="1" smtClean="0"/>
              <a:t>регулярний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причин </a:t>
            </a:r>
            <a:r>
              <a:rPr lang="ru-RU" dirty="0" err="1" smtClean="0"/>
              <a:t>відтоку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показника</a:t>
            </a:r>
            <a:r>
              <a:rPr lang="ru-RU" dirty="0" smtClean="0"/>
              <a:t> </a:t>
            </a:r>
            <a:r>
              <a:rPr lang="ru-RU" dirty="0" err="1" smtClean="0"/>
              <a:t>відтоку</a:t>
            </a:r>
            <a:r>
              <a:rPr lang="ru-RU" dirty="0" smtClean="0"/>
              <a:t>, </a:t>
            </a:r>
            <a:r>
              <a:rPr lang="ru-RU" dirty="0" err="1" smtClean="0"/>
              <a:t>продумуйте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Відгуки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продукту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Найпростіший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про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– </a:t>
            </a:r>
            <a:r>
              <a:rPr lang="ru-RU" dirty="0" err="1" smtClean="0"/>
              <a:t>запитати</a:t>
            </a:r>
            <a:r>
              <a:rPr lang="ru-RU" dirty="0" smtClean="0"/>
              <a:t> самих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Створіть</a:t>
            </a:r>
            <a:r>
              <a:rPr lang="ru-RU" dirty="0" smtClean="0"/>
              <a:t> форум, де вони могли б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коментарі</a:t>
            </a:r>
            <a:r>
              <a:rPr lang="ru-RU" dirty="0" smtClean="0"/>
              <a:t>, </a:t>
            </a:r>
            <a:r>
              <a:rPr lang="ru-RU" dirty="0" err="1" smtClean="0"/>
              <a:t>ділитися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 та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консультацію</a:t>
            </a:r>
            <a:r>
              <a:rPr lang="ru-RU" dirty="0" smtClean="0"/>
              <a:t> за потреби.</a:t>
            </a:r>
          </a:p>
          <a:p>
            <a:endParaRPr lang="ru-RU" dirty="0" smtClean="0"/>
          </a:p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розсилку</a:t>
            </a:r>
            <a:r>
              <a:rPr lang="ru-RU" dirty="0" smtClean="0"/>
              <a:t> з </a:t>
            </a:r>
            <a:r>
              <a:rPr lang="ru-RU" dirty="0" err="1" smtClean="0"/>
              <a:t>питаннями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,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опитувальник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головне –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, </a:t>
            </a:r>
            <a:r>
              <a:rPr lang="ru-RU" dirty="0" err="1" smtClean="0"/>
              <a:t>коментування</a:t>
            </a:r>
            <a:r>
              <a:rPr lang="ru-RU" dirty="0" smtClean="0"/>
              <a:t>, </a:t>
            </a:r>
            <a:r>
              <a:rPr lang="ru-RU" dirty="0" err="1" smtClean="0"/>
              <a:t>відгуків</a:t>
            </a:r>
            <a:r>
              <a:rPr lang="ru-RU" dirty="0" smtClean="0"/>
              <a:t> та </a:t>
            </a:r>
            <a:r>
              <a:rPr lang="ru-RU" dirty="0" err="1" smtClean="0"/>
              <a:t>пропозицій</a:t>
            </a:r>
            <a:r>
              <a:rPr lang="ru-RU" dirty="0" smtClean="0"/>
              <a:t>. Ви можете не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прохання</a:t>
            </a:r>
            <a:r>
              <a:rPr lang="ru-RU" dirty="0" smtClean="0"/>
              <a:t> та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але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скарги</a:t>
            </a:r>
            <a:r>
              <a:rPr lang="ru-RU" dirty="0" smtClean="0"/>
              <a:t>, </a:t>
            </a:r>
            <a:r>
              <a:rPr lang="ru-RU" dirty="0" err="1" smtClean="0"/>
              <a:t>коментарі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вони </a:t>
            </a:r>
            <a:r>
              <a:rPr lang="ru-RU" dirty="0" err="1" smtClean="0"/>
              <a:t>свідчать</a:t>
            </a:r>
            <a:r>
              <a:rPr lang="ru-RU" dirty="0" smtClean="0"/>
              <a:t> про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Щоби</a:t>
            </a:r>
            <a:r>
              <a:rPr lang="ru-RU" dirty="0" smtClean="0"/>
              <a:t> знати,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турбує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чого</a:t>
            </a:r>
            <a:r>
              <a:rPr lang="ru-RU" dirty="0" smtClean="0"/>
              <a:t> вони </a:t>
            </a:r>
            <a:r>
              <a:rPr lang="ru-RU" dirty="0" err="1" smtClean="0"/>
              <a:t>хочуть</a:t>
            </a:r>
            <a:r>
              <a:rPr lang="ru-RU" dirty="0" smtClean="0"/>
              <a:t>, </a:t>
            </a:r>
            <a:r>
              <a:rPr lang="ru-RU" dirty="0" err="1" smtClean="0"/>
              <a:t>зверніть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заявки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тикети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й </a:t>
            </a:r>
            <a:r>
              <a:rPr lang="ru-RU" dirty="0" err="1" smtClean="0"/>
              <a:t>усунути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дозволить </a:t>
            </a:r>
            <a:r>
              <a:rPr lang="ru-RU" dirty="0" err="1" smtClean="0"/>
              <a:t>мінімізувати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звернень</a:t>
            </a:r>
            <a:r>
              <a:rPr lang="ru-RU" dirty="0" smtClean="0"/>
              <a:t> та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з </a:t>
            </a:r>
            <a:r>
              <a:rPr lang="ru-RU" dirty="0" err="1" smtClean="0"/>
              <a:t>бізнесом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00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2" y="113612"/>
            <a:ext cx="118349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буде </a:t>
            </a:r>
            <a:r>
              <a:rPr lang="ru-RU" dirty="0" err="1" smtClean="0"/>
              <a:t>корисно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сформувати</a:t>
            </a:r>
            <a:r>
              <a:rPr lang="ru-RU" dirty="0" smtClean="0"/>
              <a:t> образ </a:t>
            </a:r>
            <a:r>
              <a:rPr lang="ru-RU" dirty="0" err="1" smtClean="0"/>
              <a:t>клієнта</a:t>
            </a:r>
            <a:r>
              <a:rPr lang="ru-RU" dirty="0" smtClean="0"/>
              <a:t> та </a:t>
            </a:r>
            <a:r>
              <a:rPr lang="ru-RU" dirty="0" err="1" smtClean="0"/>
              <a:t>взаємодіяти</a:t>
            </a:r>
            <a:r>
              <a:rPr lang="ru-RU" dirty="0" smtClean="0"/>
              <a:t> з ним, </a:t>
            </a:r>
            <a:r>
              <a:rPr lang="ru-RU" dirty="0" err="1" smtClean="0"/>
              <a:t>виходячи</a:t>
            </a:r>
            <a:r>
              <a:rPr lang="ru-RU" dirty="0" smtClean="0"/>
              <a:t> 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бажань</a:t>
            </a:r>
            <a:r>
              <a:rPr lang="ru-RU" dirty="0" smtClean="0"/>
              <a:t> та потреб;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створити</a:t>
            </a:r>
            <a:r>
              <a:rPr lang="ru-RU" dirty="0" smtClean="0"/>
              <a:t> карту шляху </a:t>
            </a:r>
            <a:r>
              <a:rPr lang="ru-RU" dirty="0" err="1" smtClean="0"/>
              <a:t>клієнта</a:t>
            </a:r>
            <a:r>
              <a:rPr lang="ru-RU" dirty="0" smtClean="0"/>
              <a:t>,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простіше</a:t>
            </a:r>
            <a:r>
              <a:rPr lang="ru-RU" dirty="0" smtClean="0"/>
              <a:t> </a:t>
            </a:r>
            <a:r>
              <a:rPr lang="ru-RU" dirty="0" err="1" smtClean="0"/>
              <a:t>відстежити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точку </a:t>
            </a:r>
            <a:r>
              <a:rPr lang="ru-RU" dirty="0" err="1" smtClean="0"/>
              <a:t>дотику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з </a:t>
            </a:r>
            <a:r>
              <a:rPr lang="ru-RU" dirty="0" err="1" smtClean="0"/>
              <a:t>бізнесом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клієнтський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створити</a:t>
            </a:r>
            <a:r>
              <a:rPr lang="ru-RU" dirty="0" smtClean="0"/>
              <a:t> сайт </a:t>
            </a:r>
            <a:r>
              <a:rPr lang="ru-RU" dirty="0" err="1" smtClean="0"/>
              <a:t>компанії</a:t>
            </a:r>
            <a:r>
              <a:rPr lang="ru-RU" dirty="0" smtClean="0"/>
              <a:t> та </a:t>
            </a:r>
            <a:r>
              <a:rPr lang="ru-RU" dirty="0" err="1" smtClean="0"/>
              <a:t>наповнювати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корисним</a:t>
            </a:r>
            <a:r>
              <a:rPr lang="ru-RU" dirty="0" smtClean="0"/>
              <a:t> контентом;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опитувальники</a:t>
            </a:r>
            <a:r>
              <a:rPr lang="ru-RU" dirty="0" smtClean="0"/>
              <a:t> та </a:t>
            </a:r>
            <a:r>
              <a:rPr lang="ru-RU" dirty="0" err="1" smtClean="0"/>
              <a:t>реагувати</a:t>
            </a:r>
            <a:r>
              <a:rPr lang="ru-RU" dirty="0" smtClean="0"/>
              <a:t> на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покращуючи</a:t>
            </a:r>
            <a:r>
              <a:rPr lang="ru-RU" dirty="0" smtClean="0"/>
              <a:t> </a:t>
            </a:r>
            <a:r>
              <a:rPr lang="ru-RU" dirty="0" err="1" smtClean="0"/>
              <a:t>проблемні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, </a:t>
            </a:r>
            <a:r>
              <a:rPr lang="ru-RU" dirty="0" err="1" smtClean="0"/>
              <a:t>працювати</a:t>
            </a:r>
            <a:r>
              <a:rPr lang="ru-RU" dirty="0" smtClean="0"/>
              <a:t>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позитивних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спільноту</a:t>
            </a:r>
            <a:r>
              <a:rPr lang="ru-RU" dirty="0" smtClean="0"/>
              <a:t> для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Як приклад </a:t>
            </a:r>
            <a:r>
              <a:rPr lang="ru-RU" dirty="0" err="1" smtClean="0"/>
              <a:t>створення</a:t>
            </a:r>
            <a:r>
              <a:rPr lang="ru-RU" dirty="0" smtClean="0"/>
              <a:t> позитивного </a:t>
            </a:r>
            <a:r>
              <a:rPr lang="ru-RU" dirty="0" err="1" smtClean="0"/>
              <a:t>клієнтського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візьмемо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, коли </a:t>
            </a:r>
            <a:r>
              <a:rPr lang="ru-RU" dirty="0" err="1" smtClean="0"/>
              <a:t>клієнт</a:t>
            </a:r>
            <a:r>
              <a:rPr lang="ru-RU" dirty="0" smtClean="0"/>
              <a:t>, купивши товар,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повернути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 </a:t>
            </a:r>
            <a:r>
              <a:rPr lang="ru-RU" dirty="0" err="1" smtClean="0"/>
              <a:t>якихось</a:t>
            </a:r>
            <a:r>
              <a:rPr lang="ru-RU" dirty="0" smtClean="0"/>
              <a:t> причин.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компанією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максимально </a:t>
            </a:r>
            <a:r>
              <a:rPr lang="ru-RU" dirty="0" err="1" smtClean="0"/>
              <a:t>спростити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задачу.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стікер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заповненими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та пакет </a:t>
            </a:r>
            <a:r>
              <a:rPr lang="ru-RU" dirty="0" err="1" smtClean="0"/>
              <a:t>зворотної</a:t>
            </a:r>
            <a:r>
              <a:rPr lang="ru-RU" dirty="0" smtClean="0"/>
              <a:t> доставки товару,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підійшов</a:t>
            </a:r>
            <a:r>
              <a:rPr lang="ru-RU" dirty="0" smtClean="0"/>
              <a:t>. Не </a:t>
            </a:r>
            <a:r>
              <a:rPr lang="ru-RU" dirty="0" err="1" smtClean="0"/>
              <a:t>сподобався</a:t>
            </a:r>
            <a:r>
              <a:rPr lang="ru-RU" dirty="0" smtClean="0"/>
              <a:t> товар – </a:t>
            </a:r>
            <a:r>
              <a:rPr lang="ru-RU" dirty="0" err="1" smtClean="0"/>
              <a:t>повертаєш</a:t>
            </a:r>
            <a:r>
              <a:rPr lang="ru-RU" dirty="0" smtClean="0"/>
              <a:t>. Все просто. </a:t>
            </a:r>
            <a:r>
              <a:rPr lang="ru-RU" dirty="0" err="1" smtClean="0"/>
              <a:t>Клієнт</a:t>
            </a:r>
            <a:r>
              <a:rPr lang="ru-RU" dirty="0" smtClean="0"/>
              <a:t> не </a:t>
            </a:r>
            <a:r>
              <a:rPr lang="ru-RU" dirty="0" err="1" smtClean="0"/>
              <a:t>витрачає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та </a:t>
            </a:r>
            <a:r>
              <a:rPr lang="ru-RU" dirty="0" err="1" smtClean="0"/>
              <a:t>нерви</a:t>
            </a:r>
            <a:r>
              <a:rPr lang="ru-RU" dirty="0" smtClean="0"/>
              <a:t> на </a:t>
            </a:r>
            <a:r>
              <a:rPr lang="ru-RU" dirty="0" err="1" smtClean="0"/>
              <a:t>повернення</a:t>
            </a:r>
            <a:r>
              <a:rPr lang="ru-RU" dirty="0" smtClean="0"/>
              <a:t> та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відмінний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бізнесом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6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 типового </a:t>
            </a:r>
            <a:r>
              <a:rPr lang="ru-RU" dirty="0" err="1" smtClean="0"/>
              <a:t>діалогу</a:t>
            </a:r>
            <a:r>
              <a:rPr lang="ru-RU" dirty="0" smtClean="0"/>
              <a:t>: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Маркетолог:</a:t>
            </a:r>
            <a:r>
              <a:rPr lang="ru-RU" dirty="0" smtClean="0"/>
              <a:t> “Ми привели 200 </a:t>
            </a:r>
            <a:r>
              <a:rPr lang="ru-RU" dirty="0" err="1" smtClean="0"/>
              <a:t>лідів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, а продано </a:t>
            </a:r>
            <a:r>
              <a:rPr lang="ru-RU" dirty="0" err="1" smtClean="0"/>
              <a:t>всього</a:t>
            </a:r>
            <a:r>
              <a:rPr lang="ru-RU" dirty="0" smtClean="0"/>
              <a:t> 10 </a:t>
            </a:r>
            <a:r>
              <a:rPr lang="ru-RU" dirty="0" err="1" smtClean="0"/>
              <a:t>одиниць</a:t>
            </a:r>
            <a:r>
              <a:rPr lang="ru-RU" dirty="0" smtClean="0"/>
              <a:t>.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не </a:t>
            </a:r>
            <a:r>
              <a:rPr lang="ru-RU" dirty="0" err="1" smtClean="0"/>
              <a:t>працює</a:t>
            </a:r>
            <a:r>
              <a:rPr lang="ru-RU" dirty="0" smtClean="0"/>
              <a:t>!”</a:t>
            </a:r>
          </a:p>
          <a:p>
            <a:endParaRPr lang="ru-RU" dirty="0" smtClean="0"/>
          </a:p>
          <a:p>
            <a:r>
              <a:rPr lang="ru-RU" b="1" dirty="0" smtClean="0"/>
              <a:t>Менеджер з продажу</a:t>
            </a:r>
            <a:r>
              <a:rPr lang="ru-RU" dirty="0" smtClean="0"/>
              <a:t>: “З </a:t>
            </a:r>
            <a:r>
              <a:rPr lang="ru-RU" dirty="0" err="1" smtClean="0"/>
              <a:t>цих</a:t>
            </a:r>
            <a:r>
              <a:rPr lang="ru-RU" dirty="0" smtClean="0"/>
              <a:t> 200 ‘</a:t>
            </a:r>
            <a:r>
              <a:rPr lang="ru-RU" dirty="0" err="1" smtClean="0"/>
              <a:t>лідів</a:t>
            </a:r>
            <a:r>
              <a:rPr lang="ru-RU" dirty="0" smtClean="0"/>
              <a:t>’ </a:t>
            </a:r>
            <a:r>
              <a:rPr lang="ru-RU" dirty="0" err="1" smtClean="0"/>
              <a:t>тільки</a:t>
            </a:r>
            <a:r>
              <a:rPr lang="ru-RU" dirty="0" smtClean="0"/>
              <a:t> 30 </a:t>
            </a:r>
            <a:r>
              <a:rPr lang="ru-RU" dirty="0" err="1" smtClean="0"/>
              <a:t>були</a:t>
            </a:r>
            <a:r>
              <a:rPr lang="ru-RU" dirty="0" smtClean="0"/>
              <a:t> з </a:t>
            </a:r>
            <a:r>
              <a:rPr lang="ru-RU" dirty="0" err="1" smtClean="0"/>
              <a:t>реальним</a:t>
            </a:r>
            <a:r>
              <a:rPr lang="ru-RU" dirty="0" smtClean="0"/>
              <a:t> </a:t>
            </a:r>
            <a:r>
              <a:rPr lang="ru-RU" dirty="0" err="1" smtClean="0"/>
              <a:t>інтересом</a:t>
            </a:r>
            <a:r>
              <a:rPr lang="ru-RU" dirty="0" smtClean="0"/>
              <a:t> до продукту. </a:t>
            </a:r>
            <a:r>
              <a:rPr lang="ru-RU" dirty="0" err="1" smtClean="0"/>
              <a:t>Решта</a:t>
            </a:r>
            <a:r>
              <a:rPr lang="ru-RU" dirty="0" smtClean="0"/>
              <a:t> просто </a:t>
            </a:r>
            <a:r>
              <a:rPr lang="ru-RU" dirty="0" err="1" smtClean="0"/>
              <a:t>хотіли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безкоштовну</a:t>
            </a:r>
            <a:r>
              <a:rPr lang="ru-RU" dirty="0" smtClean="0"/>
              <a:t> </a:t>
            </a:r>
            <a:r>
              <a:rPr lang="ru-RU" dirty="0" err="1" smtClean="0"/>
              <a:t>консультацію</a:t>
            </a:r>
            <a:r>
              <a:rPr lang="ru-RU" dirty="0" smtClean="0"/>
              <a:t>.”</a:t>
            </a:r>
          </a:p>
          <a:p>
            <a:endParaRPr lang="ru-RU" dirty="0" smtClean="0"/>
          </a:p>
          <a:p>
            <a:r>
              <a:rPr lang="ru-RU" b="1" dirty="0" err="1" smtClean="0"/>
              <a:t>Корінь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часто </a:t>
            </a:r>
            <a:r>
              <a:rPr lang="ru-RU" b="1" dirty="0" err="1" smtClean="0"/>
              <a:t>ховається</a:t>
            </a:r>
            <a:r>
              <a:rPr lang="ru-RU" b="1" dirty="0" smtClean="0"/>
              <a:t> у </a:t>
            </a:r>
            <a:r>
              <a:rPr lang="ru-RU" b="1" dirty="0" err="1" smtClean="0"/>
              <a:t>відсутності</a:t>
            </a:r>
            <a:r>
              <a:rPr lang="ru-RU" b="1" dirty="0" smtClean="0"/>
              <a:t> </a:t>
            </a:r>
            <a:r>
              <a:rPr lang="ru-RU" b="1" dirty="0" err="1" smtClean="0"/>
              <a:t>узгодженої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вимірювання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результатів</a:t>
            </a:r>
            <a:r>
              <a:rPr lang="ru-RU" b="1" dirty="0" smtClean="0"/>
              <a:t> та </a:t>
            </a:r>
            <a:r>
              <a:rPr lang="ru-RU" b="1" dirty="0" err="1" smtClean="0"/>
              <a:t>єдиного</a:t>
            </a:r>
            <a:r>
              <a:rPr lang="ru-RU" b="1" dirty="0" smtClean="0"/>
              <a:t> </a:t>
            </a:r>
            <a:r>
              <a:rPr lang="ru-RU" b="1" dirty="0" err="1" smtClean="0"/>
              <a:t>розуміння</a:t>
            </a:r>
            <a:r>
              <a:rPr lang="ru-RU" b="1" dirty="0" smtClean="0"/>
              <a:t>,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такий</a:t>
            </a:r>
            <a:r>
              <a:rPr lang="ru-RU" b="1" dirty="0" smtClean="0"/>
              <a:t> “</a:t>
            </a:r>
            <a:r>
              <a:rPr lang="ru-RU" b="1" dirty="0" err="1" smtClean="0"/>
              <a:t>якісний</a:t>
            </a:r>
            <a:r>
              <a:rPr lang="ru-RU" b="1" dirty="0" smtClean="0"/>
              <a:t> </a:t>
            </a:r>
            <a:r>
              <a:rPr lang="ru-RU" b="1" dirty="0" err="1" smtClean="0"/>
              <a:t>лід</a:t>
            </a:r>
            <a:r>
              <a:rPr lang="ru-RU" b="1" dirty="0" smtClean="0"/>
              <a:t>”.</a:t>
            </a:r>
          </a:p>
          <a:p>
            <a:r>
              <a:rPr lang="ru-RU" b="1" dirty="0" smtClean="0"/>
              <a:t>Маркетинг </a:t>
            </a:r>
            <a:r>
              <a:rPr lang="ru-RU" b="1" dirty="0" err="1" smtClean="0"/>
              <a:t>звинувачує</a:t>
            </a:r>
            <a:r>
              <a:rPr lang="ru-RU" b="1" dirty="0" smtClean="0"/>
              <a:t> </a:t>
            </a:r>
            <a:r>
              <a:rPr lang="ru-RU" b="1" dirty="0" err="1" smtClean="0"/>
              <a:t>продавців</a:t>
            </a:r>
            <a:r>
              <a:rPr lang="ru-RU" b="1" dirty="0" smtClean="0"/>
              <a:t> у </a:t>
            </a:r>
            <a:r>
              <a:rPr lang="ru-RU" b="1" dirty="0" err="1" smtClean="0"/>
              <a:t>невмінні</a:t>
            </a:r>
            <a:r>
              <a:rPr lang="ru-RU" b="1" dirty="0" smtClean="0"/>
              <a:t> </a:t>
            </a:r>
            <a:r>
              <a:rPr lang="ru-RU" b="1" dirty="0" err="1" smtClean="0"/>
              <a:t>працювати</a:t>
            </a:r>
            <a:r>
              <a:rPr lang="ru-RU" b="1" dirty="0" smtClean="0"/>
              <a:t> з </a:t>
            </a:r>
            <a:r>
              <a:rPr lang="ru-RU" b="1" dirty="0" err="1" smtClean="0"/>
              <a:t>лідами</a:t>
            </a:r>
            <a:r>
              <a:rPr lang="ru-RU" b="1" dirty="0" smtClean="0"/>
              <a:t>, а </a:t>
            </a:r>
            <a:r>
              <a:rPr lang="ru-RU" b="1" dirty="0" err="1" smtClean="0"/>
              <a:t>продажі</a:t>
            </a:r>
            <a:r>
              <a:rPr lang="ru-RU" b="1" dirty="0" smtClean="0"/>
              <a:t> </a:t>
            </a:r>
            <a:r>
              <a:rPr lang="ru-RU" b="1" dirty="0" err="1" smtClean="0"/>
              <a:t>скаржаться</a:t>
            </a:r>
            <a:r>
              <a:rPr lang="ru-RU" b="1" dirty="0" smtClean="0"/>
              <a:t> на </a:t>
            </a:r>
            <a:r>
              <a:rPr lang="ru-RU" b="1" dirty="0" err="1" smtClean="0"/>
              <a:t>неякісний</a:t>
            </a:r>
            <a:r>
              <a:rPr lang="ru-RU" b="1" dirty="0" smtClean="0"/>
              <a:t> </a:t>
            </a:r>
            <a:r>
              <a:rPr lang="ru-RU" b="1" dirty="0" err="1" smtClean="0"/>
              <a:t>трафік</a:t>
            </a:r>
            <a:r>
              <a:rPr lang="ru-RU" b="1" dirty="0" smtClean="0"/>
              <a:t>. </a:t>
            </a:r>
            <a:r>
              <a:rPr lang="ru-RU" b="1" dirty="0" err="1" smtClean="0"/>
              <a:t>Знайома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ситуація</a:t>
            </a:r>
            <a:r>
              <a:rPr lang="ru-RU" b="1" dirty="0" smtClean="0"/>
              <a:t>? У таких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компанія</a:t>
            </a:r>
            <a:r>
              <a:rPr lang="ru-RU" b="1" dirty="0" smtClean="0"/>
              <a:t> </a:t>
            </a:r>
            <a:r>
              <a:rPr lang="ru-RU" b="1" dirty="0" err="1" smtClean="0"/>
              <a:t>втрачає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прибуток</a:t>
            </a:r>
            <a:r>
              <a:rPr lang="ru-RU" b="1" dirty="0" smtClean="0"/>
              <a:t>, але й </a:t>
            </a:r>
            <a:r>
              <a:rPr lang="ru-RU" b="1" dirty="0" err="1" smtClean="0"/>
              <a:t>дорогоцінний</a:t>
            </a:r>
            <a:r>
              <a:rPr lang="ru-RU" b="1" dirty="0" smtClean="0"/>
              <a:t> час на </a:t>
            </a:r>
            <a:r>
              <a:rPr lang="ru-RU" b="1" dirty="0" err="1" smtClean="0"/>
              <a:t>внутрішні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0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6" y="0"/>
            <a:ext cx="1154756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Роль </a:t>
            </a:r>
            <a:r>
              <a:rPr lang="ru-RU" b="1" dirty="0" err="1" smtClean="0"/>
              <a:t>керівника</a:t>
            </a:r>
            <a:r>
              <a:rPr lang="ru-RU" b="1" dirty="0" smtClean="0"/>
              <a:t> у </a:t>
            </a:r>
            <a:r>
              <a:rPr lang="ru-RU" b="1" dirty="0" err="1" smtClean="0"/>
              <a:t>синхронізації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відділів</a:t>
            </a:r>
            <a:endParaRPr lang="ru-RU" b="1" dirty="0" smtClean="0"/>
          </a:p>
          <a:p>
            <a:r>
              <a:rPr lang="ru-RU" dirty="0" err="1" smtClean="0"/>
              <a:t>Успішна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r>
              <a:rPr lang="ru-RU" dirty="0" smtClean="0"/>
              <a:t> “</a:t>
            </a:r>
            <a:r>
              <a:rPr lang="ru-RU" dirty="0" err="1" smtClean="0"/>
              <a:t>Продажі</a:t>
            </a:r>
            <a:r>
              <a:rPr lang="ru-RU" dirty="0" smtClean="0"/>
              <a:t>” та “Маркетинг” </a:t>
            </a:r>
            <a:r>
              <a:rPr lang="ru-RU" dirty="0" err="1" smtClean="0"/>
              <a:t>починається</a:t>
            </a:r>
            <a:r>
              <a:rPr lang="ru-RU" dirty="0" smtClean="0"/>
              <a:t> з </a:t>
            </a:r>
            <a:r>
              <a:rPr lang="ru-RU" dirty="0" err="1" smtClean="0"/>
              <a:t>чіткої</a:t>
            </a:r>
            <a:r>
              <a:rPr lang="ru-RU" dirty="0" smtClean="0"/>
              <a:t> та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топ-менеджер </a:t>
            </a:r>
            <a:r>
              <a:rPr lang="ru-RU" dirty="0" err="1" smtClean="0"/>
              <a:t>задає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вектор, </a:t>
            </a:r>
            <a:r>
              <a:rPr lang="ru-RU" dirty="0" err="1" smtClean="0"/>
              <a:t>визначає</a:t>
            </a:r>
            <a:r>
              <a:rPr lang="ru-RU" dirty="0" smtClean="0"/>
              <a:t> правила </a:t>
            </a:r>
            <a:r>
              <a:rPr lang="ru-RU" dirty="0" err="1" smtClean="0"/>
              <a:t>гри</a:t>
            </a:r>
            <a:r>
              <a:rPr lang="ru-RU" dirty="0" smtClean="0"/>
              <a:t> та </a:t>
            </a:r>
            <a:r>
              <a:rPr lang="ru-RU" dirty="0" err="1" smtClean="0"/>
              <a:t>об’єднує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мети. Без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</a:t>
            </a:r>
            <a:r>
              <a:rPr lang="ru-RU" dirty="0" err="1" smtClean="0"/>
              <a:t>лідерства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найталановитіші</a:t>
            </a:r>
            <a:r>
              <a:rPr lang="ru-RU" dirty="0" smtClean="0"/>
              <a:t>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неминуче </a:t>
            </a:r>
            <a:r>
              <a:rPr lang="ru-RU" dirty="0" err="1" smtClean="0"/>
              <a:t>призведе</a:t>
            </a:r>
            <a:r>
              <a:rPr lang="ru-RU" dirty="0" smtClean="0"/>
              <a:t> до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та </a:t>
            </a:r>
            <a:r>
              <a:rPr lang="ru-RU" dirty="0" err="1" smtClean="0"/>
              <a:t>ресурсів</a:t>
            </a:r>
            <a:r>
              <a:rPr lang="ru-RU" dirty="0" smtClean="0"/>
              <a:t>. А ключ до </a:t>
            </a:r>
            <a:r>
              <a:rPr lang="ru-RU" dirty="0" err="1" smtClean="0"/>
              <a:t>синхронізації</a:t>
            </a:r>
            <a:r>
              <a:rPr lang="ru-RU" dirty="0" smtClean="0"/>
              <a:t> —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 Так,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на себе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формулювання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en-US" dirty="0" smtClean="0"/>
              <a:t>KPI,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прозорих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та </a:t>
            </a:r>
            <a:r>
              <a:rPr lang="ru-RU" dirty="0" err="1" smtClean="0"/>
              <a:t>регулярний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аналітикою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так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і </a:t>
            </a:r>
            <a:r>
              <a:rPr lang="ru-RU" dirty="0" err="1" smtClean="0"/>
              <a:t>посилити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кожного </a:t>
            </a:r>
            <a:r>
              <a:rPr lang="ru-RU" dirty="0" err="1" smtClean="0"/>
              <a:t>підрозділу</a:t>
            </a:r>
            <a:r>
              <a:rPr lang="ru-RU" dirty="0" smtClean="0"/>
              <a:t> на </a:t>
            </a:r>
            <a:r>
              <a:rPr lang="ru-RU" dirty="0" err="1" smtClean="0"/>
              <a:t>загальний</a:t>
            </a:r>
            <a:r>
              <a:rPr lang="ru-RU" dirty="0" smtClean="0"/>
              <a:t> результат.</a:t>
            </a:r>
          </a:p>
          <a:p>
            <a:endParaRPr lang="ru-RU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інвестувати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інструментам</a:t>
            </a:r>
            <a:r>
              <a:rPr lang="ru-RU" dirty="0" smtClean="0"/>
              <a:t>,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суміжних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і </a:t>
            </a:r>
            <a:r>
              <a:rPr lang="ru-RU" dirty="0" err="1" smtClean="0"/>
              <a:t>розвиток</a:t>
            </a:r>
            <a:r>
              <a:rPr lang="ru-RU" dirty="0" smtClean="0"/>
              <a:t> софт-</a:t>
            </a:r>
            <a:r>
              <a:rPr lang="ru-RU" dirty="0" err="1" smtClean="0"/>
              <a:t>скілів</a:t>
            </a:r>
            <a:r>
              <a:rPr lang="ru-RU" dirty="0" smtClean="0"/>
              <a:t> —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культуру </a:t>
            </a:r>
            <a:r>
              <a:rPr lang="ru-RU" dirty="0" err="1" smtClean="0"/>
              <a:t>співпраці</a:t>
            </a:r>
            <a:r>
              <a:rPr lang="ru-RU" dirty="0" smtClean="0"/>
              <a:t>. Коли маркетологи </a:t>
            </a:r>
            <a:r>
              <a:rPr lang="ru-RU" dirty="0" err="1" smtClean="0"/>
              <a:t>розуміють</a:t>
            </a:r>
            <a:r>
              <a:rPr lang="ru-RU" dirty="0" smtClean="0"/>
              <a:t> цикл угоди, а </a:t>
            </a:r>
            <a:r>
              <a:rPr lang="ru-RU" dirty="0" err="1" smtClean="0"/>
              <a:t>сейлзи</a:t>
            </a:r>
            <a:r>
              <a:rPr lang="ru-RU" dirty="0" smtClean="0"/>
              <a:t> — суть воронки </a:t>
            </a:r>
            <a:r>
              <a:rPr lang="ru-RU" dirty="0" err="1" smtClean="0"/>
              <a:t>лідогенерації</a:t>
            </a:r>
            <a:r>
              <a:rPr lang="ru-RU" dirty="0" smtClean="0"/>
              <a:t>,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на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злагодженості</a:t>
            </a:r>
            <a:r>
              <a:rPr lang="ru-RU" dirty="0" smtClean="0"/>
              <a:t> та </a:t>
            </a:r>
            <a:r>
              <a:rPr lang="ru-RU" dirty="0" err="1" smtClean="0"/>
              <a:t>зростання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Ключові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керівника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, і як </a:t>
            </a:r>
            <a:r>
              <a:rPr lang="ru-RU" dirty="0" err="1" smtClean="0"/>
              <a:t>відділ</a:t>
            </a:r>
            <a:r>
              <a:rPr lang="ru-RU" dirty="0" smtClean="0"/>
              <a:t> маркетингу і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 Без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перетягуватиме</a:t>
            </a:r>
            <a:r>
              <a:rPr lang="ru-RU" dirty="0" smtClean="0"/>
              <a:t> </a:t>
            </a:r>
            <a:r>
              <a:rPr lang="ru-RU" dirty="0" err="1" smtClean="0"/>
              <a:t>ковдру</a:t>
            </a:r>
            <a:r>
              <a:rPr lang="ru-RU" dirty="0" smtClean="0"/>
              <a:t> на себе.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en-US" dirty="0" smtClean="0"/>
              <a:t>KPI.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для кожного </a:t>
            </a:r>
            <a:r>
              <a:rPr lang="ru-RU" dirty="0" err="1" smtClean="0"/>
              <a:t>відділу</a:t>
            </a:r>
            <a:r>
              <a:rPr lang="ru-RU" dirty="0" smtClean="0"/>
              <a:t>, </a:t>
            </a:r>
            <a:r>
              <a:rPr lang="ru-RU" dirty="0" err="1" smtClean="0"/>
              <a:t>впроваджуйте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метрики </a:t>
            </a:r>
            <a:r>
              <a:rPr lang="ru-RU" dirty="0" err="1" smtClean="0"/>
              <a:t>успіху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(</a:t>
            </a:r>
            <a:r>
              <a:rPr lang="en-US" dirty="0" smtClean="0"/>
              <a:t>CAC)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Довічна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(</a:t>
            </a:r>
            <a:r>
              <a:rPr lang="en-US" dirty="0" smtClean="0"/>
              <a:t>LTV)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 у </a:t>
            </a:r>
            <a:r>
              <a:rPr lang="ru-RU" dirty="0" err="1" smtClean="0"/>
              <a:t>продажі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546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8778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крос-функціональної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коли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маркетингу </a:t>
            </a:r>
            <a:r>
              <a:rPr lang="ru-RU" dirty="0" err="1" smtClean="0"/>
              <a:t>проводять</a:t>
            </a:r>
            <a:r>
              <a:rPr lang="ru-RU" dirty="0" smtClean="0"/>
              <a:t> час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, а </a:t>
            </a:r>
            <a:r>
              <a:rPr lang="ru-RU" dirty="0" err="1" smtClean="0"/>
              <a:t>продавці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рекламних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,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на 25-30%.</a:t>
            </a:r>
          </a:p>
          <a:p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/>
              <a:t>Інвестиції</a:t>
            </a:r>
            <a:r>
              <a:rPr lang="ru-RU" dirty="0" smtClean="0"/>
              <a:t> в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розуміє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персоналу </a:t>
            </a:r>
            <a:r>
              <a:rPr lang="ru-RU" dirty="0" err="1" smtClean="0"/>
              <a:t>окупляться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. </a:t>
            </a:r>
            <a:r>
              <a:rPr lang="ru-RU" dirty="0" err="1" smtClean="0"/>
              <a:t>Навчайте</a:t>
            </a:r>
            <a:r>
              <a:rPr lang="ru-RU" dirty="0" smtClean="0"/>
              <a:t> </a:t>
            </a:r>
            <a:r>
              <a:rPr lang="ru-RU" dirty="0" err="1" smtClean="0"/>
              <a:t>маркетологів</a:t>
            </a:r>
            <a:r>
              <a:rPr lang="ru-RU" dirty="0" smtClean="0"/>
              <a:t> основам </a:t>
            </a:r>
            <a:r>
              <a:rPr lang="ru-RU" dirty="0" err="1" smtClean="0"/>
              <a:t>продажів</a:t>
            </a:r>
            <a:r>
              <a:rPr lang="ru-RU" dirty="0" smtClean="0"/>
              <a:t>, а </a:t>
            </a:r>
            <a:r>
              <a:rPr lang="ru-RU" dirty="0" err="1" smtClean="0"/>
              <a:t>продавців</a:t>
            </a:r>
            <a:r>
              <a:rPr lang="ru-RU" dirty="0" smtClean="0"/>
              <a:t> — принципам маркетингу.</a:t>
            </a:r>
          </a:p>
          <a:p>
            <a:endParaRPr lang="ru-RU" dirty="0" smtClean="0"/>
          </a:p>
          <a:p>
            <a:r>
              <a:rPr lang="ru-RU" dirty="0" smtClean="0"/>
              <a:t>5. Регулярна </a:t>
            </a:r>
            <a:r>
              <a:rPr lang="ru-RU" dirty="0" err="1" smtClean="0"/>
              <a:t>фасилітація</a:t>
            </a:r>
            <a:r>
              <a:rPr lang="ru-RU" dirty="0" smtClean="0"/>
              <a:t> </a:t>
            </a:r>
            <a:r>
              <a:rPr lang="ru-RU" dirty="0" err="1" smtClean="0"/>
              <a:t>зустрічей</a:t>
            </a:r>
            <a:r>
              <a:rPr lang="ru-RU" dirty="0" smtClean="0"/>
              <a:t>. </a:t>
            </a:r>
            <a:r>
              <a:rPr lang="ru-RU" dirty="0" err="1" smtClean="0"/>
              <a:t>Керівник</a:t>
            </a:r>
            <a:r>
              <a:rPr lang="ru-RU" dirty="0" smtClean="0"/>
              <a:t> повинен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для </a:t>
            </a:r>
            <a:r>
              <a:rPr lang="ru-RU" dirty="0" err="1" smtClean="0"/>
              <a:t>відкритого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r>
              <a:rPr lang="ru-RU" dirty="0" smtClean="0"/>
              <a:t>, де: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Обговорюються</a:t>
            </a:r>
            <a:r>
              <a:rPr lang="ru-RU" dirty="0" smtClean="0"/>
              <a:t> </a:t>
            </a:r>
            <a:r>
              <a:rPr lang="ru-RU" dirty="0" err="1" smtClean="0"/>
              <a:t>успішні</a:t>
            </a:r>
            <a:r>
              <a:rPr lang="ru-RU" dirty="0" smtClean="0"/>
              <a:t> та </a:t>
            </a:r>
            <a:r>
              <a:rPr lang="ru-RU" dirty="0" err="1" smtClean="0"/>
              <a:t>невдалі</a:t>
            </a:r>
            <a:r>
              <a:rPr lang="ru-RU" dirty="0" smtClean="0"/>
              <a:t> </a:t>
            </a:r>
            <a:r>
              <a:rPr lang="ru-RU" dirty="0" err="1" smtClean="0"/>
              <a:t>кейси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інсайтами</a:t>
            </a:r>
            <a:r>
              <a:rPr lang="ru-RU" dirty="0" smtClean="0"/>
              <a:t> та </a:t>
            </a:r>
            <a:r>
              <a:rPr lang="ru-RU" dirty="0" err="1" smtClean="0"/>
              <a:t>даними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 smtClean="0"/>
              <a:t>речі</a:t>
            </a:r>
            <a:r>
              <a:rPr lang="ru-RU" dirty="0" smtClean="0"/>
              <a:t>, при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посилити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синергетичний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навчати</a:t>
            </a:r>
            <a:r>
              <a:rPr lang="ru-RU" dirty="0" smtClean="0"/>
              <a:t> персонал, але й </a:t>
            </a:r>
            <a:r>
              <a:rPr lang="ru-RU" dirty="0" err="1" smtClean="0"/>
              <a:t>своєчасно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правильну</a:t>
            </a:r>
            <a:r>
              <a:rPr lang="ru-RU" dirty="0" smtClean="0"/>
              <a:t> </a:t>
            </a:r>
            <a:r>
              <a:rPr lang="ru-RU" dirty="0" err="1" smtClean="0"/>
              <a:t>інтеграцію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та </a:t>
            </a:r>
            <a:r>
              <a:rPr lang="ru-RU" dirty="0" err="1" smtClean="0"/>
              <a:t>реалізувати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Практичний</a:t>
            </a:r>
            <a:r>
              <a:rPr lang="ru-RU" b="1" dirty="0" smtClean="0"/>
              <a:t> приклад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IT-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запровадив</a:t>
            </a:r>
            <a:r>
              <a:rPr lang="ru-RU" dirty="0" smtClean="0"/>
              <a:t> практику “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”: раз на квартал маркетологи проводили день у </a:t>
            </a:r>
            <a:r>
              <a:rPr lang="ru-RU" dirty="0" err="1" smtClean="0"/>
              <a:t>відділі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приймаючи</a:t>
            </a:r>
            <a:r>
              <a:rPr lang="ru-RU" dirty="0" smtClean="0"/>
              <a:t> </a:t>
            </a:r>
            <a:r>
              <a:rPr lang="ru-RU" dirty="0" err="1" smtClean="0"/>
              <a:t>дзвінки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а </a:t>
            </a:r>
            <a:r>
              <a:rPr lang="ru-RU" dirty="0" err="1" smtClean="0"/>
              <a:t>продавці</a:t>
            </a:r>
            <a:r>
              <a:rPr lang="ru-RU" dirty="0" smtClean="0"/>
              <a:t> брали участь у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Результат?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 у </a:t>
            </a:r>
            <a:r>
              <a:rPr lang="ru-RU" dirty="0" err="1" smtClean="0"/>
              <a:t>продажі</a:t>
            </a:r>
            <a:r>
              <a:rPr lang="ru-RU" dirty="0" smtClean="0"/>
              <a:t> на 17% за три </a:t>
            </a:r>
            <a:r>
              <a:rPr lang="ru-RU" dirty="0" err="1" smtClean="0"/>
              <a:t>місяці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04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err="1" smtClean="0"/>
              <a:t>Стратегічний</a:t>
            </a:r>
            <a:r>
              <a:rPr lang="ru-RU" b="1" dirty="0" smtClean="0"/>
              <a:t> </a:t>
            </a:r>
            <a:r>
              <a:rPr lang="ru-RU" b="1" dirty="0" err="1" smtClean="0"/>
              <a:t>підхід</a:t>
            </a:r>
            <a:r>
              <a:rPr lang="ru-RU" b="1" dirty="0" smtClean="0"/>
              <a:t> до </a:t>
            </a:r>
            <a:r>
              <a:rPr lang="ru-RU" b="1" dirty="0" err="1" smtClean="0"/>
              <a:t>об'єднання</a:t>
            </a:r>
            <a:r>
              <a:rPr lang="ru-RU" b="1" dirty="0" smtClean="0"/>
              <a:t> </a:t>
            </a:r>
            <a:r>
              <a:rPr lang="ru-RU" b="1" dirty="0" err="1" smtClean="0"/>
              <a:t>зусиль</a:t>
            </a:r>
            <a:endParaRPr lang="ru-RU" b="1" dirty="0" smtClean="0"/>
          </a:p>
          <a:p>
            <a:r>
              <a:rPr lang="ru-RU" dirty="0" err="1" smtClean="0"/>
              <a:t>Безсистемні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“</a:t>
            </a:r>
            <a:r>
              <a:rPr lang="ru-RU" dirty="0" err="1" smtClean="0"/>
              <a:t>подружити</a:t>
            </a:r>
            <a:r>
              <a:rPr lang="ru-RU" dirty="0" smtClean="0"/>
              <a:t>” </a:t>
            </a:r>
            <a:r>
              <a:rPr lang="ru-RU" dirty="0" err="1" smtClean="0"/>
              <a:t>відділи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закінчуються</a:t>
            </a:r>
            <a:r>
              <a:rPr lang="ru-RU" dirty="0" smtClean="0"/>
              <a:t> </a:t>
            </a:r>
            <a:r>
              <a:rPr lang="ru-RU" dirty="0" err="1" smtClean="0"/>
              <a:t>нічим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стратегічний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, основою </a:t>
            </a:r>
            <a:r>
              <a:rPr lang="ru-RU" dirty="0" err="1" smtClean="0"/>
              <a:t>якого</a:t>
            </a:r>
            <a:r>
              <a:rPr lang="ru-RU" dirty="0" smtClean="0"/>
              <a:t> є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не просто </a:t>
            </a:r>
            <a:r>
              <a:rPr lang="ru-RU" dirty="0" err="1" smtClean="0"/>
              <a:t>об’єднати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продаж і маркетинг, а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справжню</a:t>
            </a:r>
            <a:r>
              <a:rPr lang="ru-RU" dirty="0" smtClean="0"/>
              <a:t> </a:t>
            </a:r>
            <a:r>
              <a:rPr lang="ru-RU" dirty="0" err="1" smtClean="0"/>
              <a:t>синергію</a:t>
            </a:r>
            <a:r>
              <a:rPr lang="ru-RU" dirty="0" smtClean="0"/>
              <a:t>, </a:t>
            </a:r>
            <a:r>
              <a:rPr lang="ru-RU" dirty="0" err="1" smtClean="0"/>
              <a:t>почніть</a:t>
            </a:r>
            <a:r>
              <a:rPr lang="ru-RU" dirty="0" smtClean="0"/>
              <a:t> з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endParaRPr lang="ru-RU" dirty="0" smtClean="0"/>
          </a:p>
          <a:p>
            <a:r>
              <a:rPr lang="ru-RU" dirty="0" err="1" smtClean="0"/>
              <a:t>Побудова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 </a:t>
            </a:r>
            <a:r>
              <a:rPr lang="ru-RU" dirty="0" err="1" smtClean="0"/>
              <a:t>клієнтського</a:t>
            </a:r>
            <a:r>
              <a:rPr lang="ru-RU" dirty="0" smtClean="0"/>
              <a:t> шляху</a:t>
            </a:r>
          </a:p>
          <a:p>
            <a:r>
              <a:rPr lang="ru-RU" dirty="0" err="1" smtClean="0"/>
              <a:t>Клієнту</a:t>
            </a:r>
            <a:r>
              <a:rPr lang="ru-RU" dirty="0" smtClean="0"/>
              <a:t> все одно, </a:t>
            </a:r>
            <a:r>
              <a:rPr lang="ru-RU" dirty="0" err="1" smtClean="0"/>
              <a:t>хто</a:t>
            </a:r>
            <a:r>
              <a:rPr lang="ru-RU" dirty="0" smtClean="0"/>
              <a:t> з ним </a:t>
            </a:r>
            <a:r>
              <a:rPr lang="ru-RU" dirty="0" err="1" smtClean="0"/>
              <a:t>взаємодіє</a:t>
            </a:r>
            <a:r>
              <a:rPr lang="ru-RU" dirty="0" smtClean="0"/>
              <a:t> — маркетолог </a:t>
            </a:r>
            <a:r>
              <a:rPr lang="ru-RU" dirty="0" err="1" smtClean="0"/>
              <a:t>чи</a:t>
            </a:r>
            <a:r>
              <a:rPr lang="ru-RU" dirty="0" smtClean="0"/>
              <a:t> менеджер з </a:t>
            </a:r>
            <a:r>
              <a:rPr lang="ru-RU" dirty="0" err="1" smtClean="0"/>
              <a:t>продажів</a:t>
            </a:r>
            <a:r>
              <a:rPr lang="ru-RU" dirty="0" smtClean="0"/>
              <a:t>. А значить, і шлях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єдиним</a:t>
            </a:r>
            <a:r>
              <a:rPr lang="ru-RU" dirty="0" smtClean="0"/>
              <a:t>, </a:t>
            </a:r>
            <a:r>
              <a:rPr lang="ru-RU" dirty="0" err="1" smtClean="0"/>
              <a:t>логічним</a:t>
            </a:r>
            <a:r>
              <a:rPr lang="ru-RU" dirty="0" smtClean="0"/>
              <a:t> і </a:t>
            </a:r>
            <a:r>
              <a:rPr lang="ru-RU" dirty="0" err="1" smtClean="0"/>
              <a:t>безшовним</a:t>
            </a:r>
            <a:r>
              <a:rPr lang="ru-RU" dirty="0" smtClean="0"/>
              <a:t>. </a:t>
            </a:r>
            <a:r>
              <a:rPr lang="ru-RU" dirty="0" err="1" smtClean="0"/>
              <a:t>Різні</a:t>
            </a:r>
            <a:r>
              <a:rPr lang="ru-RU" dirty="0" smtClean="0"/>
              <a:t> воронки маркетингу та </a:t>
            </a:r>
            <a:r>
              <a:rPr lang="ru-RU" dirty="0" err="1" smtClean="0"/>
              <a:t>продажів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як </a:t>
            </a:r>
            <a:r>
              <a:rPr lang="ru-RU" dirty="0" err="1" smtClean="0"/>
              <a:t>навігатор</a:t>
            </a:r>
            <a:r>
              <a:rPr lang="ru-RU" dirty="0" smtClean="0"/>
              <a:t> без маршруту: </a:t>
            </a:r>
            <a:r>
              <a:rPr lang="ru-RU" dirty="0" err="1" smtClean="0"/>
              <a:t>ніби</a:t>
            </a:r>
            <a:r>
              <a:rPr lang="ru-RU" dirty="0" smtClean="0"/>
              <a:t> й </a:t>
            </a:r>
            <a:r>
              <a:rPr lang="ru-RU" dirty="0" err="1" smtClean="0"/>
              <a:t>рух</a:t>
            </a:r>
            <a:r>
              <a:rPr lang="ru-RU" dirty="0" smtClean="0"/>
              <a:t> є, а точка </a:t>
            </a:r>
            <a:r>
              <a:rPr lang="ru-RU" dirty="0" err="1" smtClean="0"/>
              <a:t>призначення</a:t>
            </a:r>
            <a:r>
              <a:rPr lang="ru-RU" dirty="0" smtClean="0"/>
              <a:t> не </a:t>
            </a:r>
            <a:r>
              <a:rPr lang="ru-RU" dirty="0" err="1" smtClean="0"/>
              <a:t>досягається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синхронізувати</a:t>
            </a:r>
            <a:r>
              <a:rPr lang="ru-RU" dirty="0" smtClean="0"/>
              <a:t> роботу </a:t>
            </a:r>
            <a:r>
              <a:rPr lang="ru-RU" dirty="0" err="1" smtClean="0"/>
              <a:t>відділів</a:t>
            </a:r>
            <a:r>
              <a:rPr lang="ru-RU" dirty="0" smtClean="0"/>
              <a:t>, </a:t>
            </a:r>
            <a:r>
              <a:rPr lang="ru-RU" dirty="0" err="1" smtClean="0"/>
              <a:t>створіть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карту </a:t>
            </a:r>
            <a:r>
              <a:rPr lang="ru-RU" dirty="0" err="1" smtClean="0"/>
              <a:t>клієнтського</a:t>
            </a:r>
            <a:r>
              <a:rPr lang="ru-RU" dirty="0" smtClean="0"/>
              <a:t> шляху, де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прописаний</a:t>
            </a:r>
            <a:r>
              <a:rPr lang="ru-RU" dirty="0" smtClean="0"/>
              <a:t> і за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кроком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відповідальна</a:t>
            </a:r>
            <a:r>
              <a:rPr lang="ru-RU" dirty="0" smtClean="0"/>
              <a:t> особа. На </a:t>
            </a:r>
            <a:r>
              <a:rPr lang="ru-RU" dirty="0" err="1" smtClean="0"/>
              <a:t>практиці</a:t>
            </a:r>
            <a:r>
              <a:rPr lang="ru-RU" dirty="0" smtClean="0"/>
              <a:t> карта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 </a:t>
            </a:r>
            <a:r>
              <a:rPr lang="ru-RU" dirty="0" err="1" smtClean="0"/>
              <a:t>клієнтського</a:t>
            </a:r>
            <a:r>
              <a:rPr lang="ru-RU" dirty="0" smtClean="0"/>
              <a:t> шляху </a:t>
            </a:r>
            <a:r>
              <a:rPr lang="ru-RU" dirty="0" err="1" smtClean="0"/>
              <a:t>формується</a:t>
            </a:r>
            <a:r>
              <a:rPr lang="ru-RU" dirty="0" smtClean="0"/>
              <a:t> з таких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: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Обізнаність</a:t>
            </a:r>
            <a:r>
              <a:rPr lang="ru-RU" b="1" dirty="0" smtClean="0">
                <a:solidFill>
                  <a:srgbClr val="FF0000"/>
                </a:solidFill>
              </a:rPr>
              <a:t> — </a:t>
            </a:r>
            <a:r>
              <a:rPr lang="ru-RU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b="1" dirty="0" smtClean="0">
                <a:solidFill>
                  <a:srgbClr val="FF0000"/>
                </a:solidFill>
              </a:rPr>
              <a:t> маркетингу</a:t>
            </a:r>
            <a:r>
              <a:rPr lang="ru-RU" dirty="0" smtClean="0"/>
              <a:t>: донести до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є проблема і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знаєте</a:t>
            </a:r>
            <a:r>
              <a:rPr lang="ru-RU" dirty="0" smtClean="0"/>
              <a:t>, як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.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Зацікавленість</a:t>
            </a:r>
            <a:r>
              <a:rPr lang="ru-RU" dirty="0" smtClean="0"/>
              <a:t> — </a:t>
            </a:r>
            <a:r>
              <a:rPr lang="ru-RU" dirty="0" err="1" smtClean="0"/>
              <a:t>розігріти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,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через контент, </a:t>
            </a:r>
            <a:r>
              <a:rPr lang="ru-RU" dirty="0" err="1" smtClean="0"/>
              <a:t>кейси</a:t>
            </a:r>
            <a:r>
              <a:rPr lang="ru-RU" dirty="0" smtClean="0"/>
              <a:t>, рекламу.</a:t>
            </a:r>
          </a:p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Оцінка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— </a:t>
            </a:r>
            <a:r>
              <a:rPr lang="ru-RU" dirty="0" err="1" smtClean="0">
                <a:solidFill>
                  <a:srgbClr val="00B0F0"/>
                </a:solidFill>
              </a:rPr>
              <a:t>етап</a:t>
            </a:r>
            <a:r>
              <a:rPr lang="ru-RU" dirty="0" smtClean="0">
                <a:solidFill>
                  <a:srgbClr val="00B0F0"/>
                </a:solidFill>
              </a:rPr>
              <a:t>, де маркетинг і </a:t>
            </a:r>
            <a:r>
              <a:rPr lang="ru-RU" dirty="0" err="1" smtClean="0">
                <a:solidFill>
                  <a:srgbClr val="00B0F0"/>
                </a:solidFill>
              </a:rPr>
              <a:t>продажі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працюють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тандемі</a:t>
            </a:r>
            <a:r>
              <a:rPr lang="ru-RU" dirty="0" smtClean="0"/>
              <a:t>: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порівнює</a:t>
            </a:r>
            <a:r>
              <a:rPr lang="ru-RU" dirty="0" smtClean="0"/>
              <a:t>, ставить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сумнівається</a:t>
            </a:r>
            <a:r>
              <a:rPr lang="ru-RU" dirty="0" smtClean="0"/>
              <a:t>. 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Намір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купити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— </a:t>
            </a:r>
            <a:r>
              <a:rPr lang="ru-RU" dirty="0" err="1" smtClean="0">
                <a:solidFill>
                  <a:srgbClr val="00B050"/>
                </a:solidFill>
              </a:rPr>
              <a:t>тепер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включається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відділ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продажів</a:t>
            </a:r>
            <a:r>
              <a:rPr lang="ru-RU" dirty="0" smtClean="0"/>
              <a:t>: </a:t>
            </a:r>
            <a:r>
              <a:rPr lang="ru-RU" dirty="0" err="1" smtClean="0"/>
              <a:t>завдання</a:t>
            </a:r>
            <a:r>
              <a:rPr lang="ru-RU" dirty="0" smtClean="0"/>
              <a:t> менеджера — довести до </a:t>
            </a:r>
            <a:r>
              <a:rPr lang="ru-RU" dirty="0" err="1" smtClean="0"/>
              <a:t>рішення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Покупка</a:t>
            </a:r>
            <a:r>
              <a:rPr lang="ru-RU" dirty="0" smtClean="0">
                <a:solidFill>
                  <a:srgbClr val="00B050"/>
                </a:solidFill>
              </a:rPr>
              <a:t> — </a:t>
            </a:r>
            <a:r>
              <a:rPr lang="ru-RU" dirty="0" err="1" smtClean="0">
                <a:solidFill>
                  <a:srgbClr val="00B050"/>
                </a:solidFill>
              </a:rPr>
              <a:t>фінальний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крок</a:t>
            </a:r>
            <a:r>
              <a:rPr lang="ru-RU" dirty="0" smtClean="0">
                <a:solidFill>
                  <a:srgbClr val="00B050"/>
                </a:solidFill>
              </a:rPr>
              <a:t> угоди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пройти гладко й </a:t>
            </a:r>
            <a:r>
              <a:rPr lang="ru-RU" dirty="0" err="1" smtClean="0"/>
              <a:t>упевнено</a:t>
            </a:r>
            <a:r>
              <a:rPr lang="ru-RU" dirty="0" smtClean="0"/>
              <a:t>.</a:t>
            </a:r>
          </a:p>
          <a:p>
            <a:r>
              <a:rPr lang="ru-RU" b="1" dirty="0" err="1" smtClean="0">
                <a:solidFill>
                  <a:srgbClr val="00B0F0"/>
                </a:solidFill>
              </a:rPr>
              <a:t>Утримання</a:t>
            </a:r>
            <a:r>
              <a:rPr lang="ru-RU" b="1" dirty="0" smtClean="0">
                <a:solidFill>
                  <a:srgbClr val="00B0F0"/>
                </a:solidFill>
              </a:rPr>
              <a:t> та </a:t>
            </a:r>
            <a:r>
              <a:rPr lang="ru-RU" b="1" dirty="0" err="1" smtClean="0">
                <a:solidFill>
                  <a:srgbClr val="00B0F0"/>
                </a:solidFill>
              </a:rPr>
              <a:t>розвиток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— зона </a:t>
            </a:r>
            <a:r>
              <a:rPr lang="ru-RU" dirty="0" err="1" smtClean="0">
                <a:solidFill>
                  <a:srgbClr val="00B0F0"/>
                </a:solidFill>
              </a:rPr>
              <a:t>спільної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відповідальності</a:t>
            </a:r>
            <a:r>
              <a:rPr lang="ru-RU" dirty="0" smtClean="0"/>
              <a:t>. </a:t>
            </a:r>
            <a:r>
              <a:rPr lang="ru-RU" dirty="0" err="1" smtClean="0"/>
              <a:t>Повторні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, </a:t>
            </a:r>
            <a:r>
              <a:rPr lang="ru-RU" dirty="0" err="1" smtClean="0"/>
              <a:t>апсейли</a:t>
            </a:r>
            <a:r>
              <a:rPr lang="ru-RU" dirty="0" smtClean="0"/>
              <a:t>, </a:t>
            </a:r>
            <a:r>
              <a:rPr lang="ru-RU" dirty="0" err="1" smtClean="0"/>
              <a:t>прогрів</a:t>
            </a:r>
            <a:r>
              <a:rPr lang="ru-RU" dirty="0" smtClean="0"/>
              <a:t> через контент —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посилює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6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" y="169817"/>
            <a:ext cx="11913325" cy="6007146"/>
          </a:xfrm>
        </p:spPr>
        <p:txBody>
          <a:bodyPr/>
          <a:lstStyle/>
          <a:p>
            <a:r>
              <a:rPr lang="ru-RU" dirty="0" err="1" smtClean="0"/>
              <a:t>Узгодження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та </a:t>
            </a:r>
            <a:r>
              <a:rPr lang="ru-RU" dirty="0" err="1" smtClean="0"/>
              <a:t>продуктової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endParaRPr lang="ru-RU" dirty="0" smtClean="0"/>
          </a:p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53938"/>
              </p:ext>
            </p:extLst>
          </p:nvPr>
        </p:nvGraphicFramePr>
        <p:xfrm>
          <a:off x="289560" y="990305"/>
          <a:ext cx="10515600" cy="4783476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41979173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913490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166370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36057953"/>
                    </a:ext>
                  </a:extLst>
                </a:gridCol>
              </a:tblGrid>
              <a:tr h="659790">
                <a:tc>
                  <a:txBody>
                    <a:bodyPr/>
                    <a:lstStyle/>
                    <a:p>
                      <a:r>
                        <a:rPr lang="ru-RU" b="1"/>
                        <a:t>Компонент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Маркетинг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Продажі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Спільна стратегія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254156"/>
                  </a:ext>
                </a:extLst>
              </a:tr>
              <a:tr h="1154632">
                <a:tc>
                  <a:txBody>
                    <a:bodyPr/>
                    <a:lstStyle/>
                    <a:p>
                      <a:r>
                        <a:rPr lang="ru-RU"/>
                        <a:t>Цільова аудиторія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Кого залучаємо?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Кому успішно продаємо?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Ідеальний чек-лист клієнта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241585"/>
                  </a:ext>
                </a:extLst>
              </a:tr>
              <a:tr h="1154632">
                <a:tc>
                  <a:txBody>
                    <a:bodyPr/>
                    <a:lstStyle/>
                    <a:p>
                      <a:r>
                        <a:rPr lang="ru-RU"/>
                        <a:t>Ціннісна пропозиція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Що обіцяємо?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Які болі вирішуємо?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Єдиний набір ключових переваг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984223"/>
                  </a:ext>
                </a:extLst>
              </a:tr>
              <a:tr h="1154632">
                <a:tc>
                  <a:txBody>
                    <a:bodyPr/>
                    <a:lstStyle/>
                    <a:p>
                      <a:r>
                        <a:rPr lang="ru-RU"/>
                        <a:t>Канали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Де залучаємо?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Як ведемо переговори?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Оптимальний шлях клієнта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088940"/>
                  </a:ext>
                </a:extLst>
              </a:tr>
              <a:tr h="659790">
                <a:tc>
                  <a:txBody>
                    <a:bodyPr/>
                    <a:lstStyle/>
                    <a:p>
                      <a:r>
                        <a:rPr lang="ru-RU"/>
                        <a:t>Метрики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Охоплення, конверсія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Продажі, середній чек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CAC, LTV, ROI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616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9560" y="9898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6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6324</Words>
  <Application>Microsoft Office PowerPoint</Application>
  <PresentationFormat>Широкоэкранный</PresentationFormat>
  <Paragraphs>402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Wingdings</vt:lpstr>
      <vt:lpstr>Тема Office</vt:lpstr>
      <vt:lpstr>Продаж у системі маркетингу підприємства</vt:lpstr>
      <vt:lpstr>Блок 1</vt:lpstr>
      <vt:lpstr>Презентация PowerPoint</vt:lpstr>
      <vt:lpstr>Презентация PowerPoint</vt:lpstr>
      <vt:lpstr>Приклад типового діалогу: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Класичний чи інтерактивний: який маркетплейс обрати?</vt:lpstr>
      <vt:lpstr>Класичний чи інтерактивний: який маркетплейс обрати?</vt:lpstr>
      <vt:lpstr>Класичний чи інтерактивний: який маркетплейс обрати?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Старі VS нові техніки продажів — коротке порівняння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 у системі маркетингу підприємства</dc:title>
  <dc:creator>Valeria Tymoshyk</dc:creator>
  <cp:lastModifiedBy>Valeria Tymoshyk</cp:lastModifiedBy>
  <cp:revision>13</cp:revision>
  <dcterms:created xsi:type="dcterms:W3CDTF">2026-02-10T18:20:37Z</dcterms:created>
  <dcterms:modified xsi:type="dcterms:W3CDTF">2026-02-10T20:04:53Z</dcterms:modified>
</cp:coreProperties>
</file>