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 id="260" r:id="rId6"/>
    <p:sldId id="261" r:id="rId7"/>
    <p:sldId id="262" r:id="rId8"/>
    <p:sldId id="263" r:id="rId9"/>
    <p:sldId id="271" r:id="rId10"/>
    <p:sldId id="272" r:id="rId11"/>
    <p:sldId id="273" r:id="rId12"/>
    <p:sldId id="264" r:id="rId13"/>
    <p:sldId id="265" r:id="rId14"/>
    <p:sldId id="266" r:id="rId15"/>
    <p:sldId id="267" r:id="rId16"/>
    <p:sldId id="268" r:id="rId17"/>
    <p:sldId id="269" r:id="rId18"/>
    <p:sldId id="270" r:id="rId19"/>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35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62430AEA-1513-45C4-A88D-251A548CDA4E}" type="datetimeFigureOut">
              <a:rPr lang="uk-UA" smtClean="0"/>
              <a:t>12.02.2026</a:t>
            </a:fld>
            <a:endParaRPr lang="uk-UA"/>
          </a:p>
        </p:txBody>
      </p:sp>
      <p:sp>
        <p:nvSpPr>
          <p:cNvPr id="5" name="Footer Placeholder 4"/>
          <p:cNvSpPr>
            <a:spLocks noGrp="1"/>
          </p:cNvSpPr>
          <p:nvPr>
            <p:ph type="ftr" sz="quarter" idx="11"/>
          </p:nvPr>
        </p:nvSpPr>
        <p:spPr>
          <a:xfrm>
            <a:off x="5332412" y="5883275"/>
            <a:ext cx="4324044" cy="365125"/>
          </a:xfrm>
        </p:spPr>
        <p:txBody>
          <a:bodyPr/>
          <a:lstStyle/>
          <a:p>
            <a:endParaRPr lang="uk-UA"/>
          </a:p>
        </p:txBody>
      </p:sp>
      <p:sp>
        <p:nvSpPr>
          <p:cNvPr id="6" name="Slide Number Placeholder 5"/>
          <p:cNvSpPr>
            <a:spLocks noGrp="1"/>
          </p:cNvSpPr>
          <p:nvPr>
            <p:ph type="sldNum" sz="quarter" idx="12"/>
          </p:nvPr>
        </p:nvSpPr>
        <p:spPr/>
        <p:txBody>
          <a:bodyPr/>
          <a:lstStyle/>
          <a:p>
            <a:fld id="{57204F10-F753-4661-BF71-D4640A59A9AC}" type="slidenum">
              <a:rPr lang="uk-UA" smtClean="0"/>
              <a:t>‹№›</a:t>
            </a:fld>
            <a:endParaRPr lang="uk-UA"/>
          </a:p>
        </p:txBody>
      </p:sp>
    </p:spTree>
    <p:extLst>
      <p:ext uri="{BB962C8B-B14F-4D97-AF65-F5344CB8AC3E}">
        <p14:creationId xmlns:p14="http://schemas.microsoft.com/office/powerpoint/2010/main" val="2351890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2430AEA-1513-45C4-A88D-251A548CDA4E}" type="datetimeFigureOut">
              <a:rPr lang="uk-UA" smtClean="0"/>
              <a:t>12.02.2026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7204F10-F753-4661-BF71-D4640A59A9AC}" type="slidenum">
              <a:rPr lang="uk-UA" smtClean="0"/>
              <a:t>‹№›</a:t>
            </a:fld>
            <a:endParaRPr lang="uk-UA"/>
          </a:p>
        </p:txBody>
      </p:sp>
    </p:spTree>
    <p:extLst>
      <p:ext uri="{BB962C8B-B14F-4D97-AF65-F5344CB8AC3E}">
        <p14:creationId xmlns:p14="http://schemas.microsoft.com/office/powerpoint/2010/main" val="295210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2430AEA-1513-45C4-A88D-251A548CDA4E}" type="datetimeFigureOut">
              <a:rPr lang="uk-UA" smtClean="0"/>
              <a:t>12.02.2026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204F10-F753-4661-BF71-D4640A59A9AC}" type="slidenum">
              <a:rPr lang="uk-UA" smtClean="0"/>
              <a:t>‹№›</a:t>
            </a:fld>
            <a:endParaRPr lang="uk-UA"/>
          </a:p>
        </p:txBody>
      </p:sp>
    </p:spTree>
    <p:extLst>
      <p:ext uri="{BB962C8B-B14F-4D97-AF65-F5344CB8AC3E}">
        <p14:creationId xmlns:p14="http://schemas.microsoft.com/office/powerpoint/2010/main" val="35151819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2430AEA-1513-45C4-A88D-251A548CDA4E}" type="datetimeFigureOut">
              <a:rPr lang="uk-UA" smtClean="0"/>
              <a:t>12.02.2026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204F10-F753-4661-BF71-D4640A59A9AC}" type="slidenum">
              <a:rPr lang="uk-UA" smtClean="0"/>
              <a:t>‹№›</a:t>
            </a:fld>
            <a:endParaRPr lang="uk-UA"/>
          </a:p>
        </p:txBody>
      </p:sp>
    </p:spTree>
    <p:extLst>
      <p:ext uri="{BB962C8B-B14F-4D97-AF65-F5344CB8AC3E}">
        <p14:creationId xmlns:p14="http://schemas.microsoft.com/office/powerpoint/2010/main" val="37940041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2430AEA-1513-45C4-A88D-251A548CDA4E}" type="datetimeFigureOut">
              <a:rPr lang="uk-UA" smtClean="0"/>
              <a:t>12.02.2026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204F10-F753-4661-BF71-D4640A59A9AC}" type="slidenum">
              <a:rPr lang="uk-UA" smtClean="0"/>
              <a:t>‹№›</a:t>
            </a:fld>
            <a:endParaRPr lang="uk-UA"/>
          </a:p>
        </p:txBody>
      </p:sp>
    </p:spTree>
    <p:extLst>
      <p:ext uri="{BB962C8B-B14F-4D97-AF65-F5344CB8AC3E}">
        <p14:creationId xmlns:p14="http://schemas.microsoft.com/office/powerpoint/2010/main" val="41822641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2430AEA-1513-45C4-A88D-251A548CDA4E}" type="datetimeFigureOut">
              <a:rPr lang="uk-UA" smtClean="0"/>
              <a:t>12.02.2026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204F10-F753-4661-BF71-D4640A59A9AC}" type="slidenum">
              <a:rPr lang="uk-UA" smtClean="0"/>
              <a:t>‹№›</a:t>
            </a:fld>
            <a:endParaRPr lang="uk-UA"/>
          </a:p>
        </p:txBody>
      </p:sp>
    </p:spTree>
    <p:extLst>
      <p:ext uri="{BB962C8B-B14F-4D97-AF65-F5344CB8AC3E}">
        <p14:creationId xmlns:p14="http://schemas.microsoft.com/office/powerpoint/2010/main" val="33020035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2430AEA-1513-45C4-A88D-251A548CDA4E}" type="datetimeFigureOut">
              <a:rPr lang="uk-UA" smtClean="0"/>
              <a:t>12.02.2026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204F10-F753-4661-BF71-D4640A59A9AC}" type="slidenum">
              <a:rPr lang="uk-UA" smtClean="0"/>
              <a:t>‹№›</a:t>
            </a:fld>
            <a:endParaRPr lang="uk-UA"/>
          </a:p>
        </p:txBody>
      </p:sp>
    </p:spTree>
    <p:extLst>
      <p:ext uri="{BB962C8B-B14F-4D97-AF65-F5344CB8AC3E}">
        <p14:creationId xmlns:p14="http://schemas.microsoft.com/office/powerpoint/2010/main" val="39722743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2430AEA-1513-45C4-A88D-251A548CDA4E}" type="datetimeFigureOut">
              <a:rPr lang="uk-UA" smtClean="0"/>
              <a:t>12.02.2026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204F10-F753-4661-BF71-D4640A59A9AC}" type="slidenum">
              <a:rPr lang="uk-UA" smtClean="0"/>
              <a:t>‹№›</a:t>
            </a:fld>
            <a:endParaRPr lang="uk-UA"/>
          </a:p>
        </p:txBody>
      </p:sp>
    </p:spTree>
    <p:extLst>
      <p:ext uri="{BB962C8B-B14F-4D97-AF65-F5344CB8AC3E}">
        <p14:creationId xmlns:p14="http://schemas.microsoft.com/office/powerpoint/2010/main" val="26372395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2430AEA-1513-45C4-A88D-251A548CDA4E}" type="datetimeFigureOut">
              <a:rPr lang="uk-UA" smtClean="0"/>
              <a:t>12.02.2026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204F10-F753-4661-BF71-D4640A59A9AC}" type="slidenum">
              <a:rPr lang="uk-UA" smtClean="0"/>
              <a:t>‹№›</a:t>
            </a:fld>
            <a:endParaRPr lang="uk-UA"/>
          </a:p>
        </p:txBody>
      </p:sp>
    </p:spTree>
    <p:extLst>
      <p:ext uri="{BB962C8B-B14F-4D97-AF65-F5344CB8AC3E}">
        <p14:creationId xmlns:p14="http://schemas.microsoft.com/office/powerpoint/2010/main" val="3429638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2430AEA-1513-45C4-A88D-251A548CDA4E}" type="datetimeFigureOut">
              <a:rPr lang="uk-UA" smtClean="0"/>
              <a:t>12.02.2026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a:xfrm>
            <a:off x="10951856" y="5867131"/>
            <a:ext cx="551167" cy="365125"/>
          </a:xfrm>
        </p:spPr>
        <p:txBody>
          <a:bodyPr/>
          <a:lstStyle/>
          <a:p>
            <a:fld id="{57204F10-F753-4661-BF71-D4640A59A9AC}" type="slidenum">
              <a:rPr lang="uk-UA" smtClean="0"/>
              <a:t>‹№›</a:t>
            </a:fld>
            <a:endParaRPr lang="uk-UA"/>
          </a:p>
        </p:txBody>
      </p:sp>
    </p:spTree>
    <p:extLst>
      <p:ext uri="{BB962C8B-B14F-4D97-AF65-F5344CB8AC3E}">
        <p14:creationId xmlns:p14="http://schemas.microsoft.com/office/powerpoint/2010/main" val="3898698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2430AEA-1513-45C4-A88D-251A548CDA4E}" type="datetimeFigureOut">
              <a:rPr lang="uk-UA" smtClean="0"/>
              <a:t>12.02.2026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7204F10-F753-4661-BF71-D4640A59A9AC}" type="slidenum">
              <a:rPr lang="uk-UA" smtClean="0"/>
              <a:t>‹№›</a:t>
            </a:fld>
            <a:endParaRPr lang="uk-UA"/>
          </a:p>
        </p:txBody>
      </p:sp>
    </p:spTree>
    <p:extLst>
      <p:ext uri="{BB962C8B-B14F-4D97-AF65-F5344CB8AC3E}">
        <p14:creationId xmlns:p14="http://schemas.microsoft.com/office/powerpoint/2010/main" val="3721554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2430AEA-1513-45C4-A88D-251A548CDA4E}" type="datetimeFigureOut">
              <a:rPr lang="uk-UA" smtClean="0"/>
              <a:t>12.02.2026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7204F10-F753-4661-BF71-D4640A59A9AC}" type="slidenum">
              <a:rPr lang="uk-UA" smtClean="0"/>
              <a:t>‹№›</a:t>
            </a:fld>
            <a:endParaRPr lang="uk-UA"/>
          </a:p>
        </p:txBody>
      </p:sp>
    </p:spTree>
    <p:extLst>
      <p:ext uri="{BB962C8B-B14F-4D97-AF65-F5344CB8AC3E}">
        <p14:creationId xmlns:p14="http://schemas.microsoft.com/office/powerpoint/2010/main" val="884251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62430AEA-1513-45C4-A88D-251A548CDA4E}" type="datetimeFigureOut">
              <a:rPr lang="uk-UA" smtClean="0"/>
              <a:t>12.02.2026</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57204F10-F753-4661-BF71-D4640A59A9AC}" type="slidenum">
              <a:rPr lang="uk-UA" smtClean="0"/>
              <a:t>‹№›</a:t>
            </a:fld>
            <a:endParaRPr lang="uk-UA"/>
          </a:p>
        </p:txBody>
      </p:sp>
    </p:spTree>
    <p:extLst>
      <p:ext uri="{BB962C8B-B14F-4D97-AF65-F5344CB8AC3E}">
        <p14:creationId xmlns:p14="http://schemas.microsoft.com/office/powerpoint/2010/main" val="2235915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2430AEA-1513-45C4-A88D-251A548CDA4E}" type="datetimeFigureOut">
              <a:rPr lang="uk-UA" smtClean="0"/>
              <a:t>12.02.2026</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57204F10-F753-4661-BF71-D4640A59A9AC}" type="slidenum">
              <a:rPr lang="uk-UA" smtClean="0"/>
              <a:t>‹№›</a:t>
            </a:fld>
            <a:endParaRPr lang="uk-UA"/>
          </a:p>
        </p:txBody>
      </p:sp>
    </p:spTree>
    <p:extLst>
      <p:ext uri="{BB962C8B-B14F-4D97-AF65-F5344CB8AC3E}">
        <p14:creationId xmlns:p14="http://schemas.microsoft.com/office/powerpoint/2010/main" val="2268191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430AEA-1513-45C4-A88D-251A548CDA4E}" type="datetimeFigureOut">
              <a:rPr lang="uk-UA" smtClean="0"/>
              <a:t>12.02.2026</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57204F10-F753-4661-BF71-D4640A59A9AC}" type="slidenum">
              <a:rPr lang="uk-UA" smtClean="0"/>
              <a:t>‹№›</a:t>
            </a:fld>
            <a:endParaRPr lang="uk-UA"/>
          </a:p>
        </p:txBody>
      </p:sp>
    </p:spTree>
    <p:extLst>
      <p:ext uri="{BB962C8B-B14F-4D97-AF65-F5344CB8AC3E}">
        <p14:creationId xmlns:p14="http://schemas.microsoft.com/office/powerpoint/2010/main" val="3294654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2430AEA-1513-45C4-A88D-251A548CDA4E}" type="datetimeFigureOut">
              <a:rPr lang="uk-UA" smtClean="0"/>
              <a:t>12.02.2026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7204F10-F753-4661-BF71-D4640A59A9AC}" type="slidenum">
              <a:rPr lang="uk-UA" smtClean="0"/>
              <a:t>‹№›</a:t>
            </a:fld>
            <a:endParaRPr lang="uk-UA"/>
          </a:p>
        </p:txBody>
      </p:sp>
    </p:spTree>
    <p:extLst>
      <p:ext uri="{BB962C8B-B14F-4D97-AF65-F5344CB8AC3E}">
        <p14:creationId xmlns:p14="http://schemas.microsoft.com/office/powerpoint/2010/main" val="3006868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2430AEA-1513-45C4-A88D-251A548CDA4E}" type="datetimeFigureOut">
              <a:rPr lang="uk-UA" smtClean="0"/>
              <a:t>12.02.2026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7204F10-F753-4661-BF71-D4640A59A9AC}" type="slidenum">
              <a:rPr lang="uk-UA" smtClean="0"/>
              <a:t>‹№›</a:t>
            </a:fld>
            <a:endParaRPr lang="uk-UA"/>
          </a:p>
        </p:txBody>
      </p:sp>
    </p:spTree>
    <p:extLst>
      <p:ext uri="{BB962C8B-B14F-4D97-AF65-F5344CB8AC3E}">
        <p14:creationId xmlns:p14="http://schemas.microsoft.com/office/powerpoint/2010/main" val="817606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2430AEA-1513-45C4-A88D-251A548CDA4E}" type="datetimeFigureOut">
              <a:rPr lang="uk-UA" smtClean="0"/>
              <a:t>12.02.2026</a:t>
            </a:fld>
            <a:endParaRPr lang="uk-UA"/>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uk-UA"/>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7204F10-F753-4661-BF71-D4640A59A9AC}" type="slidenum">
              <a:rPr lang="uk-UA" smtClean="0"/>
              <a:t>‹№›</a:t>
            </a:fld>
            <a:endParaRPr lang="uk-UA"/>
          </a:p>
        </p:txBody>
      </p:sp>
    </p:spTree>
    <p:extLst>
      <p:ext uri="{BB962C8B-B14F-4D97-AF65-F5344CB8AC3E}">
        <p14:creationId xmlns:p14="http://schemas.microsoft.com/office/powerpoint/2010/main" val="3135898606"/>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438400" y="737352"/>
            <a:ext cx="9144000" cy="2387600"/>
          </a:xfrm>
        </p:spPr>
        <p:txBody>
          <a:bodyPr>
            <a:normAutofit/>
          </a:bodyPr>
          <a:lstStyle/>
          <a:p>
            <a:r>
              <a:rPr lang="uk-UA" sz="3600" dirty="0">
                <a:latin typeface="Segoe UI Black" panose="020B0A02040204020203" pitchFamily="34" charset="0"/>
                <a:ea typeface="Segoe UI Black" panose="020B0A02040204020203" pitchFamily="34" charset="0"/>
              </a:rPr>
              <a:t>Лекція 1. Сутність маркетингу та особливості маркетингових </a:t>
            </a:r>
            <a:r>
              <a:rPr lang="uk-UA" sz="3600" dirty="0" smtClean="0">
                <a:latin typeface="Segoe UI Black" panose="020B0A02040204020203" pitchFamily="34" charset="0"/>
                <a:ea typeface="Segoe UI Black" panose="020B0A02040204020203" pitchFamily="34" charset="0"/>
              </a:rPr>
              <a:t>досліджень</a:t>
            </a:r>
            <a:endParaRPr lang="uk-UA" sz="3600" dirty="0">
              <a:latin typeface="Segoe UI Black" panose="020B0A02040204020203" pitchFamily="34" charset="0"/>
              <a:ea typeface="Segoe UI Black" panose="020B0A02040204020203" pitchFamily="34" charset="0"/>
            </a:endParaRPr>
          </a:p>
        </p:txBody>
      </p:sp>
      <p:sp>
        <p:nvSpPr>
          <p:cNvPr id="3" name="Подзаголовок 2"/>
          <p:cNvSpPr>
            <a:spLocks noGrp="1"/>
          </p:cNvSpPr>
          <p:nvPr>
            <p:ph type="subTitle" idx="1"/>
          </p:nvPr>
        </p:nvSpPr>
        <p:spPr>
          <a:xfrm>
            <a:off x="4419124" y="3659382"/>
            <a:ext cx="6987645" cy="1388534"/>
          </a:xfrm>
        </p:spPr>
        <p:txBody>
          <a:bodyPr>
            <a:normAutofit lnSpcReduction="10000"/>
          </a:bodyPr>
          <a:lstStyle/>
          <a:p>
            <a:pPr marL="342900" lvl="0" indent="-342900" algn="just">
              <a:spcAft>
                <a:spcPts val="0"/>
              </a:spcAft>
              <a:buFont typeface="+mj-lt"/>
              <a:buAutoNum type="arabicPeriod"/>
            </a:pPr>
            <a:r>
              <a:rPr lang="uk-UA" dirty="0" smtClean="0">
                <a:solidFill>
                  <a:schemeClr val="accent1">
                    <a:lumMod val="75000"/>
                  </a:schemeClr>
                </a:solidFill>
                <a:latin typeface="Segoe UI Black" panose="020B0A02040204020203" pitchFamily="34" charset="0"/>
                <a:ea typeface="Segoe UI Black" panose="020B0A02040204020203" pitchFamily="34" charset="0"/>
              </a:rPr>
              <a:t>Поняття і сутність маркетингу</a:t>
            </a:r>
            <a:endParaRPr lang="uk-UA" sz="2000" dirty="0" smtClean="0">
              <a:solidFill>
                <a:schemeClr val="accent1">
                  <a:lumMod val="75000"/>
                </a:schemeClr>
              </a:solidFill>
              <a:latin typeface="Segoe UI Black" panose="020B0A02040204020203" pitchFamily="34" charset="0"/>
              <a:ea typeface="Segoe UI Black" panose="020B0A02040204020203" pitchFamily="34" charset="0"/>
            </a:endParaRPr>
          </a:p>
          <a:p>
            <a:pPr marL="342900" lvl="0" indent="-342900" algn="just">
              <a:spcAft>
                <a:spcPts val="0"/>
              </a:spcAft>
              <a:buFont typeface="+mj-lt"/>
              <a:buAutoNum type="arabicPeriod"/>
            </a:pPr>
            <a:r>
              <a:rPr lang="uk-UA" dirty="0" smtClean="0">
                <a:solidFill>
                  <a:schemeClr val="accent1">
                    <a:lumMod val="75000"/>
                  </a:schemeClr>
                </a:solidFill>
                <a:latin typeface="Segoe UI Black" panose="020B0A02040204020203" pitchFamily="34" charset="0"/>
                <a:ea typeface="Segoe UI Black" panose="020B0A02040204020203" pitchFamily="34" charset="0"/>
              </a:rPr>
              <a:t>Основні принципи маркетингового підходу до ведення бізнесу</a:t>
            </a:r>
            <a:endParaRPr lang="uk-UA" sz="2000" dirty="0" smtClean="0">
              <a:solidFill>
                <a:schemeClr val="accent1">
                  <a:lumMod val="75000"/>
                </a:schemeClr>
              </a:solidFill>
              <a:latin typeface="Segoe UI Black" panose="020B0A02040204020203" pitchFamily="34" charset="0"/>
              <a:ea typeface="Segoe UI Black" panose="020B0A02040204020203" pitchFamily="34" charset="0"/>
            </a:endParaRPr>
          </a:p>
          <a:p>
            <a:pPr marL="342900" lvl="0" indent="-342900" algn="just">
              <a:spcAft>
                <a:spcPts val="0"/>
              </a:spcAft>
              <a:buFont typeface="+mj-lt"/>
              <a:buAutoNum type="arabicPeriod"/>
            </a:pPr>
            <a:r>
              <a:rPr lang="uk-UA" dirty="0" smtClean="0">
                <a:solidFill>
                  <a:schemeClr val="accent1">
                    <a:lumMod val="75000"/>
                  </a:schemeClr>
                </a:solidFill>
                <a:latin typeface="Segoe UI Black" panose="020B0A02040204020203" pitchFamily="34" charset="0"/>
                <a:ea typeface="Segoe UI Black" panose="020B0A02040204020203" pitchFamily="34" charset="0"/>
              </a:rPr>
              <a:t>Маркетингове середовище</a:t>
            </a:r>
            <a:endParaRPr lang="uk-UA" dirty="0">
              <a:solidFill>
                <a:schemeClr val="accent1">
                  <a:lumMod val="75000"/>
                </a:schemeClr>
              </a:solidFill>
              <a:latin typeface="Segoe UI Black" panose="020B0A02040204020203" pitchFamily="34" charset="0"/>
              <a:ea typeface="Segoe UI Black" panose="020B0A02040204020203" pitchFamily="34" charset="0"/>
            </a:endParaRPr>
          </a:p>
        </p:txBody>
      </p:sp>
    </p:spTree>
    <p:extLst>
      <p:ext uri="{BB962C8B-B14F-4D97-AF65-F5344CB8AC3E}">
        <p14:creationId xmlns:p14="http://schemas.microsoft.com/office/powerpoint/2010/main" val="25149506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144379"/>
            <a:ext cx="10018713" cy="798897"/>
          </a:xfrm>
        </p:spPr>
        <p:txBody>
          <a:bodyPr>
            <a:normAutofit/>
          </a:bodyPr>
          <a:lstStyle/>
          <a:p>
            <a:pPr marL="342900" lvl="0" indent="-342900">
              <a:spcBef>
                <a:spcPct val="20000"/>
              </a:spcBef>
            </a:pPr>
            <a:r>
              <a:rPr lang="uk-UA" dirty="0">
                <a:ln>
                  <a:noFill/>
                </a:ln>
                <a:solidFill>
                  <a:srgbClr val="8BB434">
                    <a:lumMod val="75000"/>
                  </a:srgbClr>
                </a:solidFill>
                <a:latin typeface="Segoe UI Black" panose="020B0A02040204020203" pitchFamily="34" charset="0"/>
                <a:ea typeface="Segoe UI Black" panose="020B0A02040204020203" pitchFamily="34" charset="0"/>
                <a:cs typeface="+mn-cs"/>
              </a:rPr>
              <a:t>Поняття і сутність </a:t>
            </a:r>
            <a:r>
              <a:rPr lang="uk-UA" dirty="0" smtClean="0">
                <a:ln>
                  <a:noFill/>
                </a:ln>
                <a:solidFill>
                  <a:srgbClr val="8BB434">
                    <a:lumMod val="75000"/>
                  </a:srgbClr>
                </a:solidFill>
                <a:latin typeface="Segoe UI Black" panose="020B0A02040204020203" pitchFamily="34" charset="0"/>
                <a:ea typeface="Segoe UI Black" panose="020B0A02040204020203" pitchFamily="34" charset="0"/>
                <a:cs typeface="+mn-cs"/>
              </a:rPr>
              <a:t>маркетингу</a:t>
            </a:r>
            <a:endParaRPr lang="uk-UA" dirty="0"/>
          </a:p>
        </p:txBody>
      </p:sp>
      <p:sp>
        <p:nvSpPr>
          <p:cNvPr id="3" name="Объект 2"/>
          <p:cNvSpPr>
            <a:spLocks noGrp="1"/>
          </p:cNvSpPr>
          <p:nvPr>
            <p:ph idx="1"/>
          </p:nvPr>
        </p:nvSpPr>
        <p:spPr>
          <a:xfrm>
            <a:off x="1484310" y="1337912"/>
            <a:ext cx="10018713" cy="4453289"/>
          </a:xfrm>
        </p:spPr>
        <p:txBody>
          <a:bodyPr>
            <a:normAutofit fontScale="92500" lnSpcReduction="10000"/>
          </a:bodyPr>
          <a:lstStyle/>
          <a:p>
            <a:pPr algn="just">
              <a:spcAft>
                <a:spcPts val="0"/>
              </a:spcAft>
            </a:pPr>
            <a:r>
              <a:rPr lang="uk-UA" dirty="0" smtClean="0">
                <a:latin typeface="Times New Roman" panose="02020603050405020304" pitchFamily="18" charset="0"/>
                <a:ea typeface="Times New Roman" panose="02020603050405020304" pitchFamily="18" charset="0"/>
              </a:rPr>
              <a:t>Цей підхід трактує </a:t>
            </a:r>
            <a:r>
              <a:rPr lang="uk-UA" dirty="0">
                <a:latin typeface="Times New Roman" panose="02020603050405020304" pitchFamily="18" charset="0"/>
                <a:ea typeface="Times New Roman" panose="02020603050405020304" pitchFamily="18" charset="0"/>
              </a:rPr>
              <a:t>ринок як систему соціальних зв’язків, де економічна поведінка вбудована у взаємини довіри, норм і взаємних очікувань. Клієнт перестає бути </a:t>
            </a:r>
            <a:r>
              <a:rPr lang="uk-UA" dirty="0" smtClean="0">
                <a:latin typeface="Times New Roman" panose="02020603050405020304" pitchFamily="18" charset="0"/>
                <a:ea typeface="Times New Roman" panose="02020603050405020304" pitchFamily="18" charset="0"/>
              </a:rPr>
              <a:t>анонімним споживачем </a:t>
            </a:r>
            <a:r>
              <a:rPr lang="uk-UA" dirty="0">
                <a:latin typeface="Times New Roman" panose="02020603050405020304" pitchFamily="18" charset="0"/>
                <a:ea typeface="Times New Roman" panose="02020603050405020304" pitchFamily="18" charset="0"/>
              </a:rPr>
              <a:t>і розглядається як партнер у довгостроковій взаємодії. </a:t>
            </a:r>
            <a:endParaRPr lang="uk-UA" dirty="0" smtClean="0">
              <a:latin typeface="Times New Roman" panose="02020603050405020304" pitchFamily="18" charset="0"/>
              <a:ea typeface="Times New Roman" panose="02020603050405020304" pitchFamily="18" charset="0"/>
            </a:endParaRPr>
          </a:p>
          <a:p>
            <a:pPr algn="just">
              <a:spcAft>
                <a:spcPts val="0"/>
              </a:spcAft>
            </a:pPr>
            <a:r>
              <a:rPr lang="uk-UA" dirty="0" smtClean="0">
                <a:latin typeface="Times New Roman" panose="02020603050405020304" pitchFamily="18" charset="0"/>
                <a:ea typeface="Times New Roman" panose="02020603050405020304" pitchFamily="18" charset="0"/>
              </a:rPr>
              <a:t>Важливими </a:t>
            </a:r>
            <a:r>
              <a:rPr lang="uk-UA" dirty="0">
                <a:latin typeface="Times New Roman" panose="02020603050405020304" pitchFamily="18" charset="0"/>
                <a:ea typeface="Times New Roman" panose="02020603050405020304" pitchFamily="18" charset="0"/>
              </a:rPr>
              <a:t>стають не лише ціна й продукт, а комунікація, лояльність, репутація та досвід взаємодії. </a:t>
            </a:r>
            <a:endParaRPr lang="uk-UA" dirty="0" smtClean="0">
              <a:latin typeface="Times New Roman" panose="02020603050405020304" pitchFamily="18" charset="0"/>
              <a:ea typeface="Times New Roman" panose="02020603050405020304" pitchFamily="18" charset="0"/>
            </a:endParaRPr>
          </a:p>
          <a:p>
            <a:pPr algn="just">
              <a:spcAft>
                <a:spcPts val="0"/>
              </a:spcAft>
            </a:pPr>
            <a:r>
              <a:rPr lang="uk-UA" dirty="0" smtClean="0">
                <a:latin typeface="Times New Roman" panose="02020603050405020304" pitchFamily="18" charset="0"/>
                <a:ea typeface="Times New Roman" panose="02020603050405020304" pitchFamily="18" charset="0"/>
              </a:rPr>
              <a:t>Шведські </a:t>
            </a:r>
            <a:r>
              <a:rPr lang="uk-UA" dirty="0">
                <a:latin typeface="Times New Roman" panose="02020603050405020304" pitchFamily="18" charset="0"/>
                <a:ea typeface="Times New Roman" panose="02020603050405020304" pitchFamily="18" charset="0"/>
              </a:rPr>
              <a:t>дослідники підкреслювали, що компанія існує в мережі відносин: із клієнтами, постачальниками, працівниками, державними інституціями та громадськістю. Гуммессон описував маркетинг як управління </a:t>
            </a:r>
            <a:r>
              <a:rPr lang="uk-UA" dirty="0" smtClean="0">
                <a:latin typeface="Times New Roman" panose="02020603050405020304" pitchFamily="18" charset="0"/>
                <a:ea typeface="Times New Roman" panose="02020603050405020304" pitchFamily="18" charset="0"/>
              </a:rPr>
              <a:t>мережами взаємодій, </a:t>
            </a:r>
            <a:r>
              <a:rPr lang="uk-UA" dirty="0">
                <a:latin typeface="Times New Roman" panose="02020603050405020304" pitchFamily="18" charset="0"/>
                <a:ea typeface="Times New Roman" panose="02020603050405020304" pitchFamily="18" charset="0"/>
              </a:rPr>
              <a:t>де створення цінності є колективним процесом. Це зближує маркетинг із соціологічними теоріями мереж та символічного обміну, адже значення мають не лише матеріальні ресурси, а й символічний капітал </a:t>
            </a:r>
            <a:r>
              <a:rPr lang="uk-UA" dirty="0" smtClean="0">
                <a:latin typeface="Times New Roman" panose="02020603050405020304" pitchFamily="18" charset="0"/>
                <a:ea typeface="Times New Roman" panose="02020603050405020304" pitchFamily="18" charset="0"/>
              </a:rPr>
              <a:t>(довіра</a:t>
            </a:r>
            <a:r>
              <a:rPr lang="uk-UA" dirty="0">
                <a:latin typeface="Times New Roman" panose="02020603050405020304" pitchFamily="18" charset="0"/>
                <a:ea typeface="Times New Roman" panose="02020603050405020304" pitchFamily="18" charset="0"/>
              </a:rPr>
              <a:t>, імідж, соціальний </a:t>
            </a:r>
            <a:r>
              <a:rPr lang="uk-UA" dirty="0" smtClean="0">
                <a:latin typeface="Times New Roman" panose="02020603050405020304" pitchFamily="18" charset="0"/>
                <a:ea typeface="Times New Roman" panose="02020603050405020304" pitchFamily="18" charset="0"/>
              </a:rPr>
              <a:t>статус).</a:t>
            </a:r>
            <a:endParaRPr lang="uk-UA" dirty="0"/>
          </a:p>
        </p:txBody>
      </p:sp>
    </p:spTree>
    <p:extLst>
      <p:ext uri="{BB962C8B-B14F-4D97-AF65-F5344CB8AC3E}">
        <p14:creationId xmlns:p14="http://schemas.microsoft.com/office/powerpoint/2010/main" val="1733330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144379"/>
            <a:ext cx="10018713" cy="798897"/>
          </a:xfrm>
        </p:spPr>
        <p:txBody>
          <a:bodyPr>
            <a:normAutofit/>
          </a:bodyPr>
          <a:lstStyle/>
          <a:p>
            <a:pPr marL="342900" lvl="0" indent="-342900">
              <a:spcBef>
                <a:spcPct val="20000"/>
              </a:spcBef>
            </a:pPr>
            <a:r>
              <a:rPr lang="uk-UA" dirty="0">
                <a:ln>
                  <a:noFill/>
                </a:ln>
                <a:solidFill>
                  <a:srgbClr val="8BB434">
                    <a:lumMod val="75000"/>
                  </a:srgbClr>
                </a:solidFill>
                <a:latin typeface="Segoe UI Black" panose="020B0A02040204020203" pitchFamily="34" charset="0"/>
                <a:ea typeface="Segoe UI Black" panose="020B0A02040204020203" pitchFamily="34" charset="0"/>
                <a:cs typeface="+mn-cs"/>
              </a:rPr>
              <a:t>Поняття і сутність </a:t>
            </a:r>
            <a:r>
              <a:rPr lang="uk-UA" dirty="0" smtClean="0">
                <a:ln>
                  <a:noFill/>
                </a:ln>
                <a:solidFill>
                  <a:srgbClr val="8BB434">
                    <a:lumMod val="75000"/>
                  </a:srgbClr>
                </a:solidFill>
                <a:latin typeface="Segoe UI Black" panose="020B0A02040204020203" pitchFamily="34" charset="0"/>
                <a:ea typeface="Segoe UI Black" panose="020B0A02040204020203" pitchFamily="34" charset="0"/>
                <a:cs typeface="+mn-cs"/>
              </a:rPr>
              <a:t>маркетингу</a:t>
            </a:r>
            <a:endParaRPr lang="uk-UA" dirty="0"/>
          </a:p>
        </p:txBody>
      </p:sp>
      <p:sp>
        <p:nvSpPr>
          <p:cNvPr id="3" name="Объект 2"/>
          <p:cNvSpPr>
            <a:spLocks noGrp="1"/>
          </p:cNvSpPr>
          <p:nvPr>
            <p:ph idx="1"/>
          </p:nvPr>
        </p:nvSpPr>
        <p:spPr>
          <a:xfrm>
            <a:off x="1484310" y="1337912"/>
            <a:ext cx="10018713" cy="4453289"/>
          </a:xfrm>
        </p:spPr>
        <p:txBody>
          <a:bodyPr>
            <a:normAutofit lnSpcReduction="10000"/>
          </a:bodyPr>
          <a:lstStyle/>
          <a:p>
            <a:pPr algn="just">
              <a:spcAft>
                <a:spcPts val="0"/>
              </a:spcAft>
            </a:pPr>
            <a:r>
              <a:rPr lang="uk-UA" dirty="0">
                <a:latin typeface="Times New Roman" panose="02020603050405020304" pitchFamily="18" charset="0"/>
                <a:ea typeface="Times New Roman" panose="02020603050405020304" pitchFamily="18" charset="0"/>
              </a:rPr>
              <a:t>Особливу роль у концепції відіграє поняття довіри як соціального механізму зниження невизначеності. Стабільні стосунки між компанією і клієнтом формують передбачуваність поведінки, зменшують транзакційні витрати та підсилюють лояльність. </a:t>
            </a:r>
            <a:endParaRPr lang="uk-UA" dirty="0" smtClean="0">
              <a:latin typeface="Times New Roman" panose="02020603050405020304" pitchFamily="18" charset="0"/>
              <a:ea typeface="Times New Roman" panose="02020603050405020304" pitchFamily="18" charset="0"/>
            </a:endParaRPr>
          </a:p>
          <a:p>
            <a:pPr algn="just">
              <a:spcAft>
                <a:spcPts val="0"/>
              </a:spcAft>
            </a:pPr>
            <a:r>
              <a:rPr lang="uk-UA" dirty="0" smtClean="0">
                <a:latin typeface="Times New Roman" panose="02020603050405020304" pitchFamily="18" charset="0"/>
                <a:ea typeface="Times New Roman" panose="02020603050405020304" pitchFamily="18" charset="0"/>
              </a:rPr>
              <a:t>З </a:t>
            </a:r>
            <a:r>
              <a:rPr lang="uk-UA" dirty="0">
                <a:latin typeface="Times New Roman" panose="02020603050405020304" pitchFamily="18" charset="0"/>
                <a:ea typeface="Times New Roman" panose="02020603050405020304" pitchFamily="18" charset="0"/>
              </a:rPr>
              <a:t>цієї перспективи маркетинг стає не просто інструментом продажу, а формою соціальної інтеграції, що підтримує сталість економічних інституцій</a:t>
            </a:r>
            <a:r>
              <a:rPr lang="uk-UA" dirty="0" smtClean="0">
                <a:latin typeface="Times New Roman" panose="02020603050405020304" pitchFamily="18" charset="0"/>
                <a:ea typeface="Times New Roman" panose="02020603050405020304" pitchFamily="18" charset="0"/>
              </a:rPr>
              <a:t>.</a:t>
            </a:r>
          </a:p>
          <a:p>
            <a:pPr algn="just">
              <a:spcAft>
                <a:spcPts val="0"/>
              </a:spcAft>
            </a:pPr>
            <a:r>
              <a:rPr lang="uk-UA" dirty="0" smtClean="0">
                <a:latin typeface="Times New Roman" panose="02020603050405020304" pitchFamily="18" charset="0"/>
                <a:ea typeface="Times New Roman" panose="02020603050405020304" pitchFamily="18" charset="0"/>
              </a:rPr>
              <a:t>Отже</a:t>
            </a:r>
            <a:r>
              <a:rPr lang="uk-UA" dirty="0">
                <a:latin typeface="Times New Roman" panose="02020603050405020304" pitchFamily="18" charset="0"/>
                <a:ea typeface="Times New Roman" panose="02020603050405020304" pitchFamily="18" charset="0"/>
              </a:rPr>
              <a:t>, маркетинг стосунків можна розглядати як міждисциплінарну концепцію, що поєднує економіку, соціологію та теорію організацій. Вона зміщує фокус із короткострокових результатів на довготривалі соціальні зв’язки, показуючи, що ефективність бізнесу залежить від якості соціальних взаємин. </a:t>
            </a:r>
            <a:endParaRPr lang="uk-UA" dirty="0"/>
          </a:p>
        </p:txBody>
      </p:sp>
    </p:spTree>
    <p:extLst>
      <p:ext uri="{BB962C8B-B14F-4D97-AF65-F5344CB8AC3E}">
        <p14:creationId xmlns:p14="http://schemas.microsoft.com/office/powerpoint/2010/main" val="3375736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0" y="539015"/>
            <a:ext cx="10018713" cy="798897"/>
          </a:xfrm>
        </p:spPr>
        <p:txBody>
          <a:bodyPr>
            <a:noAutofit/>
          </a:bodyPr>
          <a:lstStyle/>
          <a:p>
            <a:pPr lvl="0">
              <a:spcBef>
                <a:spcPct val="20000"/>
              </a:spcBef>
              <a:buClr>
                <a:srgbClr val="8BB434">
                  <a:lumMod val="75000"/>
                </a:srgbClr>
              </a:buClr>
              <a:buSzPct val="145000"/>
            </a:pPr>
            <a:r>
              <a:rPr lang="ru-RU" sz="3200" dirty="0" smtClean="0">
                <a:ln>
                  <a:noFill/>
                </a:ln>
                <a:solidFill>
                  <a:srgbClr val="8BB434">
                    <a:lumMod val="75000"/>
                  </a:srgbClr>
                </a:solidFill>
                <a:latin typeface="Segoe UI Black" panose="020B0A02040204020203" pitchFamily="34" charset="0"/>
                <a:ea typeface="Segoe UI Black" panose="020B0A02040204020203" pitchFamily="34" charset="0"/>
                <a:cs typeface="+mn-cs"/>
              </a:rPr>
              <a:t>Основні </a:t>
            </a:r>
            <a:r>
              <a:rPr lang="ru-RU" sz="3200" dirty="0">
                <a:ln>
                  <a:noFill/>
                </a:ln>
                <a:solidFill>
                  <a:srgbClr val="8BB434">
                    <a:lumMod val="75000"/>
                  </a:srgbClr>
                </a:solidFill>
                <a:latin typeface="Segoe UI Black" panose="020B0A02040204020203" pitchFamily="34" charset="0"/>
                <a:ea typeface="Segoe UI Black" panose="020B0A02040204020203" pitchFamily="34" charset="0"/>
                <a:cs typeface="+mn-cs"/>
              </a:rPr>
              <a:t>принципи маркетингового </a:t>
            </a:r>
            <a:r>
              <a:rPr lang="uk-UA" sz="3200" dirty="0" smtClean="0">
                <a:ln>
                  <a:noFill/>
                </a:ln>
                <a:solidFill>
                  <a:srgbClr val="8BB434">
                    <a:lumMod val="75000"/>
                  </a:srgbClr>
                </a:solidFill>
                <a:latin typeface="Segoe UI Black" panose="020B0A02040204020203" pitchFamily="34" charset="0"/>
                <a:ea typeface="Segoe UI Black" panose="020B0A02040204020203" pitchFamily="34" charset="0"/>
                <a:cs typeface="+mn-cs"/>
              </a:rPr>
              <a:t>підходу до ведення бізнесу</a:t>
            </a:r>
            <a:endParaRPr lang="uk-UA" sz="3200" dirty="0">
              <a:ln>
                <a:noFill/>
              </a:ln>
              <a:solidFill>
                <a:srgbClr val="8BB434">
                  <a:lumMod val="75000"/>
                </a:srgbClr>
              </a:solidFill>
              <a:latin typeface="Segoe UI Black" panose="020B0A02040204020203" pitchFamily="34" charset="0"/>
              <a:ea typeface="Segoe UI Black" panose="020B0A02040204020203" pitchFamily="34" charset="0"/>
              <a:cs typeface="+mn-cs"/>
            </a:endParaRPr>
          </a:p>
        </p:txBody>
      </p:sp>
      <p:sp>
        <p:nvSpPr>
          <p:cNvPr id="3" name="Объект 2"/>
          <p:cNvSpPr>
            <a:spLocks noGrp="1"/>
          </p:cNvSpPr>
          <p:nvPr>
            <p:ph idx="1"/>
          </p:nvPr>
        </p:nvSpPr>
        <p:spPr>
          <a:xfrm>
            <a:off x="1484309" y="1761424"/>
            <a:ext cx="10018713" cy="4453289"/>
          </a:xfrm>
        </p:spPr>
        <p:txBody>
          <a:bodyPr>
            <a:normAutofit/>
          </a:bodyPr>
          <a:lstStyle/>
          <a:p>
            <a:pPr algn="just">
              <a:spcAft>
                <a:spcPts val="0"/>
              </a:spcAft>
            </a:pPr>
            <a:r>
              <a:rPr lang="uk-UA" dirty="0" smtClean="0">
                <a:latin typeface="Times New Roman" panose="02020603050405020304" pitchFamily="18" charset="0"/>
                <a:ea typeface="Times New Roman" panose="02020603050405020304" pitchFamily="18" charset="0"/>
              </a:rPr>
              <a:t>Основа маркетингового підходу - пріоритет вимог ринку перед всіма іншими, включно з виробничими і фінансовими. Це означає, що маркетинг спирається на наступні фундаментальні принципи:</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кінцевою метою фірми є довгострокова присутність на ринку, а не теперішня вигода;</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конкретні завдання мають на увазі захоплення певних сегментів ринку;</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враховуються особливості досить вузьких груп споживачів;</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враховуються і навіть навмисно формуються майбутні потреби;</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рішення приймаються на основі аналізу ринку.</a:t>
            </a:r>
            <a:endParaRPr lang="uk-UA" sz="2000" dirty="0" smtClean="0">
              <a:latin typeface="Times New Roman" panose="02020603050405020304" pitchFamily="18" charset="0"/>
              <a:ea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4073590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0" y="539015"/>
            <a:ext cx="10018713" cy="798897"/>
          </a:xfrm>
        </p:spPr>
        <p:txBody>
          <a:bodyPr>
            <a:noAutofit/>
          </a:bodyPr>
          <a:lstStyle/>
          <a:p>
            <a:pPr lvl="0">
              <a:spcBef>
                <a:spcPct val="20000"/>
              </a:spcBef>
              <a:buClr>
                <a:srgbClr val="8BB434">
                  <a:lumMod val="75000"/>
                </a:srgbClr>
              </a:buClr>
              <a:buSzPct val="145000"/>
            </a:pPr>
            <a:r>
              <a:rPr lang="uk-UA" sz="3600" dirty="0">
                <a:ln>
                  <a:noFill/>
                </a:ln>
                <a:solidFill>
                  <a:schemeClr val="accent1">
                    <a:lumMod val="75000"/>
                  </a:schemeClr>
                </a:solidFill>
                <a:latin typeface="Segoe UI Black" panose="020B0A02040204020203" pitchFamily="34" charset="0"/>
                <a:ea typeface="Segoe UI Black" panose="020B0A02040204020203" pitchFamily="34" charset="0"/>
                <a:cs typeface="+mn-cs"/>
              </a:rPr>
              <a:t>Маркетингове середовище</a:t>
            </a:r>
          </a:p>
        </p:txBody>
      </p:sp>
      <p:sp>
        <p:nvSpPr>
          <p:cNvPr id="3" name="Объект 2"/>
          <p:cNvSpPr>
            <a:spLocks noGrp="1"/>
          </p:cNvSpPr>
          <p:nvPr>
            <p:ph idx="1"/>
          </p:nvPr>
        </p:nvSpPr>
        <p:spPr>
          <a:xfrm>
            <a:off x="1484309" y="1337912"/>
            <a:ext cx="10018713" cy="3153879"/>
          </a:xfrm>
        </p:spPr>
        <p:txBody>
          <a:bodyPr>
            <a:normAutofit/>
          </a:bodyPr>
          <a:lstStyle/>
          <a:p>
            <a:pPr algn="just">
              <a:spcAft>
                <a:spcPts val="0"/>
              </a:spcAft>
            </a:pPr>
            <a:r>
              <a:rPr lang="uk-UA" dirty="0">
                <a:latin typeface="Times New Roman" panose="02020603050405020304" pitchFamily="18" charset="0"/>
                <a:ea typeface="Times New Roman" panose="02020603050405020304" pitchFamily="18" charset="0"/>
              </a:rPr>
              <a:t>Маркетингове середовище складається з двох великих груп чинників (сил): мікросередовища і макросередовища. Маркетингове мікросередовище утворюють чотири маркетингових </a:t>
            </a:r>
            <a:r>
              <a:rPr lang="uk-UA" dirty="0" err="1">
                <a:latin typeface="Times New Roman" panose="02020603050405020304" pitchFamily="18" charset="0"/>
                <a:ea typeface="Times New Roman" panose="02020603050405020304" pitchFamily="18" charset="0"/>
              </a:rPr>
              <a:t>фактора</a:t>
            </a:r>
            <a:r>
              <a:rPr lang="uk-UA" dirty="0">
                <a:latin typeface="Times New Roman" panose="02020603050405020304" pitchFamily="18" charset="0"/>
                <a:ea typeface="Times New Roman" panose="02020603050405020304" pitchFamily="18" charset="0"/>
              </a:rPr>
              <a:t> (сили), з якими фірма безпосередньо стикається і взаємодіє.</a:t>
            </a:r>
            <a:endParaRPr lang="uk-UA" sz="2000" dirty="0">
              <a:latin typeface="Times New Roman" panose="02020603050405020304" pitchFamily="18" charset="0"/>
              <a:ea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3489910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0" y="539015"/>
            <a:ext cx="10018713" cy="798897"/>
          </a:xfrm>
        </p:spPr>
        <p:txBody>
          <a:bodyPr>
            <a:noAutofit/>
          </a:bodyPr>
          <a:lstStyle/>
          <a:p>
            <a:pPr lvl="0">
              <a:spcBef>
                <a:spcPct val="20000"/>
              </a:spcBef>
              <a:buClr>
                <a:srgbClr val="8BB434">
                  <a:lumMod val="75000"/>
                </a:srgbClr>
              </a:buClr>
              <a:buSzPct val="145000"/>
            </a:pPr>
            <a:r>
              <a:rPr lang="uk-UA" sz="3600" dirty="0">
                <a:ln>
                  <a:noFill/>
                </a:ln>
                <a:solidFill>
                  <a:schemeClr val="accent1">
                    <a:lumMod val="75000"/>
                  </a:schemeClr>
                </a:solidFill>
                <a:latin typeface="Segoe UI Black" panose="020B0A02040204020203" pitchFamily="34" charset="0"/>
                <a:ea typeface="Segoe UI Black" panose="020B0A02040204020203" pitchFamily="34" charset="0"/>
                <a:cs typeface="+mn-cs"/>
              </a:rPr>
              <a:t>Маркетингове середовище</a:t>
            </a:r>
          </a:p>
        </p:txBody>
      </p:sp>
      <p:sp>
        <p:nvSpPr>
          <p:cNvPr id="3" name="Объект 2"/>
          <p:cNvSpPr>
            <a:spLocks noGrp="1"/>
          </p:cNvSpPr>
          <p:nvPr>
            <p:ph idx="1"/>
          </p:nvPr>
        </p:nvSpPr>
        <p:spPr>
          <a:xfrm>
            <a:off x="1484309" y="1568918"/>
            <a:ext cx="10018713" cy="4446871"/>
          </a:xfrm>
        </p:spPr>
        <p:txBody>
          <a:bodyPr>
            <a:normAutofit/>
          </a:bodyPr>
          <a:lstStyle/>
          <a:p>
            <a:pPr algn="just">
              <a:spcAft>
                <a:spcPts val="0"/>
              </a:spcAft>
            </a:pPr>
            <a:r>
              <a:rPr lang="uk-UA" b="1" dirty="0" smtClean="0">
                <a:latin typeface="Times New Roman" panose="02020603050405020304" pitchFamily="18" charset="0"/>
                <a:ea typeface="Times New Roman" panose="02020603050405020304" pitchFamily="18" charset="0"/>
              </a:rPr>
              <a:t>1. Постачальники.</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Щоб мати надійних постачальників, потрібно добре знати і враховувати їх інтереси.</a:t>
            </a:r>
            <a:endParaRPr lang="uk-UA" sz="2000" dirty="0" smtClean="0">
              <a:latin typeface="Times New Roman" panose="02020603050405020304" pitchFamily="18" charset="0"/>
              <a:ea typeface="Times New Roman" panose="02020603050405020304" pitchFamily="18" charset="0"/>
            </a:endParaRPr>
          </a:p>
          <a:p>
            <a:pPr algn="just">
              <a:spcAft>
                <a:spcPts val="0"/>
              </a:spcAft>
            </a:pPr>
            <a:r>
              <a:rPr lang="uk-UA" b="1" dirty="0" smtClean="0">
                <a:latin typeface="Times New Roman" panose="02020603050405020304" pitchFamily="18" charset="0"/>
                <a:ea typeface="Times New Roman" panose="02020603050405020304" pitchFamily="18" charset="0"/>
              </a:rPr>
              <a:t>2. Конкуренти.</a:t>
            </a:r>
            <a:endParaRPr lang="uk-UA" sz="2000" b="1"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Метою вивчення конкурентів є пошук переконливих відповідей на питання про те, чим ваш товар або ваша послуга краще за інших.</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В якості конкурентів важливо розглядати виробників товарів і послуг, як схожих з виробленими вами, так і інших, які відповідають ту ж потреба.</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Необхідно не тільки ретельно вивчати </a:t>
            </a:r>
            <a:r>
              <a:rPr lang="uk-UA" dirty="0" err="1" smtClean="0">
                <a:latin typeface="Times New Roman" panose="02020603050405020304" pitchFamily="18" charset="0"/>
                <a:ea typeface="Times New Roman" panose="02020603050405020304" pitchFamily="18" charset="0"/>
              </a:rPr>
              <a:t>маркетинговуговие</a:t>
            </a:r>
            <a:r>
              <a:rPr lang="uk-UA" dirty="0" smtClean="0">
                <a:latin typeface="Times New Roman" panose="02020603050405020304" pitchFamily="18" charset="0"/>
                <a:ea typeface="Times New Roman" panose="02020603050405020304" pitchFamily="18" charset="0"/>
              </a:rPr>
              <a:t> стратегії основних конкурентів, але і передбачати на цій основі їх дії.</a:t>
            </a:r>
            <a:endParaRPr lang="uk-UA" sz="2000" dirty="0" smtClean="0">
              <a:latin typeface="Times New Roman" panose="02020603050405020304" pitchFamily="18" charset="0"/>
              <a:ea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6210865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0" y="539015"/>
            <a:ext cx="10018713" cy="798897"/>
          </a:xfrm>
        </p:spPr>
        <p:txBody>
          <a:bodyPr>
            <a:noAutofit/>
          </a:bodyPr>
          <a:lstStyle/>
          <a:p>
            <a:pPr lvl="0">
              <a:spcBef>
                <a:spcPct val="20000"/>
              </a:spcBef>
              <a:buClr>
                <a:srgbClr val="8BB434">
                  <a:lumMod val="75000"/>
                </a:srgbClr>
              </a:buClr>
              <a:buSzPct val="145000"/>
            </a:pPr>
            <a:r>
              <a:rPr lang="uk-UA" sz="3600" dirty="0">
                <a:ln>
                  <a:noFill/>
                </a:ln>
                <a:solidFill>
                  <a:schemeClr val="accent1">
                    <a:lumMod val="75000"/>
                  </a:schemeClr>
                </a:solidFill>
                <a:latin typeface="Segoe UI Black" panose="020B0A02040204020203" pitchFamily="34" charset="0"/>
                <a:ea typeface="Segoe UI Black" panose="020B0A02040204020203" pitchFamily="34" charset="0"/>
                <a:cs typeface="+mn-cs"/>
              </a:rPr>
              <a:t>Маркетингове середовище</a:t>
            </a:r>
          </a:p>
        </p:txBody>
      </p:sp>
      <p:sp>
        <p:nvSpPr>
          <p:cNvPr id="3" name="Объект 2"/>
          <p:cNvSpPr>
            <a:spLocks noGrp="1"/>
          </p:cNvSpPr>
          <p:nvPr>
            <p:ph idx="1"/>
          </p:nvPr>
        </p:nvSpPr>
        <p:spPr>
          <a:xfrm>
            <a:off x="1484309" y="1568918"/>
            <a:ext cx="10018713" cy="4446871"/>
          </a:xfrm>
        </p:spPr>
        <p:txBody>
          <a:bodyPr>
            <a:normAutofit/>
          </a:bodyPr>
          <a:lstStyle/>
          <a:p>
            <a:pPr algn="just">
              <a:spcAft>
                <a:spcPts val="0"/>
              </a:spcAft>
            </a:pPr>
            <a:r>
              <a:rPr lang="uk-UA" b="1" dirty="0" smtClean="0">
                <a:latin typeface="Times New Roman" panose="02020603050405020304" pitchFamily="18" charset="0"/>
                <a:ea typeface="Times New Roman" panose="02020603050405020304" pitchFamily="18" charset="0"/>
              </a:rPr>
              <a:t>3. Посередники.</a:t>
            </a:r>
            <a:endParaRPr lang="uk-UA" sz="2000" b="1"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Вибудовуючи систему поширення своїх товарів, важливо знати, як поширюються подібні товари. Це дозволить знаходити нові ринкові можливості і своєчасно розпізнавати небезпеки.</a:t>
            </a:r>
            <a:endParaRPr lang="uk-UA" sz="2000" dirty="0" smtClean="0">
              <a:latin typeface="Times New Roman" panose="02020603050405020304" pitchFamily="18" charset="0"/>
              <a:ea typeface="Times New Roman" panose="02020603050405020304" pitchFamily="18" charset="0"/>
            </a:endParaRPr>
          </a:p>
          <a:p>
            <a:pPr algn="just">
              <a:spcAft>
                <a:spcPts val="0"/>
              </a:spcAft>
            </a:pPr>
            <a:r>
              <a:rPr lang="uk-UA" b="1" dirty="0" smtClean="0">
                <a:latin typeface="Times New Roman" panose="02020603050405020304" pitchFamily="18" charset="0"/>
                <a:ea typeface="Times New Roman" panose="02020603050405020304" pitchFamily="18" charset="0"/>
              </a:rPr>
              <a:t>4. Споживачі.</a:t>
            </a:r>
            <a:endParaRPr lang="uk-UA" sz="2000" b="1"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Вивчення споживачів полягає в пошуку відповідей на наступні питання: хто (а також скільки, за якою ціною, яким чином, чому, де, коли) купує (а також може купувати) наші товари (а також товари наших конкурентів)?</a:t>
            </a:r>
            <a:endParaRPr lang="uk-UA" sz="2000" dirty="0" smtClean="0">
              <a:latin typeface="Times New Roman" panose="02020603050405020304" pitchFamily="18" charset="0"/>
              <a:ea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2113666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0" y="539015"/>
            <a:ext cx="10018713" cy="798897"/>
          </a:xfrm>
        </p:spPr>
        <p:txBody>
          <a:bodyPr>
            <a:noAutofit/>
          </a:bodyPr>
          <a:lstStyle/>
          <a:p>
            <a:pPr lvl="0">
              <a:spcBef>
                <a:spcPct val="20000"/>
              </a:spcBef>
              <a:buClr>
                <a:srgbClr val="8BB434">
                  <a:lumMod val="75000"/>
                </a:srgbClr>
              </a:buClr>
              <a:buSzPct val="145000"/>
            </a:pPr>
            <a:r>
              <a:rPr lang="uk-UA" sz="3600" dirty="0">
                <a:ln>
                  <a:noFill/>
                </a:ln>
                <a:solidFill>
                  <a:schemeClr val="accent1">
                    <a:lumMod val="75000"/>
                  </a:schemeClr>
                </a:solidFill>
                <a:latin typeface="Segoe UI Black" panose="020B0A02040204020203" pitchFamily="34" charset="0"/>
                <a:ea typeface="Segoe UI Black" panose="020B0A02040204020203" pitchFamily="34" charset="0"/>
                <a:cs typeface="+mn-cs"/>
              </a:rPr>
              <a:t>Маркетингове середовище</a:t>
            </a:r>
          </a:p>
        </p:txBody>
      </p:sp>
      <p:sp>
        <p:nvSpPr>
          <p:cNvPr id="3" name="Объект 2"/>
          <p:cNvSpPr>
            <a:spLocks noGrp="1"/>
          </p:cNvSpPr>
          <p:nvPr>
            <p:ph idx="1"/>
          </p:nvPr>
        </p:nvSpPr>
        <p:spPr>
          <a:xfrm>
            <a:off x="1484309" y="1568918"/>
            <a:ext cx="10018713" cy="4446871"/>
          </a:xfrm>
        </p:spPr>
        <p:txBody>
          <a:bodyPr>
            <a:normAutofit/>
          </a:bodyPr>
          <a:lstStyle/>
          <a:p>
            <a:pPr algn="just">
              <a:spcAft>
                <a:spcPts val="0"/>
              </a:spcAft>
            </a:pPr>
            <a:r>
              <a:rPr lang="uk-UA" b="1" dirty="0" smtClean="0">
                <a:latin typeface="Times New Roman" panose="02020603050405020304" pitchFamily="18" charset="0"/>
                <a:ea typeface="Times New Roman" panose="02020603050405020304" pitchFamily="18" charset="0"/>
              </a:rPr>
              <a:t>Маркетингове макросередовище утворюють шість маркетингових чинників (сил).</a:t>
            </a:r>
            <a:endParaRPr lang="uk-UA" sz="2000" b="1" dirty="0" smtClean="0">
              <a:latin typeface="Times New Roman" panose="02020603050405020304" pitchFamily="18" charset="0"/>
              <a:ea typeface="Times New Roman" panose="02020603050405020304" pitchFamily="18" charset="0"/>
            </a:endParaRPr>
          </a:p>
          <a:p>
            <a:pPr algn="just">
              <a:spcAft>
                <a:spcPts val="0"/>
              </a:spcAft>
            </a:pPr>
            <a:r>
              <a:rPr lang="uk-UA" dirty="0" smtClean="0">
                <a:latin typeface="Times New Roman" panose="02020603050405020304" pitchFamily="18" charset="0"/>
                <a:ea typeface="Times New Roman" panose="02020603050405020304" pitchFamily="18" charset="0"/>
              </a:rPr>
              <a:t>1. Демографічні:</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загальна кількість представників цікавить фірму соціально-демографічної групи, наприклад осіб певного статі, віку і сімейного стану;</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загальна кількість сімей певного складу;</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очікувана динаміка чисельності цих людей і сімей;</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розподіл цих людей і сімей за місцем проживання і їх очікувані міграції.</a:t>
            </a:r>
            <a:endParaRPr lang="uk-UA" sz="2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836510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0" y="539015"/>
            <a:ext cx="10018713" cy="798897"/>
          </a:xfrm>
        </p:spPr>
        <p:txBody>
          <a:bodyPr>
            <a:noAutofit/>
          </a:bodyPr>
          <a:lstStyle/>
          <a:p>
            <a:pPr lvl="0">
              <a:spcBef>
                <a:spcPct val="20000"/>
              </a:spcBef>
              <a:buClr>
                <a:srgbClr val="8BB434">
                  <a:lumMod val="75000"/>
                </a:srgbClr>
              </a:buClr>
              <a:buSzPct val="145000"/>
            </a:pPr>
            <a:r>
              <a:rPr lang="uk-UA" sz="3600" dirty="0">
                <a:ln>
                  <a:noFill/>
                </a:ln>
                <a:solidFill>
                  <a:schemeClr val="accent1">
                    <a:lumMod val="75000"/>
                  </a:schemeClr>
                </a:solidFill>
                <a:latin typeface="Segoe UI Black" panose="020B0A02040204020203" pitchFamily="34" charset="0"/>
                <a:ea typeface="Segoe UI Black" panose="020B0A02040204020203" pitchFamily="34" charset="0"/>
                <a:cs typeface="+mn-cs"/>
              </a:rPr>
              <a:t>Маркетингове середовище</a:t>
            </a:r>
          </a:p>
        </p:txBody>
      </p:sp>
      <p:sp>
        <p:nvSpPr>
          <p:cNvPr id="3" name="Объект 2"/>
          <p:cNvSpPr>
            <a:spLocks noGrp="1"/>
          </p:cNvSpPr>
          <p:nvPr>
            <p:ph idx="1"/>
          </p:nvPr>
        </p:nvSpPr>
        <p:spPr>
          <a:xfrm>
            <a:off x="1484309" y="1568918"/>
            <a:ext cx="10018713" cy="4446871"/>
          </a:xfrm>
        </p:spPr>
        <p:txBody>
          <a:bodyPr>
            <a:normAutofit fontScale="92500" lnSpcReduction="10000"/>
          </a:bodyPr>
          <a:lstStyle/>
          <a:p>
            <a:pPr algn="just">
              <a:spcAft>
                <a:spcPts val="0"/>
              </a:spcAft>
            </a:pPr>
            <a:r>
              <a:rPr lang="uk-UA" dirty="0" smtClean="0">
                <a:latin typeface="Times New Roman" panose="02020603050405020304" pitchFamily="18" charset="0"/>
                <a:ea typeface="Times New Roman" panose="02020603050405020304" pitchFamily="18" charset="0"/>
              </a:rPr>
              <a:t>2. Економіко-правові:</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загальна величина і розподіл доходів населення;</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інфляція та інфляційні очікування населення;</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курс національної валюти;</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експортні та імпортні мита;</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податкова та бюджетна політика держави;</a:t>
            </a:r>
          </a:p>
          <a:p>
            <a:pPr marL="0" lvl="0" indent="0" algn="just">
              <a:spcAft>
                <a:spcPts val="0"/>
              </a:spcAft>
              <a:buClr>
                <a:srgbClr val="8BB434">
                  <a:lumMod val="75000"/>
                </a:srgbClr>
              </a:buClr>
              <a:buNone/>
            </a:pPr>
            <a:r>
              <a:rPr lang="uk-UA" dirty="0" smtClean="0">
                <a:latin typeface="Times New Roman" panose="02020603050405020304" pitchFamily="18" charset="0"/>
                <a:ea typeface="Times New Roman" panose="02020603050405020304" pitchFamily="18" charset="0"/>
              </a:rPr>
              <a:t>• вимоги до охорони навколишнього середовища.</a:t>
            </a:r>
          </a:p>
          <a:p>
            <a:pPr algn="just">
              <a:spcAft>
                <a:spcPts val="0"/>
              </a:spcAft>
            </a:pPr>
            <a:r>
              <a:rPr lang="uk-UA" dirty="0" smtClean="0">
                <a:latin typeface="Times New Roman" panose="02020603050405020304" pitchFamily="18" charset="0"/>
                <a:ea typeface="Times New Roman" panose="02020603050405020304" pitchFamily="18" charset="0"/>
              </a:rPr>
              <a:t>3. Технологічні:</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нові технологічні розробки, як вже застосовані будь-ким з конкурентів, так і ще ніким не використані;</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нові наукові розробки, що відкривають в майбутньому нові технологічні можливості.</a:t>
            </a:r>
            <a:endParaRPr lang="uk-UA" sz="2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133116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0" y="539015"/>
            <a:ext cx="10018713" cy="798897"/>
          </a:xfrm>
        </p:spPr>
        <p:txBody>
          <a:bodyPr>
            <a:noAutofit/>
          </a:bodyPr>
          <a:lstStyle/>
          <a:p>
            <a:pPr lvl="0">
              <a:spcBef>
                <a:spcPct val="20000"/>
              </a:spcBef>
              <a:buClr>
                <a:srgbClr val="8BB434">
                  <a:lumMod val="75000"/>
                </a:srgbClr>
              </a:buClr>
              <a:buSzPct val="145000"/>
            </a:pPr>
            <a:r>
              <a:rPr lang="uk-UA" sz="3600" dirty="0">
                <a:ln>
                  <a:noFill/>
                </a:ln>
                <a:solidFill>
                  <a:schemeClr val="accent1">
                    <a:lumMod val="75000"/>
                  </a:schemeClr>
                </a:solidFill>
                <a:latin typeface="Segoe UI Black" panose="020B0A02040204020203" pitchFamily="34" charset="0"/>
                <a:ea typeface="Segoe UI Black" panose="020B0A02040204020203" pitchFamily="34" charset="0"/>
                <a:cs typeface="+mn-cs"/>
              </a:rPr>
              <a:t>Маркетингове середовище</a:t>
            </a:r>
          </a:p>
        </p:txBody>
      </p:sp>
      <p:sp>
        <p:nvSpPr>
          <p:cNvPr id="3" name="Объект 2"/>
          <p:cNvSpPr>
            <a:spLocks noGrp="1"/>
          </p:cNvSpPr>
          <p:nvPr>
            <p:ph idx="1"/>
          </p:nvPr>
        </p:nvSpPr>
        <p:spPr>
          <a:xfrm>
            <a:off x="1484309" y="1568918"/>
            <a:ext cx="10018713" cy="4446871"/>
          </a:xfrm>
        </p:spPr>
        <p:txBody>
          <a:bodyPr>
            <a:normAutofit fontScale="92500" lnSpcReduction="20000"/>
          </a:bodyPr>
          <a:lstStyle/>
          <a:p>
            <a:pPr algn="just">
              <a:spcAft>
                <a:spcPts val="0"/>
              </a:spcAft>
            </a:pPr>
            <a:r>
              <a:rPr lang="uk-UA" dirty="0" smtClean="0">
                <a:latin typeface="Times New Roman" panose="02020603050405020304" pitchFamily="18" charset="0"/>
                <a:ea typeface="Times New Roman" panose="02020603050405020304" pitchFamily="18" charset="0"/>
              </a:rPr>
              <a:t>4. Політичні:</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рівень політичної стабільності;</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ступінь довіри до державних гарантій, законодавчим актам і постановами уряду, що регулює ринкову діяльність.</a:t>
            </a:r>
            <a:endParaRPr lang="uk-UA" sz="2000" dirty="0" smtClean="0">
              <a:latin typeface="Times New Roman" panose="02020603050405020304" pitchFamily="18" charset="0"/>
              <a:ea typeface="Times New Roman" panose="02020603050405020304" pitchFamily="18" charset="0"/>
            </a:endParaRPr>
          </a:p>
          <a:p>
            <a:pPr algn="just">
              <a:spcAft>
                <a:spcPts val="0"/>
              </a:spcAft>
            </a:pPr>
            <a:r>
              <a:rPr lang="uk-UA" dirty="0" smtClean="0">
                <a:latin typeface="Times New Roman" panose="02020603050405020304" pitchFamily="18" charset="0"/>
                <a:ea typeface="Times New Roman" panose="02020603050405020304" pitchFamily="18" charset="0"/>
              </a:rPr>
              <a:t>5. Природні:</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погодно-кліматичні умови;</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стан природних ресурсів.</a:t>
            </a:r>
            <a:endParaRPr lang="uk-UA" sz="2000" dirty="0" smtClean="0">
              <a:latin typeface="Times New Roman" panose="02020603050405020304" pitchFamily="18" charset="0"/>
              <a:ea typeface="Times New Roman" panose="02020603050405020304" pitchFamily="18" charset="0"/>
            </a:endParaRPr>
          </a:p>
          <a:p>
            <a:pPr algn="just">
              <a:spcAft>
                <a:spcPts val="0"/>
              </a:spcAft>
            </a:pPr>
            <a:r>
              <a:rPr lang="uk-UA" dirty="0" smtClean="0">
                <a:latin typeface="Times New Roman" panose="02020603050405020304" pitchFamily="18" charset="0"/>
                <a:ea typeface="Times New Roman" panose="02020603050405020304" pitchFamily="18" charset="0"/>
              </a:rPr>
              <a:t>6. Соціально-культурні:</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утворення;</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образ і уклад життя;</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життєві цілі;</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ставлення до праці;</a:t>
            </a:r>
            <a:endParaRPr lang="uk-UA" sz="2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uk-UA" dirty="0" smtClean="0">
                <a:latin typeface="Times New Roman" panose="02020603050405020304" pitchFamily="18" charset="0"/>
                <a:ea typeface="Times New Roman" panose="02020603050405020304" pitchFamily="18" charset="0"/>
              </a:rPr>
              <a:t>• підходи до виховання і т.д.</a:t>
            </a:r>
            <a:endParaRPr lang="uk-UA" sz="2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82589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144379"/>
            <a:ext cx="10018713" cy="798897"/>
          </a:xfrm>
        </p:spPr>
        <p:txBody>
          <a:bodyPr>
            <a:normAutofit/>
          </a:bodyPr>
          <a:lstStyle/>
          <a:p>
            <a:pPr marL="342900" lvl="0" indent="-342900">
              <a:spcBef>
                <a:spcPct val="20000"/>
              </a:spcBef>
            </a:pPr>
            <a:r>
              <a:rPr lang="uk-UA" dirty="0">
                <a:ln>
                  <a:noFill/>
                </a:ln>
                <a:solidFill>
                  <a:srgbClr val="8BB434">
                    <a:lumMod val="75000"/>
                  </a:srgbClr>
                </a:solidFill>
                <a:latin typeface="Segoe UI Black" panose="020B0A02040204020203" pitchFamily="34" charset="0"/>
                <a:ea typeface="Segoe UI Black" panose="020B0A02040204020203" pitchFamily="34" charset="0"/>
                <a:cs typeface="+mn-cs"/>
              </a:rPr>
              <a:t>Поняття і сутність </a:t>
            </a:r>
            <a:r>
              <a:rPr lang="uk-UA" dirty="0" smtClean="0">
                <a:ln>
                  <a:noFill/>
                </a:ln>
                <a:solidFill>
                  <a:srgbClr val="8BB434">
                    <a:lumMod val="75000"/>
                  </a:srgbClr>
                </a:solidFill>
                <a:latin typeface="Segoe UI Black" panose="020B0A02040204020203" pitchFamily="34" charset="0"/>
                <a:ea typeface="Segoe UI Black" panose="020B0A02040204020203" pitchFamily="34" charset="0"/>
                <a:cs typeface="+mn-cs"/>
              </a:rPr>
              <a:t>маркетингу</a:t>
            </a:r>
            <a:endParaRPr lang="uk-UA" dirty="0"/>
          </a:p>
        </p:txBody>
      </p:sp>
      <p:sp>
        <p:nvSpPr>
          <p:cNvPr id="3" name="Объект 2"/>
          <p:cNvSpPr>
            <a:spLocks noGrp="1"/>
          </p:cNvSpPr>
          <p:nvPr>
            <p:ph idx="1"/>
          </p:nvPr>
        </p:nvSpPr>
        <p:spPr>
          <a:xfrm>
            <a:off x="1484310" y="1039529"/>
            <a:ext cx="10018713" cy="4751672"/>
          </a:xfrm>
        </p:spPr>
        <p:txBody>
          <a:bodyPr/>
          <a:lstStyle/>
          <a:p>
            <a:pPr algn="just">
              <a:spcAft>
                <a:spcPts val="0"/>
              </a:spcAft>
            </a:pPr>
            <a:r>
              <a:rPr lang="uk-UA" dirty="0" smtClean="0">
                <a:latin typeface="Times New Roman" panose="02020603050405020304" pitchFamily="18" charset="0"/>
                <a:ea typeface="Times New Roman" panose="02020603050405020304" pitchFamily="18" charset="0"/>
              </a:rPr>
              <a:t>1. Серед понять, що стали ознакою сучасного бізнесу, особливе місце займає маркетинг. Саме слово "маркетинг" з'явилося у Сполучених Штатах Америки в процесі пошуку місцевими фермерами ринку збуту для своєї продукції. Йшлося про оволодіння ринком</a:t>
            </a:r>
            <a:r>
              <a:rPr lang="en-US" dirty="0" smtClean="0">
                <a:latin typeface="Times New Roman" panose="02020603050405020304" pitchFamily="18" charset="0"/>
                <a:ea typeface="Times New Roman" panose="02020603050405020304" pitchFamily="18" charset="0"/>
              </a:rPr>
              <a:t> - </a:t>
            </a:r>
            <a:r>
              <a:rPr lang="uk-UA" dirty="0" smtClean="0">
                <a:latin typeface="Times New Roman" panose="02020603050405020304" pitchFamily="18" charset="0"/>
                <a:ea typeface="Times New Roman" panose="02020603050405020304" pitchFamily="18" charset="0"/>
              </a:rPr>
              <a:t>Market Getting. Пізніше з цих двох слів утворилось одне - маркетинг (marketing).</a:t>
            </a:r>
            <a:endParaRPr lang="uk-UA" sz="2000" dirty="0" smtClean="0">
              <a:latin typeface="Times New Roman" panose="02020603050405020304" pitchFamily="18" charset="0"/>
              <a:ea typeface="Times New Roman" panose="02020603050405020304" pitchFamily="18" charset="0"/>
            </a:endParaRPr>
          </a:p>
          <a:p>
            <a:pPr algn="just">
              <a:spcAft>
                <a:spcPts val="0"/>
              </a:spcAft>
            </a:pPr>
            <a:r>
              <a:rPr lang="uk-UA" dirty="0" smtClean="0">
                <a:latin typeface="Times New Roman" panose="02020603050405020304" pitchFamily="18" charset="0"/>
                <a:ea typeface="Times New Roman" panose="02020603050405020304" pitchFamily="18" charset="0"/>
              </a:rPr>
              <a:t>"Маркетинг - соціальний та управлінський процес, спрямований на задоволення потреб та бажань як індивідів, так і груп, шляхом створення, пропонування та обміну наділених цінністю товарів".</a:t>
            </a:r>
            <a:endParaRPr lang="uk-UA" sz="2000" dirty="0" smtClean="0">
              <a:latin typeface="Times New Roman" panose="02020603050405020304" pitchFamily="18" charset="0"/>
              <a:ea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1239877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144379"/>
            <a:ext cx="10018713" cy="798897"/>
          </a:xfrm>
        </p:spPr>
        <p:txBody>
          <a:bodyPr>
            <a:normAutofit/>
          </a:bodyPr>
          <a:lstStyle/>
          <a:p>
            <a:pPr marL="342900" lvl="0" indent="-342900">
              <a:spcBef>
                <a:spcPct val="20000"/>
              </a:spcBef>
            </a:pPr>
            <a:r>
              <a:rPr lang="uk-UA" dirty="0">
                <a:ln>
                  <a:noFill/>
                </a:ln>
                <a:solidFill>
                  <a:srgbClr val="8BB434">
                    <a:lumMod val="75000"/>
                  </a:srgbClr>
                </a:solidFill>
                <a:latin typeface="Segoe UI Black" panose="020B0A02040204020203" pitchFamily="34" charset="0"/>
                <a:ea typeface="Segoe UI Black" panose="020B0A02040204020203" pitchFamily="34" charset="0"/>
                <a:cs typeface="+mn-cs"/>
              </a:rPr>
              <a:t>Поняття і сутність </a:t>
            </a:r>
            <a:r>
              <a:rPr lang="uk-UA" dirty="0" smtClean="0">
                <a:ln>
                  <a:noFill/>
                </a:ln>
                <a:solidFill>
                  <a:srgbClr val="8BB434">
                    <a:lumMod val="75000"/>
                  </a:srgbClr>
                </a:solidFill>
                <a:latin typeface="Segoe UI Black" panose="020B0A02040204020203" pitchFamily="34" charset="0"/>
                <a:ea typeface="Segoe UI Black" panose="020B0A02040204020203" pitchFamily="34" charset="0"/>
                <a:cs typeface="+mn-cs"/>
              </a:rPr>
              <a:t>маркетингу</a:t>
            </a:r>
            <a:endParaRPr lang="uk-UA" dirty="0"/>
          </a:p>
        </p:txBody>
      </p:sp>
      <p:sp>
        <p:nvSpPr>
          <p:cNvPr id="3" name="Объект 2"/>
          <p:cNvSpPr>
            <a:spLocks noGrp="1"/>
          </p:cNvSpPr>
          <p:nvPr>
            <p:ph idx="1"/>
          </p:nvPr>
        </p:nvSpPr>
        <p:spPr>
          <a:xfrm>
            <a:off x="1484310" y="1039529"/>
            <a:ext cx="10018713" cy="4751672"/>
          </a:xfrm>
        </p:spPr>
        <p:txBody>
          <a:bodyPr/>
          <a:lstStyle/>
          <a:p>
            <a:pPr marL="0" indent="0" algn="just">
              <a:spcAft>
                <a:spcPts val="0"/>
              </a:spcAft>
              <a:buNone/>
            </a:pPr>
            <a:r>
              <a:rPr lang="uk-UA" dirty="0" smtClean="0">
                <a:latin typeface="Times New Roman" panose="02020603050405020304" pitchFamily="18" charset="0"/>
                <a:ea typeface="Times New Roman" panose="02020603050405020304" pitchFamily="18" charset="0"/>
              </a:rPr>
              <a:t>За Ф.Котлером існує п'ять концепцій управління маркетингом </a:t>
            </a:r>
          </a:p>
          <a:p>
            <a:pPr algn="just">
              <a:spcAft>
                <a:spcPts val="0"/>
              </a:spcAft>
            </a:pPr>
            <a:r>
              <a:rPr lang="uk-UA" dirty="0" smtClean="0">
                <a:latin typeface="Times New Roman" panose="02020603050405020304" pitchFamily="18" charset="0"/>
                <a:ea typeface="Times New Roman" panose="02020603050405020304" pitchFamily="18" charset="0"/>
              </a:rPr>
              <a:t>концепція вдосконалення виробництва, </a:t>
            </a:r>
          </a:p>
          <a:p>
            <a:pPr algn="just">
              <a:spcAft>
                <a:spcPts val="0"/>
              </a:spcAft>
            </a:pPr>
            <a:r>
              <a:rPr lang="uk-UA" dirty="0" smtClean="0">
                <a:latin typeface="Times New Roman" panose="02020603050405020304" pitchFamily="18" charset="0"/>
                <a:ea typeface="Times New Roman" panose="02020603050405020304" pitchFamily="18" charset="0"/>
              </a:rPr>
              <a:t>концепція вдосконалення товару, </a:t>
            </a:r>
          </a:p>
          <a:p>
            <a:pPr algn="just">
              <a:spcAft>
                <a:spcPts val="0"/>
              </a:spcAft>
            </a:pPr>
            <a:r>
              <a:rPr lang="uk-UA" dirty="0" smtClean="0">
                <a:latin typeface="Times New Roman" panose="02020603050405020304" pitchFamily="18" charset="0"/>
                <a:ea typeface="Times New Roman" panose="02020603050405020304" pitchFamily="18" charset="0"/>
              </a:rPr>
              <a:t>концепція інтенсифікації комерційних зусиль, </a:t>
            </a:r>
          </a:p>
          <a:p>
            <a:pPr algn="just">
              <a:spcAft>
                <a:spcPts val="0"/>
              </a:spcAft>
            </a:pPr>
            <a:r>
              <a:rPr lang="uk-UA" dirty="0" smtClean="0">
                <a:latin typeface="Times New Roman" panose="02020603050405020304" pitchFamily="18" charset="0"/>
                <a:ea typeface="Times New Roman" panose="02020603050405020304" pitchFamily="18" charset="0"/>
              </a:rPr>
              <a:t>концепція класичного маркетингу </a:t>
            </a:r>
          </a:p>
          <a:p>
            <a:pPr algn="just">
              <a:spcAft>
                <a:spcPts val="0"/>
              </a:spcAft>
            </a:pPr>
            <a:r>
              <a:rPr lang="uk-UA" dirty="0" smtClean="0">
                <a:latin typeface="Times New Roman" panose="02020603050405020304" pitchFamily="18" charset="0"/>
                <a:ea typeface="Times New Roman" panose="02020603050405020304" pitchFamily="18" charset="0"/>
              </a:rPr>
              <a:t>концепція соціально-етичного маркетингу. </a:t>
            </a:r>
          </a:p>
          <a:p>
            <a:pPr marL="0" indent="0" algn="just">
              <a:spcAft>
                <a:spcPts val="0"/>
              </a:spcAft>
              <a:buNone/>
            </a:pPr>
            <a:r>
              <a:rPr lang="uk-UA" dirty="0" smtClean="0">
                <a:latin typeface="Times New Roman" panose="02020603050405020304" pitchFamily="18" charset="0"/>
                <a:ea typeface="Times New Roman" panose="02020603050405020304" pitchFamily="18" charset="0"/>
              </a:rPr>
              <a:t>До цього переліку слід додати нову концепцію управління маркетингу - маркетинг стосунків, запропоновану у 80-х роках шведськими вченими.</a:t>
            </a:r>
            <a:endParaRPr lang="uk-UA" sz="2000" dirty="0" smtClean="0">
              <a:latin typeface="Times New Roman" panose="02020603050405020304" pitchFamily="18" charset="0"/>
              <a:ea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1072469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144379"/>
            <a:ext cx="10018713" cy="798897"/>
          </a:xfrm>
        </p:spPr>
        <p:txBody>
          <a:bodyPr>
            <a:normAutofit/>
          </a:bodyPr>
          <a:lstStyle/>
          <a:p>
            <a:pPr marL="342900" lvl="0" indent="-342900">
              <a:spcBef>
                <a:spcPct val="20000"/>
              </a:spcBef>
            </a:pPr>
            <a:r>
              <a:rPr lang="uk-UA" dirty="0">
                <a:ln>
                  <a:noFill/>
                </a:ln>
                <a:solidFill>
                  <a:srgbClr val="8BB434">
                    <a:lumMod val="75000"/>
                  </a:srgbClr>
                </a:solidFill>
                <a:latin typeface="Segoe UI Black" panose="020B0A02040204020203" pitchFamily="34" charset="0"/>
                <a:ea typeface="Segoe UI Black" panose="020B0A02040204020203" pitchFamily="34" charset="0"/>
                <a:cs typeface="+mn-cs"/>
              </a:rPr>
              <a:t>Поняття і сутність </a:t>
            </a:r>
            <a:r>
              <a:rPr lang="uk-UA" dirty="0" smtClean="0">
                <a:ln>
                  <a:noFill/>
                </a:ln>
                <a:solidFill>
                  <a:srgbClr val="8BB434">
                    <a:lumMod val="75000"/>
                  </a:srgbClr>
                </a:solidFill>
                <a:latin typeface="Segoe UI Black" panose="020B0A02040204020203" pitchFamily="34" charset="0"/>
                <a:ea typeface="Segoe UI Black" panose="020B0A02040204020203" pitchFamily="34" charset="0"/>
                <a:cs typeface="+mn-cs"/>
              </a:rPr>
              <a:t>маркетингу</a:t>
            </a:r>
            <a:endParaRPr lang="uk-UA" dirty="0"/>
          </a:p>
        </p:txBody>
      </p:sp>
      <p:sp>
        <p:nvSpPr>
          <p:cNvPr id="3" name="Объект 2"/>
          <p:cNvSpPr>
            <a:spLocks noGrp="1"/>
          </p:cNvSpPr>
          <p:nvPr>
            <p:ph idx="1"/>
          </p:nvPr>
        </p:nvSpPr>
        <p:spPr>
          <a:xfrm>
            <a:off x="1484310" y="1337912"/>
            <a:ext cx="10018713" cy="4453289"/>
          </a:xfrm>
        </p:spPr>
        <p:txBody>
          <a:bodyPr>
            <a:normAutofit fontScale="92500"/>
          </a:bodyPr>
          <a:lstStyle/>
          <a:p>
            <a:pPr algn="just">
              <a:spcAft>
                <a:spcPts val="0"/>
              </a:spcAft>
            </a:pPr>
            <a:r>
              <a:rPr lang="uk-UA" b="1" dirty="0" smtClean="0">
                <a:latin typeface="Times New Roman" panose="02020603050405020304" pitchFamily="18" charset="0"/>
                <a:ea typeface="Times New Roman" panose="02020603050405020304" pitchFamily="18" charset="0"/>
              </a:rPr>
              <a:t>Виробнича концепція (</a:t>
            </a:r>
            <a:r>
              <a:rPr lang="uk-UA" dirty="0">
                <a:latin typeface="Times New Roman" panose="02020603050405020304" pitchFamily="18" charset="0"/>
                <a:ea typeface="Times New Roman" panose="02020603050405020304" pitchFamily="18" charset="0"/>
              </a:rPr>
              <a:t>концепція вдосконалення виробництва</a:t>
            </a:r>
            <a:r>
              <a:rPr lang="uk-UA" b="1" dirty="0" smtClean="0">
                <a:latin typeface="Times New Roman" panose="02020603050405020304" pitchFamily="18" charset="0"/>
                <a:ea typeface="Times New Roman" panose="02020603050405020304" pitchFamily="18" charset="0"/>
              </a:rPr>
              <a:t>), </a:t>
            </a:r>
            <a:r>
              <a:rPr lang="uk-UA" dirty="0" smtClean="0">
                <a:latin typeface="Times New Roman" panose="02020603050405020304" pitchFamily="18" charset="0"/>
                <a:ea typeface="Times New Roman" panose="02020603050405020304" pitchFamily="18" charset="0"/>
              </a:rPr>
              <a:t>як видно з назви, визначальним фактором орієнтації фірми у ринковому просторі висуває виробництво. Споживачі надають перевагу дешевим і доступним для придбання товарам. А висока ефективність виробництва дав змогу підтримувати низькі витрати і, таким чином, забезпечувати низькі ціни. </a:t>
            </a:r>
            <a:endParaRPr lang="uk-UA" sz="2000" dirty="0" smtClean="0">
              <a:latin typeface="Times New Roman" panose="02020603050405020304" pitchFamily="18" charset="0"/>
              <a:ea typeface="Times New Roman" panose="02020603050405020304" pitchFamily="18" charset="0"/>
            </a:endParaRPr>
          </a:p>
          <a:p>
            <a:pPr algn="just">
              <a:spcAft>
                <a:spcPts val="0"/>
              </a:spcAft>
            </a:pPr>
            <a:r>
              <a:rPr lang="uk-UA" dirty="0" smtClean="0">
                <a:latin typeface="Times New Roman" panose="02020603050405020304" pitchFamily="18" charset="0"/>
                <a:ea typeface="Times New Roman" panose="02020603050405020304" pitchFamily="18" charset="0"/>
              </a:rPr>
              <a:t>Виробнича </a:t>
            </a:r>
            <a:r>
              <a:rPr lang="uk-UA" dirty="0">
                <a:latin typeface="Times New Roman" panose="02020603050405020304" pitchFamily="18" charset="0"/>
                <a:ea typeface="Times New Roman" panose="02020603050405020304" pitchFamily="18" charset="0"/>
              </a:rPr>
              <a:t>концепція характерна для першого етапу маркетингу (1860-1920 р.), коли попит на товари перевищував пропозицію, споживачі купували те, що пропонувалося на ринку, що і пояснює чому увага підприємців була зосереджена саме на збільшенні обсягів виробництва та зниженні собівартості продукції.</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Для 30-х років минулого сторіччя ця концепція виявилася недостатньою. її замінила товарна концепція.</a:t>
            </a:r>
            <a:endParaRPr lang="uk-UA" sz="2000" dirty="0">
              <a:latin typeface="Times New Roman" panose="02020603050405020304" pitchFamily="18" charset="0"/>
              <a:ea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2341642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144379"/>
            <a:ext cx="10018713" cy="798897"/>
          </a:xfrm>
        </p:spPr>
        <p:txBody>
          <a:bodyPr>
            <a:normAutofit/>
          </a:bodyPr>
          <a:lstStyle/>
          <a:p>
            <a:pPr marL="342900" lvl="0" indent="-342900">
              <a:spcBef>
                <a:spcPct val="20000"/>
              </a:spcBef>
            </a:pPr>
            <a:r>
              <a:rPr lang="uk-UA" dirty="0">
                <a:ln>
                  <a:noFill/>
                </a:ln>
                <a:solidFill>
                  <a:srgbClr val="8BB434">
                    <a:lumMod val="75000"/>
                  </a:srgbClr>
                </a:solidFill>
                <a:latin typeface="Segoe UI Black" panose="020B0A02040204020203" pitchFamily="34" charset="0"/>
                <a:ea typeface="Segoe UI Black" panose="020B0A02040204020203" pitchFamily="34" charset="0"/>
                <a:cs typeface="+mn-cs"/>
              </a:rPr>
              <a:t>Поняття і сутність </a:t>
            </a:r>
            <a:r>
              <a:rPr lang="uk-UA" dirty="0" smtClean="0">
                <a:ln>
                  <a:noFill/>
                </a:ln>
                <a:solidFill>
                  <a:srgbClr val="8BB434">
                    <a:lumMod val="75000"/>
                  </a:srgbClr>
                </a:solidFill>
                <a:latin typeface="Segoe UI Black" panose="020B0A02040204020203" pitchFamily="34" charset="0"/>
                <a:ea typeface="Segoe UI Black" panose="020B0A02040204020203" pitchFamily="34" charset="0"/>
                <a:cs typeface="+mn-cs"/>
              </a:rPr>
              <a:t>маркетингу</a:t>
            </a:r>
            <a:endParaRPr lang="uk-UA" dirty="0"/>
          </a:p>
        </p:txBody>
      </p:sp>
      <p:sp>
        <p:nvSpPr>
          <p:cNvPr id="3" name="Объект 2"/>
          <p:cNvSpPr>
            <a:spLocks noGrp="1"/>
          </p:cNvSpPr>
          <p:nvPr>
            <p:ph idx="1"/>
          </p:nvPr>
        </p:nvSpPr>
        <p:spPr>
          <a:xfrm>
            <a:off x="1484310" y="1337912"/>
            <a:ext cx="10018713" cy="4453289"/>
          </a:xfrm>
        </p:spPr>
        <p:txBody>
          <a:bodyPr>
            <a:normAutofit fontScale="92500"/>
          </a:bodyPr>
          <a:lstStyle/>
          <a:p>
            <a:pPr algn="just">
              <a:spcAft>
                <a:spcPts val="0"/>
              </a:spcAft>
            </a:pPr>
            <a:r>
              <a:rPr lang="uk-UA" b="1" dirty="0">
                <a:latin typeface="Times New Roman" panose="02020603050405020304" pitchFamily="18" charset="0"/>
                <a:ea typeface="Times New Roman" panose="02020603050405020304" pitchFamily="18" charset="0"/>
              </a:rPr>
              <a:t>Товарна концепція </a:t>
            </a:r>
            <a:r>
              <a:rPr lang="uk-UA" b="1" dirty="0" smtClean="0">
                <a:latin typeface="Times New Roman" panose="02020603050405020304" pitchFamily="18" charset="0"/>
                <a:ea typeface="Times New Roman" panose="02020603050405020304" pitchFamily="18" charset="0"/>
              </a:rPr>
              <a:t>(концепція </a:t>
            </a:r>
            <a:r>
              <a:rPr lang="uk-UA" b="1" dirty="0">
                <a:latin typeface="Times New Roman" panose="02020603050405020304" pitchFamily="18" charset="0"/>
                <a:ea typeface="Times New Roman" panose="02020603050405020304" pitchFamily="18" charset="0"/>
              </a:rPr>
              <a:t>вдосконалення </a:t>
            </a:r>
            <a:r>
              <a:rPr lang="uk-UA" b="1" dirty="0" smtClean="0">
                <a:latin typeface="Times New Roman" panose="02020603050405020304" pitchFamily="18" charset="0"/>
                <a:ea typeface="Times New Roman" panose="02020603050405020304" pitchFamily="18" charset="0"/>
              </a:rPr>
              <a:t>товару) </a:t>
            </a:r>
            <a:r>
              <a:rPr lang="uk-UA" dirty="0" smtClean="0">
                <a:latin typeface="Times New Roman" panose="02020603050405020304" pitchFamily="18" charset="0"/>
                <a:ea typeface="Times New Roman" panose="02020603050405020304" pitchFamily="18" charset="0"/>
              </a:rPr>
              <a:t>на </a:t>
            </a:r>
            <a:r>
              <a:rPr lang="uk-UA" dirty="0">
                <a:latin typeface="Times New Roman" panose="02020603050405020304" pitchFamily="18" charset="0"/>
                <a:ea typeface="Times New Roman" panose="02020603050405020304" pitchFamily="18" charset="0"/>
              </a:rPr>
              <a:t>пріоритетне місце ставить товар. Діяльність підприємства зорієнтована на його постійне вдосконалення та розробку достатньої кількості модифікацій виробу.</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Такий підхід виправданий за умов, коли для </a:t>
            </a:r>
            <a:r>
              <a:rPr lang="uk-UA" b="1" dirty="0">
                <a:latin typeface="Times New Roman" panose="02020603050405020304" pitchFamily="18" charset="0"/>
                <a:ea typeface="Times New Roman" panose="02020603050405020304" pitchFamily="18" charset="0"/>
              </a:rPr>
              <a:t>покупця </a:t>
            </a:r>
            <a:r>
              <a:rPr lang="uk-UA" dirty="0">
                <a:latin typeface="Times New Roman" panose="02020603050405020304" pitchFamily="18" charset="0"/>
                <a:ea typeface="Times New Roman" panose="02020603050405020304" pitchFamily="18" charset="0"/>
              </a:rPr>
              <a:t>низька ціна не є найважливішим аргументом на користь товару. Він готовий платити більше за унікальність товару, якщо рівень якості та властивості товару відповідають його вимогам.</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Перевага такого підходу полягає у досконалості технологій, що її використовує фірма, провідна у певній галузі. Слабке місце такого підходу, як не дивно, теж у технології. Адже орієнтація на якість товару інколи не дає змоги своєчасно відчути загрозу нових технологій, коли з'являються інші товари, які задовольняють ті самі потреби, що й товар фірми.</a:t>
            </a:r>
            <a:endParaRPr lang="uk-UA" sz="2000" dirty="0">
              <a:latin typeface="Times New Roman" panose="02020603050405020304" pitchFamily="18" charset="0"/>
              <a:ea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544224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144379"/>
            <a:ext cx="10018713" cy="798897"/>
          </a:xfrm>
        </p:spPr>
        <p:txBody>
          <a:bodyPr>
            <a:normAutofit/>
          </a:bodyPr>
          <a:lstStyle/>
          <a:p>
            <a:pPr marL="342900" lvl="0" indent="-342900">
              <a:spcBef>
                <a:spcPct val="20000"/>
              </a:spcBef>
            </a:pPr>
            <a:r>
              <a:rPr lang="uk-UA" dirty="0">
                <a:ln>
                  <a:noFill/>
                </a:ln>
                <a:solidFill>
                  <a:srgbClr val="8BB434">
                    <a:lumMod val="75000"/>
                  </a:srgbClr>
                </a:solidFill>
                <a:latin typeface="Segoe UI Black" panose="020B0A02040204020203" pitchFamily="34" charset="0"/>
                <a:ea typeface="Segoe UI Black" panose="020B0A02040204020203" pitchFamily="34" charset="0"/>
                <a:cs typeface="+mn-cs"/>
              </a:rPr>
              <a:t>Поняття і сутність </a:t>
            </a:r>
            <a:r>
              <a:rPr lang="uk-UA" dirty="0" smtClean="0">
                <a:ln>
                  <a:noFill/>
                </a:ln>
                <a:solidFill>
                  <a:srgbClr val="8BB434">
                    <a:lumMod val="75000"/>
                  </a:srgbClr>
                </a:solidFill>
                <a:latin typeface="Segoe UI Black" panose="020B0A02040204020203" pitchFamily="34" charset="0"/>
                <a:ea typeface="Segoe UI Black" panose="020B0A02040204020203" pitchFamily="34" charset="0"/>
                <a:cs typeface="+mn-cs"/>
              </a:rPr>
              <a:t>маркетингу</a:t>
            </a:r>
            <a:endParaRPr lang="uk-UA" dirty="0"/>
          </a:p>
        </p:txBody>
      </p:sp>
      <p:sp>
        <p:nvSpPr>
          <p:cNvPr id="3" name="Объект 2"/>
          <p:cNvSpPr>
            <a:spLocks noGrp="1"/>
          </p:cNvSpPr>
          <p:nvPr>
            <p:ph idx="1"/>
          </p:nvPr>
        </p:nvSpPr>
        <p:spPr>
          <a:xfrm>
            <a:off x="1484310" y="1337912"/>
            <a:ext cx="10018713" cy="4453289"/>
          </a:xfrm>
        </p:spPr>
        <p:txBody>
          <a:bodyPr>
            <a:normAutofit/>
          </a:bodyPr>
          <a:lstStyle/>
          <a:p>
            <a:pPr algn="just">
              <a:spcAft>
                <a:spcPts val="0"/>
              </a:spcAft>
            </a:pPr>
            <a:r>
              <a:rPr lang="uk-UA" b="1" dirty="0">
                <a:latin typeface="Times New Roman" panose="02020603050405020304" pitchFamily="18" charset="0"/>
                <a:ea typeface="Times New Roman" panose="02020603050405020304" pitchFamily="18" charset="0"/>
              </a:rPr>
              <a:t>Збутова концепція </a:t>
            </a:r>
            <a:r>
              <a:rPr lang="uk-UA" b="1" dirty="0" smtClean="0">
                <a:latin typeface="Times New Roman" panose="02020603050405020304" pitchFamily="18" charset="0"/>
                <a:ea typeface="Times New Roman" panose="02020603050405020304" pitchFamily="18" charset="0"/>
              </a:rPr>
              <a:t>(концепція </a:t>
            </a:r>
            <a:r>
              <a:rPr lang="uk-UA" b="1" dirty="0">
                <a:latin typeface="Times New Roman" panose="02020603050405020304" pitchFamily="18" charset="0"/>
                <a:ea typeface="Times New Roman" panose="02020603050405020304" pitchFamily="18" charset="0"/>
              </a:rPr>
              <a:t>інтенсифікації комерційних </a:t>
            </a:r>
            <a:r>
              <a:rPr lang="uk-UA" b="1" dirty="0" smtClean="0">
                <a:latin typeface="Times New Roman" panose="02020603050405020304" pitchFamily="18" charset="0"/>
                <a:ea typeface="Times New Roman" panose="02020603050405020304" pitchFamily="18" charset="0"/>
              </a:rPr>
              <a:t>зусиль) </a:t>
            </a:r>
            <a:r>
              <a:rPr lang="uk-UA" dirty="0" smtClean="0">
                <a:latin typeface="Times New Roman" panose="02020603050405020304" pitchFamily="18" charset="0"/>
                <a:ea typeface="Times New Roman" panose="02020603050405020304" pitchFamily="18" charset="0"/>
              </a:rPr>
              <a:t>грунтується </a:t>
            </a:r>
            <a:r>
              <a:rPr lang="uk-UA" dirty="0">
                <a:latin typeface="Times New Roman" panose="02020603050405020304" pitchFamily="18" charset="0"/>
                <a:ea typeface="Times New Roman" panose="02020603050405020304" pitchFamily="18" charset="0"/>
              </a:rPr>
              <a:t>на самому процесі збуту. Можлива за умов недостатньої обізнаності покупця щодо властивостей товару, коли на поведінку споживача впливають різними засобами: рекламою, переконливими методами продажу, демонстраціями товару, спеціальними знижками тощо.</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І хоча реалізація цієї концепції пов'язана зі значними витратами на збут, багато фірм досить успішно використовують концепцію збуту як орієнтир у своїй діяльності.</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На зміну збутової концепції приходить концепція </a:t>
            </a:r>
            <a:r>
              <a:rPr lang="uk-UA" dirty="0" smtClean="0">
                <a:latin typeface="Times New Roman" panose="02020603050405020304" pitchFamily="18" charset="0"/>
                <a:ea typeface="Times New Roman" panose="02020603050405020304" pitchFamily="18" charset="0"/>
              </a:rPr>
              <a:t>класичного маркетингу</a:t>
            </a:r>
            <a:r>
              <a:rPr lang="uk-UA" dirty="0">
                <a:latin typeface="Times New Roman" panose="02020603050405020304" pitchFamily="18" charset="0"/>
                <a:ea typeface="Times New Roman" panose="02020603050405020304" pitchFamily="18" charset="0"/>
              </a:rPr>
              <a:t>.</a:t>
            </a:r>
            <a:endParaRPr lang="uk-UA" sz="2000" dirty="0">
              <a:latin typeface="Times New Roman" panose="02020603050405020304" pitchFamily="18" charset="0"/>
              <a:ea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951229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144379"/>
            <a:ext cx="10018713" cy="798897"/>
          </a:xfrm>
        </p:spPr>
        <p:txBody>
          <a:bodyPr>
            <a:normAutofit/>
          </a:bodyPr>
          <a:lstStyle/>
          <a:p>
            <a:pPr marL="342900" lvl="0" indent="-342900">
              <a:spcBef>
                <a:spcPct val="20000"/>
              </a:spcBef>
            </a:pPr>
            <a:r>
              <a:rPr lang="uk-UA" dirty="0">
                <a:ln>
                  <a:noFill/>
                </a:ln>
                <a:solidFill>
                  <a:srgbClr val="8BB434">
                    <a:lumMod val="75000"/>
                  </a:srgbClr>
                </a:solidFill>
                <a:latin typeface="Segoe UI Black" panose="020B0A02040204020203" pitchFamily="34" charset="0"/>
                <a:ea typeface="Segoe UI Black" panose="020B0A02040204020203" pitchFamily="34" charset="0"/>
                <a:cs typeface="+mn-cs"/>
              </a:rPr>
              <a:t>Поняття і сутність </a:t>
            </a:r>
            <a:r>
              <a:rPr lang="uk-UA" dirty="0" smtClean="0">
                <a:ln>
                  <a:noFill/>
                </a:ln>
                <a:solidFill>
                  <a:srgbClr val="8BB434">
                    <a:lumMod val="75000"/>
                  </a:srgbClr>
                </a:solidFill>
                <a:latin typeface="Segoe UI Black" panose="020B0A02040204020203" pitchFamily="34" charset="0"/>
                <a:ea typeface="Segoe UI Black" panose="020B0A02040204020203" pitchFamily="34" charset="0"/>
                <a:cs typeface="+mn-cs"/>
              </a:rPr>
              <a:t>маркетингу</a:t>
            </a:r>
            <a:endParaRPr lang="uk-UA" dirty="0"/>
          </a:p>
        </p:txBody>
      </p:sp>
      <p:sp>
        <p:nvSpPr>
          <p:cNvPr id="3" name="Объект 2"/>
          <p:cNvSpPr>
            <a:spLocks noGrp="1"/>
          </p:cNvSpPr>
          <p:nvPr>
            <p:ph idx="1"/>
          </p:nvPr>
        </p:nvSpPr>
        <p:spPr>
          <a:xfrm>
            <a:off x="1484310" y="1337912"/>
            <a:ext cx="10018713" cy="4453289"/>
          </a:xfrm>
        </p:spPr>
        <p:txBody>
          <a:bodyPr>
            <a:normAutofit/>
          </a:bodyPr>
          <a:lstStyle/>
          <a:p>
            <a:pPr algn="just">
              <a:spcAft>
                <a:spcPts val="0"/>
              </a:spcAft>
            </a:pPr>
            <a:r>
              <a:rPr lang="uk-UA" b="1" dirty="0">
                <a:latin typeface="Times New Roman" panose="02020603050405020304" pitchFamily="18" charset="0"/>
                <a:ea typeface="Times New Roman" panose="02020603050405020304" pitchFamily="18" charset="0"/>
              </a:rPr>
              <a:t>Традиційна маркетингова концепція. </a:t>
            </a:r>
            <a:r>
              <a:rPr lang="uk-UA" dirty="0" smtClean="0">
                <a:latin typeface="Times New Roman" panose="02020603050405020304" pitchFamily="18" charset="0"/>
                <a:ea typeface="Times New Roman" panose="02020603050405020304" pitchFamily="18" charset="0"/>
              </a:rPr>
              <a:t>За </a:t>
            </a:r>
            <a:r>
              <a:rPr lang="uk-UA" dirty="0">
                <a:latin typeface="Times New Roman" panose="02020603050405020304" pitchFamily="18" charset="0"/>
                <a:ea typeface="Times New Roman" panose="02020603050405020304" pitchFamily="18" charset="0"/>
              </a:rPr>
              <a:t>орієнтир </a:t>
            </a:r>
            <a:r>
              <a:rPr lang="uk-UA" dirty="0" smtClean="0">
                <a:latin typeface="Times New Roman" panose="02020603050405020304" pitchFamily="18" charset="0"/>
                <a:ea typeface="Times New Roman" panose="02020603050405020304" pitchFamily="18" charset="0"/>
              </a:rPr>
              <a:t>у цій концепції </a:t>
            </a:r>
            <a:r>
              <a:rPr lang="uk-UA" dirty="0">
                <a:latin typeface="Times New Roman" panose="02020603050405020304" pitchFamily="18" charset="0"/>
                <a:ea typeface="Times New Roman" panose="02020603050405020304" pitchFamily="18" charset="0"/>
              </a:rPr>
              <a:t>обираються потреби споживачів, які потрібно задовольнити краще, ніж це роблять конкуренти.</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Гарантією успіху такого підходу є високий рівень життя покупців, з одного боку, і віртуозне володіння фірмами інструментами маркетингу, вміння пристосуватися до змін ринку - з іншого.</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Проте використання концепції маркетингу не вирішує усіх проблем, що </a:t>
            </a:r>
            <a:r>
              <a:rPr lang="uk-UA" dirty="0" smtClean="0">
                <a:latin typeface="Times New Roman" panose="02020603050405020304" pitchFamily="18" charset="0"/>
                <a:ea typeface="Times New Roman" panose="02020603050405020304" pitchFamily="18" charset="0"/>
              </a:rPr>
              <a:t>виникають на ринку, </a:t>
            </a:r>
            <a:r>
              <a:rPr lang="uk-UA" dirty="0">
                <a:latin typeface="Times New Roman" panose="02020603050405020304" pitchFamily="18" charset="0"/>
                <a:ea typeface="Times New Roman" panose="02020603050405020304" pitchFamily="18" charset="0"/>
              </a:rPr>
              <a:t>оскільки надмірне роздрібнення ринку в результаті сегментування, перебільшення можливостей маркетингових інструментів та нехтування або заниження ролі </a:t>
            </a:r>
            <a:r>
              <a:rPr lang="uk-UA" dirty="0" smtClean="0">
                <a:latin typeface="Times New Roman" panose="02020603050405020304" pitchFamily="18" charset="0"/>
                <a:ea typeface="Times New Roman" panose="02020603050405020304" pitchFamily="18" charset="0"/>
              </a:rPr>
              <a:t>концепції збуту, можуть </a:t>
            </a:r>
            <a:r>
              <a:rPr lang="uk-UA" dirty="0">
                <a:latin typeface="Times New Roman" panose="02020603050405020304" pitchFamily="18" charset="0"/>
                <a:ea typeface="Times New Roman" panose="02020603050405020304" pitchFamily="18" charset="0"/>
              </a:rPr>
              <a:t>призвести до значних втрат.</a:t>
            </a:r>
            <a:endParaRPr lang="uk-UA" sz="2000" dirty="0">
              <a:latin typeface="Times New Roman" panose="02020603050405020304" pitchFamily="18" charset="0"/>
              <a:ea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2362941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144379"/>
            <a:ext cx="10018713" cy="798897"/>
          </a:xfrm>
        </p:spPr>
        <p:txBody>
          <a:bodyPr>
            <a:normAutofit/>
          </a:bodyPr>
          <a:lstStyle/>
          <a:p>
            <a:pPr marL="342900" lvl="0" indent="-342900">
              <a:spcBef>
                <a:spcPct val="20000"/>
              </a:spcBef>
            </a:pPr>
            <a:r>
              <a:rPr lang="uk-UA" dirty="0">
                <a:ln>
                  <a:noFill/>
                </a:ln>
                <a:solidFill>
                  <a:srgbClr val="8BB434">
                    <a:lumMod val="75000"/>
                  </a:srgbClr>
                </a:solidFill>
                <a:latin typeface="Segoe UI Black" panose="020B0A02040204020203" pitchFamily="34" charset="0"/>
                <a:ea typeface="Segoe UI Black" panose="020B0A02040204020203" pitchFamily="34" charset="0"/>
                <a:cs typeface="+mn-cs"/>
              </a:rPr>
              <a:t>Поняття і сутність </a:t>
            </a:r>
            <a:r>
              <a:rPr lang="uk-UA" dirty="0" smtClean="0">
                <a:ln>
                  <a:noFill/>
                </a:ln>
                <a:solidFill>
                  <a:srgbClr val="8BB434">
                    <a:lumMod val="75000"/>
                  </a:srgbClr>
                </a:solidFill>
                <a:latin typeface="Segoe UI Black" panose="020B0A02040204020203" pitchFamily="34" charset="0"/>
                <a:ea typeface="Segoe UI Black" panose="020B0A02040204020203" pitchFamily="34" charset="0"/>
                <a:cs typeface="+mn-cs"/>
              </a:rPr>
              <a:t>маркетингу</a:t>
            </a:r>
            <a:endParaRPr lang="uk-UA" dirty="0"/>
          </a:p>
        </p:txBody>
      </p:sp>
      <p:sp>
        <p:nvSpPr>
          <p:cNvPr id="3" name="Объект 2"/>
          <p:cNvSpPr>
            <a:spLocks noGrp="1"/>
          </p:cNvSpPr>
          <p:nvPr>
            <p:ph idx="1"/>
          </p:nvPr>
        </p:nvSpPr>
        <p:spPr>
          <a:xfrm>
            <a:off x="1484310" y="1337912"/>
            <a:ext cx="10018713" cy="4453289"/>
          </a:xfrm>
        </p:spPr>
        <p:txBody>
          <a:bodyPr>
            <a:normAutofit lnSpcReduction="10000"/>
          </a:bodyPr>
          <a:lstStyle/>
          <a:p>
            <a:pPr algn="just">
              <a:spcAft>
                <a:spcPts val="0"/>
              </a:spcAft>
            </a:pPr>
            <a:r>
              <a:rPr lang="uk-UA" b="1" dirty="0">
                <a:latin typeface="Times New Roman" panose="02020603050405020304" pitchFamily="18" charset="0"/>
                <a:ea typeface="Times New Roman" panose="02020603050405020304" pitchFamily="18" charset="0"/>
              </a:rPr>
              <a:t>Концепція соціально-етичного маркетингу. </a:t>
            </a:r>
            <a:r>
              <a:rPr lang="uk-UA" dirty="0">
                <a:latin typeface="Times New Roman" panose="02020603050405020304" pitchFamily="18" charset="0"/>
                <a:ea typeface="Times New Roman" panose="02020603050405020304" pitchFamily="18" charset="0"/>
              </a:rPr>
              <a:t>Звичайно, маркетинг не є за суттю своєю альтруїстичним, хіба що за винятком неприбуткових організацій. Прагнення до прибутку є нормальним орієнтиром діяльності </a:t>
            </a:r>
            <a:r>
              <a:rPr lang="uk-UA" dirty="0" smtClean="0">
                <a:latin typeface="Times New Roman" panose="02020603050405020304" pitchFamily="18" charset="0"/>
                <a:ea typeface="Times New Roman" panose="02020603050405020304" pitchFamily="18" charset="0"/>
              </a:rPr>
              <a:t>організації. </a:t>
            </a:r>
            <a:r>
              <a:rPr lang="uk-UA" dirty="0">
                <a:latin typeface="Times New Roman" panose="02020603050405020304" pitchFamily="18" charset="0"/>
                <a:ea typeface="Times New Roman" panose="02020603050405020304" pitchFamily="18" charset="0"/>
              </a:rPr>
              <a:t>Але </a:t>
            </a:r>
            <a:r>
              <a:rPr lang="uk-UA" dirty="0" smtClean="0">
                <a:latin typeface="Times New Roman" panose="02020603050405020304" pitchFamily="18" charset="0"/>
                <a:ea typeface="Times New Roman" panose="02020603050405020304" pitchFamily="18" charset="0"/>
              </a:rPr>
              <a:t>в </a:t>
            </a:r>
            <a:r>
              <a:rPr lang="uk-UA" dirty="0">
                <a:latin typeface="Times New Roman" panose="02020603050405020304" pitchFamily="18" charset="0"/>
                <a:ea typeface="Times New Roman" panose="02020603050405020304" pitchFamily="18" charset="0"/>
              </a:rPr>
              <a:t>концепції соціально-етичного </a:t>
            </a:r>
            <a:r>
              <a:rPr lang="uk-UA" dirty="0" smtClean="0">
                <a:latin typeface="Times New Roman" panose="02020603050405020304" pitchFamily="18" charset="0"/>
                <a:ea typeface="Times New Roman" panose="02020603050405020304" pitchFamily="18" charset="0"/>
              </a:rPr>
              <a:t>маркетингу, обраний </a:t>
            </a:r>
            <a:r>
              <a:rPr lang="uk-UA" dirty="0">
                <a:latin typeface="Times New Roman" panose="02020603050405020304" pitchFamily="18" charset="0"/>
                <a:ea typeface="Times New Roman" panose="02020603050405020304" pitchFamily="18" charset="0"/>
              </a:rPr>
              <a:t>нею шлях досягнення визначеної мети не повинен діяти всупереч моральним нормам і довгостроковим інтересам усього суспільства.</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Саме тому актуальним є розширення класичної концепції маркетингу. До формули "маркетинг як діяльність, орієнтована на задоволення потреб споживача", слід додати "з одночасним поліпшенням життєвого рівня всього суспільства". Така концепція отримала назву соціально-етичного маркетингу. (Гаркавенко С.С. Маркетинг).</a:t>
            </a:r>
            <a:endParaRPr lang="uk-UA" sz="2000" dirty="0">
              <a:latin typeface="Times New Roman" panose="02020603050405020304" pitchFamily="18" charset="0"/>
              <a:ea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532581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144379"/>
            <a:ext cx="10018713" cy="798897"/>
          </a:xfrm>
        </p:spPr>
        <p:txBody>
          <a:bodyPr>
            <a:normAutofit/>
          </a:bodyPr>
          <a:lstStyle/>
          <a:p>
            <a:pPr marL="342900" lvl="0" indent="-342900">
              <a:spcBef>
                <a:spcPct val="20000"/>
              </a:spcBef>
            </a:pPr>
            <a:r>
              <a:rPr lang="uk-UA" dirty="0">
                <a:ln>
                  <a:noFill/>
                </a:ln>
                <a:solidFill>
                  <a:srgbClr val="8BB434">
                    <a:lumMod val="75000"/>
                  </a:srgbClr>
                </a:solidFill>
                <a:latin typeface="Segoe UI Black" panose="020B0A02040204020203" pitchFamily="34" charset="0"/>
                <a:ea typeface="Segoe UI Black" panose="020B0A02040204020203" pitchFamily="34" charset="0"/>
                <a:cs typeface="+mn-cs"/>
              </a:rPr>
              <a:t>Поняття і сутність </a:t>
            </a:r>
            <a:r>
              <a:rPr lang="uk-UA" dirty="0" smtClean="0">
                <a:ln>
                  <a:noFill/>
                </a:ln>
                <a:solidFill>
                  <a:srgbClr val="8BB434">
                    <a:lumMod val="75000"/>
                  </a:srgbClr>
                </a:solidFill>
                <a:latin typeface="Segoe UI Black" panose="020B0A02040204020203" pitchFamily="34" charset="0"/>
                <a:ea typeface="Segoe UI Black" panose="020B0A02040204020203" pitchFamily="34" charset="0"/>
                <a:cs typeface="+mn-cs"/>
              </a:rPr>
              <a:t>маркетингу</a:t>
            </a:r>
            <a:endParaRPr lang="uk-UA" dirty="0"/>
          </a:p>
        </p:txBody>
      </p:sp>
      <p:sp>
        <p:nvSpPr>
          <p:cNvPr id="3" name="Объект 2"/>
          <p:cNvSpPr>
            <a:spLocks noGrp="1"/>
          </p:cNvSpPr>
          <p:nvPr>
            <p:ph idx="1"/>
          </p:nvPr>
        </p:nvSpPr>
        <p:spPr>
          <a:xfrm>
            <a:off x="1484310" y="1337912"/>
            <a:ext cx="10018713" cy="4453289"/>
          </a:xfrm>
        </p:spPr>
        <p:txBody>
          <a:bodyPr>
            <a:normAutofit/>
          </a:bodyPr>
          <a:lstStyle/>
          <a:p>
            <a:pPr algn="just">
              <a:spcAft>
                <a:spcPts val="0"/>
              </a:spcAft>
            </a:pPr>
            <a:r>
              <a:rPr lang="uk-UA" b="1" dirty="0">
                <a:latin typeface="Times New Roman" panose="02020603050405020304" pitchFamily="18" charset="0"/>
                <a:ea typeface="Times New Roman" panose="02020603050405020304" pitchFamily="18" charset="0"/>
              </a:rPr>
              <a:t>Концепція маркетингу </a:t>
            </a:r>
            <a:r>
              <a:rPr lang="uk-UA" b="1" dirty="0" smtClean="0">
                <a:latin typeface="Times New Roman" panose="02020603050405020304" pitchFamily="18" charset="0"/>
                <a:ea typeface="Times New Roman" panose="02020603050405020304" pitchFamily="18" charset="0"/>
              </a:rPr>
              <a:t>стосунків</a:t>
            </a:r>
            <a:r>
              <a:rPr lang="en-GB" b="1" dirty="0" smtClean="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сформульована у 1980-х роках представниками так званої «скандинавської школи» маркетингу </a:t>
            </a:r>
            <a:r>
              <a:rPr lang="uk-UA" dirty="0" smtClean="0">
                <a:latin typeface="Times New Roman" panose="02020603050405020304" pitchFamily="18" charset="0"/>
                <a:ea typeface="Times New Roman" panose="02020603050405020304" pitchFamily="18" charset="0"/>
              </a:rPr>
              <a:t>передусім </a:t>
            </a:r>
            <a:r>
              <a:rPr lang="uk-UA" dirty="0">
                <a:latin typeface="Times New Roman" panose="02020603050405020304" pitchFamily="18" charset="0"/>
                <a:ea typeface="Times New Roman" panose="02020603050405020304" pitchFamily="18" charset="0"/>
              </a:rPr>
              <a:t>шведськими дослідниками Крістіаном Грьонрусом </a:t>
            </a:r>
            <a:r>
              <a:rPr lang="uk-UA" dirty="0" smtClean="0">
                <a:latin typeface="Times New Roman" panose="02020603050405020304" pitchFamily="18" charset="0"/>
                <a:ea typeface="Times New Roman" panose="02020603050405020304" pitchFamily="18" charset="0"/>
              </a:rPr>
              <a:t>та </a:t>
            </a:r>
            <a:r>
              <a:rPr lang="uk-UA" dirty="0">
                <a:latin typeface="Times New Roman" panose="02020603050405020304" pitchFamily="18" charset="0"/>
                <a:ea typeface="Times New Roman" panose="02020603050405020304" pitchFamily="18" charset="0"/>
              </a:rPr>
              <a:t>Евертом </a:t>
            </a:r>
            <a:r>
              <a:rPr lang="uk-UA" dirty="0" smtClean="0">
                <a:latin typeface="Times New Roman" panose="02020603050405020304" pitchFamily="18" charset="0"/>
                <a:ea typeface="Times New Roman" panose="02020603050405020304" pitchFamily="18" charset="0"/>
              </a:rPr>
              <a:t>Гуммессоном. Виникла </a:t>
            </a:r>
            <a:r>
              <a:rPr lang="uk-UA" dirty="0">
                <a:latin typeface="Times New Roman" panose="02020603050405020304" pitchFamily="18" charset="0"/>
                <a:ea typeface="Times New Roman" panose="02020603050405020304" pitchFamily="18" charset="0"/>
              </a:rPr>
              <a:t>як критика традиційної транзакційної моделі. </a:t>
            </a:r>
            <a:endParaRPr lang="uk-UA" dirty="0" smtClean="0">
              <a:latin typeface="Times New Roman" panose="02020603050405020304" pitchFamily="18" charset="0"/>
              <a:ea typeface="Times New Roman" panose="02020603050405020304" pitchFamily="18" charset="0"/>
            </a:endParaRPr>
          </a:p>
          <a:p>
            <a:pPr algn="just">
              <a:spcAft>
                <a:spcPts val="0"/>
              </a:spcAft>
            </a:pPr>
            <a:r>
              <a:rPr lang="uk-UA" dirty="0" smtClean="0">
                <a:latin typeface="Times New Roman" panose="02020603050405020304" pitchFamily="18" charset="0"/>
                <a:ea typeface="Times New Roman" panose="02020603050405020304" pitchFamily="18" charset="0"/>
              </a:rPr>
              <a:t>У </a:t>
            </a:r>
            <a:r>
              <a:rPr lang="uk-UA" dirty="0">
                <a:latin typeface="Times New Roman" panose="02020603050405020304" pitchFamily="18" charset="0"/>
                <a:ea typeface="Times New Roman" panose="02020603050405020304" pitchFamily="18" charset="0"/>
              </a:rPr>
              <a:t>центрі уваги опинився не окремий акт купівлі-продажу, а довготривала взаємодія між компанією, клієнтом та ширшим соціальним середовищем. Соціологічно ця концепція відображає перехід від індустріальної логіки масового виробництва до постіндустріальної економіки сервісів і мереж.</a:t>
            </a:r>
            <a:endParaRPr lang="uk-UA" dirty="0"/>
          </a:p>
        </p:txBody>
      </p:sp>
    </p:spTree>
    <p:extLst>
      <p:ext uri="{BB962C8B-B14F-4D97-AF65-F5344CB8AC3E}">
        <p14:creationId xmlns:p14="http://schemas.microsoft.com/office/powerpoint/2010/main" val="1556678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араллакс">
  <a:themeElements>
    <a:clrScheme name="Параллакс">
      <a:dk1>
        <a:sysClr val="windowText" lastClr="000000"/>
      </a:dk1>
      <a:lt1>
        <a:sysClr val="window" lastClr="FFFFFF"/>
      </a:lt1>
      <a:dk2>
        <a:srgbClr val="212121"/>
      </a:dk2>
      <a:lt2>
        <a:srgbClr val="CDD0D1"/>
      </a:lt2>
      <a:accent1>
        <a:srgbClr val="8BB434"/>
      </a:accent1>
      <a:accent2>
        <a:srgbClr val="33A583"/>
      </a:accent2>
      <a:accent3>
        <a:srgbClr val="3594B4"/>
      </a:accent3>
      <a:accent4>
        <a:srgbClr val="6063B4"/>
      </a:accent4>
      <a:accent5>
        <a:srgbClr val="D35731"/>
      </a:accent5>
      <a:accent6>
        <a:srgbClr val="EBAC4B"/>
      </a:accent6>
      <a:hlink>
        <a:srgbClr val="65AD30"/>
      </a:hlink>
      <a:folHlink>
        <a:srgbClr val="8ED25B"/>
      </a:folHlink>
    </a:clrScheme>
    <a:fontScheme name="Параллакс">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араллакс">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1A9F9826-882C-40B9-8F38-5A3B8CFD196D}"/>
    </a:ext>
  </a:extLst>
</a:theme>
</file>

<file path=docProps/app.xml><?xml version="1.0" encoding="utf-8"?>
<Properties xmlns="http://schemas.openxmlformats.org/officeDocument/2006/extended-properties" xmlns:vt="http://schemas.openxmlformats.org/officeDocument/2006/docPropsVTypes">
  <Template>Параллакс</Template>
  <TotalTime>51</TotalTime>
  <Words>985</Words>
  <Application>Microsoft Office PowerPoint</Application>
  <PresentationFormat>Широкий екран</PresentationFormat>
  <Paragraphs>97</Paragraphs>
  <Slides>18</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18</vt:i4>
      </vt:variant>
    </vt:vector>
  </HeadingPairs>
  <TitlesOfParts>
    <vt:vector size="23" baseType="lpstr">
      <vt:lpstr>Arial</vt:lpstr>
      <vt:lpstr>Corbel</vt:lpstr>
      <vt:lpstr>Segoe UI Black</vt:lpstr>
      <vt:lpstr>Times New Roman</vt:lpstr>
      <vt:lpstr>Параллакс</vt:lpstr>
      <vt:lpstr>Лекція 1. Сутність маркетингу та особливості маркетингових досліджень</vt:lpstr>
      <vt:lpstr>Поняття і сутність маркетингу</vt:lpstr>
      <vt:lpstr>Поняття і сутність маркетингу</vt:lpstr>
      <vt:lpstr>Поняття і сутність маркетингу</vt:lpstr>
      <vt:lpstr>Поняття і сутність маркетингу</vt:lpstr>
      <vt:lpstr>Поняття і сутність маркетингу</vt:lpstr>
      <vt:lpstr>Поняття і сутність маркетингу</vt:lpstr>
      <vt:lpstr>Поняття і сутність маркетингу</vt:lpstr>
      <vt:lpstr>Поняття і сутність маркетингу</vt:lpstr>
      <vt:lpstr>Поняття і сутність маркетингу</vt:lpstr>
      <vt:lpstr>Поняття і сутність маркетингу</vt:lpstr>
      <vt:lpstr>Основні принципи маркетингового підходу до ведення бізнесу</vt:lpstr>
      <vt:lpstr>Маркетингове середовище</vt:lpstr>
      <vt:lpstr>Маркетингове середовище</vt:lpstr>
      <vt:lpstr>Маркетингове середовище</vt:lpstr>
      <vt:lpstr>Маркетингове середовище</vt:lpstr>
      <vt:lpstr>Маркетингове середовище</vt:lpstr>
      <vt:lpstr>Маркетингове середовище</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 Сутність маркетингу та особливості маркетингових досліджень</dc:title>
  <dc:creator>Тая</dc:creator>
  <cp:lastModifiedBy>Taisiia</cp:lastModifiedBy>
  <cp:revision>10</cp:revision>
  <dcterms:created xsi:type="dcterms:W3CDTF">2021-10-17T04:53:35Z</dcterms:created>
  <dcterms:modified xsi:type="dcterms:W3CDTF">2026-02-12T09:20:43Z</dcterms:modified>
</cp:coreProperties>
</file>