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Lato" panose="020B0604020202020204" charset="0"/>
      <p:regular r:id="rId6"/>
    </p:embeddedFont>
    <p:embeddedFont>
      <p:font typeface="Open Sans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</p:embeddedFont>
    <p:embeddedFont>
      <p:font typeface="Lato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30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8374" y="1863344"/>
            <a:ext cx="10744165" cy="179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1"/>
              </a:lnSpc>
            </a:pPr>
            <a:r>
              <a:rPr lang="en-US" sz="6719" b="1">
                <a:solidFill>
                  <a:srgbClr val="241452"/>
                </a:solidFill>
                <a:latin typeface="Lato Bold"/>
                <a:ea typeface="Lato Bold"/>
                <a:cs typeface="Lato Bold"/>
                <a:sym typeface="Lato Bold"/>
              </a:rPr>
              <a:t>КУЛЬТУРА УКРАЇНСЬКОЇ ФАХОВОЇ МОВИ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09938"/>
            <a:ext cx="18288000" cy="2677062"/>
          </a:xfrm>
          <a:prstGeom prst="rect">
            <a:avLst/>
          </a:prstGeom>
          <a:solidFill>
            <a:srgbClr val="927AD4"/>
          </a:solidFill>
        </p:spPr>
      </p:sp>
      <p:sp>
        <p:nvSpPr>
          <p:cNvPr id="4" name="Freeform 4"/>
          <p:cNvSpPr/>
          <p:nvPr/>
        </p:nvSpPr>
        <p:spPr>
          <a:xfrm>
            <a:off x="11201809" y="2250393"/>
            <a:ext cx="5056006" cy="6109977"/>
          </a:xfrm>
          <a:custGeom>
            <a:avLst/>
            <a:gdLst/>
            <a:ahLst/>
            <a:cxnLst/>
            <a:rect l="l" t="t" r="r" b="b"/>
            <a:pathLst>
              <a:path w="5056006" h="6109977">
                <a:moveTo>
                  <a:pt x="0" y="0"/>
                </a:moveTo>
                <a:lnTo>
                  <a:pt x="5056006" y="0"/>
                </a:lnTo>
                <a:lnTo>
                  <a:pt x="5056006" y="6109977"/>
                </a:lnTo>
                <a:lnTo>
                  <a:pt x="0" y="6109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834947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" name="Freeform 9"/>
          <p:cNvSpPr/>
          <p:nvPr/>
        </p:nvSpPr>
        <p:spPr>
          <a:xfrm>
            <a:off x="14585774" y="5305381"/>
            <a:ext cx="3344081" cy="4488699"/>
          </a:xfrm>
          <a:custGeom>
            <a:avLst/>
            <a:gdLst/>
            <a:ahLst/>
            <a:cxnLst/>
            <a:rect l="l" t="t" r="r" b="b"/>
            <a:pathLst>
              <a:path w="3344081" h="4488699">
                <a:moveTo>
                  <a:pt x="0" y="0"/>
                </a:moveTo>
                <a:lnTo>
                  <a:pt x="3344081" y="0"/>
                </a:lnTo>
                <a:lnTo>
                  <a:pt x="3344081" y="4488700"/>
                </a:lnTo>
                <a:lnTo>
                  <a:pt x="0" y="448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446099" y="6156651"/>
            <a:ext cx="1511419" cy="2906575"/>
          </a:xfrm>
          <a:custGeom>
            <a:avLst/>
            <a:gdLst/>
            <a:ahLst/>
            <a:cxnLst/>
            <a:rect l="l" t="t" r="r" b="b"/>
            <a:pathLst>
              <a:path w="1511419" h="2906575">
                <a:moveTo>
                  <a:pt x="0" y="0"/>
                </a:moveTo>
                <a:lnTo>
                  <a:pt x="1511419" y="0"/>
                </a:lnTo>
                <a:lnTo>
                  <a:pt x="1511419" y="2906575"/>
                </a:lnTo>
                <a:lnTo>
                  <a:pt x="0" y="29065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16765" y="504825"/>
            <a:ext cx="90293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ЗАПОРІЗЬКИЙ НАЦІОНАЛЬНИЙ УНІВЕРСИТЕТ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8374" y="7853769"/>
            <a:ext cx="11446199" cy="21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11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Розробник курсу – кандидат </a:t>
            </a:r>
          </a:p>
          <a:p>
            <a:pPr algn="l">
              <a:lnSpc>
                <a:spcPts val="4366"/>
              </a:lnSpc>
            </a:pPr>
            <a:r>
              <a:rPr lang="en-US" sz="311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філологічних наук, доцент</a:t>
            </a:r>
          </a:p>
          <a:p>
            <a:pPr algn="l">
              <a:lnSpc>
                <a:spcPts val="4366"/>
              </a:lnSpc>
            </a:pPr>
            <a:r>
              <a:rPr lang="en-US" sz="311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Зубець Наталя Олександрівна</a:t>
            </a:r>
          </a:p>
          <a:p>
            <a:pPr algn="l">
              <a:lnSpc>
                <a:spcPts val="4366"/>
              </a:lnSpc>
            </a:pPr>
            <a:endParaRPr lang="en-US" sz="3118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7202828" y="8888983"/>
            <a:ext cx="589479" cy="195074"/>
            <a:chOff x="0" y="0"/>
            <a:chExt cx="1297145" cy="429260"/>
          </a:xfrm>
        </p:grpSpPr>
        <p:sp>
          <p:nvSpPr>
            <p:cNvPr id="14" name="Freeform 1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38374" y="3962416"/>
            <a:ext cx="21595187" cy="155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Вибіркова дисципліна освітньо-професійної програми</a:t>
            </a:r>
          </a:p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Середня освіта (Українська мова і література)</a:t>
            </a:r>
          </a:p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денної форми навчання</a:t>
            </a:r>
          </a:p>
          <a:p>
            <a:pPr algn="l">
              <a:lnSpc>
                <a:spcPts val="3220"/>
              </a:lnSpc>
            </a:pPr>
            <a:endParaRPr lang="en-US" sz="23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38374" y="5551760"/>
            <a:ext cx="7396792" cy="1162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4"/>
              </a:lnSpc>
            </a:pPr>
            <a:r>
              <a:rPr lang="en-US" sz="224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Цільова аудиторія – студенти другого року </a:t>
            </a:r>
          </a:p>
          <a:p>
            <a:pPr algn="l">
              <a:lnSpc>
                <a:spcPts val="3144"/>
              </a:lnSpc>
            </a:pPr>
            <a:r>
              <a:rPr lang="en-US" sz="224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навчання освітнього рівня «бакалавр»</a:t>
            </a:r>
          </a:p>
          <a:p>
            <a:pPr algn="l">
              <a:lnSpc>
                <a:spcPts val="3144"/>
              </a:lnSpc>
            </a:pPr>
            <a:endParaRPr lang="en-US" sz="224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664109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6589463" y="2414588"/>
            <a:ext cx="11354655" cy="7089033"/>
            <a:chOff x="0" y="0"/>
            <a:chExt cx="3321290" cy="20735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21290" cy="2073576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5"/>
                    <a:pt x="3265410" y="2073576"/>
                    <a:pt x="3196830" y="20735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019175"/>
            <a:ext cx="14075094" cy="27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 dirty="0" err="1">
                <a:solidFill>
                  <a:srgbClr val="241452"/>
                </a:solidFill>
                <a:latin typeface="Lato Bold"/>
                <a:ea typeface="Lato Bold"/>
                <a:cs typeface="Lato Bold"/>
                <a:sym typeface="Lato Bold"/>
              </a:rPr>
              <a:t>Мета</a:t>
            </a:r>
            <a:r>
              <a:rPr lang="en-US" sz="2799" b="1" dirty="0">
                <a:solidFill>
                  <a:srgbClr val="241452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799" b="1" dirty="0" err="1">
                <a:solidFill>
                  <a:srgbClr val="241452"/>
                </a:solidFill>
                <a:latin typeface="Lato Bold"/>
                <a:ea typeface="Lato Bold"/>
                <a:cs typeface="Lato Bold"/>
                <a:sym typeface="Lato Bold"/>
              </a:rPr>
              <a:t>курсу</a:t>
            </a:r>
            <a:r>
              <a:rPr lang="en-US" sz="2799" b="1" dirty="0">
                <a:solidFill>
                  <a:srgbClr val="241452"/>
                </a:solidFill>
                <a:latin typeface="Lato Bold"/>
                <a:ea typeface="Lato Bold"/>
                <a:cs typeface="Lato Bold"/>
                <a:sym typeface="Lato Bold"/>
              </a:rPr>
              <a:t> –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осмислення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студентами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нормативно-стильових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основ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культури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фахового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мовлення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розгляд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спілкування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як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виду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соціальної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взаємодії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та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інструменту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професійної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діяльності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культивування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мовного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еталону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8640"/>
              </a:lnSpc>
            </a:pPr>
            <a:endParaRPr lang="en-US" sz="2799" dirty="0">
              <a:solidFill>
                <a:srgbClr val="24145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40877" y="4163687"/>
            <a:ext cx="5038086" cy="4899539"/>
          </a:xfrm>
          <a:custGeom>
            <a:avLst/>
            <a:gdLst/>
            <a:ahLst/>
            <a:cxnLst/>
            <a:rect l="l" t="t" r="r" b="b"/>
            <a:pathLst>
              <a:path w="5038086" h="4899539">
                <a:moveTo>
                  <a:pt x="0" y="0"/>
                </a:moveTo>
                <a:lnTo>
                  <a:pt x="5038086" y="0"/>
                </a:lnTo>
                <a:lnTo>
                  <a:pt x="5038086" y="4899539"/>
                </a:lnTo>
                <a:lnTo>
                  <a:pt x="0" y="4899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6483943" y="7664109"/>
            <a:ext cx="105520" cy="2284991"/>
          </a:xfrm>
          <a:custGeom>
            <a:avLst/>
            <a:gdLst/>
            <a:ahLst/>
            <a:cxnLst/>
            <a:rect l="l" t="t" r="r" b="b"/>
            <a:pathLst>
              <a:path w="105520" h="2284991">
                <a:moveTo>
                  <a:pt x="0" y="0"/>
                </a:moveTo>
                <a:lnTo>
                  <a:pt x="105520" y="0"/>
                </a:lnTo>
                <a:lnTo>
                  <a:pt x="105520" y="2284991"/>
                </a:lnTo>
                <a:lnTo>
                  <a:pt x="0" y="2284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0674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66138" y="2883694"/>
            <a:ext cx="10401306" cy="580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4"/>
              </a:lnSpc>
            </a:pPr>
            <a:r>
              <a:rPr lang="en-US" sz="3203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ОЧІКУВАНІ РЕЗУЛЬТАТИ НАВЧАННЯ</a:t>
            </a:r>
          </a:p>
          <a:p>
            <a:pPr algn="l">
              <a:lnSpc>
                <a:spcPts val="4164"/>
              </a:lnSpc>
            </a:pP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разі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успішного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завершення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курсу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студент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зможе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l">
              <a:lnSpc>
                <a:spcPts val="4164"/>
              </a:lnSpc>
            </a:pP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дотримуватися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сучасної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української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літературної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мови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усному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і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писемному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мовленні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</a:t>
            </a:r>
          </a:p>
          <a:p>
            <a:pPr algn="l">
              <a:lnSpc>
                <a:spcPts val="4164"/>
              </a:lnSpc>
            </a:pP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розширити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знання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що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забезпечують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уміння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правильно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точно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і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виразно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передавати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свої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думки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засобами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мови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</a:t>
            </a:r>
          </a:p>
          <a:p>
            <a:pPr algn="l">
              <a:lnSpc>
                <a:spcPts val="4164"/>
              </a:lnSpc>
            </a:pP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опанувати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редагування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фахових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текстів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</a:t>
            </a:r>
          </a:p>
          <a:p>
            <a:pPr algn="l">
              <a:lnSpc>
                <a:spcPts val="4164"/>
              </a:lnSpc>
            </a:pP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публічно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презентувати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свої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думки</a:t>
            </a:r>
            <a:endParaRPr lang="en-US" sz="2974" b="1" dirty="0">
              <a:solidFill>
                <a:srgbClr val="24145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64"/>
              </a:lnSpc>
            </a:pPr>
            <a:endParaRPr lang="en-US" sz="2974" b="1" dirty="0">
              <a:solidFill>
                <a:srgbClr val="24145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927AD4"/>
          </a:solidFill>
        </p:spPr>
      </p:sp>
      <p:sp>
        <p:nvSpPr>
          <p:cNvPr id="3" name="Freeform 3"/>
          <p:cNvSpPr/>
          <p:nvPr/>
        </p:nvSpPr>
        <p:spPr>
          <a:xfrm>
            <a:off x="2977730" y="2506619"/>
            <a:ext cx="11875137" cy="7316815"/>
          </a:xfrm>
          <a:custGeom>
            <a:avLst/>
            <a:gdLst/>
            <a:ahLst/>
            <a:cxnLst/>
            <a:rect l="l" t="t" r="r" b="b"/>
            <a:pathLst>
              <a:path w="11875137" h="7316815">
                <a:moveTo>
                  <a:pt x="0" y="0"/>
                </a:moveTo>
                <a:lnTo>
                  <a:pt x="11875137" y="0"/>
                </a:lnTo>
                <a:lnTo>
                  <a:pt x="11875137" y="7316815"/>
                </a:lnTo>
                <a:lnTo>
                  <a:pt x="0" y="7316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05" b="-1390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04395" y="6346002"/>
            <a:ext cx="2047989" cy="2247450"/>
          </a:xfrm>
          <a:custGeom>
            <a:avLst/>
            <a:gdLst/>
            <a:ahLst/>
            <a:cxnLst/>
            <a:rect l="l" t="t" r="r" b="b"/>
            <a:pathLst>
              <a:path w="2047989" h="2247450">
                <a:moveTo>
                  <a:pt x="0" y="0"/>
                </a:moveTo>
                <a:lnTo>
                  <a:pt x="2047989" y="0"/>
                </a:lnTo>
                <a:lnTo>
                  <a:pt x="2047989" y="2247450"/>
                </a:lnTo>
                <a:lnTo>
                  <a:pt x="0" y="2247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635019" y="0"/>
            <a:ext cx="12560559" cy="3246793"/>
            <a:chOff x="0" y="0"/>
            <a:chExt cx="16747412" cy="4329057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6747412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dirty="0" err="1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Обсяг</a:t>
              </a:r>
              <a:r>
                <a:rPr lang="en-US" sz="8000" b="1" dirty="0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 </a:t>
              </a:r>
              <a:r>
                <a:rPr lang="en-US" sz="8000" b="1" dirty="0" err="1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курсу</a:t>
              </a:r>
              <a:r>
                <a:rPr lang="en-US" sz="8000" b="1" dirty="0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 – </a:t>
              </a:r>
              <a:r>
                <a:rPr lang="en-US" sz="8000" b="1" dirty="0" smtClean="0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24</a:t>
              </a:r>
              <a:r>
                <a:rPr lang="en-US" sz="8000" b="1" dirty="0" smtClean="0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0 </a:t>
              </a:r>
              <a:r>
                <a:rPr lang="en-US" sz="8000" b="1" dirty="0" err="1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год</a:t>
              </a:r>
              <a:r>
                <a:rPr lang="en-US" sz="8000" b="1" dirty="0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., </a:t>
              </a:r>
              <a:r>
                <a:rPr lang="en-US" sz="8000" b="1" dirty="0" err="1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із</a:t>
              </a:r>
              <a:r>
                <a:rPr lang="en-US" sz="8000" b="1" dirty="0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 </a:t>
              </a:r>
              <a:r>
                <a:rPr lang="en-US" sz="8000" b="1" dirty="0" err="1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них</a:t>
              </a:r>
              <a:r>
                <a:rPr lang="en-US" sz="8000" b="1" dirty="0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438152"/>
              <a:ext cx="16747412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2635019" y="8593452"/>
            <a:ext cx="2969111" cy="2709314"/>
          </a:xfrm>
          <a:custGeom>
            <a:avLst/>
            <a:gdLst/>
            <a:ahLst/>
            <a:cxnLst/>
            <a:rect l="l" t="t" r="r" b="b"/>
            <a:pathLst>
              <a:path w="2969111" h="2709314">
                <a:moveTo>
                  <a:pt x="2969111" y="0"/>
                </a:moveTo>
                <a:lnTo>
                  <a:pt x="0" y="0"/>
                </a:lnTo>
                <a:lnTo>
                  <a:pt x="0" y="2709314"/>
                </a:lnTo>
                <a:lnTo>
                  <a:pt x="2969111" y="2709314"/>
                </a:lnTo>
                <a:lnTo>
                  <a:pt x="29691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458" y="-113292"/>
            <a:ext cx="2747262" cy="2578992"/>
          </a:xfrm>
          <a:custGeom>
            <a:avLst/>
            <a:gdLst/>
            <a:ahLst/>
            <a:cxnLst/>
            <a:rect l="l" t="t" r="r" b="b"/>
            <a:pathLst>
              <a:path w="2747262" h="2578992">
                <a:moveTo>
                  <a:pt x="0" y="0"/>
                </a:moveTo>
                <a:lnTo>
                  <a:pt x="2747262" y="0"/>
                </a:lnTo>
                <a:lnTo>
                  <a:pt x="2747262" y="2578992"/>
                </a:lnTo>
                <a:lnTo>
                  <a:pt x="0" y="2578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953227" y="2877128"/>
            <a:ext cx="3046961" cy="2113829"/>
          </a:xfrm>
          <a:custGeom>
            <a:avLst/>
            <a:gdLst/>
            <a:ahLst/>
            <a:cxnLst/>
            <a:rect l="l" t="t" r="r" b="b"/>
            <a:pathLst>
              <a:path w="3046961" h="2113829">
                <a:moveTo>
                  <a:pt x="0" y="0"/>
                </a:moveTo>
                <a:lnTo>
                  <a:pt x="3046961" y="0"/>
                </a:lnTo>
                <a:lnTo>
                  <a:pt x="3046961" y="2113829"/>
                </a:lnTo>
                <a:lnTo>
                  <a:pt x="0" y="21138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6120" y="5786481"/>
            <a:ext cx="1459625" cy="2806970"/>
          </a:xfrm>
          <a:custGeom>
            <a:avLst/>
            <a:gdLst/>
            <a:ahLst/>
            <a:cxnLst/>
            <a:rect l="l" t="t" r="r" b="b"/>
            <a:pathLst>
              <a:path w="1459625" h="2806970">
                <a:moveTo>
                  <a:pt x="0" y="0"/>
                </a:moveTo>
                <a:lnTo>
                  <a:pt x="1459624" y="0"/>
                </a:lnTo>
                <a:lnTo>
                  <a:pt x="1459624" y="2806971"/>
                </a:lnTo>
                <a:lnTo>
                  <a:pt x="0" y="280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6834947" y="1007291"/>
            <a:ext cx="424353" cy="410148"/>
            <a:chOff x="0" y="0"/>
            <a:chExt cx="565804" cy="546864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6752384" y="9063226"/>
            <a:ext cx="589479" cy="195074"/>
            <a:chOff x="0" y="0"/>
            <a:chExt cx="1297145" cy="429260"/>
          </a:xfrm>
        </p:grpSpPr>
        <p:sp>
          <p:nvSpPr>
            <p:cNvPr id="17" name="Freeform 17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563700" y="3534900"/>
            <a:ext cx="8592741" cy="607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4"/>
              </a:lnSpc>
            </a:pP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лекції</a:t>
            </a: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  <a:r>
              <a:rPr lang="en-US" sz="3324" b="1" dirty="0" smtClean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24 (48 </a:t>
            </a: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год</a:t>
            </a: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.)</a:t>
            </a:r>
          </a:p>
          <a:p>
            <a:pPr algn="ctr">
              <a:lnSpc>
                <a:spcPts val="7944"/>
              </a:lnSpc>
            </a:pP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</a:t>
            </a: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практичні</a:t>
            </a: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заняття</a:t>
            </a: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  <a:r>
              <a:rPr lang="en-US" sz="3324" b="1" dirty="0" smtClean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 (24 </a:t>
            </a: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год</a:t>
            </a: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.)</a:t>
            </a:r>
          </a:p>
          <a:p>
            <a:pPr algn="ctr">
              <a:lnSpc>
                <a:spcPts val="7944"/>
              </a:lnSpc>
            </a:pP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</a:t>
            </a: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самостійна</a:t>
            </a: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робота</a:t>
            </a: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  <a:r>
              <a:rPr lang="en-US" sz="3324" b="1" dirty="0" smtClean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168</a:t>
            </a:r>
            <a:r>
              <a:rPr lang="en-US" sz="3324" b="1" dirty="0" smtClean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год</a:t>
            </a: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7944"/>
              </a:lnSpc>
            </a:pP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</a:t>
            </a: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підсумкова</a:t>
            </a: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форма</a:t>
            </a: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контролю</a:t>
            </a: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  <a:r>
              <a:rPr lang="en-US" sz="332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іспит</a:t>
            </a:r>
            <a:endParaRPr lang="en-US" sz="3324" b="1" dirty="0">
              <a:solidFill>
                <a:srgbClr val="24145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944"/>
              </a:lnSpc>
            </a:pPr>
            <a:r>
              <a:rPr lang="en-US" sz="332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813857" y="4363073"/>
            <a:ext cx="6801302" cy="4974455"/>
            <a:chOff x="0" y="0"/>
            <a:chExt cx="3673411" cy="26867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73411" cy="2686724"/>
            </a:xfrm>
            <a:custGeom>
              <a:avLst/>
              <a:gdLst/>
              <a:ahLst/>
              <a:cxnLst/>
              <a:rect l="l" t="t" r="r" b="b"/>
              <a:pathLst>
                <a:path w="3673411" h="2686724">
                  <a:moveTo>
                    <a:pt x="3548951" y="2686723"/>
                  </a:moveTo>
                  <a:lnTo>
                    <a:pt x="124460" y="2686723"/>
                  </a:lnTo>
                  <a:cubicBezTo>
                    <a:pt x="55880" y="2686723"/>
                    <a:pt x="0" y="2630843"/>
                    <a:pt x="0" y="25622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8951" y="0"/>
                  </a:lnTo>
                  <a:cubicBezTo>
                    <a:pt x="3617531" y="0"/>
                    <a:pt x="3673411" y="55880"/>
                    <a:pt x="3673411" y="124460"/>
                  </a:cubicBezTo>
                  <a:lnTo>
                    <a:pt x="3673411" y="2562264"/>
                  </a:lnTo>
                  <a:cubicBezTo>
                    <a:pt x="3673411" y="2630843"/>
                    <a:pt x="3617531" y="2686724"/>
                    <a:pt x="3548951" y="26867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163259" y="4283845"/>
            <a:ext cx="6801302" cy="4974455"/>
            <a:chOff x="0" y="0"/>
            <a:chExt cx="3673411" cy="26867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3411" cy="2686724"/>
            </a:xfrm>
            <a:custGeom>
              <a:avLst/>
              <a:gdLst/>
              <a:ahLst/>
              <a:cxnLst/>
              <a:rect l="l" t="t" r="r" b="b"/>
              <a:pathLst>
                <a:path w="3673411" h="2686724">
                  <a:moveTo>
                    <a:pt x="3548951" y="2686723"/>
                  </a:moveTo>
                  <a:lnTo>
                    <a:pt x="124460" y="2686723"/>
                  </a:lnTo>
                  <a:cubicBezTo>
                    <a:pt x="55880" y="2686723"/>
                    <a:pt x="0" y="2630843"/>
                    <a:pt x="0" y="25622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8951" y="0"/>
                  </a:lnTo>
                  <a:cubicBezTo>
                    <a:pt x="3617531" y="0"/>
                    <a:pt x="3673411" y="55880"/>
                    <a:pt x="3673411" y="124460"/>
                  </a:cubicBezTo>
                  <a:lnTo>
                    <a:pt x="3673411" y="2562264"/>
                  </a:lnTo>
                  <a:cubicBezTo>
                    <a:pt x="3673411" y="2630843"/>
                    <a:pt x="3617531" y="2686724"/>
                    <a:pt x="3548951" y="26867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4519238"/>
            <a:ext cx="9340878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7"/>
              </a:lnSpc>
            </a:pPr>
            <a:r>
              <a:rPr lang="en-US" sz="2200" b="1" dirty="0" err="1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Змістовий</a:t>
            </a:r>
            <a:r>
              <a:rPr lang="en-US" sz="2200" b="1" dirty="0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200" b="1" dirty="0" err="1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модуль</a:t>
            </a:r>
            <a:r>
              <a:rPr lang="en-US" sz="2200" b="1" dirty="0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 1                      </a:t>
            </a:r>
          </a:p>
          <a:p>
            <a:pPr algn="l">
              <a:lnSpc>
                <a:spcPts val="3247"/>
              </a:lnSpc>
            </a:pPr>
            <a:r>
              <a:rPr lang="en-US" sz="2200" b="1" dirty="0" err="1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Теоретичні</a:t>
            </a:r>
            <a:r>
              <a:rPr lang="en-US" sz="2200" b="1" dirty="0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200" b="1" dirty="0" err="1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засади</a:t>
            </a:r>
            <a:r>
              <a:rPr lang="en-US" sz="2200" b="1" dirty="0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200" b="1" dirty="0" err="1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курсу</a:t>
            </a:r>
            <a:r>
              <a:rPr lang="en-US" sz="2200" b="1" dirty="0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</a:p>
          <a:p>
            <a:pPr algn="l">
              <a:lnSpc>
                <a:spcPts val="2856"/>
              </a:lnSpc>
            </a:pPr>
            <a:endParaRPr lang="en-US" sz="2706" b="1" dirty="0">
              <a:solidFill>
                <a:srgbClr val="927AD4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958685" y="3395931"/>
            <a:ext cx="4079032" cy="5578163"/>
          </a:xfrm>
          <a:custGeom>
            <a:avLst/>
            <a:gdLst/>
            <a:ahLst/>
            <a:cxnLst/>
            <a:rect l="l" t="t" r="r" b="b"/>
            <a:pathLst>
              <a:path w="4079032" h="5578163">
                <a:moveTo>
                  <a:pt x="0" y="0"/>
                </a:moveTo>
                <a:lnTo>
                  <a:pt x="4079031" y="0"/>
                </a:lnTo>
                <a:lnTo>
                  <a:pt x="4079031" y="5578163"/>
                </a:lnTo>
                <a:lnTo>
                  <a:pt x="0" y="5578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22396" y="4539037"/>
            <a:ext cx="6742212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</a:t>
            </a:r>
            <a:r>
              <a:rPr lang="en-US" sz="1857" b="1" dirty="0" err="1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Засадничі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поняття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культури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мови</a:t>
            </a:r>
            <a:endParaRPr lang="uk-UA" sz="1857" b="1" dirty="0">
              <a:solidFill>
                <a:srgbClr val="927AD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00"/>
              </a:lnSpc>
            </a:pP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</a:t>
            </a:r>
            <a:r>
              <a:rPr lang="en-US" sz="1857" b="1" dirty="0" err="1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Норма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літературної</a:t>
            </a:r>
            <a:r>
              <a:rPr lang="uk-UA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мови як феномен</a:t>
            </a:r>
            <a:endParaRPr lang="en-US" sz="1857" b="1" dirty="0">
              <a:solidFill>
                <a:srgbClr val="927AD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00"/>
              </a:lnSpc>
            </a:pP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</a:t>
            </a:r>
            <a:r>
              <a:rPr lang="uk-UA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</a:t>
            </a:r>
            <a:r>
              <a:rPr lang="en-US" sz="1857" b="1" dirty="0" err="1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ема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Формування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мовної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особистості</a:t>
            </a:r>
            <a:endParaRPr lang="en-US" sz="1857" b="1" dirty="0">
              <a:solidFill>
                <a:srgbClr val="927AD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00"/>
              </a:lnSpc>
            </a:pP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філолога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</a:p>
          <a:p>
            <a:pPr algn="ctr">
              <a:lnSpc>
                <a:spcPts val="2600"/>
              </a:lnSpc>
            </a:pPr>
            <a:endParaRPr lang="en-US" sz="1857" b="1" dirty="0">
              <a:solidFill>
                <a:srgbClr val="927AD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6146912"/>
            <a:ext cx="6599743" cy="151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Змістовий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модуль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                        </a:t>
            </a:r>
          </a:p>
          <a:p>
            <a:pPr algn="l">
              <a:lnSpc>
                <a:spcPts val="3076"/>
              </a:lnSpc>
            </a:pP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Культуромовна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підготовка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вчителя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       </a:t>
            </a:r>
          </a:p>
          <a:p>
            <a:pPr algn="l">
              <a:lnSpc>
                <a:spcPts val="3076"/>
              </a:lnSpc>
            </a:pP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словесника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у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траєкторії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професійної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освіти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</a:t>
            </a:r>
          </a:p>
          <a:p>
            <a:pPr algn="l">
              <a:lnSpc>
                <a:spcPts val="3076"/>
              </a:lnSpc>
            </a:pPr>
            <a:endParaRPr lang="en-US" sz="219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44115" y="40150"/>
            <a:ext cx="12811926" cy="453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9"/>
              </a:lnSpc>
            </a:pPr>
            <a:r>
              <a:rPr lang="en-US" sz="644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КУЛЬТУРА УКРАЇНСЬКОЇ ФАХОВОЇ МОВИ</a:t>
            </a:r>
          </a:p>
          <a:p>
            <a:pPr algn="ctr">
              <a:lnSpc>
                <a:spcPts val="9029"/>
              </a:lnSpc>
            </a:pPr>
            <a:r>
              <a:rPr lang="en-US" sz="644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Зміст курсу</a:t>
            </a:r>
          </a:p>
          <a:p>
            <a:pPr algn="ctr">
              <a:lnSpc>
                <a:spcPts val="9029"/>
              </a:lnSpc>
            </a:pPr>
            <a:endParaRPr lang="en-US" sz="644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037716" y="6340185"/>
            <a:ext cx="5632105" cy="132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2"/>
              </a:lnSpc>
            </a:pP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4.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Фонетичні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норми</a:t>
            </a:r>
            <a:endParaRPr lang="en-US" sz="1916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682"/>
              </a:lnSpc>
            </a:pP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5.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Словотвірні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норми</a:t>
            </a:r>
            <a:endParaRPr lang="en-US" sz="1916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82"/>
              </a:lnSpc>
            </a:pP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6.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Лексико-семантичні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норми</a:t>
            </a:r>
            <a:endParaRPr lang="en-US" sz="1916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82"/>
              </a:lnSpc>
            </a:pPr>
            <a:endParaRPr lang="en-US" sz="1916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18996" y="7712527"/>
            <a:ext cx="5921923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96"/>
              </a:lnSpc>
            </a:pPr>
            <a:r>
              <a:rPr lang="en-US" sz="2283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Змістовий</a:t>
            </a:r>
            <a:r>
              <a:rPr lang="en-US" sz="2283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83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модуль</a:t>
            </a:r>
            <a:r>
              <a:rPr lang="en-US" sz="2283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83" b="1" dirty="0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  <a:p>
            <a:pPr algn="l">
              <a:lnSpc>
                <a:spcPts val="3196"/>
              </a:lnSpc>
            </a:pPr>
            <a:r>
              <a:rPr lang="en-US" sz="2283" b="1" dirty="0" err="1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Нормативні</a:t>
            </a:r>
            <a:r>
              <a:rPr lang="en-US" sz="2283" b="1" dirty="0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83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граматичні</a:t>
            </a:r>
            <a:r>
              <a:rPr lang="en-US" sz="2283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83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форми</a:t>
            </a:r>
            <a:r>
              <a:rPr lang="en-US" sz="2283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і </a:t>
            </a:r>
            <a:r>
              <a:rPr lang="en-US" sz="2283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конструкції</a:t>
            </a:r>
            <a:r>
              <a:rPr lang="en-US" sz="2283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</a:p>
          <a:p>
            <a:pPr algn="ctr">
              <a:lnSpc>
                <a:spcPts val="3196"/>
              </a:lnSpc>
            </a:pPr>
            <a:endParaRPr lang="en-US" sz="2283" b="1" dirty="0">
              <a:solidFill>
                <a:srgbClr val="DF8E3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207340" y="7427499"/>
            <a:ext cx="487086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uk-UA" sz="2000" b="1" dirty="0" smtClean="0">
              <a:solidFill>
                <a:srgbClr val="DF8E3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00"/>
              </a:lnSpc>
            </a:pPr>
            <a:r>
              <a:rPr lang="en-US" sz="2000" b="1" dirty="0" err="1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2000" b="1" dirty="0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7. </a:t>
            </a:r>
            <a:r>
              <a:rPr lang="en-US" sz="2000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Морфологічні</a:t>
            </a:r>
            <a:r>
              <a:rPr lang="en-US" sz="2000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норми</a:t>
            </a:r>
            <a:endParaRPr lang="en-US" sz="2000" b="1" dirty="0">
              <a:solidFill>
                <a:srgbClr val="DF8E3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00"/>
              </a:lnSpc>
            </a:pPr>
            <a:r>
              <a:rPr lang="en-US" sz="2000" b="1" dirty="0" err="1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2000" b="1" dirty="0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8. </a:t>
            </a:r>
            <a:r>
              <a:rPr lang="en-US" sz="2000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Синтаксичні</a:t>
            </a:r>
            <a:r>
              <a:rPr lang="en-US" sz="2000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норми</a:t>
            </a:r>
            <a:endParaRPr lang="en-US" sz="2000" b="1" dirty="0">
              <a:solidFill>
                <a:srgbClr val="DF8E3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DF8E3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252</Words>
  <Application>Microsoft Office PowerPoint</Application>
  <PresentationFormat>Произвольный</PresentationFormat>
  <Paragraphs>43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Lato</vt:lpstr>
      <vt:lpstr>Open Sans Bold</vt:lpstr>
      <vt:lpstr>Calibri</vt:lpstr>
      <vt:lpstr>Open Sans</vt:lpstr>
      <vt:lpstr>Lato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НАЦІОНАЛЬНИЙ УНІВЕРСИТЕТ, копия</dc:title>
  <cp:lastModifiedBy>Екатерина</cp:lastModifiedBy>
  <cp:revision>7</cp:revision>
  <dcterms:created xsi:type="dcterms:W3CDTF">2006-08-16T00:00:00Z</dcterms:created>
  <dcterms:modified xsi:type="dcterms:W3CDTF">2026-02-12T12:32:08Z</dcterms:modified>
  <dc:identifier>DAGeVJ-RRag</dc:identifier>
</cp:coreProperties>
</file>