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CBBA-4E70-B536-54B430836268}"/>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CBBA-4E70-B536-54B430836268}"/>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CBBA-4E70-B536-54B430836268}"/>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E661-4BCA-B2FC-1802D210DDC1}"/>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E661-4BCA-B2FC-1802D210DDC1}"/>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CBBA-4E70-B536-54B430836268}"/>
              </c:ext>
            </c:extLst>
          </c:dPt>
          <c:dLbls>
            <c:dLbl>
              <c:idx val="3"/>
              <c:layout>
                <c:manualLayout>
                  <c:x val="-2.90659891813566E-2"/>
                  <c:y val="-0.25898794164225031"/>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uk-UA"/>
                </a:p>
              </c:txPr>
              <c:dLblPos val="bestFit"/>
              <c:showLegendKey val="0"/>
              <c:showVal val="0"/>
              <c:showCatName val="0"/>
              <c:showSerName val="0"/>
              <c:showPercent val="1"/>
              <c:showBubbleSize val="0"/>
              <c:extLst>
                <c:ext xmlns:c15="http://schemas.microsoft.com/office/drawing/2012/chart" uri="{CE6537A1-D6FC-4f65-9D91-7224C49458BB}">
                  <c15:layout>
                    <c:manualLayout>
                      <c:w val="5.1650191242893689E-2"/>
                      <c:h val="6.0393900804330353E-2"/>
                    </c:manualLayout>
                  </c15:layout>
                </c:ext>
                <c:ext xmlns:c16="http://schemas.microsoft.com/office/drawing/2014/chart" uri="{C3380CC4-5D6E-409C-BE32-E72D297353CC}">
                  <c16:uniqueId val="{00000002-E661-4BCA-B2FC-1802D210DDC1}"/>
                </c:ext>
              </c:extLst>
            </c:dLbl>
            <c:dLbl>
              <c:idx val="4"/>
              <c:layout>
                <c:manualLayout>
                  <c:x val="2.5905558707315438E-3"/>
                  <c:y val="-0.1809707791027985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uk-UA"/>
                </a:p>
              </c:txPr>
              <c:dLblPos val="bestFit"/>
              <c:showLegendKey val="0"/>
              <c:showVal val="0"/>
              <c:showCatName val="0"/>
              <c:showSerName val="0"/>
              <c:showPercent val="1"/>
              <c:showBubbleSize val="0"/>
              <c:extLst>
                <c:ext xmlns:c15="http://schemas.microsoft.com/office/drawing/2012/chart" uri="{CE6537A1-D6FC-4f65-9D91-7224C49458BB}">
                  <c15:layout>
                    <c:manualLayout>
                      <c:w val="4.5703899832475497E-2"/>
                      <c:h val="7.7951287068655228E-2"/>
                    </c:manualLayout>
                  </c15:layout>
                </c:ext>
                <c:ext xmlns:c16="http://schemas.microsoft.com/office/drawing/2014/chart" uri="{C3380CC4-5D6E-409C-BE32-E72D297353CC}">
                  <c16:uniqueId val="{00000001-E661-4BCA-B2FC-1802D210DDC1}"/>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uk-UA"/>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Лист1!$A$2:$A$7</c:f>
              <c:strCache>
                <c:ptCount val="6"/>
                <c:pt idx="0">
                  <c:v>ст. 191 КК</c:v>
                </c:pt>
                <c:pt idx="1">
                  <c:v>ст.ст.199, 200-2012, 209–2121, 233 КК</c:v>
                </c:pt>
                <c:pt idx="2">
                  <c:v>ст.ст. 2181–224 КК</c:v>
                </c:pt>
                <c:pt idx="3">
                  <c:v>ст.ст.231–2323КК</c:v>
                </c:pt>
                <c:pt idx="4">
                  <c:v>ст.ст.2031–2062, 213 КК</c:v>
                </c:pt>
                <c:pt idx="5">
                  <c:v>ст.ст. 364, 3641, 3652, 3653, 366, 3662, 3663, 368, 3683-3693, 370 КК</c:v>
                </c:pt>
              </c:strCache>
            </c:strRef>
          </c:cat>
          <c:val>
            <c:numRef>
              <c:f>Лист1!$B$2:$B$7</c:f>
              <c:numCache>
                <c:formatCode>0.00%</c:formatCode>
                <c:ptCount val="6"/>
                <c:pt idx="0">
                  <c:v>0.34399999999999997</c:v>
                </c:pt>
                <c:pt idx="1">
                  <c:v>0.126</c:v>
                </c:pt>
                <c:pt idx="2">
                  <c:v>1E-3</c:v>
                </c:pt>
                <c:pt idx="3" formatCode="General">
                  <c:v>0.02</c:v>
                </c:pt>
                <c:pt idx="4">
                  <c:v>4.5999999999999999E-2</c:v>
                </c:pt>
                <c:pt idx="5">
                  <c:v>0.47799999999999998</c:v>
                </c:pt>
              </c:numCache>
            </c:numRef>
          </c:val>
          <c:extLst>
            <c:ext xmlns:c16="http://schemas.microsoft.com/office/drawing/2014/chart" uri="{C3380CC4-5D6E-409C-BE32-E72D297353CC}">
              <c16:uniqueId val="{00000000-E661-4BCA-B2FC-1802D210DDC1}"/>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uk-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Лист1!$B$1</c:f>
              <c:strCache>
                <c:ptCount val="1"/>
                <c:pt idx="0">
                  <c:v>Продажи</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8AFC-49ED-A29A-D2D52C1057F8}"/>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8AFC-49ED-A29A-D2D52C1057F8}"/>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8AFC-49ED-A29A-D2D52C1057F8}"/>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8AFC-49ED-A29A-D2D52C1057F8}"/>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8AFC-49ED-A29A-D2D52C1057F8}"/>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8AFC-49ED-A29A-D2D52C1057F8}"/>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D-8AFC-49ED-A29A-D2D52C1057F8}"/>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uk-UA"/>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Лист1!$A$2:$A$8</c:f>
              <c:strCache>
                <c:ptCount val="7"/>
                <c:pt idx="0">
                  <c:v>ст. 191 КК</c:v>
                </c:pt>
                <c:pt idx="1">
                  <c:v>ст.366 КК</c:v>
                </c:pt>
                <c:pt idx="2">
                  <c:v>ст.364 КК</c:v>
                </c:pt>
                <c:pt idx="3">
                  <c:v>ст. 369 КК</c:v>
                </c:pt>
                <c:pt idx="4">
                  <c:v>ст. 368 КК</c:v>
                </c:pt>
                <c:pt idx="5">
                  <c:v>ст. 200 КК</c:v>
                </c:pt>
                <c:pt idx="6">
                  <c:v>Інші кр. пр.</c:v>
                </c:pt>
              </c:strCache>
            </c:strRef>
          </c:cat>
          <c:val>
            <c:numRef>
              <c:f>Лист1!$B$2:$B$8</c:f>
              <c:numCache>
                <c:formatCode>0.00%</c:formatCode>
                <c:ptCount val="7"/>
                <c:pt idx="0">
                  <c:v>0.34399999999999997</c:v>
                </c:pt>
                <c:pt idx="1">
                  <c:v>0.189</c:v>
                </c:pt>
                <c:pt idx="2">
                  <c:v>0.114</c:v>
                </c:pt>
                <c:pt idx="3">
                  <c:v>7.8E-2</c:v>
                </c:pt>
                <c:pt idx="4" formatCode="0%">
                  <c:v>0.05</c:v>
                </c:pt>
                <c:pt idx="5">
                  <c:v>4.8000000000000001E-2</c:v>
                </c:pt>
                <c:pt idx="6">
                  <c:v>0.17699999999999999</c:v>
                </c:pt>
              </c:numCache>
            </c:numRef>
          </c:val>
          <c:extLst>
            <c:ext xmlns:c16="http://schemas.microsoft.com/office/drawing/2014/chart" uri="{C3380CC4-5D6E-409C-BE32-E72D297353CC}">
              <c16:uniqueId val="{00000000-44EB-4784-BD0E-C4D8B8528E01}"/>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uk-UA"/>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uk-UA"/>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4F89A3-AC28-4B7B-80E4-81771736138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5BC165BD-CF86-4275-8D84-22B1B6CB9FB9}">
      <dgm:prSet phldrT="[Текст]">
        <dgm:style>
          <a:lnRef idx="2">
            <a:schemeClr val="accent1">
              <a:shade val="50000"/>
            </a:schemeClr>
          </a:lnRef>
          <a:fillRef idx="1">
            <a:schemeClr val="accent1"/>
          </a:fillRef>
          <a:effectRef idx="0">
            <a:schemeClr val="accent1"/>
          </a:effectRef>
          <a:fontRef idx="minor">
            <a:schemeClr val="lt1"/>
          </a:fontRef>
        </dgm:style>
      </dgm:prSet>
      <dgm:spPr>
        <a:ln/>
      </dgm:spPr>
      <dgm:t>
        <a:bodyPr/>
        <a:lstStyle/>
        <a:p>
          <a:r>
            <a:rPr lang="ru-RU" dirty="0" err="1"/>
            <a:t>Підходи</a:t>
          </a:r>
          <a:r>
            <a:rPr lang="ru-RU" dirty="0"/>
            <a:t> до </a:t>
          </a:r>
          <a:r>
            <a:rPr lang="ru-RU" dirty="0" err="1"/>
            <a:t>визначення</a:t>
          </a:r>
          <a:r>
            <a:rPr lang="ru-RU" dirty="0"/>
            <a:t> кола </a:t>
          </a:r>
          <a:r>
            <a:rPr lang="ru-RU" dirty="0" err="1"/>
            <a:t>економічних</a:t>
          </a:r>
          <a:r>
            <a:rPr lang="ru-RU" dirty="0"/>
            <a:t> </a:t>
          </a:r>
          <a:r>
            <a:rPr lang="ru-RU" dirty="0" err="1"/>
            <a:t>кримінальних</a:t>
          </a:r>
          <a:r>
            <a:rPr lang="ru-RU" dirty="0"/>
            <a:t> </a:t>
          </a:r>
          <a:r>
            <a:rPr lang="ru-RU" dirty="0" err="1"/>
            <a:t>правопорушень</a:t>
          </a:r>
          <a:endParaRPr lang="ru-RU" dirty="0"/>
        </a:p>
      </dgm:t>
    </dgm:pt>
    <dgm:pt modelId="{38CE5632-7EF2-4FB7-A7EA-3A36566C3822}" type="parTrans" cxnId="{A937DC16-9F5E-475B-9729-9BFE19A2CF74}">
      <dgm:prSet/>
      <dgm:spPr/>
      <dgm:t>
        <a:bodyPr/>
        <a:lstStyle/>
        <a:p>
          <a:endParaRPr lang="ru-RU"/>
        </a:p>
      </dgm:t>
    </dgm:pt>
    <dgm:pt modelId="{72C397B3-6D7B-4FAA-A20D-0885283DF00A}" type="sibTrans" cxnId="{A937DC16-9F5E-475B-9729-9BFE19A2CF74}">
      <dgm:prSet/>
      <dgm:spPr/>
      <dgm:t>
        <a:bodyPr/>
        <a:lstStyle/>
        <a:p>
          <a:endParaRPr lang="ru-RU"/>
        </a:p>
      </dgm:t>
    </dgm:pt>
    <dgm:pt modelId="{569403E0-8352-4E49-9C38-B0A1EB72F67B}">
      <dgm:prSet phldrT="[Текст]"/>
      <dgm:spPr/>
      <dgm:t>
        <a:bodyPr/>
        <a:lstStyle/>
        <a:p>
          <a:pPr algn="just"/>
          <a:r>
            <a:rPr lang="ru-RU" dirty="0" err="1"/>
            <a:t>економічними</a:t>
          </a:r>
          <a:r>
            <a:rPr lang="ru-RU" dirty="0"/>
            <a:t> </a:t>
          </a:r>
          <a:r>
            <a:rPr lang="ru-RU" dirty="0" err="1"/>
            <a:t>вважаються</a:t>
          </a:r>
          <a:r>
            <a:rPr lang="ru-RU" dirty="0"/>
            <a:t> </a:t>
          </a:r>
          <a:r>
            <a:rPr lang="ru-RU" dirty="0" err="1"/>
            <a:t>усі</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безпосередньо</a:t>
          </a:r>
          <a:r>
            <a:rPr lang="ru-RU" dirty="0"/>
            <a:t> </a:t>
          </a:r>
          <a:r>
            <a:rPr lang="ru-RU" dirty="0" err="1"/>
            <a:t>чи</a:t>
          </a:r>
          <a:r>
            <a:rPr lang="ru-RU" dirty="0"/>
            <a:t> </a:t>
          </a:r>
          <a:r>
            <a:rPr lang="ru-RU" dirty="0" err="1"/>
            <a:t>опосередковано</a:t>
          </a:r>
          <a:r>
            <a:rPr lang="ru-RU" dirty="0"/>
            <a:t> </a:t>
          </a:r>
          <a:r>
            <a:rPr lang="ru-RU" dirty="0" err="1"/>
            <a:t>завдають</a:t>
          </a:r>
          <a:r>
            <a:rPr lang="ru-RU" dirty="0"/>
            <a:t> </a:t>
          </a:r>
          <a:r>
            <a:rPr lang="ru-RU" dirty="0" err="1"/>
            <a:t>шкоди</a:t>
          </a:r>
          <a:r>
            <a:rPr lang="ru-RU" dirty="0"/>
            <a:t> </a:t>
          </a:r>
          <a:r>
            <a:rPr lang="ru-RU" dirty="0" err="1"/>
            <a:t>економічній</a:t>
          </a:r>
          <a:r>
            <a:rPr lang="ru-RU" dirty="0"/>
            <a:t> </a:t>
          </a:r>
          <a:r>
            <a:rPr lang="ru-RU" dirty="0" err="1"/>
            <a:t>системі</a:t>
          </a:r>
          <a:r>
            <a:rPr lang="ru-RU" dirty="0"/>
            <a:t> </a:t>
          </a:r>
          <a:r>
            <a:rPr lang="ru-RU" dirty="0" err="1"/>
            <a:t>держави</a:t>
          </a:r>
          <a:r>
            <a:rPr lang="ru-RU" dirty="0"/>
            <a:t> і </a:t>
          </a:r>
          <a:r>
            <a:rPr lang="ru-RU" dirty="0" err="1"/>
            <a:t>які</a:t>
          </a:r>
          <a:r>
            <a:rPr lang="ru-RU" dirty="0"/>
            <a:t> </a:t>
          </a:r>
          <a:r>
            <a:rPr lang="ru-RU" dirty="0" err="1"/>
            <a:t>їх</a:t>
          </a:r>
          <a:r>
            <a:rPr lang="ru-RU" dirty="0"/>
            <a:t> </a:t>
          </a:r>
          <a:r>
            <a:rPr lang="ru-RU" dirty="0" err="1"/>
            <a:t>суб’єкти</a:t>
          </a:r>
          <a:r>
            <a:rPr lang="ru-RU" dirty="0"/>
            <a:t> </a:t>
          </a:r>
          <a:r>
            <a:rPr lang="ru-RU" dirty="0" err="1"/>
            <a:t>вчиняють</a:t>
          </a:r>
          <a:r>
            <a:rPr lang="ru-RU" dirty="0"/>
            <a:t> з метою </a:t>
          </a:r>
          <a:r>
            <a:rPr lang="ru-RU" dirty="0" err="1"/>
            <a:t>отримання</a:t>
          </a:r>
          <a:r>
            <a:rPr lang="ru-RU" dirty="0"/>
            <a:t> </a:t>
          </a:r>
          <a:r>
            <a:rPr lang="ru-RU" dirty="0" err="1"/>
            <a:t>економічної</a:t>
          </a:r>
          <a:r>
            <a:rPr lang="ru-RU" dirty="0"/>
            <a:t> </a:t>
          </a:r>
          <a:r>
            <a:rPr lang="ru-RU" dirty="0" err="1"/>
            <a:t>вигоди</a:t>
          </a:r>
          <a:r>
            <a:rPr lang="ru-RU" dirty="0"/>
            <a:t>. До них </a:t>
          </a:r>
          <a:r>
            <a:rPr lang="ru-RU" dirty="0" err="1"/>
            <a:t>відносяться</a:t>
          </a:r>
          <a:r>
            <a:rPr lang="ru-RU" dirty="0"/>
            <a:t>: </a:t>
          </a:r>
          <a:r>
            <a:rPr lang="ru-RU" dirty="0" err="1"/>
            <a:t>окремі</a:t>
          </a:r>
          <a:r>
            <a:rPr lang="ru-RU" dirty="0"/>
            <a:t> </a:t>
          </a:r>
          <a:r>
            <a:rPr lang="ru-RU" dirty="0" err="1"/>
            <a:t>кримінальні</a:t>
          </a:r>
          <a:r>
            <a:rPr lang="ru-RU" dirty="0"/>
            <a:t> </a:t>
          </a:r>
          <a:r>
            <a:rPr lang="ru-RU" dirty="0" err="1"/>
            <a:t>правопорушення</a:t>
          </a:r>
          <a:r>
            <a:rPr lang="ru-RU" dirty="0"/>
            <a:t> </a:t>
          </a:r>
          <a:r>
            <a:rPr lang="ru-RU" dirty="0" err="1"/>
            <a:t>проти</a:t>
          </a:r>
          <a:r>
            <a:rPr lang="ru-RU" dirty="0"/>
            <a:t> </a:t>
          </a:r>
          <a:r>
            <a:rPr lang="ru-RU" dirty="0" err="1"/>
            <a:t>власності</a:t>
          </a:r>
          <a:r>
            <a:rPr lang="ru-RU" dirty="0"/>
            <a:t> (</a:t>
          </a:r>
          <a:r>
            <a:rPr lang="ru-RU" dirty="0" err="1"/>
            <a:t>майнові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господарської</a:t>
          </a:r>
          <a:r>
            <a:rPr lang="ru-RU" dirty="0"/>
            <a:t> </a:t>
          </a:r>
          <a:r>
            <a:rPr lang="ru-RU" dirty="0" err="1"/>
            <a:t>діяльності</a:t>
          </a:r>
          <a:r>
            <a:rPr lang="ru-RU" dirty="0"/>
            <a:t>; </a:t>
          </a:r>
          <a:r>
            <a:rPr lang="ru-RU" dirty="0" err="1"/>
            <a:t>окремі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службової</a:t>
          </a:r>
          <a:r>
            <a:rPr lang="ru-RU" dirty="0"/>
            <a:t> </a:t>
          </a:r>
          <a:r>
            <a:rPr lang="ru-RU" dirty="0" err="1"/>
            <a:t>діяльності</a:t>
          </a:r>
          <a:r>
            <a:rPr lang="ru-RU" dirty="0"/>
            <a:t>, </a:t>
          </a:r>
          <a:r>
            <a:rPr lang="ru-RU" dirty="0" err="1"/>
            <a:t>проти</a:t>
          </a:r>
          <a:r>
            <a:rPr lang="ru-RU" dirty="0"/>
            <a:t> </a:t>
          </a:r>
          <a:r>
            <a:rPr lang="ru-RU" dirty="0" err="1"/>
            <a:t>довкілля</a:t>
          </a:r>
          <a:r>
            <a:rPr lang="ru-RU" dirty="0"/>
            <a:t> </a:t>
          </a:r>
          <a:r>
            <a:rPr lang="ru-RU" dirty="0" err="1"/>
            <a:t>тощо</a:t>
          </a:r>
          <a:endParaRPr lang="ru-RU" dirty="0"/>
        </a:p>
      </dgm:t>
    </dgm:pt>
    <dgm:pt modelId="{E1AE9157-2DE9-4603-8447-77B30A75B851}" type="parTrans" cxnId="{97C873F4-7C9A-4700-B4DB-504A43C63FBE}">
      <dgm:prSet/>
      <dgm:spPr/>
      <dgm:t>
        <a:bodyPr/>
        <a:lstStyle/>
        <a:p>
          <a:endParaRPr lang="ru-RU"/>
        </a:p>
      </dgm:t>
    </dgm:pt>
    <dgm:pt modelId="{3A628ECA-8DD3-4271-827B-9156A6E99E0C}" type="sibTrans" cxnId="{97C873F4-7C9A-4700-B4DB-504A43C63FBE}">
      <dgm:prSet/>
      <dgm:spPr/>
      <dgm:t>
        <a:bodyPr/>
        <a:lstStyle/>
        <a:p>
          <a:endParaRPr lang="ru-RU"/>
        </a:p>
      </dgm:t>
    </dgm:pt>
    <dgm:pt modelId="{ED679ADB-3616-4D79-9B68-EAFE51A204BE}">
      <dgm:prSet phldrT="[Текст]"/>
      <dgm:spPr/>
      <dgm:t>
        <a:bodyPr/>
        <a:lstStyle/>
        <a:p>
          <a:pPr algn="just"/>
          <a:r>
            <a:rPr lang="ru-RU" dirty="0"/>
            <a:t>до </a:t>
          </a:r>
          <a:r>
            <a:rPr lang="ru-RU" dirty="0" err="1"/>
            <a:t>економічних</a:t>
          </a:r>
          <a:r>
            <a:rPr lang="ru-RU" dirty="0"/>
            <a:t> </a:t>
          </a:r>
          <a:r>
            <a:rPr lang="ru-RU" dirty="0" err="1"/>
            <a:t>відносять</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задають</a:t>
          </a:r>
          <a:r>
            <a:rPr lang="ru-RU" dirty="0"/>
            <a:t> </a:t>
          </a:r>
          <a:r>
            <a:rPr lang="ru-RU" dirty="0" err="1"/>
            <a:t>шкоди</a:t>
          </a:r>
          <a:r>
            <a:rPr lang="ru-RU" dirty="0"/>
            <a:t> </a:t>
          </a:r>
          <a:r>
            <a:rPr lang="ru-RU" dirty="0" err="1"/>
            <a:t>двом</a:t>
          </a:r>
          <a:r>
            <a:rPr lang="ru-RU" dirty="0"/>
            <a:t> </a:t>
          </a:r>
          <a:r>
            <a:rPr lang="ru-RU" dirty="0" err="1"/>
            <a:t>базовим</a:t>
          </a:r>
          <a:r>
            <a:rPr lang="ru-RU" dirty="0"/>
            <a:t> </a:t>
          </a:r>
          <a:r>
            <a:rPr lang="ru-RU" dirty="0" err="1"/>
            <a:t>елементам</a:t>
          </a:r>
          <a:r>
            <a:rPr lang="ru-RU" dirty="0"/>
            <a:t> </a:t>
          </a:r>
          <a:r>
            <a:rPr lang="ru-RU" dirty="0" err="1"/>
            <a:t>економічної</a:t>
          </a:r>
          <a:r>
            <a:rPr lang="ru-RU" dirty="0"/>
            <a:t> </a:t>
          </a:r>
          <a:r>
            <a:rPr lang="ru-RU" dirty="0" err="1"/>
            <a:t>системи</a:t>
          </a:r>
          <a:r>
            <a:rPr lang="ru-RU" dirty="0"/>
            <a:t>: </a:t>
          </a:r>
          <a:r>
            <a:rPr lang="ru-RU" dirty="0" err="1"/>
            <a:t>власності</a:t>
          </a:r>
          <a:r>
            <a:rPr lang="ru-RU" dirty="0"/>
            <a:t> і </a:t>
          </a:r>
          <a:r>
            <a:rPr lang="ru-RU" dirty="0" err="1"/>
            <a:t>господарському</a:t>
          </a:r>
          <a:r>
            <a:rPr lang="ru-RU" dirty="0"/>
            <a:t> </a:t>
          </a:r>
          <a:r>
            <a:rPr lang="ru-RU" dirty="0" err="1"/>
            <a:t>механізму</a:t>
          </a:r>
          <a:r>
            <a:rPr lang="ru-RU" dirty="0"/>
            <a:t> </a:t>
          </a:r>
          <a:r>
            <a:rPr lang="ru-RU" dirty="0" err="1"/>
            <a:t>держави</a:t>
          </a:r>
          <a:r>
            <a:rPr lang="ru-RU" dirty="0"/>
            <a:t> у </a:t>
          </a:r>
          <a:r>
            <a:rPr lang="ru-RU" dirty="0" err="1"/>
            <a:t>процесі</a:t>
          </a:r>
          <a:r>
            <a:rPr lang="ru-RU" dirty="0"/>
            <a:t> </a:t>
          </a:r>
          <a:r>
            <a:rPr lang="ru-RU" dirty="0" err="1"/>
            <a:t>здійснення</a:t>
          </a:r>
          <a:r>
            <a:rPr lang="ru-RU" dirty="0"/>
            <a:t> </a:t>
          </a:r>
          <a:r>
            <a:rPr lang="ru-RU" dirty="0" err="1"/>
            <a:t>господарської</a:t>
          </a:r>
          <a:r>
            <a:rPr lang="ru-RU" dirty="0"/>
            <a:t> </a:t>
          </a:r>
          <a:r>
            <a:rPr lang="ru-RU" dirty="0" err="1"/>
            <a:t>діяльності</a:t>
          </a:r>
          <a:r>
            <a:rPr lang="ru-RU" dirty="0"/>
            <a:t>. </a:t>
          </a:r>
          <a:r>
            <a:rPr lang="ru-RU" dirty="0" err="1"/>
            <a:t>Це</a:t>
          </a:r>
          <a:r>
            <a:rPr lang="ru-RU" dirty="0"/>
            <a:t> </a:t>
          </a:r>
          <a:r>
            <a:rPr lang="ru-RU" dirty="0" err="1"/>
            <a:t>кримінальні</a:t>
          </a:r>
          <a:r>
            <a:rPr lang="ru-RU" dirty="0"/>
            <a:t> </a:t>
          </a:r>
          <a:r>
            <a:rPr lang="ru-RU" dirty="0" err="1"/>
            <a:t>правопорушення</a:t>
          </a:r>
          <a:r>
            <a:rPr lang="ru-RU" dirty="0"/>
            <a:t> </a:t>
          </a:r>
          <a:r>
            <a:rPr lang="ru-RU" dirty="0" err="1"/>
            <a:t>проти</a:t>
          </a:r>
          <a:r>
            <a:rPr lang="ru-RU" dirty="0"/>
            <a:t> </a:t>
          </a:r>
          <a:r>
            <a:rPr lang="ru-RU" dirty="0" err="1"/>
            <a:t>власності</a:t>
          </a:r>
          <a:r>
            <a:rPr lang="ru-RU" dirty="0"/>
            <a:t>, </a:t>
          </a:r>
          <a:r>
            <a:rPr lang="ru-RU" dirty="0" err="1"/>
            <a:t>пов’язані</a:t>
          </a:r>
          <a:r>
            <a:rPr lang="ru-RU" dirty="0"/>
            <a:t> з </a:t>
          </a:r>
          <a:r>
            <a:rPr lang="ru-RU" dirty="0" err="1"/>
            <a:t>господарською</a:t>
          </a:r>
          <a:r>
            <a:rPr lang="ru-RU" dirty="0"/>
            <a:t> </a:t>
          </a:r>
          <a:r>
            <a:rPr lang="ru-RU" dirty="0" err="1"/>
            <a:t>діяльністю</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господарської</a:t>
          </a:r>
          <a:r>
            <a:rPr lang="ru-RU" dirty="0"/>
            <a:t> </a:t>
          </a:r>
          <a:r>
            <a:rPr lang="ru-RU" dirty="0" err="1"/>
            <a:t>діяльності</a:t>
          </a:r>
          <a:endParaRPr lang="ru-RU" dirty="0"/>
        </a:p>
      </dgm:t>
    </dgm:pt>
    <dgm:pt modelId="{4FE962BC-F468-403C-B17A-D989508A6F2A}" type="parTrans" cxnId="{F4EA6492-5EBC-4FB7-8061-AC7CE951BDAC}">
      <dgm:prSet/>
      <dgm:spPr/>
      <dgm:t>
        <a:bodyPr/>
        <a:lstStyle/>
        <a:p>
          <a:endParaRPr lang="ru-RU"/>
        </a:p>
      </dgm:t>
    </dgm:pt>
    <dgm:pt modelId="{DB2E1F4A-84FA-4201-853D-56527E247292}" type="sibTrans" cxnId="{F4EA6492-5EBC-4FB7-8061-AC7CE951BDAC}">
      <dgm:prSet/>
      <dgm:spPr/>
      <dgm:t>
        <a:bodyPr/>
        <a:lstStyle/>
        <a:p>
          <a:endParaRPr lang="ru-RU"/>
        </a:p>
      </dgm:t>
    </dgm:pt>
    <dgm:pt modelId="{05296C92-75AD-49AF-A3D0-0439D121220B}">
      <dgm:prSet phldrT="[Текст]"/>
      <dgm:spPr/>
      <dgm:t>
        <a:bodyPr/>
        <a:lstStyle/>
        <a:p>
          <a:endParaRPr lang="ru-RU" dirty="0"/>
        </a:p>
      </dgm:t>
    </dgm:pt>
    <dgm:pt modelId="{9451E29C-F3B6-4BC4-80D7-AB8E5F2AC47A}" type="parTrans" cxnId="{E4F7E332-B969-4B92-BAF4-DD99093C3457}">
      <dgm:prSet/>
      <dgm:spPr/>
      <dgm:t>
        <a:bodyPr/>
        <a:lstStyle/>
        <a:p>
          <a:endParaRPr lang="ru-RU"/>
        </a:p>
      </dgm:t>
    </dgm:pt>
    <dgm:pt modelId="{EB81ED31-74E8-40FD-AB22-B79AED77F748}" type="sibTrans" cxnId="{E4F7E332-B969-4B92-BAF4-DD99093C3457}">
      <dgm:prSet/>
      <dgm:spPr/>
      <dgm:t>
        <a:bodyPr/>
        <a:lstStyle/>
        <a:p>
          <a:endParaRPr lang="ru-RU"/>
        </a:p>
      </dgm:t>
    </dgm:pt>
    <dgm:pt modelId="{A148370E-B895-432C-9CE6-F3AA1D91E43A}">
      <dgm:prSet phldrT="[Текст]"/>
      <dgm:spPr/>
      <dgm:t>
        <a:bodyPr/>
        <a:lstStyle/>
        <a:p>
          <a:pPr algn="just"/>
          <a:r>
            <a:rPr lang="ru-RU" dirty="0"/>
            <a:t>-	до </a:t>
          </a:r>
          <a:r>
            <a:rPr lang="ru-RU" dirty="0" err="1"/>
            <a:t>економічної</a:t>
          </a:r>
          <a:r>
            <a:rPr lang="ru-RU" dirty="0"/>
            <a:t> </a:t>
          </a:r>
          <a:r>
            <a:rPr lang="ru-RU" dirty="0" err="1"/>
            <a:t>злочинності</a:t>
          </a:r>
          <a:r>
            <a:rPr lang="ru-RU" dirty="0"/>
            <a:t> належать </a:t>
          </a:r>
          <a:r>
            <a:rPr lang="ru-RU" dirty="0" err="1"/>
            <a:t>лише</a:t>
          </a:r>
          <a:r>
            <a:rPr lang="ru-RU" dirty="0"/>
            <a:t> </a:t>
          </a:r>
          <a:r>
            <a:rPr lang="ru-RU" dirty="0" err="1"/>
            <a:t>кримінальні</a:t>
          </a:r>
          <a:r>
            <a:rPr lang="ru-RU" dirty="0"/>
            <a:t> </a:t>
          </a:r>
          <a:r>
            <a:rPr lang="ru-RU" dirty="0" err="1"/>
            <a:t>правопорушення</a:t>
          </a:r>
          <a:r>
            <a:rPr lang="ru-RU" dirty="0"/>
            <a:t> </a:t>
          </a:r>
          <a:r>
            <a:rPr lang="ru-RU" dirty="0" err="1"/>
            <a:t>які</a:t>
          </a:r>
          <a:r>
            <a:rPr lang="ru-RU" dirty="0"/>
            <a:t> </a:t>
          </a:r>
          <a:r>
            <a:rPr lang="ru-RU" dirty="0" err="1"/>
            <a:t>вчиняють</a:t>
          </a:r>
          <a:r>
            <a:rPr lang="ru-RU" dirty="0"/>
            <a:t> у </a:t>
          </a:r>
          <a:r>
            <a:rPr lang="ru-RU" dirty="0" err="1"/>
            <a:t>процесі</a:t>
          </a:r>
          <a:r>
            <a:rPr lang="ru-RU" dirty="0"/>
            <a:t> </a:t>
          </a:r>
          <a:r>
            <a:rPr lang="ru-RU" dirty="0" err="1"/>
            <a:t>господарської</a:t>
          </a:r>
          <a:r>
            <a:rPr lang="ru-RU" dirty="0"/>
            <a:t> </a:t>
          </a:r>
          <a:r>
            <a:rPr lang="ru-RU" dirty="0" err="1"/>
            <a:t>діяльності</a:t>
          </a:r>
          <a:r>
            <a:rPr lang="ru-RU" dirty="0"/>
            <a:t> і </a:t>
          </a:r>
          <a:r>
            <a:rPr lang="ru-RU" dirty="0" err="1"/>
            <a:t>які</a:t>
          </a:r>
          <a:r>
            <a:rPr lang="ru-RU" dirty="0"/>
            <a:t> </a:t>
          </a:r>
          <a:r>
            <a:rPr lang="ru-RU" dirty="0" err="1"/>
            <a:t>посягають</a:t>
          </a:r>
          <a:r>
            <a:rPr lang="ru-RU" dirty="0"/>
            <a:t> на </a:t>
          </a:r>
          <a:r>
            <a:rPr lang="ru-RU" dirty="0" err="1"/>
            <a:t>господарський</a:t>
          </a:r>
          <a:r>
            <a:rPr lang="ru-RU" dirty="0"/>
            <a:t> </a:t>
          </a:r>
          <a:r>
            <a:rPr lang="ru-RU" dirty="0" err="1"/>
            <a:t>механізм</a:t>
          </a:r>
          <a:r>
            <a:rPr lang="ru-RU" dirty="0"/>
            <a:t> </a:t>
          </a:r>
          <a:r>
            <a:rPr lang="ru-RU" dirty="0" err="1"/>
            <a:t>держави</a:t>
          </a:r>
          <a:endParaRPr lang="ru-RU" dirty="0"/>
        </a:p>
      </dgm:t>
    </dgm:pt>
    <dgm:pt modelId="{64DF387B-D262-4A7E-9FC1-015A2D08F548}" type="parTrans" cxnId="{577BEDBA-9187-4826-82CF-71BE7DAD2708}">
      <dgm:prSet/>
      <dgm:spPr/>
      <dgm:t>
        <a:bodyPr/>
        <a:lstStyle/>
        <a:p>
          <a:endParaRPr lang="ru-RU"/>
        </a:p>
      </dgm:t>
    </dgm:pt>
    <dgm:pt modelId="{B1B462B2-BFC7-4121-B642-EBB4A64793F3}" type="sibTrans" cxnId="{577BEDBA-9187-4826-82CF-71BE7DAD2708}">
      <dgm:prSet/>
      <dgm:spPr/>
      <dgm:t>
        <a:bodyPr/>
        <a:lstStyle/>
        <a:p>
          <a:endParaRPr lang="ru-RU"/>
        </a:p>
      </dgm:t>
    </dgm:pt>
    <dgm:pt modelId="{13EB0CA0-BBCA-4B59-A90B-132B5657370F}" type="pres">
      <dgm:prSet presAssocID="{6D4F89A3-AC28-4B7B-80E4-817717361388}" presName="composite" presStyleCnt="0">
        <dgm:presLayoutVars>
          <dgm:chMax val="1"/>
          <dgm:dir/>
          <dgm:resizeHandles val="exact"/>
        </dgm:presLayoutVars>
      </dgm:prSet>
      <dgm:spPr/>
    </dgm:pt>
    <dgm:pt modelId="{C1195B79-ACC4-4FBA-B184-80F582D6BC01}" type="pres">
      <dgm:prSet presAssocID="{5BC165BD-CF86-4275-8D84-22B1B6CB9FB9}" presName="roof" presStyleLbl="dkBgShp" presStyleIdx="0" presStyleCnt="2"/>
      <dgm:spPr/>
    </dgm:pt>
    <dgm:pt modelId="{7F5F5105-74D0-43F3-835C-E26C4C1BD804}" type="pres">
      <dgm:prSet presAssocID="{5BC165BD-CF86-4275-8D84-22B1B6CB9FB9}" presName="pillars" presStyleCnt="0"/>
      <dgm:spPr/>
    </dgm:pt>
    <dgm:pt modelId="{85250FDC-F4B3-4047-8B2F-3835438AD33C}" type="pres">
      <dgm:prSet presAssocID="{5BC165BD-CF86-4275-8D84-22B1B6CB9FB9}" presName="pillar1" presStyleLbl="node1" presStyleIdx="0" presStyleCnt="3">
        <dgm:presLayoutVars>
          <dgm:bulletEnabled val="1"/>
        </dgm:presLayoutVars>
      </dgm:prSet>
      <dgm:spPr/>
    </dgm:pt>
    <dgm:pt modelId="{BFC63805-E2F9-4AF6-8DCC-C5CF98BBD97B}" type="pres">
      <dgm:prSet presAssocID="{ED679ADB-3616-4D79-9B68-EAFE51A204BE}" presName="pillarX" presStyleLbl="node1" presStyleIdx="1" presStyleCnt="3">
        <dgm:presLayoutVars>
          <dgm:bulletEnabled val="1"/>
        </dgm:presLayoutVars>
      </dgm:prSet>
      <dgm:spPr/>
    </dgm:pt>
    <dgm:pt modelId="{BA8C9A77-BFF1-42EF-AB06-1D49C463583C}" type="pres">
      <dgm:prSet presAssocID="{A148370E-B895-432C-9CE6-F3AA1D91E43A}" presName="pillarX" presStyleLbl="node1" presStyleIdx="2" presStyleCnt="3">
        <dgm:presLayoutVars>
          <dgm:bulletEnabled val="1"/>
        </dgm:presLayoutVars>
      </dgm:prSet>
      <dgm:spPr/>
    </dgm:pt>
    <dgm:pt modelId="{00F99ACB-3B0D-4EDC-8CCF-7DB12245EDED}" type="pres">
      <dgm:prSet presAssocID="{5BC165BD-CF86-4275-8D84-22B1B6CB9FB9}" presName="base" presStyleLbl="dkBgShp" presStyleIdx="1" presStyleCnt="2"/>
      <dgm:spPr/>
    </dgm:pt>
  </dgm:ptLst>
  <dgm:cxnLst>
    <dgm:cxn modelId="{C3E00D05-BF82-4EDB-AD19-E7329ACB6FDC}" type="presOf" srcId="{6D4F89A3-AC28-4B7B-80E4-817717361388}" destId="{13EB0CA0-BBCA-4B59-A90B-132B5657370F}" srcOrd="0" destOrd="0" presId="urn:microsoft.com/office/officeart/2005/8/layout/hList3"/>
    <dgm:cxn modelId="{71166713-F717-4BC7-9133-944794BAC639}" type="presOf" srcId="{A148370E-B895-432C-9CE6-F3AA1D91E43A}" destId="{BA8C9A77-BFF1-42EF-AB06-1D49C463583C}" srcOrd="0" destOrd="0" presId="urn:microsoft.com/office/officeart/2005/8/layout/hList3"/>
    <dgm:cxn modelId="{A937DC16-9F5E-475B-9729-9BFE19A2CF74}" srcId="{6D4F89A3-AC28-4B7B-80E4-817717361388}" destId="{5BC165BD-CF86-4275-8D84-22B1B6CB9FB9}" srcOrd="0" destOrd="0" parTransId="{38CE5632-7EF2-4FB7-A7EA-3A36566C3822}" sibTransId="{72C397B3-6D7B-4FAA-A20D-0885283DF00A}"/>
    <dgm:cxn modelId="{E4F7E332-B969-4B92-BAF4-DD99093C3457}" srcId="{6D4F89A3-AC28-4B7B-80E4-817717361388}" destId="{05296C92-75AD-49AF-A3D0-0439D121220B}" srcOrd="1" destOrd="0" parTransId="{9451E29C-F3B6-4BC4-80D7-AB8E5F2AC47A}" sibTransId="{EB81ED31-74E8-40FD-AB22-B79AED77F748}"/>
    <dgm:cxn modelId="{151E6E3A-CE6A-4EC7-8AC5-54F4F49D4950}" type="presOf" srcId="{5BC165BD-CF86-4275-8D84-22B1B6CB9FB9}" destId="{C1195B79-ACC4-4FBA-B184-80F582D6BC01}" srcOrd="0" destOrd="0" presId="urn:microsoft.com/office/officeart/2005/8/layout/hList3"/>
    <dgm:cxn modelId="{6D968F48-7B94-4630-A5CA-297184A7BCE5}" type="presOf" srcId="{ED679ADB-3616-4D79-9B68-EAFE51A204BE}" destId="{BFC63805-E2F9-4AF6-8DCC-C5CF98BBD97B}" srcOrd="0" destOrd="0" presId="urn:microsoft.com/office/officeart/2005/8/layout/hList3"/>
    <dgm:cxn modelId="{570FCE56-C6A6-440B-8F28-A556A75BF370}" type="presOf" srcId="{569403E0-8352-4E49-9C38-B0A1EB72F67B}" destId="{85250FDC-F4B3-4047-8B2F-3835438AD33C}" srcOrd="0" destOrd="0" presId="urn:microsoft.com/office/officeart/2005/8/layout/hList3"/>
    <dgm:cxn modelId="{F4EA6492-5EBC-4FB7-8061-AC7CE951BDAC}" srcId="{5BC165BD-CF86-4275-8D84-22B1B6CB9FB9}" destId="{ED679ADB-3616-4D79-9B68-EAFE51A204BE}" srcOrd="1" destOrd="0" parTransId="{4FE962BC-F468-403C-B17A-D989508A6F2A}" sibTransId="{DB2E1F4A-84FA-4201-853D-56527E247292}"/>
    <dgm:cxn modelId="{577BEDBA-9187-4826-82CF-71BE7DAD2708}" srcId="{5BC165BD-CF86-4275-8D84-22B1B6CB9FB9}" destId="{A148370E-B895-432C-9CE6-F3AA1D91E43A}" srcOrd="2" destOrd="0" parTransId="{64DF387B-D262-4A7E-9FC1-015A2D08F548}" sibTransId="{B1B462B2-BFC7-4121-B642-EBB4A64793F3}"/>
    <dgm:cxn modelId="{97C873F4-7C9A-4700-B4DB-504A43C63FBE}" srcId="{5BC165BD-CF86-4275-8D84-22B1B6CB9FB9}" destId="{569403E0-8352-4E49-9C38-B0A1EB72F67B}" srcOrd="0" destOrd="0" parTransId="{E1AE9157-2DE9-4603-8447-77B30A75B851}" sibTransId="{3A628ECA-8DD3-4271-827B-9156A6E99E0C}"/>
    <dgm:cxn modelId="{9C4F1A29-669F-4BBC-9CFC-47167033C571}" type="presParOf" srcId="{13EB0CA0-BBCA-4B59-A90B-132B5657370F}" destId="{C1195B79-ACC4-4FBA-B184-80F582D6BC01}" srcOrd="0" destOrd="0" presId="urn:microsoft.com/office/officeart/2005/8/layout/hList3"/>
    <dgm:cxn modelId="{D1102D29-BCFB-4605-87EF-4C982FE8F616}" type="presParOf" srcId="{13EB0CA0-BBCA-4B59-A90B-132B5657370F}" destId="{7F5F5105-74D0-43F3-835C-E26C4C1BD804}" srcOrd="1" destOrd="0" presId="urn:microsoft.com/office/officeart/2005/8/layout/hList3"/>
    <dgm:cxn modelId="{F3C68BE8-660B-4281-8DB1-6FC6E8265DEE}" type="presParOf" srcId="{7F5F5105-74D0-43F3-835C-E26C4C1BD804}" destId="{85250FDC-F4B3-4047-8B2F-3835438AD33C}" srcOrd="0" destOrd="0" presId="urn:microsoft.com/office/officeart/2005/8/layout/hList3"/>
    <dgm:cxn modelId="{1C088526-811D-4E02-A80F-8E69CD8B2F9B}" type="presParOf" srcId="{7F5F5105-74D0-43F3-835C-E26C4C1BD804}" destId="{BFC63805-E2F9-4AF6-8DCC-C5CF98BBD97B}" srcOrd="1" destOrd="0" presId="urn:microsoft.com/office/officeart/2005/8/layout/hList3"/>
    <dgm:cxn modelId="{9A210544-0C64-41DA-A994-932198D7E957}" type="presParOf" srcId="{7F5F5105-74D0-43F3-835C-E26C4C1BD804}" destId="{BA8C9A77-BFF1-42EF-AB06-1D49C463583C}" srcOrd="2" destOrd="0" presId="urn:microsoft.com/office/officeart/2005/8/layout/hList3"/>
    <dgm:cxn modelId="{40F6D4AB-DB12-493F-905D-D455AA84E538}" type="presParOf" srcId="{13EB0CA0-BBCA-4B59-A90B-132B5657370F}" destId="{00F99ACB-3B0D-4EDC-8CCF-7DB12245EDED}"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2D9C49-85BD-400C-A946-EC705CC4F60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253918BB-F2C4-4962-B8F7-AEE2ECF12D8A}">
      <dgm:prSet phldrT="[Текст]"/>
      <dgm:spPr/>
      <dgm:t>
        <a:bodyPr/>
        <a:lstStyle/>
        <a:p>
          <a:r>
            <a:rPr lang="uk-UA" dirty="0"/>
            <a:t>Види діяльності</a:t>
          </a:r>
          <a:endParaRPr lang="ru-RU" dirty="0"/>
        </a:p>
      </dgm:t>
    </dgm:pt>
    <dgm:pt modelId="{150E5693-ECB6-4648-9080-801AC984F670}" type="parTrans" cxnId="{2A67DF2E-45BA-478B-9370-78E2D467E662}">
      <dgm:prSet/>
      <dgm:spPr/>
      <dgm:t>
        <a:bodyPr/>
        <a:lstStyle/>
        <a:p>
          <a:endParaRPr lang="ru-RU"/>
        </a:p>
      </dgm:t>
    </dgm:pt>
    <dgm:pt modelId="{1C692448-B05F-486A-B624-84C2CBF96A0A}" type="sibTrans" cxnId="{2A67DF2E-45BA-478B-9370-78E2D467E662}">
      <dgm:prSet/>
      <dgm:spPr/>
      <dgm:t>
        <a:bodyPr/>
        <a:lstStyle/>
        <a:p>
          <a:endParaRPr lang="ru-RU"/>
        </a:p>
      </dgm:t>
    </dgm:pt>
    <dgm:pt modelId="{CDE0EEBA-D524-4691-A8AF-C0FCD9857A89}">
      <dgm:prSet phldrT="[Текст]"/>
      <dgm:spPr/>
      <dgm:t>
        <a:bodyPr/>
        <a:lstStyle/>
        <a:p>
          <a:r>
            <a:rPr lang="ru-RU" dirty="0" err="1"/>
            <a:t>Неофіційна</a:t>
          </a:r>
          <a:r>
            <a:rPr lang="ru-RU" dirty="0"/>
            <a:t> </a:t>
          </a:r>
          <a:r>
            <a:rPr lang="ru-RU" dirty="0" err="1"/>
            <a:t>економіка</a:t>
          </a:r>
          <a:r>
            <a:rPr lang="ru-RU" dirty="0"/>
            <a:t> </a:t>
          </a:r>
          <a:r>
            <a:rPr lang="ru-RU" dirty="0" err="1"/>
            <a:t>охоплює</a:t>
          </a:r>
          <a:r>
            <a:rPr lang="ru-RU" dirty="0"/>
            <a:t> </a:t>
          </a:r>
          <a:r>
            <a:rPr lang="ru-RU" dirty="0" err="1"/>
            <a:t>легальні</a:t>
          </a:r>
          <a:r>
            <a:rPr lang="ru-RU" dirty="0"/>
            <a:t> </a:t>
          </a:r>
          <a:r>
            <a:rPr lang="ru-RU" dirty="0" err="1"/>
            <a:t>види</a:t>
          </a:r>
          <a:r>
            <a:rPr lang="ru-RU" dirty="0"/>
            <a:t> </a:t>
          </a:r>
          <a:r>
            <a:rPr lang="ru-RU" dirty="0" err="1"/>
            <a:t>діяльності</a:t>
          </a:r>
          <a:r>
            <a:rPr lang="ru-RU" dirty="0"/>
            <a:t>, </a:t>
          </a:r>
          <a:r>
            <a:rPr lang="ru-RU" dirty="0" err="1"/>
            <a:t>пов'язані</a:t>
          </a:r>
          <a:r>
            <a:rPr lang="ru-RU" dirty="0"/>
            <a:t> з </a:t>
          </a:r>
          <a:r>
            <a:rPr lang="ru-RU" dirty="0" err="1"/>
            <a:t>виробництвом</a:t>
          </a:r>
          <a:r>
            <a:rPr lang="ru-RU" dirty="0"/>
            <a:t> </a:t>
          </a:r>
          <a:r>
            <a:rPr lang="ru-RU" dirty="0" err="1"/>
            <a:t>товарів</a:t>
          </a:r>
          <a:r>
            <a:rPr lang="ru-RU" dirty="0"/>
            <a:t> і </a:t>
          </a:r>
          <a:r>
            <a:rPr lang="ru-RU" dirty="0" err="1"/>
            <a:t>послуг</a:t>
          </a:r>
          <a:r>
            <a:rPr lang="ru-RU" dirty="0"/>
            <a:t>, </a:t>
          </a:r>
          <a:r>
            <a:rPr lang="ru-RU" dirty="0" err="1"/>
            <a:t>які</a:t>
          </a:r>
          <a:r>
            <a:rPr lang="ru-RU" dirty="0"/>
            <a:t> не </a:t>
          </a:r>
          <a:r>
            <a:rPr lang="ru-RU" dirty="0" err="1"/>
            <a:t>фіксуються</a:t>
          </a:r>
          <a:r>
            <a:rPr lang="ru-RU" dirty="0"/>
            <a:t> </a:t>
          </a:r>
          <a:r>
            <a:rPr lang="ru-RU" dirty="0" err="1"/>
            <a:t>офіційною</a:t>
          </a:r>
          <a:r>
            <a:rPr lang="ru-RU" dirty="0"/>
            <a:t> статистикою</a:t>
          </a:r>
        </a:p>
      </dgm:t>
    </dgm:pt>
    <dgm:pt modelId="{AAE8C75F-92F5-4E8D-BFCE-B222CE1CDDE5}" type="parTrans" cxnId="{5B2B92A6-21C5-4F18-B06F-776ABBABF299}">
      <dgm:prSet/>
      <dgm:spPr/>
      <dgm:t>
        <a:bodyPr/>
        <a:lstStyle/>
        <a:p>
          <a:endParaRPr lang="ru-RU"/>
        </a:p>
      </dgm:t>
    </dgm:pt>
    <dgm:pt modelId="{8AF5A40E-769F-4FBE-ADDB-68D2A439FB90}" type="sibTrans" cxnId="{5B2B92A6-21C5-4F18-B06F-776ABBABF299}">
      <dgm:prSet/>
      <dgm:spPr/>
      <dgm:t>
        <a:bodyPr/>
        <a:lstStyle/>
        <a:p>
          <a:endParaRPr lang="ru-RU"/>
        </a:p>
      </dgm:t>
    </dgm:pt>
    <dgm:pt modelId="{AE69A86F-B8A7-4DC3-9DCF-403568601C1B}">
      <dgm:prSet phldrT="[Текст]"/>
      <dgm:spPr/>
      <dgm:t>
        <a:bodyPr/>
        <a:lstStyle/>
        <a:p>
          <a:r>
            <a:rPr lang="ru-RU" dirty="0" err="1"/>
            <a:t>Фіктивна</a:t>
          </a:r>
          <a:r>
            <a:rPr lang="ru-RU" dirty="0"/>
            <a:t> </a:t>
          </a:r>
          <a:r>
            <a:rPr lang="ru-RU" dirty="0" err="1"/>
            <a:t>економіка</a:t>
          </a:r>
          <a:r>
            <a:rPr lang="ru-RU" dirty="0"/>
            <a:t> – </a:t>
          </a:r>
          <a:r>
            <a:rPr lang="ru-RU" dirty="0" err="1"/>
            <a:t>це</a:t>
          </a:r>
          <a:r>
            <a:rPr lang="ru-RU" dirty="0"/>
            <a:t> </a:t>
          </a:r>
          <a:r>
            <a:rPr lang="ru-RU" dirty="0" err="1"/>
            <a:t>діяльність</a:t>
          </a:r>
          <a:r>
            <a:rPr lang="ru-RU" dirty="0"/>
            <a:t>, </a:t>
          </a:r>
          <a:r>
            <a:rPr lang="ru-RU" dirty="0" err="1"/>
            <a:t>пов'язана</a:t>
          </a:r>
          <a:r>
            <a:rPr lang="ru-RU" dirty="0"/>
            <a:t> з </a:t>
          </a:r>
          <a:r>
            <a:rPr lang="ru-RU" dirty="0" err="1"/>
            <a:t>одержанням</a:t>
          </a:r>
          <a:r>
            <a:rPr lang="ru-RU" dirty="0"/>
            <a:t> </a:t>
          </a:r>
          <a:r>
            <a:rPr lang="ru-RU" dirty="0" err="1"/>
            <a:t>обґрунтованих</a:t>
          </a:r>
          <a:r>
            <a:rPr lang="ru-RU" dirty="0"/>
            <a:t> </a:t>
          </a:r>
          <a:r>
            <a:rPr lang="ru-RU" dirty="0" err="1"/>
            <a:t>вигід</a:t>
          </a:r>
          <a:r>
            <a:rPr lang="ru-RU" dirty="0"/>
            <a:t> </a:t>
          </a:r>
          <a:r>
            <a:rPr lang="ru-RU" dirty="0" err="1"/>
            <a:t>суб'єктами</a:t>
          </a:r>
          <a:r>
            <a:rPr lang="ru-RU" dirty="0"/>
            <a:t> </a:t>
          </a:r>
          <a:r>
            <a:rPr lang="ru-RU" dirty="0" err="1"/>
            <a:t>господарювання</a:t>
          </a:r>
          <a:endParaRPr lang="ru-RU" dirty="0"/>
        </a:p>
      </dgm:t>
    </dgm:pt>
    <dgm:pt modelId="{9F019241-F425-4B71-9DA0-744833F86820}" type="parTrans" cxnId="{871D12F9-B401-4988-8DF8-D42F05B153A2}">
      <dgm:prSet/>
      <dgm:spPr/>
      <dgm:t>
        <a:bodyPr/>
        <a:lstStyle/>
        <a:p>
          <a:endParaRPr lang="ru-RU"/>
        </a:p>
      </dgm:t>
    </dgm:pt>
    <dgm:pt modelId="{51A76385-4C16-4FCA-B8C4-FDA8F932898F}" type="sibTrans" cxnId="{871D12F9-B401-4988-8DF8-D42F05B153A2}">
      <dgm:prSet/>
      <dgm:spPr/>
      <dgm:t>
        <a:bodyPr/>
        <a:lstStyle/>
        <a:p>
          <a:endParaRPr lang="ru-RU"/>
        </a:p>
      </dgm:t>
    </dgm:pt>
    <dgm:pt modelId="{FC1026A5-831D-42CD-8ED7-42DB27A0DCD5}">
      <dgm:prSet phldrT="[Текст]"/>
      <dgm:spPr/>
      <dgm:t>
        <a:bodyPr/>
        <a:lstStyle/>
        <a:p>
          <a:r>
            <a:rPr lang="ru-RU" dirty="0" err="1"/>
            <a:t>Підпільна</a:t>
          </a:r>
          <a:r>
            <a:rPr lang="ru-RU" dirty="0"/>
            <a:t> </a:t>
          </a:r>
          <a:r>
            <a:rPr lang="ru-RU" dirty="0" err="1"/>
            <a:t>економіка</a:t>
          </a:r>
          <a:r>
            <a:rPr lang="ru-RU" dirty="0"/>
            <a:t> – </a:t>
          </a:r>
          <a:r>
            <a:rPr lang="ru-RU" dirty="0" err="1"/>
            <a:t>це</a:t>
          </a:r>
          <a:r>
            <a:rPr lang="ru-RU" dirty="0"/>
            <a:t> </a:t>
          </a:r>
          <a:r>
            <a:rPr lang="ru-RU" dirty="0" err="1"/>
            <a:t>заборонені</a:t>
          </a:r>
          <a:r>
            <a:rPr lang="ru-RU" dirty="0"/>
            <a:t> законом </a:t>
          </a:r>
          <a:r>
            <a:rPr lang="ru-RU" dirty="0" err="1"/>
            <a:t>види</a:t>
          </a:r>
          <a:r>
            <a:rPr lang="ru-RU" dirty="0"/>
            <a:t> </a:t>
          </a:r>
          <a:r>
            <a:rPr lang="ru-RU" dirty="0" err="1"/>
            <a:t>економічної</a:t>
          </a:r>
          <a:r>
            <a:rPr lang="ru-RU" dirty="0"/>
            <a:t> </a:t>
          </a:r>
          <a:r>
            <a:rPr lang="ru-RU" dirty="0" err="1"/>
            <a:t>діяльності</a:t>
          </a:r>
          <a:endParaRPr lang="ru-RU" dirty="0"/>
        </a:p>
      </dgm:t>
    </dgm:pt>
    <dgm:pt modelId="{DD660FA6-14A7-4C19-B6BD-84C876387AA3}" type="parTrans" cxnId="{E29AEAF6-60C8-4C51-9209-01FB27802EF0}">
      <dgm:prSet/>
      <dgm:spPr/>
      <dgm:t>
        <a:bodyPr/>
        <a:lstStyle/>
        <a:p>
          <a:endParaRPr lang="ru-RU"/>
        </a:p>
      </dgm:t>
    </dgm:pt>
    <dgm:pt modelId="{F4040D86-CEE2-46B6-9FDB-1A62EF084ACC}" type="sibTrans" cxnId="{E29AEAF6-60C8-4C51-9209-01FB27802EF0}">
      <dgm:prSet/>
      <dgm:spPr/>
      <dgm:t>
        <a:bodyPr/>
        <a:lstStyle/>
        <a:p>
          <a:endParaRPr lang="ru-RU"/>
        </a:p>
      </dgm:t>
    </dgm:pt>
    <dgm:pt modelId="{61FBD30B-F358-453C-883C-875DFA9AD53E}" type="pres">
      <dgm:prSet presAssocID="{7B2D9C49-85BD-400C-A946-EC705CC4F60D}" presName="vert0" presStyleCnt="0">
        <dgm:presLayoutVars>
          <dgm:dir/>
          <dgm:animOne val="branch"/>
          <dgm:animLvl val="lvl"/>
        </dgm:presLayoutVars>
      </dgm:prSet>
      <dgm:spPr/>
    </dgm:pt>
    <dgm:pt modelId="{2DBAE757-1984-4B16-B4A4-6908321E8D4B}" type="pres">
      <dgm:prSet presAssocID="{253918BB-F2C4-4962-B8F7-AEE2ECF12D8A}" presName="thickLine" presStyleLbl="alignNode1" presStyleIdx="0" presStyleCnt="1"/>
      <dgm:spPr/>
    </dgm:pt>
    <dgm:pt modelId="{C42AB3CD-745D-4A50-AB60-FEAC17881B94}" type="pres">
      <dgm:prSet presAssocID="{253918BB-F2C4-4962-B8F7-AEE2ECF12D8A}" presName="horz1" presStyleCnt="0"/>
      <dgm:spPr/>
    </dgm:pt>
    <dgm:pt modelId="{7506F888-13E2-4BA7-8117-7C4F7A485FC1}" type="pres">
      <dgm:prSet presAssocID="{253918BB-F2C4-4962-B8F7-AEE2ECF12D8A}" presName="tx1" presStyleLbl="revTx" presStyleIdx="0" presStyleCnt="4"/>
      <dgm:spPr/>
    </dgm:pt>
    <dgm:pt modelId="{220ED4E6-A3FE-4AA3-8C33-C3C22FF72B53}" type="pres">
      <dgm:prSet presAssocID="{253918BB-F2C4-4962-B8F7-AEE2ECF12D8A}" presName="vert1" presStyleCnt="0"/>
      <dgm:spPr/>
    </dgm:pt>
    <dgm:pt modelId="{3AB87CB5-3225-4258-8E5B-FE5B7F4EAD6C}" type="pres">
      <dgm:prSet presAssocID="{CDE0EEBA-D524-4691-A8AF-C0FCD9857A89}" presName="vertSpace2a" presStyleCnt="0"/>
      <dgm:spPr/>
    </dgm:pt>
    <dgm:pt modelId="{1EBD45B8-CEB4-4EA2-8A86-33B163C41D65}" type="pres">
      <dgm:prSet presAssocID="{CDE0EEBA-D524-4691-A8AF-C0FCD9857A89}" presName="horz2" presStyleCnt="0"/>
      <dgm:spPr/>
    </dgm:pt>
    <dgm:pt modelId="{4935BF57-E3B0-4900-B116-4E8C356FFCD0}" type="pres">
      <dgm:prSet presAssocID="{CDE0EEBA-D524-4691-A8AF-C0FCD9857A89}" presName="horzSpace2" presStyleCnt="0"/>
      <dgm:spPr/>
    </dgm:pt>
    <dgm:pt modelId="{DE216901-17D2-45DB-82F1-57B264491CB0}" type="pres">
      <dgm:prSet presAssocID="{CDE0EEBA-D524-4691-A8AF-C0FCD9857A89}" presName="tx2" presStyleLbl="revTx" presStyleIdx="1" presStyleCnt="4"/>
      <dgm:spPr/>
    </dgm:pt>
    <dgm:pt modelId="{77449A42-3AE8-47C9-8958-92DBD5659051}" type="pres">
      <dgm:prSet presAssocID="{CDE0EEBA-D524-4691-A8AF-C0FCD9857A89}" presName="vert2" presStyleCnt="0"/>
      <dgm:spPr/>
    </dgm:pt>
    <dgm:pt modelId="{27FDE3CF-1C1C-427F-8D4B-C91CE754B93B}" type="pres">
      <dgm:prSet presAssocID="{CDE0EEBA-D524-4691-A8AF-C0FCD9857A89}" presName="thinLine2b" presStyleLbl="callout" presStyleIdx="0" presStyleCnt="3"/>
      <dgm:spPr/>
    </dgm:pt>
    <dgm:pt modelId="{C27FA0BC-1019-4D13-A8CC-3E1388E4A681}" type="pres">
      <dgm:prSet presAssocID="{CDE0EEBA-D524-4691-A8AF-C0FCD9857A89}" presName="vertSpace2b" presStyleCnt="0"/>
      <dgm:spPr/>
    </dgm:pt>
    <dgm:pt modelId="{EEF1FFDF-6838-42A9-B28E-6F898994F344}" type="pres">
      <dgm:prSet presAssocID="{AE69A86F-B8A7-4DC3-9DCF-403568601C1B}" presName="horz2" presStyleCnt="0"/>
      <dgm:spPr/>
    </dgm:pt>
    <dgm:pt modelId="{6098413E-3AE2-476E-9363-CEC3B780AECF}" type="pres">
      <dgm:prSet presAssocID="{AE69A86F-B8A7-4DC3-9DCF-403568601C1B}" presName="horzSpace2" presStyleCnt="0"/>
      <dgm:spPr/>
    </dgm:pt>
    <dgm:pt modelId="{73122449-8753-4122-AB85-EB180C0F42EC}" type="pres">
      <dgm:prSet presAssocID="{AE69A86F-B8A7-4DC3-9DCF-403568601C1B}" presName="tx2" presStyleLbl="revTx" presStyleIdx="2" presStyleCnt="4"/>
      <dgm:spPr/>
    </dgm:pt>
    <dgm:pt modelId="{8E2EC8EC-9B31-48B3-A395-CA4B74B49080}" type="pres">
      <dgm:prSet presAssocID="{AE69A86F-B8A7-4DC3-9DCF-403568601C1B}" presName="vert2" presStyleCnt="0"/>
      <dgm:spPr/>
    </dgm:pt>
    <dgm:pt modelId="{3DAA71E9-8641-4097-8BA4-16F95946D8DD}" type="pres">
      <dgm:prSet presAssocID="{AE69A86F-B8A7-4DC3-9DCF-403568601C1B}" presName="thinLine2b" presStyleLbl="callout" presStyleIdx="1" presStyleCnt="3"/>
      <dgm:spPr/>
    </dgm:pt>
    <dgm:pt modelId="{368CC253-4BF1-458D-8B4B-89C8B8EE459C}" type="pres">
      <dgm:prSet presAssocID="{AE69A86F-B8A7-4DC3-9DCF-403568601C1B}" presName="vertSpace2b" presStyleCnt="0"/>
      <dgm:spPr/>
    </dgm:pt>
    <dgm:pt modelId="{1A309FAE-A77D-4831-9806-7CA79BE26D91}" type="pres">
      <dgm:prSet presAssocID="{FC1026A5-831D-42CD-8ED7-42DB27A0DCD5}" presName="horz2" presStyleCnt="0"/>
      <dgm:spPr/>
    </dgm:pt>
    <dgm:pt modelId="{8007C521-61E0-4662-A82C-1B39086AD08E}" type="pres">
      <dgm:prSet presAssocID="{FC1026A5-831D-42CD-8ED7-42DB27A0DCD5}" presName="horzSpace2" presStyleCnt="0"/>
      <dgm:spPr/>
    </dgm:pt>
    <dgm:pt modelId="{CD8B25A3-984F-472D-9527-747CC1794834}" type="pres">
      <dgm:prSet presAssocID="{FC1026A5-831D-42CD-8ED7-42DB27A0DCD5}" presName="tx2" presStyleLbl="revTx" presStyleIdx="3" presStyleCnt="4"/>
      <dgm:spPr/>
    </dgm:pt>
    <dgm:pt modelId="{8C4BB496-BA78-4C52-8FB0-6BDEF6C06003}" type="pres">
      <dgm:prSet presAssocID="{FC1026A5-831D-42CD-8ED7-42DB27A0DCD5}" presName="vert2" presStyleCnt="0"/>
      <dgm:spPr/>
    </dgm:pt>
    <dgm:pt modelId="{5DE57AE7-F5AF-4078-AFC8-35F90C6E4405}" type="pres">
      <dgm:prSet presAssocID="{FC1026A5-831D-42CD-8ED7-42DB27A0DCD5}" presName="thinLine2b" presStyleLbl="callout" presStyleIdx="2" presStyleCnt="3"/>
      <dgm:spPr/>
    </dgm:pt>
    <dgm:pt modelId="{CBEBF2BD-05A8-4F3F-ADC4-CE00C46C85B2}" type="pres">
      <dgm:prSet presAssocID="{FC1026A5-831D-42CD-8ED7-42DB27A0DCD5}" presName="vertSpace2b" presStyleCnt="0"/>
      <dgm:spPr/>
    </dgm:pt>
  </dgm:ptLst>
  <dgm:cxnLst>
    <dgm:cxn modelId="{2A67DF2E-45BA-478B-9370-78E2D467E662}" srcId="{7B2D9C49-85BD-400C-A946-EC705CC4F60D}" destId="{253918BB-F2C4-4962-B8F7-AEE2ECF12D8A}" srcOrd="0" destOrd="0" parTransId="{150E5693-ECB6-4648-9080-801AC984F670}" sibTransId="{1C692448-B05F-486A-B624-84C2CBF96A0A}"/>
    <dgm:cxn modelId="{95988F5B-1482-416F-B12F-970C83122E2D}" type="presOf" srcId="{AE69A86F-B8A7-4DC3-9DCF-403568601C1B}" destId="{73122449-8753-4122-AB85-EB180C0F42EC}" srcOrd="0" destOrd="0" presId="urn:microsoft.com/office/officeart/2008/layout/LinedList"/>
    <dgm:cxn modelId="{4C2D3E4D-3DFD-47EE-8C4B-A0DBD45ECE73}" type="presOf" srcId="{7B2D9C49-85BD-400C-A946-EC705CC4F60D}" destId="{61FBD30B-F358-453C-883C-875DFA9AD53E}" srcOrd="0" destOrd="0" presId="urn:microsoft.com/office/officeart/2008/layout/LinedList"/>
    <dgm:cxn modelId="{D9A7C27C-EF29-462F-ABAF-A1520430ACA8}" type="presOf" srcId="{FC1026A5-831D-42CD-8ED7-42DB27A0DCD5}" destId="{CD8B25A3-984F-472D-9527-747CC1794834}" srcOrd="0" destOrd="0" presId="urn:microsoft.com/office/officeart/2008/layout/LinedList"/>
    <dgm:cxn modelId="{5B2B92A6-21C5-4F18-B06F-776ABBABF299}" srcId="{253918BB-F2C4-4962-B8F7-AEE2ECF12D8A}" destId="{CDE0EEBA-D524-4691-A8AF-C0FCD9857A89}" srcOrd="0" destOrd="0" parTransId="{AAE8C75F-92F5-4E8D-BFCE-B222CE1CDDE5}" sibTransId="{8AF5A40E-769F-4FBE-ADDB-68D2A439FB90}"/>
    <dgm:cxn modelId="{A9174CBA-F151-4D1D-8F87-E98C9AD9EC34}" type="presOf" srcId="{253918BB-F2C4-4962-B8F7-AEE2ECF12D8A}" destId="{7506F888-13E2-4BA7-8117-7C4F7A485FC1}" srcOrd="0" destOrd="0" presId="urn:microsoft.com/office/officeart/2008/layout/LinedList"/>
    <dgm:cxn modelId="{EACCBBC0-0449-4152-9958-D47C2A5CE668}" type="presOf" srcId="{CDE0EEBA-D524-4691-A8AF-C0FCD9857A89}" destId="{DE216901-17D2-45DB-82F1-57B264491CB0}" srcOrd="0" destOrd="0" presId="urn:microsoft.com/office/officeart/2008/layout/LinedList"/>
    <dgm:cxn modelId="{E29AEAF6-60C8-4C51-9209-01FB27802EF0}" srcId="{253918BB-F2C4-4962-B8F7-AEE2ECF12D8A}" destId="{FC1026A5-831D-42CD-8ED7-42DB27A0DCD5}" srcOrd="2" destOrd="0" parTransId="{DD660FA6-14A7-4C19-B6BD-84C876387AA3}" sibTransId="{F4040D86-CEE2-46B6-9FDB-1A62EF084ACC}"/>
    <dgm:cxn modelId="{871D12F9-B401-4988-8DF8-D42F05B153A2}" srcId="{253918BB-F2C4-4962-B8F7-AEE2ECF12D8A}" destId="{AE69A86F-B8A7-4DC3-9DCF-403568601C1B}" srcOrd="1" destOrd="0" parTransId="{9F019241-F425-4B71-9DA0-744833F86820}" sibTransId="{51A76385-4C16-4FCA-B8C4-FDA8F932898F}"/>
    <dgm:cxn modelId="{0883B860-8FA5-42CA-8213-503D9B536267}" type="presParOf" srcId="{61FBD30B-F358-453C-883C-875DFA9AD53E}" destId="{2DBAE757-1984-4B16-B4A4-6908321E8D4B}" srcOrd="0" destOrd="0" presId="urn:microsoft.com/office/officeart/2008/layout/LinedList"/>
    <dgm:cxn modelId="{AC8E97A5-15A3-4669-86F9-7DA3CC1CB2D2}" type="presParOf" srcId="{61FBD30B-F358-453C-883C-875DFA9AD53E}" destId="{C42AB3CD-745D-4A50-AB60-FEAC17881B94}" srcOrd="1" destOrd="0" presId="urn:microsoft.com/office/officeart/2008/layout/LinedList"/>
    <dgm:cxn modelId="{61D4BBCE-E0D2-4AE2-98F5-545344403484}" type="presParOf" srcId="{C42AB3CD-745D-4A50-AB60-FEAC17881B94}" destId="{7506F888-13E2-4BA7-8117-7C4F7A485FC1}" srcOrd="0" destOrd="0" presId="urn:microsoft.com/office/officeart/2008/layout/LinedList"/>
    <dgm:cxn modelId="{BEFFF997-6CA2-4148-B1D9-88D833365454}" type="presParOf" srcId="{C42AB3CD-745D-4A50-AB60-FEAC17881B94}" destId="{220ED4E6-A3FE-4AA3-8C33-C3C22FF72B53}" srcOrd="1" destOrd="0" presId="urn:microsoft.com/office/officeart/2008/layout/LinedList"/>
    <dgm:cxn modelId="{F6C811B4-4740-43DA-9B46-F9DE57E4646C}" type="presParOf" srcId="{220ED4E6-A3FE-4AA3-8C33-C3C22FF72B53}" destId="{3AB87CB5-3225-4258-8E5B-FE5B7F4EAD6C}" srcOrd="0" destOrd="0" presId="urn:microsoft.com/office/officeart/2008/layout/LinedList"/>
    <dgm:cxn modelId="{93E3DB7D-4942-40DA-BC4A-7DD11B33D49F}" type="presParOf" srcId="{220ED4E6-A3FE-4AA3-8C33-C3C22FF72B53}" destId="{1EBD45B8-CEB4-4EA2-8A86-33B163C41D65}" srcOrd="1" destOrd="0" presId="urn:microsoft.com/office/officeart/2008/layout/LinedList"/>
    <dgm:cxn modelId="{D3B0022D-3341-4DFA-B0C8-823CDA16DCAC}" type="presParOf" srcId="{1EBD45B8-CEB4-4EA2-8A86-33B163C41D65}" destId="{4935BF57-E3B0-4900-B116-4E8C356FFCD0}" srcOrd="0" destOrd="0" presId="urn:microsoft.com/office/officeart/2008/layout/LinedList"/>
    <dgm:cxn modelId="{98CDF730-8741-4CBB-8C02-C7349D8FB68F}" type="presParOf" srcId="{1EBD45B8-CEB4-4EA2-8A86-33B163C41D65}" destId="{DE216901-17D2-45DB-82F1-57B264491CB0}" srcOrd="1" destOrd="0" presId="urn:microsoft.com/office/officeart/2008/layout/LinedList"/>
    <dgm:cxn modelId="{2CA9DCDA-7280-429A-8BDC-0C16E5B27892}" type="presParOf" srcId="{1EBD45B8-CEB4-4EA2-8A86-33B163C41D65}" destId="{77449A42-3AE8-47C9-8958-92DBD5659051}" srcOrd="2" destOrd="0" presId="urn:microsoft.com/office/officeart/2008/layout/LinedList"/>
    <dgm:cxn modelId="{3239D7BB-0A67-4A2C-B42A-CDF38685A697}" type="presParOf" srcId="{220ED4E6-A3FE-4AA3-8C33-C3C22FF72B53}" destId="{27FDE3CF-1C1C-427F-8D4B-C91CE754B93B}" srcOrd="2" destOrd="0" presId="urn:microsoft.com/office/officeart/2008/layout/LinedList"/>
    <dgm:cxn modelId="{39949165-2C4B-42B0-997C-22D061C04F35}" type="presParOf" srcId="{220ED4E6-A3FE-4AA3-8C33-C3C22FF72B53}" destId="{C27FA0BC-1019-4D13-A8CC-3E1388E4A681}" srcOrd="3" destOrd="0" presId="urn:microsoft.com/office/officeart/2008/layout/LinedList"/>
    <dgm:cxn modelId="{3C0C5AC0-DC2C-4099-841E-7BF1A2DA7910}" type="presParOf" srcId="{220ED4E6-A3FE-4AA3-8C33-C3C22FF72B53}" destId="{EEF1FFDF-6838-42A9-B28E-6F898994F344}" srcOrd="4" destOrd="0" presId="urn:microsoft.com/office/officeart/2008/layout/LinedList"/>
    <dgm:cxn modelId="{FF69AC61-AA93-4DB0-82BC-4B84C5F88D9A}" type="presParOf" srcId="{EEF1FFDF-6838-42A9-B28E-6F898994F344}" destId="{6098413E-3AE2-476E-9363-CEC3B780AECF}" srcOrd="0" destOrd="0" presId="urn:microsoft.com/office/officeart/2008/layout/LinedList"/>
    <dgm:cxn modelId="{49226970-B6F4-4AB9-A22F-F5D755F64C5E}" type="presParOf" srcId="{EEF1FFDF-6838-42A9-B28E-6F898994F344}" destId="{73122449-8753-4122-AB85-EB180C0F42EC}" srcOrd="1" destOrd="0" presId="urn:microsoft.com/office/officeart/2008/layout/LinedList"/>
    <dgm:cxn modelId="{A69C67C9-FE0A-4291-A829-A7DA6DDE7EE9}" type="presParOf" srcId="{EEF1FFDF-6838-42A9-B28E-6F898994F344}" destId="{8E2EC8EC-9B31-48B3-A395-CA4B74B49080}" srcOrd="2" destOrd="0" presId="urn:microsoft.com/office/officeart/2008/layout/LinedList"/>
    <dgm:cxn modelId="{2B82EE90-FCCB-4C86-A87C-B731D7521344}" type="presParOf" srcId="{220ED4E6-A3FE-4AA3-8C33-C3C22FF72B53}" destId="{3DAA71E9-8641-4097-8BA4-16F95946D8DD}" srcOrd="5" destOrd="0" presId="urn:microsoft.com/office/officeart/2008/layout/LinedList"/>
    <dgm:cxn modelId="{FCE90AA6-1A74-4D74-B8C3-D1A05CEF78A5}" type="presParOf" srcId="{220ED4E6-A3FE-4AA3-8C33-C3C22FF72B53}" destId="{368CC253-4BF1-458D-8B4B-89C8B8EE459C}" srcOrd="6" destOrd="0" presId="urn:microsoft.com/office/officeart/2008/layout/LinedList"/>
    <dgm:cxn modelId="{89CA3E80-1199-492E-8704-150D969D64A9}" type="presParOf" srcId="{220ED4E6-A3FE-4AA3-8C33-C3C22FF72B53}" destId="{1A309FAE-A77D-4831-9806-7CA79BE26D91}" srcOrd="7" destOrd="0" presId="urn:microsoft.com/office/officeart/2008/layout/LinedList"/>
    <dgm:cxn modelId="{EF32035B-73C5-4B70-88C1-94F217412302}" type="presParOf" srcId="{1A309FAE-A77D-4831-9806-7CA79BE26D91}" destId="{8007C521-61E0-4662-A82C-1B39086AD08E}" srcOrd="0" destOrd="0" presId="urn:microsoft.com/office/officeart/2008/layout/LinedList"/>
    <dgm:cxn modelId="{866D0E77-3C5C-4EE1-81DE-996A4FF46F90}" type="presParOf" srcId="{1A309FAE-A77D-4831-9806-7CA79BE26D91}" destId="{CD8B25A3-984F-472D-9527-747CC1794834}" srcOrd="1" destOrd="0" presId="urn:microsoft.com/office/officeart/2008/layout/LinedList"/>
    <dgm:cxn modelId="{3D018B01-D89D-4077-93EA-72572EB27B0C}" type="presParOf" srcId="{1A309FAE-A77D-4831-9806-7CA79BE26D91}" destId="{8C4BB496-BA78-4C52-8FB0-6BDEF6C06003}" srcOrd="2" destOrd="0" presId="urn:microsoft.com/office/officeart/2008/layout/LinedList"/>
    <dgm:cxn modelId="{E8DE7AF3-1BE8-4DC9-B5E1-7F1BAC73ED05}" type="presParOf" srcId="{220ED4E6-A3FE-4AA3-8C33-C3C22FF72B53}" destId="{5DE57AE7-F5AF-4078-AFC8-35F90C6E4405}" srcOrd="8" destOrd="0" presId="urn:microsoft.com/office/officeart/2008/layout/LinedList"/>
    <dgm:cxn modelId="{63F7B479-C209-454C-A0BE-2CF26FBA7099}" type="presParOf" srcId="{220ED4E6-A3FE-4AA3-8C33-C3C22FF72B53}" destId="{CBEBF2BD-05A8-4F3F-ADC4-CE00C46C85B2}"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4715C6-95A4-4418-8719-446127C9056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59289307-8581-4762-AFBD-2FB3DDB7A779}">
      <dgm:prSet phldrT="[Текст]"/>
      <dgm:spPr/>
      <dgm:t>
        <a:bodyPr/>
        <a:lstStyle/>
        <a:p>
          <a:r>
            <a:rPr lang="uk-UA" dirty="0"/>
            <a:t>Групи суб’єктів</a:t>
          </a:r>
          <a:endParaRPr lang="ru-RU" dirty="0"/>
        </a:p>
      </dgm:t>
    </dgm:pt>
    <dgm:pt modelId="{36BA8B51-EF1B-44F6-A1CD-B73437165E67}" type="parTrans" cxnId="{4A6BB3A5-E4EA-4F42-8296-E5EA4998D732}">
      <dgm:prSet/>
      <dgm:spPr/>
      <dgm:t>
        <a:bodyPr/>
        <a:lstStyle/>
        <a:p>
          <a:endParaRPr lang="ru-RU"/>
        </a:p>
      </dgm:t>
    </dgm:pt>
    <dgm:pt modelId="{77A77C24-AC55-4C68-8E69-795FA106D335}" type="sibTrans" cxnId="{4A6BB3A5-E4EA-4F42-8296-E5EA4998D732}">
      <dgm:prSet/>
      <dgm:spPr/>
      <dgm:t>
        <a:bodyPr/>
        <a:lstStyle/>
        <a:p>
          <a:endParaRPr lang="ru-RU"/>
        </a:p>
      </dgm:t>
    </dgm:pt>
    <dgm:pt modelId="{53A9FEB7-FC44-4E7B-A65F-57928CEB922E}">
      <dgm:prSet phldrT="[Текст]"/>
      <dgm:spPr/>
      <dgm:t>
        <a:bodyPr/>
        <a:lstStyle/>
        <a:p>
          <a:r>
            <a:rPr lang="ru-RU" dirty="0" err="1"/>
            <a:t>торговці</a:t>
          </a:r>
          <a:r>
            <a:rPr lang="ru-RU" dirty="0"/>
            <a:t> наркотиками та </a:t>
          </a:r>
          <a:r>
            <a:rPr lang="ru-RU" dirty="0" err="1"/>
            <a:t>зброєю</a:t>
          </a:r>
          <a:r>
            <a:rPr lang="ru-RU" dirty="0"/>
            <a:t>, </a:t>
          </a:r>
          <a:r>
            <a:rPr lang="ru-RU" dirty="0" err="1"/>
            <a:t>бандити</a:t>
          </a:r>
          <a:r>
            <a:rPr lang="ru-RU" dirty="0"/>
            <a:t>, </a:t>
          </a:r>
          <a:r>
            <a:rPr lang="ru-RU" dirty="0" err="1"/>
            <a:t>грабіжники</a:t>
          </a:r>
          <a:r>
            <a:rPr lang="ru-RU" dirty="0"/>
            <a:t>, </a:t>
          </a:r>
          <a:r>
            <a:rPr lang="ru-RU" dirty="0" err="1"/>
            <a:t>наймані</a:t>
          </a:r>
          <a:r>
            <a:rPr lang="ru-RU" dirty="0"/>
            <a:t> </a:t>
          </a:r>
          <a:r>
            <a:rPr lang="ru-RU" dirty="0" err="1"/>
            <a:t>вбивці</a:t>
          </a:r>
          <a:r>
            <a:rPr lang="ru-RU" dirty="0"/>
            <a:t>. + </a:t>
          </a:r>
          <a:r>
            <a:rPr lang="ru-RU" dirty="0" err="1"/>
            <a:t>корумповані</a:t>
          </a:r>
          <a:r>
            <a:rPr lang="ru-RU" dirty="0"/>
            <a:t> </a:t>
          </a:r>
          <a:r>
            <a:rPr lang="ru-RU" dirty="0" err="1"/>
            <a:t>представники</a:t>
          </a:r>
          <a:r>
            <a:rPr lang="ru-RU" dirty="0"/>
            <a:t> </a:t>
          </a:r>
          <a:r>
            <a:rPr lang="ru-RU" dirty="0" err="1"/>
            <a:t>органів</a:t>
          </a:r>
          <a:r>
            <a:rPr lang="ru-RU" dirty="0"/>
            <a:t> </a:t>
          </a:r>
          <a:r>
            <a:rPr lang="ru-RU" dirty="0" err="1"/>
            <a:t>влади</a:t>
          </a:r>
          <a:r>
            <a:rPr lang="ru-RU" dirty="0"/>
            <a:t>, </a:t>
          </a:r>
          <a:r>
            <a:rPr lang="ru-RU" dirty="0" err="1"/>
            <a:t>що</a:t>
          </a:r>
          <a:r>
            <a:rPr lang="ru-RU" dirty="0"/>
            <a:t> </a:t>
          </a:r>
          <a:r>
            <a:rPr lang="ru-RU" dirty="0" err="1"/>
            <a:t>беруть</a:t>
          </a:r>
          <a:r>
            <a:rPr lang="ru-RU" dirty="0"/>
            <a:t> </a:t>
          </a:r>
          <a:r>
            <a:rPr lang="ru-RU" dirty="0" err="1"/>
            <a:t>хабарі</a:t>
          </a:r>
          <a:r>
            <a:rPr lang="ru-RU" dirty="0"/>
            <a:t>, </a:t>
          </a:r>
          <a:r>
            <a:rPr lang="ru-RU" dirty="0" err="1"/>
            <a:t>торгують</a:t>
          </a:r>
          <a:r>
            <a:rPr lang="ru-RU" dirty="0"/>
            <a:t> </a:t>
          </a:r>
          <a:r>
            <a:rPr lang="ru-RU" dirty="0" err="1"/>
            <a:t>державними</a:t>
          </a:r>
          <a:r>
            <a:rPr lang="ru-RU" dirty="0"/>
            <a:t> посадами й </a:t>
          </a:r>
          <a:r>
            <a:rPr lang="ru-RU" dirty="0" err="1"/>
            <a:t>інтересам</a:t>
          </a:r>
          <a:endParaRPr lang="ru-RU" dirty="0"/>
        </a:p>
      </dgm:t>
    </dgm:pt>
    <dgm:pt modelId="{4551DCAD-20D3-499F-8C05-F8B25404265A}" type="parTrans" cxnId="{E4EF6FCB-3F9B-4C38-B39B-871A14B64325}">
      <dgm:prSet/>
      <dgm:spPr/>
      <dgm:t>
        <a:bodyPr/>
        <a:lstStyle/>
        <a:p>
          <a:endParaRPr lang="ru-RU"/>
        </a:p>
      </dgm:t>
    </dgm:pt>
    <dgm:pt modelId="{A7328C55-D07F-4767-A2B8-CD2F45D0BE43}" type="sibTrans" cxnId="{E4EF6FCB-3F9B-4C38-B39B-871A14B64325}">
      <dgm:prSet/>
      <dgm:spPr/>
      <dgm:t>
        <a:bodyPr/>
        <a:lstStyle/>
        <a:p>
          <a:endParaRPr lang="ru-RU"/>
        </a:p>
      </dgm:t>
    </dgm:pt>
    <dgm:pt modelId="{DB9B8D3B-79DF-42E8-A6CF-9E13765440FE}">
      <dgm:prSet phldrT="[Текст]"/>
      <dgm:spPr/>
      <dgm:t>
        <a:bodyPr/>
        <a:lstStyle/>
        <a:p>
          <a:r>
            <a:rPr lang="ru-RU" dirty="0" err="1"/>
            <a:t>тіньовики-господарники</a:t>
          </a:r>
          <a:r>
            <a:rPr lang="ru-RU" dirty="0"/>
            <a:t> (</a:t>
          </a:r>
          <a:r>
            <a:rPr lang="ru-RU" dirty="0" err="1"/>
            <a:t>підприємці</a:t>
          </a:r>
          <a:r>
            <a:rPr lang="ru-RU" dirty="0"/>
            <a:t>, </a:t>
          </a:r>
          <a:r>
            <a:rPr lang="ru-RU" dirty="0" err="1"/>
            <a:t>комерсанти</a:t>
          </a:r>
          <a:r>
            <a:rPr lang="ru-RU" dirty="0"/>
            <a:t>, </a:t>
          </a:r>
          <a:r>
            <a:rPr lang="ru-RU" dirty="0" err="1"/>
            <a:t>банкіри</a:t>
          </a:r>
          <a:r>
            <a:rPr lang="ru-RU" dirty="0"/>
            <a:t>, </a:t>
          </a:r>
          <a:r>
            <a:rPr lang="ru-RU" dirty="0" err="1"/>
            <a:t>промисловці</a:t>
          </a:r>
          <a:r>
            <a:rPr lang="ru-RU" dirty="0"/>
            <a:t> й </a:t>
          </a:r>
          <a:r>
            <a:rPr lang="ru-RU" dirty="0" err="1"/>
            <a:t>аграрії</a:t>
          </a:r>
          <a:r>
            <a:rPr lang="ru-RU" dirty="0"/>
            <a:t>, </a:t>
          </a:r>
          <a:r>
            <a:rPr lang="ru-RU" dirty="0" err="1"/>
            <a:t>дрібні</a:t>
          </a:r>
          <a:r>
            <a:rPr lang="ru-RU" dirty="0"/>
            <a:t> і </a:t>
          </a:r>
          <a:r>
            <a:rPr lang="ru-RU" dirty="0" err="1"/>
            <a:t>середні</a:t>
          </a:r>
          <a:r>
            <a:rPr lang="ru-RU" dirty="0"/>
            <a:t> </a:t>
          </a:r>
          <a:r>
            <a:rPr lang="ru-RU" dirty="0" err="1"/>
            <a:t>бізнесмени</a:t>
          </a:r>
          <a:r>
            <a:rPr lang="ru-RU" dirty="0"/>
            <a:t>, </a:t>
          </a:r>
          <a:r>
            <a:rPr lang="ru-RU" dirty="0" err="1"/>
            <a:t>включаючи</a:t>
          </a:r>
          <a:r>
            <a:rPr lang="ru-RU" dirty="0"/>
            <a:t> "</a:t>
          </a:r>
          <a:r>
            <a:rPr lang="ru-RU" dirty="0" err="1"/>
            <a:t>човників</a:t>
          </a:r>
          <a:r>
            <a:rPr lang="ru-RU" dirty="0"/>
            <a:t>" (</a:t>
          </a:r>
          <a:r>
            <a:rPr lang="ru-RU" dirty="0" err="1"/>
            <a:t>організаторів</a:t>
          </a:r>
          <a:r>
            <a:rPr lang="ru-RU" dirty="0"/>
            <a:t> </a:t>
          </a:r>
          <a:r>
            <a:rPr lang="ru-RU" dirty="0" err="1"/>
            <a:t>власної</a:t>
          </a:r>
          <a:r>
            <a:rPr lang="ru-RU" dirty="0"/>
            <a:t> </a:t>
          </a:r>
          <a:r>
            <a:rPr lang="ru-RU" dirty="0" err="1"/>
            <a:t>справи</a:t>
          </a:r>
          <a:r>
            <a:rPr lang="ru-RU" dirty="0"/>
            <a:t>)</a:t>
          </a:r>
        </a:p>
      </dgm:t>
    </dgm:pt>
    <dgm:pt modelId="{6B7926BD-C227-43DF-A49A-99EB21913620}" type="parTrans" cxnId="{A32CB3C1-2EE3-41C8-97A9-BFCBF2822F6E}">
      <dgm:prSet/>
      <dgm:spPr/>
      <dgm:t>
        <a:bodyPr/>
        <a:lstStyle/>
        <a:p>
          <a:endParaRPr lang="ru-RU"/>
        </a:p>
      </dgm:t>
    </dgm:pt>
    <dgm:pt modelId="{0414F13A-BE57-4365-9B09-E776C56920E8}" type="sibTrans" cxnId="{A32CB3C1-2EE3-41C8-97A9-BFCBF2822F6E}">
      <dgm:prSet/>
      <dgm:spPr/>
      <dgm:t>
        <a:bodyPr/>
        <a:lstStyle/>
        <a:p>
          <a:endParaRPr lang="ru-RU"/>
        </a:p>
      </dgm:t>
    </dgm:pt>
    <dgm:pt modelId="{AB33BC23-43AD-472F-B0BF-DA967B417BE4}">
      <dgm:prSet phldrT="[Текст]"/>
      <dgm:spPr/>
      <dgm:t>
        <a:bodyPr/>
        <a:lstStyle/>
        <a:p>
          <a:r>
            <a:rPr lang="ru-RU" dirty="0" err="1"/>
            <a:t>наймані</a:t>
          </a:r>
          <a:r>
            <a:rPr lang="ru-RU" dirty="0"/>
            <a:t> </a:t>
          </a:r>
          <a:r>
            <a:rPr lang="ru-RU" dirty="0" err="1"/>
            <a:t>робітники</a:t>
          </a:r>
          <a:r>
            <a:rPr lang="ru-RU" dirty="0"/>
            <a:t> як </a:t>
          </a:r>
          <a:r>
            <a:rPr lang="ru-RU" dirty="0" err="1"/>
            <a:t>фізичної</a:t>
          </a:r>
          <a:r>
            <a:rPr lang="ru-RU" dirty="0"/>
            <a:t>, так і </a:t>
          </a:r>
          <a:r>
            <a:rPr lang="ru-RU" dirty="0" err="1"/>
            <a:t>розумової</a:t>
          </a:r>
          <a:r>
            <a:rPr lang="ru-RU" dirty="0"/>
            <a:t> </a:t>
          </a:r>
          <a:r>
            <a:rPr lang="ru-RU" dirty="0" err="1"/>
            <a:t>праці</a:t>
          </a:r>
          <a:endParaRPr lang="ru-RU" dirty="0"/>
        </a:p>
      </dgm:t>
    </dgm:pt>
    <dgm:pt modelId="{D98A15E4-EF3D-4B79-8B46-50CACFF611B5}" type="parTrans" cxnId="{F7CAEA60-A5DF-4DF7-9AAD-4655C2DF2DFB}">
      <dgm:prSet/>
      <dgm:spPr/>
      <dgm:t>
        <a:bodyPr/>
        <a:lstStyle/>
        <a:p>
          <a:endParaRPr lang="ru-RU"/>
        </a:p>
      </dgm:t>
    </dgm:pt>
    <dgm:pt modelId="{A4E5F3A6-A52D-4CC6-B564-15CA20C38CA0}" type="sibTrans" cxnId="{F7CAEA60-A5DF-4DF7-9AAD-4655C2DF2DFB}">
      <dgm:prSet/>
      <dgm:spPr/>
      <dgm:t>
        <a:bodyPr/>
        <a:lstStyle/>
        <a:p>
          <a:endParaRPr lang="ru-RU"/>
        </a:p>
      </dgm:t>
    </dgm:pt>
    <dgm:pt modelId="{C34066C5-A107-4BEF-87D1-2B389C31B9D4}" type="pres">
      <dgm:prSet presAssocID="{FE4715C6-95A4-4418-8719-446127C90561}" presName="vert0" presStyleCnt="0">
        <dgm:presLayoutVars>
          <dgm:dir/>
          <dgm:animOne val="branch"/>
          <dgm:animLvl val="lvl"/>
        </dgm:presLayoutVars>
      </dgm:prSet>
      <dgm:spPr/>
    </dgm:pt>
    <dgm:pt modelId="{FFF141CE-E6B7-4F2A-9799-A0B351764984}" type="pres">
      <dgm:prSet presAssocID="{59289307-8581-4762-AFBD-2FB3DDB7A779}" presName="thickLine" presStyleLbl="alignNode1" presStyleIdx="0" presStyleCnt="1"/>
      <dgm:spPr/>
    </dgm:pt>
    <dgm:pt modelId="{BD539D25-6102-461E-812B-2000F38078FE}" type="pres">
      <dgm:prSet presAssocID="{59289307-8581-4762-AFBD-2FB3DDB7A779}" presName="horz1" presStyleCnt="0"/>
      <dgm:spPr/>
    </dgm:pt>
    <dgm:pt modelId="{6525D39B-61F9-4B84-82EF-7C7DD09AC6EA}" type="pres">
      <dgm:prSet presAssocID="{59289307-8581-4762-AFBD-2FB3DDB7A779}" presName="tx1" presStyleLbl="revTx" presStyleIdx="0" presStyleCnt="4"/>
      <dgm:spPr/>
    </dgm:pt>
    <dgm:pt modelId="{DBE897B6-B828-470B-B6C5-8DCAF90F068F}" type="pres">
      <dgm:prSet presAssocID="{59289307-8581-4762-AFBD-2FB3DDB7A779}" presName="vert1" presStyleCnt="0"/>
      <dgm:spPr/>
    </dgm:pt>
    <dgm:pt modelId="{1AE0DCF9-641D-4E77-9FC7-5456E90CDE9A}" type="pres">
      <dgm:prSet presAssocID="{53A9FEB7-FC44-4E7B-A65F-57928CEB922E}" presName="vertSpace2a" presStyleCnt="0"/>
      <dgm:spPr/>
    </dgm:pt>
    <dgm:pt modelId="{757C52B4-4B3C-4DEC-AAFA-644993669F33}" type="pres">
      <dgm:prSet presAssocID="{53A9FEB7-FC44-4E7B-A65F-57928CEB922E}" presName="horz2" presStyleCnt="0"/>
      <dgm:spPr/>
    </dgm:pt>
    <dgm:pt modelId="{4BEF67AC-0D70-4D7F-BA7B-688682B000D9}" type="pres">
      <dgm:prSet presAssocID="{53A9FEB7-FC44-4E7B-A65F-57928CEB922E}" presName="horzSpace2" presStyleCnt="0"/>
      <dgm:spPr/>
    </dgm:pt>
    <dgm:pt modelId="{6F81CF66-5B8D-4456-9DDB-2C81169494C6}" type="pres">
      <dgm:prSet presAssocID="{53A9FEB7-FC44-4E7B-A65F-57928CEB922E}" presName="tx2" presStyleLbl="revTx" presStyleIdx="1" presStyleCnt="4"/>
      <dgm:spPr/>
    </dgm:pt>
    <dgm:pt modelId="{622E25BE-C7C2-4CDB-8253-948D04A66815}" type="pres">
      <dgm:prSet presAssocID="{53A9FEB7-FC44-4E7B-A65F-57928CEB922E}" presName="vert2" presStyleCnt="0"/>
      <dgm:spPr/>
    </dgm:pt>
    <dgm:pt modelId="{0E586CFB-6AC5-4C6E-B867-AE260675ED6E}" type="pres">
      <dgm:prSet presAssocID="{53A9FEB7-FC44-4E7B-A65F-57928CEB922E}" presName="thinLine2b" presStyleLbl="callout" presStyleIdx="0" presStyleCnt="3"/>
      <dgm:spPr/>
    </dgm:pt>
    <dgm:pt modelId="{DB9D1F2F-39E1-4AD0-81E0-1B6D0A3BF7FA}" type="pres">
      <dgm:prSet presAssocID="{53A9FEB7-FC44-4E7B-A65F-57928CEB922E}" presName="vertSpace2b" presStyleCnt="0"/>
      <dgm:spPr/>
    </dgm:pt>
    <dgm:pt modelId="{6FE7521E-73C2-43B6-8B2D-9B70F54D63BF}" type="pres">
      <dgm:prSet presAssocID="{DB9B8D3B-79DF-42E8-A6CF-9E13765440FE}" presName="horz2" presStyleCnt="0"/>
      <dgm:spPr/>
    </dgm:pt>
    <dgm:pt modelId="{769478CE-2973-4C60-B394-214E2FCD05D9}" type="pres">
      <dgm:prSet presAssocID="{DB9B8D3B-79DF-42E8-A6CF-9E13765440FE}" presName="horzSpace2" presStyleCnt="0"/>
      <dgm:spPr/>
    </dgm:pt>
    <dgm:pt modelId="{FF90D5D4-AF1E-448E-86A1-2D2ADFC0DEC9}" type="pres">
      <dgm:prSet presAssocID="{DB9B8D3B-79DF-42E8-A6CF-9E13765440FE}" presName="tx2" presStyleLbl="revTx" presStyleIdx="2" presStyleCnt="4"/>
      <dgm:spPr/>
    </dgm:pt>
    <dgm:pt modelId="{439F5EAA-2B8F-41B8-B016-1CA93E482278}" type="pres">
      <dgm:prSet presAssocID="{DB9B8D3B-79DF-42E8-A6CF-9E13765440FE}" presName="vert2" presStyleCnt="0"/>
      <dgm:spPr/>
    </dgm:pt>
    <dgm:pt modelId="{8D03E0C7-0825-467D-AB48-EE9B18330226}" type="pres">
      <dgm:prSet presAssocID="{DB9B8D3B-79DF-42E8-A6CF-9E13765440FE}" presName="thinLine2b" presStyleLbl="callout" presStyleIdx="1" presStyleCnt="3"/>
      <dgm:spPr/>
    </dgm:pt>
    <dgm:pt modelId="{4A0ADE3C-3D88-4636-A909-2325DF9FA7C4}" type="pres">
      <dgm:prSet presAssocID="{DB9B8D3B-79DF-42E8-A6CF-9E13765440FE}" presName="vertSpace2b" presStyleCnt="0"/>
      <dgm:spPr/>
    </dgm:pt>
    <dgm:pt modelId="{2E5977CB-22DE-4CA2-AD09-0B2FD24F7D25}" type="pres">
      <dgm:prSet presAssocID="{AB33BC23-43AD-472F-B0BF-DA967B417BE4}" presName="horz2" presStyleCnt="0"/>
      <dgm:spPr/>
    </dgm:pt>
    <dgm:pt modelId="{C84632C9-CFA3-4C38-830A-57EA76BCECEB}" type="pres">
      <dgm:prSet presAssocID="{AB33BC23-43AD-472F-B0BF-DA967B417BE4}" presName="horzSpace2" presStyleCnt="0"/>
      <dgm:spPr/>
    </dgm:pt>
    <dgm:pt modelId="{8957572F-BC87-46AA-9079-83A6A1DEAB35}" type="pres">
      <dgm:prSet presAssocID="{AB33BC23-43AD-472F-B0BF-DA967B417BE4}" presName="tx2" presStyleLbl="revTx" presStyleIdx="3" presStyleCnt="4"/>
      <dgm:spPr/>
    </dgm:pt>
    <dgm:pt modelId="{99088A5B-AB2C-403E-85AA-41188E7F0957}" type="pres">
      <dgm:prSet presAssocID="{AB33BC23-43AD-472F-B0BF-DA967B417BE4}" presName="vert2" presStyleCnt="0"/>
      <dgm:spPr/>
    </dgm:pt>
    <dgm:pt modelId="{B37D2CB7-DE82-4ED7-BDDC-078876F72C5B}" type="pres">
      <dgm:prSet presAssocID="{AB33BC23-43AD-472F-B0BF-DA967B417BE4}" presName="thinLine2b" presStyleLbl="callout" presStyleIdx="2" presStyleCnt="3"/>
      <dgm:spPr/>
    </dgm:pt>
    <dgm:pt modelId="{CE259311-28B9-4BB2-A19E-6763FBCA93E3}" type="pres">
      <dgm:prSet presAssocID="{AB33BC23-43AD-472F-B0BF-DA967B417BE4}" presName="vertSpace2b" presStyleCnt="0"/>
      <dgm:spPr/>
    </dgm:pt>
  </dgm:ptLst>
  <dgm:cxnLst>
    <dgm:cxn modelId="{62227307-F4E9-4C61-B207-ABD18349B8C7}" type="presOf" srcId="{53A9FEB7-FC44-4E7B-A65F-57928CEB922E}" destId="{6F81CF66-5B8D-4456-9DDB-2C81169494C6}" srcOrd="0" destOrd="0" presId="urn:microsoft.com/office/officeart/2008/layout/LinedList"/>
    <dgm:cxn modelId="{B32D6A19-518F-433D-B0FF-BBDCFA3C05FC}" type="presOf" srcId="{59289307-8581-4762-AFBD-2FB3DDB7A779}" destId="{6525D39B-61F9-4B84-82EF-7C7DD09AC6EA}" srcOrd="0" destOrd="0" presId="urn:microsoft.com/office/officeart/2008/layout/LinedList"/>
    <dgm:cxn modelId="{35FB7B26-B5F1-41D2-9119-B8F4F57F971D}" type="presOf" srcId="{DB9B8D3B-79DF-42E8-A6CF-9E13765440FE}" destId="{FF90D5D4-AF1E-448E-86A1-2D2ADFC0DEC9}" srcOrd="0" destOrd="0" presId="urn:microsoft.com/office/officeart/2008/layout/LinedList"/>
    <dgm:cxn modelId="{F7CAEA60-A5DF-4DF7-9AAD-4655C2DF2DFB}" srcId="{59289307-8581-4762-AFBD-2FB3DDB7A779}" destId="{AB33BC23-43AD-472F-B0BF-DA967B417BE4}" srcOrd="2" destOrd="0" parTransId="{D98A15E4-EF3D-4B79-8B46-50CACFF611B5}" sibTransId="{A4E5F3A6-A52D-4CC6-B564-15CA20C38CA0}"/>
    <dgm:cxn modelId="{4A812C63-503F-48B0-AB96-8C9385BF352C}" type="presOf" srcId="{AB33BC23-43AD-472F-B0BF-DA967B417BE4}" destId="{8957572F-BC87-46AA-9079-83A6A1DEAB35}" srcOrd="0" destOrd="0" presId="urn:microsoft.com/office/officeart/2008/layout/LinedList"/>
    <dgm:cxn modelId="{5442BB6D-F672-4B3E-BECC-F19B3FB0222C}" type="presOf" srcId="{FE4715C6-95A4-4418-8719-446127C90561}" destId="{C34066C5-A107-4BEF-87D1-2B389C31B9D4}" srcOrd="0" destOrd="0" presId="urn:microsoft.com/office/officeart/2008/layout/LinedList"/>
    <dgm:cxn modelId="{4A6BB3A5-E4EA-4F42-8296-E5EA4998D732}" srcId="{FE4715C6-95A4-4418-8719-446127C90561}" destId="{59289307-8581-4762-AFBD-2FB3DDB7A779}" srcOrd="0" destOrd="0" parTransId="{36BA8B51-EF1B-44F6-A1CD-B73437165E67}" sibTransId="{77A77C24-AC55-4C68-8E69-795FA106D335}"/>
    <dgm:cxn modelId="{A32CB3C1-2EE3-41C8-97A9-BFCBF2822F6E}" srcId="{59289307-8581-4762-AFBD-2FB3DDB7A779}" destId="{DB9B8D3B-79DF-42E8-A6CF-9E13765440FE}" srcOrd="1" destOrd="0" parTransId="{6B7926BD-C227-43DF-A49A-99EB21913620}" sibTransId="{0414F13A-BE57-4365-9B09-E776C56920E8}"/>
    <dgm:cxn modelId="{E4EF6FCB-3F9B-4C38-B39B-871A14B64325}" srcId="{59289307-8581-4762-AFBD-2FB3DDB7A779}" destId="{53A9FEB7-FC44-4E7B-A65F-57928CEB922E}" srcOrd="0" destOrd="0" parTransId="{4551DCAD-20D3-499F-8C05-F8B25404265A}" sibTransId="{A7328C55-D07F-4767-A2B8-CD2F45D0BE43}"/>
    <dgm:cxn modelId="{E33E9C4D-44A8-4DDA-ABC6-7418D3091BEC}" type="presParOf" srcId="{C34066C5-A107-4BEF-87D1-2B389C31B9D4}" destId="{FFF141CE-E6B7-4F2A-9799-A0B351764984}" srcOrd="0" destOrd="0" presId="urn:microsoft.com/office/officeart/2008/layout/LinedList"/>
    <dgm:cxn modelId="{47A1B241-A28B-474D-B18E-A41E16D42FAF}" type="presParOf" srcId="{C34066C5-A107-4BEF-87D1-2B389C31B9D4}" destId="{BD539D25-6102-461E-812B-2000F38078FE}" srcOrd="1" destOrd="0" presId="urn:microsoft.com/office/officeart/2008/layout/LinedList"/>
    <dgm:cxn modelId="{242C442A-91A9-44CB-991F-97E1BE715CA7}" type="presParOf" srcId="{BD539D25-6102-461E-812B-2000F38078FE}" destId="{6525D39B-61F9-4B84-82EF-7C7DD09AC6EA}" srcOrd="0" destOrd="0" presId="urn:microsoft.com/office/officeart/2008/layout/LinedList"/>
    <dgm:cxn modelId="{36AA3A6A-6D12-46E2-9F0A-524934A9DE53}" type="presParOf" srcId="{BD539D25-6102-461E-812B-2000F38078FE}" destId="{DBE897B6-B828-470B-B6C5-8DCAF90F068F}" srcOrd="1" destOrd="0" presId="urn:microsoft.com/office/officeart/2008/layout/LinedList"/>
    <dgm:cxn modelId="{803164B8-3093-4B85-A4C9-22BED731FEF6}" type="presParOf" srcId="{DBE897B6-B828-470B-B6C5-8DCAF90F068F}" destId="{1AE0DCF9-641D-4E77-9FC7-5456E90CDE9A}" srcOrd="0" destOrd="0" presId="urn:microsoft.com/office/officeart/2008/layout/LinedList"/>
    <dgm:cxn modelId="{76C0271B-4B25-4696-BEAF-4AE78780CA6E}" type="presParOf" srcId="{DBE897B6-B828-470B-B6C5-8DCAF90F068F}" destId="{757C52B4-4B3C-4DEC-AAFA-644993669F33}" srcOrd="1" destOrd="0" presId="urn:microsoft.com/office/officeart/2008/layout/LinedList"/>
    <dgm:cxn modelId="{C88E9CEA-48C1-4ABF-829D-C3FC4A4B13CD}" type="presParOf" srcId="{757C52B4-4B3C-4DEC-AAFA-644993669F33}" destId="{4BEF67AC-0D70-4D7F-BA7B-688682B000D9}" srcOrd="0" destOrd="0" presId="urn:microsoft.com/office/officeart/2008/layout/LinedList"/>
    <dgm:cxn modelId="{8D8C8EA8-74CE-45EC-B43F-7F4F91D16C33}" type="presParOf" srcId="{757C52B4-4B3C-4DEC-AAFA-644993669F33}" destId="{6F81CF66-5B8D-4456-9DDB-2C81169494C6}" srcOrd="1" destOrd="0" presId="urn:microsoft.com/office/officeart/2008/layout/LinedList"/>
    <dgm:cxn modelId="{B40C6866-C234-48D0-BAF5-155911BF0BB0}" type="presParOf" srcId="{757C52B4-4B3C-4DEC-AAFA-644993669F33}" destId="{622E25BE-C7C2-4CDB-8253-948D04A66815}" srcOrd="2" destOrd="0" presId="urn:microsoft.com/office/officeart/2008/layout/LinedList"/>
    <dgm:cxn modelId="{94308B50-C491-4DBA-8DD4-8F45464D8929}" type="presParOf" srcId="{DBE897B6-B828-470B-B6C5-8DCAF90F068F}" destId="{0E586CFB-6AC5-4C6E-B867-AE260675ED6E}" srcOrd="2" destOrd="0" presId="urn:microsoft.com/office/officeart/2008/layout/LinedList"/>
    <dgm:cxn modelId="{BD30211B-D305-43A2-9DCE-1606CE06140C}" type="presParOf" srcId="{DBE897B6-B828-470B-B6C5-8DCAF90F068F}" destId="{DB9D1F2F-39E1-4AD0-81E0-1B6D0A3BF7FA}" srcOrd="3" destOrd="0" presId="urn:microsoft.com/office/officeart/2008/layout/LinedList"/>
    <dgm:cxn modelId="{BFC3E052-12A8-4F8E-B25E-79BA339010E1}" type="presParOf" srcId="{DBE897B6-B828-470B-B6C5-8DCAF90F068F}" destId="{6FE7521E-73C2-43B6-8B2D-9B70F54D63BF}" srcOrd="4" destOrd="0" presId="urn:microsoft.com/office/officeart/2008/layout/LinedList"/>
    <dgm:cxn modelId="{6CE258D9-2272-463F-AD25-108804217105}" type="presParOf" srcId="{6FE7521E-73C2-43B6-8B2D-9B70F54D63BF}" destId="{769478CE-2973-4C60-B394-214E2FCD05D9}" srcOrd="0" destOrd="0" presId="urn:microsoft.com/office/officeart/2008/layout/LinedList"/>
    <dgm:cxn modelId="{D2652844-711B-4691-A75A-6637B2145348}" type="presParOf" srcId="{6FE7521E-73C2-43B6-8B2D-9B70F54D63BF}" destId="{FF90D5D4-AF1E-448E-86A1-2D2ADFC0DEC9}" srcOrd="1" destOrd="0" presId="urn:microsoft.com/office/officeart/2008/layout/LinedList"/>
    <dgm:cxn modelId="{E15CE792-EBB9-43D4-A4DD-1D9A17513B0F}" type="presParOf" srcId="{6FE7521E-73C2-43B6-8B2D-9B70F54D63BF}" destId="{439F5EAA-2B8F-41B8-B016-1CA93E482278}" srcOrd="2" destOrd="0" presId="urn:microsoft.com/office/officeart/2008/layout/LinedList"/>
    <dgm:cxn modelId="{BBDE126F-4B70-4705-A307-B61C8DFF0227}" type="presParOf" srcId="{DBE897B6-B828-470B-B6C5-8DCAF90F068F}" destId="{8D03E0C7-0825-467D-AB48-EE9B18330226}" srcOrd="5" destOrd="0" presId="urn:microsoft.com/office/officeart/2008/layout/LinedList"/>
    <dgm:cxn modelId="{56CF1230-4FEE-4688-86E9-2D22E891F8B5}" type="presParOf" srcId="{DBE897B6-B828-470B-B6C5-8DCAF90F068F}" destId="{4A0ADE3C-3D88-4636-A909-2325DF9FA7C4}" srcOrd="6" destOrd="0" presId="urn:microsoft.com/office/officeart/2008/layout/LinedList"/>
    <dgm:cxn modelId="{3D169B73-CA4E-47F0-BADB-60472048258E}" type="presParOf" srcId="{DBE897B6-B828-470B-B6C5-8DCAF90F068F}" destId="{2E5977CB-22DE-4CA2-AD09-0B2FD24F7D25}" srcOrd="7" destOrd="0" presId="urn:microsoft.com/office/officeart/2008/layout/LinedList"/>
    <dgm:cxn modelId="{5E72E8EA-23A3-4387-9AE4-B7FAEF31A310}" type="presParOf" srcId="{2E5977CB-22DE-4CA2-AD09-0B2FD24F7D25}" destId="{C84632C9-CFA3-4C38-830A-57EA76BCECEB}" srcOrd="0" destOrd="0" presId="urn:microsoft.com/office/officeart/2008/layout/LinedList"/>
    <dgm:cxn modelId="{86B7C8CA-66F2-4971-A76B-CD4D059550FB}" type="presParOf" srcId="{2E5977CB-22DE-4CA2-AD09-0B2FD24F7D25}" destId="{8957572F-BC87-46AA-9079-83A6A1DEAB35}" srcOrd="1" destOrd="0" presId="urn:microsoft.com/office/officeart/2008/layout/LinedList"/>
    <dgm:cxn modelId="{C7B55F2D-122A-4987-A3A8-ECDC46D351BD}" type="presParOf" srcId="{2E5977CB-22DE-4CA2-AD09-0B2FD24F7D25}" destId="{99088A5B-AB2C-403E-85AA-41188E7F0957}" srcOrd="2" destOrd="0" presId="urn:microsoft.com/office/officeart/2008/layout/LinedList"/>
    <dgm:cxn modelId="{A974FBB3-3A16-435C-961A-2492AC85D0E7}" type="presParOf" srcId="{DBE897B6-B828-470B-B6C5-8DCAF90F068F}" destId="{B37D2CB7-DE82-4ED7-BDDC-078876F72C5B}" srcOrd="8" destOrd="0" presId="urn:microsoft.com/office/officeart/2008/layout/LinedList"/>
    <dgm:cxn modelId="{DAA2B1CB-F045-4609-96F1-603CD999001F}" type="presParOf" srcId="{DBE897B6-B828-470B-B6C5-8DCAF90F068F}" destId="{CE259311-28B9-4BB2-A19E-6763FBCA93E3}"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95B79-ACC4-4FBA-B184-80F582D6BC01}">
      <dsp:nvSpPr>
        <dsp:cNvPr id="0" name=""/>
        <dsp:cNvSpPr/>
      </dsp:nvSpPr>
      <dsp:spPr>
        <a:xfrm>
          <a:off x="0" y="0"/>
          <a:ext cx="11514035" cy="1825834"/>
        </a:xfrm>
        <a:prstGeom prst="rect">
          <a:avLst/>
        </a:prstGeom>
        <a:solidFill>
          <a:schemeClr val="accent1"/>
        </a:solidFill>
        <a:ln w="127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ru-RU" sz="4800" kern="1200" dirty="0" err="1"/>
            <a:t>Підходи</a:t>
          </a:r>
          <a:r>
            <a:rPr lang="ru-RU" sz="4800" kern="1200" dirty="0"/>
            <a:t> до </a:t>
          </a:r>
          <a:r>
            <a:rPr lang="ru-RU" sz="4800" kern="1200" dirty="0" err="1"/>
            <a:t>визначення</a:t>
          </a:r>
          <a:r>
            <a:rPr lang="ru-RU" sz="4800" kern="1200" dirty="0"/>
            <a:t> кола </a:t>
          </a:r>
          <a:r>
            <a:rPr lang="ru-RU" sz="4800" kern="1200" dirty="0" err="1"/>
            <a:t>економічних</a:t>
          </a:r>
          <a:r>
            <a:rPr lang="ru-RU" sz="4800" kern="1200" dirty="0"/>
            <a:t> </a:t>
          </a:r>
          <a:r>
            <a:rPr lang="ru-RU" sz="4800" kern="1200" dirty="0" err="1"/>
            <a:t>кримінальних</a:t>
          </a:r>
          <a:r>
            <a:rPr lang="ru-RU" sz="4800" kern="1200" dirty="0"/>
            <a:t> </a:t>
          </a:r>
          <a:r>
            <a:rPr lang="ru-RU" sz="4800" kern="1200" dirty="0" err="1"/>
            <a:t>правопорушень</a:t>
          </a:r>
          <a:endParaRPr lang="ru-RU" sz="4800" kern="1200" dirty="0"/>
        </a:p>
      </dsp:txBody>
      <dsp:txXfrm>
        <a:off x="0" y="0"/>
        <a:ext cx="11514035" cy="1825834"/>
      </dsp:txXfrm>
    </dsp:sp>
    <dsp:sp modelId="{85250FDC-F4B3-4047-8B2F-3835438AD33C}">
      <dsp:nvSpPr>
        <dsp:cNvPr id="0" name=""/>
        <dsp:cNvSpPr/>
      </dsp:nvSpPr>
      <dsp:spPr>
        <a:xfrm>
          <a:off x="5622"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err="1"/>
            <a:t>економічними</a:t>
          </a:r>
          <a:r>
            <a:rPr lang="ru-RU" sz="1800" kern="1200" dirty="0"/>
            <a:t> </a:t>
          </a:r>
          <a:r>
            <a:rPr lang="ru-RU" sz="1800" kern="1200" dirty="0" err="1"/>
            <a:t>вважаються</a:t>
          </a:r>
          <a:r>
            <a:rPr lang="ru-RU" sz="1800" kern="1200" dirty="0"/>
            <a:t> </a:t>
          </a:r>
          <a:r>
            <a:rPr lang="ru-RU" sz="1800" kern="1200" dirty="0" err="1"/>
            <a:t>усі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безпосередньо</a:t>
          </a:r>
          <a:r>
            <a:rPr lang="ru-RU" sz="1800" kern="1200" dirty="0"/>
            <a:t> </a:t>
          </a:r>
          <a:r>
            <a:rPr lang="ru-RU" sz="1800" kern="1200" dirty="0" err="1"/>
            <a:t>чи</a:t>
          </a:r>
          <a:r>
            <a:rPr lang="ru-RU" sz="1800" kern="1200" dirty="0"/>
            <a:t> </a:t>
          </a:r>
          <a:r>
            <a:rPr lang="ru-RU" sz="1800" kern="1200" dirty="0" err="1"/>
            <a:t>опосередковано</a:t>
          </a:r>
          <a:r>
            <a:rPr lang="ru-RU" sz="1800" kern="1200" dirty="0"/>
            <a:t> </a:t>
          </a:r>
          <a:r>
            <a:rPr lang="ru-RU" sz="1800" kern="1200" dirty="0" err="1"/>
            <a:t>завдають</a:t>
          </a:r>
          <a:r>
            <a:rPr lang="ru-RU" sz="1800" kern="1200" dirty="0"/>
            <a:t> </a:t>
          </a:r>
          <a:r>
            <a:rPr lang="ru-RU" sz="1800" kern="1200" dirty="0" err="1"/>
            <a:t>шкоди</a:t>
          </a:r>
          <a:r>
            <a:rPr lang="ru-RU" sz="1800" kern="1200" dirty="0"/>
            <a:t> </a:t>
          </a:r>
          <a:r>
            <a:rPr lang="ru-RU" sz="1800" kern="1200" dirty="0" err="1"/>
            <a:t>економічній</a:t>
          </a:r>
          <a:r>
            <a:rPr lang="ru-RU" sz="1800" kern="1200" dirty="0"/>
            <a:t> </a:t>
          </a:r>
          <a:r>
            <a:rPr lang="ru-RU" sz="1800" kern="1200" dirty="0" err="1"/>
            <a:t>системі</a:t>
          </a:r>
          <a:r>
            <a:rPr lang="ru-RU" sz="1800" kern="1200" dirty="0"/>
            <a:t> </a:t>
          </a:r>
          <a:r>
            <a:rPr lang="ru-RU" sz="1800" kern="1200" dirty="0" err="1"/>
            <a:t>держави</a:t>
          </a:r>
          <a:r>
            <a:rPr lang="ru-RU" sz="1800" kern="1200" dirty="0"/>
            <a:t> і </a:t>
          </a:r>
          <a:r>
            <a:rPr lang="ru-RU" sz="1800" kern="1200" dirty="0" err="1"/>
            <a:t>які</a:t>
          </a:r>
          <a:r>
            <a:rPr lang="ru-RU" sz="1800" kern="1200" dirty="0"/>
            <a:t> </a:t>
          </a:r>
          <a:r>
            <a:rPr lang="ru-RU" sz="1800" kern="1200" dirty="0" err="1"/>
            <a:t>їх</a:t>
          </a:r>
          <a:r>
            <a:rPr lang="ru-RU" sz="1800" kern="1200" dirty="0"/>
            <a:t> </a:t>
          </a:r>
          <a:r>
            <a:rPr lang="ru-RU" sz="1800" kern="1200" dirty="0" err="1"/>
            <a:t>суб’єкти</a:t>
          </a:r>
          <a:r>
            <a:rPr lang="ru-RU" sz="1800" kern="1200" dirty="0"/>
            <a:t> </a:t>
          </a:r>
          <a:r>
            <a:rPr lang="ru-RU" sz="1800" kern="1200" dirty="0" err="1"/>
            <a:t>вчиняють</a:t>
          </a:r>
          <a:r>
            <a:rPr lang="ru-RU" sz="1800" kern="1200" dirty="0"/>
            <a:t> з метою </a:t>
          </a:r>
          <a:r>
            <a:rPr lang="ru-RU" sz="1800" kern="1200" dirty="0" err="1"/>
            <a:t>отримання</a:t>
          </a:r>
          <a:r>
            <a:rPr lang="ru-RU" sz="1800" kern="1200" dirty="0"/>
            <a:t> </a:t>
          </a:r>
          <a:r>
            <a:rPr lang="ru-RU" sz="1800" kern="1200" dirty="0" err="1"/>
            <a:t>економічної</a:t>
          </a:r>
          <a:r>
            <a:rPr lang="ru-RU" sz="1800" kern="1200" dirty="0"/>
            <a:t> </a:t>
          </a:r>
          <a:r>
            <a:rPr lang="ru-RU" sz="1800" kern="1200" dirty="0" err="1"/>
            <a:t>вигоди</a:t>
          </a:r>
          <a:r>
            <a:rPr lang="ru-RU" sz="1800" kern="1200" dirty="0"/>
            <a:t>. До них </a:t>
          </a:r>
          <a:r>
            <a:rPr lang="ru-RU" sz="1800" kern="1200" dirty="0" err="1"/>
            <a:t>відносяться</a:t>
          </a:r>
          <a:r>
            <a:rPr lang="ru-RU" sz="1800" kern="1200" dirty="0"/>
            <a:t>: </a:t>
          </a:r>
          <a:r>
            <a:rPr lang="ru-RU" sz="1800" kern="1200" dirty="0" err="1"/>
            <a:t>окремі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проти</a:t>
          </a:r>
          <a:r>
            <a:rPr lang="ru-RU" sz="1800" kern="1200" dirty="0"/>
            <a:t> </a:t>
          </a:r>
          <a:r>
            <a:rPr lang="ru-RU" sz="1800" kern="1200" dirty="0" err="1"/>
            <a:t>власності</a:t>
          </a:r>
          <a:r>
            <a:rPr lang="ru-RU" sz="1800" kern="1200" dirty="0"/>
            <a:t> (</a:t>
          </a:r>
          <a:r>
            <a:rPr lang="ru-RU" sz="1800" kern="1200" dirty="0" err="1"/>
            <a:t>майнові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a:t>
          </a:r>
          <a:r>
            <a:rPr lang="ru-RU" sz="1800" kern="1200" dirty="0" err="1"/>
            <a:t>окремі</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службової</a:t>
          </a:r>
          <a:r>
            <a:rPr lang="ru-RU" sz="1800" kern="1200" dirty="0"/>
            <a:t> </a:t>
          </a:r>
          <a:r>
            <a:rPr lang="ru-RU" sz="1800" kern="1200" dirty="0" err="1"/>
            <a:t>діяльності</a:t>
          </a:r>
          <a:r>
            <a:rPr lang="ru-RU" sz="1800" kern="1200" dirty="0"/>
            <a:t>, </a:t>
          </a:r>
          <a:r>
            <a:rPr lang="ru-RU" sz="1800" kern="1200" dirty="0" err="1"/>
            <a:t>проти</a:t>
          </a:r>
          <a:r>
            <a:rPr lang="ru-RU" sz="1800" kern="1200" dirty="0"/>
            <a:t> </a:t>
          </a:r>
          <a:r>
            <a:rPr lang="ru-RU" sz="1800" kern="1200" dirty="0" err="1"/>
            <a:t>довкілля</a:t>
          </a:r>
          <a:r>
            <a:rPr lang="ru-RU" sz="1800" kern="1200" dirty="0"/>
            <a:t> </a:t>
          </a:r>
          <a:r>
            <a:rPr lang="ru-RU" sz="1800" kern="1200" dirty="0" err="1"/>
            <a:t>тощо</a:t>
          </a:r>
          <a:endParaRPr lang="ru-RU" sz="1800" kern="1200" dirty="0"/>
        </a:p>
      </dsp:txBody>
      <dsp:txXfrm>
        <a:off x="5622" y="1825834"/>
        <a:ext cx="3834263" cy="3834253"/>
      </dsp:txXfrm>
    </dsp:sp>
    <dsp:sp modelId="{BFC63805-E2F9-4AF6-8DCC-C5CF98BBD97B}">
      <dsp:nvSpPr>
        <dsp:cNvPr id="0" name=""/>
        <dsp:cNvSpPr/>
      </dsp:nvSpPr>
      <dsp:spPr>
        <a:xfrm>
          <a:off x="3839885"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a:t>до </a:t>
          </a:r>
          <a:r>
            <a:rPr lang="ru-RU" sz="1800" kern="1200" dirty="0" err="1"/>
            <a:t>економічних</a:t>
          </a:r>
          <a:r>
            <a:rPr lang="ru-RU" sz="1800" kern="1200" dirty="0"/>
            <a:t> </a:t>
          </a:r>
          <a:r>
            <a:rPr lang="ru-RU" sz="1800" kern="1200" dirty="0" err="1"/>
            <a:t>відносять</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задають</a:t>
          </a:r>
          <a:r>
            <a:rPr lang="ru-RU" sz="1800" kern="1200" dirty="0"/>
            <a:t> </a:t>
          </a:r>
          <a:r>
            <a:rPr lang="ru-RU" sz="1800" kern="1200" dirty="0" err="1"/>
            <a:t>шкоди</a:t>
          </a:r>
          <a:r>
            <a:rPr lang="ru-RU" sz="1800" kern="1200" dirty="0"/>
            <a:t> </a:t>
          </a:r>
          <a:r>
            <a:rPr lang="ru-RU" sz="1800" kern="1200" dirty="0" err="1"/>
            <a:t>двом</a:t>
          </a:r>
          <a:r>
            <a:rPr lang="ru-RU" sz="1800" kern="1200" dirty="0"/>
            <a:t> </a:t>
          </a:r>
          <a:r>
            <a:rPr lang="ru-RU" sz="1800" kern="1200" dirty="0" err="1"/>
            <a:t>базовим</a:t>
          </a:r>
          <a:r>
            <a:rPr lang="ru-RU" sz="1800" kern="1200" dirty="0"/>
            <a:t> </a:t>
          </a:r>
          <a:r>
            <a:rPr lang="ru-RU" sz="1800" kern="1200" dirty="0" err="1"/>
            <a:t>елементам</a:t>
          </a:r>
          <a:r>
            <a:rPr lang="ru-RU" sz="1800" kern="1200" dirty="0"/>
            <a:t> </a:t>
          </a:r>
          <a:r>
            <a:rPr lang="ru-RU" sz="1800" kern="1200" dirty="0" err="1"/>
            <a:t>економічної</a:t>
          </a:r>
          <a:r>
            <a:rPr lang="ru-RU" sz="1800" kern="1200" dirty="0"/>
            <a:t> </a:t>
          </a:r>
          <a:r>
            <a:rPr lang="ru-RU" sz="1800" kern="1200" dirty="0" err="1"/>
            <a:t>системи</a:t>
          </a:r>
          <a:r>
            <a:rPr lang="ru-RU" sz="1800" kern="1200" dirty="0"/>
            <a:t>: </a:t>
          </a:r>
          <a:r>
            <a:rPr lang="ru-RU" sz="1800" kern="1200" dirty="0" err="1"/>
            <a:t>власності</a:t>
          </a:r>
          <a:r>
            <a:rPr lang="ru-RU" sz="1800" kern="1200" dirty="0"/>
            <a:t> і </a:t>
          </a:r>
          <a:r>
            <a:rPr lang="ru-RU" sz="1800" kern="1200" dirty="0" err="1"/>
            <a:t>господарському</a:t>
          </a:r>
          <a:r>
            <a:rPr lang="ru-RU" sz="1800" kern="1200" dirty="0"/>
            <a:t> </a:t>
          </a:r>
          <a:r>
            <a:rPr lang="ru-RU" sz="1800" kern="1200" dirty="0" err="1"/>
            <a:t>механізму</a:t>
          </a:r>
          <a:r>
            <a:rPr lang="ru-RU" sz="1800" kern="1200" dirty="0"/>
            <a:t> </a:t>
          </a:r>
          <a:r>
            <a:rPr lang="ru-RU" sz="1800" kern="1200" dirty="0" err="1"/>
            <a:t>держави</a:t>
          </a:r>
          <a:r>
            <a:rPr lang="ru-RU" sz="1800" kern="1200" dirty="0"/>
            <a:t> у </a:t>
          </a:r>
          <a:r>
            <a:rPr lang="ru-RU" sz="1800" kern="1200" dirty="0" err="1"/>
            <a:t>процесі</a:t>
          </a:r>
          <a:r>
            <a:rPr lang="ru-RU" sz="1800" kern="1200" dirty="0"/>
            <a:t> </a:t>
          </a:r>
          <a:r>
            <a:rPr lang="ru-RU" sz="1800" kern="1200" dirty="0" err="1"/>
            <a:t>здійснення</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a:t>
          </a:r>
          <a:r>
            <a:rPr lang="ru-RU" sz="1800" kern="1200" dirty="0" err="1"/>
            <a:t>Це</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проти</a:t>
          </a:r>
          <a:r>
            <a:rPr lang="ru-RU" sz="1800" kern="1200" dirty="0"/>
            <a:t> </a:t>
          </a:r>
          <a:r>
            <a:rPr lang="ru-RU" sz="1800" kern="1200" dirty="0" err="1"/>
            <a:t>власності</a:t>
          </a:r>
          <a:r>
            <a:rPr lang="ru-RU" sz="1800" kern="1200" dirty="0"/>
            <a:t>, </a:t>
          </a:r>
          <a:r>
            <a:rPr lang="ru-RU" sz="1800" kern="1200" dirty="0" err="1"/>
            <a:t>пов’язані</a:t>
          </a:r>
          <a:r>
            <a:rPr lang="ru-RU" sz="1800" kern="1200" dirty="0"/>
            <a:t> з </a:t>
          </a:r>
          <a:r>
            <a:rPr lang="ru-RU" sz="1800" kern="1200" dirty="0" err="1"/>
            <a:t>господарською</a:t>
          </a:r>
          <a:r>
            <a:rPr lang="ru-RU" sz="1800" kern="1200" dirty="0"/>
            <a:t> </a:t>
          </a:r>
          <a:r>
            <a:rPr lang="ru-RU" sz="1800" kern="1200" dirty="0" err="1"/>
            <a:t>діяльністю</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у </a:t>
          </a:r>
          <a:r>
            <a:rPr lang="ru-RU" sz="1800" kern="1200" dirty="0" err="1"/>
            <a:t>сфері</a:t>
          </a:r>
          <a:r>
            <a:rPr lang="ru-RU" sz="1800" kern="1200" dirty="0"/>
            <a:t> </a:t>
          </a:r>
          <a:r>
            <a:rPr lang="ru-RU" sz="1800" kern="1200" dirty="0" err="1"/>
            <a:t>господарської</a:t>
          </a:r>
          <a:r>
            <a:rPr lang="ru-RU" sz="1800" kern="1200" dirty="0"/>
            <a:t> </a:t>
          </a:r>
          <a:r>
            <a:rPr lang="ru-RU" sz="1800" kern="1200" dirty="0" err="1"/>
            <a:t>діяльності</a:t>
          </a:r>
          <a:endParaRPr lang="ru-RU" sz="1800" kern="1200" dirty="0"/>
        </a:p>
      </dsp:txBody>
      <dsp:txXfrm>
        <a:off x="3839885" y="1825834"/>
        <a:ext cx="3834263" cy="3834253"/>
      </dsp:txXfrm>
    </dsp:sp>
    <dsp:sp modelId="{BA8C9A77-BFF1-42EF-AB06-1D49C463583C}">
      <dsp:nvSpPr>
        <dsp:cNvPr id="0" name=""/>
        <dsp:cNvSpPr/>
      </dsp:nvSpPr>
      <dsp:spPr>
        <a:xfrm>
          <a:off x="7674149" y="1825834"/>
          <a:ext cx="3834263" cy="38342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ru-RU" sz="1800" kern="1200" dirty="0"/>
            <a:t>-	до </a:t>
          </a:r>
          <a:r>
            <a:rPr lang="ru-RU" sz="1800" kern="1200" dirty="0" err="1"/>
            <a:t>економічної</a:t>
          </a:r>
          <a:r>
            <a:rPr lang="ru-RU" sz="1800" kern="1200" dirty="0"/>
            <a:t> </a:t>
          </a:r>
          <a:r>
            <a:rPr lang="ru-RU" sz="1800" kern="1200" dirty="0" err="1"/>
            <a:t>злочинності</a:t>
          </a:r>
          <a:r>
            <a:rPr lang="ru-RU" sz="1800" kern="1200" dirty="0"/>
            <a:t> належать </a:t>
          </a:r>
          <a:r>
            <a:rPr lang="ru-RU" sz="1800" kern="1200" dirty="0" err="1"/>
            <a:t>лише</a:t>
          </a:r>
          <a:r>
            <a:rPr lang="ru-RU" sz="1800" kern="1200" dirty="0"/>
            <a:t> </a:t>
          </a:r>
          <a:r>
            <a:rPr lang="ru-RU" sz="1800" kern="1200" dirty="0" err="1"/>
            <a:t>кримінальні</a:t>
          </a:r>
          <a:r>
            <a:rPr lang="ru-RU" sz="1800" kern="1200" dirty="0"/>
            <a:t> </a:t>
          </a:r>
          <a:r>
            <a:rPr lang="ru-RU" sz="1800" kern="1200" dirty="0" err="1"/>
            <a:t>правопорушення</a:t>
          </a:r>
          <a:r>
            <a:rPr lang="ru-RU" sz="1800" kern="1200" dirty="0"/>
            <a:t> </a:t>
          </a:r>
          <a:r>
            <a:rPr lang="ru-RU" sz="1800" kern="1200" dirty="0" err="1"/>
            <a:t>які</a:t>
          </a:r>
          <a:r>
            <a:rPr lang="ru-RU" sz="1800" kern="1200" dirty="0"/>
            <a:t> </a:t>
          </a:r>
          <a:r>
            <a:rPr lang="ru-RU" sz="1800" kern="1200" dirty="0" err="1"/>
            <a:t>вчиняють</a:t>
          </a:r>
          <a:r>
            <a:rPr lang="ru-RU" sz="1800" kern="1200" dirty="0"/>
            <a:t> у </a:t>
          </a:r>
          <a:r>
            <a:rPr lang="ru-RU" sz="1800" kern="1200" dirty="0" err="1"/>
            <a:t>процесі</a:t>
          </a:r>
          <a:r>
            <a:rPr lang="ru-RU" sz="1800" kern="1200" dirty="0"/>
            <a:t> </a:t>
          </a:r>
          <a:r>
            <a:rPr lang="ru-RU" sz="1800" kern="1200" dirty="0" err="1"/>
            <a:t>господарської</a:t>
          </a:r>
          <a:r>
            <a:rPr lang="ru-RU" sz="1800" kern="1200" dirty="0"/>
            <a:t> </a:t>
          </a:r>
          <a:r>
            <a:rPr lang="ru-RU" sz="1800" kern="1200" dirty="0" err="1"/>
            <a:t>діяльності</a:t>
          </a:r>
          <a:r>
            <a:rPr lang="ru-RU" sz="1800" kern="1200" dirty="0"/>
            <a:t> і </a:t>
          </a:r>
          <a:r>
            <a:rPr lang="ru-RU" sz="1800" kern="1200" dirty="0" err="1"/>
            <a:t>які</a:t>
          </a:r>
          <a:r>
            <a:rPr lang="ru-RU" sz="1800" kern="1200" dirty="0"/>
            <a:t> </a:t>
          </a:r>
          <a:r>
            <a:rPr lang="ru-RU" sz="1800" kern="1200" dirty="0" err="1"/>
            <a:t>посягають</a:t>
          </a:r>
          <a:r>
            <a:rPr lang="ru-RU" sz="1800" kern="1200" dirty="0"/>
            <a:t> на </a:t>
          </a:r>
          <a:r>
            <a:rPr lang="ru-RU" sz="1800" kern="1200" dirty="0" err="1"/>
            <a:t>господарський</a:t>
          </a:r>
          <a:r>
            <a:rPr lang="ru-RU" sz="1800" kern="1200" dirty="0"/>
            <a:t> </a:t>
          </a:r>
          <a:r>
            <a:rPr lang="ru-RU" sz="1800" kern="1200" dirty="0" err="1"/>
            <a:t>механізм</a:t>
          </a:r>
          <a:r>
            <a:rPr lang="ru-RU" sz="1800" kern="1200" dirty="0"/>
            <a:t> </a:t>
          </a:r>
          <a:r>
            <a:rPr lang="ru-RU" sz="1800" kern="1200" dirty="0" err="1"/>
            <a:t>держави</a:t>
          </a:r>
          <a:endParaRPr lang="ru-RU" sz="1800" kern="1200" dirty="0"/>
        </a:p>
      </dsp:txBody>
      <dsp:txXfrm>
        <a:off x="7674149" y="1825834"/>
        <a:ext cx="3834263" cy="3834253"/>
      </dsp:txXfrm>
    </dsp:sp>
    <dsp:sp modelId="{00F99ACB-3B0D-4EDC-8CCF-7DB12245EDED}">
      <dsp:nvSpPr>
        <dsp:cNvPr id="0" name=""/>
        <dsp:cNvSpPr/>
      </dsp:nvSpPr>
      <dsp:spPr>
        <a:xfrm>
          <a:off x="0" y="5660087"/>
          <a:ext cx="11514035" cy="42602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BAE757-1984-4B16-B4A4-6908321E8D4B}">
      <dsp:nvSpPr>
        <dsp:cNvPr id="0" name=""/>
        <dsp:cNvSpPr/>
      </dsp:nvSpPr>
      <dsp:spPr>
        <a:xfrm>
          <a:off x="0" y="0"/>
          <a:ext cx="1112043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06F888-13E2-4BA7-8117-7C4F7A485FC1}">
      <dsp:nvSpPr>
        <dsp:cNvPr id="0" name=""/>
        <dsp:cNvSpPr/>
      </dsp:nvSpPr>
      <dsp:spPr>
        <a:xfrm>
          <a:off x="0" y="0"/>
          <a:ext cx="2224087" cy="6224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uk-UA" sz="3400" kern="1200" dirty="0"/>
            <a:t>Види діяльності</a:t>
          </a:r>
          <a:endParaRPr lang="ru-RU" sz="3400" kern="1200" dirty="0"/>
        </a:p>
      </dsp:txBody>
      <dsp:txXfrm>
        <a:off x="0" y="0"/>
        <a:ext cx="2224087" cy="6224588"/>
      </dsp:txXfrm>
    </dsp:sp>
    <dsp:sp modelId="{DE216901-17D2-45DB-82F1-57B264491CB0}">
      <dsp:nvSpPr>
        <dsp:cNvPr id="0" name=""/>
        <dsp:cNvSpPr/>
      </dsp:nvSpPr>
      <dsp:spPr>
        <a:xfrm>
          <a:off x="2390893" y="97259"/>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Неофіційна</a:t>
          </a:r>
          <a:r>
            <a:rPr lang="ru-RU" sz="3100" kern="1200" dirty="0"/>
            <a:t> </a:t>
          </a:r>
          <a:r>
            <a:rPr lang="ru-RU" sz="3100" kern="1200" dirty="0" err="1"/>
            <a:t>економіка</a:t>
          </a:r>
          <a:r>
            <a:rPr lang="ru-RU" sz="3100" kern="1200" dirty="0"/>
            <a:t> </a:t>
          </a:r>
          <a:r>
            <a:rPr lang="ru-RU" sz="3100" kern="1200" dirty="0" err="1"/>
            <a:t>охоплює</a:t>
          </a:r>
          <a:r>
            <a:rPr lang="ru-RU" sz="3100" kern="1200" dirty="0"/>
            <a:t> </a:t>
          </a:r>
          <a:r>
            <a:rPr lang="ru-RU" sz="3100" kern="1200" dirty="0" err="1"/>
            <a:t>легальні</a:t>
          </a:r>
          <a:r>
            <a:rPr lang="ru-RU" sz="3100" kern="1200" dirty="0"/>
            <a:t> </a:t>
          </a:r>
          <a:r>
            <a:rPr lang="ru-RU" sz="3100" kern="1200" dirty="0" err="1"/>
            <a:t>види</a:t>
          </a:r>
          <a:r>
            <a:rPr lang="ru-RU" sz="3100" kern="1200" dirty="0"/>
            <a:t> </a:t>
          </a:r>
          <a:r>
            <a:rPr lang="ru-RU" sz="3100" kern="1200" dirty="0" err="1"/>
            <a:t>діяльності</a:t>
          </a:r>
          <a:r>
            <a:rPr lang="ru-RU" sz="3100" kern="1200" dirty="0"/>
            <a:t>, </a:t>
          </a:r>
          <a:r>
            <a:rPr lang="ru-RU" sz="3100" kern="1200" dirty="0" err="1"/>
            <a:t>пов'язані</a:t>
          </a:r>
          <a:r>
            <a:rPr lang="ru-RU" sz="3100" kern="1200" dirty="0"/>
            <a:t> з </a:t>
          </a:r>
          <a:r>
            <a:rPr lang="ru-RU" sz="3100" kern="1200" dirty="0" err="1"/>
            <a:t>виробництвом</a:t>
          </a:r>
          <a:r>
            <a:rPr lang="ru-RU" sz="3100" kern="1200" dirty="0"/>
            <a:t> </a:t>
          </a:r>
          <a:r>
            <a:rPr lang="ru-RU" sz="3100" kern="1200" dirty="0" err="1"/>
            <a:t>товарів</a:t>
          </a:r>
          <a:r>
            <a:rPr lang="ru-RU" sz="3100" kern="1200" dirty="0"/>
            <a:t> і </a:t>
          </a:r>
          <a:r>
            <a:rPr lang="ru-RU" sz="3100" kern="1200" dirty="0" err="1"/>
            <a:t>послуг</a:t>
          </a:r>
          <a:r>
            <a:rPr lang="ru-RU" sz="3100" kern="1200" dirty="0"/>
            <a:t>, </a:t>
          </a:r>
          <a:r>
            <a:rPr lang="ru-RU" sz="3100" kern="1200" dirty="0" err="1"/>
            <a:t>які</a:t>
          </a:r>
          <a:r>
            <a:rPr lang="ru-RU" sz="3100" kern="1200" dirty="0"/>
            <a:t> не </a:t>
          </a:r>
          <a:r>
            <a:rPr lang="ru-RU" sz="3100" kern="1200" dirty="0" err="1"/>
            <a:t>фіксуються</a:t>
          </a:r>
          <a:r>
            <a:rPr lang="ru-RU" sz="3100" kern="1200" dirty="0"/>
            <a:t> </a:t>
          </a:r>
          <a:r>
            <a:rPr lang="ru-RU" sz="3100" kern="1200" dirty="0" err="1"/>
            <a:t>офіційною</a:t>
          </a:r>
          <a:r>
            <a:rPr lang="ru-RU" sz="3100" kern="1200" dirty="0"/>
            <a:t> статистикою</a:t>
          </a:r>
        </a:p>
      </dsp:txBody>
      <dsp:txXfrm>
        <a:off x="2390893" y="97259"/>
        <a:ext cx="8729543" cy="1945183"/>
      </dsp:txXfrm>
    </dsp:sp>
    <dsp:sp modelId="{27FDE3CF-1C1C-427F-8D4B-C91CE754B93B}">
      <dsp:nvSpPr>
        <dsp:cNvPr id="0" name=""/>
        <dsp:cNvSpPr/>
      </dsp:nvSpPr>
      <dsp:spPr>
        <a:xfrm>
          <a:off x="2224087" y="2042442"/>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122449-8753-4122-AB85-EB180C0F42EC}">
      <dsp:nvSpPr>
        <dsp:cNvPr id="0" name=""/>
        <dsp:cNvSpPr/>
      </dsp:nvSpPr>
      <dsp:spPr>
        <a:xfrm>
          <a:off x="2390893" y="2139702"/>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Фіктивна</a:t>
          </a:r>
          <a:r>
            <a:rPr lang="ru-RU" sz="3100" kern="1200" dirty="0"/>
            <a:t> </a:t>
          </a:r>
          <a:r>
            <a:rPr lang="ru-RU" sz="3100" kern="1200" dirty="0" err="1"/>
            <a:t>економіка</a:t>
          </a:r>
          <a:r>
            <a:rPr lang="ru-RU" sz="3100" kern="1200" dirty="0"/>
            <a:t> – </a:t>
          </a:r>
          <a:r>
            <a:rPr lang="ru-RU" sz="3100" kern="1200" dirty="0" err="1"/>
            <a:t>це</a:t>
          </a:r>
          <a:r>
            <a:rPr lang="ru-RU" sz="3100" kern="1200" dirty="0"/>
            <a:t> </a:t>
          </a:r>
          <a:r>
            <a:rPr lang="ru-RU" sz="3100" kern="1200" dirty="0" err="1"/>
            <a:t>діяльність</a:t>
          </a:r>
          <a:r>
            <a:rPr lang="ru-RU" sz="3100" kern="1200" dirty="0"/>
            <a:t>, </a:t>
          </a:r>
          <a:r>
            <a:rPr lang="ru-RU" sz="3100" kern="1200" dirty="0" err="1"/>
            <a:t>пов'язана</a:t>
          </a:r>
          <a:r>
            <a:rPr lang="ru-RU" sz="3100" kern="1200" dirty="0"/>
            <a:t> з </a:t>
          </a:r>
          <a:r>
            <a:rPr lang="ru-RU" sz="3100" kern="1200" dirty="0" err="1"/>
            <a:t>одержанням</a:t>
          </a:r>
          <a:r>
            <a:rPr lang="ru-RU" sz="3100" kern="1200" dirty="0"/>
            <a:t> </a:t>
          </a:r>
          <a:r>
            <a:rPr lang="ru-RU" sz="3100" kern="1200" dirty="0" err="1"/>
            <a:t>обґрунтованих</a:t>
          </a:r>
          <a:r>
            <a:rPr lang="ru-RU" sz="3100" kern="1200" dirty="0"/>
            <a:t> </a:t>
          </a:r>
          <a:r>
            <a:rPr lang="ru-RU" sz="3100" kern="1200" dirty="0" err="1"/>
            <a:t>вигід</a:t>
          </a:r>
          <a:r>
            <a:rPr lang="ru-RU" sz="3100" kern="1200" dirty="0"/>
            <a:t> </a:t>
          </a:r>
          <a:r>
            <a:rPr lang="ru-RU" sz="3100" kern="1200" dirty="0" err="1"/>
            <a:t>суб'єктами</a:t>
          </a:r>
          <a:r>
            <a:rPr lang="ru-RU" sz="3100" kern="1200" dirty="0"/>
            <a:t> </a:t>
          </a:r>
          <a:r>
            <a:rPr lang="ru-RU" sz="3100" kern="1200" dirty="0" err="1"/>
            <a:t>господарювання</a:t>
          </a:r>
          <a:endParaRPr lang="ru-RU" sz="3100" kern="1200" dirty="0"/>
        </a:p>
      </dsp:txBody>
      <dsp:txXfrm>
        <a:off x="2390893" y="2139702"/>
        <a:ext cx="8729543" cy="1945183"/>
      </dsp:txXfrm>
    </dsp:sp>
    <dsp:sp modelId="{3DAA71E9-8641-4097-8BA4-16F95946D8DD}">
      <dsp:nvSpPr>
        <dsp:cNvPr id="0" name=""/>
        <dsp:cNvSpPr/>
      </dsp:nvSpPr>
      <dsp:spPr>
        <a:xfrm>
          <a:off x="2224087" y="4084885"/>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8B25A3-984F-472D-9527-747CC1794834}">
      <dsp:nvSpPr>
        <dsp:cNvPr id="0" name=""/>
        <dsp:cNvSpPr/>
      </dsp:nvSpPr>
      <dsp:spPr>
        <a:xfrm>
          <a:off x="2390893" y="4182145"/>
          <a:ext cx="8729543" cy="1945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ru-RU" sz="3100" kern="1200" dirty="0" err="1"/>
            <a:t>Підпільна</a:t>
          </a:r>
          <a:r>
            <a:rPr lang="ru-RU" sz="3100" kern="1200" dirty="0"/>
            <a:t> </a:t>
          </a:r>
          <a:r>
            <a:rPr lang="ru-RU" sz="3100" kern="1200" dirty="0" err="1"/>
            <a:t>економіка</a:t>
          </a:r>
          <a:r>
            <a:rPr lang="ru-RU" sz="3100" kern="1200" dirty="0"/>
            <a:t> – </a:t>
          </a:r>
          <a:r>
            <a:rPr lang="ru-RU" sz="3100" kern="1200" dirty="0" err="1"/>
            <a:t>це</a:t>
          </a:r>
          <a:r>
            <a:rPr lang="ru-RU" sz="3100" kern="1200" dirty="0"/>
            <a:t> </a:t>
          </a:r>
          <a:r>
            <a:rPr lang="ru-RU" sz="3100" kern="1200" dirty="0" err="1"/>
            <a:t>заборонені</a:t>
          </a:r>
          <a:r>
            <a:rPr lang="ru-RU" sz="3100" kern="1200" dirty="0"/>
            <a:t> законом </a:t>
          </a:r>
          <a:r>
            <a:rPr lang="ru-RU" sz="3100" kern="1200" dirty="0" err="1"/>
            <a:t>види</a:t>
          </a:r>
          <a:r>
            <a:rPr lang="ru-RU" sz="3100" kern="1200" dirty="0"/>
            <a:t> </a:t>
          </a:r>
          <a:r>
            <a:rPr lang="ru-RU" sz="3100" kern="1200" dirty="0" err="1"/>
            <a:t>економічної</a:t>
          </a:r>
          <a:r>
            <a:rPr lang="ru-RU" sz="3100" kern="1200" dirty="0"/>
            <a:t> </a:t>
          </a:r>
          <a:r>
            <a:rPr lang="ru-RU" sz="3100" kern="1200" dirty="0" err="1"/>
            <a:t>діяльності</a:t>
          </a:r>
          <a:endParaRPr lang="ru-RU" sz="3100" kern="1200" dirty="0"/>
        </a:p>
      </dsp:txBody>
      <dsp:txXfrm>
        <a:off x="2390893" y="4182145"/>
        <a:ext cx="8729543" cy="1945183"/>
      </dsp:txXfrm>
    </dsp:sp>
    <dsp:sp modelId="{5DE57AE7-F5AF-4078-AFC8-35F90C6E4405}">
      <dsp:nvSpPr>
        <dsp:cNvPr id="0" name=""/>
        <dsp:cNvSpPr/>
      </dsp:nvSpPr>
      <dsp:spPr>
        <a:xfrm>
          <a:off x="2224087" y="6127328"/>
          <a:ext cx="889634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F141CE-E6B7-4F2A-9799-A0B351764984}">
      <dsp:nvSpPr>
        <dsp:cNvPr id="0" name=""/>
        <dsp:cNvSpPr/>
      </dsp:nvSpPr>
      <dsp:spPr>
        <a:xfrm>
          <a:off x="0" y="0"/>
          <a:ext cx="1109027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25D39B-61F9-4B84-82EF-7C7DD09AC6EA}">
      <dsp:nvSpPr>
        <dsp:cNvPr id="0" name=""/>
        <dsp:cNvSpPr/>
      </dsp:nvSpPr>
      <dsp:spPr>
        <a:xfrm>
          <a:off x="0" y="0"/>
          <a:ext cx="2218055" cy="6037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uk-UA" sz="4000" kern="1200" dirty="0"/>
            <a:t>Групи суб’єктів</a:t>
          </a:r>
          <a:endParaRPr lang="ru-RU" sz="4000" kern="1200" dirty="0"/>
        </a:p>
      </dsp:txBody>
      <dsp:txXfrm>
        <a:off x="0" y="0"/>
        <a:ext cx="2218055" cy="6037263"/>
      </dsp:txXfrm>
    </dsp:sp>
    <dsp:sp modelId="{6F81CF66-5B8D-4456-9DDB-2C81169494C6}">
      <dsp:nvSpPr>
        <dsp:cNvPr id="0" name=""/>
        <dsp:cNvSpPr/>
      </dsp:nvSpPr>
      <dsp:spPr>
        <a:xfrm>
          <a:off x="2384409" y="94332"/>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торговці</a:t>
          </a:r>
          <a:r>
            <a:rPr lang="ru-RU" sz="2900" kern="1200" dirty="0"/>
            <a:t> наркотиками та </a:t>
          </a:r>
          <a:r>
            <a:rPr lang="ru-RU" sz="2900" kern="1200" dirty="0" err="1"/>
            <a:t>зброєю</a:t>
          </a:r>
          <a:r>
            <a:rPr lang="ru-RU" sz="2900" kern="1200" dirty="0"/>
            <a:t>, </a:t>
          </a:r>
          <a:r>
            <a:rPr lang="ru-RU" sz="2900" kern="1200" dirty="0" err="1"/>
            <a:t>бандити</a:t>
          </a:r>
          <a:r>
            <a:rPr lang="ru-RU" sz="2900" kern="1200" dirty="0"/>
            <a:t>, </a:t>
          </a:r>
          <a:r>
            <a:rPr lang="ru-RU" sz="2900" kern="1200" dirty="0" err="1"/>
            <a:t>грабіжники</a:t>
          </a:r>
          <a:r>
            <a:rPr lang="ru-RU" sz="2900" kern="1200" dirty="0"/>
            <a:t>, </a:t>
          </a:r>
          <a:r>
            <a:rPr lang="ru-RU" sz="2900" kern="1200" dirty="0" err="1"/>
            <a:t>наймані</a:t>
          </a:r>
          <a:r>
            <a:rPr lang="ru-RU" sz="2900" kern="1200" dirty="0"/>
            <a:t> </a:t>
          </a:r>
          <a:r>
            <a:rPr lang="ru-RU" sz="2900" kern="1200" dirty="0" err="1"/>
            <a:t>вбивці</a:t>
          </a:r>
          <a:r>
            <a:rPr lang="ru-RU" sz="2900" kern="1200" dirty="0"/>
            <a:t>. + </a:t>
          </a:r>
          <a:r>
            <a:rPr lang="ru-RU" sz="2900" kern="1200" dirty="0" err="1"/>
            <a:t>корумповані</a:t>
          </a:r>
          <a:r>
            <a:rPr lang="ru-RU" sz="2900" kern="1200" dirty="0"/>
            <a:t> </a:t>
          </a:r>
          <a:r>
            <a:rPr lang="ru-RU" sz="2900" kern="1200" dirty="0" err="1"/>
            <a:t>представники</a:t>
          </a:r>
          <a:r>
            <a:rPr lang="ru-RU" sz="2900" kern="1200" dirty="0"/>
            <a:t> </a:t>
          </a:r>
          <a:r>
            <a:rPr lang="ru-RU" sz="2900" kern="1200" dirty="0" err="1"/>
            <a:t>органів</a:t>
          </a:r>
          <a:r>
            <a:rPr lang="ru-RU" sz="2900" kern="1200" dirty="0"/>
            <a:t> </a:t>
          </a:r>
          <a:r>
            <a:rPr lang="ru-RU" sz="2900" kern="1200" dirty="0" err="1"/>
            <a:t>влади</a:t>
          </a:r>
          <a:r>
            <a:rPr lang="ru-RU" sz="2900" kern="1200" dirty="0"/>
            <a:t>, </a:t>
          </a:r>
          <a:r>
            <a:rPr lang="ru-RU" sz="2900" kern="1200" dirty="0" err="1"/>
            <a:t>що</a:t>
          </a:r>
          <a:r>
            <a:rPr lang="ru-RU" sz="2900" kern="1200" dirty="0"/>
            <a:t> </a:t>
          </a:r>
          <a:r>
            <a:rPr lang="ru-RU" sz="2900" kern="1200" dirty="0" err="1"/>
            <a:t>беруть</a:t>
          </a:r>
          <a:r>
            <a:rPr lang="ru-RU" sz="2900" kern="1200" dirty="0"/>
            <a:t> </a:t>
          </a:r>
          <a:r>
            <a:rPr lang="ru-RU" sz="2900" kern="1200" dirty="0" err="1"/>
            <a:t>хабарі</a:t>
          </a:r>
          <a:r>
            <a:rPr lang="ru-RU" sz="2900" kern="1200" dirty="0"/>
            <a:t>, </a:t>
          </a:r>
          <a:r>
            <a:rPr lang="ru-RU" sz="2900" kern="1200" dirty="0" err="1"/>
            <a:t>торгують</a:t>
          </a:r>
          <a:r>
            <a:rPr lang="ru-RU" sz="2900" kern="1200" dirty="0"/>
            <a:t> </a:t>
          </a:r>
          <a:r>
            <a:rPr lang="ru-RU" sz="2900" kern="1200" dirty="0" err="1"/>
            <a:t>державними</a:t>
          </a:r>
          <a:r>
            <a:rPr lang="ru-RU" sz="2900" kern="1200" dirty="0"/>
            <a:t> посадами й </a:t>
          </a:r>
          <a:r>
            <a:rPr lang="ru-RU" sz="2900" kern="1200" dirty="0" err="1"/>
            <a:t>інтересам</a:t>
          </a:r>
          <a:endParaRPr lang="ru-RU" sz="2900" kern="1200" dirty="0"/>
        </a:p>
      </dsp:txBody>
      <dsp:txXfrm>
        <a:off x="2384409" y="94332"/>
        <a:ext cx="8705865" cy="1886644"/>
      </dsp:txXfrm>
    </dsp:sp>
    <dsp:sp modelId="{0E586CFB-6AC5-4C6E-B867-AE260675ED6E}">
      <dsp:nvSpPr>
        <dsp:cNvPr id="0" name=""/>
        <dsp:cNvSpPr/>
      </dsp:nvSpPr>
      <dsp:spPr>
        <a:xfrm>
          <a:off x="2218055" y="1980976"/>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90D5D4-AF1E-448E-86A1-2D2ADFC0DEC9}">
      <dsp:nvSpPr>
        <dsp:cNvPr id="0" name=""/>
        <dsp:cNvSpPr/>
      </dsp:nvSpPr>
      <dsp:spPr>
        <a:xfrm>
          <a:off x="2384409" y="2075309"/>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тіньовики-господарники</a:t>
          </a:r>
          <a:r>
            <a:rPr lang="ru-RU" sz="2900" kern="1200" dirty="0"/>
            <a:t> (</a:t>
          </a:r>
          <a:r>
            <a:rPr lang="ru-RU" sz="2900" kern="1200" dirty="0" err="1"/>
            <a:t>підприємці</a:t>
          </a:r>
          <a:r>
            <a:rPr lang="ru-RU" sz="2900" kern="1200" dirty="0"/>
            <a:t>, </a:t>
          </a:r>
          <a:r>
            <a:rPr lang="ru-RU" sz="2900" kern="1200" dirty="0" err="1"/>
            <a:t>комерсанти</a:t>
          </a:r>
          <a:r>
            <a:rPr lang="ru-RU" sz="2900" kern="1200" dirty="0"/>
            <a:t>, </a:t>
          </a:r>
          <a:r>
            <a:rPr lang="ru-RU" sz="2900" kern="1200" dirty="0" err="1"/>
            <a:t>банкіри</a:t>
          </a:r>
          <a:r>
            <a:rPr lang="ru-RU" sz="2900" kern="1200" dirty="0"/>
            <a:t>, </a:t>
          </a:r>
          <a:r>
            <a:rPr lang="ru-RU" sz="2900" kern="1200" dirty="0" err="1"/>
            <a:t>промисловці</a:t>
          </a:r>
          <a:r>
            <a:rPr lang="ru-RU" sz="2900" kern="1200" dirty="0"/>
            <a:t> й </a:t>
          </a:r>
          <a:r>
            <a:rPr lang="ru-RU" sz="2900" kern="1200" dirty="0" err="1"/>
            <a:t>аграрії</a:t>
          </a:r>
          <a:r>
            <a:rPr lang="ru-RU" sz="2900" kern="1200" dirty="0"/>
            <a:t>, </a:t>
          </a:r>
          <a:r>
            <a:rPr lang="ru-RU" sz="2900" kern="1200" dirty="0" err="1"/>
            <a:t>дрібні</a:t>
          </a:r>
          <a:r>
            <a:rPr lang="ru-RU" sz="2900" kern="1200" dirty="0"/>
            <a:t> і </a:t>
          </a:r>
          <a:r>
            <a:rPr lang="ru-RU" sz="2900" kern="1200" dirty="0" err="1"/>
            <a:t>середні</a:t>
          </a:r>
          <a:r>
            <a:rPr lang="ru-RU" sz="2900" kern="1200" dirty="0"/>
            <a:t> </a:t>
          </a:r>
          <a:r>
            <a:rPr lang="ru-RU" sz="2900" kern="1200" dirty="0" err="1"/>
            <a:t>бізнесмени</a:t>
          </a:r>
          <a:r>
            <a:rPr lang="ru-RU" sz="2900" kern="1200" dirty="0"/>
            <a:t>, </a:t>
          </a:r>
          <a:r>
            <a:rPr lang="ru-RU" sz="2900" kern="1200" dirty="0" err="1"/>
            <a:t>включаючи</a:t>
          </a:r>
          <a:r>
            <a:rPr lang="ru-RU" sz="2900" kern="1200" dirty="0"/>
            <a:t> "</a:t>
          </a:r>
          <a:r>
            <a:rPr lang="ru-RU" sz="2900" kern="1200" dirty="0" err="1"/>
            <a:t>човників</a:t>
          </a:r>
          <a:r>
            <a:rPr lang="ru-RU" sz="2900" kern="1200" dirty="0"/>
            <a:t>" (</a:t>
          </a:r>
          <a:r>
            <a:rPr lang="ru-RU" sz="2900" kern="1200" dirty="0" err="1"/>
            <a:t>організаторів</a:t>
          </a:r>
          <a:r>
            <a:rPr lang="ru-RU" sz="2900" kern="1200" dirty="0"/>
            <a:t> </a:t>
          </a:r>
          <a:r>
            <a:rPr lang="ru-RU" sz="2900" kern="1200" dirty="0" err="1"/>
            <a:t>власної</a:t>
          </a:r>
          <a:r>
            <a:rPr lang="ru-RU" sz="2900" kern="1200" dirty="0"/>
            <a:t> </a:t>
          </a:r>
          <a:r>
            <a:rPr lang="ru-RU" sz="2900" kern="1200" dirty="0" err="1"/>
            <a:t>справи</a:t>
          </a:r>
          <a:r>
            <a:rPr lang="ru-RU" sz="2900" kern="1200" dirty="0"/>
            <a:t>)</a:t>
          </a:r>
        </a:p>
      </dsp:txBody>
      <dsp:txXfrm>
        <a:off x="2384409" y="2075309"/>
        <a:ext cx="8705865" cy="1886644"/>
      </dsp:txXfrm>
    </dsp:sp>
    <dsp:sp modelId="{8D03E0C7-0825-467D-AB48-EE9B18330226}">
      <dsp:nvSpPr>
        <dsp:cNvPr id="0" name=""/>
        <dsp:cNvSpPr/>
      </dsp:nvSpPr>
      <dsp:spPr>
        <a:xfrm>
          <a:off x="2218055" y="3961953"/>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57572F-BC87-46AA-9079-83A6A1DEAB35}">
      <dsp:nvSpPr>
        <dsp:cNvPr id="0" name=""/>
        <dsp:cNvSpPr/>
      </dsp:nvSpPr>
      <dsp:spPr>
        <a:xfrm>
          <a:off x="2384409" y="4056286"/>
          <a:ext cx="8705865" cy="1886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ru-RU" sz="2900" kern="1200" dirty="0" err="1"/>
            <a:t>наймані</a:t>
          </a:r>
          <a:r>
            <a:rPr lang="ru-RU" sz="2900" kern="1200" dirty="0"/>
            <a:t> </a:t>
          </a:r>
          <a:r>
            <a:rPr lang="ru-RU" sz="2900" kern="1200" dirty="0" err="1"/>
            <a:t>робітники</a:t>
          </a:r>
          <a:r>
            <a:rPr lang="ru-RU" sz="2900" kern="1200" dirty="0"/>
            <a:t> як </a:t>
          </a:r>
          <a:r>
            <a:rPr lang="ru-RU" sz="2900" kern="1200" dirty="0" err="1"/>
            <a:t>фізичної</a:t>
          </a:r>
          <a:r>
            <a:rPr lang="ru-RU" sz="2900" kern="1200" dirty="0"/>
            <a:t>, так і </a:t>
          </a:r>
          <a:r>
            <a:rPr lang="ru-RU" sz="2900" kern="1200" dirty="0" err="1"/>
            <a:t>розумової</a:t>
          </a:r>
          <a:r>
            <a:rPr lang="ru-RU" sz="2900" kern="1200" dirty="0"/>
            <a:t> </a:t>
          </a:r>
          <a:r>
            <a:rPr lang="ru-RU" sz="2900" kern="1200" dirty="0" err="1"/>
            <a:t>праці</a:t>
          </a:r>
          <a:endParaRPr lang="ru-RU" sz="2900" kern="1200" dirty="0"/>
        </a:p>
      </dsp:txBody>
      <dsp:txXfrm>
        <a:off x="2384409" y="4056286"/>
        <a:ext cx="8705865" cy="1886644"/>
      </dsp:txXfrm>
    </dsp:sp>
    <dsp:sp modelId="{B37D2CB7-DE82-4ED7-BDDC-078876F72C5B}">
      <dsp:nvSpPr>
        <dsp:cNvPr id="0" name=""/>
        <dsp:cNvSpPr/>
      </dsp:nvSpPr>
      <dsp:spPr>
        <a:xfrm>
          <a:off x="2218055" y="5942930"/>
          <a:ext cx="88722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EB5A67A5-66D4-414A-B6A4-646DB6BD6C4F}" type="datetimeFigureOut">
              <a:rPr lang="ru-RU" smtClean="0"/>
              <a:t>04.11.2025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1039706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5A67A5-66D4-414A-B6A4-646DB6BD6C4F}" type="datetimeFigureOut">
              <a:rPr lang="ru-RU" smtClean="0"/>
              <a:t>04.11.2025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21070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5A67A5-66D4-414A-B6A4-646DB6BD6C4F}" type="datetimeFigureOut">
              <a:rPr lang="ru-RU" smtClean="0"/>
              <a:t>04.11.2025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202114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B5A67A5-66D4-414A-B6A4-646DB6BD6C4F}" type="datetimeFigureOut">
              <a:rPr lang="ru-RU" smtClean="0"/>
              <a:t>04.11.2025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959607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EB5A67A5-66D4-414A-B6A4-646DB6BD6C4F}" type="datetimeFigureOut">
              <a:rPr lang="ru-RU" smtClean="0"/>
              <a:t>04.11.2025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2371419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EB5A67A5-66D4-414A-B6A4-646DB6BD6C4F}" type="datetimeFigureOut">
              <a:rPr lang="ru-RU" smtClean="0"/>
              <a:t>04.11.2025</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69068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583436" y="3143250"/>
            <a:ext cx="4270248" cy="2596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EB5A67A5-66D4-414A-B6A4-646DB6BD6C4F}" type="datetimeFigureOut">
              <a:rPr lang="ru-RU" smtClean="0"/>
              <a:t>04.11.2025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01E5E2-7294-496F-8279-AB72E106DB17}"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28433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B5A67A5-66D4-414A-B6A4-646DB6BD6C4F}" type="datetimeFigureOut">
              <a:rPr lang="ru-RU" smtClean="0"/>
              <a:t>04.11.2025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58492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A67A5-66D4-414A-B6A4-646DB6BD6C4F}" type="datetimeFigureOut">
              <a:rPr lang="ru-RU" smtClean="0"/>
              <a:t>04.11.2025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1800785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9" name="Date Placeholder 8"/>
          <p:cNvSpPr>
            <a:spLocks noGrp="1"/>
          </p:cNvSpPr>
          <p:nvPr>
            <p:ph type="dt" sz="half" idx="10"/>
          </p:nvPr>
        </p:nvSpPr>
        <p:spPr/>
        <p:txBody>
          <a:bodyPr/>
          <a:lstStyle/>
          <a:p>
            <a:fld id="{EB5A67A5-66D4-414A-B6A4-646DB6BD6C4F}" type="datetimeFigureOut">
              <a:rPr lang="ru-RU" smtClean="0"/>
              <a:t>04.11.2025</a:t>
            </a:fld>
            <a:endParaRPr lang="ru-RU"/>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ru-RU"/>
          </a:p>
        </p:txBody>
      </p:sp>
      <p:sp>
        <p:nvSpPr>
          <p:cNvPr id="11" name="Slide Number Placeholder 10"/>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35402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EB5A67A5-66D4-414A-B6A4-646DB6BD6C4F}" type="datetimeFigureOut">
              <a:rPr lang="ru-RU" smtClean="0"/>
              <a:t>04.11.2025</a:t>
            </a:fld>
            <a:endParaRPr lang="ru-RU"/>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ru-RU"/>
          </a:p>
        </p:txBody>
      </p:sp>
      <p:sp>
        <p:nvSpPr>
          <p:cNvPr id="10" name="Slide Number Placeholder 9"/>
          <p:cNvSpPr>
            <a:spLocks noGrp="1"/>
          </p:cNvSpPr>
          <p:nvPr>
            <p:ph type="sldNum" sz="quarter" idx="12"/>
          </p:nvPr>
        </p:nvSpPr>
        <p:spPr/>
        <p:txBody>
          <a:bodyPr/>
          <a:lstStyle/>
          <a:p>
            <a:fld id="{A701E5E2-7294-496F-8279-AB72E106DB17}" type="slidenum">
              <a:rPr lang="ru-RU" smtClean="0"/>
              <a:t>‹№›</a:t>
            </a:fld>
            <a:endParaRPr lang="ru-RU"/>
          </a:p>
        </p:txBody>
      </p:sp>
    </p:spTree>
    <p:extLst>
      <p:ext uri="{BB962C8B-B14F-4D97-AF65-F5344CB8AC3E}">
        <p14:creationId xmlns:p14="http://schemas.microsoft.com/office/powerpoint/2010/main" val="337060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EB5A67A5-66D4-414A-B6A4-646DB6BD6C4F}" type="datetimeFigureOut">
              <a:rPr lang="ru-RU" smtClean="0"/>
              <a:t>04.11.2025</a:t>
            </a:fld>
            <a:endParaRPr lang="ru-RU"/>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ru-RU"/>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A701E5E2-7294-496F-8279-AB72E106DB17}" type="slidenum">
              <a:rPr lang="ru-RU" smtClean="0"/>
              <a:t>‹№›</a:t>
            </a:fld>
            <a:endParaRPr lang="ru-RU"/>
          </a:p>
        </p:txBody>
      </p:sp>
    </p:spTree>
    <p:extLst>
      <p:ext uri="{BB962C8B-B14F-4D97-AF65-F5344CB8AC3E}">
        <p14:creationId xmlns:p14="http://schemas.microsoft.com/office/powerpoint/2010/main" val="2063045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3996FA-DBD9-4202-88A9-B8C19755B2F3}"/>
              </a:ext>
            </a:extLst>
          </p:cNvPr>
          <p:cNvSpPr>
            <a:spLocks noGrp="1"/>
          </p:cNvSpPr>
          <p:nvPr>
            <p:ph type="ctrTitle"/>
          </p:nvPr>
        </p:nvSpPr>
        <p:spPr/>
        <p:txBody>
          <a:bodyPr>
            <a:normAutofit fontScale="90000"/>
          </a:bodyPr>
          <a:lstStyle/>
          <a:p>
            <a:r>
              <a:rPr lang="ru-RU" dirty="0"/>
              <a:t>КРИМІНОЛОГІЧНА ХАРАКТЕРИСТИКА ТА ЗАПОБІГАННЯ ЕКОНОМІЧНІЙ ЗЛОЧИННОСТІ</a:t>
            </a:r>
          </a:p>
        </p:txBody>
      </p:sp>
      <p:sp>
        <p:nvSpPr>
          <p:cNvPr id="3" name="Подзаголовок 2">
            <a:extLst>
              <a:ext uri="{FF2B5EF4-FFF2-40B4-BE49-F238E27FC236}">
                <a16:creationId xmlns:a16="http://schemas.microsoft.com/office/drawing/2014/main" id="{BEBF2AF4-8247-40E1-9714-175B0FED0E58}"/>
              </a:ext>
            </a:extLst>
          </p:cNvPr>
          <p:cNvSpPr>
            <a:spLocks noGrp="1"/>
          </p:cNvSpPr>
          <p:nvPr>
            <p:ph type="subTitle" idx="1"/>
          </p:nvPr>
        </p:nvSpPr>
        <p:spPr/>
        <p:txBody>
          <a:bodyPr/>
          <a:lstStyle/>
          <a:p>
            <a:r>
              <a:rPr lang="uk-UA" dirty="0"/>
              <a:t>Тема 9</a:t>
            </a:r>
          </a:p>
        </p:txBody>
      </p:sp>
    </p:spTree>
    <p:extLst>
      <p:ext uri="{BB962C8B-B14F-4D97-AF65-F5344CB8AC3E}">
        <p14:creationId xmlns:p14="http://schemas.microsoft.com/office/powerpoint/2010/main" val="232409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4033983-E9A9-46D2-9E29-7E474F0E379A}"/>
              </a:ext>
            </a:extLst>
          </p:cNvPr>
          <p:cNvSpPr>
            <a:spLocks noGrp="1"/>
          </p:cNvSpPr>
          <p:nvPr>
            <p:ph idx="1"/>
          </p:nvPr>
        </p:nvSpPr>
        <p:spPr>
          <a:xfrm>
            <a:off x="2231136" y="609600"/>
            <a:ext cx="7729728" cy="5130427"/>
          </a:xfrm>
        </p:spPr>
        <p:txBody>
          <a:bodyPr/>
          <a:lstStyle/>
          <a:p>
            <a:r>
              <a:rPr lang="ru-RU" dirty="0" err="1"/>
              <a:t>Географії</a:t>
            </a:r>
            <a:r>
              <a:rPr lang="ru-RU" dirty="0"/>
              <a:t> </a:t>
            </a:r>
            <a:r>
              <a:rPr lang="ru-RU" dirty="0" err="1"/>
              <a:t>поширення</a:t>
            </a:r>
            <a:r>
              <a:rPr lang="ru-RU" dirty="0"/>
              <a:t> :</a:t>
            </a:r>
          </a:p>
          <a:p>
            <a:r>
              <a:rPr lang="ru-RU" dirty="0" err="1"/>
              <a:t>Дніпропетровська</a:t>
            </a:r>
            <a:endParaRPr lang="ru-RU" dirty="0"/>
          </a:p>
          <a:p>
            <a:r>
              <a:rPr lang="ru-RU" dirty="0" err="1"/>
              <a:t>Одеська</a:t>
            </a:r>
            <a:endParaRPr lang="ru-RU" dirty="0"/>
          </a:p>
          <a:p>
            <a:r>
              <a:rPr lang="ru-RU" dirty="0" err="1"/>
              <a:t>Харківська</a:t>
            </a:r>
            <a:endParaRPr lang="ru-RU" dirty="0"/>
          </a:p>
          <a:p>
            <a:r>
              <a:rPr lang="ru-RU" dirty="0" err="1"/>
              <a:t>Запорізька</a:t>
            </a:r>
            <a:endParaRPr lang="ru-RU" dirty="0"/>
          </a:p>
          <a:p>
            <a:r>
              <a:rPr lang="ru-RU" dirty="0"/>
              <a:t> </a:t>
            </a:r>
            <a:r>
              <a:rPr lang="ru-RU" dirty="0" err="1"/>
              <a:t>Львівська</a:t>
            </a:r>
            <a:endParaRPr lang="ru-RU" dirty="0"/>
          </a:p>
          <a:p>
            <a:r>
              <a:rPr lang="ru-RU" dirty="0"/>
              <a:t> </a:t>
            </a:r>
            <a:r>
              <a:rPr lang="ru-RU" dirty="0" err="1"/>
              <a:t>Вінницька</a:t>
            </a:r>
            <a:r>
              <a:rPr lang="ru-RU" dirty="0"/>
              <a:t> </a:t>
            </a:r>
            <a:r>
              <a:rPr lang="ru-RU" dirty="0" err="1"/>
              <a:t>області</a:t>
            </a:r>
            <a:endParaRPr lang="ru-RU" dirty="0"/>
          </a:p>
          <a:p>
            <a:r>
              <a:rPr lang="ru-RU" dirty="0"/>
              <a:t> м. </a:t>
            </a:r>
            <a:r>
              <a:rPr lang="ru-RU" dirty="0" err="1"/>
              <a:t>Київ</a:t>
            </a:r>
            <a:endParaRPr lang="ru-RU" dirty="0"/>
          </a:p>
        </p:txBody>
      </p:sp>
    </p:spTree>
    <p:extLst>
      <p:ext uri="{BB962C8B-B14F-4D97-AF65-F5344CB8AC3E}">
        <p14:creationId xmlns:p14="http://schemas.microsoft.com/office/powerpoint/2010/main" val="1881336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129C948-DD31-4741-BDDF-5B7DED979B21}"/>
              </a:ext>
            </a:extLst>
          </p:cNvPr>
          <p:cNvSpPr>
            <a:spLocks noGrp="1"/>
          </p:cNvSpPr>
          <p:nvPr>
            <p:ph idx="1"/>
          </p:nvPr>
        </p:nvSpPr>
        <p:spPr>
          <a:xfrm>
            <a:off x="501445" y="550606"/>
            <a:ext cx="11179278" cy="6076336"/>
          </a:xfrm>
        </p:spPr>
        <p:txBody>
          <a:bodyPr/>
          <a:lstStyle/>
          <a:p>
            <a:r>
              <a:rPr lang="ru-RU" b="1" i="1" dirty="0" err="1"/>
              <a:t>Тіньова</a:t>
            </a:r>
            <a:r>
              <a:rPr lang="ru-RU" b="1" i="1" dirty="0"/>
              <a:t> </a:t>
            </a:r>
            <a:r>
              <a:rPr lang="ru-RU" b="1" i="1" dirty="0" err="1"/>
              <a:t>економіка</a:t>
            </a:r>
            <a:r>
              <a:rPr lang="ru-RU" b="1" i="1" dirty="0"/>
              <a:t> </a:t>
            </a:r>
            <a:r>
              <a:rPr lang="ru-RU" dirty="0"/>
              <a:t>– </a:t>
            </a:r>
            <a:r>
              <a:rPr lang="ru-RU" dirty="0" err="1"/>
              <a:t>це</a:t>
            </a:r>
            <a:r>
              <a:rPr lang="ru-RU" dirty="0"/>
              <a:t> уклад </a:t>
            </a:r>
            <a:r>
              <a:rPr lang="ru-RU" dirty="0" err="1"/>
              <a:t>економічних</a:t>
            </a:r>
            <a:r>
              <a:rPr lang="ru-RU" dirty="0"/>
              <a:t> </a:t>
            </a:r>
            <a:r>
              <a:rPr lang="ru-RU" dirty="0" err="1"/>
              <a:t>відносин</a:t>
            </a:r>
            <a:r>
              <a:rPr lang="ru-RU" dirty="0"/>
              <a:t>, </a:t>
            </a:r>
            <a:r>
              <a:rPr lang="ru-RU" dirty="0" err="1"/>
              <a:t>що</a:t>
            </a:r>
            <a:r>
              <a:rPr lang="ru-RU" dirty="0"/>
              <a:t> </a:t>
            </a:r>
            <a:r>
              <a:rPr lang="ru-RU" dirty="0" err="1"/>
              <a:t>охоплює</a:t>
            </a:r>
            <a:r>
              <a:rPr lang="ru-RU" dirty="0"/>
              <a:t> </a:t>
            </a:r>
            <a:r>
              <a:rPr lang="ru-RU" dirty="0" err="1"/>
              <a:t>невраховані</a:t>
            </a:r>
            <a:r>
              <a:rPr lang="ru-RU" dirty="0"/>
              <a:t>, </a:t>
            </a:r>
            <a:r>
              <a:rPr lang="ru-RU" dirty="0" err="1"/>
              <a:t>нерегламентовані</a:t>
            </a:r>
            <a:r>
              <a:rPr lang="ru-RU" dirty="0"/>
              <a:t> й </a:t>
            </a:r>
            <a:r>
              <a:rPr lang="ru-RU" dirty="0" err="1"/>
              <a:t>незаконні</a:t>
            </a:r>
            <a:r>
              <a:rPr lang="ru-RU" dirty="0"/>
              <a:t> </a:t>
            </a:r>
            <a:r>
              <a:rPr lang="ru-RU" dirty="0" err="1"/>
              <a:t>види</a:t>
            </a:r>
            <a:r>
              <a:rPr lang="ru-RU" dirty="0"/>
              <a:t> </a:t>
            </a:r>
            <a:r>
              <a:rPr lang="ru-RU" dirty="0" err="1"/>
              <a:t>господарської</a:t>
            </a:r>
            <a:r>
              <a:rPr lang="ru-RU" dirty="0"/>
              <a:t> </a:t>
            </a:r>
            <a:r>
              <a:rPr lang="ru-RU" dirty="0" err="1"/>
              <a:t>діяльності</a:t>
            </a:r>
            <a:endParaRPr lang="ru-RU" dirty="0"/>
          </a:p>
          <a:p>
            <a:pPr marL="0" indent="0">
              <a:buNone/>
            </a:pPr>
            <a:r>
              <a:rPr lang="ru-RU" u="sng" dirty="0" err="1"/>
              <a:t>Види</a:t>
            </a:r>
            <a:r>
              <a:rPr lang="ru-RU" u="sng" dirty="0"/>
              <a:t> </a:t>
            </a:r>
            <a:r>
              <a:rPr lang="ru-RU" u="sng" dirty="0" err="1"/>
              <a:t>діяльності</a:t>
            </a:r>
            <a:r>
              <a:rPr lang="ru-RU" u="sng" dirty="0"/>
              <a:t> у </a:t>
            </a:r>
            <a:r>
              <a:rPr lang="ru-RU" u="sng" dirty="0" err="1"/>
              <a:t>тіньовій</a:t>
            </a:r>
            <a:r>
              <a:rPr lang="ru-RU" u="sng" dirty="0"/>
              <a:t> </a:t>
            </a:r>
            <a:r>
              <a:rPr lang="ru-RU" u="sng" dirty="0" err="1"/>
              <a:t>економіці</a:t>
            </a:r>
            <a:r>
              <a:rPr lang="ru-RU" u="sng" dirty="0"/>
              <a:t> (за ООН)</a:t>
            </a:r>
          </a:p>
          <a:p>
            <a:r>
              <a:rPr lang="ru-RU" b="1" i="1" dirty="0" err="1"/>
              <a:t>Прихована</a:t>
            </a:r>
            <a:r>
              <a:rPr lang="ru-RU" b="1" i="1" dirty="0"/>
              <a:t> </a:t>
            </a:r>
            <a:r>
              <a:rPr lang="ru-RU" b="1" i="1" dirty="0" err="1"/>
              <a:t>діяльність</a:t>
            </a:r>
            <a:r>
              <a:rPr lang="ru-RU" b="1" i="1" dirty="0"/>
              <a:t> </a:t>
            </a:r>
            <a:r>
              <a:rPr lang="ru-RU" dirty="0" err="1"/>
              <a:t>характеризує</a:t>
            </a:r>
            <a:r>
              <a:rPr lang="ru-RU" dirty="0"/>
              <a:t> </a:t>
            </a:r>
            <a:r>
              <a:rPr lang="ru-RU" dirty="0" err="1"/>
              <a:t>дозволену</a:t>
            </a:r>
            <a:r>
              <a:rPr lang="ru-RU" dirty="0"/>
              <a:t> законом </a:t>
            </a:r>
            <a:r>
              <a:rPr lang="ru-RU" dirty="0" err="1"/>
              <a:t>працю</a:t>
            </a:r>
            <a:r>
              <a:rPr lang="ru-RU" dirty="0"/>
              <a:t>, </a:t>
            </a:r>
            <a:r>
              <a:rPr lang="ru-RU" dirty="0" err="1"/>
              <a:t>що</a:t>
            </a:r>
            <a:r>
              <a:rPr lang="ru-RU" dirty="0"/>
              <a:t> </a:t>
            </a:r>
            <a:r>
              <a:rPr lang="ru-RU" dirty="0" err="1"/>
              <a:t>офіційно</a:t>
            </a:r>
            <a:r>
              <a:rPr lang="ru-RU" dirty="0"/>
              <a:t> не </a:t>
            </a:r>
            <a:r>
              <a:rPr lang="ru-RU" dirty="0" err="1"/>
              <a:t>оголошується</a:t>
            </a:r>
            <a:r>
              <a:rPr lang="ru-RU" dirty="0"/>
              <a:t> </a:t>
            </a:r>
            <a:r>
              <a:rPr lang="ru-RU" dirty="0" err="1"/>
              <a:t>або</a:t>
            </a:r>
            <a:r>
              <a:rPr lang="ru-RU" dirty="0"/>
              <a:t> </a:t>
            </a:r>
            <a:r>
              <a:rPr lang="ru-RU" dirty="0" err="1"/>
              <a:t>її</a:t>
            </a:r>
            <a:r>
              <a:rPr lang="ru-RU" dirty="0"/>
              <a:t> </a:t>
            </a:r>
            <a:r>
              <a:rPr lang="ru-RU" dirty="0" err="1"/>
              <a:t>результати</a:t>
            </a:r>
            <a:r>
              <a:rPr lang="ru-RU" dirty="0"/>
              <a:t> </a:t>
            </a:r>
            <a:r>
              <a:rPr lang="ru-RU" dirty="0" err="1"/>
              <a:t>занижуються</a:t>
            </a:r>
            <a:r>
              <a:rPr lang="ru-RU" dirty="0"/>
              <a:t> з метою </a:t>
            </a:r>
            <a:r>
              <a:rPr lang="ru-RU" dirty="0" err="1"/>
              <a:t>відсторонення</a:t>
            </a:r>
            <a:r>
              <a:rPr lang="ru-RU" dirty="0"/>
              <a:t> </a:t>
            </a:r>
            <a:r>
              <a:rPr lang="ru-RU" dirty="0" err="1"/>
              <a:t>від</a:t>
            </a:r>
            <a:r>
              <a:rPr lang="ru-RU" dirty="0"/>
              <a:t> </a:t>
            </a:r>
            <a:r>
              <a:rPr lang="ru-RU" dirty="0" err="1"/>
              <a:t>сплати</a:t>
            </a:r>
            <a:r>
              <a:rPr lang="ru-RU" dirty="0"/>
              <a:t> </a:t>
            </a:r>
            <a:r>
              <a:rPr lang="ru-RU" dirty="0" err="1"/>
              <a:t>податків</a:t>
            </a:r>
            <a:r>
              <a:rPr lang="ru-RU" dirty="0"/>
              <a:t>. </a:t>
            </a:r>
          </a:p>
          <a:p>
            <a:r>
              <a:rPr lang="ru-RU" b="1" i="1" dirty="0"/>
              <a:t>Неформальна</a:t>
            </a:r>
            <a:r>
              <a:rPr lang="ru-RU" dirty="0"/>
              <a:t> </a:t>
            </a:r>
            <a:r>
              <a:rPr lang="ru-RU" dirty="0" err="1"/>
              <a:t>діє</a:t>
            </a:r>
            <a:r>
              <a:rPr lang="ru-RU" dirty="0"/>
              <a:t> на </a:t>
            </a:r>
            <a:r>
              <a:rPr lang="ru-RU" dirty="0" err="1"/>
              <a:t>законній</a:t>
            </a:r>
            <a:r>
              <a:rPr lang="ru-RU" dirty="0"/>
              <a:t> </a:t>
            </a:r>
            <a:r>
              <a:rPr lang="ru-RU" dirty="0" err="1"/>
              <a:t>підставі</a:t>
            </a:r>
            <a:r>
              <a:rPr lang="ru-RU" dirty="0"/>
              <a:t> й </a:t>
            </a:r>
            <a:r>
              <a:rPr lang="ru-RU" dirty="0" err="1"/>
              <a:t>націлена</a:t>
            </a:r>
            <a:r>
              <a:rPr lang="ru-RU" dirty="0"/>
              <a:t> на </a:t>
            </a:r>
            <a:r>
              <a:rPr lang="ru-RU" dirty="0" err="1"/>
              <a:t>виробництво</a:t>
            </a:r>
            <a:r>
              <a:rPr lang="ru-RU" dirty="0"/>
              <a:t> </a:t>
            </a:r>
            <a:r>
              <a:rPr lang="ru-RU" dirty="0" err="1"/>
              <a:t>товарів</a:t>
            </a:r>
            <a:r>
              <a:rPr lang="ru-RU" dirty="0"/>
              <a:t> і </a:t>
            </a:r>
            <a:r>
              <a:rPr lang="ru-RU" dirty="0" err="1"/>
              <a:t>послуг</a:t>
            </a:r>
            <a:r>
              <a:rPr lang="ru-RU" dirty="0"/>
              <a:t> для </a:t>
            </a:r>
            <a:r>
              <a:rPr lang="ru-RU" dirty="0" err="1"/>
              <a:t>задоволення</a:t>
            </a:r>
            <a:r>
              <a:rPr lang="ru-RU" dirty="0"/>
              <a:t> </a:t>
            </a:r>
            <a:r>
              <a:rPr lang="ru-RU" dirty="0" err="1"/>
              <a:t>власних</a:t>
            </a:r>
            <a:r>
              <a:rPr lang="ru-RU" dirty="0"/>
              <a:t> потреб </a:t>
            </a:r>
            <a:r>
              <a:rPr lang="ru-RU" dirty="0" err="1"/>
              <a:t>домашніх</a:t>
            </a:r>
            <a:r>
              <a:rPr lang="ru-RU" dirty="0"/>
              <a:t> </a:t>
            </a:r>
            <a:r>
              <a:rPr lang="ru-RU" dirty="0" err="1"/>
              <a:t>господарств</a:t>
            </a:r>
            <a:r>
              <a:rPr lang="ru-RU" dirty="0"/>
              <a:t> (</a:t>
            </a:r>
            <a:r>
              <a:rPr lang="ru-RU" dirty="0" err="1"/>
              <a:t>наприклад</a:t>
            </a:r>
            <a:r>
              <a:rPr lang="ru-RU" dirty="0"/>
              <a:t>, </a:t>
            </a:r>
            <a:r>
              <a:rPr lang="ru-RU" dirty="0" err="1"/>
              <a:t>власними</a:t>
            </a:r>
            <a:r>
              <a:rPr lang="ru-RU" dirty="0"/>
              <a:t> силами </a:t>
            </a:r>
            <a:r>
              <a:rPr lang="ru-RU" dirty="0" err="1"/>
              <a:t>індивідуальне</a:t>
            </a:r>
            <a:r>
              <a:rPr lang="ru-RU" dirty="0"/>
              <a:t> </a:t>
            </a:r>
            <a:r>
              <a:rPr lang="ru-RU" dirty="0" err="1"/>
              <a:t>будівництво</a:t>
            </a:r>
            <a:r>
              <a:rPr lang="ru-RU" dirty="0"/>
              <a:t>). </a:t>
            </a:r>
          </a:p>
          <a:p>
            <a:r>
              <a:rPr lang="ru-RU" b="1" i="1" dirty="0"/>
              <a:t>Нелегальна</a:t>
            </a:r>
            <a:r>
              <a:rPr lang="ru-RU" dirty="0"/>
              <a:t> – </a:t>
            </a:r>
            <a:r>
              <a:rPr lang="ru-RU" dirty="0" err="1"/>
              <a:t>це</a:t>
            </a:r>
            <a:r>
              <a:rPr lang="ru-RU" dirty="0"/>
              <a:t> </a:t>
            </a:r>
            <a:r>
              <a:rPr lang="ru-RU" dirty="0" err="1"/>
              <a:t>діяльність</a:t>
            </a:r>
            <a:r>
              <a:rPr lang="ru-RU" dirty="0"/>
              <a:t>, </a:t>
            </a:r>
            <a:r>
              <a:rPr lang="ru-RU" dirty="0" err="1"/>
              <a:t>що</a:t>
            </a:r>
            <a:r>
              <a:rPr lang="ru-RU" dirty="0"/>
              <a:t> </a:t>
            </a:r>
            <a:r>
              <a:rPr lang="ru-RU" dirty="0" err="1"/>
              <a:t>здійснюється</a:t>
            </a:r>
            <a:r>
              <a:rPr lang="ru-RU" dirty="0"/>
              <a:t> </a:t>
            </a:r>
            <a:r>
              <a:rPr lang="ru-RU" dirty="0" err="1"/>
              <a:t>найманими</a:t>
            </a:r>
            <a:r>
              <a:rPr lang="ru-RU" dirty="0"/>
              <a:t> </a:t>
            </a:r>
            <a:r>
              <a:rPr lang="ru-RU" dirty="0" err="1"/>
              <a:t>робітниками</a:t>
            </a:r>
            <a:r>
              <a:rPr lang="ru-RU" dirty="0"/>
              <a:t> без </a:t>
            </a:r>
            <a:r>
              <a:rPr lang="ru-RU" dirty="0" err="1"/>
              <a:t>юридичного</a:t>
            </a:r>
            <a:r>
              <a:rPr lang="ru-RU" dirty="0"/>
              <a:t> </a:t>
            </a:r>
            <a:r>
              <a:rPr lang="ru-RU" dirty="0" err="1"/>
              <a:t>оформлення</a:t>
            </a:r>
            <a:r>
              <a:rPr lang="ru-RU" dirty="0"/>
              <a:t> договору.</a:t>
            </a:r>
          </a:p>
        </p:txBody>
      </p:sp>
    </p:spTree>
    <p:extLst>
      <p:ext uri="{BB962C8B-B14F-4D97-AF65-F5344CB8AC3E}">
        <p14:creationId xmlns:p14="http://schemas.microsoft.com/office/powerpoint/2010/main" val="3407333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0C9D7D5B-C798-4088-A886-FB1DBE076F1D}"/>
              </a:ext>
            </a:extLst>
          </p:cNvPr>
          <p:cNvGraphicFramePr>
            <a:graphicFrameLocks noGrp="1"/>
          </p:cNvGraphicFramePr>
          <p:nvPr>
            <p:ph idx="1"/>
            <p:extLst>
              <p:ext uri="{D42A27DB-BD31-4B8C-83A1-F6EECF244321}">
                <p14:modId xmlns:p14="http://schemas.microsoft.com/office/powerpoint/2010/main" val="1154795319"/>
              </p:ext>
            </p:extLst>
          </p:nvPr>
        </p:nvGraphicFramePr>
        <p:xfrm>
          <a:off x="363538" y="304800"/>
          <a:ext cx="11120437" cy="622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8188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CED3F823-2207-4195-AA0B-36800882EC8F}"/>
              </a:ext>
            </a:extLst>
          </p:cNvPr>
          <p:cNvGraphicFramePr>
            <a:graphicFrameLocks noGrp="1"/>
          </p:cNvGraphicFramePr>
          <p:nvPr>
            <p:ph idx="1"/>
            <p:extLst>
              <p:ext uri="{D42A27DB-BD31-4B8C-83A1-F6EECF244321}">
                <p14:modId xmlns:p14="http://schemas.microsoft.com/office/powerpoint/2010/main" val="2595887832"/>
              </p:ext>
            </p:extLst>
          </p:nvPr>
        </p:nvGraphicFramePr>
        <p:xfrm>
          <a:off x="560388" y="422275"/>
          <a:ext cx="11090275" cy="6037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940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4881A0-1A3C-4A31-B276-0F17FB033E0F}"/>
              </a:ext>
            </a:extLst>
          </p:cNvPr>
          <p:cNvSpPr>
            <a:spLocks noGrp="1"/>
          </p:cNvSpPr>
          <p:nvPr>
            <p:ph type="title"/>
          </p:nvPr>
        </p:nvSpPr>
        <p:spPr/>
        <p:txBody>
          <a:bodyPr>
            <a:normAutofit fontScale="90000"/>
          </a:bodyPr>
          <a:lstStyle/>
          <a:p>
            <a:r>
              <a:rPr lang="ru-RU" dirty="0"/>
              <a:t>III.	</a:t>
            </a:r>
            <a:r>
              <a:rPr lang="ru-RU" dirty="0" err="1"/>
              <a:t>Кримінологічна</a:t>
            </a:r>
            <a:r>
              <a:rPr lang="ru-RU" dirty="0"/>
              <a:t> характеристика особи, яка </a:t>
            </a:r>
            <a:r>
              <a:rPr lang="ru-RU" dirty="0" err="1"/>
              <a:t>вчиняє</a:t>
            </a:r>
            <a:r>
              <a:rPr lang="ru-RU" dirty="0"/>
              <a:t> </a:t>
            </a:r>
            <a:r>
              <a:rPr lang="ru-RU" dirty="0" err="1"/>
              <a:t>економічні</a:t>
            </a:r>
            <a:r>
              <a:rPr lang="ru-RU" dirty="0"/>
              <a:t> </a:t>
            </a:r>
            <a:r>
              <a:rPr lang="ru-RU" dirty="0" err="1"/>
              <a:t>кримінальні</a:t>
            </a:r>
            <a:r>
              <a:rPr lang="ru-RU" dirty="0"/>
              <a:t> </a:t>
            </a:r>
            <a:r>
              <a:rPr lang="ru-RU" dirty="0" err="1"/>
              <a:t>правопорушення</a:t>
            </a:r>
            <a:endParaRPr lang="ru-RU" dirty="0"/>
          </a:p>
        </p:txBody>
      </p:sp>
      <p:sp>
        <p:nvSpPr>
          <p:cNvPr id="3" name="Объект 2">
            <a:extLst>
              <a:ext uri="{FF2B5EF4-FFF2-40B4-BE49-F238E27FC236}">
                <a16:creationId xmlns:a16="http://schemas.microsoft.com/office/drawing/2014/main" id="{0AC3BD0B-64FD-435A-904F-8A37CCC567DE}"/>
              </a:ext>
            </a:extLst>
          </p:cNvPr>
          <p:cNvSpPr>
            <a:spLocks noGrp="1"/>
          </p:cNvSpPr>
          <p:nvPr>
            <p:ph idx="1"/>
          </p:nvPr>
        </p:nvSpPr>
        <p:spPr>
          <a:xfrm>
            <a:off x="668593" y="2638044"/>
            <a:ext cx="11395588" cy="3988898"/>
          </a:xfrm>
        </p:spPr>
        <p:txBody>
          <a:bodyPr>
            <a:normAutofit/>
          </a:bodyPr>
          <a:lstStyle/>
          <a:p>
            <a:pPr marL="0" indent="0">
              <a:buNone/>
            </a:pPr>
            <a:r>
              <a:rPr lang="uk-UA" dirty="0">
                <a:effectLst>
                  <a:outerShdw blurRad="38100" dist="38100" dir="2700000" algn="tl">
                    <a:srgbClr val="000000">
                      <a:alpha val="43137"/>
                    </a:srgbClr>
                  </a:outerShdw>
                </a:effectLst>
              </a:rPr>
              <a:t>Узагальнений портрет</a:t>
            </a:r>
          </a:p>
          <a:p>
            <a:r>
              <a:rPr lang="uk-UA" dirty="0"/>
              <a:t>Чоловік у віці 40-54 років з вищою освітою</a:t>
            </a:r>
          </a:p>
          <a:p>
            <a:r>
              <a:rPr lang="uk-UA" dirty="0"/>
              <a:t>Працюючий, одружений, має дітей, займається соціально корисною діяльністю</a:t>
            </a:r>
          </a:p>
          <a:p>
            <a:r>
              <a:rPr lang="uk-UA" dirty="0"/>
              <a:t>Раніше не судимий</a:t>
            </a:r>
          </a:p>
          <a:p>
            <a:r>
              <a:rPr lang="uk-UA" dirty="0"/>
              <a:t>Має здатність до соціальної пристосованості, гарну орієнтацію в соціальних і правових нормах. Прагне до наживи, розкоші, утилітарність, </a:t>
            </a:r>
            <a:r>
              <a:rPr lang="uk-UA" dirty="0" err="1"/>
              <a:t>прагматичин</a:t>
            </a:r>
            <a:r>
              <a:rPr lang="uk-UA" dirty="0"/>
              <a:t>, має гіпертрофоване уявлення про роль грошей: «гроші вирішують все», «що не можна купити за гроші, можна купити за великі гроші». Таким особам притаманно підвищене почуття незалежності від правової системи, правовий нігілізм, орієнтація на задоволення своїх власних потреб за допомогою будь-яких засобів, чітке усвідомлення протиправності своїх діянь.</a:t>
            </a:r>
          </a:p>
          <a:p>
            <a:r>
              <a:rPr lang="uk-UA" dirty="0"/>
              <a:t>Корисливі мотиви</a:t>
            </a:r>
          </a:p>
          <a:p>
            <a:endParaRPr lang="uk-UA" dirty="0"/>
          </a:p>
          <a:p>
            <a:endParaRPr lang="ru-RU" dirty="0"/>
          </a:p>
        </p:txBody>
      </p:sp>
    </p:spTree>
    <p:extLst>
      <p:ext uri="{BB962C8B-B14F-4D97-AF65-F5344CB8AC3E}">
        <p14:creationId xmlns:p14="http://schemas.microsoft.com/office/powerpoint/2010/main" val="157038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65249A6-57E2-4734-84DB-EF39CEE1654D}"/>
              </a:ext>
            </a:extLst>
          </p:cNvPr>
          <p:cNvSpPr>
            <a:spLocks noGrp="1"/>
          </p:cNvSpPr>
          <p:nvPr>
            <p:ph idx="1"/>
          </p:nvPr>
        </p:nvSpPr>
        <p:spPr>
          <a:xfrm>
            <a:off x="757084" y="570271"/>
            <a:ext cx="11208774" cy="6086167"/>
          </a:xfrm>
        </p:spPr>
        <p:txBody>
          <a:bodyPr/>
          <a:lstStyle/>
          <a:p>
            <a:r>
              <a:rPr lang="ru-RU" dirty="0" err="1"/>
              <a:t>Групи</a:t>
            </a:r>
            <a:r>
              <a:rPr lang="ru-RU" dirty="0"/>
              <a:t> </a:t>
            </a:r>
            <a:r>
              <a:rPr lang="ru-RU" dirty="0" err="1"/>
              <a:t>економічних</a:t>
            </a:r>
            <a:r>
              <a:rPr lang="ru-RU" dirty="0"/>
              <a:t> </a:t>
            </a:r>
            <a:r>
              <a:rPr lang="ru-RU" dirty="0" err="1"/>
              <a:t>злочинців</a:t>
            </a:r>
            <a:r>
              <a:rPr lang="ru-RU" dirty="0"/>
              <a:t> </a:t>
            </a:r>
            <a:r>
              <a:rPr lang="ru-RU" dirty="0" err="1"/>
              <a:t>залежно</a:t>
            </a:r>
            <a:r>
              <a:rPr lang="ru-RU" dirty="0"/>
              <a:t> </a:t>
            </a:r>
            <a:r>
              <a:rPr lang="ru-RU" dirty="0" err="1"/>
              <a:t>від</a:t>
            </a:r>
            <a:r>
              <a:rPr lang="ru-RU" dirty="0"/>
              <a:t> </a:t>
            </a:r>
            <a:r>
              <a:rPr lang="ru-RU" dirty="0" err="1"/>
              <a:t>їх</a:t>
            </a:r>
            <a:r>
              <a:rPr lang="ru-RU" dirty="0"/>
              <a:t> </a:t>
            </a:r>
            <a:r>
              <a:rPr lang="ru-RU" dirty="0" err="1"/>
              <a:t>соціально-рольової</a:t>
            </a:r>
            <a:r>
              <a:rPr lang="ru-RU" dirty="0"/>
              <a:t> </a:t>
            </a:r>
            <a:r>
              <a:rPr lang="ru-RU" dirty="0" err="1"/>
              <a:t>функції</a:t>
            </a:r>
            <a:r>
              <a:rPr lang="ru-RU" dirty="0"/>
              <a:t>:</a:t>
            </a:r>
          </a:p>
          <a:p>
            <a:r>
              <a:rPr lang="ru-RU" dirty="0"/>
              <a:t>-	особи, </a:t>
            </a:r>
            <a:r>
              <a:rPr lang="ru-RU" dirty="0" err="1"/>
              <a:t>причетні</a:t>
            </a:r>
            <a:r>
              <a:rPr lang="ru-RU" dirty="0"/>
              <a:t> до </a:t>
            </a:r>
            <a:r>
              <a:rPr lang="ru-RU" dirty="0" err="1"/>
              <a:t>економічної</a:t>
            </a:r>
            <a:r>
              <a:rPr lang="ru-RU" dirty="0"/>
              <a:t> </a:t>
            </a:r>
            <a:r>
              <a:rPr lang="ru-RU" dirty="0" err="1"/>
              <a:t>діяльності</a:t>
            </a:r>
            <a:r>
              <a:rPr lang="ru-RU" dirty="0"/>
              <a:t>;</a:t>
            </a:r>
          </a:p>
          <a:p>
            <a:r>
              <a:rPr lang="ru-RU" dirty="0"/>
              <a:t>-	</a:t>
            </a:r>
            <a:r>
              <a:rPr lang="ru-RU" dirty="0" err="1"/>
              <a:t>власники</a:t>
            </a:r>
            <a:r>
              <a:rPr lang="ru-RU" dirty="0"/>
              <a:t>, </a:t>
            </a:r>
            <a:r>
              <a:rPr lang="ru-RU" dirty="0" err="1"/>
              <a:t>співвласники</a:t>
            </a:r>
            <a:r>
              <a:rPr lang="ru-RU" dirty="0"/>
              <a:t> </a:t>
            </a:r>
            <a:r>
              <a:rPr lang="ru-RU" dirty="0" err="1"/>
              <a:t>підприємств</a:t>
            </a:r>
            <a:r>
              <a:rPr lang="ru-RU" dirty="0"/>
              <a:t>;</a:t>
            </a:r>
          </a:p>
          <a:p>
            <a:r>
              <a:rPr lang="ru-RU" dirty="0"/>
              <a:t>-	</a:t>
            </a:r>
            <a:r>
              <a:rPr lang="ru-RU" dirty="0" err="1"/>
              <a:t>працюючі</a:t>
            </a:r>
            <a:r>
              <a:rPr lang="ru-RU" dirty="0"/>
              <a:t> по найму;</a:t>
            </a:r>
          </a:p>
          <a:p>
            <a:r>
              <a:rPr lang="ru-RU" dirty="0"/>
              <a:t>-	</a:t>
            </a:r>
            <a:r>
              <a:rPr lang="ru-RU" dirty="0" err="1"/>
              <a:t>посадові</a:t>
            </a:r>
            <a:r>
              <a:rPr lang="ru-RU" dirty="0"/>
              <a:t> особи </a:t>
            </a:r>
            <a:r>
              <a:rPr lang="ru-RU" dirty="0" err="1"/>
              <a:t>органів</a:t>
            </a:r>
            <a:r>
              <a:rPr lang="ru-RU" dirty="0"/>
              <a:t> </a:t>
            </a:r>
            <a:r>
              <a:rPr lang="ru-RU" dirty="0" err="1"/>
              <a:t>влади</a:t>
            </a:r>
            <a:r>
              <a:rPr lang="ru-RU" dirty="0"/>
              <a:t> і </a:t>
            </a:r>
            <a:r>
              <a:rPr lang="ru-RU" dirty="0" err="1"/>
              <a:t>управління</a:t>
            </a:r>
            <a:endParaRPr lang="ru-RU" dirty="0"/>
          </a:p>
          <a:p>
            <a:endParaRPr lang="ru-RU" dirty="0"/>
          </a:p>
        </p:txBody>
      </p:sp>
    </p:spTree>
    <p:extLst>
      <p:ext uri="{BB962C8B-B14F-4D97-AF65-F5344CB8AC3E}">
        <p14:creationId xmlns:p14="http://schemas.microsoft.com/office/powerpoint/2010/main" val="2612723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94B4FD-355A-44DF-8157-5A9ADEF5000E}"/>
              </a:ext>
            </a:extLst>
          </p:cNvPr>
          <p:cNvSpPr>
            <a:spLocks noGrp="1"/>
          </p:cNvSpPr>
          <p:nvPr>
            <p:ph type="title"/>
          </p:nvPr>
        </p:nvSpPr>
        <p:spPr/>
        <p:txBody>
          <a:bodyPr/>
          <a:lstStyle/>
          <a:p>
            <a:r>
              <a:rPr lang="ru-RU" dirty="0"/>
              <a:t>IV.	</a:t>
            </a:r>
            <a:r>
              <a:rPr lang="ru-RU" dirty="0" err="1"/>
              <a:t>Детермінанти</a:t>
            </a:r>
            <a:r>
              <a:rPr lang="ru-RU" dirty="0"/>
              <a:t> </a:t>
            </a:r>
            <a:r>
              <a:rPr lang="ru-RU" dirty="0" err="1"/>
              <a:t>економічних</a:t>
            </a:r>
            <a:r>
              <a:rPr lang="ru-RU" dirty="0"/>
              <a:t> </a:t>
            </a:r>
            <a:r>
              <a:rPr lang="ru-RU" dirty="0" err="1"/>
              <a:t>кримінальних</a:t>
            </a:r>
            <a:r>
              <a:rPr lang="ru-RU" dirty="0"/>
              <a:t> </a:t>
            </a:r>
            <a:r>
              <a:rPr lang="ru-RU" dirty="0" err="1"/>
              <a:t>правопорушень</a:t>
            </a:r>
            <a:r>
              <a:rPr lang="ru-RU" dirty="0"/>
              <a:t>.</a:t>
            </a:r>
          </a:p>
        </p:txBody>
      </p:sp>
      <p:sp>
        <p:nvSpPr>
          <p:cNvPr id="3" name="Объект 2">
            <a:extLst>
              <a:ext uri="{FF2B5EF4-FFF2-40B4-BE49-F238E27FC236}">
                <a16:creationId xmlns:a16="http://schemas.microsoft.com/office/drawing/2014/main" id="{AD61949D-F495-4B4B-A4C9-8F1D352EC116}"/>
              </a:ext>
            </a:extLst>
          </p:cNvPr>
          <p:cNvSpPr>
            <a:spLocks noGrp="1"/>
          </p:cNvSpPr>
          <p:nvPr>
            <p:ph idx="1"/>
          </p:nvPr>
        </p:nvSpPr>
        <p:spPr/>
        <p:txBody>
          <a:bodyPr/>
          <a:lstStyle/>
          <a:p>
            <a:r>
              <a:rPr lang="ru-RU" dirty="0" err="1"/>
              <a:t>Соціально-психологічні</a:t>
            </a:r>
            <a:r>
              <a:rPr lang="ru-RU" dirty="0"/>
              <a:t> </a:t>
            </a:r>
            <a:r>
              <a:rPr lang="ru-RU" dirty="0" err="1"/>
              <a:t>детермінанти</a:t>
            </a:r>
            <a:endParaRPr lang="ru-RU" dirty="0"/>
          </a:p>
          <a:p>
            <a:r>
              <a:rPr lang="ru-RU" dirty="0" err="1"/>
              <a:t>Організаційно-управлінські</a:t>
            </a:r>
            <a:r>
              <a:rPr lang="ru-RU" dirty="0"/>
              <a:t> </a:t>
            </a:r>
            <a:r>
              <a:rPr lang="ru-RU" dirty="0" err="1"/>
              <a:t>детермінанти</a:t>
            </a:r>
            <a:r>
              <a:rPr lang="ru-RU" dirty="0"/>
              <a:t> </a:t>
            </a:r>
          </a:p>
          <a:p>
            <a:r>
              <a:rPr lang="ru-RU" dirty="0" err="1"/>
              <a:t>Економічні</a:t>
            </a:r>
            <a:r>
              <a:rPr lang="ru-RU" dirty="0"/>
              <a:t> </a:t>
            </a:r>
            <a:r>
              <a:rPr lang="ru-RU" dirty="0" err="1"/>
              <a:t>детермінанти</a:t>
            </a:r>
            <a:endParaRPr lang="ru-RU" dirty="0"/>
          </a:p>
          <a:p>
            <a:r>
              <a:rPr lang="ru-RU" dirty="0" err="1"/>
              <a:t>Умови</a:t>
            </a:r>
            <a:r>
              <a:rPr lang="ru-RU" dirty="0"/>
              <a:t>, </a:t>
            </a:r>
            <a:r>
              <a:rPr lang="ru-RU" dirty="0" err="1"/>
              <a:t>пов’язані</a:t>
            </a:r>
            <a:r>
              <a:rPr lang="ru-RU" dirty="0"/>
              <a:t> з </a:t>
            </a:r>
            <a:r>
              <a:rPr lang="ru-RU" dirty="0" err="1"/>
              <a:t>діяльністю</a:t>
            </a:r>
            <a:r>
              <a:rPr lang="ru-RU" dirty="0"/>
              <a:t> </a:t>
            </a:r>
            <a:r>
              <a:rPr lang="ru-RU" dirty="0" err="1"/>
              <a:t>правоохоронних</a:t>
            </a:r>
            <a:r>
              <a:rPr lang="ru-RU" dirty="0"/>
              <a:t> та </a:t>
            </a:r>
            <a:r>
              <a:rPr lang="ru-RU" dirty="0" err="1"/>
              <a:t>судових</a:t>
            </a:r>
            <a:r>
              <a:rPr lang="ru-RU" dirty="0"/>
              <a:t> </a:t>
            </a:r>
            <a:r>
              <a:rPr lang="ru-RU" dirty="0" err="1"/>
              <a:t>органів</a:t>
            </a:r>
            <a:endParaRPr lang="ru-RU" dirty="0"/>
          </a:p>
          <a:p>
            <a:r>
              <a:rPr lang="ru-RU" dirty="0" err="1"/>
              <a:t>Політичні</a:t>
            </a:r>
            <a:r>
              <a:rPr lang="ru-RU" dirty="0"/>
              <a:t> </a:t>
            </a:r>
            <a:r>
              <a:rPr lang="ru-RU" dirty="0" err="1"/>
              <a:t>детермінанти</a:t>
            </a:r>
            <a:r>
              <a:rPr lang="ru-RU" dirty="0"/>
              <a:t>. </a:t>
            </a:r>
          </a:p>
          <a:p>
            <a:r>
              <a:rPr lang="ru-RU" dirty="0"/>
              <a:t>Нормативно-</a:t>
            </a:r>
            <a:r>
              <a:rPr lang="ru-RU" dirty="0" err="1"/>
              <a:t>правові</a:t>
            </a:r>
            <a:r>
              <a:rPr lang="ru-RU" dirty="0"/>
              <a:t> </a:t>
            </a:r>
            <a:r>
              <a:rPr lang="ru-RU" dirty="0" err="1"/>
              <a:t>детермінанти</a:t>
            </a:r>
            <a:endParaRPr lang="ru-RU" dirty="0"/>
          </a:p>
        </p:txBody>
      </p:sp>
    </p:spTree>
    <p:extLst>
      <p:ext uri="{BB962C8B-B14F-4D97-AF65-F5344CB8AC3E}">
        <p14:creationId xmlns:p14="http://schemas.microsoft.com/office/powerpoint/2010/main" val="3712859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EC472B-D8F2-420E-A609-82447A70CFD3}"/>
              </a:ext>
            </a:extLst>
          </p:cNvPr>
          <p:cNvSpPr>
            <a:spLocks noGrp="1"/>
          </p:cNvSpPr>
          <p:nvPr>
            <p:ph type="title"/>
          </p:nvPr>
        </p:nvSpPr>
        <p:spPr/>
        <p:txBody>
          <a:bodyPr/>
          <a:lstStyle/>
          <a:p>
            <a:r>
              <a:rPr lang="ru-RU" dirty="0"/>
              <a:t>V.	</a:t>
            </a:r>
            <a:r>
              <a:rPr lang="ru-RU" dirty="0" err="1"/>
              <a:t>Запобігання</a:t>
            </a:r>
            <a:r>
              <a:rPr lang="ru-RU" dirty="0"/>
              <a:t> </a:t>
            </a:r>
            <a:r>
              <a:rPr lang="ru-RU" dirty="0" err="1"/>
              <a:t>економічним</a:t>
            </a:r>
            <a:r>
              <a:rPr lang="ru-RU" dirty="0"/>
              <a:t> </a:t>
            </a:r>
            <a:r>
              <a:rPr lang="ru-RU" dirty="0" err="1"/>
              <a:t>кримінальним</a:t>
            </a:r>
            <a:r>
              <a:rPr lang="ru-RU" dirty="0"/>
              <a:t> </a:t>
            </a:r>
            <a:r>
              <a:rPr lang="ru-RU" dirty="0" err="1"/>
              <a:t>правопорушенням</a:t>
            </a:r>
            <a:r>
              <a:rPr lang="ru-RU" dirty="0"/>
              <a:t>.</a:t>
            </a:r>
          </a:p>
        </p:txBody>
      </p:sp>
      <p:sp>
        <p:nvSpPr>
          <p:cNvPr id="3" name="Объект 2">
            <a:extLst>
              <a:ext uri="{FF2B5EF4-FFF2-40B4-BE49-F238E27FC236}">
                <a16:creationId xmlns:a16="http://schemas.microsoft.com/office/drawing/2014/main" id="{F034BD48-2AA3-45AE-93BA-176F2DD3DC2F}"/>
              </a:ext>
            </a:extLst>
          </p:cNvPr>
          <p:cNvSpPr>
            <a:spLocks noGrp="1"/>
          </p:cNvSpPr>
          <p:nvPr>
            <p:ph idx="1"/>
          </p:nvPr>
        </p:nvSpPr>
        <p:spPr/>
        <p:txBody>
          <a:bodyPr/>
          <a:lstStyle/>
          <a:p>
            <a:r>
              <a:rPr lang="ru-RU" dirty="0" err="1"/>
              <a:t>Економічні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Організаційні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Політичні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Правові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r>
              <a:rPr lang="ru-RU" dirty="0"/>
              <a:t>. </a:t>
            </a:r>
          </a:p>
          <a:p>
            <a:r>
              <a:rPr lang="ru-RU" dirty="0" err="1"/>
              <a:t>Психологічні</a:t>
            </a:r>
            <a:r>
              <a:rPr lang="ru-RU" dirty="0"/>
              <a:t> заходи </a:t>
            </a:r>
            <a:r>
              <a:rPr lang="ru-RU" dirty="0" err="1"/>
              <a:t>запобігання</a:t>
            </a:r>
            <a:r>
              <a:rPr lang="ru-RU" dirty="0"/>
              <a:t> </a:t>
            </a:r>
            <a:r>
              <a:rPr lang="ru-RU" dirty="0" err="1"/>
              <a:t>економічній</a:t>
            </a:r>
            <a:r>
              <a:rPr lang="ru-RU" dirty="0"/>
              <a:t> </a:t>
            </a:r>
            <a:r>
              <a:rPr lang="ru-RU" dirty="0" err="1"/>
              <a:t>злочинності</a:t>
            </a:r>
            <a:endParaRPr lang="ru-RU" dirty="0"/>
          </a:p>
          <a:p>
            <a:r>
              <a:rPr lang="ru-RU" dirty="0" err="1"/>
              <a:t>Технологічні</a:t>
            </a:r>
            <a:r>
              <a:rPr lang="ru-RU" dirty="0"/>
              <a:t> заходи </a:t>
            </a:r>
            <a:r>
              <a:rPr lang="ru-RU" dirty="0" err="1"/>
              <a:t>запобігання</a:t>
            </a:r>
            <a:r>
              <a:rPr lang="ru-RU" dirty="0"/>
              <a:t> </a:t>
            </a:r>
            <a:r>
              <a:rPr lang="ru-RU" dirty="0" err="1"/>
              <a:t>економічній</a:t>
            </a:r>
            <a:r>
              <a:rPr lang="ru-RU" dirty="0"/>
              <a:t> </a:t>
            </a:r>
            <a:r>
              <a:rPr lang="ru-RU"/>
              <a:t>злочинності</a:t>
            </a:r>
            <a:endParaRPr lang="ru-RU" dirty="0"/>
          </a:p>
        </p:txBody>
      </p:sp>
    </p:spTree>
    <p:extLst>
      <p:ext uri="{BB962C8B-B14F-4D97-AF65-F5344CB8AC3E}">
        <p14:creationId xmlns:p14="http://schemas.microsoft.com/office/powerpoint/2010/main" val="1595707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594452-E076-4308-A16F-54242BA55D9F}"/>
              </a:ext>
            </a:extLst>
          </p:cNvPr>
          <p:cNvSpPr>
            <a:spLocks noGrp="1"/>
          </p:cNvSpPr>
          <p:nvPr>
            <p:ph type="title"/>
          </p:nvPr>
        </p:nvSpPr>
        <p:spPr/>
        <p:txBody>
          <a:bodyPr/>
          <a:lstStyle/>
          <a:p>
            <a:r>
              <a:rPr lang="uk-UA" dirty="0"/>
              <a:t>План</a:t>
            </a:r>
            <a:endParaRPr lang="ru-RU" dirty="0"/>
          </a:p>
        </p:txBody>
      </p:sp>
      <p:sp>
        <p:nvSpPr>
          <p:cNvPr id="3" name="Объект 2">
            <a:extLst>
              <a:ext uri="{FF2B5EF4-FFF2-40B4-BE49-F238E27FC236}">
                <a16:creationId xmlns:a16="http://schemas.microsoft.com/office/drawing/2014/main" id="{404A71F5-F001-48D7-A13D-B2D2582C039E}"/>
              </a:ext>
            </a:extLst>
          </p:cNvPr>
          <p:cNvSpPr>
            <a:spLocks noGrp="1"/>
          </p:cNvSpPr>
          <p:nvPr>
            <p:ph idx="1"/>
          </p:nvPr>
        </p:nvSpPr>
        <p:spPr/>
        <p:txBody>
          <a:bodyPr/>
          <a:lstStyle/>
          <a:p>
            <a:pPr marL="0" indent="0" algn="just">
              <a:buNone/>
              <a:tabLst>
                <a:tab pos="541338" algn="l"/>
                <a:tab pos="717550" algn="l"/>
              </a:tabLst>
            </a:pPr>
            <a:r>
              <a:rPr lang="en-US" dirty="0"/>
              <a:t>I. 	</a:t>
            </a:r>
            <a:r>
              <a:rPr lang="ru-RU" dirty="0" err="1"/>
              <a:t>Поняття</a:t>
            </a:r>
            <a:r>
              <a:rPr lang="ru-RU" dirty="0"/>
              <a:t> та </a:t>
            </a:r>
            <a:r>
              <a:rPr lang="ru-RU" dirty="0" err="1"/>
              <a:t>загальна</a:t>
            </a:r>
            <a:r>
              <a:rPr lang="ru-RU" dirty="0"/>
              <a:t> характеристика </a:t>
            </a:r>
            <a:r>
              <a:rPr lang="ru-RU" dirty="0" err="1"/>
              <a:t>економічної</a:t>
            </a:r>
            <a:r>
              <a:rPr lang="ru-RU" dirty="0"/>
              <a:t> </a:t>
            </a:r>
            <a:r>
              <a:rPr lang="ru-RU" dirty="0" err="1"/>
              <a:t>злочинності</a:t>
            </a:r>
            <a:r>
              <a:rPr lang="ru-RU" dirty="0"/>
              <a:t>.</a:t>
            </a:r>
          </a:p>
          <a:p>
            <a:pPr marL="0" indent="0" algn="just">
              <a:buNone/>
              <a:tabLst>
                <a:tab pos="541338" algn="l"/>
                <a:tab pos="717550" algn="l"/>
              </a:tabLst>
            </a:pPr>
            <a:r>
              <a:rPr lang="en-US" dirty="0"/>
              <a:t>II.	</a:t>
            </a:r>
            <a:r>
              <a:rPr lang="ru-RU" dirty="0" err="1"/>
              <a:t>Кримінологічна</a:t>
            </a:r>
            <a:r>
              <a:rPr lang="ru-RU" dirty="0"/>
              <a:t> характеристика </a:t>
            </a:r>
            <a:r>
              <a:rPr lang="ru-RU" dirty="0" err="1"/>
              <a:t>окремих</a:t>
            </a:r>
            <a:r>
              <a:rPr lang="ru-RU" dirty="0"/>
              <a:t> </a:t>
            </a:r>
            <a:r>
              <a:rPr lang="ru-RU" dirty="0" err="1"/>
              <a:t>видів</a:t>
            </a:r>
            <a:r>
              <a:rPr lang="ru-RU" dirty="0"/>
              <a:t> </a:t>
            </a:r>
            <a:r>
              <a:rPr lang="ru-RU" dirty="0" err="1"/>
              <a:t>економічної</a:t>
            </a:r>
            <a:r>
              <a:rPr lang="ru-RU" dirty="0"/>
              <a:t> </a:t>
            </a:r>
            <a:r>
              <a:rPr lang="ru-RU" dirty="0" err="1"/>
              <a:t>злочинності</a:t>
            </a:r>
            <a:r>
              <a:rPr lang="ru-RU" dirty="0"/>
              <a:t>.</a:t>
            </a:r>
          </a:p>
          <a:p>
            <a:pPr marL="0" indent="0" algn="just">
              <a:buNone/>
              <a:tabLst>
                <a:tab pos="541338" algn="l"/>
                <a:tab pos="717550" algn="l"/>
              </a:tabLst>
            </a:pPr>
            <a:r>
              <a:rPr lang="en-US" dirty="0"/>
              <a:t>III.	</a:t>
            </a:r>
            <a:r>
              <a:rPr lang="ru-RU" dirty="0" err="1"/>
              <a:t>Кримінологічна</a:t>
            </a:r>
            <a:r>
              <a:rPr lang="ru-RU" dirty="0"/>
              <a:t> характеристика особи, яка </a:t>
            </a:r>
            <a:r>
              <a:rPr lang="ru-RU" dirty="0" err="1"/>
              <a:t>вчиняє</a:t>
            </a:r>
            <a:r>
              <a:rPr lang="ru-RU" dirty="0"/>
              <a:t> </a:t>
            </a:r>
            <a:r>
              <a:rPr lang="ru-RU" dirty="0" err="1"/>
              <a:t>економічні</a:t>
            </a:r>
            <a:r>
              <a:rPr lang="ru-RU" dirty="0"/>
              <a:t> </a:t>
            </a:r>
            <a:r>
              <a:rPr lang="ru-RU" dirty="0" err="1"/>
              <a:t>кримінальні</a:t>
            </a:r>
            <a:r>
              <a:rPr lang="ru-RU" dirty="0"/>
              <a:t> </a:t>
            </a:r>
            <a:r>
              <a:rPr lang="ru-RU" dirty="0" err="1"/>
              <a:t>правопорушення</a:t>
            </a:r>
            <a:r>
              <a:rPr lang="ru-RU" dirty="0"/>
              <a:t>.</a:t>
            </a:r>
          </a:p>
          <a:p>
            <a:pPr marL="0" indent="0" algn="just">
              <a:buNone/>
              <a:tabLst>
                <a:tab pos="541338" algn="l"/>
                <a:tab pos="717550" algn="l"/>
              </a:tabLst>
            </a:pPr>
            <a:r>
              <a:rPr lang="en-US" dirty="0"/>
              <a:t>IV.	</a:t>
            </a:r>
            <a:r>
              <a:rPr lang="ru-RU" dirty="0" err="1"/>
              <a:t>Детермінанти</a:t>
            </a:r>
            <a:r>
              <a:rPr lang="ru-RU" dirty="0"/>
              <a:t> </a:t>
            </a:r>
            <a:r>
              <a:rPr lang="ru-RU" dirty="0" err="1"/>
              <a:t>економічних</a:t>
            </a:r>
            <a:r>
              <a:rPr lang="ru-RU" dirty="0"/>
              <a:t> </a:t>
            </a:r>
            <a:r>
              <a:rPr lang="ru-RU" dirty="0" err="1"/>
              <a:t>кримінальних</a:t>
            </a:r>
            <a:r>
              <a:rPr lang="ru-RU" dirty="0"/>
              <a:t> </a:t>
            </a:r>
            <a:r>
              <a:rPr lang="ru-RU" dirty="0" err="1"/>
              <a:t>правопорушень</a:t>
            </a:r>
            <a:r>
              <a:rPr lang="ru-RU" dirty="0"/>
              <a:t>.</a:t>
            </a:r>
          </a:p>
          <a:p>
            <a:pPr marL="0" indent="0" algn="just">
              <a:buNone/>
              <a:tabLst>
                <a:tab pos="541338" algn="l"/>
                <a:tab pos="717550" algn="l"/>
              </a:tabLst>
            </a:pPr>
            <a:r>
              <a:rPr lang="en-US" dirty="0"/>
              <a:t>V.	</a:t>
            </a:r>
            <a:r>
              <a:rPr lang="ru-RU" dirty="0" err="1"/>
              <a:t>Запобігання</a:t>
            </a:r>
            <a:r>
              <a:rPr lang="ru-RU" dirty="0"/>
              <a:t> </a:t>
            </a:r>
            <a:r>
              <a:rPr lang="ru-RU" dirty="0" err="1"/>
              <a:t>економічним</a:t>
            </a:r>
            <a:r>
              <a:rPr lang="ru-RU" dirty="0"/>
              <a:t> </a:t>
            </a:r>
            <a:r>
              <a:rPr lang="ru-RU" dirty="0" err="1"/>
              <a:t>кримінальним</a:t>
            </a:r>
            <a:r>
              <a:rPr lang="ru-RU" dirty="0"/>
              <a:t> </a:t>
            </a:r>
            <a:r>
              <a:rPr lang="ru-RU" dirty="0" err="1"/>
              <a:t>правопорушенням</a:t>
            </a:r>
            <a:r>
              <a:rPr lang="ru-RU" dirty="0"/>
              <a:t>.</a:t>
            </a:r>
          </a:p>
          <a:p>
            <a:endParaRPr lang="ru-RU" dirty="0"/>
          </a:p>
        </p:txBody>
      </p:sp>
    </p:spTree>
    <p:extLst>
      <p:ext uri="{BB962C8B-B14F-4D97-AF65-F5344CB8AC3E}">
        <p14:creationId xmlns:p14="http://schemas.microsoft.com/office/powerpoint/2010/main" val="309461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EF4300-B4E6-4ECF-8C04-FCD8D2C66F8B}"/>
              </a:ext>
            </a:extLst>
          </p:cNvPr>
          <p:cNvSpPr>
            <a:spLocks noGrp="1"/>
          </p:cNvSpPr>
          <p:nvPr>
            <p:ph type="title"/>
          </p:nvPr>
        </p:nvSpPr>
        <p:spPr/>
        <p:txBody>
          <a:bodyPr>
            <a:normAutofit fontScale="90000"/>
          </a:bodyPr>
          <a:lstStyle/>
          <a:p>
            <a:r>
              <a:rPr lang="ru-RU" dirty="0"/>
              <a:t>I.	</a:t>
            </a:r>
            <a:r>
              <a:rPr lang="ru-RU" dirty="0" err="1"/>
              <a:t>Поняття</a:t>
            </a:r>
            <a:r>
              <a:rPr lang="ru-RU" dirty="0"/>
              <a:t> та </a:t>
            </a:r>
            <a:r>
              <a:rPr lang="ru-RU" dirty="0" err="1"/>
              <a:t>загальна</a:t>
            </a:r>
            <a:r>
              <a:rPr lang="ru-RU" dirty="0"/>
              <a:t> характеристика </a:t>
            </a:r>
            <a:r>
              <a:rPr lang="ru-RU" dirty="0" err="1"/>
              <a:t>економічної</a:t>
            </a:r>
            <a:r>
              <a:rPr lang="ru-RU" dirty="0"/>
              <a:t> </a:t>
            </a:r>
            <a:r>
              <a:rPr lang="ru-RU" dirty="0" err="1"/>
              <a:t>злочинності</a:t>
            </a:r>
            <a:r>
              <a:rPr lang="ru-RU" dirty="0"/>
              <a:t>.</a:t>
            </a:r>
          </a:p>
        </p:txBody>
      </p:sp>
      <p:sp>
        <p:nvSpPr>
          <p:cNvPr id="3" name="Объект 2">
            <a:extLst>
              <a:ext uri="{FF2B5EF4-FFF2-40B4-BE49-F238E27FC236}">
                <a16:creationId xmlns:a16="http://schemas.microsoft.com/office/drawing/2014/main" id="{95ED4214-D235-4DC7-ABE3-FC6478FAD9BF}"/>
              </a:ext>
            </a:extLst>
          </p:cNvPr>
          <p:cNvSpPr>
            <a:spLocks noGrp="1"/>
          </p:cNvSpPr>
          <p:nvPr>
            <p:ph idx="1"/>
          </p:nvPr>
        </p:nvSpPr>
        <p:spPr>
          <a:xfrm>
            <a:off x="2231136" y="3106994"/>
            <a:ext cx="8672838" cy="2633033"/>
          </a:xfrm>
        </p:spPr>
        <p:txBody>
          <a:bodyPr>
            <a:normAutofit/>
          </a:bodyPr>
          <a:lstStyle/>
          <a:p>
            <a:pPr marL="0" indent="0" algn="just">
              <a:buNone/>
            </a:pPr>
            <a:endParaRPr lang="ru-RU" dirty="0"/>
          </a:p>
          <a:p>
            <a:pPr marL="0" indent="0" algn="just">
              <a:buNone/>
            </a:pPr>
            <a:r>
              <a:rPr lang="ru-RU" dirty="0"/>
              <a:t>Початок </a:t>
            </a:r>
            <a:r>
              <a:rPr lang="ru-RU" dirty="0" err="1"/>
              <a:t>розробки</a:t>
            </a:r>
            <a:r>
              <a:rPr lang="ru-RU" dirty="0"/>
              <a:t> </a:t>
            </a:r>
            <a:r>
              <a:rPr lang="ru-RU" dirty="0" err="1"/>
              <a:t>уявлень</a:t>
            </a:r>
            <a:r>
              <a:rPr lang="ru-RU" dirty="0"/>
              <a:t> про </a:t>
            </a:r>
            <a:r>
              <a:rPr lang="ru-RU" dirty="0" err="1"/>
              <a:t>злочинність</a:t>
            </a:r>
            <a:r>
              <a:rPr lang="ru-RU" dirty="0"/>
              <a:t> у </a:t>
            </a:r>
            <a:r>
              <a:rPr lang="ru-RU" dirty="0" err="1"/>
              <a:t>сфері</a:t>
            </a:r>
            <a:r>
              <a:rPr lang="ru-RU" dirty="0"/>
              <a:t> </a:t>
            </a:r>
            <a:r>
              <a:rPr lang="ru-RU" dirty="0" err="1"/>
              <a:t>економічної</a:t>
            </a:r>
            <a:r>
              <a:rPr lang="ru-RU" dirty="0"/>
              <a:t> </a:t>
            </a:r>
            <a:r>
              <a:rPr lang="ru-RU" dirty="0" err="1"/>
              <a:t>діяльності</a:t>
            </a:r>
            <a:r>
              <a:rPr lang="ru-RU" dirty="0"/>
              <a:t>, у </a:t>
            </a:r>
            <a:r>
              <a:rPr lang="ru-RU" dirty="0" err="1"/>
              <a:t>ринковій</a:t>
            </a:r>
            <a:r>
              <a:rPr lang="ru-RU" dirty="0"/>
              <a:t> </a:t>
            </a:r>
            <a:r>
              <a:rPr lang="ru-RU" dirty="0" err="1"/>
              <a:t>економіці</a:t>
            </a:r>
            <a:r>
              <a:rPr lang="ru-RU" dirty="0"/>
              <a:t> </a:t>
            </a:r>
            <a:r>
              <a:rPr lang="ru-RU" dirty="0" err="1"/>
              <a:t>було</a:t>
            </a:r>
            <a:r>
              <a:rPr lang="ru-RU" dirty="0"/>
              <a:t> </a:t>
            </a:r>
            <a:r>
              <a:rPr lang="ru-RU" dirty="0" err="1"/>
              <a:t>покладено</a:t>
            </a:r>
            <a:r>
              <a:rPr lang="ru-RU" dirty="0"/>
              <a:t> в </a:t>
            </a:r>
            <a:r>
              <a:rPr lang="ru-RU" dirty="0">
                <a:effectLst>
                  <a:outerShdw blurRad="38100" dist="38100" dir="2700000" algn="tl">
                    <a:srgbClr val="000000">
                      <a:alpha val="43137"/>
                    </a:srgbClr>
                  </a:outerShdw>
                </a:effectLst>
              </a:rPr>
              <a:t>40-х роках </a:t>
            </a:r>
            <a:r>
              <a:rPr lang="ru-RU" dirty="0" err="1">
                <a:effectLst>
                  <a:outerShdw blurRad="38100" dist="38100" dir="2700000" algn="tl">
                    <a:srgbClr val="000000">
                      <a:alpha val="43137"/>
                    </a:srgbClr>
                  </a:outerShdw>
                </a:effectLst>
              </a:rPr>
              <a:t>минулого</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століття</a:t>
            </a:r>
            <a:r>
              <a:rPr lang="ru-RU" dirty="0">
                <a:effectLst>
                  <a:outerShdw blurRad="38100" dist="38100" dir="2700000" algn="tl">
                    <a:srgbClr val="000000">
                      <a:alpha val="43137"/>
                    </a:srgbClr>
                  </a:outerShdw>
                </a:effectLst>
              </a:rPr>
              <a:t> </a:t>
            </a:r>
            <a:r>
              <a:rPr lang="ru-RU" dirty="0" err="1"/>
              <a:t>американським</a:t>
            </a:r>
            <a:r>
              <a:rPr lang="ru-RU" dirty="0"/>
              <a:t> </a:t>
            </a:r>
            <a:r>
              <a:rPr lang="ru-RU" dirty="0" err="1"/>
              <a:t>кримінологів</a:t>
            </a:r>
            <a:r>
              <a:rPr lang="ru-RU" dirty="0"/>
              <a:t> </a:t>
            </a:r>
            <a:r>
              <a:rPr lang="ru-RU" dirty="0" err="1">
                <a:effectLst>
                  <a:outerShdw blurRad="38100" dist="38100" dir="2700000" algn="tl">
                    <a:srgbClr val="000000">
                      <a:alpha val="43137"/>
                    </a:srgbClr>
                  </a:outerShdw>
                </a:effectLst>
              </a:rPr>
              <a:t>Едвіном</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Сатерлендом</a:t>
            </a:r>
            <a:endParaRPr lang="ru-RU" dirty="0"/>
          </a:p>
          <a:p>
            <a:pPr marL="0" indent="0" algn="just">
              <a:buNone/>
            </a:pPr>
            <a:r>
              <a:rPr lang="ru-RU" dirty="0" err="1">
                <a:effectLst>
                  <a:outerShdw blurRad="38100" dist="38100" dir="2700000" algn="tl">
                    <a:srgbClr val="000000">
                      <a:alpha val="43137"/>
                    </a:srgbClr>
                  </a:outerShdw>
                </a:effectLst>
              </a:rPr>
              <a:t>Білокомірцева</a:t>
            </a:r>
            <a:r>
              <a:rPr lang="ru-RU" dirty="0">
                <a:effectLst>
                  <a:outerShdw blurRad="38100" dist="38100" dir="2700000" algn="tl">
                    <a:srgbClr val="000000">
                      <a:alpha val="43137"/>
                    </a:srgbClr>
                  </a:outerShdw>
                </a:effectLst>
              </a:rPr>
              <a:t> </a:t>
            </a:r>
            <a:r>
              <a:rPr lang="ru-RU" dirty="0" err="1">
                <a:effectLst>
                  <a:outerShdw blurRad="38100" dist="38100" dir="2700000" algn="tl">
                    <a:srgbClr val="000000">
                      <a:alpha val="43137"/>
                    </a:srgbClr>
                  </a:outerShdw>
                </a:effectLst>
              </a:rPr>
              <a:t>злочинність</a:t>
            </a:r>
            <a:r>
              <a:rPr lang="ru-RU" dirty="0">
                <a:effectLst>
                  <a:outerShdw blurRad="38100" dist="38100" dir="2700000" algn="tl">
                    <a:srgbClr val="000000">
                      <a:alpha val="43137"/>
                    </a:srgbClr>
                  </a:outerShdw>
                </a:effectLst>
              </a:rPr>
              <a:t> </a:t>
            </a:r>
            <a:r>
              <a:rPr lang="ru-RU" dirty="0"/>
              <a:t>- </a:t>
            </a:r>
            <a:r>
              <a:rPr lang="ru-RU" dirty="0" err="1"/>
              <a:t>злочинність</a:t>
            </a:r>
            <a:r>
              <a:rPr lang="ru-RU" dirty="0"/>
              <a:t>, </a:t>
            </a:r>
            <a:r>
              <a:rPr lang="ru-RU" dirty="0" err="1"/>
              <a:t>що</a:t>
            </a:r>
            <a:r>
              <a:rPr lang="ru-RU" dirty="0"/>
              <a:t> </a:t>
            </a:r>
            <a:r>
              <a:rPr lang="ru-RU" dirty="0" err="1"/>
              <a:t>представляє</a:t>
            </a:r>
            <a:r>
              <a:rPr lang="ru-RU" dirty="0"/>
              <a:t> </a:t>
            </a:r>
            <a:r>
              <a:rPr lang="ru-RU" dirty="0" err="1"/>
              <a:t>сукупність</a:t>
            </a:r>
            <a:r>
              <a:rPr lang="ru-RU" dirty="0"/>
              <a:t> </a:t>
            </a:r>
            <a:r>
              <a:rPr lang="ru-RU" dirty="0" err="1"/>
              <a:t>кримінальних</a:t>
            </a:r>
            <a:r>
              <a:rPr lang="ru-RU" dirty="0"/>
              <a:t> </a:t>
            </a:r>
            <a:r>
              <a:rPr lang="ru-RU" dirty="0" err="1"/>
              <a:t>правопорушень</a:t>
            </a:r>
            <a:r>
              <a:rPr lang="ru-RU" dirty="0"/>
              <a:t>, </a:t>
            </a:r>
            <a:r>
              <a:rPr lang="ru-RU" dirty="0" err="1"/>
              <a:t>вчинених</a:t>
            </a:r>
            <a:r>
              <a:rPr lang="ru-RU" dirty="0"/>
              <a:t> </a:t>
            </a:r>
            <a:r>
              <a:rPr lang="ru-RU" dirty="0" err="1"/>
              <a:t>високопосадовцями</a:t>
            </a:r>
            <a:r>
              <a:rPr lang="ru-RU" dirty="0"/>
              <a:t> у </a:t>
            </a:r>
            <a:r>
              <a:rPr lang="ru-RU" dirty="0" err="1"/>
              <a:t>сфері</a:t>
            </a:r>
            <a:r>
              <a:rPr lang="ru-RU" dirty="0"/>
              <a:t> </a:t>
            </a:r>
            <a:r>
              <a:rPr lang="ru-RU" dirty="0" err="1"/>
              <a:t>бізнесу</a:t>
            </a:r>
            <a:r>
              <a:rPr lang="ru-RU" dirty="0"/>
              <a:t>, особами в </a:t>
            </a:r>
            <a:r>
              <a:rPr lang="ru-RU" dirty="0" err="1"/>
              <a:t>процесі</a:t>
            </a:r>
            <a:r>
              <a:rPr lang="ru-RU" dirty="0"/>
              <a:t> </a:t>
            </a:r>
            <a:r>
              <a:rPr lang="ru-RU" dirty="0" err="1"/>
              <a:t>професійної</a:t>
            </a:r>
            <a:r>
              <a:rPr lang="ru-RU" dirty="0"/>
              <a:t> </a:t>
            </a:r>
            <a:r>
              <a:rPr lang="ru-RU" dirty="0" err="1"/>
              <a:t>діяльності</a:t>
            </a:r>
            <a:r>
              <a:rPr lang="ru-RU" dirty="0"/>
              <a:t> в </a:t>
            </a:r>
            <a:r>
              <a:rPr lang="ru-RU" dirty="0" err="1"/>
              <a:t>інтересах</a:t>
            </a:r>
            <a:r>
              <a:rPr lang="ru-RU" dirty="0"/>
              <a:t> як </a:t>
            </a:r>
            <a:r>
              <a:rPr lang="ru-RU" dirty="0" err="1"/>
              <a:t>юридичних</a:t>
            </a:r>
            <a:r>
              <a:rPr lang="ru-RU" dirty="0"/>
              <a:t> </a:t>
            </a:r>
            <a:r>
              <a:rPr lang="ru-RU" dirty="0" err="1"/>
              <a:t>осіб</a:t>
            </a:r>
            <a:r>
              <a:rPr lang="ru-RU" dirty="0"/>
              <a:t>, так і у </a:t>
            </a:r>
            <a:r>
              <a:rPr lang="ru-RU" dirty="0" err="1"/>
              <a:t>своїх</a:t>
            </a:r>
            <a:r>
              <a:rPr lang="ru-RU" dirty="0"/>
              <a:t> </a:t>
            </a:r>
            <a:r>
              <a:rPr lang="ru-RU" dirty="0" err="1"/>
              <a:t>власних</a:t>
            </a:r>
            <a:r>
              <a:rPr lang="ru-RU" dirty="0"/>
              <a:t>. </a:t>
            </a:r>
          </a:p>
        </p:txBody>
      </p:sp>
      <p:sp>
        <p:nvSpPr>
          <p:cNvPr id="4" name="Свиток: вертикальный 3">
            <a:extLst>
              <a:ext uri="{FF2B5EF4-FFF2-40B4-BE49-F238E27FC236}">
                <a16:creationId xmlns:a16="http://schemas.microsoft.com/office/drawing/2014/main" id="{06EB05BF-3593-442F-875A-BBB977125D94}"/>
              </a:ext>
            </a:extLst>
          </p:cNvPr>
          <p:cNvSpPr/>
          <p:nvPr/>
        </p:nvSpPr>
        <p:spPr>
          <a:xfrm>
            <a:off x="8790040" y="245806"/>
            <a:ext cx="3324188" cy="2782529"/>
          </a:xfrm>
          <a:prstGeom prst="verticalScroll">
            <a:avLst/>
          </a:prstGeom>
          <a:effectLst>
            <a:glow rad="101600">
              <a:schemeClr val="accent2">
                <a:satMod val="175000"/>
                <a:alpha val="40000"/>
              </a:schemeClr>
            </a:glow>
            <a:outerShdw blurRad="55880" dist="15240" dir="5400000" algn="ctr" rotWithShape="0">
              <a:srgbClr val="000000">
                <a:alpha val="45000"/>
              </a:srgbClr>
            </a:outerShdw>
          </a:effectLst>
        </p:spPr>
        <p:style>
          <a:lnRef idx="0">
            <a:schemeClr val="accent2"/>
          </a:lnRef>
          <a:fillRef idx="3">
            <a:schemeClr val="accent2"/>
          </a:fillRef>
          <a:effectRef idx="3">
            <a:schemeClr val="accent2"/>
          </a:effectRef>
          <a:fontRef idx="minor">
            <a:schemeClr val="lt1"/>
          </a:fontRef>
        </p:style>
        <p:txBody>
          <a:bodyPr rtlCol="0" anchor="ctr"/>
          <a:lstStyle/>
          <a:p>
            <a:endParaRPr lang="ru-RU" dirty="0"/>
          </a:p>
          <a:p>
            <a:pPr algn="just"/>
            <a:r>
              <a:rPr lang="ru-RU" i="1" dirty="0"/>
              <a:t>«</a:t>
            </a:r>
            <a:r>
              <a:rPr lang="ru-RU" i="1" dirty="0" err="1"/>
              <a:t>Цілком</a:t>
            </a:r>
            <a:r>
              <a:rPr lang="ru-RU" i="1" dirty="0"/>
              <a:t> </a:t>
            </a:r>
            <a:r>
              <a:rPr lang="ru-RU" i="1" dirty="0" err="1"/>
              <a:t>неосвічена</a:t>
            </a:r>
            <a:r>
              <a:rPr lang="ru-RU" i="1" dirty="0"/>
              <a:t> </a:t>
            </a:r>
            <a:r>
              <a:rPr lang="ru-RU" i="1" dirty="0" err="1"/>
              <a:t>людина</a:t>
            </a:r>
            <a:r>
              <a:rPr lang="ru-RU" i="1" dirty="0"/>
              <a:t> </a:t>
            </a:r>
            <a:r>
              <a:rPr lang="ru-RU" i="1" dirty="0" err="1"/>
              <a:t>може</a:t>
            </a:r>
            <a:r>
              <a:rPr lang="ru-RU" i="1" dirty="0"/>
              <a:t> </a:t>
            </a:r>
            <a:r>
              <a:rPr lang="ru-RU" i="1" dirty="0" err="1"/>
              <a:t>хіба</a:t>
            </a:r>
            <a:r>
              <a:rPr lang="ru-RU" i="1" dirty="0"/>
              <a:t> </a:t>
            </a:r>
            <a:r>
              <a:rPr lang="ru-RU" i="1" dirty="0" err="1"/>
              <a:t>що</a:t>
            </a:r>
            <a:r>
              <a:rPr lang="ru-RU" i="1" dirty="0"/>
              <a:t> </a:t>
            </a:r>
            <a:r>
              <a:rPr lang="ru-RU" i="1" dirty="0" err="1"/>
              <a:t>обчистити</a:t>
            </a:r>
            <a:r>
              <a:rPr lang="ru-RU" i="1" dirty="0"/>
              <a:t> </a:t>
            </a:r>
            <a:r>
              <a:rPr lang="ru-RU" i="1" dirty="0" err="1"/>
              <a:t>товарний</a:t>
            </a:r>
            <a:r>
              <a:rPr lang="ru-RU" i="1" dirty="0"/>
              <a:t> вагон, а </a:t>
            </a:r>
            <a:r>
              <a:rPr lang="ru-RU" i="1" dirty="0" err="1"/>
              <a:t>випускник</a:t>
            </a:r>
            <a:r>
              <a:rPr lang="ru-RU" i="1" dirty="0"/>
              <a:t> </a:t>
            </a:r>
            <a:r>
              <a:rPr lang="ru-RU" i="1" dirty="0" err="1"/>
              <a:t>університету</a:t>
            </a:r>
            <a:r>
              <a:rPr lang="ru-RU" i="1" dirty="0"/>
              <a:t> </a:t>
            </a:r>
            <a:r>
              <a:rPr lang="ru-RU" i="1" dirty="0" err="1"/>
              <a:t>може</a:t>
            </a:r>
            <a:r>
              <a:rPr lang="ru-RU" i="1" dirty="0"/>
              <a:t> </a:t>
            </a:r>
            <a:r>
              <a:rPr lang="ru-RU" i="1" dirty="0" err="1"/>
              <a:t>викрасти</a:t>
            </a:r>
            <a:r>
              <a:rPr lang="ru-RU" i="1" dirty="0"/>
              <a:t> </a:t>
            </a:r>
            <a:r>
              <a:rPr lang="ru-RU" i="1" dirty="0" err="1"/>
              <a:t>цілу</a:t>
            </a:r>
            <a:r>
              <a:rPr lang="ru-RU" i="1" dirty="0"/>
              <a:t> </a:t>
            </a:r>
            <a:r>
              <a:rPr lang="ru-RU" i="1" dirty="0" err="1"/>
              <a:t>залізницю</a:t>
            </a:r>
            <a:r>
              <a:rPr lang="ru-RU" i="1" dirty="0"/>
              <a:t>»</a:t>
            </a:r>
          </a:p>
          <a:p>
            <a:pPr algn="just"/>
            <a:r>
              <a:rPr lang="ru-RU" i="1" dirty="0"/>
              <a:t>                          Т. Рузвельт</a:t>
            </a:r>
          </a:p>
          <a:p>
            <a:pPr algn="ctr"/>
            <a:endParaRPr lang="ru-RU" dirty="0"/>
          </a:p>
        </p:txBody>
      </p:sp>
    </p:spTree>
    <p:extLst>
      <p:ext uri="{BB962C8B-B14F-4D97-AF65-F5344CB8AC3E}">
        <p14:creationId xmlns:p14="http://schemas.microsoft.com/office/powerpoint/2010/main" val="323778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79199DC-A541-46CE-9884-408F8D31ACDA}"/>
              </a:ext>
            </a:extLst>
          </p:cNvPr>
          <p:cNvSpPr>
            <a:spLocks noGrp="1"/>
          </p:cNvSpPr>
          <p:nvPr>
            <p:ph idx="1"/>
          </p:nvPr>
        </p:nvSpPr>
        <p:spPr>
          <a:xfrm>
            <a:off x="2231136" y="678426"/>
            <a:ext cx="7729728" cy="5061601"/>
          </a:xfrm>
        </p:spPr>
        <p:txBody>
          <a:bodyPr/>
          <a:lstStyle/>
          <a:p>
            <a:pPr marL="0" indent="0" algn="just">
              <a:buNone/>
            </a:pPr>
            <a:r>
              <a:rPr lang="ru-RU" dirty="0" err="1"/>
              <a:t>Тенденція</a:t>
            </a:r>
            <a:r>
              <a:rPr lang="ru-RU" dirty="0"/>
              <a:t> до </a:t>
            </a:r>
            <a:r>
              <a:rPr lang="ru-RU" dirty="0" err="1"/>
              <a:t>розширення</a:t>
            </a:r>
            <a:r>
              <a:rPr lang="ru-RU" dirty="0"/>
              <a:t> </a:t>
            </a:r>
            <a:r>
              <a:rPr lang="ru-RU" dirty="0" err="1"/>
              <a:t>цього</a:t>
            </a:r>
            <a:r>
              <a:rPr lang="ru-RU" dirty="0"/>
              <a:t> </a:t>
            </a:r>
            <a:r>
              <a:rPr lang="ru-RU" dirty="0" err="1"/>
              <a:t>поняття</a:t>
            </a:r>
            <a:r>
              <a:rPr lang="ru-RU" dirty="0"/>
              <a:t> </a:t>
            </a:r>
            <a:r>
              <a:rPr lang="ru-RU" dirty="0" err="1"/>
              <a:t>виявлялася</a:t>
            </a:r>
            <a:r>
              <a:rPr lang="ru-RU" dirty="0"/>
              <a:t> у </a:t>
            </a:r>
            <a:r>
              <a:rPr lang="ru-RU" dirty="0" err="1"/>
              <a:t>двох</a:t>
            </a:r>
            <a:r>
              <a:rPr lang="ru-RU" dirty="0"/>
              <a:t> </a:t>
            </a:r>
            <a:r>
              <a:rPr lang="ru-RU" dirty="0" err="1"/>
              <a:t>взаємопов’язаних</a:t>
            </a:r>
            <a:r>
              <a:rPr lang="ru-RU" dirty="0"/>
              <a:t> аспектах: </a:t>
            </a:r>
          </a:p>
          <a:p>
            <a:pPr marL="0" indent="0" algn="just">
              <a:buNone/>
            </a:pPr>
            <a:r>
              <a:rPr lang="ru-RU" dirty="0"/>
              <a:t>а) </a:t>
            </a:r>
            <a:r>
              <a:rPr lang="ru-RU" dirty="0" err="1"/>
              <a:t>розширення</a:t>
            </a:r>
            <a:r>
              <a:rPr lang="ru-RU" dirty="0"/>
              <a:t> кола </a:t>
            </a:r>
            <a:r>
              <a:rPr lang="ru-RU" dirty="0" err="1"/>
              <a:t>суб’єктів</a:t>
            </a:r>
            <a:r>
              <a:rPr lang="ru-RU" dirty="0"/>
              <a:t> </a:t>
            </a:r>
            <a:r>
              <a:rPr lang="ru-RU" dirty="0" err="1"/>
              <a:t>даних</a:t>
            </a:r>
            <a:r>
              <a:rPr lang="ru-RU" dirty="0"/>
              <a:t> </a:t>
            </a:r>
            <a:r>
              <a:rPr lang="ru-RU" dirty="0" err="1"/>
              <a:t>кримінальних</a:t>
            </a:r>
            <a:r>
              <a:rPr lang="ru-RU" dirty="0"/>
              <a:t> </a:t>
            </a:r>
            <a:r>
              <a:rPr lang="ru-RU" dirty="0" err="1"/>
              <a:t>правопорушень</a:t>
            </a:r>
            <a:r>
              <a:rPr lang="ru-RU" dirty="0"/>
              <a:t> (до них стали </a:t>
            </a:r>
            <a:r>
              <a:rPr lang="ru-RU" dirty="0" err="1"/>
              <a:t>відносити</a:t>
            </a:r>
            <a:r>
              <a:rPr lang="ru-RU" dirty="0"/>
              <a:t> не </a:t>
            </a:r>
            <a:r>
              <a:rPr lang="ru-RU" dirty="0" err="1"/>
              <a:t>тільки</a:t>
            </a:r>
            <a:r>
              <a:rPr lang="ru-RU" dirty="0"/>
              <a:t> </a:t>
            </a:r>
            <a:r>
              <a:rPr lang="ru-RU" dirty="0" err="1"/>
              <a:t>вищих</a:t>
            </a:r>
            <a:r>
              <a:rPr lang="ru-RU" dirty="0"/>
              <a:t> </a:t>
            </a:r>
            <a:r>
              <a:rPr lang="ru-RU" dirty="0" err="1"/>
              <a:t>керівників</a:t>
            </a:r>
            <a:r>
              <a:rPr lang="ru-RU" dirty="0"/>
              <a:t> </a:t>
            </a:r>
            <a:r>
              <a:rPr lang="ru-RU" dirty="0" err="1"/>
              <a:t>корпорацій</a:t>
            </a:r>
            <a:r>
              <a:rPr lang="ru-RU" dirty="0"/>
              <a:t>, а й </a:t>
            </a:r>
            <a:r>
              <a:rPr lang="ru-RU" dirty="0" err="1"/>
              <a:t>інших</a:t>
            </a:r>
            <a:r>
              <a:rPr lang="ru-RU" dirty="0"/>
              <a:t> </a:t>
            </a:r>
            <a:r>
              <a:rPr lang="ru-RU" dirty="0" err="1"/>
              <a:t>службовців</a:t>
            </a:r>
            <a:r>
              <a:rPr lang="ru-RU" dirty="0"/>
              <a:t>, </a:t>
            </a:r>
            <a:r>
              <a:rPr lang="ru-RU" dirty="0" err="1"/>
              <a:t>незмінним</a:t>
            </a:r>
            <a:r>
              <a:rPr lang="ru-RU" dirty="0"/>
              <a:t> </a:t>
            </a:r>
            <a:r>
              <a:rPr lang="ru-RU" dirty="0" err="1"/>
              <a:t>залишився</a:t>
            </a:r>
            <a:r>
              <a:rPr lang="ru-RU" dirty="0"/>
              <a:t> </a:t>
            </a:r>
            <a:r>
              <a:rPr lang="ru-RU" dirty="0" err="1"/>
              <a:t>тільки</a:t>
            </a:r>
            <a:r>
              <a:rPr lang="ru-RU" dirty="0"/>
              <a:t> </a:t>
            </a:r>
            <a:r>
              <a:rPr lang="ru-RU" dirty="0" err="1"/>
              <a:t>ознака</a:t>
            </a:r>
            <a:r>
              <a:rPr lang="ru-RU" dirty="0"/>
              <a:t> </a:t>
            </a:r>
            <a:r>
              <a:rPr lang="ru-RU" dirty="0" err="1"/>
              <a:t>вчинення</a:t>
            </a:r>
            <a:r>
              <a:rPr lang="ru-RU" dirty="0"/>
              <a:t> </a:t>
            </a:r>
            <a:r>
              <a:rPr lang="ru-RU" dirty="0" err="1"/>
              <a:t>кримінального</a:t>
            </a:r>
            <a:r>
              <a:rPr lang="ru-RU" dirty="0"/>
              <a:t> </a:t>
            </a:r>
            <a:r>
              <a:rPr lang="ru-RU" dirty="0" err="1"/>
              <a:t>правопорушення</a:t>
            </a:r>
            <a:r>
              <a:rPr lang="ru-RU" dirty="0"/>
              <a:t>  в </a:t>
            </a:r>
            <a:r>
              <a:rPr lang="ru-RU" dirty="0" err="1"/>
              <a:t>процесі</a:t>
            </a:r>
            <a:r>
              <a:rPr lang="ru-RU" dirty="0"/>
              <a:t> </a:t>
            </a:r>
            <a:r>
              <a:rPr lang="ru-RU" dirty="0" err="1"/>
              <a:t>професійної</a:t>
            </a:r>
            <a:r>
              <a:rPr lang="ru-RU" dirty="0"/>
              <a:t> </a:t>
            </a:r>
            <a:r>
              <a:rPr lang="ru-RU" dirty="0" err="1"/>
              <a:t>діяльності</a:t>
            </a:r>
            <a:r>
              <a:rPr lang="ru-RU" dirty="0"/>
              <a:t>); </a:t>
            </a:r>
          </a:p>
          <a:p>
            <a:pPr marL="0" indent="0" algn="just">
              <a:buNone/>
            </a:pPr>
            <a:r>
              <a:rPr lang="ru-RU" dirty="0"/>
              <a:t>б) </a:t>
            </a:r>
            <a:r>
              <a:rPr lang="ru-RU" dirty="0" err="1"/>
              <a:t>розширення</a:t>
            </a:r>
            <a:r>
              <a:rPr lang="ru-RU" dirty="0"/>
              <a:t> </a:t>
            </a:r>
            <a:r>
              <a:rPr lang="ru-RU" dirty="0" err="1"/>
              <a:t>переліку</a:t>
            </a:r>
            <a:r>
              <a:rPr lang="ru-RU" dirty="0"/>
              <a:t> </a:t>
            </a:r>
            <a:r>
              <a:rPr lang="ru-RU" dirty="0" err="1"/>
              <a:t>кримінальних</a:t>
            </a:r>
            <a:r>
              <a:rPr lang="ru-RU" dirty="0"/>
              <a:t> </a:t>
            </a:r>
            <a:r>
              <a:rPr lang="ru-RU" dirty="0" err="1"/>
              <a:t>правопорушень</a:t>
            </a:r>
            <a:r>
              <a:rPr lang="ru-RU" dirty="0"/>
              <a:t>, </a:t>
            </a:r>
            <a:r>
              <a:rPr lang="ru-RU" dirty="0" err="1"/>
              <a:t>що</a:t>
            </a:r>
            <a:r>
              <a:rPr lang="ru-RU" dirty="0"/>
              <a:t> належать до </a:t>
            </a:r>
            <a:r>
              <a:rPr lang="ru-RU" dirty="0" err="1"/>
              <a:t>економічних</a:t>
            </a:r>
            <a:r>
              <a:rPr lang="ru-RU" dirty="0"/>
              <a:t>, </a:t>
            </a:r>
            <a:r>
              <a:rPr lang="ru-RU" dirty="0" err="1"/>
              <a:t>включення</a:t>
            </a:r>
            <a:r>
              <a:rPr lang="ru-RU" dirty="0"/>
              <a:t> в </a:t>
            </a:r>
            <a:r>
              <a:rPr lang="ru-RU" dirty="0" err="1"/>
              <a:t>нього</a:t>
            </a:r>
            <a:r>
              <a:rPr lang="ru-RU" dirty="0"/>
              <a:t> таких </a:t>
            </a:r>
            <a:r>
              <a:rPr lang="ru-RU" dirty="0" err="1"/>
              <a:t>діянь</a:t>
            </a:r>
            <a:r>
              <a:rPr lang="ru-RU" dirty="0"/>
              <a:t>, як </a:t>
            </a:r>
            <a:r>
              <a:rPr lang="ru-RU" dirty="0" err="1"/>
              <a:t>ухилення</a:t>
            </a:r>
            <a:r>
              <a:rPr lang="ru-RU" dirty="0"/>
              <a:t> </a:t>
            </a:r>
            <a:r>
              <a:rPr lang="ru-RU" dirty="0" err="1"/>
              <a:t>від</a:t>
            </a:r>
            <a:r>
              <a:rPr lang="ru-RU" dirty="0"/>
              <a:t> </a:t>
            </a:r>
            <a:r>
              <a:rPr lang="ru-RU" dirty="0" err="1"/>
              <a:t>сплати</a:t>
            </a:r>
            <a:r>
              <a:rPr lang="ru-RU" dirty="0"/>
              <a:t> </a:t>
            </a:r>
            <a:r>
              <a:rPr lang="ru-RU" dirty="0" err="1"/>
              <a:t>податків</a:t>
            </a:r>
            <a:r>
              <a:rPr lang="ru-RU" dirty="0"/>
              <a:t>, </a:t>
            </a:r>
            <a:r>
              <a:rPr lang="ru-RU" dirty="0" err="1"/>
              <a:t>комп’ютерні</a:t>
            </a:r>
            <a:r>
              <a:rPr lang="ru-RU" dirty="0"/>
              <a:t> та </a:t>
            </a:r>
            <a:r>
              <a:rPr lang="ru-RU" dirty="0" err="1"/>
              <a:t>інші</a:t>
            </a:r>
            <a:r>
              <a:rPr lang="ru-RU" dirty="0"/>
              <a:t> </a:t>
            </a:r>
            <a:r>
              <a:rPr lang="ru-RU" dirty="0" err="1"/>
              <a:t>кримінальніправопорушення</a:t>
            </a:r>
            <a:r>
              <a:rPr lang="ru-RU" dirty="0"/>
              <a:t>, </a:t>
            </a:r>
            <a:r>
              <a:rPr lang="ru-RU" dirty="0" err="1"/>
              <a:t>які</a:t>
            </a:r>
            <a:r>
              <a:rPr lang="ru-RU" dirty="0"/>
              <a:t> </a:t>
            </a:r>
            <a:r>
              <a:rPr lang="ru-RU" dirty="0" err="1"/>
              <a:t>заподіюють</a:t>
            </a:r>
            <a:r>
              <a:rPr lang="ru-RU" dirty="0"/>
              <a:t> шкоду </a:t>
            </a:r>
            <a:r>
              <a:rPr lang="ru-RU" dirty="0" err="1"/>
              <a:t>економіці</a:t>
            </a:r>
            <a:r>
              <a:rPr lang="ru-RU" dirty="0"/>
              <a:t> </a:t>
            </a:r>
            <a:r>
              <a:rPr lang="ru-RU" dirty="0" err="1"/>
              <a:t>держави</a:t>
            </a:r>
            <a:r>
              <a:rPr lang="ru-RU" dirty="0"/>
              <a:t> </a:t>
            </a:r>
            <a:r>
              <a:rPr lang="ru-RU" dirty="0" err="1"/>
              <a:t>або</a:t>
            </a:r>
            <a:r>
              <a:rPr lang="ru-RU" dirty="0"/>
              <a:t> </a:t>
            </a:r>
            <a:r>
              <a:rPr lang="ru-RU" dirty="0" err="1"/>
              <a:t>її</a:t>
            </a:r>
            <a:r>
              <a:rPr lang="ru-RU" dirty="0"/>
              <a:t> </a:t>
            </a:r>
            <a:r>
              <a:rPr lang="ru-RU" dirty="0" err="1"/>
              <a:t>окремим</a:t>
            </a:r>
            <a:r>
              <a:rPr lang="ru-RU" dirty="0"/>
              <a:t> </a:t>
            </a:r>
            <a:r>
              <a:rPr lang="ru-RU" dirty="0" err="1"/>
              <a:t>галузям</a:t>
            </a:r>
            <a:r>
              <a:rPr lang="ru-RU" dirty="0"/>
              <a:t>, </a:t>
            </a:r>
            <a:r>
              <a:rPr lang="ru-RU" dirty="0" err="1"/>
              <a:t>підприємницькій</a:t>
            </a:r>
            <a:r>
              <a:rPr lang="ru-RU" dirty="0"/>
              <a:t> </a:t>
            </a:r>
            <a:r>
              <a:rPr lang="ru-RU" dirty="0" err="1"/>
              <a:t>діяльності</a:t>
            </a:r>
            <a:r>
              <a:rPr lang="ru-RU" dirty="0"/>
              <a:t>, а </a:t>
            </a:r>
            <a:r>
              <a:rPr lang="ru-RU" dirty="0" err="1"/>
              <a:t>також</a:t>
            </a:r>
            <a:r>
              <a:rPr lang="ru-RU" dirty="0"/>
              <a:t> </a:t>
            </a:r>
            <a:r>
              <a:rPr lang="ru-RU" dirty="0" err="1"/>
              <a:t>економічним</a:t>
            </a:r>
            <a:r>
              <a:rPr lang="ru-RU" dirty="0"/>
              <a:t> </a:t>
            </a:r>
            <a:r>
              <a:rPr lang="ru-RU" dirty="0" err="1"/>
              <a:t>інтересам</a:t>
            </a:r>
            <a:r>
              <a:rPr lang="ru-RU" dirty="0"/>
              <a:t> </a:t>
            </a:r>
            <a:r>
              <a:rPr lang="ru-RU" dirty="0" err="1"/>
              <a:t>окремих</a:t>
            </a:r>
            <a:r>
              <a:rPr lang="ru-RU" dirty="0"/>
              <a:t> </a:t>
            </a:r>
            <a:r>
              <a:rPr lang="ru-RU" dirty="0" err="1"/>
              <a:t>груп</a:t>
            </a:r>
            <a:r>
              <a:rPr lang="ru-RU" dirty="0"/>
              <a:t> </a:t>
            </a:r>
            <a:r>
              <a:rPr lang="ru-RU" dirty="0" err="1"/>
              <a:t>громадян</a:t>
            </a:r>
            <a:r>
              <a:rPr lang="ru-RU" dirty="0"/>
              <a:t>.</a:t>
            </a:r>
          </a:p>
        </p:txBody>
      </p:sp>
    </p:spTree>
    <p:extLst>
      <p:ext uri="{BB962C8B-B14F-4D97-AF65-F5344CB8AC3E}">
        <p14:creationId xmlns:p14="http://schemas.microsoft.com/office/powerpoint/2010/main" val="793846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B7626E-F137-4383-90B9-29A040183D00}"/>
              </a:ext>
            </a:extLst>
          </p:cNvPr>
          <p:cNvSpPr>
            <a:spLocks noGrp="1"/>
          </p:cNvSpPr>
          <p:nvPr>
            <p:ph idx="1"/>
          </p:nvPr>
        </p:nvSpPr>
        <p:spPr>
          <a:xfrm>
            <a:off x="1042219" y="658762"/>
            <a:ext cx="10255046" cy="5081266"/>
          </a:xfrm>
        </p:spPr>
        <p:txBody>
          <a:bodyPr>
            <a:normAutofit/>
          </a:bodyPr>
          <a:lstStyle/>
          <a:p>
            <a:pPr algn="just"/>
            <a:r>
              <a:rPr lang="ru-RU" sz="2400" b="1" i="1" u="sng" dirty="0" err="1"/>
              <a:t>Економічна</a:t>
            </a:r>
            <a:r>
              <a:rPr lang="ru-RU" sz="2400" b="1" i="1" u="sng" dirty="0"/>
              <a:t> </a:t>
            </a:r>
            <a:r>
              <a:rPr lang="ru-RU" sz="2400" b="1" i="1" u="sng" dirty="0" err="1"/>
              <a:t>злочинність</a:t>
            </a:r>
            <a:r>
              <a:rPr lang="ru-RU" sz="2400" b="1" i="1" u="sng" dirty="0"/>
              <a:t> </a:t>
            </a:r>
            <a:r>
              <a:rPr lang="ru-RU" sz="2400" dirty="0"/>
              <a:t>-  </a:t>
            </a:r>
            <a:r>
              <a:rPr lang="ru-RU" sz="2400" dirty="0" err="1"/>
              <a:t>соціально-економічне</a:t>
            </a:r>
            <a:r>
              <a:rPr lang="ru-RU" sz="2400" dirty="0"/>
              <a:t> </a:t>
            </a:r>
            <a:r>
              <a:rPr lang="ru-RU" sz="2400" dirty="0" err="1"/>
              <a:t>деструктивне</a:t>
            </a:r>
            <a:r>
              <a:rPr lang="ru-RU" sz="2400" dirty="0"/>
              <a:t> для </a:t>
            </a:r>
            <a:r>
              <a:rPr lang="ru-RU" sz="2400" dirty="0" err="1"/>
              <a:t>економіки</a:t>
            </a:r>
            <a:r>
              <a:rPr lang="ru-RU" sz="2400" dirty="0"/>
              <a:t> </a:t>
            </a:r>
            <a:r>
              <a:rPr lang="ru-RU" sz="2400" dirty="0" err="1"/>
              <a:t>держави</a:t>
            </a:r>
            <a:r>
              <a:rPr lang="ru-RU" sz="2400" dirty="0"/>
              <a:t> </a:t>
            </a:r>
            <a:r>
              <a:rPr lang="ru-RU" sz="2400" dirty="0" err="1"/>
              <a:t>явище</a:t>
            </a:r>
            <a:r>
              <a:rPr lang="ru-RU" sz="2400" dirty="0"/>
              <a:t>, </a:t>
            </a:r>
            <a:r>
              <a:rPr lang="ru-RU" sz="2400" dirty="0" err="1"/>
              <a:t>що</a:t>
            </a:r>
            <a:r>
              <a:rPr lang="ru-RU" sz="2400" dirty="0"/>
              <a:t> </a:t>
            </a:r>
            <a:r>
              <a:rPr lang="ru-RU" sz="2400" dirty="0" err="1"/>
              <a:t>проявляється</a:t>
            </a:r>
            <a:r>
              <a:rPr lang="ru-RU" sz="2400" dirty="0"/>
              <a:t> у </a:t>
            </a:r>
            <a:r>
              <a:rPr lang="ru-RU" sz="2400" dirty="0" err="1"/>
              <a:t>вчиненні</a:t>
            </a:r>
            <a:r>
              <a:rPr lang="ru-RU" sz="2400" dirty="0"/>
              <a:t> </a:t>
            </a:r>
            <a:r>
              <a:rPr lang="ru-RU" sz="2400" dirty="0" err="1"/>
              <a:t>умисних</a:t>
            </a:r>
            <a:r>
              <a:rPr lang="ru-RU" sz="2400" dirty="0"/>
              <a:t> </a:t>
            </a:r>
            <a:r>
              <a:rPr lang="ru-RU" sz="2400" dirty="0" err="1"/>
              <a:t>корисливих</a:t>
            </a:r>
            <a:r>
              <a:rPr lang="ru-RU" sz="2400" dirty="0"/>
              <a:t> </a:t>
            </a:r>
            <a:r>
              <a:rPr lang="ru-RU" sz="2400" dirty="0" err="1"/>
              <a:t>кримінальних</a:t>
            </a:r>
            <a:r>
              <a:rPr lang="ru-RU" sz="2400" dirty="0"/>
              <a:t> </a:t>
            </a:r>
            <a:r>
              <a:rPr lang="ru-RU" sz="2400" dirty="0" err="1"/>
              <a:t>правопорушень</a:t>
            </a:r>
            <a:r>
              <a:rPr lang="ru-RU" sz="2400" dirty="0"/>
              <a:t> у </a:t>
            </a:r>
            <a:r>
              <a:rPr lang="ru-RU" sz="2400" dirty="0" err="1"/>
              <a:t>сфері</a:t>
            </a:r>
            <a:r>
              <a:rPr lang="ru-RU" sz="2400" dirty="0"/>
              <a:t> </a:t>
            </a:r>
            <a:r>
              <a:rPr lang="ru-RU" sz="2400" dirty="0" err="1"/>
              <a:t>легальної</a:t>
            </a:r>
            <a:r>
              <a:rPr lang="ru-RU" sz="2400" dirty="0"/>
              <a:t> й </a:t>
            </a:r>
            <a:r>
              <a:rPr lang="ru-RU" sz="2400" dirty="0" err="1"/>
              <a:t>нелегальної</a:t>
            </a:r>
            <a:r>
              <a:rPr lang="ru-RU" sz="2400" dirty="0"/>
              <a:t> </a:t>
            </a:r>
            <a:r>
              <a:rPr lang="ru-RU" sz="2400" dirty="0" err="1"/>
              <a:t>господарської</a:t>
            </a:r>
            <a:r>
              <a:rPr lang="ru-RU" sz="2400" dirty="0"/>
              <a:t> </a:t>
            </a:r>
            <a:r>
              <a:rPr lang="ru-RU" sz="2400" dirty="0" err="1"/>
              <a:t>діяльності</a:t>
            </a:r>
            <a:r>
              <a:rPr lang="ru-RU" sz="2400" dirty="0"/>
              <a:t>, </a:t>
            </a:r>
            <a:r>
              <a:rPr lang="ru-RU" sz="2400" dirty="0" err="1"/>
              <a:t>основним</a:t>
            </a:r>
            <a:r>
              <a:rPr lang="ru-RU" sz="2400" dirty="0"/>
              <a:t> і </a:t>
            </a:r>
            <a:r>
              <a:rPr lang="ru-RU" sz="2400" dirty="0" err="1"/>
              <a:t>безпосереднім</a:t>
            </a:r>
            <a:r>
              <a:rPr lang="ru-RU" sz="2400" dirty="0"/>
              <a:t> </a:t>
            </a:r>
            <a:r>
              <a:rPr lang="ru-RU" sz="2400" dirty="0" err="1"/>
              <a:t>об’єктом</a:t>
            </a:r>
            <a:r>
              <a:rPr lang="ru-RU" sz="2400" dirty="0"/>
              <a:t> </a:t>
            </a:r>
            <a:r>
              <a:rPr lang="ru-RU" sz="2400" dirty="0" err="1"/>
              <a:t>якої</a:t>
            </a:r>
            <a:r>
              <a:rPr lang="ru-RU" sz="2400" dirty="0"/>
              <a:t> є </a:t>
            </a:r>
            <a:r>
              <a:rPr lang="ru-RU" sz="2400" dirty="0" err="1"/>
              <a:t>майнові</a:t>
            </a:r>
            <a:r>
              <a:rPr lang="ru-RU" sz="2400" dirty="0"/>
              <a:t> </a:t>
            </a:r>
            <a:r>
              <a:rPr lang="ru-RU" sz="2400" dirty="0" err="1"/>
              <a:t>відносини</a:t>
            </a:r>
            <a:r>
              <a:rPr lang="ru-RU" sz="2400" dirty="0"/>
              <a:t> і </a:t>
            </a:r>
            <a:r>
              <a:rPr lang="ru-RU" sz="2400" dirty="0" err="1"/>
              <a:t>відносини</a:t>
            </a:r>
            <a:r>
              <a:rPr lang="ru-RU" sz="2400" dirty="0"/>
              <a:t> у </a:t>
            </a:r>
            <a:r>
              <a:rPr lang="ru-RU" sz="2400" dirty="0" err="1"/>
              <a:t>сфері</a:t>
            </a:r>
            <a:r>
              <a:rPr lang="ru-RU" sz="2400" dirty="0"/>
              <a:t> </a:t>
            </a:r>
            <a:r>
              <a:rPr lang="ru-RU" sz="2400" dirty="0" err="1"/>
              <a:t>виробництва</a:t>
            </a:r>
            <a:r>
              <a:rPr lang="ru-RU" sz="2400" dirty="0"/>
              <a:t>, </a:t>
            </a:r>
            <a:r>
              <a:rPr lang="ru-RU" sz="2400" dirty="0" err="1"/>
              <a:t>обміну</a:t>
            </a:r>
            <a:r>
              <a:rPr lang="ru-RU" sz="2400" dirty="0"/>
              <a:t>, </a:t>
            </a:r>
            <a:r>
              <a:rPr lang="ru-RU" sz="2400" dirty="0" err="1"/>
              <a:t>розподілу</a:t>
            </a:r>
            <a:r>
              <a:rPr lang="ru-RU" sz="2400" dirty="0"/>
              <a:t> і </a:t>
            </a:r>
            <a:r>
              <a:rPr lang="ru-RU" sz="2400" dirty="0" err="1"/>
              <a:t>споживання</a:t>
            </a:r>
            <a:r>
              <a:rPr lang="ru-RU" sz="2400" dirty="0"/>
              <a:t> </a:t>
            </a:r>
            <a:r>
              <a:rPr lang="ru-RU" sz="2400" dirty="0" err="1"/>
              <a:t>товарів</a:t>
            </a:r>
            <a:r>
              <a:rPr lang="ru-RU" sz="2400" dirty="0"/>
              <a:t> і </a:t>
            </a:r>
            <a:r>
              <a:rPr lang="ru-RU" sz="2400" dirty="0" err="1"/>
              <a:t>послуг</a:t>
            </a:r>
            <a:r>
              <a:rPr lang="ru-RU" sz="2400" dirty="0"/>
              <a:t> </a:t>
            </a:r>
            <a:r>
              <a:rPr lang="ru-RU" sz="2400" dirty="0" err="1"/>
              <a:t>із</a:t>
            </a:r>
            <a:r>
              <a:rPr lang="ru-RU" sz="2400" dirty="0"/>
              <a:t> метою </a:t>
            </a:r>
            <a:r>
              <a:rPr lang="ru-RU" sz="2400" dirty="0" err="1"/>
              <a:t>одержання</a:t>
            </a:r>
            <a:r>
              <a:rPr lang="ru-RU" sz="2400" dirty="0"/>
              <a:t> </a:t>
            </a:r>
            <a:r>
              <a:rPr lang="ru-RU" sz="2400" dirty="0" err="1"/>
              <a:t>кримінально</a:t>
            </a:r>
            <a:r>
              <a:rPr lang="ru-RU" sz="2400" dirty="0"/>
              <a:t> </a:t>
            </a:r>
            <a:r>
              <a:rPr lang="ru-RU" sz="2400" dirty="0" err="1"/>
              <a:t>протиправних</a:t>
            </a:r>
            <a:r>
              <a:rPr lang="ru-RU" sz="2400" dirty="0"/>
              <a:t> </a:t>
            </a:r>
            <a:r>
              <a:rPr lang="ru-RU" sz="2400" dirty="0" err="1"/>
              <a:t>доходів</a:t>
            </a:r>
            <a:r>
              <a:rPr lang="ru-RU" sz="2400" dirty="0"/>
              <a:t>.</a:t>
            </a:r>
          </a:p>
          <a:p>
            <a:pPr algn="just"/>
            <a:r>
              <a:rPr lang="ru-RU" sz="2400" dirty="0"/>
              <a:t> </a:t>
            </a:r>
            <a:r>
              <a:rPr lang="ru-RU" sz="2400" dirty="0" err="1"/>
              <a:t>Інтегруючі</a:t>
            </a:r>
            <a:r>
              <a:rPr lang="ru-RU" sz="2400" dirty="0"/>
              <a:t> </a:t>
            </a:r>
            <a:r>
              <a:rPr lang="ru-RU" sz="2400" dirty="0" err="1"/>
              <a:t>ознаки</a:t>
            </a:r>
            <a:r>
              <a:rPr lang="ru-RU" sz="2400" dirty="0"/>
              <a:t>:</a:t>
            </a:r>
          </a:p>
          <a:p>
            <a:pPr marL="342900" indent="-342900" algn="just">
              <a:buFont typeface="+mj-lt"/>
              <a:buAutoNum type="arabicPeriod"/>
            </a:pPr>
            <a:r>
              <a:rPr lang="ru-RU" sz="2400" dirty="0" err="1"/>
              <a:t>економічні</a:t>
            </a:r>
            <a:r>
              <a:rPr lang="ru-RU" sz="2400" dirty="0"/>
              <a:t> </a:t>
            </a:r>
            <a:r>
              <a:rPr lang="ru-RU" sz="2400" dirty="0" err="1"/>
              <a:t>кримінальні</a:t>
            </a:r>
            <a:r>
              <a:rPr lang="ru-RU" sz="2400" dirty="0"/>
              <a:t> </a:t>
            </a:r>
            <a:r>
              <a:rPr lang="ru-RU" sz="2400" dirty="0" err="1"/>
              <a:t>правопорушення</a:t>
            </a:r>
            <a:r>
              <a:rPr lang="ru-RU" sz="2400" dirty="0"/>
              <a:t> </a:t>
            </a:r>
            <a:r>
              <a:rPr lang="ru-RU" sz="2400" dirty="0" err="1"/>
              <a:t>вчиняються</a:t>
            </a:r>
            <a:r>
              <a:rPr lang="ru-RU" sz="2400" dirty="0"/>
              <a:t> у </a:t>
            </a:r>
            <a:r>
              <a:rPr lang="ru-RU" sz="2400" dirty="0" err="1"/>
              <a:t>сфері</a:t>
            </a:r>
            <a:r>
              <a:rPr lang="ru-RU" sz="2400" dirty="0"/>
              <a:t> </a:t>
            </a:r>
            <a:r>
              <a:rPr lang="ru-RU" sz="2400" dirty="0" err="1"/>
              <a:t>економіки</a:t>
            </a:r>
            <a:r>
              <a:rPr lang="ru-RU" sz="2400" dirty="0"/>
              <a:t> і </a:t>
            </a:r>
            <a:r>
              <a:rPr lang="ru-RU" sz="2400" dirty="0" err="1"/>
              <a:t>спрямовані</a:t>
            </a:r>
            <a:r>
              <a:rPr lang="ru-RU" sz="2400" dirty="0"/>
              <a:t> </a:t>
            </a:r>
            <a:r>
              <a:rPr lang="ru-RU" sz="2400" dirty="0" err="1"/>
              <a:t>проти</a:t>
            </a:r>
            <a:r>
              <a:rPr lang="ru-RU" sz="2400" dirty="0"/>
              <a:t> </a:t>
            </a:r>
            <a:r>
              <a:rPr lang="ru-RU" sz="2400" dirty="0" err="1"/>
              <a:t>елементів</a:t>
            </a:r>
            <a:r>
              <a:rPr lang="ru-RU" sz="2400" dirty="0"/>
              <a:t> </a:t>
            </a:r>
            <a:r>
              <a:rPr lang="ru-RU" sz="2400" dirty="0" err="1"/>
              <a:t>легальної</a:t>
            </a:r>
            <a:r>
              <a:rPr lang="ru-RU" sz="2400" dirty="0"/>
              <a:t> </a:t>
            </a:r>
            <a:r>
              <a:rPr lang="ru-RU" sz="2400" dirty="0" err="1"/>
              <a:t>економіки</a:t>
            </a:r>
            <a:r>
              <a:rPr lang="ru-RU" sz="2400" dirty="0"/>
              <a:t>, </a:t>
            </a:r>
            <a:r>
              <a:rPr lang="ru-RU" sz="2400" dirty="0" err="1"/>
              <a:t>економічної</a:t>
            </a:r>
            <a:r>
              <a:rPr lang="ru-RU" sz="2400" dirty="0"/>
              <a:t> </a:t>
            </a:r>
            <a:r>
              <a:rPr lang="ru-RU" sz="2400" dirty="0" err="1"/>
              <a:t>діяльності</a:t>
            </a:r>
            <a:endParaRPr lang="ru-RU" sz="2400" dirty="0"/>
          </a:p>
          <a:p>
            <a:pPr marL="342900" indent="-342900" algn="just">
              <a:buFont typeface="+mj-lt"/>
              <a:buAutoNum type="arabicPeriod"/>
            </a:pPr>
            <a:r>
              <a:rPr lang="ru-RU" sz="2400" dirty="0"/>
              <a:t> </a:t>
            </a:r>
            <a:r>
              <a:rPr lang="ru-RU" sz="2400" dirty="0" err="1"/>
              <a:t>їхнім</a:t>
            </a:r>
            <a:r>
              <a:rPr lang="ru-RU" sz="2400" dirty="0"/>
              <a:t> </a:t>
            </a:r>
            <a:r>
              <a:rPr lang="ru-RU" sz="2400" dirty="0" err="1"/>
              <a:t>суб’єктом</a:t>
            </a:r>
            <a:r>
              <a:rPr lang="ru-RU" sz="2400" dirty="0"/>
              <a:t> є </a:t>
            </a:r>
            <a:r>
              <a:rPr lang="ru-RU" sz="2400" dirty="0" err="1"/>
              <a:t>здебільшого</a:t>
            </a:r>
            <a:r>
              <a:rPr lang="ru-RU" sz="2400" dirty="0"/>
              <a:t> </a:t>
            </a:r>
            <a:r>
              <a:rPr lang="ru-RU" sz="2400" dirty="0" err="1"/>
              <a:t>учасник</a:t>
            </a:r>
            <a:r>
              <a:rPr lang="ru-RU" sz="2400" dirty="0"/>
              <a:t> </a:t>
            </a:r>
            <a:r>
              <a:rPr lang="ru-RU" sz="2400" dirty="0" err="1"/>
              <a:t>економічної</a:t>
            </a:r>
            <a:r>
              <a:rPr lang="ru-RU" sz="2400" dirty="0"/>
              <a:t> </a:t>
            </a:r>
            <a:r>
              <a:rPr lang="ru-RU" sz="2400" dirty="0" err="1"/>
              <a:t>діяльності</a:t>
            </a:r>
            <a:endParaRPr lang="ru-RU" sz="2400" dirty="0"/>
          </a:p>
          <a:p>
            <a:pPr marL="342900" indent="-342900" algn="just">
              <a:buFont typeface="+mj-lt"/>
              <a:buAutoNum type="arabicPeriod"/>
            </a:pPr>
            <a:r>
              <a:rPr lang="ru-RU" sz="2400" dirty="0" err="1"/>
              <a:t>корислива</a:t>
            </a:r>
            <a:r>
              <a:rPr lang="ru-RU" sz="2400" dirty="0"/>
              <a:t> </a:t>
            </a:r>
            <a:r>
              <a:rPr lang="ru-RU" sz="2400" dirty="0" err="1"/>
              <a:t>мотивація</a:t>
            </a:r>
            <a:endParaRPr lang="ru-RU" sz="2400" dirty="0"/>
          </a:p>
        </p:txBody>
      </p:sp>
    </p:spTree>
    <p:extLst>
      <p:ext uri="{BB962C8B-B14F-4D97-AF65-F5344CB8AC3E}">
        <p14:creationId xmlns:p14="http://schemas.microsoft.com/office/powerpoint/2010/main" val="390141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9001CB4E-DF2C-4877-983C-CB0EF98C1F8E}"/>
              </a:ext>
            </a:extLst>
          </p:cNvPr>
          <p:cNvGraphicFramePr>
            <a:graphicFrameLocks noGrp="1"/>
          </p:cNvGraphicFramePr>
          <p:nvPr>
            <p:ph idx="1"/>
            <p:extLst>
              <p:ext uri="{D42A27DB-BD31-4B8C-83A1-F6EECF244321}">
                <p14:modId xmlns:p14="http://schemas.microsoft.com/office/powerpoint/2010/main" val="1931401932"/>
              </p:ext>
            </p:extLst>
          </p:nvPr>
        </p:nvGraphicFramePr>
        <p:xfrm>
          <a:off x="471487" y="658813"/>
          <a:ext cx="11514035" cy="6086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191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02EF4FE-1D75-42AC-BA60-2DE4AE83A6BE}"/>
              </a:ext>
            </a:extLst>
          </p:cNvPr>
          <p:cNvSpPr>
            <a:spLocks noGrp="1"/>
          </p:cNvSpPr>
          <p:nvPr>
            <p:ph idx="1"/>
          </p:nvPr>
        </p:nvSpPr>
        <p:spPr>
          <a:xfrm>
            <a:off x="314631" y="678426"/>
            <a:ext cx="11474245" cy="5899355"/>
          </a:xfrm>
        </p:spPr>
        <p:txBody>
          <a:bodyPr/>
          <a:lstStyle/>
          <a:p>
            <a:r>
              <a:rPr lang="ru-RU" dirty="0" err="1"/>
              <a:t>Класифікації</a:t>
            </a:r>
            <a:r>
              <a:rPr lang="ru-RU" dirty="0"/>
              <a:t> </a:t>
            </a:r>
            <a:r>
              <a:rPr lang="ru-RU" dirty="0" err="1"/>
              <a:t>економічної</a:t>
            </a:r>
            <a:r>
              <a:rPr lang="ru-RU" dirty="0"/>
              <a:t> </a:t>
            </a:r>
            <a:r>
              <a:rPr lang="ru-RU" dirty="0" err="1"/>
              <a:t>злочинності</a:t>
            </a:r>
            <a:r>
              <a:rPr lang="ru-RU" dirty="0"/>
              <a:t> (на </a:t>
            </a:r>
            <a:r>
              <a:rPr lang="ru-RU" dirty="0" err="1"/>
              <a:t>основі</a:t>
            </a:r>
            <a:r>
              <a:rPr lang="ru-RU" dirty="0"/>
              <a:t> </a:t>
            </a:r>
            <a:r>
              <a:rPr lang="ru-RU" dirty="0" err="1"/>
              <a:t>класифікації</a:t>
            </a:r>
            <a:r>
              <a:rPr lang="ru-RU" dirty="0"/>
              <a:t> П. </a:t>
            </a:r>
            <a:r>
              <a:rPr lang="ru-RU" dirty="0" err="1"/>
              <a:t>Бузала</a:t>
            </a:r>
            <a:r>
              <a:rPr lang="ru-RU" dirty="0"/>
              <a:t>, С. Денисова, О. Кириченко):</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полягають</a:t>
            </a:r>
            <a:r>
              <a:rPr lang="ru-RU" dirty="0"/>
              <a:t> у </a:t>
            </a:r>
            <a:r>
              <a:rPr lang="ru-RU" dirty="0" err="1"/>
              <a:t>розкраданні</a:t>
            </a:r>
            <a:r>
              <a:rPr lang="ru-RU" dirty="0"/>
              <a:t> чужого майна шляхом </a:t>
            </a:r>
            <a:r>
              <a:rPr lang="ru-RU" dirty="0" err="1"/>
              <a:t>привласнення</a:t>
            </a:r>
            <a:r>
              <a:rPr lang="ru-RU" dirty="0"/>
              <a:t> </a:t>
            </a:r>
            <a:r>
              <a:rPr lang="ru-RU" dirty="0" err="1"/>
              <a:t>чи</a:t>
            </a:r>
            <a:r>
              <a:rPr lang="ru-RU" dirty="0"/>
              <a:t> </a:t>
            </a:r>
            <a:r>
              <a:rPr lang="ru-RU" dirty="0" err="1"/>
              <a:t>розтрати</a:t>
            </a:r>
            <a:r>
              <a:rPr lang="ru-RU" dirty="0"/>
              <a:t> особами, </a:t>
            </a:r>
            <a:r>
              <a:rPr lang="ru-RU" dirty="0" err="1"/>
              <a:t>яким</a:t>
            </a:r>
            <a:r>
              <a:rPr lang="ru-RU" dirty="0"/>
              <a:t> </a:t>
            </a:r>
            <a:r>
              <a:rPr lang="ru-RU" dirty="0" err="1"/>
              <a:t>воно</a:t>
            </a:r>
            <a:r>
              <a:rPr lang="ru-RU" dirty="0"/>
              <a:t> </a:t>
            </a:r>
            <a:r>
              <a:rPr lang="ru-RU" dirty="0" err="1"/>
              <a:t>було</a:t>
            </a:r>
            <a:r>
              <a:rPr lang="ru-RU" dirty="0"/>
              <a:t> </a:t>
            </a:r>
            <a:r>
              <a:rPr lang="ru-RU" dirty="0" err="1"/>
              <a:t>ввірено</a:t>
            </a:r>
            <a:r>
              <a:rPr lang="ru-RU" dirty="0"/>
              <a:t> </a:t>
            </a:r>
            <a:r>
              <a:rPr lang="ru-RU" dirty="0" err="1"/>
              <a:t>чи</a:t>
            </a:r>
            <a:r>
              <a:rPr lang="ru-RU" dirty="0"/>
              <a:t> </a:t>
            </a:r>
            <a:r>
              <a:rPr lang="ru-RU" dirty="0" err="1"/>
              <a:t>перебувало</a:t>
            </a:r>
            <a:r>
              <a:rPr lang="ru-RU" dirty="0"/>
              <a:t> в </a:t>
            </a:r>
            <a:r>
              <a:rPr lang="ru-RU" dirty="0" err="1"/>
              <a:t>їх</a:t>
            </a:r>
            <a:r>
              <a:rPr lang="ru-RU" dirty="0"/>
              <a:t> </a:t>
            </a:r>
            <a:r>
              <a:rPr lang="ru-RU" dirty="0" err="1"/>
              <a:t>віданні</a:t>
            </a:r>
            <a:r>
              <a:rPr lang="ru-RU" dirty="0"/>
              <a:t>, а </a:t>
            </a:r>
            <a:r>
              <a:rPr lang="ru-RU" dirty="0" err="1"/>
              <a:t>також</a:t>
            </a:r>
            <a:r>
              <a:rPr lang="ru-RU" dirty="0"/>
              <a:t> шляхом </a:t>
            </a:r>
            <a:r>
              <a:rPr lang="ru-RU" dirty="0" err="1"/>
              <a:t>зловживання</a:t>
            </a:r>
            <a:r>
              <a:rPr lang="ru-RU" dirty="0"/>
              <a:t> </a:t>
            </a:r>
            <a:r>
              <a:rPr lang="ru-RU" dirty="0" err="1"/>
              <a:t>службовим</a:t>
            </a:r>
            <a:r>
              <a:rPr lang="ru-RU" dirty="0"/>
              <a:t> становищем (ст. 191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фінансові</a:t>
            </a:r>
            <a:r>
              <a:rPr lang="ru-RU" dirty="0"/>
              <a:t> </a:t>
            </a:r>
            <a:r>
              <a:rPr lang="ru-RU" dirty="0" err="1"/>
              <a:t>інтереси</a:t>
            </a:r>
            <a:r>
              <a:rPr lang="ru-RU" dirty="0"/>
              <a:t> і </a:t>
            </a:r>
            <a:r>
              <a:rPr lang="ru-RU" dirty="0" err="1"/>
              <a:t>фінансову</a:t>
            </a:r>
            <a:r>
              <a:rPr lang="ru-RU" dirty="0"/>
              <a:t> систему </a:t>
            </a:r>
            <a:r>
              <a:rPr lang="ru-RU" dirty="0" err="1"/>
              <a:t>держави</a:t>
            </a:r>
            <a:r>
              <a:rPr lang="ru-RU" dirty="0"/>
              <a:t> (ст.ст.199, 200 - 201-2, 209 – 212-1, 233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порядок </a:t>
            </a:r>
            <a:r>
              <a:rPr lang="ru-RU" dirty="0" err="1"/>
              <a:t>отримання</a:t>
            </a:r>
            <a:r>
              <a:rPr lang="ru-RU" dirty="0"/>
              <a:t> й </a:t>
            </a:r>
            <a:r>
              <a:rPr lang="ru-RU" dirty="0" err="1"/>
              <a:t>використання</a:t>
            </a:r>
            <a:r>
              <a:rPr lang="ru-RU" dirty="0"/>
              <a:t> депозитного </a:t>
            </a:r>
            <a:r>
              <a:rPr lang="ru-RU" dirty="0" err="1"/>
              <a:t>капіталу</a:t>
            </a:r>
            <a:r>
              <a:rPr lang="ru-RU" dirty="0"/>
              <a:t> і </a:t>
            </a:r>
            <a:r>
              <a:rPr lang="ru-RU" dirty="0" err="1"/>
              <a:t>такі</a:t>
            </a:r>
            <a:r>
              <a:rPr lang="ru-RU" dirty="0"/>
              <a:t>, </a:t>
            </a:r>
            <a:r>
              <a:rPr lang="ru-RU" dirty="0" err="1"/>
              <a:t>що</a:t>
            </a:r>
            <a:r>
              <a:rPr lang="ru-RU" dirty="0"/>
              <a:t> </a:t>
            </a:r>
            <a:r>
              <a:rPr lang="ru-RU" dirty="0" err="1"/>
              <a:t>завдають</a:t>
            </a:r>
            <a:r>
              <a:rPr lang="ru-RU" dirty="0"/>
              <a:t> </a:t>
            </a:r>
            <a:r>
              <a:rPr lang="ru-RU" dirty="0" err="1"/>
              <a:t>шкоди</a:t>
            </a:r>
            <a:r>
              <a:rPr lang="ru-RU" dirty="0"/>
              <a:t> кредиторам і гарантам (</a:t>
            </a:r>
            <a:r>
              <a:rPr lang="ru-RU" dirty="0" err="1"/>
              <a:t>ст.ст</a:t>
            </a:r>
            <a:r>
              <a:rPr lang="ru-RU" dirty="0"/>
              <a:t>. 218-1 – 224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встановлений</a:t>
            </a:r>
            <a:r>
              <a:rPr lang="ru-RU" dirty="0"/>
              <a:t> порядок </a:t>
            </a:r>
            <a:r>
              <a:rPr lang="ru-RU" dirty="0" err="1"/>
              <a:t>вільної</a:t>
            </a:r>
            <a:r>
              <a:rPr lang="ru-RU" dirty="0"/>
              <a:t> </a:t>
            </a:r>
            <a:r>
              <a:rPr lang="ru-RU" dirty="0" err="1"/>
              <a:t>конкуренції</a:t>
            </a:r>
            <a:r>
              <a:rPr lang="ru-RU" dirty="0"/>
              <a:t> в </a:t>
            </a:r>
            <a:r>
              <a:rPr lang="ru-RU" dirty="0" err="1"/>
              <a:t>економіці</a:t>
            </a:r>
            <a:r>
              <a:rPr lang="ru-RU" dirty="0"/>
              <a:t> (ст.ст.231 – 232-3КК);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a:t>
            </a:r>
            <a:r>
              <a:rPr lang="ru-RU" dirty="0" err="1"/>
              <a:t>встановлений</a:t>
            </a:r>
            <a:r>
              <a:rPr lang="ru-RU" dirty="0"/>
              <a:t> порядок </a:t>
            </a:r>
            <a:r>
              <a:rPr lang="ru-RU" dirty="0" err="1"/>
              <a:t>зайняття</a:t>
            </a:r>
            <a:r>
              <a:rPr lang="ru-RU" dirty="0"/>
              <a:t> </a:t>
            </a:r>
            <a:r>
              <a:rPr lang="ru-RU" dirty="0" err="1"/>
              <a:t>підприємницькою</a:t>
            </a:r>
            <a:r>
              <a:rPr lang="ru-RU" dirty="0"/>
              <a:t> </a:t>
            </a:r>
            <a:r>
              <a:rPr lang="ru-RU" dirty="0" err="1"/>
              <a:t>діяльністю</a:t>
            </a:r>
            <a:r>
              <a:rPr lang="ru-RU" dirty="0"/>
              <a:t> (ст.ст.203-1 – 206-2, 213 КК);</a:t>
            </a:r>
          </a:p>
          <a:p>
            <a:r>
              <a:rPr lang="ru-RU" dirty="0"/>
              <a:t>-	</a:t>
            </a:r>
            <a:r>
              <a:rPr lang="ru-RU" dirty="0" err="1"/>
              <a:t>кримінальні</a:t>
            </a:r>
            <a:r>
              <a:rPr lang="ru-RU" dirty="0"/>
              <a:t> </a:t>
            </a:r>
            <a:r>
              <a:rPr lang="ru-RU" dirty="0" err="1"/>
              <a:t>правопорушення</a:t>
            </a:r>
            <a:r>
              <a:rPr lang="ru-RU" dirty="0"/>
              <a:t>, </a:t>
            </a:r>
            <a:r>
              <a:rPr lang="ru-RU" dirty="0" err="1"/>
              <a:t>пов’язані</a:t>
            </a:r>
            <a:r>
              <a:rPr lang="ru-RU" dirty="0"/>
              <a:t> </a:t>
            </a:r>
            <a:r>
              <a:rPr lang="ru-RU" dirty="0" err="1"/>
              <a:t>зі</a:t>
            </a:r>
            <a:r>
              <a:rPr lang="ru-RU" dirty="0"/>
              <a:t> </a:t>
            </a:r>
            <a:r>
              <a:rPr lang="ru-RU" dirty="0" err="1"/>
              <a:t>сприянням</a:t>
            </a:r>
            <a:r>
              <a:rPr lang="ru-RU" dirty="0"/>
              <a:t> </a:t>
            </a:r>
            <a:r>
              <a:rPr lang="ru-RU" dirty="0" err="1"/>
              <a:t>службовими</a:t>
            </a:r>
            <a:r>
              <a:rPr lang="ru-RU" dirty="0"/>
              <a:t> особами у </a:t>
            </a:r>
            <a:r>
              <a:rPr lang="ru-RU" dirty="0" err="1"/>
              <a:t>корисливих</a:t>
            </a:r>
            <a:r>
              <a:rPr lang="ru-RU" dirty="0"/>
              <a:t> </a:t>
            </a:r>
            <a:r>
              <a:rPr lang="ru-RU" dirty="0" err="1"/>
              <a:t>цілях</a:t>
            </a:r>
            <a:r>
              <a:rPr lang="ru-RU" dirty="0"/>
              <a:t> </a:t>
            </a:r>
            <a:r>
              <a:rPr lang="ru-RU" dirty="0" err="1"/>
              <a:t>підприємницькій</a:t>
            </a:r>
            <a:r>
              <a:rPr lang="ru-RU" dirty="0"/>
              <a:t> </a:t>
            </a:r>
            <a:r>
              <a:rPr lang="ru-RU" dirty="0" err="1"/>
              <a:t>діяльності</a:t>
            </a:r>
            <a:r>
              <a:rPr lang="ru-RU" dirty="0"/>
              <a:t> та </a:t>
            </a:r>
            <a:r>
              <a:rPr lang="ru-RU" dirty="0" err="1"/>
              <a:t>деякі</a:t>
            </a:r>
            <a:r>
              <a:rPr lang="ru-RU" dirty="0"/>
              <a:t> </a:t>
            </a:r>
            <a:r>
              <a:rPr lang="ru-RU" dirty="0" err="1"/>
              <a:t>інші</a:t>
            </a:r>
            <a:r>
              <a:rPr lang="ru-RU" dirty="0"/>
              <a:t> </a:t>
            </a:r>
            <a:r>
              <a:rPr lang="ru-RU" dirty="0" err="1"/>
              <a:t>кримінальні</a:t>
            </a:r>
            <a:r>
              <a:rPr lang="ru-RU" dirty="0"/>
              <a:t> </a:t>
            </a:r>
            <a:r>
              <a:rPr lang="ru-RU" dirty="0" err="1"/>
              <a:t>правопорушення</a:t>
            </a:r>
            <a:r>
              <a:rPr lang="ru-RU" dirty="0"/>
              <a:t> у </a:t>
            </a:r>
            <a:r>
              <a:rPr lang="ru-RU" dirty="0" err="1"/>
              <a:t>сфері</a:t>
            </a:r>
            <a:r>
              <a:rPr lang="ru-RU" dirty="0"/>
              <a:t> </a:t>
            </a:r>
            <a:r>
              <a:rPr lang="ru-RU" dirty="0" err="1"/>
              <a:t>службової</a:t>
            </a:r>
            <a:r>
              <a:rPr lang="ru-RU" dirty="0"/>
              <a:t> </a:t>
            </a:r>
            <a:r>
              <a:rPr lang="ru-RU" dirty="0" err="1"/>
              <a:t>діяльності</a:t>
            </a:r>
            <a:r>
              <a:rPr lang="ru-RU" dirty="0"/>
              <a:t>, </a:t>
            </a:r>
            <a:r>
              <a:rPr lang="ru-RU" dirty="0" err="1"/>
              <a:t>вчинені</a:t>
            </a:r>
            <a:r>
              <a:rPr lang="ru-RU" dirty="0"/>
              <a:t> з </a:t>
            </a:r>
            <a:r>
              <a:rPr lang="ru-RU" dirty="0" err="1"/>
              <a:t>вказаною</a:t>
            </a:r>
            <a:r>
              <a:rPr lang="ru-RU" dirty="0"/>
              <a:t> метою (</a:t>
            </a:r>
            <a:r>
              <a:rPr lang="ru-RU" dirty="0" err="1"/>
              <a:t>ст.ст</a:t>
            </a:r>
            <a:r>
              <a:rPr lang="ru-RU" dirty="0"/>
              <a:t>. 364, 364-1, 365-2, 3653, 366, 3662, 3663, 368, 3683-3693, 370 КК);</a:t>
            </a:r>
          </a:p>
          <a:p>
            <a:r>
              <a:rPr lang="ru-RU" dirty="0"/>
              <a:t>-	</a:t>
            </a:r>
            <a:r>
              <a:rPr lang="ru-RU" dirty="0" err="1"/>
              <a:t>кримінальні</a:t>
            </a:r>
            <a:r>
              <a:rPr lang="ru-RU" dirty="0"/>
              <a:t> </a:t>
            </a:r>
            <a:r>
              <a:rPr lang="ru-RU" dirty="0" err="1"/>
              <a:t>правопорушення</a:t>
            </a:r>
            <a:r>
              <a:rPr lang="ru-RU" dirty="0"/>
              <a:t>, </a:t>
            </a:r>
            <a:r>
              <a:rPr lang="ru-RU" dirty="0" err="1"/>
              <a:t>що</a:t>
            </a:r>
            <a:r>
              <a:rPr lang="ru-RU" dirty="0"/>
              <a:t> </a:t>
            </a:r>
            <a:r>
              <a:rPr lang="ru-RU" dirty="0" err="1"/>
              <a:t>посягають</a:t>
            </a:r>
            <a:r>
              <a:rPr lang="ru-RU" dirty="0"/>
              <a:t> на права </a:t>
            </a:r>
            <a:r>
              <a:rPr lang="ru-RU" dirty="0" err="1"/>
              <a:t>споживачів</a:t>
            </a:r>
            <a:r>
              <a:rPr lang="ru-RU" dirty="0"/>
              <a:t> (ст. 227, 229 КК).</a:t>
            </a:r>
          </a:p>
          <a:p>
            <a:endParaRPr lang="ru-RU" dirty="0"/>
          </a:p>
        </p:txBody>
      </p:sp>
    </p:spTree>
    <p:extLst>
      <p:ext uri="{BB962C8B-B14F-4D97-AF65-F5344CB8AC3E}">
        <p14:creationId xmlns:p14="http://schemas.microsoft.com/office/powerpoint/2010/main" val="3699302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622FE7-5E20-47B3-8BCE-5CA2FBC834BB}"/>
              </a:ext>
            </a:extLst>
          </p:cNvPr>
          <p:cNvSpPr>
            <a:spLocks noGrp="1"/>
          </p:cNvSpPr>
          <p:nvPr>
            <p:ph type="title"/>
          </p:nvPr>
        </p:nvSpPr>
        <p:spPr>
          <a:xfrm>
            <a:off x="2231136" y="325595"/>
            <a:ext cx="7729728" cy="1188720"/>
          </a:xfrm>
        </p:spPr>
        <p:txBody>
          <a:bodyPr>
            <a:normAutofit fontScale="90000"/>
          </a:bodyPr>
          <a:lstStyle/>
          <a:p>
            <a:r>
              <a:rPr lang="ru-RU" dirty="0"/>
              <a:t>ІІ. </a:t>
            </a:r>
            <a:r>
              <a:rPr lang="ru-RU" dirty="0" err="1"/>
              <a:t>Кримінологічна</a:t>
            </a:r>
            <a:r>
              <a:rPr lang="ru-RU" dirty="0"/>
              <a:t> характеристика </a:t>
            </a:r>
            <a:r>
              <a:rPr lang="ru-RU" dirty="0" err="1"/>
              <a:t>окремих</a:t>
            </a:r>
            <a:r>
              <a:rPr lang="ru-RU" dirty="0"/>
              <a:t> </a:t>
            </a:r>
            <a:r>
              <a:rPr lang="ru-RU" dirty="0" err="1"/>
              <a:t>видів</a:t>
            </a:r>
            <a:r>
              <a:rPr lang="ru-RU" dirty="0"/>
              <a:t> </a:t>
            </a:r>
            <a:r>
              <a:rPr lang="ru-RU" dirty="0" err="1"/>
              <a:t>економічної</a:t>
            </a:r>
            <a:r>
              <a:rPr lang="ru-RU" dirty="0"/>
              <a:t> </a:t>
            </a:r>
            <a:r>
              <a:rPr lang="ru-RU" dirty="0" err="1"/>
              <a:t>злочинності</a:t>
            </a:r>
            <a:r>
              <a:rPr lang="ru-RU" dirty="0"/>
              <a:t>.</a:t>
            </a:r>
          </a:p>
        </p:txBody>
      </p:sp>
      <p:graphicFrame>
        <p:nvGraphicFramePr>
          <p:cNvPr id="6" name="Объект 5">
            <a:extLst>
              <a:ext uri="{FF2B5EF4-FFF2-40B4-BE49-F238E27FC236}">
                <a16:creationId xmlns:a16="http://schemas.microsoft.com/office/drawing/2014/main" id="{B4043C49-BC21-4AB4-9D3A-70B1BB0BE069}"/>
              </a:ext>
            </a:extLst>
          </p:cNvPr>
          <p:cNvGraphicFramePr>
            <a:graphicFrameLocks noGrp="1"/>
          </p:cNvGraphicFramePr>
          <p:nvPr>
            <p:ph idx="1"/>
            <p:extLst>
              <p:ext uri="{D42A27DB-BD31-4B8C-83A1-F6EECF244321}">
                <p14:modId xmlns:p14="http://schemas.microsoft.com/office/powerpoint/2010/main" val="214686102"/>
              </p:ext>
            </p:extLst>
          </p:nvPr>
        </p:nvGraphicFramePr>
        <p:xfrm>
          <a:off x="452284" y="1779639"/>
          <a:ext cx="11533239" cy="49259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3935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952C880C-FA9B-4F42-8879-39C26C4B89C8}"/>
              </a:ext>
            </a:extLst>
          </p:cNvPr>
          <p:cNvGraphicFramePr>
            <a:graphicFrameLocks noGrp="1"/>
          </p:cNvGraphicFramePr>
          <p:nvPr>
            <p:ph idx="1"/>
            <p:extLst>
              <p:ext uri="{D42A27DB-BD31-4B8C-83A1-F6EECF244321}">
                <p14:modId xmlns:p14="http://schemas.microsoft.com/office/powerpoint/2010/main" val="2190729173"/>
              </p:ext>
            </p:extLst>
          </p:nvPr>
        </p:nvGraphicFramePr>
        <p:xfrm>
          <a:off x="738188" y="757238"/>
          <a:ext cx="10421937" cy="5446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20587007"/>
      </p:ext>
    </p:extLst>
  </p:cSld>
  <p:clrMapOvr>
    <a:masterClrMapping/>
  </p:clrMapOvr>
</p:sld>
</file>

<file path=ppt/theme/theme1.xml><?xml version="1.0" encoding="utf-8"?>
<a:theme xmlns:a="http://schemas.openxmlformats.org/drawingml/2006/main" name="Посылка">
  <a:themeElements>
    <a:clrScheme name="Посылка">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Посылка">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осылка">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Посылка</Template>
  <TotalTime>245</TotalTime>
  <Words>1150</Words>
  <Application>Microsoft Office PowerPoint</Application>
  <PresentationFormat>Широкий екран</PresentationFormat>
  <Paragraphs>85</Paragraphs>
  <Slides>17</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17</vt:i4>
      </vt:variant>
    </vt:vector>
  </HeadingPairs>
  <TitlesOfParts>
    <vt:vector size="21" baseType="lpstr">
      <vt:lpstr>Arial</vt:lpstr>
      <vt:lpstr>Corbel</vt:lpstr>
      <vt:lpstr>Gill Sans MT</vt:lpstr>
      <vt:lpstr>Посылка</vt:lpstr>
      <vt:lpstr>КРИМІНОЛОГІЧНА ХАРАКТЕРИСТИКА ТА ЗАПОБІГАННЯ ЕКОНОМІЧНІЙ ЗЛОЧИННОСТІ</vt:lpstr>
      <vt:lpstr>План</vt:lpstr>
      <vt:lpstr>I. Поняття та загальна характеристика економічної злочинності.</vt:lpstr>
      <vt:lpstr>Презентація PowerPoint</vt:lpstr>
      <vt:lpstr>Презентація PowerPoint</vt:lpstr>
      <vt:lpstr>Презентація PowerPoint</vt:lpstr>
      <vt:lpstr>Презентація PowerPoint</vt:lpstr>
      <vt:lpstr>ІІ. Кримінологічна характеристика окремих видів економічної злочинності.</vt:lpstr>
      <vt:lpstr>Презентація PowerPoint</vt:lpstr>
      <vt:lpstr>Презентація PowerPoint</vt:lpstr>
      <vt:lpstr>Презентація PowerPoint</vt:lpstr>
      <vt:lpstr>Презентація PowerPoint</vt:lpstr>
      <vt:lpstr>Презентація PowerPoint</vt:lpstr>
      <vt:lpstr>III. Кримінологічна характеристика особи, яка вчиняє економічні кримінальні правопорушення</vt:lpstr>
      <vt:lpstr>Презентація PowerPoint</vt:lpstr>
      <vt:lpstr>IV. Детермінанти економічних кримінальних правопорушень.</vt:lpstr>
      <vt:lpstr>V. Запобігання економічним кримінальним правопорушенням.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КРИМІНОЛОГІЧНА ХАРАКТЕРИСТИКА ТА ЗАПОБІГАННЯ ЕКОНОМІЧНІЙ ЗЛОЧИННОСТІ</dc:title>
  <dc:creator>Пользователь</dc:creator>
  <cp:lastModifiedBy>User</cp:lastModifiedBy>
  <cp:revision>11</cp:revision>
  <dcterms:created xsi:type="dcterms:W3CDTF">2023-04-06T17:17:40Z</dcterms:created>
  <dcterms:modified xsi:type="dcterms:W3CDTF">2025-11-04T10:47:15Z</dcterms:modified>
</cp:coreProperties>
</file>